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90" r:id="rId3"/>
    <p:sldId id="343" r:id="rId4"/>
    <p:sldId id="344" r:id="rId5"/>
    <p:sldId id="346" r:id="rId6"/>
    <p:sldId id="347" r:id="rId7"/>
    <p:sldId id="348" r:id="rId8"/>
    <p:sldId id="349" r:id="rId9"/>
    <p:sldId id="350" r:id="rId10"/>
    <p:sldId id="345" r:id="rId11"/>
    <p:sldId id="351" r:id="rId12"/>
    <p:sldId id="352" r:id="rId13"/>
    <p:sldId id="353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5" r:id="rId24"/>
    <p:sldId id="364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25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F199D4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77708" autoAdjust="0"/>
  </p:normalViewPr>
  <p:slideViewPr>
    <p:cSldViewPr snapToGrid="0">
      <p:cViewPr varScale="1">
        <p:scale>
          <a:sx n="62" d="100"/>
          <a:sy n="62" d="100"/>
        </p:scale>
        <p:origin x="9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84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Automating Quality Systems: A guide to the design and implementation of automated quality systems in manufacturing, J.D.T. </a:t>
            </a:r>
            <a:r>
              <a:rPr lang="en-US" dirty="0" err="1"/>
              <a:t>Tannock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3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Automating Quality Systems: A guide to the design and implementation of automated quality systems in manufacturing, J.D.T. </a:t>
            </a:r>
            <a:r>
              <a:rPr lang="en-US" dirty="0" err="1"/>
              <a:t>Tannock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72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Automation of quality reports in the aerospace industry, </a:t>
            </a:r>
            <a:r>
              <a:rPr lang="en-US" sz="1800" b="0" i="0" u="none" strike="noStrike" baseline="0" dirty="0">
                <a:latin typeface="Arial-BoldMT"/>
              </a:rPr>
              <a:t>Ricardo </a:t>
            </a:r>
            <a:r>
              <a:rPr lang="en-US" sz="1800" b="0" i="0" u="none" strike="noStrike" baseline="0" dirty="0" err="1">
                <a:latin typeface="Arial-BoldMT"/>
              </a:rPr>
              <a:t>Eito</a:t>
            </a:r>
            <a:r>
              <a:rPr lang="en-US" sz="1800" b="0" i="0" u="none" strike="noStrike" baseline="0" dirty="0">
                <a:latin typeface="Arial-BoldMT"/>
              </a:rPr>
              <a:t>-Brun and Antonio </a:t>
            </a:r>
            <a:r>
              <a:rPr lang="en-US" sz="1800" b="0" i="0" u="none" strike="noStrike" baseline="0" dirty="0" err="1">
                <a:latin typeface="Arial-BoldMT"/>
              </a:rPr>
              <a:t>Amescua</a:t>
            </a:r>
            <a:r>
              <a:rPr lang="en-US" sz="1800" b="0" i="0" u="none" strike="noStrike" baseline="0" dirty="0">
                <a:latin typeface="Arial-BoldMT"/>
              </a:rPr>
              <a:t>-Seco, </a:t>
            </a:r>
            <a:r>
              <a:rPr lang="fr-FR" sz="1800" b="0" i="0" u="none" strike="noStrike" baseline="0" dirty="0">
                <a:latin typeface="BookmanOldStyle"/>
              </a:rPr>
              <a:t>IEEE TRANSACTIONS ON PROFESSIONAL COMMUNICATION,  JUNE 2018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30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Automation of quality reports in the aerospace industry, </a:t>
            </a:r>
            <a:r>
              <a:rPr lang="en-US" sz="1800" b="0" i="0" u="none" strike="noStrike" baseline="0" dirty="0">
                <a:latin typeface="Arial-BoldMT"/>
              </a:rPr>
              <a:t>Ricardo </a:t>
            </a:r>
            <a:r>
              <a:rPr lang="en-US" sz="1800" b="0" i="0" u="none" strike="noStrike" baseline="0" dirty="0" err="1">
                <a:latin typeface="Arial-BoldMT"/>
              </a:rPr>
              <a:t>Eito</a:t>
            </a:r>
            <a:r>
              <a:rPr lang="en-US" sz="1800" b="0" i="0" u="none" strike="noStrike" baseline="0" dirty="0">
                <a:latin typeface="Arial-BoldMT"/>
              </a:rPr>
              <a:t>-Brun and Antonio </a:t>
            </a:r>
            <a:r>
              <a:rPr lang="en-US" sz="1800" b="0" i="0" u="none" strike="noStrike" baseline="0" dirty="0" err="1">
                <a:latin typeface="Arial-BoldMT"/>
              </a:rPr>
              <a:t>Amescua</a:t>
            </a:r>
            <a:r>
              <a:rPr lang="en-US" sz="1800" b="0" i="0" u="none" strike="noStrike" baseline="0" dirty="0">
                <a:latin typeface="Arial-BoldMT"/>
              </a:rPr>
              <a:t>-Seco, </a:t>
            </a:r>
            <a:r>
              <a:rPr lang="fr-FR" sz="1800" b="0" i="0" u="none" strike="noStrike" baseline="0" dirty="0">
                <a:latin typeface="BookmanOldStyle"/>
              </a:rPr>
              <a:t>IEEE TRANSACTIONS ON PROFESSIONAL COMMUNICATION,  JUNE 2018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49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Automation of quality reports in the aerospace industry, </a:t>
            </a:r>
            <a:r>
              <a:rPr lang="en-US" sz="1800" b="0" i="0" u="none" strike="noStrike" baseline="0" dirty="0">
                <a:latin typeface="Arial-BoldMT"/>
              </a:rPr>
              <a:t>Ricardo </a:t>
            </a:r>
            <a:r>
              <a:rPr lang="en-US" sz="1800" b="0" i="0" u="none" strike="noStrike" baseline="0" dirty="0" err="1">
                <a:latin typeface="Arial-BoldMT"/>
              </a:rPr>
              <a:t>Eito</a:t>
            </a:r>
            <a:r>
              <a:rPr lang="en-US" sz="1800" b="0" i="0" u="none" strike="noStrike" baseline="0" dirty="0">
                <a:latin typeface="Arial-BoldMT"/>
              </a:rPr>
              <a:t>-Brun and Antonio </a:t>
            </a:r>
            <a:r>
              <a:rPr lang="en-US" sz="1800" b="0" i="0" u="none" strike="noStrike" baseline="0" dirty="0" err="1">
                <a:latin typeface="Arial-BoldMT"/>
              </a:rPr>
              <a:t>Amescua</a:t>
            </a:r>
            <a:r>
              <a:rPr lang="en-US" sz="1800" b="0" i="0" u="none" strike="noStrike" baseline="0" dirty="0">
                <a:latin typeface="Arial-BoldMT"/>
              </a:rPr>
              <a:t>-Seco, </a:t>
            </a:r>
            <a:r>
              <a:rPr lang="fr-FR" sz="1800" b="0" i="0" u="none" strike="noStrike" baseline="0" dirty="0">
                <a:latin typeface="BookmanOldStyle"/>
              </a:rPr>
              <a:t>IEEE TRANSACTIONS ON PROFESSIONAL COMMUNICATION,  JUNE 2018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11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Automation of quality reports in the aerospace industry, </a:t>
            </a:r>
            <a:r>
              <a:rPr lang="en-US" sz="1800" b="0" i="0" u="none" strike="noStrike" baseline="0" dirty="0">
                <a:latin typeface="Arial-BoldMT"/>
              </a:rPr>
              <a:t>Ricardo </a:t>
            </a:r>
            <a:r>
              <a:rPr lang="en-US" sz="1800" b="0" i="0" u="none" strike="noStrike" baseline="0" dirty="0" err="1">
                <a:latin typeface="Arial-BoldMT"/>
              </a:rPr>
              <a:t>Eito</a:t>
            </a:r>
            <a:r>
              <a:rPr lang="en-US" sz="1800" b="0" i="0" u="none" strike="noStrike" baseline="0" dirty="0">
                <a:latin typeface="Arial-BoldMT"/>
              </a:rPr>
              <a:t>-Brun and Antonio </a:t>
            </a:r>
            <a:r>
              <a:rPr lang="en-US" sz="1800" b="0" i="0" u="none" strike="noStrike" baseline="0" dirty="0" err="1">
                <a:latin typeface="Arial-BoldMT"/>
              </a:rPr>
              <a:t>Amescua</a:t>
            </a:r>
            <a:r>
              <a:rPr lang="en-US" sz="1800" b="0" i="0" u="none" strike="noStrike" baseline="0" dirty="0">
                <a:latin typeface="Arial-BoldMT"/>
              </a:rPr>
              <a:t>-Seco, </a:t>
            </a:r>
            <a:r>
              <a:rPr lang="fr-FR" sz="1800" b="0" i="0" u="none" strike="noStrike" baseline="0" dirty="0">
                <a:latin typeface="BookmanOldStyle"/>
              </a:rPr>
              <a:t>IEEE TRANSACTIONS ON PROFESSIONAL COMMUNICATION,  JUNE 2018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21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Automation of quality reports in the aerospace industry, </a:t>
            </a:r>
            <a:r>
              <a:rPr lang="en-US" sz="1800" b="0" i="0" u="none" strike="noStrike" baseline="0" dirty="0">
                <a:latin typeface="Arial-BoldMT"/>
              </a:rPr>
              <a:t>Ricardo </a:t>
            </a:r>
            <a:r>
              <a:rPr lang="en-US" sz="1800" b="0" i="0" u="none" strike="noStrike" baseline="0" dirty="0" err="1">
                <a:latin typeface="Arial-BoldMT"/>
              </a:rPr>
              <a:t>Eito</a:t>
            </a:r>
            <a:r>
              <a:rPr lang="en-US" sz="1800" b="0" i="0" u="none" strike="noStrike" baseline="0" dirty="0">
                <a:latin typeface="Arial-BoldMT"/>
              </a:rPr>
              <a:t>-Brun and Antonio </a:t>
            </a:r>
            <a:r>
              <a:rPr lang="en-US" sz="1800" b="0" i="0" u="none" strike="noStrike" baseline="0" dirty="0" err="1">
                <a:latin typeface="Arial-BoldMT"/>
              </a:rPr>
              <a:t>Amescua</a:t>
            </a:r>
            <a:r>
              <a:rPr lang="en-US" sz="1800" b="0" i="0" u="none" strike="noStrike" baseline="0" dirty="0">
                <a:latin typeface="Arial-BoldMT"/>
              </a:rPr>
              <a:t>-Seco, </a:t>
            </a:r>
            <a:r>
              <a:rPr lang="fr-FR" sz="1800" b="0" i="0" u="none" strike="noStrike" baseline="0" dirty="0">
                <a:latin typeface="BookmanOldStyle"/>
              </a:rPr>
              <a:t>IEEE TRANSACTIONS ON PROFESSIONAL COMMUNICATION,  JUNE 2018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39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Automation of quality reports in the aerospace industry, </a:t>
            </a:r>
            <a:r>
              <a:rPr lang="en-US" sz="1800" b="0" i="0" u="none" strike="noStrike" baseline="0" dirty="0">
                <a:latin typeface="Arial-BoldMT"/>
              </a:rPr>
              <a:t>Ricardo </a:t>
            </a:r>
            <a:r>
              <a:rPr lang="en-US" sz="1800" b="0" i="0" u="none" strike="noStrike" baseline="0" dirty="0" err="1">
                <a:latin typeface="Arial-BoldMT"/>
              </a:rPr>
              <a:t>Eito</a:t>
            </a:r>
            <a:r>
              <a:rPr lang="en-US" sz="1800" b="0" i="0" u="none" strike="noStrike" baseline="0" dirty="0">
                <a:latin typeface="Arial-BoldMT"/>
              </a:rPr>
              <a:t>-Brun and Antonio </a:t>
            </a:r>
            <a:r>
              <a:rPr lang="en-US" sz="1800" b="0" i="0" u="none" strike="noStrike" baseline="0" dirty="0" err="1">
                <a:latin typeface="Arial-BoldMT"/>
              </a:rPr>
              <a:t>Amescua</a:t>
            </a:r>
            <a:r>
              <a:rPr lang="en-US" sz="1800" b="0" i="0" u="none" strike="noStrike" baseline="0" dirty="0">
                <a:latin typeface="Arial-BoldMT"/>
              </a:rPr>
              <a:t>-Seco, </a:t>
            </a:r>
            <a:r>
              <a:rPr lang="fr-FR" sz="1800" b="0" i="0" u="none" strike="noStrike" baseline="0" dirty="0">
                <a:latin typeface="BookmanOldStyle"/>
              </a:rPr>
              <a:t>IEEE TRANSACTIONS ON PROFESSIONAL COMMUNICATION,  JUNE 2018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70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  <a:r>
              <a:rPr lang="en-US" sz="1200" b="1" i="0" u="none" strike="noStrike" baseline="0" dirty="0">
                <a:latin typeface="Arial-BoldMT"/>
              </a:rPr>
              <a:t>Automation of quality reports in the aerospace industry, </a:t>
            </a:r>
            <a:r>
              <a:rPr lang="en-US" sz="1200" b="0" i="0" u="none" strike="noStrike" baseline="0" dirty="0">
                <a:latin typeface="Arial-BoldMT"/>
              </a:rPr>
              <a:t>Ricardo </a:t>
            </a:r>
            <a:r>
              <a:rPr lang="en-US" sz="1200" b="0" i="0" u="none" strike="noStrike" baseline="0" dirty="0" err="1">
                <a:latin typeface="Arial-BoldMT"/>
              </a:rPr>
              <a:t>Eito</a:t>
            </a:r>
            <a:r>
              <a:rPr lang="en-US" sz="1200" b="0" i="0" u="none" strike="noStrike" baseline="0" dirty="0">
                <a:latin typeface="Arial-BoldMT"/>
              </a:rPr>
              <a:t>-Brun and Antonio </a:t>
            </a:r>
            <a:r>
              <a:rPr lang="en-US" sz="1200" b="0" i="0" u="none" strike="noStrike" baseline="0" dirty="0" err="1">
                <a:latin typeface="Arial-BoldMT"/>
              </a:rPr>
              <a:t>Amescua</a:t>
            </a:r>
            <a:r>
              <a:rPr lang="en-US" sz="1200" b="0" i="0" u="none" strike="noStrike" baseline="0" dirty="0">
                <a:latin typeface="Arial-BoldMT"/>
              </a:rPr>
              <a:t>-Seco, </a:t>
            </a:r>
            <a:r>
              <a:rPr lang="fr-FR" sz="1200" b="0" i="0" u="none" strike="noStrike" baseline="0" dirty="0">
                <a:latin typeface="BookmanOldStyle"/>
              </a:rPr>
              <a:t>IEEE TRANSACTIONS ON PROFESSIONAL COMMUNICATION,  JUNE 2018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68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  <a:r>
              <a:rPr lang="en-US" sz="1200" b="1" i="0" u="none" strike="noStrike" baseline="0" dirty="0">
                <a:latin typeface="Arial-BoldMT"/>
              </a:rPr>
              <a:t>Automation of quality reports in the aerospace industry, </a:t>
            </a:r>
            <a:r>
              <a:rPr lang="en-US" sz="1200" b="0" i="0" u="none" strike="noStrike" baseline="0" dirty="0">
                <a:latin typeface="Arial-BoldMT"/>
              </a:rPr>
              <a:t>Ricardo </a:t>
            </a:r>
            <a:r>
              <a:rPr lang="en-US" sz="1200" b="0" i="0" u="none" strike="noStrike" baseline="0" dirty="0" err="1">
                <a:latin typeface="Arial-BoldMT"/>
              </a:rPr>
              <a:t>Eito</a:t>
            </a:r>
            <a:r>
              <a:rPr lang="en-US" sz="1200" b="0" i="0" u="none" strike="noStrike" baseline="0" dirty="0">
                <a:latin typeface="Arial-BoldMT"/>
              </a:rPr>
              <a:t>-Brun and Antonio </a:t>
            </a:r>
            <a:r>
              <a:rPr lang="en-US" sz="1200" b="0" i="0" u="none" strike="noStrike" baseline="0" dirty="0" err="1">
                <a:latin typeface="Arial-BoldMT"/>
              </a:rPr>
              <a:t>Amescua</a:t>
            </a:r>
            <a:r>
              <a:rPr lang="en-US" sz="1200" b="0" i="0" u="none" strike="noStrike" baseline="0" dirty="0">
                <a:latin typeface="Arial-BoldMT"/>
              </a:rPr>
              <a:t>-Seco, </a:t>
            </a:r>
            <a:r>
              <a:rPr lang="fr-FR" sz="1200" b="0" i="0" u="none" strike="noStrike" baseline="0" dirty="0">
                <a:latin typeface="BookmanOldStyle"/>
              </a:rPr>
              <a:t>IEEE TRANSACTIONS ON PROFESSIONAL COMMUNICATION,  JUNE 2018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8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Automating Quality Systems: A guide to the design and implementation of automated quality systems in manufacturing, J.D.T. </a:t>
            </a:r>
            <a:r>
              <a:rPr lang="en-US" dirty="0" err="1"/>
              <a:t>Tannock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19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  <a:r>
              <a:rPr lang="en-US" sz="1200" b="1" i="0" u="none" strike="noStrike" baseline="0" dirty="0">
                <a:latin typeface="Arial-BoldMT"/>
              </a:rPr>
              <a:t>Automation of quality reports in the aerospace industry, </a:t>
            </a:r>
            <a:r>
              <a:rPr lang="en-US" sz="1200" b="0" i="0" u="none" strike="noStrike" baseline="0" dirty="0">
                <a:latin typeface="Arial-BoldMT"/>
              </a:rPr>
              <a:t>Ricardo </a:t>
            </a:r>
            <a:r>
              <a:rPr lang="en-US" sz="1200" b="0" i="0" u="none" strike="noStrike" baseline="0" dirty="0" err="1">
                <a:latin typeface="Arial-BoldMT"/>
              </a:rPr>
              <a:t>Eito</a:t>
            </a:r>
            <a:r>
              <a:rPr lang="en-US" sz="1200" b="0" i="0" u="none" strike="noStrike" baseline="0" dirty="0">
                <a:latin typeface="Arial-BoldMT"/>
              </a:rPr>
              <a:t>-Brun and Antonio </a:t>
            </a:r>
            <a:r>
              <a:rPr lang="en-US" sz="1200" b="0" i="0" u="none" strike="noStrike" baseline="0" dirty="0" err="1">
                <a:latin typeface="Arial-BoldMT"/>
              </a:rPr>
              <a:t>Amescua</a:t>
            </a:r>
            <a:r>
              <a:rPr lang="en-US" sz="1200" b="0" i="0" u="none" strike="noStrike" baseline="0" dirty="0">
                <a:latin typeface="Arial-BoldMT"/>
              </a:rPr>
              <a:t>-Seco, </a:t>
            </a:r>
            <a:r>
              <a:rPr lang="fr-FR" sz="1200" b="0" i="0" u="none" strike="noStrike" baseline="0" dirty="0">
                <a:latin typeface="BookmanOldStyle"/>
              </a:rPr>
              <a:t>IEEE TRANSACTIONS ON PROFESSIONAL COMMUNICATION,  JUNE 2018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57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Automation of quality reports in the aerospace industry, </a:t>
            </a:r>
            <a:r>
              <a:rPr lang="en-US" sz="1800" b="0" i="0" u="none" strike="noStrike" baseline="0" dirty="0">
                <a:latin typeface="Arial-BoldMT"/>
              </a:rPr>
              <a:t>Ricardo </a:t>
            </a:r>
            <a:r>
              <a:rPr lang="en-US" sz="1800" b="0" i="0" u="none" strike="noStrike" baseline="0" dirty="0" err="1">
                <a:latin typeface="Arial-BoldMT"/>
              </a:rPr>
              <a:t>Eito</a:t>
            </a:r>
            <a:r>
              <a:rPr lang="en-US" sz="1800" b="0" i="0" u="none" strike="noStrike" baseline="0" dirty="0">
                <a:latin typeface="Arial-BoldMT"/>
              </a:rPr>
              <a:t>-Brun and Antonio </a:t>
            </a:r>
            <a:r>
              <a:rPr lang="en-US" sz="1800" b="0" i="0" u="none" strike="noStrike" baseline="0" dirty="0" err="1">
                <a:latin typeface="Arial-BoldMT"/>
              </a:rPr>
              <a:t>Amescua</a:t>
            </a:r>
            <a:r>
              <a:rPr lang="en-US" sz="1800" b="0" i="0" u="none" strike="noStrike" baseline="0" dirty="0">
                <a:latin typeface="Arial-BoldMT"/>
              </a:rPr>
              <a:t>-Seco, </a:t>
            </a:r>
            <a:r>
              <a:rPr lang="fr-FR" sz="1800" b="0" i="0" u="none" strike="noStrike" baseline="0" dirty="0">
                <a:latin typeface="BookmanOldStyle"/>
              </a:rPr>
              <a:t>IEEE TRANSACTIONS ON PROFESSIONAL COMMUNICATION,  JUNE 2018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13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Risk Reporting &amp; Key Risk Indicators: A case study analysis, </a:t>
            </a:r>
            <a:r>
              <a:rPr lang="en-US" sz="1800" b="0" i="0" u="none" strike="noStrike" baseline="0" dirty="0">
                <a:latin typeface="Arial-BoldMT"/>
              </a:rPr>
              <a:t>Stephen R. Boyd, Johannes A. Moolman, </a:t>
            </a:r>
            <a:r>
              <a:rPr lang="en-US" sz="1800" b="0" i="0" u="none" strike="noStrike" baseline="0" dirty="0" err="1">
                <a:latin typeface="Arial-BoldMT"/>
              </a:rPr>
              <a:t>Nkemjika</a:t>
            </a:r>
            <a:r>
              <a:rPr lang="en-US" sz="1800" b="0" i="0" u="none" strike="noStrike" baseline="0" dirty="0">
                <a:latin typeface="Arial-BoldMT"/>
              </a:rPr>
              <a:t> J. Nwosu. Poole College of Management, NC State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6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Risk Reporting &amp; Key Risk Indicators: A case study analysis, </a:t>
            </a:r>
            <a:r>
              <a:rPr lang="en-US" sz="1800" b="0" i="0" u="none" strike="noStrike" baseline="0" dirty="0">
                <a:latin typeface="Arial-BoldMT"/>
              </a:rPr>
              <a:t>Stephen R. Boyd, Johannes A. Moolman, </a:t>
            </a:r>
            <a:r>
              <a:rPr lang="en-US" sz="1800" b="0" i="0" u="none" strike="noStrike" baseline="0" dirty="0" err="1">
                <a:latin typeface="Arial-BoldMT"/>
              </a:rPr>
              <a:t>Nkemjika</a:t>
            </a:r>
            <a:r>
              <a:rPr lang="en-US" sz="1800" b="0" i="0" u="none" strike="noStrike" baseline="0" dirty="0">
                <a:latin typeface="Arial-BoldMT"/>
              </a:rPr>
              <a:t> J. Nwosu. Poole College of Management, NC State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43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Risk Reporting &amp; Key Risk Indicators: A case study analysis, </a:t>
            </a:r>
            <a:r>
              <a:rPr lang="en-US" sz="1800" b="0" i="0" u="none" strike="noStrike" baseline="0" dirty="0">
                <a:latin typeface="Arial-BoldMT"/>
              </a:rPr>
              <a:t>Stephen R. Boyd, Johannes A. Moolman, </a:t>
            </a:r>
            <a:r>
              <a:rPr lang="en-US" sz="1800" b="0" i="0" u="none" strike="noStrike" baseline="0" dirty="0" err="1">
                <a:latin typeface="Arial-BoldMT"/>
              </a:rPr>
              <a:t>Nkemjika</a:t>
            </a:r>
            <a:r>
              <a:rPr lang="en-US" sz="1800" b="0" i="0" u="none" strike="noStrike" baseline="0" dirty="0">
                <a:latin typeface="Arial-BoldMT"/>
              </a:rPr>
              <a:t> J. Nwosu. Poole College of Management, NC State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48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  <a:r>
              <a:rPr lang="en-US" sz="1200" b="1" i="0" u="none" strike="noStrike" baseline="0" dirty="0">
                <a:latin typeface="Arial-BoldMT"/>
              </a:rPr>
              <a:t>Risk Reporting &amp; Key Risk Indicators: A case study analysis, </a:t>
            </a:r>
            <a:r>
              <a:rPr lang="en-US" sz="1200" b="0" i="0" u="none" strike="noStrike" baseline="0" dirty="0">
                <a:latin typeface="Arial-BoldMT"/>
              </a:rPr>
              <a:t>Stephen R. Boyd, Johannes A. Moolman, </a:t>
            </a:r>
            <a:r>
              <a:rPr lang="en-US" sz="1200" b="0" i="0" u="none" strike="noStrike" baseline="0" dirty="0" err="1">
                <a:latin typeface="Arial-BoldMT"/>
              </a:rPr>
              <a:t>Nkemjika</a:t>
            </a:r>
            <a:r>
              <a:rPr lang="en-US" sz="1200" b="0" i="0" u="none" strike="noStrike" baseline="0" dirty="0">
                <a:latin typeface="Arial-BoldMT"/>
              </a:rPr>
              <a:t> J. Nwosu. Poole College of Management, NC State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60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Risk Reporting &amp; Key Risk Indicators: A case study analysis, </a:t>
            </a:r>
            <a:r>
              <a:rPr lang="en-US" sz="1800" b="0" i="0" u="none" strike="noStrike" baseline="0" dirty="0">
                <a:latin typeface="Arial-BoldMT"/>
              </a:rPr>
              <a:t>Stephen R. Boyd, Johannes A. Moolman, </a:t>
            </a:r>
            <a:r>
              <a:rPr lang="en-US" sz="1800" b="0" i="0" u="none" strike="noStrike" baseline="0" dirty="0" err="1">
                <a:latin typeface="Arial-BoldMT"/>
              </a:rPr>
              <a:t>Nkemjika</a:t>
            </a:r>
            <a:r>
              <a:rPr lang="en-US" sz="1800" b="0" i="0" u="none" strike="noStrike" baseline="0" dirty="0">
                <a:latin typeface="Arial-BoldMT"/>
              </a:rPr>
              <a:t> J. Nwosu. Poole College of Management, NC State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9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  <a:r>
              <a:rPr lang="en-US" sz="1200" b="1" i="0" u="none" strike="noStrike" baseline="0" dirty="0">
                <a:latin typeface="Arial-BoldMT"/>
              </a:rPr>
              <a:t>Risk Reporting &amp; Key Risk Indicators: A case study analysis, </a:t>
            </a:r>
            <a:r>
              <a:rPr lang="en-US" sz="1200" b="0" i="0" u="none" strike="noStrike" baseline="0" dirty="0">
                <a:latin typeface="Arial-BoldMT"/>
              </a:rPr>
              <a:t>Stephen R. Boyd, Johannes A. Moolman, </a:t>
            </a:r>
            <a:r>
              <a:rPr lang="en-US" sz="1200" b="0" i="0" u="none" strike="noStrike" baseline="0" dirty="0" err="1">
                <a:latin typeface="Arial-BoldMT"/>
              </a:rPr>
              <a:t>Nkemjika</a:t>
            </a:r>
            <a:r>
              <a:rPr lang="en-US" sz="1200" b="0" i="0" u="none" strike="noStrike" baseline="0" dirty="0">
                <a:latin typeface="Arial-BoldMT"/>
              </a:rPr>
              <a:t> J. Nwosu. Poole College of Management, NC State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662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Risk Reporting &amp; Key Risk Indicators: A case study analysis, </a:t>
            </a:r>
            <a:r>
              <a:rPr lang="en-US" sz="1800" b="0" i="0" u="none" strike="noStrike" baseline="0" dirty="0">
                <a:latin typeface="Arial-BoldMT"/>
              </a:rPr>
              <a:t>Stephen R. Boyd, Johannes A. Moolman, </a:t>
            </a:r>
            <a:r>
              <a:rPr lang="en-US" sz="1800" b="0" i="0" u="none" strike="noStrike" baseline="0" dirty="0" err="1">
                <a:latin typeface="Arial-BoldMT"/>
              </a:rPr>
              <a:t>Nkemjika</a:t>
            </a:r>
            <a:r>
              <a:rPr lang="en-US" sz="1800" b="0" i="0" u="none" strike="noStrike" baseline="0" dirty="0">
                <a:latin typeface="Arial-BoldMT"/>
              </a:rPr>
              <a:t> J. Nwosu. Poole College of Management, NC State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56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  <a:r>
              <a:rPr lang="en-US" sz="1200" b="1" i="0" u="none" strike="noStrike" baseline="0" dirty="0">
                <a:latin typeface="Arial-BoldMT"/>
              </a:rPr>
              <a:t>Risk Reporting &amp; Key Risk Indicators: A case study analysis, </a:t>
            </a:r>
            <a:r>
              <a:rPr lang="en-US" sz="1200" b="0" i="0" u="none" strike="noStrike" baseline="0" dirty="0">
                <a:latin typeface="Arial-BoldMT"/>
              </a:rPr>
              <a:t>Stephen R. Boyd, Johannes A. Moolman, </a:t>
            </a:r>
            <a:r>
              <a:rPr lang="en-US" sz="1200" b="0" i="0" u="none" strike="noStrike" baseline="0" dirty="0" err="1">
                <a:latin typeface="Arial-BoldMT"/>
              </a:rPr>
              <a:t>Nkemjika</a:t>
            </a:r>
            <a:r>
              <a:rPr lang="en-US" sz="1200" b="0" i="0" u="none" strike="noStrike" baseline="0" dirty="0">
                <a:latin typeface="Arial-BoldMT"/>
              </a:rPr>
              <a:t> J. Nwosu. Poole College of Management, NC State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2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Automation of Quality Reports in the Aerospace Industry RICARDO EITO-BRUN AND ANTONIO AMESCUA-SECO IEEE TRANSACTIONS ON PROFESSIONAL COMMUNICATION, VOL. 00, NO. 00, JUNE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318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  <a:r>
              <a:rPr lang="en-US" sz="1200" b="1" i="0" u="none" strike="noStrike" baseline="0" dirty="0">
                <a:latin typeface="Arial-BoldMT"/>
              </a:rPr>
              <a:t>Risk Reporting &amp; Key Risk Indicators: A case study analysis, </a:t>
            </a:r>
            <a:r>
              <a:rPr lang="en-US" sz="1200" b="0" i="0" u="none" strike="noStrike" baseline="0" dirty="0">
                <a:latin typeface="Arial-BoldMT"/>
              </a:rPr>
              <a:t>Stephen R. Boyd, Johannes A. Moolman, </a:t>
            </a:r>
            <a:r>
              <a:rPr lang="en-US" sz="1200" b="0" i="0" u="none" strike="noStrike" baseline="0" dirty="0" err="1">
                <a:latin typeface="Arial-BoldMT"/>
              </a:rPr>
              <a:t>Nkemjika</a:t>
            </a:r>
            <a:r>
              <a:rPr lang="en-US" sz="1200" b="0" i="0" u="none" strike="noStrike" baseline="0" dirty="0">
                <a:latin typeface="Arial-BoldMT"/>
              </a:rPr>
              <a:t> J. Nwosu. Poole College of Management, NC State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26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Risk Reporting &amp; Key Risk Indicators: A case study analysis, </a:t>
            </a:r>
            <a:r>
              <a:rPr lang="en-US" sz="1800" b="0" i="0" u="none" strike="noStrike" baseline="0" dirty="0">
                <a:latin typeface="Arial-BoldMT"/>
              </a:rPr>
              <a:t>Stephen R. Boyd, Johannes A. Moolman, </a:t>
            </a:r>
            <a:r>
              <a:rPr lang="en-US" sz="1800" b="0" i="0" u="none" strike="noStrike" baseline="0" dirty="0" err="1">
                <a:latin typeface="Arial-BoldMT"/>
              </a:rPr>
              <a:t>Nkemjika</a:t>
            </a:r>
            <a:r>
              <a:rPr lang="en-US" sz="1800" b="0" i="0" u="none" strike="noStrike" baseline="0" dirty="0">
                <a:latin typeface="Arial-BoldMT"/>
              </a:rPr>
              <a:t> J. Nwosu. Poole College of Management, NC State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32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Bringing Excellence in Asset Management through Streamlined Automated Reporting &amp; KPI Tracking System, </a:t>
            </a:r>
            <a:r>
              <a:rPr lang="en-US" sz="1800" b="0" i="0" u="none" strike="noStrike" baseline="0" dirty="0">
                <a:latin typeface="Arial-BoldMT"/>
              </a:rPr>
              <a:t>SPE-182495-MS, Society of Petroleum Engineers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71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  <a:r>
              <a:rPr lang="en-US" sz="1200" b="1" i="0" u="none" strike="noStrike" baseline="0" dirty="0">
                <a:latin typeface="Arial-BoldMT"/>
              </a:rPr>
              <a:t>Bringing Excellence in Asset Management through Streamlined Automated Reporting &amp; KPI Tracking System, </a:t>
            </a:r>
            <a:r>
              <a:rPr lang="en-US" sz="1200" b="0" i="0" u="none" strike="noStrike" baseline="0" dirty="0">
                <a:latin typeface="Arial-BoldMT"/>
              </a:rPr>
              <a:t>SPE-182495-MS, Society of Petroleum Engineers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035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Bringing Excellence in Asset Management through Streamlined Automated Reporting &amp; KPI Tracking System, </a:t>
            </a:r>
            <a:r>
              <a:rPr lang="en-US" sz="1800" b="0" i="0" u="none" strike="noStrike" baseline="0" dirty="0">
                <a:latin typeface="Arial-BoldMT"/>
              </a:rPr>
              <a:t>SPE-182495-MS, Society of Petroleum Engineers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157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  <a:r>
              <a:rPr lang="en-US" sz="1200" b="1" i="0" u="none" strike="noStrike" baseline="0" dirty="0">
                <a:latin typeface="Arial-BoldMT"/>
              </a:rPr>
              <a:t>Bringing Excellence in Asset Management through Streamlined Automated Reporting &amp; KPI Tracking System, </a:t>
            </a:r>
            <a:r>
              <a:rPr lang="en-US" sz="1200" b="0" i="0" u="none" strike="noStrike" baseline="0" dirty="0">
                <a:latin typeface="Arial-BoldMT"/>
              </a:rPr>
              <a:t>SPE-182495-MS, Society of Petroleum Engineers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782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Bringing Excellence in Asset Management through Streamlined Automated Reporting &amp; KPI Tracking System, </a:t>
            </a:r>
            <a:r>
              <a:rPr lang="en-US" sz="1800" b="0" i="0" u="none" strike="noStrike" baseline="0" dirty="0">
                <a:latin typeface="Arial-BoldMT"/>
              </a:rPr>
              <a:t>SPE-182495-MS, Society of Petroleum Engineers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278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  <a:r>
              <a:rPr lang="en-US" sz="1200" b="1" i="0" u="none" strike="noStrike" baseline="0" dirty="0">
                <a:latin typeface="Arial-BoldMT"/>
              </a:rPr>
              <a:t>Bringing Excellence in Asset Management through Streamlined Automated Reporting &amp; KPI Tracking System, </a:t>
            </a:r>
            <a:r>
              <a:rPr lang="en-US" sz="1200" b="0" i="0" u="none" strike="noStrike" baseline="0" dirty="0">
                <a:latin typeface="Arial-BoldMT"/>
              </a:rPr>
              <a:t>SPE-182495-MS, Society of Petroleum Engineers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059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Bringing Excellence in Asset Management through Streamlined Automated Reporting &amp; KPI Tracking System, </a:t>
            </a:r>
            <a:r>
              <a:rPr lang="en-US" sz="1800" b="0" i="0" u="none" strike="noStrike" baseline="0" dirty="0">
                <a:latin typeface="Arial-BoldMT"/>
              </a:rPr>
              <a:t>SPE-182495-MS, Society of Petroleum Engineers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479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  <a:r>
              <a:rPr lang="en-US" sz="1200" b="1" i="0" u="none" strike="noStrike" baseline="0" dirty="0">
                <a:latin typeface="Arial-BoldMT"/>
              </a:rPr>
              <a:t>Bringing Excellence in Asset Management through Streamlined Automated Reporting &amp; KPI Tracking System, </a:t>
            </a:r>
            <a:r>
              <a:rPr lang="en-US" sz="1200" b="0" i="0" u="none" strike="noStrike" baseline="0" dirty="0">
                <a:latin typeface="Arial-BoldMT"/>
              </a:rPr>
              <a:t>SPE-182495-MS, Society of Petroleum Engineers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3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Automation of Quality Reports in the Aerospace Industry </a:t>
            </a:r>
            <a:r>
              <a:rPr lang="en-US" sz="1800" b="0" i="0" u="none" strike="noStrike" baseline="0" dirty="0">
                <a:latin typeface="ArialMT"/>
              </a:rPr>
              <a:t>RICARDO EITO-BRUN AND ANTONIO AMESCUA-SECO </a:t>
            </a:r>
            <a:r>
              <a:rPr lang="fr-FR" sz="1800" b="0" i="0" u="none" strike="noStrike" baseline="0" dirty="0">
                <a:latin typeface="BookmanOldStyle"/>
              </a:rPr>
              <a:t>IEEE TRANSACTIONS ON PROFESSIONAL COMMUNICATION, VOL. 00, NO. 00, JUNE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2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  <a:r>
              <a:rPr lang="en-US" sz="1200" b="1" i="0" u="none" strike="noStrike" baseline="0" dirty="0">
                <a:latin typeface="Arial-BoldMT"/>
              </a:rPr>
              <a:t>Bringing Excellence in Asset Management through Streamlined Automated Reporting &amp; KPI Tracking System, </a:t>
            </a:r>
            <a:r>
              <a:rPr lang="en-US" sz="1200" b="0" i="0" u="none" strike="noStrike" baseline="0" dirty="0">
                <a:latin typeface="Arial-BoldMT"/>
              </a:rPr>
              <a:t>SPE-182495-MS, Society of Petroleum Engineers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6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Automated quality reporting can result in efficiencies, </a:t>
            </a:r>
            <a:r>
              <a:rPr lang="en-US" sz="1800" b="0" i="0" u="none" strike="noStrike" baseline="0" dirty="0">
                <a:latin typeface="Arial-BoldMT"/>
              </a:rPr>
              <a:t>Kaiser Permanente, https://about.kaiserpermanente.org/our-story/health-research/news/automated-quality-reporting-through-ehrs-can-result-in-significa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7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Automated quality reporting can result in efficiencies, </a:t>
            </a:r>
            <a:r>
              <a:rPr lang="en-US" sz="1800" b="0" i="0" u="none" strike="noStrike" baseline="0" dirty="0">
                <a:latin typeface="Arial-BoldMT"/>
              </a:rPr>
              <a:t>Kaiser Permanente, https://about.kaiserpermanente.org/our-story/health-research/news/automated-quality-reporting-through-ehrs-can-result-in-significa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sz="1800" b="1" i="0" u="none" strike="noStrike" baseline="0" dirty="0">
                <a:latin typeface="Arial-BoldMT"/>
              </a:rPr>
              <a:t>Automated quality reporting can result in efficiencies, </a:t>
            </a:r>
            <a:r>
              <a:rPr lang="en-US" sz="1800" b="0" i="0" u="none" strike="noStrike" baseline="0" dirty="0">
                <a:latin typeface="Arial-BoldMT"/>
              </a:rPr>
              <a:t>Kaiser Permanente, https://about.kaiserpermanente.org/our-story/health-research/news/automated-quality-reporting-through-ehrs-can-result-in-significa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2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Automating Quality Systems: A guide to the design and implementation of automated quality systems in manufacturing, J.D.T. </a:t>
            </a:r>
            <a:r>
              <a:rPr lang="en-US" dirty="0" err="1"/>
              <a:t>Tannock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1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Automating Quality Systems: A guide to the design and implementation of automated quality systems in manufacturing, J.D.T. </a:t>
            </a:r>
            <a:r>
              <a:rPr lang="en-US" dirty="0" err="1"/>
              <a:t>Tannock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7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26-Oct-20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th-TH" sz="2400" dirty="0">
                <a:solidFill>
                  <a:srgbClr val="002060"/>
                </a:solidFill>
              </a:rPr>
              <a:t>แนวคิดรายงานคุณภาพอัตโนมัติ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006690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3200" dirty="0">
                <a:solidFill>
                  <a:srgbClr val="002060"/>
                </a:solidFill>
              </a:rPr>
              <a:t>โมดูล</a:t>
            </a:r>
            <a:r>
              <a:rPr lang="en-GB" sz="3200" dirty="0">
                <a:solidFill>
                  <a:srgbClr val="002060"/>
                </a:solidFill>
              </a:rPr>
              <a:t> 3: </a:t>
            </a:r>
            <a:r>
              <a:rPr lang="th-TH" sz="3200" dirty="0">
                <a:solidFill>
                  <a:srgbClr val="002060"/>
                </a:solidFill>
              </a:rPr>
              <a:t>ระบบรายงานคุณภาพอัตโนมัติ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5E2D-6B58-473E-A744-6FCC7B33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ความต้องการฐานข้อมูลคุณภาพ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5289D0-0749-48AE-987E-7D006F479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มักจะมีช่องว่างใน</a:t>
            </a:r>
            <a:r>
              <a:rPr lang="th-TH" sz="2400" dirty="0" err="1"/>
              <a:t>การทำ</a:t>
            </a:r>
            <a:r>
              <a:rPr lang="th-TH" sz="2400" dirty="0"/>
              <a:t>ความเข้าใจระหว่างผู้ใช้ที่มีศักยภาพและนักวิเคราะห์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นักวิเคราะห์: เข้าใจความสามารถของซอฟต์แวร์ฐานข้อมูล แต่ไม่ใช่ความรู้เฉพาะของผู้ใช้</a:t>
            </a:r>
          </a:p>
          <a:p>
            <a:pPr marL="0" indent="0">
              <a:buNone/>
            </a:pPr>
            <a:r>
              <a:rPr lang="th-TH" sz="2400" dirty="0"/>
              <a:t>ผู้ใช้: ไม่สามารถเชื่อมโยงความรู้ระบบคุณภาพกับความสามารถที่มีศักยภาพของซอฟต์แวร์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ด้วยการทำงานกับต้นแบบเริ่มต้น พวกเขาจะได้รับความเข้าใจที่ดีขึ้นเกี่ยวกับสิ่งที่เป็นไปได้ซึ่งพวกเขาสามารถร้องขอการเปลี่ยนแปลงและการปรับปรุ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977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297C5-9AF3-4840-8D52-04DD689D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หน้าที่ส่วนต่าง ๆ ของฐานข้อมูลคุณภาพ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1A212FB-C940-4B89-AE08-9D63E3FE053F}"/>
              </a:ext>
            </a:extLst>
          </p:cNvPr>
          <p:cNvSpPr txBox="1"/>
          <p:nvPr/>
        </p:nvSpPr>
        <p:spPr>
          <a:xfrm>
            <a:off x="947872" y="58467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ระบบอัตโนมัติ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A5EA5A3-0FEE-40A9-9F01-2AB36F1E41F0}"/>
              </a:ext>
            </a:extLst>
          </p:cNvPr>
          <p:cNvGrpSpPr/>
          <p:nvPr/>
        </p:nvGrpSpPr>
        <p:grpSpPr>
          <a:xfrm>
            <a:off x="364700" y="1410214"/>
            <a:ext cx="11093568" cy="4621205"/>
            <a:chOff x="364700" y="1410214"/>
            <a:chExt cx="11093568" cy="462120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24273D-DB46-4C18-99FA-4B732037E7EF}"/>
                </a:ext>
              </a:extLst>
            </p:cNvPr>
            <p:cNvSpPr txBox="1"/>
            <p:nvPr/>
          </p:nvSpPr>
          <p:spPr>
            <a:xfrm>
              <a:off x="580841" y="2037347"/>
              <a:ext cx="182293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dirty="0"/>
                <a:t>การรักษาลักษณะคุณภาพ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4166AA-278C-467B-A9E2-D9F2E9907165}"/>
                </a:ext>
              </a:extLst>
            </p:cNvPr>
            <p:cNvSpPr txBox="1"/>
            <p:nvPr/>
          </p:nvSpPr>
          <p:spPr>
            <a:xfrm>
              <a:off x="3077780" y="3066472"/>
              <a:ext cx="96051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dirty="0"/>
                <a:t>รับข้อมูลชุด</a:t>
              </a:r>
            </a:p>
            <a:p>
              <a:r>
                <a:rPr lang="th-TH" dirty="0"/>
                <a:t>ที่สัมพันธ์กัน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667678-E975-41FB-9EF1-6404509B0DE3}"/>
                </a:ext>
              </a:extLst>
            </p:cNvPr>
            <p:cNvSpPr txBox="1"/>
            <p:nvPr/>
          </p:nvSpPr>
          <p:spPr>
            <a:xfrm>
              <a:off x="5452263" y="3851302"/>
              <a:ext cx="165622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dirty="0"/>
                <a:t>รับและความสัมพันธ์กับ</a:t>
              </a:r>
            </a:p>
            <a:p>
              <a:r>
                <a:rPr lang="th-TH" dirty="0"/>
                <a:t>ข้อมูลคุณภาพอื่น ๆ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7E938A-EF70-4DC3-BA57-BFB9A3CD6F83}"/>
                </a:ext>
              </a:extLst>
            </p:cNvPr>
            <p:cNvSpPr txBox="1"/>
            <p:nvPr/>
          </p:nvSpPr>
          <p:spPr>
            <a:xfrm>
              <a:off x="8331104" y="4885886"/>
              <a:ext cx="1255472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dirty="0"/>
                <a:t>วิเคราะห์</a:t>
              </a:r>
            </a:p>
            <a:p>
              <a:r>
                <a:rPr lang="th-TH" dirty="0"/>
                <a:t>และสร้างรายงาน</a:t>
              </a:r>
            </a:p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EB3A02-9FA2-456F-9D39-46506A6E2E92}"/>
                </a:ext>
              </a:extLst>
            </p:cNvPr>
            <p:cNvSpPr txBox="1"/>
            <p:nvPr/>
          </p:nvSpPr>
          <p:spPr>
            <a:xfrm>
              <a:off x="2552082" y="1907058"/>
              <a:ext cx="9605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/>
                <a:t>คุณลักษณะ</a:t>
              </a:r>
            </a:p>
            <a:p>
              <a:r>
                <a:rPr lang="th-TH" dirty="0"/>
                <a:t>ของคุณภาพ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3EE700-5B66-4A8C-9D94-3FEC40DAFE6E}"/>
                </a:ext>
              </a:extLst>
            </p:cNvPr>
            <p:cNvSpPr txBox="1"/>
            <p:nvPr/>
          </p:nvSpPr>
          <p:spPr>
            <a:xfrm>
              <a:off x="4360091" y="2927217"/>
              <a:ext cx="1372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/>
                <a:t>ตารางสรุปคุณภาพ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ADD5F8-951C-4146-8B88-69C7B0F21DF9}"/>
                </a:ext>
              </a:extLst>
            </p:cNvPr>
            <p:cNvSpPr txBox="1"/>
            <p:nvPr/>
          </p:nvSpPr>
          <p:spPr>
            <a:xfrm>
              <a:off x="7580322" y="3451779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/>
                <a:t>ตารางคุณภาพ</a:t>
              </a:r>
            </a:p>
            <a:p>
              <a:r>
                <a:rPr lang="th-TH" dirty="0"/>
                <a:t>ชองผู้ส่งมอบ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A73F9D-FB62-4FD4-AD5D-30CCD50139A3}"/>
                </a:ext>
              </a:extLst>
            </p:cNvPr>
            <p:cNvSpPr txBox="1"/>
            <p:nvPr/>
          </p:nvSpPr>
          <p:spPr>
            <a:xfrm>
              <a:off x="10226841" y="4742676"/>
              <a:ext cx="12314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/>
                <a:t>รายงานคุณภาพ</a:t>
              </a:r>
            </a:p>
            <a:p>
              <a:r>
                <a:rPr lang="th-TH" dirty="0"/>
                <a:t>กระบวนการ</a:t>
              </a:r>
              <a:endParaRPr lang="en-US" dirty="0"/>
            </a:p>
            <a:p>
              <a:r>
                <a:rPr lang="th-TH" dirty="0"/>
                <a:t>รายงานผู้ส่งมอบ</a:t>
              </a:r>
              <a:endParaRPr lang="en-US" dirty="0"/>
            </a:p>
            <a:p>
              <a:r>
                <a:rPr lang="th-TH" dirty="0"/>
                <a:t>รายงานคุณภาพ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36E2B4-BE57-4064-93C9-C12DFF2AA502}"/>
                </a:ext>
              </a:extLst>
            </p:cNvPr>
            <p:cNvSpPr txBox="1"/>
            <p:nvPr/>
          </p:nvSpPr>
          <p:spPr>
            <a:xfrm>
              <a:off x="1859395" y="4089013"/>
              <a:ext cx="12704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/>
                <a:t>รายงานคุณภาพสินค้า</a:t>
              </a:r>
              <a:br>
                <a:rPr lang="th-TH" dirty="0"/>
              </a:br>
              <a:r>
                <a:rPr lang="th-TH" dirty="0"/>
                <a:t>ที่กำลังเข้ามา</a:t>
              </a:r>
            </a:p>
            <a:p>
              <a:endParaRPr lang="en-US" dirty="0"/>
            </a:p>
            <a:p>
              <a:r>
                <a:rPr lang="th-TH" dirty="0"/>
                <a:t>รายงานสินค้า</a:t>
              </a:r>
              <a:br>
                <a:rPr lang="th-TH" dirty="0"/>
              </a:br>
              <a:r>
                <a:rPr lang="th-TH" dirty="0"/>
                <a:t>ที่ถูกปฏิเสธ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4541B9-769C-484E-93E5-6B1661C7D2EB}"/>
                </a:ext>
              </a:extLst>
            </p:cNvPr>
            <p:cNvSpPr txBox="1"/>
            <p:nvPr/>
          </p:nvSpPr>
          <p:spPr>
            <a:xfrm>
              <a:off x="1764165" y="2927972"/>
              <a:ext cx="7104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/>
                <a:t>รายงาน</a:t>
              </a:r>
            </a:p>
            <a:p>
              <a:r>
                <a:rPr lang="th-TH" dirty="0"/>
                <a:t>คุณภาพ</a:t>
              </a:r>
            </a:p>
            <a:p>
              <a:r>
                <a:rPr lang="th-TH" dirty="0"/>
                <a:t>แบบชุด</a:t>
              </a:r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8CEBB2-DC5C-46A6-9857-5711EFEF5DF1}"/>
                </a:ext>
              </a:extLst>
            </p:cNvPr>
            <p:cNvSpPr txBox="1"/>
            <p:nvPr/>
          </p:nvSpPr>
          <p:spPr>
            <a:xfrm>
              <a:off x="6997496" y="4910855"/>
              <a:ext cx="8611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/>
                <a:t>ตาราง</a:t>
              </a:r>
            </a:p>
            <a:p>
              <a:r>
                <a:rPr lang="th-TH" dirty="0"/>
                <a:t>สารสนเทศ</a:t>
              </a:r>
            </a:p>
            <a:p>
              <a:r>
                <a:rPr lang="th-TH" dirty="0"/>
                <a:t>คุณภาพ</a:t>
              </a:r>
              <a:endParaRPr lang="en-US" dirty="0"/>
            </a:p>
          </p:txBody>
        </p: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3D6EF44D-FA56-4A45-9AE1-938E0985B054}"/>
                </a:ext>
              </a:extLst>
            </p:cNvPr>
            <p:cNvCxnSpPr>
              <a:stCxn id="21" idx="3"/>
              <a:endCxn id="6" idx="1"/>
            </p:cNvCxnSpPr>
            <p:nvPr/>
          </p:nvCxnSpPr>
          <p:spPr>
            <a:xfrm>
              <a:off x="2474616" y="3389637"/>
              <a:ext cx="603164" cy="1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256ABDC4-4550-4135-AFAC-F8CBBBC0A7A3}"/>
                </a:ext>
              </a:extLst>
            </p:cNvPr>
            <p:cNvCxnSpPr>
              <a:cxnSpLocks/>
              <a:stCxn id="19" idx="3"/>
              <a:endCxn id="8" idx="1"/>
            </p:cNvCxnSpPr>
            <p:nvPr/>
          </p:nvCxnSpPr>
          <p:spPr>
            <a:xfrm flipV="1">
              <a:off x="3129827" y="4174468"/>
              <a:ext cx="2322436" cy="791708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8E2F8776-8A2C-45F0-81F0-590025FFC40F}"/>
                </a:ext>
              </a:extLst>
            </p:cNvPr>
            <p:cNvCxnSpPr>
              <a:cxnSpLocks/>
              <a:stCxn id="4" idx="3"/>
              <a:endCxn id="11" idx="1"/>
            </p:cNvCxnSpPr>
            <p:nvPr/>
          </p:nvCxnSpPr>
          <p:spPr>
            <a:xfrm>
              <a:off x="2403776" y="2222013"/>
              <a:ext cx="148306" cy="8211"/>
            </a:xfrm>
            <a:prstGeom prst="bentConnector3">
              <a:avLst>
                <a:gd name="adj1" fmla="val 50000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94BFD5DC-8C9A-46A4-9B51-7250F64D9E33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4038299" y="3389638"/>
              <a:ext cx="4269476" cy="2339288"/>
            </a:xfrm>
            <a:prstGeom prst="bentConnector3">
              <a:avLst>
                <a:gd name="adj1" fmla="val 17259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CAECEA3F-A037-479B-9BBA-BA39F2009B8E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7108486" y="4174468"/>
              <a:ext cx="1199289" cy="958226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F272C788-DDF6-49F7-96F9-0B987545D8DC}"/>
                </a:ext>
              </a:extLst>
            </p:cNvPr>
            <p:cNvCxnSpPr>
              <a:cxnSpLocks/>
              <a:stCxn id="10" idx="3"/>
              <a:endCxn id="17" idx="1"/>
            </p:cNvCxnSpPr>
            <p:nvPr/>
          </p:nvCxnSpPr>
          <p:spPr>
            <a:xfrm flipV="1">
              <a:off x="9586576" y="5342841"/>
              <a:ext cx="640265" cy="4710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F7E849-EF4A-4502-ADE1-B2F7F5D67510}"/>
                </a:ext>
              </a:extLst>
            </p:cNvPr>
            <p:cNvSpPr txBox="1"/>
            <p:nvPr/>
          </p:nvSpPr>
          <p:spPr>
            <a:xfrm>
              <a:off x="2787225" y="1410214"/>
              <a:ext cx="1572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/>
                <a:t>กาลงทะเบียนคุณภาพ</a:t>
              </a:r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1CA9992-5984-414F-A472-7FCB2CF48C05}"/>
                </a:ext>
              </a:extLst>
            </p:cNvPr>
            <p:cNvSpPr txBox="1"/>
            <p:nvPr/>
          </p:nvSpPr>
          <p:spPr>
            <a:xfrm>
              <a:off x="364700" y="1492647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/>
                <a:t>ลักษณะของคุณภาพ</a:t>
              </a:r>
              <a:endParaRPr lang="en-US" dirty="0"/>
            </a:p>
          </p:txBody>
        </p: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063E7C16-007D-4A98-91CE-E8A3182B448B}"/>
                </a:ext>
              </a:extLst>
            </p:cNvPr>
            <p:cNvCxnSpPr>
              <a:cxnSpLocks/>
              <a:stCxn id="45" idx="2"/>
            </p:cNvCxnSpPr>
            <p:nvPr/>
          </p:nvCxnSpPr>
          <p:spPr>
            <a:xfrm rot="16200000" flipH="1">
              <a:off x="1025530" y="1941095"/>
              <a:ext cx="162294" cy="4062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228A3AEF-36DF-4CBE-A415-B7F9B7028669}"/>
                </a:ext>
              </a:extLst>
            </p:cNvPr>
            <p:cNvCxnSpPr>
              <a:cxnSpLocks/>
              <a:stCxn id="43" idx="2"/>
              <a:endCxn id="4" idx="0"/>
            </p:cNvCxnSpPr>
            <p:nvPr/>
          </p:nvCxnSpPr>
          <p:spPr>
            <a:xfrm rot="5400000">
              <a:off x="2404084" y="867772"/>
              <a:ext cx="257801" cy="2081349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D8A38857-E0BD-4D06-9FE9-C410812F7068}"/>
                </a:ext>
              </a:extLst>
            </p:cNvPr>
            <p:cNvCxnSpPr>
              <a:cxnSpLocks/>
              <a:stCxn id="43" idx="2"/>
              <a:endCxn id="6" idx="0"/>
            </p:cNvCxnSpPr>
            <p:nvPr/>
          </p:nvCxnSpPr>
          <p:spPr>
            <a:xfrm rot="5400000">
              <a:off x="2922386" y="2415200"/>
              <a:ext cx="1286926" cy="15618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4F1E51D5-6FC1-4A32-9F57-F7B43AD38BEC}"/>
                </a:ext>
              </a:extLst>
            </p:cNvPr>
            <p:cNvCxnSpPr>
              <a:stCxn id="43" idx="2"/>
              <a:endCxn id="8" idx="0"/>
            </p:cNvCxnSpPr>
            <p:nvPr/>
          </p:nvCxnSpPr>
          <p:spPr>
            <a:xfrm rot="16200000" flipH="1">
              <a:off x="3891138" y="1462065"/>
              <a:ext cx="2071756" cy="2706717"/>
            </a:xfrm>
            <a:prstGeom prst="bent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5885CCB1-201D-4489-AD81-2CEB1F9A043F}"/>
                </a:ext>
              </a:extLst>
            </p:cNvPr>
            <p:cNvCxnSpPr>
              <a:stCxn id="43" idx="2"/>
              <a:endCxn id="10" idx="0"/>
            </p:cNvCxnSpPr>
            <p:nvPr/>
          </p:nvCxnSpPr>
          <p:spPr>
            <a:xfrm rot="16200000" flipH="1">
              <a:off x="4713079" y="640125"/>
              <a:ext cx="3106340" cy="5385182"/>
            </a:xfrm>
            <a:prstGeom prst="bentConnector3">
              <a:avLst>
                <a:gd name="adj1" fmla="val 3984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B348EFA5-D36C-46C3-88D8-F80241A910A5}"/>
                </a:ext>
              </a:extLst>
            </p:cNvPr>
            <p:cNvCxnSpPr>
              <a:stCxn id="64" idx="0"/>
              <a:endCxn id="4" idx="2"/>
            </p:cNvCxnSpPr>
            <p:nvPr/>
          </p:nvCxnSpPr>
          <p:spPr>
            <a:xfrm rot="5400000" flipH="1" flipV="1">
              <a:off x="-229360" y="4125085"/>
              <a:ext cx="3440074" cy="3263"/>
            </a:xfrm>
            <a:prstGeom prst="bent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D509C163-B1A5-40D9-BF4D-635C5F5C6040}"/>
                </a:ext>
              </a:extLst>
            </p:cNvPr>
            <p:cNvCxnSpPr>
              <a:cxnSpLocks/>
              <a:stCxn id="64" idx="3"/>
              <a:endCxn id="6" idx="2"/>
            </p:cNvCxnSpPr>
            <p:nvPr/>
          </p:nvCxnSpPr>
          <p:spPr>
            <a:xfrm flipV="1">
              <a:off x="2030220" y="3712803"/>
              <a:ext cx="1527820" cy="2318616"/>
            </a:xfrm>
            <a:prstGeom prst="bent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id="{215B290C-98DF-4D6E-8812-E820E8ED2041}"/>
                </a:ext>
              </a:extLst>
            </p:cNvPr>
            <p:cNvCxnSpPr>
              <a:stCxn id="64" idx="3"/>
              <a:endCxn id="8" idx="2"/>
            </p:cNvCxnSpPr>
            <p:nvPr/>
          </p:nvCxnSpPr>
          <p:spPr>
            <a:xfrm flipV="1">
              <a:off x="2030220" y="4497633"/>
              <a:ext cx="4250155" cy="1533786"/>
            </a:xfrm>
            <a:prstGeom prst="bent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or: Elbow 73">
              <a:extLst>
                <a:ext uri="{FF2B5EF4-FFF2-40B4-BE49-F238E27FC236}">
                  <a16:creationId xmlns:a16="http://schemas.microsoft.com/office/drawing/2014/main" id="{199A887F-02BF-4C46-8C55-7E9B3A93AF37}"/>
                </a:ext>
              </a:extLst>
            </p:cNvPr>
            <p:cNvCxnSpPr>
              <a:stCxn id="64" idx="3"/>
              <a:endCxn id="10" idx="2"/>
            </p:cNvCxnSpPr>
            <p:nvPr/>
          </p:nvCxnSpPr>
          <p:spPr>
            <a:xfrm flipV="1">
              <a:off x="2030220" y="5809216"/>
              <a:ext cx="6928620" cy="222203"/>
            </a:xfrm>
            <a:prstGeom prst="bent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AA688F3-B732-4D79-BAA6-B86387B926AF}"/>
                </a:ext>
              </a:extLst>
            </p:cNvPr>
            <p:cNvSpPr txBox="1"/>
            <p:nvPr/>
          </p:nvSpPr>
          <p:spPr>
            <a:xfrm>
              <a:off x="9266089" y="3473097"/>
              <a:ext cx="8963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/>
                <a:t>ข้อเรียกร้อง</a:t>
              </a:r>
            </a:p>
            <a:p>
              <a:r>
                <a:rPr lang="th-TH" dirty="0"/>
                <a:t>รายงาน</a:t>
              </a:r>
              <a:endParaRPr lang="en-US" dirty="0"/>
            </a:p>
          </p:txBody>
        </p: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5833A2B6-EDAD-4595-9C7A-5E38F6A40155}"/>
                </a:ext>
              </a:extLst>
            </p:cNvPr>
            <p:cNvCxnSpPr>
              <a:stCxn id="76" idx="2"/>
            </p:cNvCxnSpPr>
            <p:nvPr/>
          </p:nvCxnSpPr>
          <p:spPr>
            <a:xfrm rot="5400000">
              <a:off x="9240246" y="4392163"/>
              <a:ext cx="746779" cy="201308"/>
            </a:xfrm>
            <a:prstGeom prst="bent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990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CBBE-0803-4D28-AB4D-77167078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การสร้างรายงานคุณภาพ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0CE5E-24D1-4875-962B-51C899A08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ข้อมูลคุณภาพการผลิตขั้นพื้นฐานที่ให้ไว้ในฐานข้อมูลจะช่วยให้สามารถสร้างรายงานต่าง ๆ เช่น</a:t>
            </a:r>
          </a:p>
          <a:p>
            <a:r>
              <a:rPr lang="th-TH" sz="2400" dirty="0"/>
              <a:t>รายละเอียดคุณภาพของแบท</a:t>
            </a:r>
            <a:r>
              <a:rPr lang="th-TH" sz="2400" dirty="0" err="1"/>
              <a:t>ช์</a:t>
            </a:r>
            <a:r>
              <a:rPr lang="th-TH" sz="2400" dirty="0"/>
              <a:t>ที่เสร็จสมบูรณ์แล้ว</a:t>
            </a:r>
          </a:p>
          <a:p>
            <a:r>
              <a:rPr lang="th-TH" sz="2400" dirty="0"/>
              <a:t>รายละเอียดที่ไม่เป็นไปตามข้อกำหนด</a:t>
            </a:r>
          </a:p>
          <a:p>
            <a:r>
              <a:rPr lang="th-TH" sz="2400" dirty="0"/>
              <a:t>สรุปคุณภาพสำหรับช่วงเวลาเฉพาะ</a:t>
            </a:r>
          </a:p>
          <a:p>
            <a:r>
              <a:rPr lang="th-TH" sz="2400" dirty="0"/>
              <a:t>สรุปคุณภาพสำหรับลูกค้าโดยเฉพาะ</a:t>
            </a:r>
          </a:p>
          <a:p>
            <a:r>
              <a:rPr lang="th-TH" sz="2400" dirty="0"/>
              <a:t>ดัชนีความสามารถของกระบวนการ</a:t>
            </a:r>
          </a:p>
          <a:p>
            <a:r>
              <a:rPr lang="th-TH" sz="2400" dirty="0"/>
              <a:t>รายชื่อแบท</a:t>
            </a:r>
            <a:r>
              <a:rPr lang="th-TH" sz="2400" dirty="0" err="1"/>
              <a:t>ช์</a:t>
            </a:r>
            <a:r>
              <a:rPr lang="th-TH" sz="2400" dirty="0"/>
              <a:t>ที่จัดทำขึ้น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8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CBBE-0803-4D28-AB4D-77167078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การสร้างรายงานคุณภาพ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498F71-2F5E-43EB-9BD0-57B05490C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55" y="1635837"/>
            <a:ext cx="6181725" cy="3838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B7762D-1851-4664-A718-9D4EBD8EC348}"/>
              </a:ext>
            </a:extLst>
          </p:cNvPr>
          <p:cNvSpPr txBox="1"/>
          <p:nvPr/>
        </p:nvSpPr>
        <p:spPr>
          <a:xfrm>
            <a:off x="4745420" y="5588878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ตัวอย่างรายงานสรุปคุณภาพ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2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CBBE-0803-4D28-AB4D-77167078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การสร้างรายงานคุณภาพ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7762D-1851-4664-A718-9D4EBD8EC348}"/>
              </a:ext>
            </a:extLst>
          </p:cNvPr>
          <p:cNvSpPr txBox="1"/>
          <p:nvPr/>
        </p:nvSpPr>
        <p:spPr>
          <a:xfrm>
            <a:off x="3523147" y="5588877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ตัวอย่างรายงานสรุปคุณภาพเพิ่มเติมที่ประกอบไปด้วย</a:t>
            </a:r>
            <a:r>
              <a:rPr lang="th-TH" dirty="0" err="1"/>
              <a:t>ช้อ</a:t>
            </a:r>
            <a:r>
              <a:rPr lang="th-TH" dirty="0"/>
              <a:t>มูลสถิตและความสามารถในการผลิต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D24BE-FE78-4370-B0A6-EE90BFBCA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700" y="1687527"/>
            <a:ext cx="8049485" cy="355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9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รายงานคุณภาพ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</a:t>
            </a:r>
            <a:r>
              <a:rPr lang="en-US" sz="2400" dirty="0"/>
              <a:t>2 : </a:t>
            </a:r>
            <a:r>
              <a:rPr lang="th-TH" sz="2400" dirty="0"/>
              <a:t>รายงานคุณภาพอัตโนมัติในอุตสาหกรรมอวกาศ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th-TH" sz="2400" dirty="0"/>
              <a:t>ปัจจุบันวิศวกรต้องมีปฏิสัมพันธ์กับเครื่องมืออื่น ๆ เพื่อดึงข้อมูล คัดลอกข้อมูลไปยังเอกสารเป้าหมาย จากนั้นจัดรูปแบบข้อมูลให้เป็นรูปแบบสุดท้ายของเอกสาร บริษัท วิศวกรรมซอฟต์แวร์แห่งหนึ่งพัฒนาผลิตภัณฑ์สำหรับ </a:t>
            </a:r>
            <a:r>
              <a:rPr lang="en-US" sz="2400" dirty="0"/>
              <a:t>European Space Agency, National Aeronautics and Space Administration </a:t>
            </a:r>
            <a:r>
              <a:rPr lang="th-TH" sz="2400" dirty="0"/>
              <a:t>และ </a:t>
            </a:r>
            <a:r>
              <a:rPr lang="en-US" sz="2400" dirty="0"/>
              <a:t>Centre National </a:t>
            </a:r>
            <a:r>
              <a:rPr lang="en-US" sz="2400" dirty="0" err="1"/>
              <a:t>d’Estudes</a:t>
            </a:r>
            <a:r>
              <a:rPr lang="en-US" sz="2400" dirty="0"/>
              <a:t> </a:t>
            </a:r>
            <a:r>
              <a:rPr lang="en-US" sz="2400" dirty="0" err="1"/>
              <a:t>Spatiales</a:t>
            </a:r>
            <a:endParaRPr lang="en-US" sz="2400" dirty="0"/>
          </a:p>
        </p:txBody>
      </p:sp>
      <p:pic>
        <p:nvPicPr>
          <p:cNvPr id="2052" name="Picture 4" descr="European Space Agency logo - World Summit AI Amsterdam">
            <a:extLst>
              <a:ext uri="{FF2B5EF4-FFF2-40B4-BE49-F238E27FC236}">
                <a16:creationId xmlns:a16="http://schemas.microsoft.com/office/drawing/2014/main" id="{1D75F796-A8EE-45B3-B8C6-07258601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93" y="3971525"/>
            <a:ext cx="2988897" cy="189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NASA">
            <a:extLst>
              <a:ext uri="{FF2B5EF4-FFF2-40B4-BE49-F238E27FC236}">
                <a16:creationId xmlns:a16="http://schemas.microsoft.com/office/drawing/2014/main" id="{F3C8201D-0D11-4FFE-B511-05C71D860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71FA7B67-E4AD-4785-8F8A-BEF03F8D9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9" y="3752377"/>
            <a:ext cx="3367252" cy="224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entre National d'Etudes Spatiales (CNES) | Iaf">
            <a:extLst>
              <a:ext uri="{FF2B5EF4-FFF2-40B4-BE49-F238E27FC236}">
                <a16:creationId xmlns:a16="http://schemas.microsoft.com/office/drawing/2014/main" id="{4209D53F-D3D0-43E6-B379-1FE3B7E5D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57" y="3971525"/>
            <a:ext cx="1790400" cy="189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8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รายงานคุณภาพ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</a:t>
            </a:r>
            <a:r>
              <a:rPr lang="en-US" sz="2400" dirty="0"/>
              <a:t>2 : </a:t>
            </a:r>
            <a:r>
              <a:rPr lang="th-TH" sz="2400" dirty="0"/>
              <a:t>รายงานคุณภาพอัตโนมัติในอุตสาหกรรมอวกาศ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th-TH" sz="2400" dirty="0"/>
              <a:t>การพัฒนาซอฟต์แวร์เกี่ยวข้องกับการสร้างเอกสารและบันทึกที่สื่อสารข้อมูลเกี่ยวกับข้อกำหนดและการออกแบบซอฟต์แวร์ ให้คำอธิบายเป็นลายลักษณ์อักษรเกี่ยวกับลักษณะการทำงานของระบบและจัดทำเอกสารคุณสมบัติและการตัดสินใจ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th-TH" sz="2400" dirty="0"/>
              <a:t> ในภาคการบินและอวกาศ มาตรฐานเฉพาะได้กำหนดข้อกำหนดเกี่ยวกับกระบวนการกิจกรรมและเอกสารประกอบ ซึ่งเอกสารต่าง ๆ ประกอบไปด้วยข้อมูลที่แตกต่างกัน</a:t>
            </a:r>
            <a:endParaRPr lang="en-US" sz="2400" dirty="0"/>
          </a:p>
        </p:txBody>
      </p:sp>
      <p:sp>
        <p:nvSpPr>
          <p:cNvPr id="4" name="AutoShape 6" descr="NASA">
            <a:extLst>
              <a:ext uri="{FF2B5EF4-FFF2-40B4-BE49-F238E27FC236}">
                <a16:creationId xmlns:a16="http://schemas.microsoft.com/office/drawing/2014/main" id="{F3C8201D-0D11-4FFE-B511-05C71D860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9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รายงานคุณภาพ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</a:t>
            </a:r>
            <a:r>
              <a:rPr lang="en-US" sz="2400" dirty="0"/>
              <a:t>2 : </a:t>
            </a:r>
            <a:r>
              <a:rPr lang="th-TH" sz="2400" dirty="0"/>
              <a:t>รายงานคุณภาพอัตโนมัติในอุตสาหกรรมอวกาศ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รายงานฉบับสมบูรณ์ ประกอบไปด้วย</a:t>
            </a:r>
          </a:p>
          <a:p>
            <a:r>
              <a:rPr lang="th-TH" sz="2400" dirty="0"/>
              <a:t>การตรวจสอบย้อนกลับระหว่างข้อกำหนดและองค์ประกอบการออกแบบ</a:t>
            </a:r>
          </a:p>
          <a:p>
            <a:r>
              <a:rPr lang="th-TH" sz="2400" dirty="0"/>
              <a:t>การตรวจสอบย้อนกลับระหว่างข้อกำหนดและกรณีทดสอบ</a:t>
            </a:r>
          </a:p>
          <a:p>
            <a:r>
              <a:rPr lang="th-TH" sz="2400" dirty="0"/>
              <a:t>ผลการทดสอบและการตรวจสอบ</a:t>
            </a:r>
          </a:p>
          <a:p>
            <a:r>
              <a:rPr lang="th-TH" sz="2400" dirty="0"/>
              <a:t>การปฏิบัติตามกฎการเข้ารหัส</a:t>
            </a:r>
          </a:p>
          <a:p>
            <a:r>
              <a:rPr lang="th-TH" sz="2400" dirty="0"/>
              <a:t>เมตริกซอฟต์แวร์</a:t>
            </a:r>
          </a:p>
          <a:p>
            <a:r>
              <a:rPr lang="th-TH" sz="2400" dirty="0"/>
              <a:t>สถานะปัญหา</a:t>
            </a:r>
            <a:endParaRPr lang="en-US" sz="2400" dirty="0"/>
          </a:p>
        </p:txBody>
      </p:sp>
      <p:sp>
        <p:nvSpPr>
          <p:cNvPr id="4" name="AutoShape 6" descr="NASA">
            <a:extLst>
              <a:ext uri="{FF2B5EF4-FFF2-40B4-BE49-F238E27FC236}">
                <a16:creationId xmlns:a16="http://schemas.microsoft.com/office/drawing/2014/main" id="{F3C8201D-0D11-4FFE-B511-05C71D860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04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รายงานคุณภาพ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3A8CD7-678C-4205-8620-F2DB52CA1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434" y="1618576"/>
            <a:ext cx="6828111" cy="434274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49BCA5-4375-48BD-8B96-FE5A64DA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3481332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แบบจำลองการจัดการข้อมูล: แหล่งข้อมูลสำหรับรายงานคุณภาพ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0047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รายงานคุณภาพ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49BCA5-4375-48BD-8B96-FE5A64DA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001483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การจัดทำรายงานคุณภาพขึ้นอยู่กับสองการกระทำต่อไปนี้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th-TH" sz="2400" dirty="0"/>
              <a:t>การใช้ </a:t>
            </a:r>
            <a:r>
              <a:rPr lang="en-US" sz="2400" dirty="0"/>
              <a:t>XML </a:t>
            </a:r>
            <a:r>
              <a:rPr lang="th-TH" sz="2400" dirty="0"/>
              <a:t>เพื่อสนับสนุนการแลกเปลี่ยน การรวม และการแก้ไขข้อมูล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th-TH" sz="2400" dirty="0"/>
              <a:t>การใช้งานอินเทอร</a:t>
            </a:r>
            <a:r>
              <a:rPr lang="th-TH" sz="2400" dirty="0" err="1"/>
              <a:t>์เฟซ</a:t>
            </a:r>
            <a:r>
              <a:rPr lang="th-TH" sz="2400" dirty="0"/>
              <a:t>เพื่อรวบรวมข้อมูลจากเครื่องมือภายนอกที่ใช้สำหรับการจัดการความต้องการการทดสอบการตรวจสอบซอร์สโค้ดและการจัดการปัญหาและงา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975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สิ่งที่จะรับการเรียนรู้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4F33E37D-B353-4530-8FCD-90A511B55117}"/>
              </a:ext>
            </a:extLst>
          </p:cNvPr>
          <p:cNvSpPr/>
          <p:nvPr/>
        </p:nvSpPr>
        <p:spPr>
          <a:xfrm>
            <a:off x="1792288" y="1918181"/>
            <a:ext cx="1105651" cy="611652"/>
          </a:xfrm>
          <a:prstGeom prst="homePlate">
            <a:avLst>
              <a:gd name="adj" fmla="val 26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34A7F5-7DAB-4181-BBDD-23E1949321B1}"/>
              </a:ext>
            </a:extLst>
          </p:cNvPr>
          <p:cNvSpPr txBox="1"/>
          <p:nvPr/>
        </p:nvSpPr>
        <p:spPr>
          <a:xfrm>
            <a:off x="3261360" y="1962397"/>
            <a:ext cx="8173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dirty="0">
                <a:latin typeface="Tw Cen MT" panose="020B0602020104020603" pitchFamily="34" charset="0"/>
              </a:rPr>
              <a:t>แนวคิดรายงานคุณภาพอัตโนมัติ</a:t>
            </a: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17" name="Pentagon 3">
            <a:extLst>
              <a:ext uri="{FF2B5EF4-FFF2-40B4-BE49-F238E27FC236}">
                <a16:creationId xmlns:a16="http://schemas.microsoft.com/office/drawing/2014/main" id="{EC0CBFFD-D309-4487-913A-7D820034AEEA}"/>
              </a:ext>
            </a:extLst>
          </p:cNvPr>
          <p:cNvSpPr/>
          <p:nvPr/>
        </p:nvSpPr>
        <p:spPr>
          <a:xfrm>
            <a:off x="1792288" y="3230897"/>
            <a:ext cx="1105651" cy="611652"/>
          </a:xfrm>
          <a:prstGeom prst="homePlate">
            <a:avLst>
              <a:gd name="adj" fmla="val 26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415894-1CD9-4326-AA9C-F07AF712FEAB}"/>
              </a:ext>
            </a:extLst>
          </p:cNvPr>
          <p:cNvSpPr txBox="1"/>
          <p:nvPr/>
        </p:nvSpPr>
        <p:spPr>
          <a:xfrm>
            <a:off x="3261360" y="3059669"/>
            <a:ext cx="8173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dirty="0">
                <a:latin typeface="Tw Cen MT" panose="020B0602020104020603" pitchFamily="34" charset="0"/>
              </a:rPr>
              <a:t>รายงานคุณภาพอัตโนมัติที่เชื่อมโยงกับตัววัดความเสี่ยงหลัก</a:t>
            </a: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21" name="Pentagon 3">
            <a:extLst>
              <a:ext uri="{FF2B5EF4-FFF2-40B4-BE49-F238E27FC236}">
                <a16:creationId xmlns:a16="http://schemas.microsoft.com/office/drawing/2014/main" id="{CC8D9EE7-B31F-408D-ABCB-60AD83A7C6A7}"/>
              </a:ext>
            </a:extLst>
          </p:cNvPr>
          <p:cNvSpPr/>
          <p:nvPr/>
        </p:nvSpPr>
        <p:spPr>
          <a:xfrm>
            <a:off x="1792288" y="4543612"/>
            <a:ext cx="1105651" cy="611652"/>
          </a:xfrm>
          <a:prstGeom prst="homePlate">
            <a:avLst>
              <a:gd name="adj" fmla="val 26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9FFF37-2409-4DC1-BA46-FBC519FB993A}"/>
              </a:ext>
            </a:extLst>
          </p:cNvPr>
          <p:cNvSpPr txBox="1"/>
          <p:nvPr/>
        </p:nvSpPr>
        <p:spPr>
          <a:xfrm>
            <a:off x="3261360" y="4372384"/>
            <a:ext cx="8173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dirty="0">
                <a:latin typeface="Tw Cen MT" panose="020B0602020104020603" pitchFamily="34" charset="0"/>
              </a:rPr>
              <a:t>ตัววัดสมรรถนะหลักที่สร้างจากโครงสร้างการจัดการคุณภาพดิจิทัล</a:t>
            </a:r>
            <a:endParaRPr lang="en-US" sz="3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รายงานคุณภาพ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49BCA5-4375-48BD-8B96-FE5A64DA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4"/>
            <a:ext cx="11001483" cy="53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กระบวนการสร้างรายงาน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709AFD-04DC-433A-B8AC-0EB93BA9EC28}"/>
              </a:ext>
            </a:extLst>
          </p:cNvPr>
          <p:cNvSpPr txBox="1"/>
          <p:nvPr/>
        </p:nvSpPr>
        <p:spPr>
          <a:xfrm>
            <a:off x="689811" y="3026232"/>
            <a:ext cx="1941094" cy="21236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dirty="0"/>
              <a:t>การแยกข้อมูลต้นทางโดยอัตโนมัติจากเครื่องมือของผู้ให้บริการข้อมูล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DAEE9-2417-412B-A3E2-28ECDB0F14A6}"/>
              </a:ext>
            </a:extLst>
          </p:cNvPr>
          <p:cNvSpPr txBox="1"/>
          <p:nvPr/>
        </p:nvSpPr>
        <p:spPr>
          <a:xfrm>
            <a:off x="3546174" y="2996102"/>
            <a:ext cx="1941094" cy="23083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dirty="0"/>
              <a:t>การแปลงข้อมูลเป็นรูปแบบ </a:t>
            </a:r>
            <a:r>
              <a:rPr lang="en-US" sz="2400" dirty="0"/>
              <a:t>XML </a:t>
            </a:r>
            <a:r>
              <a:rPr lang="th-TH" sz="2400" dirty="0"/>
              <a:t>ที่เก็บไว้ในคลังโปร</a:t>
            </a:r>
            <a:r>
              <a:rPr lang="th-TH" sz="2400" dirty="0" err="1"/>
              <a:t>เจ็กต์</a:t>
            </a:r>
            <a:r>
              <a:rPr lang="th-TH" sz="2400" dirty="0"/>
              <a:t> ซึ่งเชื่อมโยงกับ</a:t>
            </a:r>
            <a:r>
              <a:rPr lang="th-TH" sz="2400" dirty="0" err="1"/>
              <a:t>เวอร์ชัน</a:t>
            </a:r>
            <a:r>
              <a:rPr lang="th-TH" sz="2400" dirty="0"/>
              <a:t>ของซอฟต์แวร์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6BA4E-1CBD-4422-8242-451496C004D3}"/>
              </a:ext>
            </a:extLst>
          </p:cNvPr>
          <p:cNvSpPr txBox="1"/>
          <p:nvPr/>
        </p:nvSpPr>
        <p:spPr>
          <a:xfrm>
            <a:off x="6384758" y="3026232"/>
            <a:ext cx="1941094" cy="19389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dirty="0"/>
              <a:t>การรวมไฟล์ </a:t>
            </a:r>
            <a:r>
              <a:rPr lang="en-US" sz="2400" dirty="0"/>
              <a:t>XML </a:t>
            </a:r>
            <a:r>
              <a:rPr lang="th-TH" sz="2400" dirty="0"/>
              <a:t>เพื่อสร้างร่างเบื้องต้นของเอกสาร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FD5B0-CE6E-4947-A087-6D9A0F5398E0}"/>
              </a:ext>
            </a:extLst>
          </p:cNvPr>
          <p:cNvSpPr txBox="1"/>
          <p:nvPr/>
        </p:nvSpPr>
        <p:spPr>
          <a:xfrm>
            <a:off x="9232232" y="3026232"/>
            <a:ext cx="1941094" cy="19389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dirty="0"/>
              <a:t>การแก้ไข</a:t>
            </a:r>
            <a:r>
              <a:rPr lang="th-TH" sz="2400" dirty="0" err="1"/>
              <a:t>เวอร์ชัน</a:t>
            </a:r>
            <a:r>
              <a:rPr lang="th-TH" sz="2400" dirty="0"/>
              <a:t>ร่างโดยใช้ตัวแก้ไข </a:t>
            </a:r>
            <a:r>
              <a:rPr lang="en-US" sz="2400" dirty="0"/>
              <a:t>XML </a:t>
            </a:r>
            <a:r>
              <a:rPr lang="th-TH" sz="2400" dirty="0"/>
              <a:t>พร้อมข้อมูลเพิ่มเติมและการประเมินเชิงคุณภาพ</a:t>
            </a:r>
            <a:endParaRPr lang="en-US" sz="24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6DF7B58-751B-4D42-97FE-86CD02AD6F93}"/>
              </a:ext>
            </a:extLst>
          </p:cNvPr>
          <p:cNvSpPr/>
          <p:nvPr/>
        </p:nvSpPr>
        <p:spPr>
          <a:xfrm>
            <a:off x="2743200" y="3882189"/>
            <a:ext cx="577516" cy="536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E392A93-DC00-4EED-93E4-85E9FCF3D0E0}"/>
              </a:ext>
            </a:extLst>
          </p:cNvPr>
          <p:cNvSpPr/>
          <p:nvPr/>
        </p:nvSpPr>
        <p:spPr>
          <a:xfrm>
            <a:off x="5655711" y="3905724"/>
            <a:ext cx="577516" cy="536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A261FE9-922E-4C23-8DA1-CA5DC9B12A1A}"/>
              </a:ext>
            </a:extLst>
          </p:cNvPr>
          <p:cNvSpPr/>
          <p:nvPr/>
        </p:nvSpPr>
        <p:spPr>
          <a:xfrm>
            <a:off x="8486273" y="3905724"/>
            <a:ext cx="577516" cy="536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3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27072A-E472-4755-93F7-3E68E2328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29" y="602438"/>
            <a:ext cx="8658474" cy="536436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428C47-F36D-46B4-B2CF-5A598BB46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2459891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เอกสาร </a:t>
            </a:r>
            <a:r>
              <a:rPr lang="en-US" sz="2400" dirty="0"/>
              <a:t>XML </a:t>
            </a:r>
            <a:r>
              <a:rPr lang="th-TH" sz="2400" dirty="0"/>
              <a:t>แบบร่างที่สร้างขึ้นด้วยข้อมูลต้นทาง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7543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428C47-F36D-46B4-B2CF-5A598BB46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2459891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รุ่นของเอกสาร </a:t>
            </a:r>
            <a:r>
              <a:rPr lang="en-US" sz="2400" dirty="0"/>
              <a:t>XML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803E6-0540-4062-9924-871EF0FEA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625" y="466725"/>
            <a:ext cx="6797978" cy="56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40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428C47-F36D-46B4-B2CF-5A598BB46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2459891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การเปรียบเทียบความพยายามในการสร้างเอกสาร</a:t>
            </a:r>
          </a:p>
          <a:p>
            <a:pPr marL="0" indent="0">
              <a:buNone/>
            </a:pPr>
            <a:r>
              <a:rPr lang="th-TH" sz="2400" dirty="0"/>
              <a:t>กรณีที่ 1: กระบวนการด้วยตนเอง</a:t>
            </a:r>
          </a:p>
          <a:p>
            <a:pPr marL="0" indent="0">
              <a:buNone/>
            </a:pPr>
            <a:r>
              <a:rPr lang="th-TH" sz="2400" dirty="0"/>
              <a:t>กรณีที่ 2: </a:t>
            </a:r>
            <a:r>
              <a:rPr lang="en-US" sz="2400" dirty="0"/>
              <a:t>XML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F95D4-8A72-4DA5-8229-5D116F492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658" y="836726"/>
            <a:ext cx="8773528" cy="38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3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รายงานคุณภาพ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</a:t>
            </a:r>
            <a:r>
              <a:rPr lang="en-US" sz="2400" dirty="0"/>
              <a:t>2 : </a:t>
            </a:r>
            <a:r>
              <a:rPr lang="th-TH" sz="2400" dirty="0"/>
              <a:t>รายงานคุณภาพอัตโนมัติในอุตสาหกรรมอวกาศ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กรณีศึกษานี้แสดงให้เห็นว่า</a:t>
            </a:r>
            <a:r>
              <a:rPr lang="en-US" sz="2400" dirty="0"/>
              <a:t> </a:t>
            </a:r>
          </a:p>
          <a:p>
            <a:r>
              <a:rPr lang="th-TH" sz="2400" dirty="0"/>
              <a:t>การใช้ </a:t>
            </a:r>
            <a:r>
              <a:rPr lang="en-US" sz="2400" dirty="0"/>
              <a:t>XML </a:t>
            </a:r>
            <a:r>
              <a:rPr lang="th-TH" sz="2400" dirty="0"/>
              <a:t>สามารถทำให้การจัดทำเอกสารทางเทคนิคอย่างละเอียดรวดเร็วขึ้นและปรับปรุงคุณภาพของรายงานได้</a:t>
            </a:r>
            <a:endParaRPr lang="en-US" sz="2400" dirty="0"/>
          </a:p>
          <a:p>
            <a:r>
              <a:rPr lang="th-TH" sz="2400" dirty="0"/>
              <a:t>เจ้าหน้าที่ด้านการสื่อสารด้านเทคนิคสามารถประยุกต์ใช้ความรู้และประสบการณ์ในการแก้ไขเนื้อหาที่มีโครงสร้างและภาษากำกับ (</a:t>
            </a:r>
            <a:r>
              <a:rPr lang="en-US" sz="2400" dirty="0"/>
              <a:t>XML, XSLT </a:t>
            </a:r>
            <a:r>
              <a:rPr lang="th-TH" sz="2400" dirty="0"/>
              <a:t>ฯลฯ ) เพื่อปรับปรุงกิจกรรมที่ต้องมีการตรวจสอบเนื้อหางานสำหรับบริษัทด้านวิศวกรรมได้เป็นอย่างดี</a:t>
            </a:r>
            <a:endParaRPr lang="en-US" sz="2400" dirty="0"/>
          </a:p>
        </p:txBody>
      </p:sp>
      <p:sp>
        <p:nvSpPr>
          <p:cNvPr id="4" name="AutoShape 6" descr="NASA">
            <a:extLst>
              <a:ext uri="{FF2B5EF4-FFF2-40B4-BE49-F238E27FC236}">
                <a16:creationId xmlns:a16="http://schemas.microsoft.com/office/drawing/2014/main" id="{F3C8201D-0D11-4FFE-B511-05C71D860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87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รายงานคุณภาพ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</a:t>
            </a:r>
            <a:r>
              <a:rPr lang="en-US" sz="2400" dirty="0"/>
              <a:t>3 : Midwestern Utility Company, Inc.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Midwestern Utilities, Inc. </a:t>
            </a:r>
            <a:r>
              <a:rPr lang="th-TH" sz="2400" dirty="0"/>
              <a:t>เป็นบริษัทผู้ให้บริการสาธารณูปโภคที่ให้บริการไฟฟ้าและก๊าซควบคุม บริษัทยังไม่ได้ใช้แนวทางที่มีโครงสร้างทั่วทั้งองค์กรในการจัดการความเสี่ยงจนกระทั้งบริษัทเริ่มโครงการ </a:t>
            </a:r>
            <a:r>
              <a:rPr lang="en-US" sz="2400" dirty="0"/>
              <a:t>Enterprise Risk Management (ERM) </a:t>
            </a:r>
            <a:r>
              <a:rPr lang="th-TH" sz="2400" dirty="0"/>
              <a:t>อย่างเป็นทางการ</a:t>
            </a:r>
            <a:r>
              <a:rPr lang="en-US" sz="2400" dirty="0"/>
              <a:t>  </a:t>
            </a:r>
          </a:p>
        </p:txBody>
      </p:sp>
      <p:sp>
        <p:nvSpPr>
          <p:cNvPr id="4" name="AutoShape 6" descr="NASA">
            <a:extLst>
              <a:ext uri="{FF2B5EF4-FFF2-40B4-BE49-F238E27FC236}">
                <a16:creationId xmlns:a16="http://schemas.microsoft.com/office/drawing/2014/main" id="{F3C8201D-0D11-4FFE-B511-05C71D860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Chicago's Leading Dry Van, Reefer and Flatbed Semi-Trailer Dealer">
            <a:extLst>
              <a:ext uri="{FF2B5EF4-FFF2-40B4-BE49-F238E27FC236}">
                <a16:creationId xmlns:a16="http://schemas.microsoft.com/office/drawing/2014/main" id="{638DB8D0-0FFD-44DB-AF97-DEB7AFA9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912" y="892689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29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รายงานคุณภาพ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</a:t>
            </a:r>
            <a:r>
              <a:rPr lang="en-US" sz="2400" dirty="0"/>
              <a:t>3 : Midwestern Utility Company, Inc.</a:t>
            </a:r>
          </a:p>
          <a:p>
            <a:pPr marL="0" indent="0">
              <a:buNone/>
            </a:pPr>
            <a:r>
              <a:rPr lang="th-TH" sz="2400" dirty="0"/>
              <a:t>การพัฒนาตัวบ่งชี้ความเสี่ยงที่สำคัญ</a:t>
            </a:r>
            <a:endParaRPr lang="en-US" sz="2400" dirty="0"/>
          </a:p>
          <a:p>
            <a:pPr marL="0" indent="0">
              <a:buNone/>
            </a:pPr>
            <a:r>
              <a:rPr lang="th-TH" sz="2400" dirty="0"/>
              <a:t>โดยใช้“ การวิเคราะห์ </a:t>
            </a:r>
            <a:r>
              <a:rPr lang="en-US" sz="2400" dirty="0"/>
              <a:t>Bowtie” </a:t>
            </a:r>
            <a:r>
              <a:rPr lang="th-TH" sz="2400" dirty="0"/>
              <a:t>เพื่อระบุตัวชี้วัดความเสี่ยงหลัก (</a:t>
            </a:r>
            <a:r>
              <a:rPr lang="en-US" sz="2400" dirty="0"/>
              <a:t>KRI) </a:t>
            </a:r>
            <a:r>
              <a:rPr lang="th-TH" sz="2400" dirty="0"/>
              <a:t>ที่ทำนายเหตุการณ์ความเสี่ยง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AutoShape 6" descr="NASA">
            <a:extLst>
              <a:ext uri="{FF2B5EF4-FFF2-40B4-BE49-F238E27FC236}">
                <a16:creationId xmlns:a16="http://schemas.microsoft.com/office/drawing/2014/main" id="{F3C8201D-0D11-4FFE-B511-05C71D860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Chicago's Leading Dry Van, Reefer and Flatbed Semi-Trailer Dealer">
            <a:extLst>
              <a:ext uri="{FF2B5EF4-FFF2-40B4-BE49-F238E27FC236}">
                <a16:creationId xmlns:a16="http://schemas.microsoft.com/office/drawing/2014/main" id="{638DB8D0-0FFD-44DB-AF97-DEB7AFA9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912" y="892689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0B171A-C396-46E7-82B2-D6C9833C4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276600"/>
            <a:ext cx="6248400" cy="27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81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รายงานคุณภาพ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</a:t>
            </a:r>
            <a:r>
              <a:rPr lang="en-US" sz="2400" dirty="0"/>
              <a:t>3 : Midwestern Utility Company, Inc.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การวิเคราะห์ </a:t>
            </a:r>
            <a:r>
              <a:rPr lang="en-US" sz="2400" dirty="0"/>
              <a:t>Bowtie </a:t>
            </a:r>
            <a:r>
              <a:rPr lang="th-TH" sz="2400" dirty="0"/>
              <a:t>ทำโดบการผ่านการประชุมเชิงปฏิบัติการที่จัดโดยผู้อำนวยการ </a:t>
            </a:r>
            <a:r>
              <a:rPr lang="en-US" sz="2400" dirty="0"/>
              <a:t>ERM </a:t>
            </a:r>
            <a:r>
              <a:rPr lang="th-TH" sz="2400" dirty="0"/>
              <a:t>เจ้าของความเสี่ยงแต่ละรายถูกขอให้รวบรวมข้อมูลเกี่ยวกับความเสี่ยงล่วงหน้าก่อนการประชุมเพื่อให้เวลาในการประชุมเชิงปฏิบัติการกระชับขึ้น เจ้าของความเสี่ยงทำงานร่วมกันเพื่อหาสาเหตุที่แท้จริงของความเสี่ยงที่ระบุ โดยการพูดคุยกันว่าเหตุการณ์ใดบ้างที่จะนำไปสู่การเกิดขึ้นของแต่ละความเสี่ยง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AutoShape 6" descr="NASA">
            <a:extLst>
              <a:ext uri="{FF2B5EF4-FFF2-40B4-BE49-F238E27FC236}">
                <a16:creationId xmlns:a16="http://schemas.microsoft.com/office/drawing/2014/main" id="{F3C8201D-0D11-4FFE-B511-05C71D860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Chicago's Leading Dry Van, Reefer and Flatbed Semi-Trailer Dealer">
            <a:extLst>
              <a:ext uri="{FF2B5EF4-FFF2-40B4-BE49-F238E27FC236}">
                <a16:creationId xmlns:a16="http://schemas.microsoft.com/office/drawing/2014/main" id="{638DB8D0-0FFD-44DB-AF97-DEB7AFA9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912" y="892689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26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9334B4-1FD8-4A92-A16E-710363DDA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914" y="765796"/>
            <a:ext cx="10027398" cy="48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69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รายงานคุณภาพ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</a:t>
            </a:r>
            <a:r>
              <a:rPr lang="en-US" sz="2400" dirty="0"/>
              <a:t>3 : Midwestern Utility Company, Inc.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th-TH" sz="2400" dirty="0"/>
              <a:t>จากนั้นสาเหตุที่ระบุในการวิเคราะห์</a:t>
            </a:r>
            <a:r>
              <a:rPr lang="th-TH" sz="2400" dirty="0" err="1"/>
              <a:t>โบว์</a:t>
            </a:r>
            <a:r>
              <a:rPr lang="th-TH" sz="2400" dirty="0"/>
              <a:t>ไทจะได้รับการประเมินเพื่อระบุเมตริกทำนายที่สามารถใช้เป็น </a:t>
            </a:r>
            <a:r>
              <a:rPr lang="en-US" sz="2400" dirty="0"/>
              <a:t>KRI </a:t>
            </a:r>
            <a:r>
              <a:rPr lang="th-TH" sz="2400" dirty="0"/>
              <a:t>จากนั้นผู้อำนวยการ </a:t>
            </a:r>
            <a:r>
              <a:rPr lang="en-US" sz="2400" dirty="0"/>
              <a:t>ERM </a:t>
            </a:r>
            <a:r>
              <a:rPr lang="th-TH" sz="2400" dirty="0"/>
              <a:t>ได้ทำงานร่วมกับเจ้าของความเสี่ยงเพื่อกำหนดเกณฑ์สำหรับ </a:t>
            </a:r>
            <a:r>
              <a:rPr lang="en-US" sz="2400" dirty="0"/>
              <a:t>KRI </a:t>
            </a:r>
            <a:r>
              <a:rPr lang="th-TH" sz="2400" dirty="0"/>
              <a:t>แต่ละรายการ ผู้เชี่ยวชาญของหัวข้อกำหนดสัดส่วนน้ำหนักสำหรับ </a:t>
            </a:r>
            <a:r>
              <a:rPr lang="en-US" sz="2400" dirty="0"/>
              <a:t>KRI </a:t>
            </a:r>
            <a:r>
              <a:rPr lang="th-TH" sz="2400" dirty="0"/>
              <a:t>แต่ละตัว</a:t>
            </a:r>
            <a:endParaRPr lang="en-US" sz="2400" dirty="0"/>
          </a:p>
        </p:txBody>
      </p:sp>
      <p:sp>
        <p:nvSpPr>
          <p:cNvPr id="4" name="AutoShape 6" descr="NASA">
            <a:extLst>
              <a:ext uri="{FF2B5EF4-FFF2-40B4-BE49-F238E27FC236}">
                <a16:creationId xmlns:a16="http://schemas.microsoft.com/office/drawing/2014/main" id="{F3C8201D-0D11-4FFE-B511-05C71D860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Chicago's Leading Dry Van, Reefer and Flatbed Semi-Trailer Dealer">
            <a:extLst>
              <a:ext uri="{FF2B5EF4-FFF2-40B4-BE49-F238E27FC236}">
                <a16:creationId xmlns:a16="http://schemas.microsoft.com/office/drawing/2014/main" id="{638DB8D0-0FFD-44DB-AF97-DEB7AFA9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912" y="892689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DFF5-B7F7-46C1-8A5E-5AB0EFC58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การจัดการข้อมูลคุณภาพ </a:t>
            </a:r>
            <a:r>
              <a:rPr lang="en-US" dirty="0"/>
              <a:t>(QDM)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45513EC-716E-4358-A450-599A2FFD6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81" y="1539145"/>
            <a:ext cx="6956773" cy="3988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DEC6C4-EB72-4BB6-9E7E-8709BE730A2A}"/>
              </a:ext>
            </a:extLst>
          </p:cNvPr>
          <p:cNvSpPr txBox="1"/>
          <p:nvPr/>
        </p:nvSpPr>
        <p:spPr>
          <a:xfrm>
            <a:off x="3186314" y="5661075"/>
            <a:ext cx="704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https://www.3dcs.com/automated-spc-systems-qdm/system-overview</a:t>
            </a:r>
          </a:p>
        </p:txBody>
      </p:sp>
    </p:spTree>
    <p:extLst>
      <p:ext uri="{BB962C8B-B14F-4D97-AF65-F5344CB8AC3E}">
        <p14:creationId xmlns:p14="http://schemas.microsoft.com/office/powerpoint/2010/main" val="859821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18499-C6DB-4385-9A47-7AE5B4095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8" y="1447734"/>
            <a:ext cx="10523621" cy="45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36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รายงานคุณภาพ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</a:t>
            </a:r>
            <a:r>
              <a:rPr lang="en-US" sz="2400" dirty="0"/>
              <a:t>3 : Midwestern Utility Company, Inc.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กราฟของเมตริกสำหรับ </a:t>
            </a:r>
            <a:r>
              <a:rPr lang="en-US" sz="2400" dirty="0"/>
              <a:t>KRI </a:t>
            </a:r>
            <a:r>
              <a:rPr lang="th-TH" sz="2400" dirty="0"/>
              <a:t>ที่ใช้สำหรับความเสี่ยงด้านกฎระเบียบจะแสดงขึ้น </a:t>
            </a:r>
            <a:r>
              <a:rPr lang="en-US" sz="2400" dirty="0"/>
              <a:t>KRI </a:t>
            </a:r>
            <a:r>
              <a:rPr lang="th-TH" sz="2400" dirty="0"/>
              <a:t>เหล่านี้ได้รับการวัดและเฝ้าติดตาม</a:t>
            </a:r>
          </a:p>
          <a:p>
            <a:pPr marL="0" indent="0">
              <a:buNone/>
            </a:pPr>
            <a:r>
              <a:rPr lang="th-TH" sz="2400" dirty="0"/>
              <a:t>เจ้าของความเสี่ยงแต่ละคนมีความรับผิดชอบในการตรวจสอบความเสี่ยงที่เป็นของแผนกที่ตนทำงานอยู่</a:t>
            </a:r>
          </a:p>
          <a:p>
            <a:pPr marL="0" indent="0">
              <a:buNone/>
            </a:pPr>
            <a:r>
              <a:rPr lang="th-TH" sz="2400" dirty="0"/>
              <a:t>ช่วงปลายของแต่ละไตรมาสผู้อำนวยการ </a:t>
            </a:r>
            <a:r>
              <a:rPr lang="en-US" sz="2400" dirty="0"/>
              <a:t>ERM </a:t>
            </a:r>
            <a:r>
              <a:rPr lang="th-TH" sz="2400" dirty="0"/>
              <a:t>จะทำงานร่วมกับเจ้าของความเสี่ยงแต่ละรายเป็นรายบุคคลและปฏิบัติตามผังสรุป </a:t>
            </a:r>
            <a:r>
              <a:rPr lang="en-US" sz="2400" dirty="0"/>
              <a:t>KRI </a:t>
            </a:r>
            <a:r>
              <a:rPr lang="th-TH" sz="2400" dirty="0"/>
              <a:t>สำหรับความเสี่ยงในแผนกของเจ้าของความเสี่ยงนั้น</a:t>
            </a:r>
            <a:endParaRPr lang="en-US" sz="2400" dirty="0"/>
          </a:p>
        </p:txBody>
      </p:sp>
      <p:sp>
        <p:nvSpPr>
          <p:cNvPr id="4" name="AutoShape 6" descr="NASA">
            <a:extLst>
              <a:ext uri="{FF2B5EF4-FFF2-40B4-BE49-F238E27FC236}">
                <a16:creationId xmlns:a16="http://schemas.microsoft.com/office/drawing/2014/main" id="{F3C8201D-0D11-4FFE-B511-05C71D860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Chicago's Leading Dry Van, Reefer and Flatbed Semi-Trailer Dealer">
            <a:extLst>
              <a:ext uri="{FF2B5EF4-FFF2-40B4-BE49-F238E27FC236}">
                <a16:creationId xmlns:a16="http://schemas.microsoft.com/office/drawing/2014/main" id="{638DB8D0-0FFD-44DB-AF97-DEB7AFA9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912" y="892689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66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9A0314-5214-4C61-8BC5-594FA5CEB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26" y="1387607"/>
            <a:ext cx="9705473" cy="432629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23BA58-5325-4C00-B0C8-CCA54C74D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225" y="648560"/>
            <a:ext cx="3743259" cy="495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ตัวอย่างแผนภูมิ </a:t>
            </a:r>
            <a:r>
              <a:rPr lang="en-US" sz="2400" dirty="0"/>
              <a:t>KRIs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802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23BA58-5325-4C00-B0C8-CCA54C74D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58" y="894599"/>
            <a:ext cx="6112042" cy="506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2400" dirty="0"/>
              <a:t>ตัวอย่างหน้าสรุป </a:t>
            </a:r>
            <a:r>
              <a:rPr lang="en-US" sz="2400" dirty="0"/>
              <a:t>KRI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C9DFB-9223-4E63-AB25-FA0A9B100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35" y="1768834"/>
            <a:ext cx="7211929" cy="41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16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รายงานคุณภาพ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</a:t>
            </a:r>
            <a:r>
              <a:rPr lang="en-US" sz="2400" dirty="0"/>
              <a:t>3 : Midwestern Utility Company, Inc.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สรุปได้ว่า บริษัท ใช้ </a:t>
            </a:r>
            <a:r>
              <a:rPr lang="en-US" sz="2400" dirty="0"/>
              <a:t>KRIs </a:t>
            </a:r>
            <a:r>
              <a:rPr lang="th-TH" sz="2400" dirty="0"/>
              <a:t>อย่างมีประสิทธิภาพในการตรวจสอบความเสี่ยงหลัก 14 ประการที่องค์กรต้องเผชิญ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KRI </a:t>
            </a:r>
            <a:r>
              <a:rPr lang="th-TH" sz="2400" dirty="0"/>
              <a:t>แต่ละตัวจะถูกตรวจสอบทุกไตรมาสโดยใช้กราฟเพื่อแสดงเมตริกเหล่านั้นให้ง่ายต่อการปฏิบัติตาม</a:t>
            </a:r>
            <a:endParaRPr lang="en-US" sz="2400" dirty="0"/>
          </a:p>
          <a:p>
            <a:pPr marL="0" indent="0">
              <a:buNone/>
            </a:pPr>
            <a:r>
              <a:rPr lang="th-TH" sz="2400" dirty="0"/>
              <a:t>กระบวนการรายงานมีส่วนร่วมอย่างแข็งขันกับผู้บริหารระดับสูงโดยการให้ข้อมูลสำคัญเกี่ยวกับ </a:t>
            </a:r>
            <a:r>
              <a:rPr lang="en-US" sz="2400" dirty="0"/>
              <a:t>KRI </a:t>
            </a:r>
            <a:r>
              <a:rPr lang="th-TH" sz="2400" dirty="0"/>
              <a:t>ซึ่งทำให้เกิดการทบทวนและอาจนำไปสู่การเปลี่ยนแปลงที่อาจเกิดขึ้นกับกลยุทธ์การบรรเทาผลกระทบในปัจจุบัน</a:t>
            </a:r>
            <a:endParaRPr lang="en-US" sz="2400" dirty="0"/>
          </a:p>
        </p:txBody>
      </p:sp>
      <p:sp>
        <p:nvSpPr>
          <p:cNvPr id="4" name="AutoShape 6" descr="NASA">
            <a:extLst>
              <a:ext uri="{FF2B5EF4-FFF2-40B4-BE49-F238E27FC236}">
                <a16:creationId xmlns:a16="http://schemas.microsoft.com/office/drawing/2014/main" id="{F3C8201D-0D11-4FFE-B511-05C71D860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Chicago's Leading Dry Van, Reefer and Flatbed Semi-Trailer Dealer">
            <a:extLst>
              <a:ext uri="{FF2B5EF4-FFF2-40B4-BE49-F238E27FC236}">
                <a16:creationId xmlns:a16="http://schemas.microsoft.com/office/drawing/2014/main" id="{638DB8D0-0FFD-44DB-AF97-DEB7AFA9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912" y="892689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17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ระบบติดตาม </a:t>
            </a:r>
            <a:r>
              <a:rPr lang="en-US" dirty="0"/>
              <a:t>KPI</a:t>
            </a:r>
            <a:r>
              <a:rPr lang="th-TH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4 </a:t>
            </a:r>
            <a:r>
              <a:rPr lang="en-US" sz="2400" dirty="0"/>
              <a:t>: </a:t>
            </a:r>
            <a:r>
              <a:rPr lang="th-TH" sz="2400" dirty="0"/>
              <a:t>บ่อน้ำมันนอกชายฝั่งขนาดใหญ่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ความท้าทายพื้นฐานสำหรับโครงการนี้คือ</a:t>
            </a:r>
            <a:r>
              <a:rPr lang="en-US" sz="2400" dirty="0"/>
              <a:t>:</a:t>
            </a:r>
          </a:p>
          <a:p>
            <a:pPr lvl="1"/>
            <a:r>
              <a:rPr lang="th-TH" dirty="0"/>
              <a:t>แหล่งข้อมูลหลายแหล่งและระบบข้อมูลที่ไม่ได้เชื่อมต่อกัน</a:t>
            </a:r>
            <a:endParaRPr lang="en-US" dirty="0"/>
          </a:p>
          <a:p>
            <a:pPr lvl="1"/>
            <a:r>
              <a:rPr lang="th-TH" dirty="0"/>
              <a:t>ระบบทำงานด้วยคนเป็นหลักทำให้การตัดสินใจล่าช้า</a:t>
            </a:r>
            <a:endParaRPr lang="en-US" dirty="0"/>
          </a:p>
          <a:p>
            <a:pPr lvl="1"/>
            <a:r>
              <a:rPr lang="th-TH" dirty="0"/>
              <a:t>ความเข้าใจเกี่ยวกับการขาดแคลนเพื่อปิดช่องว่างการผลิต</a:t>
            </a:r>
            <a:endParaRPr lang="en-US" dirty="0"/>
          </a:p>
          <a:p>
            <a:pPr lvl="1"/>
            <a:r>
              <a:rPr lang="th-TH" dirty="0"/>
              <a:t>ขาดระบบการจัดการ </a:t>
            </a:r>
            <a:r>
              <a:rPr lang="en-US" dirty="0"/>
              <a:t>KPI </a:t>
            </a:r>
            <a:r>
              <a:rPr lang="th-TH" dirty="0"/>
              <a:t>ที่มีประสิทธิภาพ</a:t>
            </a:r>
            <a:endParaRPr lang="en-US" dirty="0"/>
          </a:p>
        </p:txBody>
      </p:sp>
      <p:sp>
        <p:nvSpPr>
          <p:cNvPr id="4" name="AutoShape 6" descr="NASA">
            <a:extLst>
              <a:ext uri="{FF2B5EF4-FFF2-40B4-BE49-F238E27FC236}">
                <a16:creationId xmlns:a16="http://schemas.microsoft.com/office/drawing/2014/main" id="{F3C8201D-0D11-4FFE-B511-05C71D860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86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F762-1503-4AB9-9BE7-B7546EF5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824" y="512842"/>
            <a:ext cx="3517649" cy="888031"/>
          </a:xfrm>
        </p:spPr>
        <p:txBody>
          <a:bodyPr>
            <a:normAutofit/>
          </a:bodyPr>
          <a:lstStyle/>
          <a:p>
            <a:r>
              <a:rPr lang="th-TH" sz="2400" b="0" dirty="0"/>
              <a:t>การแก้ปัญหาทั่วไป</a:t>
            </a:r>
            <a:endParaRPr lang="en-US" sz="24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3BCAB-A1CD-43A1-B02D-A6B2BB85A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010" y="1537838"/>
            <a:ext cx="8951495" cy="406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16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ระบบติดตาม </a:t>
            </a:r>
            <a:r>
              <a:rPr lang="en-US" dirty="0"/>
              <a:t>KPI</a:t>
            </a:r>
            <a:r>
              <a:rPr lang="th-TH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4 </a:t>
            </a:r>
            <a:r>
              <a:rPr lang="en-US" sz="2400" dirty="0"/>
              <a:t>: </a:t>
            </a:r>
            <a:r>
              <a:rPr lang="th-TH" sz="2400" dirty="0"/>
              <a:t>บ่อน้ำมันนอกชายฝั่งขนาดใหญ่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การรายงานผลอัตโนมัติ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th-TH" sz="2400" dirty="0"/>
              <a:t>รายงานการผลิต เช่น รายงานการผลิตรายวัน (</a:t>
            </a:r>
            <a:r>
              <a:rPr lang="en-US" sz="2400" dirty="0"/>
              <a:t>DPR) </a:t>
            </a:r>
            <a:r>
              <a:rPr lang="th-TH" sz="2400" dirty="0"/>
              <a:t>การทดสอบการปฏิบัติตามระดับการผลิตในปัจจุบันการเปรียบเทียบพารามิเตอร์ภาคสนาม การวิเคราะห์การเลื่อนรายเดือนมีอยู่ในตัวจัดการรายงานบนเว็บ และสามารถเข้าถึงได้เมื่อผู้ใช้เชื่อมต่อกับเครือข่ายต่าง ๆ ของบริษัท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4" name="AutoShape 6" descr="NASA">
            <a:extLst>
              <a:ext uri="{FF2B5EF4-FFF2-40B4-BE49-F238E27FC236}">
                <a16:creationId xmlns:a16="http://schemas.microsoft.com/office/drawing/2014/main" id="{F3C8201D-0D11-4FFE-B511-05C71D860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F762-1503-4AB9-9BE7-B7546EF5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22" y="512842"/>
            <a:ext cx="9304420" cy="888031"/>
          </a:xfrm>
        </p:spPr>
        <p:txBody>
          <a:bodyPr>
            <a:normAutofit/>
          </a:bodyPr>
          <a:lstStyle/>
          <a:p>
            <a:r>
              <a:rPr lang="th-TH" sz="2400" b="0" dirty="0"/>
              <a:t>ตัวอย่างรายงานที่ใช้ในการหาสาเหตุและวิเคราะห์อนาคต</a:t>
            </a:r>
            <a:endParaRPr lang="en-US" sz="2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BE14C-6D5E-49BD-9D54-381CBC55F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22" y="1918154"/>
            <a:ext cx="10379242" cy="33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99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ระบบติดตาม </a:t>
            </a:r>
            <a:r>
              <a:rPr lang="en-US" dirty="0"/>
              <a:t>KPI</a:t>
            </a:r>
            <a:r>
              <a:rPr lang="th-TH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4 </a:t>
            </a:r>
            <a:r>
              <a:rPr lang="en-US" sz="2400" dirty="0"/>
              <a:t>: </a:t>
            </a:r>
            <a:r>
              <a:rPr lang="th-TH" sz="2400" dirty="0"/>
              <a:t>บ่อน้ำมันนอกชายฝั่งขนาดใหญ่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การจัดการ </a:t>
            </a:r>
            <a:r>
              <a:rPr lang="en-US" sz="2400" dirty="0"/>
              <a:t>KPI: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th-TH" sz="2400" dirty="0"/>
              <a:t>การวิเคราะห์ </a:t>
            </a:r>
            <a:r>
              <a:rPr lang="en-US" sz="2400" dirty="0"/>
              <a:t>KPI </a:t>
            </a:r>
            <a:r>
              <a:rPr lang="th-TH" sz="2400" dirty="0"/>
              <a:t>ช่วยผู้ใช้ใน</a:t>
            </a:r>
            <a:r>
              <a:rPr lang="th-TH" sz="2400" dirty="0" err="1"/>
              <a:t>การทำ</a:t>
            </a:r>
            <a:r>
              <a:rPr lang="th-TH" sz="2400" dirty="0"/>
              <a:t>ความเข้าใจข้อมูลและความสัมพันธ์พื้นฐานและความสัมพันธ์ระหว่างประเภทข้อมูลต่าง</a:t>
            </a:r>
            <a:r>
              <a:rPr lang="en-US" sz="2400" dirty="0"/>
              <a:t> </a:t>
            </a:r>
            <a:r>
              <a:rPr lang="th-TH" sz="2400" dirty="0"/>
              <a:t>ๆ</a:t>
            </a:r>
            <a:r>
              <a:rPr lang="en-US" sz="2400" dirty="0"/>
              <a:t> </a:t>
            </a:r>
            <a:r>
              <a:rPr lang="th-TH" sz="2400" dirty="0"/>
              <a:t>ผ่านการแสดงภาพที่สมบูรณ์และเชิงโต้ตอบ</a:t>
            </a:r>
            <a:r>
              <a:rPr lang="en-US" sz="2400" dirty="0"/>
              <a:t>. </a:t>
            </a:r>
            <a:endParaRPr lang="en-US" dirty="0"/>
          </a:p>
        </p:txBody>
      </p:sp>
      <p:sp>
        <p:nvSpPr>
          <p:cNvPr id="4" name="AutoShape 6" descr="NASA">
            <a:extLst>
              <a:ext uri="{FF2B5EF4-FFF2-40B4-BE49-F238E27FC236}">
                <a16:creationId xmlns:a16="http://schemas.microsoft.com/office/drawing/2014/main" id="{F3C8201D-0D11-4FFE-B511-05C71D860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5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AE2C-3ACF-4404-9806-2D5F794D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ลักษณะทั่วไป ของ </a:t>
            </a:r>
            <a:r>
              <a:rPr lang="en-US" dirty="0"/>
              <a:t>QDM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CE955-9ACA-44C4-AF62-A53B9C2F6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ในการผลิต ระบบจัดการข้อมูลคุณภาพ ประกอบไปด้วย</a:t>
            </a:r>
            <a:endParaRPr lang="en-US" sz="2400" dirty="0"/>
          </a:p>
          <a:p>
            <a:pPr lvl="1"/>
            <a:r>
              <a:rPr lang="th-TH" dirty="0"/>
              <a:t>การระบุคุณลักษณะของผลิตภัณฑ์</a:t>
            </a:r>
            <a:endParaRPr lang="en-US" dirty="0"/>
          </a:p>
          <a:p>
            <a:pPr lvl="1"/>
            <a:r>
              <a:rPr lang="th-TH" dirty="0"/>
              <a:t>เอกสารแสดงผลการทดสอบและตรวจสอบ</a:t>
            </a:r>
            <a:endParaRPr lang="en-US" dirty="0"/>
          </a:p>
          <a:p>
            <a:pPr lvl="1"/>
            <a:r>
              <a:rPr lang="th-TH" dirty="0"/>
              <a:t>ข้อมูลสรุปคุณภาพของผลิตภัณฑ์</a:t>
            </a:r>
            <a:endParaRPr lang="en-US" dirty="0"/>
          </a:p>
          <a:p>
            <a:pPr lvl="1"/>
            <a:r>
              <a:rPr lang="th-TH" dirty="0"/>
              <a:t>เอกสารข้อร้องเรียนของลูกค้า</a:t>
            </a:r>
            <a:endParaRPr lang="en-US" dirty="0"/>
          </a:p>
          <a:p>
            <a:pPr lvl="1"/>
            <a:r>
              <a:rPr lang="th-TH" dirty="0"/>
              <a:t>เอกสารการสอบเทียบเครื่องมือตรวจสอบ</a:t>
            </a:r>
            <a:endParaRPr lang="en-US" dirty="0"/>
          </a:p>
          <a:p>
            <a:pPr lvl="1"/>
            <a:r>
              <a:rPr lang="th-TH" dirty="0"/>
              <a:t>บันทึกการตรวจสอบสินค้ารับเข้า</a:t>
            </a:r>
            <a:endParaRPr lang="en-US" dirty="0"/>
          </a:p>
          <a:p>
            <a:pPr lvl="1"/>
            <a:r>
              <a:rPr lang="th-TH" dirty="0"/>
              <a:t>เอกสารประวัติของผู้ส่งวัตถุดิบ</a:t>
            </a:r>
            <a:endParaRPr lang="en-US" dirty="0"/>
          </a:p>
          <a:p>
            <a:pPr lvl="1"/>
            <a:r>
              <a:rPr lang="th-TH" dirty="0"/>
              <a:t>รายงานความไม่สอดคล้องกับข้อกำหนด (ของเสีย, งานซ่อม และ สัมปทาน)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64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F762-1503-4AB9-9BE7-B7546EF5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22" y="512842"/>
            <a:ext cx="9304420" cy="888031"/>
          </a:xfrm>
        </p:spPr>
        <p:txBody>
          <a:bodyPr>
            <a:normAutofit/>
          </a:bodyPr>
          <a:lstStyle/>
          <a:p>
            <a:r>
              <a:rPr lang="th-TH" sz="2400" b="0" dirty="0"/>
              <a:t>ตัวอย่างของหน้าจอแสดงการวิเคราะห์ </a:t>
            </a:r>
            <a:r>
              <a:rPr lang="en-US" sz="2400" b="0" dirty="0"/>
              <a:t>KPI </a:t>
            </a:r>
            <a:r>
              <a:rPr lang="th-TH" sz="2400" b="0" dirty="0"/>
              <a:t>สำหรับการบริหารจัดการระดับสูง</a:t>
            </a:r>
            <a:endParaRPr lang="en-US" sz="24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97BDA-B065-4850-8DF6-4AA332325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588" y="1534013"/>
            <a:ext cx="9769641" cy="45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11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ระบบติดตาม </a:t>
            </a:r>
            <a:r>
              <a:rPr lang="en-US" dirty="0"/>
              <a:t>KPI</a:t>
            </a:r>
            <a:r>
              <a:rPr lang="th-TH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4 </a:t>
            </a:r>
            <a:r>
              <a:rPr lang="en-US" sz="2400" dirty="0"/>
              <a:t>: </a:t>
            </a:r>
            <a:r>
              <a:rPr lang="th-TH" sz="2400" dirty="0"/>
              <a:t>บ่อน้ำมันนอกชายฝั่งขนาดใหญ่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สรุปได้ว่า การปรับปรุงกระบวนการรายงานและระบบการจัดการ </a:t>
            </a:r>
            <a:r>
              <a:rPr lang="en-US" sz="2400" dirty="0"/>
              <a:t>KPI </a:t>
            </a:r>
            <a:r>
              <a:rPr lang="th-TH" sz="2400" dirty="0"/>
              <a:t>เวลาที่ใช้ก่อนการดำเนินการลดลงอย่างมาก วิศวกรใช้เวลาน้อยลงในกิจกรรมที่มีมูลค่าสูง เช่น การวิเคราะห์การจัดการ </a:t>
            </a:r>
            <a:r>
              <a:rPr lang="en-US" sz="2400" dirty="0"/>
              <a:t>KPI </a:t>
            </a:r>
            <a:r>
              <a:rPr lang="th-TH" sz="2400" dirty="0"/>
              <a:t>และการวิเคราะห์เพื่อการตัดสินใจ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th-TH" sz="2400" dirty="0"/>
              <a:t>รอบเวลาโดยรวมลดลงจากหลาย ๆ ชั่วโมงเหลือเป็นหลาย ๆ นาที ซึ่งส่งผลให้มีการปรับปรุงประสิทธิภาพโดยเฉลี่ย 68% ของวงจรกระบวนการทั้งหมด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dirty="0"/>
          </a:p>
        </p:txBody>
      </p:sp>
      <p:sp>
        <p:nvSpPr>
          <p:cNvPr id="4" name="AutoShape 6" descr="NASA">
            <a:extLst>
              <a:ext uri="{FF2B5EF4-FFF2-40B4-BE49-F238E27FC236}">
                <a16:creationId xmlns:a16="http://schemas.microsoft.com/office/drawing/2014/main" id="{F3C8201D-0D11-4FFE-B511-05C71D860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02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539512-8E81-4BAA-83DC-5A9DBACAF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58" y="1718697"/>
            <a:ext cx="10414083" cy="39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00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49A80-84C5-4AA6-9EB7-E772455C1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632" y="1434600"/>
            <a:ext cx="9240251" cy="43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16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ลักษณะทั่วไป ของ </a:t>
            </a:r>
            <a:r>
              <a:rPr lang="en-US" dirty="0"/>
              <a:t>QDM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ข้อมูลส่วนใหญ่จะอยู่ในระบบเอกสารที่ต้องทำด้วยมือ ซึ่งจะพบปัญหา</a:t>
            </a:r>
            <a:endParaRPr lang="en-US" sz="2400" dirty="0"/>
          </a:p>
          <a:p>
            <a:pPr lvl="1"/>
            <a:r>
              <a:rPr lang="th-TH" dirty="0"/>
              <a:t>ความไม่มีประสิทธิภาพ รวมถึงเวลาที่ใช้ในการเก็บรวมรวบและการจัดรูปแบบของข้อมูลจากแหล่งข้อมูลต่าง ๆ</a:t>
            </a:r>
            <a:endParaRPr lang="en-US" dirty="0"/>
          </a:p>
          <a:p>
            <a:pPr lvl="1"/>
            <a:r>
              <a:rPr lang="th-TH" dirty="0"/>
              <a:t>เกิดความผิดพลาดในการกรอกข้อมูลด้วยมือสูง เนื่องจากข้อมูลจะถูกจัดการใหม่ในหลายขั้นตอน จนกว่าจะได้ข้อมูลที่จะนำไปเขียนในรายงานสุดท้าย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37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ลักษณะทั่วไป ของ </a:t>
            </a:r>
            <a:r>
              <a:rPr lang="en-US" dirty="0"/>
              <a:t>QDM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ารสร้างรายงานคุณภาพแบบอัตโนมัติจะนำข้อมูลจากหลากหลายเครื่องมือเพื่อให้มั่นใจว่าได้ข้อมูลนำเข้าที่มีคุณภาพ</a:t>
            </a:r>
            <a:endParaRPr lang="en-US" sz="2400" dirty="0"/>
          </a:p>
          <a:p>
            <a:pPr lvl="1"/>
            <a:r>
              <a:rPr lang="th-TH" dirty="0"/>
              <a:t>ข้อมูลจะถูกเก็บจากเครื่องมือซึ่งสร้างและบันทึกตั้งแต่ต้นทาง โดยไม่มี</a:t>
            </a:r>
            <a:r>
              <a:rPr lang="th-TH" dirty="0" err="1"/>
              <a:t>การทำ</a:t>
            </a:r>
            <a:r>
              <a:rPr lang="th-TH" dirty="0"/>
              <a:t>ด้วยมือ ดังนั้น ข้อมูลจะมีความแม่นยำ เป็นกลาง น่าเชื่อถือ ตรงเวลา และสมบูรณ์ครบถ้วน</a:t>
            </a:r>
            <a:r>
              <a:rPr lang="en-US" dirty="0"/>
              <a:t>.</a:t>
            </a:r>
          </a:p>
          <a:p>
            <a:pPr lvl="1"/>
            <a:r>
              <a:rPr lang="th-TH" dirty="0"/>
              <a:t>วิศวกรสามารถแก้ไขและทำรายงานให้สมบูรณ์ด้วยการเพิ่มเติมเรื่องการประเมิน คำอธิบาย และเนื้อหา ได้</a:t>
            </a:r>
            <a:endParaRPr lang="en-US" dirty="0"/>
          </a:p>
          <a:p>
            <a:pPr lvl="1"/>
            <a:r>
              <a:rPr lang="th-TH" dirty="0"/>
              <a:t>การจัดรูปแบบเอกสารอัตโนมัติทำให้ได้โครงสร้างรายงานที่มีความสอดคล้อง รูปแบบเดียวกัน และสามารถนำเสนอให้กับบุคคลอื่น ๆ ได้ง่ายขึ้น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87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ลักษณะทั่วไป ของ </a:t>
            </a:r>
            <a:r>
              <a:rPr lang="en-US" dirty="0"/>
              <a:t>QDM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6053323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กรณีศึกษาที่ </a:t>
            </a:r>
            <a:r>
              <a:rPr lang="en-US" sz="2400" dirty="0"/>
              <a:t>1 : Kaiser Permanente</a:t>
            </a:r>
          </a:p>
          <a:p>
            <a:pPr marL="0" indent="0">
              <a:buNone/>
            </a:pPr>
            <a:endParaRPr lang="th-TH" sz="2400" dirty="0"/>
          </a:p>
          <a:p>
            <a:pPr marL="0" indent="0">
              <a:buNone/>
            </a:pPr>
            <a:r>
              <a:rPr lang="th-TH" sz="2400" dirty="0"/>
              <a:t>บริษัทสัญชาติอเมริกา ให้บริการด้านการดูแลสุขภาพและแผนสุขภาพแบบไม่หวังผลกำไร พันธกิจของบริษัทคือ การให้บริการดูแลสุขภาพที่ซื้อหาได้ ในคุณภาพที่สูง และปรับปรุงสุขภาพของสมาชิกและสังคม</a:t>
            </a:r>
            <a:endParaRPr lang="en-US" sz="2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A1743B4-B582-49F8-A00F-80BA91632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5678" y="1578893"/>
            <a:ext cx="4629150" cy="523875"/>
          </a:xfrm>
          <a:prstGeom prst="rect">
            <a:avLst/>
          </a:prstGeom>
        </p:spPr>
      </p:pic>
      <p:pic>
        <p:nvPicPr>
          <p:cNvPr id="1026" name="Picture 2" descr="Automated Quality Reporting Through EHRs Can Result in Significant Efficiencies and Care Improvements">
            <a:extLst>
              <a:ext uri="{FF2B5EF4-FFF2-40B4-BE49-F238E27FC236}">
                <a16:creationId xmlns:a16="http://schemas.microsoft.com/office/drawing/2014/main" id="{111A7932-5F83-4376-BAB3-805F5A2CB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77" y="2631659"/>
            <a:ext cx="4570869" cy="304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5AA845-9DC6-4D10-B4AD-43D917609B21}"/>
              </a:ext>
            </a:extLst>
          </p:cNvPr>
          <p:cNvSpPr txBox="1">
            <a:spLocks/>
          </p:cNvSpPr>
          <p:nvPr/>
        </p:nvSpPr>
        <p:spPr>
          <a:xfrm>
            <a:off x="475813" y="5510463"/>
            <a:ext cx="6053323" cy="470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(https://about.kaiserpermanente.org)</a:t>
            </a:r>
          </a:p>
        </p:txBody>
      </p:sp>
    </p:spTree>
    <p:extLst>
      <p:ext uri="{BB962C8B-B14F-4D97-AF65-F5344CB8AC3E}">
        <p14:creationId xmlns:p14="http://schemas.microsoft.com/office/powerpoint/2010/main" val="147458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ลักษณะทั่วไป ของ </a:t>
            </a:r>
            <a:r>
              <a:rPr lang="en-US" dirty="0"/>
              <a:t>QDM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กรณีศึกษาที่ </a:t>
            </a:r>
            <a:r>
              <a:rPr lang="en-US" sz="2400" dirty="0"/>
              <a:t>1 : Kaiser Permanente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บริษัทใช้แบบบันทึกสุขภาพอ</a:t>
            </a:r>
            <a:r>
              <a:rPr lang="th-TH" sz="2400" dirty="0" err="1"/>
              <a:t>ิเ</a:t>
            </a:r>
            <a:r>
              <a:rPr lang="th-TH" sz="2400" dirty="0"/>
              <a:t>ลกทรอน</a:t>
            </a:r>
            <a:r>
              <a:rPr lang="th-TH" sz="2400" dirty="0" err="1"/>
              <a:t>ิกส์</a:t>
            </a:r>
            <a:r>
              <a:rPr lang="th-TH" sz="2400" dirty="0"/>
              <a:t>เพื่อใช้สร้างรายงานอัตโนมัติการตรวจสอบคุณภาพ ซึ่งช่วยลดเวลาใน</a:t>
            </a:r>
            <a:r>
              <a:rPr lang="th-TH" sz="2400" dirty="0" err="1"/>
              <a:t>การทำ</a:t>
            </a:r>
            <a:r>
              <a:rPr lang="th-TH" sz="2400" dirty="0"/>
              <a:t>รายงานได้ร้อยละ </a:t>
            </a:r>
            <a:r>
              <a:rPr lang="en-US" sz="2400" dirty="0"/>
              <a:t>50 </a:t>
            </a:r>
            <a:r>
              <a:rPr lang="th-TH" sz="2400" dirty="0"/>
              <a:t>สำหรับ</a:t>
            </a:r>
            <a:r>
              <a:rPr lang="th-TH" sz="2400" dirty="0" err="1"/>
              <a:t>การทำ</a:t>
            </a:r>
            <a:r>
              <a:rPr lang="th-TH" sz="2400" dirty="0"/>
              <a:t>รายงานคุณภาพหนึ่งครั้ง ตามผลการศึกษาที่รายงานไว้ในวารสารของสมาคมข้อมูลทางการแพทย์อเมริกา</a:t>
            </a:r>
          </a:p>
          <a:p>
            <a:pPr marL="0" indent="0">
              <a:buNone/>
            </a:pPr>
            <a:r>
              <a:rPr lang="th-TH" sz="2400" dirty="0"/>
              <a:t>รายงานคุณภาพอัตโนมัติทำให้บริษัทสามารถรายงานข้อมูลตั้งต้นโดยที่ไม่เพิ่มต้นทุน นอกจากนี้ยังสามารถนำแสดงผลข้อมูลได้ทันทีและปรับวิธีการในการใช้งานข้อมูลอีกด้วย</a:t>
            </a:r>
            <a:endParaRPr lang="en-US" sz="2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A1743B4-B582-49F8-A00F-80BA91632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5678" y="1578893"/>
            <a:ext cx="4629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934-8156-437D-8AA1-D8456E9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ลักษณะทั่วไป ของ </a:t>
            </a:r>
            <a:r>
              <a:rPr lang="en-US" dirty="0"/>
              <a:t>QDM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5C4-1D7C-454B-8781-23BBC56E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9014" cy="47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กรณีศึกษาที่ 1 : </a:t>
            </a:r>
            <a:r>
              <a:rPr lang="en-US" sz="2400" dirty="0"/>
              <a:t>Kaiser Permanente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บริษัท ได้รับการยอมรับอย่างกว้างขวางถึงความเป็นผู้นำในการควบคุมไอทีด้านสุขภาพเพื่อปรับปรุงคุณภาพและการส่งมอบการดูแล โปรแกรม </a:t>
            </a:r>
            <a:r>
              <a:rPr lang="en-US" sz="2400" dirty="0"/>
              <a:t>Kaiser Permanente </a:t>
            </a:r>
            <a:r>
              <a:rPr lang="en-US" sz="2400" dirty="0" err="1"/>
              <a:t>HealthConnect</a:t>
            </a:r>
            <a:r>
              <a:rPr lang="en-US" sz="2400" dirty="0"/>
              <a:t>®</a:t>
            </a:r>
            <a:r>
              <a:rPr lang="th-TH" sz="2400" dirty="0"/>
              <a:t> ช่วยให้แพทย์ของ </a:t>
            </a:r>
            <a:r>
              <a:rPr lang="en-US" sz="2400" dirty="0"/>
              <a:t>Kaiser Permanente </a:t>
            </a:r>
            <a:r>
              <a:rPr lang="th-TH" sz="2400" dirty="0"/>
              <a:t>ทุกคนสามารถเข้าถึงเวชระเบียน </a:t>
            </a:r>
            <a:r>
              <a:rPr lang="en-US" sz="2400" dirty="0"/>
              <a:t>Kaiser Permanente </a:t>
            </a:r>
            <a:r>
              <a:rPr lang="th-TH" sz="2400" dirty="0"/>
              <a:t>ของผู้ป่วยทางอิเล็กทรอนิกส์และทำหน้าที่เป็นต้นแบบสำหรับระบบการดูแลอื่น ๆ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th-TH" sz="2400" dirty="0"/>
              <a:t>“ …ระบบบันทึกข้อมูลสุขภาพอิเล็กทรอนิกส์จำนวนมากต้องการให้ผู้ให้บริการดูแลป้อนข้อมูลเพิ่มเติมและจัดเตรียมเอกสารที่อาจทำให้กระบวนการดูแลช้าลง…” “ …เคล็ดลับคือการใช้ประโยชน์จากการเก็บข้อมูลดิจิทัลจากกระบวนการทางคลินิกที่มีอยู่ซึ่งสามารถเพิ่มความน่าเชื่อถือ และความถูกต้องของข้อมูลได้…” </a:t>
            </a:r>
            <a:r>
              <a:rPr lang="en-US" sz="2400" dirty="0" err="1"/>
              <a:t>Terhilda</a:t>
            </a:r>
            <a:r>
              <a:rPr lang="en-US" sz="2400" dirty="0"/>
              <a:t> Garrido </a:t>
            </a:r>
            <a:r>
              <a:rPr lang="th-TH" sz="2400" dirty="0"/>
              <a:t>รองประธานฝ่ายการเปลี่ยนแปลงและการวิเคราะห์ด้านไอทีด้านสุขภาพกล่าว</a:t>
            </a:r>
            <a:endParaRPr lang="en-US" sz="2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A1743B4-B582-49F8-A00F-80BA91632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5678" y="1578893"/>
            <a:ext cx="4629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13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3968</TotalTime>
  <Words>3167</Words>
  <Application>Microsoft Office PowerPoint</Application>
  <PresentationFormat>Widescreen</PresentationFormat>
  <Paragraphs>273</Paragraphs>
  <Slides>44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Arial-BoldMT</vt:lpstr>
      <vt:lpstr>ArialMT</vt:lpstr>
      <vt:lpstr>BookmanOldStyle</vt:lpstr>
      <vt:lpstr>Calibri</vt:lpstr>
      <vt:lpstr>Calibri Light</vt:lpstr>
      <vt:lpstr>Tw Cen MT</vt:lpstr>
      <vt:lpstr>Office Theme</vt:lpstr>
      <vt:lpstr>PowerPoint Presentation</vt:lpstr>
      <vt:lpstr>สิ่งที่จะรับการเรียนรู้</vt:lpstr>
      <vt:lpstr>การจัดการข้อมูลคุณภาพ (QDM)</vt:lpstr>
      <vt:lpstr>ลักษณะทั่วไป ของ QDM</vt:lpstr>
      <vt:lpstr>ลักษณะทั่วไป ของ QDM</vt:lpstr>
      <vt:lpstr>ลักษณะทั่วไป ของ QDM</vt:lpstr>
      <vt:lpstr>ลักษณะทั่วไป ของ QDM</vt:lpstr>
      <vt:lpstr>ลักษณะทั่วไป ของ QDM</vt:lpstr>
      <vt:lpstr>ลักษณะทั่วไป ของ QDM</vt:lpstr>
      <vt:lpstr>ความต้องการฐานข้อมูลคุณภาพ</vt:lpstr>
      <vt:lpstr>หน้าที่ส่วนต่าง ๆ ของฐานข้อมูลคุณภาพ</vt:lpstr>
      <vt:lpstr>การสร้างรายงานคุณภาพ</vt:lpstr>
      <vt:lpstr>การสร้างรายงานคุณภาพ</vt:lpstr>
      <vt:lpstr>การสร้างรายงานคุณภาพ</vt:lpstr>
      <vt:lpstr>รายงานคุณภาพ</vt:lpstr>
      <vt:lpstr>รายงานคุณภาพ</vt:lpstr>
      <vt:lpstr>รายงานคุณภาพ</vt:lpstr>
      <vt:lpstr>รายงานคุณภาพ</vt:lpstr>
      <vt:lpstr>รายงานคุณภาพ</vt:lpstr>
      <vt:lpstr>รายงานคุณภาพ</vt:lpstr>
      <vt:lpstr>PowerPoint Presentation</vt:lpstr>
      <vt:lpstr>PowerPoint Presentation</vt:lpstr>
      <vt:lpstr>PowerPoint Presentation</vt:lpstr>
      <vt:lpstr>รายงานคุณภาพ</vt:lpstr>
      <vt:lpstr>รายงานคุณภาพ</vt:lpstr>
      <vt:lpstr>รายงานคุณภาพ</vt:lpstr>
      <vt:lpstr>รายงานคุณภาพ</vt:lpstr>
      <vt:lpstr>PowerPoint Presentation</vt:lpstr>
      <vt:lpstr>รายงานคุณภาพ</vt:lpstr>
      <vt:lpstr>PowerPoint Presentation</vt:lpstr>
      <vt:lpstr>รายงานคุณภาพ</vt:lpstr>
      <vt:lpstr>PowerPoint Presentation</vt:lpstr>
      <vt:lpstr>PowerPoint Presentation</vt:lpstr>
      <vt:lpstr>รายงานคุณภาพ</vt:lpstr>
      <vt:lpstr>ระบบติดตาม KPI </vt:lpstr>
      <vt:lpstr>การแก้ปัญหาทั่วไป</vt:lpstr>
      <vt:lpstr>ระบบติดตาม KPI </vt:lpstr>
      <vt:lpstr>ตัวอย่างรายงานที่ใช้ในการหาสาเหตุและวิเคราะห์อนาคต</vt:lpstr>
      <vt:lpstr>ระบบติดตาม KPI </vt:lpstr>
      <vt:lpstr>ตัวอย่างของหน้าจอแสดงการวิเคราะห์ KPI สำหรับการบริหารจัดการระดับสูง</vt:lpstr>
      <vt:lpstr>ระบบติดตาม KPI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316</cp:revision>
  <dcterms:created xsi:type="dcterms:W3CDTF">2018-02-11T14:22:08Z</dcterms:created>
  <dcterms:modified xsi:type="dcterms:W3CDTF">2020-10-26T17:04:30Z</dcterms:modified>
</cp:coreProperties>
</file>