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79" r:id="rId4"/>
    <p:sldId id="281" r:id="rId5"/>
    <p:sldId id="282" r:id="rId6"/>
    <p:sldId id="283" r:id="rId7"/>
    <p:sldId id="284" r:id="rId8"/>
    <p:sldId id="287" r:id="rId9"/>
    <p:sldId id="290" r:id="rId10"/>
    <p:sldId id="289" r:id="rId11"/>
    <p:sldId id="288" r:id="rId12"/>
    <p:sldId id="291" r:id="rId13"/>
    <p:sldId id="293" r:id="rId14"/>
    <p:sldId id="294" r:id="rId15"/>
    <p:sldId id="301" r:id="rId16"/>
    <p:sldId id="296" r:id="rId17"/>
    <p:sldId id="298" r:id="rId18"/>
    <p:sldId id="295" r:id="rId19"/>
    <p:sldId id="300" r:id="rId20"/>
    <p:sldId id="292" r:id="rId21"/>
    <p:sldId id="302" r:id="rId22"/>
    <p:sldId id="303" r:id="rId23"/>
    <p:sldId id="285" r:id="rId24"/>
    <p:sldId id="308" r:id="rId25"/>
    <p:sldId id="309" r:id="rId26"/>
    <p:sldId id="310" r:id="rId27"/>
    <p:sldId id="311" r:id="rId28"/>
    <p:sldId id="3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nitab.com/en-us/minitab/18/TileWarping.MT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Data Analytic for Quality </a:t>
            </a:r>
            <a:r>
              <a:rPr lang="en-US" dirty="0" smtClean="0">
                <a:effectLst/>
              </a:rPr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 </a:t>
            </a:r>
            <a:r>
              <a:rPr lang="en-US" dirty="0" smtClean="0"/>
              <a:t>Univariate </a:t>
            </a:r>
            <a:r>
              <a:rPr lang="en-US" dirty="0" smtClean="0"/>
              <a:t>Process </a:t>
            </a:r>
            <a:r>
              <a:rPr lang="en-US" dirty="0"/>
              <a:t>capability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22" y="1407691"/>
            <a:ext cx="10320272" cy="487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583" y="6184553"/>
            <a:ext cx="1148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[1] Kane (1986</a:t>
            </a:r>
            <a:r>
              <a:rPr lang="en-US" sz="800" dirty="0" smtClean="0"/>
              <a:t>) [</a:t>
            </a:r>
            <a:r>
              <a:rPr lang="en-US" sz="800" dirty="0"/>
              <a:t>2] Chan et al. (1988</a:t>
            </a:r>
            <a:r>
              <a:rPr lang="en-US" sz="800" dirty="0" smtClean="0"/>
              <a:t>) [</a:t>
            </a:r>
            <a:r>
              <a:rPr lang="en-US" sz="800" dirty="0"/>
              <a:t>3] </a:t>
            </a:r>
            <a:r>
              <a:rPr lang="en-US" sz="800" dirty="0" err="1"/>
              <a:t>Pearn</a:t>
            </a:r>
            <a:r>
              <a:rPr lang="en-US" sz="800" dirty="0"/>
              <a:t> et al. (1992</a:t>
            </a:r>
            <a:r>
              <a:rPr lang="en-US" sz="800" dirty="0" smtClean="0"/>
              <a:t>) </a:t>
            </a:r>
          </a:p>
          <a:p>
            <a:r>
              <a:rPr lang="en-US" sz="800" dirty="0" smtClean="0"/>
              <a:t>[4] </a:t>
            </a:r>
            <a:r>
              <a:rPr lang="en-US" sz="800" dirty="0"/>
              <a:t>Taguchi et al</a:t>
            </a:r>
            <a:r>
              <a:rPr lang="en-US" sz="800" dirty="0" smtClean="0"/>
              <a:t>., (2005) [5] </a:t>
            </a:r>
            <a:r>
              <a:rPr lang="en-US" sz="800" dirty="0" err="1" smtClean="0"/>
              <a:t>Pearn</a:t>
            </a:r>
            <a:r>
              <a:rPr lang="en-US" sz="800" dirty="0" smtClean="0"/>
              <a:t> and </a:t>
            </a:r>
            <a:r>
              <a:rPr lang="en-US" sz="800" dirty="0" err="1" smtClean="0"/>
              <a:t>kotz</a:t>
            </a:r>
            <a:r>
              <a:rPr lang="en-US" sz="800" dirty="0" smtClean="0"/>
              <a:t> (2006)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1404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ทำไมข้อมูลที่ไม่ได้แจกแจงแบบปกติ </a:t>
            </a:r>
            <a:br>
              <a:rPr lang="th-TH" dirty="0" smtClean="0"/>
            </a:br>
            <a:r>
              <a:rPr lang="th-TH" dirty="0" smtClean="0"/>
              <a:t>จึงเป็นเรื่องปปกติที่พบในกระบวนการทั่วไป?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สาเหตุที่ข้อมูลไม่ได้แจกแจงแบบการแจกแจงปกติ อาจเกิดจาก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th-TH" b="1" dirty="0" smtClean="0"/>
              <a:t>ลักษณะของข้อมูล</a:t>
            </a:r>
            <a:r>
              <a:rPr lang="en-US" dirty="0" smtClean="0"/>
              <a:t>: </a:t>
            </a:r>
            <a:r>
              <a:rPr lang="th-TH" dirty="0" smtClean="0"/>
              <a:t>ข้อมูลอาจจะมีลักษณะที่เป็นไปตามการแจกแจงแบบ </a:t>
            </a:r>
            <a:r>
              <a:rPr lang="en-US" dirty="0" smtClean="0"/>
              <a:t>Poison distribution</a:t>
            </a:r>
            <a:r>
              <a:rPr lang="th-TH" dirty="0"/>
              <a:t> </a:t>
            </a:r>
            <a:r>
              <a:rPr lang="th-TH" dirty="0" smtClean="0"/>
              <a:t>หรือ</a:t>
            </a:r>
            <a:r>
              <a:rPr lang="en-US" dirty="0" smtClean="0"/>
              <a:t> </a:t>
            </a:r>
            <a:r>
              <a:rPr lang="en-US" dirty="0"/>
              <a:t>Exponential distribution  </a:t>
            </a:r>
          </a:p>
          <a:p>
            <a:pPr lvl="1"/>
            <a:r>
              <a:rPr lang="th-TH" b="1" dirty="0" smtClean="0"/>
              <a:t>ขนาดของตัวอย่าง</a:t>
            </a:r>
            <a:r>
              <a:rPr lang="en-US" b="1" dirty="0" smtClean="0"/>
              <a:t>: </a:t>
            </a:r>
            <a:r>
              <a:rPr lang="th-TH" dirty="0" smtClean="0"/>
              <a:t>ในการอ้างอิงการแจกแจงแบบปกติ โดยมากจะต้องมีจำนวนขนาดตัวอย่างที่นำมาวิเคราะห์ ไม่ต่ำกว่า </a:t>
            </a:r>
            <a:r>
              <a:rPr lang="en-US" dirty="0" smtClean="0"/>
              <a:t>30 </a:t>
            </a:r>
            <a:r>
              <a:rPr lang="th-TH" dirty="0" smtClean="0"/>
              <a:t>ข้อมูล</a:t>
            </a:r>
            <a:endParaRPr lang="en-US" dirty="0"/>
          </a:p>
          <a:p>
            <a:pPr lvl="1"/>
            <a:r>
              <a:rPr lang="th-TH" b="1" dirty="0" smtClean="0"/>
              <a:t>วิธีการเก็บข้อมูล</a:t>
            </a:r>
            <a:r>
              <a:rPr lang="en-US" dirty="0" smtClean="0"/>
              <a:t>: </a:t>
            </a:r>
            <a:r>
              <a:rPr lang="th-TH" dirty="0" smtClean="0"/>
              <a:t>การเก็บข้อมูลจำเป็นต้องมีการวางแผนเป็นอย่างดีเพื่อให้แสดงถึงเหตุการณ์หรือลักษณะของกระบวนการที่แท้จริง</a:t>
            </a:r>
            <a:endParaRPr lang="en-US" dirty="0"/>
          </a:p>
          <a:p>
            <a:pPr lvl="1"/>
            <a:r>
              <a:rPr lang="th-TH" b="1" dirty="0" smtClean="0"/>
              <a:t>ปัจจัย</a:t>
            </a:r>
            <a:r>
              <a:rPr lang="th-TH" b="1" dirty="0" err="1" smtClean="0"/>
              <a:t>อื่นๆ</a:t>
            </a:r>
            <a:r>
              <a:rPr lang="th-TH" b="1" dirty="0" smtClean="0"/>
              <a:t> </a:t>
            </a:r>
            <a:r>
              <a:rPr lang="en-US" dirty="0" smtClean="0"/>
              <a:t>: </a:t>
            </a:r>
            <a:r>
              <a:rPr lang="th-TH" dirty="0" smtClean="0"/>
              <a:t>เช่</a:t>
            </a:r>
            <a:r>
              <a:rPr lang="th-TH" dirty="0" smtClean="0"/>
              <a:t>น ความแตกต่างกันของวัตถุดิบ ความน่าเชื่อถือของเครื่องจักร ซึ่งมีผลต่อแพท</a:t>
            </a:r>
            <a:r>
              <a:rPr lang="th-TH" dirty="0" err="1" smtClean="0"/>
              <a:t>เทิร์น</a:t>
            </a:r>
            <a:r>
              <a:rPr lang="th-TH" dirty="0" smtClean="0"/>
              <a:t>และเทรนด์ของข้อมูลคุณภาพที่กำลังติดตามอยู่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2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แนวทางการวิเคราะห์ดัชนีวัดความสามารถของกระบวนการสำหรับข้อมูลที่ไม่ได้แจกแจงแบบการแจกแจงปกติ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/>
              <a:t>การวิเคราะห์ทำได้หลายแนวทาง แต่แนวทางที่นิยมใช้ </a:t>
            </a:r>
            <a:r>
              <a:rPr lang="en-US" b="1" dirty="0" smtClean="0"/>
              <a:t>2 </a:t>
            </a:r>
            <a:r>
              <a:rPr lang="th-TH" b="1" dirty="0" smtClean="0"/>
              <a:t>แนวทางได้แก่</a:t>
            </a:r>
            <a:endParaRPr lang="en-US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th-TH" b="1" dirty="0" smtClean="0"/>
              <a:t>วิธีการ </a:t>
            </a:r>
            <a:r>
              <a:rPr lang="en-US" b="1" dirty="0" smtClean="0"/>
              <a:t>Data </a:t>
            </a:r>
            <a:r>
              <a:rPr lang="en-US" b="1" dirty="0"/>
              <a:t>transformation </a:t>
            </a:r>
            <a:endParaRPr lang="en-US" b="1" dirty="0" smtClean="0"/>
          </a:p>
          <a:p>
            <a:pPr lvl="2"/>
            <a:r>
              <a:rPr lang="th-TH" dirty="0" smtClean="0"/>
              <a:t>ข้อมูลจะถูกแปลงโดยใช้เทคนิคการแปลงข้อมูลต่อไปนี้</a:t>
            </a:r>
            <a:endParaRPr lang="en-US" dirty="0" smtClean="0"/>
          </a:p>
          <a:p>
            <a:pPr lvl="3"/>
            <a:r>
              <a:rPr lang="en-US" dirty="0"/>
              <a:t> Box-Cox method </a:t>
            </a:r>
          </a:p>
          <a:p>
            <a:pPr lvl="3"/>
            <a:r>
              <a:rPr lang="en-US" dirty="0"/>
              <a:t> Johnson method</a:t>
            </a:r>
          </a:p>
          <a:p>
            <a:pPr lvl="3"/>
            <a:r>
              <a:rPr lang="en-US" dirty="0"/>
              <a:t> Root method</a:t>
            </a:r>
          </a:p>
          <a:p>
            <a:pPr lvl="2"/>
            <a:r>
              <a:rPr lang="th-TH" dirty="0" smtClean="0"/>
              <a:t>จากนั้น สามารถใช้ดัชนี </a:t>
            </a:r>
            <a:r>
              <a:rPr lang="en-US" dirty="0" smtClean="0"/>
              <a:t>PCI</a:t>
            </a:r>
            <a:r>
              <a:rPr lang="th-TH" dirty="0" smtClean="0"/>
              <a:t> แบบพื้นฐานในการวิเคราะห์ได้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th-TH" b="1" dirty="0" smtClean="0"/>
              <a:t>วิธีการ </a:t>
            </a:r>
            <a:r>
              <a:rPr lang="en-US" b="1" dirty="0" smtClean="0"/>
              <a:t>Distribution-free </a:t>
            </a:r>
            <a:r>
              <a:rPr lang="en-US" b="1" dirty="0" smtClean="0"/>
              <a:t>PCIs</a:t>
            </a:r>
          </a:p>
          <a:p>
            <a:pPr lvl="2"/>
            <a:r>
              <a:rPr lang="th-TH" dirty="0" smtClean="0"/>
              <a:t>โดยจะประมาณค่า </a:t>
            </a:r>
            <a:r>
              <a:rPr lang="en-US" dirty="0" smtClean="0"/>
              <a:t>PCIs </a:t>
            </a:r>
            <a:r>
              <a:rPr lang="th-TH" dirty="0" smtClean="0"/>
              <a:t>ผ่านการคำนวณค่า </a:t>
            </a:r>
            <a:r>
              <a:rPr lang="en-US" dirty="0" smtClean="0"/>
              <a:t>percentile</a:t>
            </a:r>
            <a:r>
              <a:rPr lang="th-TH" dirty="0" smtClean="0"/>
              <a:t> ของชุดข้อมูลโดยตรง โดยไม่จำเป็นต้องวิเคราะห์ว่าข้อมูลกระจายตัวแบบใด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th-TH" b="1" dirty="0" smtClean="0"/>
              <a:t>วิธีการ </a:t>
            </a:r>
            <a:r>
              <a:rPr lang="en-US" b="1" dirty="0" smtClean="0"/>
              <a:t>Distribution-Specified </a:t>
            </a:r>
            <a:r>
              <a:rPr lang="en-US" b="1" dirty="0"/>
              <a:t>PCIs</a:t>
            </a:r>
          </a:p>
          <a:p>
            <a:pPr lvl="2"/>
            <a:r>
              <a:rPr lang="th-TH" dirty="0" smtClean="0"/>
              <a:t>จะทำการวิเคราะห์รูปแบบการกระจายตัวของข้อมูล ว่าตรงตามลักษณะการกระจายตัวมาตรฐานแบบใด จากนั้น จะใช้ ดัชนี </a:t>
            </a:r>
            <a:r>
              <a:rPr lang="en-US" dirty="0" smtClean="0"/>
              <a:t>PCIs </a:t>
            </a:r>
            <a:r>
              <a:rPr lang="th-TH" dirty="0" smtClean="0"/>
              <a:t>ที่พัฒนามาใช้สำหรับการแจกแจง</a:t>
            </a:r>
            <a:r>
              <a:rPr lang="th-TH" dirty="0" err="1" smtClean="0"/>
              <a:t>นั้นๆ</a:t>
            </a:r>
            <a:r>
              <a:rPr lang="th-TH" dirty="0" smtClean="0"/>
              <a:t> ในการวัดความสามารถของกระบวนการ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7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solidFill>
                  <a:prstClr val="black"/>
                </a:solidFill>
              </a:rPr>
              <a:t>การวิเคราะห์ </a:t>
            </a:r>
            <a:r>
              <a:rPr lang="en-US" dirty="0">
                <a:solidFill>
                  <a:prstClr val="black"/>
                </a:solidFill>
              </a:rPr>
              <a:t>PCI </a:t>
            </a:r>
            <a:r>
              <a:rPr lang="th-TH" dirty="0" smtClean="0">
                <a:solidFill>
                  <a:prstClr val="black"/>
                </a:solidFill>
              </a:rPr>
              <a:t>ด้วยวิธี </a:t>
            </a:r>
            <a:r>
              <a:rPr lang="en-US" dirty="0" smtClean="0">
                <a:solidFill>
                  <a:prstClr val="black"/>
                </a:solidFill>
              </a:rPr>
              <a:t>Data</a:t>
            </a:r>
            <a:r>
              <a:rPr lang="th-TH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ทดสอบการแจกแจงว่าเป็นลักษณะของการแจกแจงปกติหรือไม่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แปลงข้อมูล เพื่อหาค่า </a:t>
            </a:r>
            <a:r>
              <a:rPr lang="en-US" dirty="0" smtClean="0"/>
              <a:t>µ </a:t>
            </a:r>
            <a:r>
              <a:rPr lang="th-TH" dirty="0" smtClean="0"/>
              <a:t>และ </a:t>
            </a:r>
            <a:r>
              <a:rPr lang="en-US" dirty="0" smtClean="0"/>
              <a:t>σ</a:t>
            </a:r>
            <a:r>
              <a:rPr lang="th-TH" dirty="0" smtClean="0"/>
              <a:t> ของข้อมูลที่แปลงแล้ว 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ทดสอบการแจกแจงทางสถิติอีกครั้ง เพื่อ</a:t>
            </a:r>
            <a:r>
              <a:rPr lang="th-TH" dirty="0"/>
              <a:t>ยืนยัน</a:t>
            </a:r>
            <a:r>
              <a:rPr lang="th-TH" dirty="0" smtClean="0"/>
              <a:t>ว่ามีการ</a:t>
            </a:r>
            <a:r>
              <a:rPr lang="th-TH" dirty="0"/>
              <a:t>แจก</a:t>
            </a:r>
            <a:r>
              <a:rPr lang="th-TH" dirty="0" smtClean="0"/>
              <a:t>แจงแบบปกติแล้ว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คำนวณค่าแปลงของ </a:t>
            </a:r>
            <a:r>
              <a:rPr lang="en-US" dirty="0" smtClean="0"/>
              <a:t>USL </a:t>
            </a:r>
            <a:r>
              <a:rPr lang="th-TH" dirty="0" smtClean="0"/>
              <a:t>และ </a:t>
            </a:r>
            <a:r>
              <a:rPr lang="en-US" dirty="0" smtClean="0"/>
              <a:t>LSL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คำนวณค่า </a:t>
            </a:r>
            <a:r>
              <a:rPr lang="en-US" dirty="0" smtClean="0"/>
              <a:t>PCIs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แปลผลค่า</a:t>
            </a:r>
            <a:r>
              <a:rPr lang="en-US" dirty="0" smtClean="0"/>
              <a:t> </a:t>
            </a:r>
            <a:r>
              <a:rPr lang="en-US" dirty="0"/>
              <a:t>PCI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4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วิธี </a:t>
            </a:r>
            <a:r>
              <a:rPr lang="en-US" dirty="0" smtClean="0"/>
              <a:t>Distribution-free </a:t>
            </a:r>
            <a:r>
              <a:rPr lang="en-US" dirty="0" smtClean="0"/>
              <a:t>PCIs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Clements </a:t>
            </a:r>
            <a:r>
              <a:rPr lang="th-TH" dirty="0"/>
              <a:t>(</a:t>
            </a:r>
            <a:r>
              <a:rPr lang="en-US" dirty="0"/>
              <a:t>1989</a:t>
            </a:r>
            <a:r>
              <a:rPr lang="th-TH" dirty="0"/>
              <a:t>)</a:t>
            </a:r>
            <a:r>
              <a:rPr lang="en-US" dirty="0"/>
              <a:t> </a:t>
            </a:r>
            <a:r>
              <a:rPr lang="th-TH" dirty="0" smtClean="0"/>
              <a:t>ได้นำเสนอว่าสามารถคำนวณค่าเปอร์เซ็นต์ไทล์ โดยเริ่มจากใช้ข้อมูลสถิติทั้ง </a:t>
            </a:r>
            <a:r>
              <a:rPr lang="en-US" dirty="0" smtClean="0"/>
              <a:t>4 </a:t>
            </a:r>
            <a:r>
              <a:rPr lang="th-TH" dirty="0" smtClean="0"/>
              <a:t>ตัว </a:t>
            </a:r>
            <a:r>
              <a:rPr lang="en-US" dirty="0" smtClean="0"/>
              <a:t>mean, </a:t>
            </a:r>
            <a:r>
              <a:rPr lang="en-US" dirty="0"/>
              <a:t>standard deviation, skewness </a:t>
            </a:r>
            <a:r>
              <a:rPr lang="th-TH" dirty="0" smtClean="0"/>
              <a:t>และ</a:t>
            </a:r>
            <a:r>
              <a:rPr lang="en-US" dirty="0" smtClean="0"/>
              <a:t> kurtosis</a:t>
            </a:r>
            <a:r>
              <a:rPr lang="th-TH" dirty="0" smtClean="0"/>
              <a:t> จากนั้น ใช้เทคนิค </a:t>
            </a:r>
            <a:r>
              <a:rPr lang="en-US" dirty="0" smtClean="0"/>
              <a:t>Pearson </a:t>
            </a:r>
            <a:r>
              <a:rPr lang="en-US" dirty="0"/>
              <a:t>system distribution </a:t>
            </a:r>
            <a:r>
              <a:rPr lang="th-TH" dirty="0" smtClean="0"/>
              <a:t>ในการวิเคราะห์หาการแจกแจงที่ใกล้เคียงและวิเคราะห์เปอร์เซ็นต์ไทล์สำหรับการคำนวณ </a:t>
            </a:r>
            <a:r>
              <a:rPr lang="en-US" dirty="0" smtClean="0"/>
              <a:t>PCIs</a:t>
            </a:r>
            <a:endParaRPr lang="en-US" dirty="0" smtClean="0"/>
          </a:p>
          <a:p>
            <a:r>
              <a:rPr lang="th-TH" dirty="0" smtClean="0"/>
              <a:t>นอกจากนี้ </a:t>
            </a:r>
            <a:r>
              <a:rPr lang="en-US" dirty="0" smtClean="0"/>
              <a:t> </a:t>
            </a:r>
            <a:r>
              <a:rPr lang="en-US" dirty="0" err="1"/>
              <a:t>Anis</a:t>
            </a:r>
            <a:r>
              <a:rPr lang="en-US" dirty="0"/>
              <a:t> </a:t>
            </a:r>
            <a:r>
              <a:rPr lang="th-TH" dirty="0"/>
              <a:t>(</a:t>
            </a:r>
            <a:r>
              <a:rPr lang="en-US" dirty="0"/>
              <a:t>2008</a:t>
            </a:r>
            <a:r>
              <a:rPr lang="th-TH" dirty="0"/>
              <a:t>) </a:t>
            </a:r>
            <a:r>
              <a:rPr lang="th-TH" dirty="0" smtClean="0"/>
              <a:t>ยังได้นำเสนอเพิ่มว่า ควรใช้ค่า </a:t>
            </a:r>
            <a:r>
              <a:rPr lang="en-US" dirty="0" smtClean="0"/>
              <a:t>median </a:t>
            </a:r>
            <a:r>
              <a:rPr lang="th-TH" dirty="0" smtClean="0"/>
              <a:t>แทนการใช้ค่า </a:t>
            </a:r>
            <a:r>
              <a:rPr lang="en-US" dirty="0" smtClean="0"/>
              <a:t>mean </a:t>
            </a:r>
            <a:r>
              <a:rPr lang="th-TH" dirty="0" smtClean="0"/>
              <a:t>ในการคำนวณ เนื่องจากค่า </a:t>
            </a:r>
            <a:r>
              <a:rPr lang="en-US" dirty="0" smtClean="0"/>
              <a:t>mean </a:t>
            </a:r>
            <a:r>
              <a:rPr lang="th-TH" dirty="0" smtClean="0"/>
              <a:t>ไม่สามารถใช้แสดงค่ากลางของการแจกแจงที่ไม่ได้มีลักษณะการแจกแจงแบบปกติได้</a:t>
            </a:r>
            <a:endParaRPr lang="en-US" dirty="0" smtClean="0"/>
          </a:p>
          <a:p>
            <a:r>
              <a:rPr lang="th-TH" dirty="0" smtClean="0"/>
              <a:t>แต่อย่างไรก็ดี การวิเคราะห์ลักษณะนี้ควรใช้จำนวนตัวอย่างขนาดใหญ่เพื่อให้ค่า </a:t>
            </a:r>
            <a:r>
              <a:rPr lang="en-US" dirty="0" smtClean="0"/>
              <a:t>skewness</a:t>
            </a:r>
            <a:r>
              <a:rPr lang="th-TH" dirty="0" smtClean="0"/>
              <a:t> และ</a:t>
            </a:r>
            <a:r>
              <a:rPr lang="en-US" dirty="0" smtClean="0"/>
              <a:t> kurtosis</a:t>
            </a:r>
            <a:r>
              <a:rPr lang="th-TH" dirty="0" smtClean="0"/>
              <a:t> มีความน่าเชื่อถือมากขึ้น ตามที่นำเสนอใน </a:t>
            </a:r>
            <a:r>
              <a:rPr lang="en-US" dirty="0" smtClean="0"/>
              <a:t>Tang </a:t>
            </a:r>
            <a:r>
              <a:rPr lang="th-TH" dirty="0"/>
              <a:t>(</a:t>
            </a:r>
            <a:r>
              <a:rPr lang="en-US" dirty="0"/>
              <a:t>1999</a:t>
            </a:r>
            <a:r>
              <a:rPr lang="th-TH" dirty="0"/>
              <a:t>) </a:t>
            </a:r>
            <a:r>
              <a:rPr lang="en-US" dirty="0"/>
              <a:t>and Chang et al</a:t>
            </a:r>
            <a:r>
              <a:rPr lang="th-TH" dirty="0"/>
              <a:t>. (</a:t>
            </a:r>
            <a:r>
              <a:rPr lang="en-US" dirty="0"/>
              <a:t>2002</a:t>
            </a:r>
            <a:r>
              <a:rPr lang="th-TH" dirty="0"/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21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วิธี </a:t>
            </a:r>
            <a:r>
              <a:rPr lang="en-US" dirty="0" smtClean="0"/>
              <a:t>Distribution-Specified </a:t>
            </a:r>
            <a:r>
              <a:rPr lang="en-US" dirty="0" smtClean="0"/>
              <a:t>PCIs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</a:t>
            </a:r>
            <a:r>
              <a:rPr lang="en-US" dirty="0"/>
              <a:t>charts </a:t>
            </a:r>
            <a:r>
              <a:rPr lang="th-TH" dirty="0" smtClean="0"/>
              <a:t>สำหรับข้อมูลที่มีการแจกแจงแบบ</a:t>
            </a:r>
            <a:r>
              <a:rPr lang="en-US" dirty="0" smtClean="0"/>
              <a:t> </a:t>
            </a:r>
            <a:r>
              <a:rPr lang="en-US" dirty="0"/>
              <a:t>Log-normal </a:t>
            </a:r>
            <a:r>
              <a:rPr lang="th-TH" dirty="0" smtClean="0"/>
              <a:t>และแบบ </a:t>
            </a:r>
            <a:r>
              <a:rPr lang="en-US" dirty="0" smtClean="0"/>
              <a:t>Weibull </a:t>
            </a:r>
            <a:r>
              <a:rPr lang="th-TH" dirty="0" smtClean="0"/>
              <a:t>ได้มีการพัฒนาไว้แล้วโดย </a:t>
            </a:r>
            <a:r>
              <a:rPr lang="en-US" dirty="0" smtClean="0"/>
              <a:t>Shore </a:t>
            </a:r>
            <a:r>
              <a:rPr lang="th-TH" dirty="0" smtClean="0"/>
              <a:t>ตั้งแต่ </a:t>
            </a:r>
            <a:r>
              <a:rPr lang="en-US" dirty="0" smtClean="0"/>
              <a:t>1998 </a:t>
            </a:r>
            <a:endParaRPr lang="en-US" dirty="0" smtClean="0"/>
          </a:p>
          <a:p>
            <a:r>
              <a:rPr lang="th-TH" dirty="0" smtClean="0"/>
              <a:t>จากนั้น </a:t>
            </a:r>
            <a:r>
              <a:rPr lang="en-US" dirty="0" smtClean="0"/>
              <a:t>Lovelace </a:t>
            </a:r>
            <a:r>
              <a:rPr lang="en-US" dirty="0"/>
              <a:t>and Swain (2009) </a:t>
            </a:r>
            <a:r>
              <a:rPr lang="th-TH" dirty="0" smtClean="0"/>
              <a:t>ได้นำเสนอเทคนิค </a:t>
            </a:r>
            <a:r>
              <a:rPr lang="en-US" dirty="0" smtClean="0"/>
              <a:t>the </a:t>
            </a:r>
            <a:r>
              <a:rPr lang="en-US" dirty="0"/>
              <a:t>midrange and ratio charts for tracking central tendency </a:t>
            </a:r>
            <a:r>
              <a:rPr lang="en-US" dirty="0" smtClean="0"/>
              <a:t>and </a:t>
            </a:r>
            <a:r>
              <a:rPr lang="en-US" dirty="0"/>
              <a:t>dispersion for log-normal distributed </a:t>
            </a:r>
            <a:r>
              <a:rPr lang="en-US" dirty="0" smtClean="0"/>
              <a:t>data</a:t>
            </a:r>
            <a:r>
              <a:rPr lang="th-TH" dirty="0"/>
              <a:t> </a:t>
            </a:r>
            <a:r>
              <a:rPr lang="th-TH" dirty="0" smtClean="0"/>
              <a:t>รวมทั้ง วิเคราะห์</a:t>
            </a:r>
            <a:r>
              <a:rPr lang="en-US" dirty="0" smtClean="0"/>
              <a:t> PCIs </a:t>
            </a:r>
            <a:r>
              <a:rPr lang="th-TH" dirty="0" smtClean="0"/>
              <a:t>โดยอิงจากค่า </a:t>
            </a:r>
            <a:r>
              <a:rPr lang="en-US" dirty="0" smtClean="0"/>
              <a:t>percentiles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th-TH" dirty="0" smtClean="0"/>
              <a:t>แต่อย่างไรก็ดี เทคนิคชุดนี้มีข้อควรระวังที่สำคัญคือ ต้องมั่นใจว่า ข้อมูลมีการแจกแจงเป็นไปตามที่คาดไว้จริง ซึ่งเป็นไปได้ยากที่จะทำได้ในสภาวะการทำงานจริง </a:t>
            </a:r>
            <a:r>
              <a:rPr lang="en-US" dirty="0" smtClean="0"/>
              <a:t>Shore </a:t>
            </a:r>
            <a:r>
              <a:rPr lang="en-US" dirty="0"/>
              <a:t>(1998) and </a:t>
            </a:r>
            <a:r>
              <a:rPr lang="en-US" dirty="0" err="1"/>
              <a:t>Kotz</a:t>
            </a:r>
            <a:r>
              <a:rPr lang="en-US" dirty="0"/>
              <a:t> (2002).</a:t>
            </a:r>
          </a:p>
        </p:txBody>
      </p:sp>
    </p:spTree>
    <p:extLst>
      <p:ext uri="{BB962C8B-B14F-4D97-AF65-F5344CB8AC3E}">
        <p14:creationId xmlns:p14="http://schemas.microsoft.com/office/powerpoint/2010/main" val="347484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ตัวอย่าง</a:t>
            </a:r>
            <a:r>
              <a:rPr lang="en-US" dirty="0" smtClean="0"/>
              <a:t> </a:t>
            </a:r>
            <a:r>
              <a:rPr lang="en-US" dirty="0" smtClean="0"/>
              <a:t>2: Non-normal </a:t>
            </a:r>
            <a:r>
              <a:rPr lang="en-US" dirty="0"/>
              <a:t>Capability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วิศวกรที่โรงงานผลิตกระเบื้องต้องการศึกษาความสามารถของกระบวนการ เนื่องจากมีลูกค้าร้องเรียนว่ากระเบื้องที่ผลิตมีปัญหาความบิดเบี้ยวเกิดขึ้นจำนวนมาก เพื่อยืนยันความสามารถของกระบวนการผลิต วิศวกรได้วัดค่าความบิดเบี้ยวของกระเบื้อง จำนวน </a:t>
            </a:r>
            <a:r>
              <a:rPr lang="en-US" dirty="0" smtClean="0"/>
              <a:t>10 </a:t>
            </a:r>
            <a:r>
              <a:rPr lang="th-TH" dirty="0" smtClean="0"/>
              <a:t>แผ่น ต่อเนื่องเป็นเวลา </a:t>
            </a:r>
            <a:r>
              <a:rPr lang="en-US" dirty="0" smtClean="0"/>
              <a:t>10 </a:t>
            </a:r>
            <a:r>
              <a:rPr lang="th-TH" dirty="0" smtClean="0"/>
              <a:t>วัน โดยขอบเขตบนของการควบคุมคุณภาพของกระเบื้องคือ </a:t>
            </a:r>
            <a:r>
              <a:rPr lang="en-US" dirty="0" smtClean="0"/>
              <a:t>6 mm.</a:t>
            </a:r>
            <a:r>
              <a:rPr lang="th-TH" dirty="0" smtClean="0"/>
              <a:t> โดยวิศวกรทราบว่าการแจกแจงทางสถิติของข้อมูลความบิดเบี้ยวของกระเบื้องคือการแจกแจง </a:t>
            </a:r>
            <a:r>
              <a:rPr lang="en-US" dirty="0" smtClean="0"/>
              <a:t>Weibull </a:t>
            </a:r>
            <a:r>
              <a:rPr lang="en-US" dirty="0"/>
              <a:t>distribution.</a:t>
            </a:r>
          </a:p>
          <a:p>
            <a:r>
              <a:rPr lang="th-TH" dirty="0" smtClean="0"/>
              <a:t>จากนั้น วิศวกรได้วิเคราะห์ดัชนีความสามารถของกระบวนการผลิตของกระบวนการ</a:t>
            </a:r>
            <a:r>
              <a:rPr lang="th-TH" dirty="0" err="1" smtClean="0"/>
              <a:t>ยี้</a:t>
            </a:r>
            <a:r>
              <a:rPr lang="th-TH" dirty="0" smtClean="0"/>
              <a:t> เพื่อศึกษาว่ากระบวนการผลิตมีคุณภาพเป็นไปตามที่ลูกค้าต้องการหรือไม่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Open the sample data, 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8C56AB"/>
                </a:solidFill>
                <a:effectLst/>
                <a:latin typeface="Open Sans"/>
                <a:hlinkClick r:id="rId2"/>
              </a:rPr>
              <a:t>TileWarping.MTW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Choose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Stat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&gt;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Quality Tools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&gt;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Capability Analysis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&gt; 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Nonnormal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In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Single column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, enter </a:t>
            </a: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Warping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From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Fit distribution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, select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Weibull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In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Upper spec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, enter </a:t>
            </a: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6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Click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OK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0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ตัวอย่าง</a:t>
            </a:r>
            <a:r>
              <a:rPr lang="en-US" dirty="0" smtClean="0"/>
              <a:t> </a:t>
            </a:r>
            <a:r>
              <a:rPr lang="en-US" dirty="0" smtClean="0"/>
              <a:t>2: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Steps </a:t>
            </a:r>
            <a:r>
              <a:rPr lang="en-US" dirty="0"/>
              <a:t>for Data transformation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4895083" cy="430350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เปิดไฟล์</a:t>
            </a:r>
            <a:r>
              <a:rPr lang="en-US" sz="2000" dirty="0" smtClean="0"/>
              <a:t> </a:t>
            </a:r>
            <a:r>
              <a:rPr lang="en-US" sz="2000" dirty="0" err="1"/>
              <a:t>TileWarping.MTW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เลือก </a:t>
            </a:r>
            <a:r>
              <a:rPr lang="en-US" sz="2000" dirty="0" smtClean="0"/>
              <a:t> </a:t>
            </a:r>
            <a:r>
              <a:rPr lang="en-US" sz="2000" dirty="0"/>
              <a:t>Stat &gt; Quality Tools &gt; Capability Analysis &gt; Normal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ใน</a:t>
            </a:r>
            <a:r>
              <a:rPr lang="en-US" sz="2000" dirty="0" smtClean="0"/>
              <a:t> </a:t>
            </a:r>
            <a:r>
              <a:rPr lang="en-US" sz="2000" dirty="0" smtClean="0"/>
              <a:t>Single column, </a:t>
            </a:r>
            <a:r>
              <a:rPr lang="th-TH" sz="2000" dirty="0" smtClean="0"/>
              <a:t>กรอกค่า </a:t>
            </a:r>
            <a:r>
              <a:rPr lang="en-US" sz="2000" dirty="0" smtClean="0"/>
              <a:t> </a:t>
            </a:r>
            <a:r>
              <a:rPr lang="en-US" sz="2000" dirty="0" smtClean="0"/>
              <a:t>Warping.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ใน</a:t>
            </a:r>
            <a:r>
              <a:rPr lang="en-US" sz="2000" dirty="0" smtClean="0"/>
              <a:t> </a:t>
            </a:r>
            <a:r>
              <a:rPr lang="en-US" sz="2000" dirty="0" smtClean="0"/>
              <a:t>Transform… , </a:t>
            </a:r>
            <a:r>
              <a:rPr lang="th-TH" sz="2000" dirty="0" smtClean="0"/>
              <a:t>เลือก </a:t>
            </a:r>
            <a:r>
              <a:rPr lang="en-US" sz="2000" dirty="0" smtClean="0"/>
              <a:t>Johnson </a:t>
            </a:r>
            <a:r>
              <a:rPr lang="en-US" sz="2000" dirty="0" smtClean="0"/>
              <a:t>transformation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ใน</a:t>
            </a:r>
            <a:r>
              <a:rPr lang="en-US" sz="2000" dirty="0" smtClean="0"/>
              <a:t> </a:t>
            </a:r>
            <a:r>
              <a:rPr lang="en-US" sz="2000" dirty="0"/>
              <a:t>Upper spec, </a:t>
            </a:r>
            <a:r>
              <a:rPr lang="th-TH" sz="2000" dirty="0" smtClean="0"/>
              <a:t>กรอกค่า </a:t>
            </a:r>
            <a:r>
              <a:rPr lang="en-US" sz="2000" dirty="0" smtClean="0"/>
              <a:t> </a:t>
            </a:r>
            <a:r>
              <a:rPr lang="en-US" sz="2000" dirty="0"/>
              <a:t>6.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คลิก</a:t>
            </a:r>
            <a:r>
              <a:rPr lang="en-US" sz="2000" dirty="0" smtClean="0"/>
              <a:t> </a:t>
            </a:r>
            <a:r>
              <a:rPr lang="en-US" sz="2000" dirty="0"/>
              <a:t>OK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362" y="1693703"/>
            <a:ext cx="5386950" cy="40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3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(cond.)</a:t>
            </a:r>
            <a:br>
              <a:rPr lang="en-US" dirty="0"/>
            </a:br>
            <a:r>
              <a:rPr lang="en-US" dirty="0"/>
              <a:t>Steps for </a:t>
            </a:r>
            <a:r>
              <a:rPr lang="en-US" dirty="0" smtClean="0"/>
              <a:t>Distribution-Specified </a:t>
            </a:r>
            <a:r>
              <a:rPr lang="en-US" dirty="0"/>
              <a:t>PCI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5924986" cy="43035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เปิดไฟล์ </a:t>
            </a:r>
            <a:r>
              <a:rPr lang="en-US" sz="2000" dirty="0" err="1" smtClean="0"/>
              <a:t>TileWarping.MTW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เลือก</a:t>
            </a:r>
            <a:r>
              <a:rPr lang="en-US" sz="2000" dirty="0" smtClean="0"/>
              <a:t> </a:t>
            </a:r>
            <a:r>
              <a:rPr lang="en-US" sz="2000" dirty="0"/>
              <a:t>Stat &gt; Quality Tools &gt; Capability Analysis &gt; </a:t>
            </a:r>
            <a:r>
              <a:rPr lang="en-US" sz="2000" dirty="0" err="1"/>
              <a:t>Nonnormal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ใน</a:t>
            </a:r>
            <a:r>
              <a:rPr lang="en-US" sz="2000" dirty="0" smtClean="0"/>
              <a:t> </a:t>
            </a:r>
            <a:r>
              <a:rPr lang="en-US" sz="2000" dirty="0"/>
              <a:t>Single column, </a:t>
            </a:r>
            <a:r>
              <a:rPr lang="th-TH" sz="2000" dirty="0" smtClean="0"/>
              <a:t>กรอก</a:t>
            </a:r>
            <a:r>
              <a:rPr lang="en-US" sz="2000" dirty="0" smtClean="0"/>
              <a:t> </a:t>
            </a:r>
            <a:r>
              <a:rPr lang="en-US" sz="2000" dirty="0"/>
              <a:t>Warping.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ใน</a:t>
            </a:r>
            <a:r>
              <a:rPr lang="en-US" sz="2000" dirty="0" smtClean="0"/>
              <a:t> </a:t>
            </a:r>
            <a:r>
              <a:rPr lang="en-US" sz="2000" dirty="0"/>
              <a:t>Fit distribution, </a:t>
            </a:r>
            <a:r>
              <a:rPr lang="th-TH" sz="2000" dirty="0" smtClean="0"/>
              <a:t>เลือก</a:t>
            </a:r>
            <a:r>
              <a:rPr lang="en-US" sz="2000" dirty="0" smtClean="0"/>
              <a:t> </a:t>
            </a:r>
            <a:r>
              <a:rPr lang="en-US" sz="2000" dirty="0"/>
              <a:t>Weibull.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ใน</a:t>
            </a:r>
            <a:r>
              <a:rPr lang="en-US" sz="2000" dirty="0" smtClean="0"/>
              <a:t> </a:t>
            </a:r>
            <a:r>
              <a:rPr lang="en-US" sz="2000" dirty="0"/>
              <a:t>Upper spec, </a:t>
            </a:r>
            <a:r>
              <a:rPr lang="th-TH" sz="2000" dirty="0" smtClean="0"/>
              <a:t>กรอก</a:t>
            </a:r>
            <a:r>
              <a:rPr lang="en-US" sz="2000" dirty="0" smtClean="0"/>
              <a:t> </a:t>
            </a:r>
            <a:r>
              <a:rPr lang="en-US" sz="2000" dirty="0"/>
              <a:t>6.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dirty="0" smtClean="0"/>
              <a:t>คลิก</a:t>
            </a:r>
            <a:r>
              <a:rPr lang="en-US" sz="2000" dirty="0" smtClean="0"/>
              <a:t> </a:t>
            </a:r>
            <a:r>
              <a:rPr lang="en-US" sz="2000" dirty="0"/>
              <a:t>OK.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670" y="1693703"/>
            <a:ext cx="5213659" cy="39111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44615" y="5604852"/>
            <a:ext cx="392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process data appear to follow the fitted curve of the Weibull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91096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(cond.)</a:t>
            </a:r>
            <a:br>
              <a:rPr lang="en-US" dirty="0"/>
            </a:br>
            <a:r>
              <a:rPr lang="en-US" dirty="0"/>
              <a:t>Interpret the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670" y="1693703"/>
            <a:ext cx="5213659" cy="391114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6250" y="1693863"/>
            <a:ext cx="5770546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/>
              <a:t>ผลสรุปจากทั้งสองวิธีการ เป็นไปในทิศทางเดียวกัน กล่าวคือ ส่วนหางของการแจกแจงทางขวามีการกระจายตัวเกนขอบเขตของ</a:t>
            </a:r>
            <a:r>
              <a:rPr lang="th-TH" sz="2000" dirty="0" err="1" smtClean="0"/>
              <a:t>สเปค</a:t>
            </a:r>
            <a:r>
              <a:rPr lang="th-TH" sz="2000" dirty="0" smtClean="0"/>
              <a:t>ทางด้าน </a:t>
            </a:r>
            <a:r>
              <a:rPr lang="en-US" sz="2000" dirty="0" smtClean="0"/>
              <a:t>USL</a:t>
            </a:r>
            <a:endParaRPr lang="en-US" sz="2000" dirty="0" smtClean="0"/>
          </a:p>
          <a:p>
            <a:r>
              <a:rPr lang="th-TH" sz="2000" dirty="0" smtClean="0"/>
              <a:t>ดังนั้น ความบิดเบี้ยวของกระเบื้องมีค่าเกินขอบเขตการควบคุมทางด้านบนที่ตั้งไว้ที่ </a:t>
            </a:r>
            <a:r>
              <a:rPr lang="en-US" sz="2000" dirty="0" smtClean="0"/>
              <a:t>6 </a:t>
            </a:r>
            <a:r>
              <a:rPr lang="en-US" sz="2000" dirty="0"/>
              <a:t>mm. </a:t>
            </a:r>
            <a:endParaRPr lang="en-US" sz="2000" dirty="0" smtClean="0"/>
          </a:p>
          <a:p>
            <a:r>
              <a:rPr lang="th-TH" sz="2000" dirty="0" smtClean="0"/>
              <a:t>พบว่า </a:t>
            </a:r>
            <a:r>
              <a:rPr lang="th-TH" sz="2000" dirty="0" smtClean="0"/>
              <a:t>ค่า </a:t>
            </a:r>
            <a:r>
              <a:rPr lang="en-US" sz="2000" dirty="0" smtClean="0"/>
              <a:t>PPM </a:t>
            </a:r>
            <a:r>
              <a:rPr lang="en-US" sz="2000" dirty="0"/>
              <a:t>&gt; USL </a:t>
            </a:r>
            <a:r>
              <a:rPr lang="th-TH" sz="2000" dirty="0" smtClean="0"/>
              <a:t>หมายถึง จะมีกระเบื้องจำนวน</a:t>
            </a:r>
            <a:r>
              <a:rPr lang="en-US" sz="2000" dirty="0" smtClean="0"/>
              <a:t> </a:t>
            </a:r>
            <a:r>
              <a:rPr lang="en-US" sz="2000" dirty="0"/>
              <a:t>70,000 </a:t>
            </a:r>
            <a:r>
              <a:rPr lang="th-TH" sz="2000" dirty="0" smtClean="0"/>
              <a:t>แผ่นที่จะมีความบิดเบี้ยวเกินกำหนด ใน</a:t>
            </a:r>
            <a:r>
              <a:rPr lang="th-TH" sz="2000" dirty="0" err="1" smtClean="0"/>
              <a:t>ทุกๆ</a:t>
            </a:r>
            <a:r>
              <a:rPr lang="th-TH" sz="2000" dirty="0" smtClean="0"/>
              <a:t> หนึ่งล้านแผ่นที่ผลิต </a:t>
            </a:r>
          </a:p>
          <a:p>
            <a:r>
              <a:rPr lang="th-TH" sz="2000" dirty="0" smtClean="0"/>
              <a:t>ค่า </a:t>
            </a:r>
            <a:r>
              <a:rPr lang="en-US" sz="2000" dirty="0" smtClean="0"/>
              <a:t> </a:t>
            </a:r>
            <a:r>
              <a:rPr lang="en-US" sz="2000" dirty="0" err="1"/>
              <a:t>Ppk</a:t>
            </a:r>
            <a:r>
              <a:rPr lang="en-US" sz="2000" dirty="0"/>
              <a:t> </a:t>
            </a:r>
            <a:r>
              <a:rPr lang="th-TH" sz="2000" dirty="0" smtClean="0"/>
              <a:t>คือ</a:t>
            </a:r>
            <a:r>
              <a:rPr lang="en-US" sz="2000" dirty="0" smtClean="0"/>
              <a:t> 0.51</a:t>
            </a:r>
            <a:r>
              <a:rPr lang="th-TH" sz="2000" dirty="0" smtClean="0"/>
              <a:t> หมายถึง ต่ำกว่าค่าที่สามารถยอมรับได้ในอุตสาหกรรมทั่วไป ที่ </a:t>
            </a:r>
            <a:r>
              <a:rPr lang="en-US" sz="2000" dirty="0" smtClean="0"/>
              <a:t>1.33 </a:t>
            </a:r>
            <a:endParaRPr lang="en-US" sz="2000" dirty="0" smtClean="0"/>
          </a:p>
          <a:p>
            <a:r>
              <a:rPr lang="th-TH" sz="2000" dirty="0" smtClean="0"/>
              <a:t>ดังนั้น สรุปได้ว่า กระบวนการมีความสามารถในการผลิตต่ำกว่ามาตรฐานและไม่เป็นไปตามที่ลูกค้ากำหนด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965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หัวข้อ</a:t>
            </a:r>
            <a:r>
              <a:rPr lang="th-TH" dirty="0" smtClean="0"/>
              <a:t>การเรียน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การติดตามและประเมินคุณภาพ</a:t>
            </a:r>
            <a:r>
              <a:rPr lang="th-TH" dirty="0" smtClean="0"/>
              <a:t>ด้วยการวิเคราะห์ดัชนี</a:t>
            </a:r>
            <a:r>
              <a:rPr lang="th-TH" dirty="0" smtClean="0"/>
              <a:t>วัดความสามารถของกระบวนการ (</a:t>
            </a:r>
            <a:r>
              <a:rPr lang="en-US" dirty="0" smtClean="0"/>
              <a:t>Process </a:t>
            </a:r>
            <a:r>
              <a:rPr lang="en-US" dirty="0"/>
              <a:t>Capability </a:t>
            </a:r>
            <a:r>
              <a:rPr lang="en-US" dirty="0" smtClean="0"/>
              <a:t>Analysis</a:t>
            </a:r>
            <a:r>
              <a:rPr lang="th-TH" dirty="0" smtClean="0"/>
              <a:t>ม</a:t>
            </a:r>
            <a:r>
              <a:rPr lang="en-US" dirty="0" smtClean="0"/>
              <a:t>, PCI</a:t>
            </a:r>
            <a:r>
              <a:rPr lang="th-TH" dirty="0" smtClean="0"/>
              <a:t>)</a:t>
            </a:r>
            <a:endParaRPr lang="th-TH" dirty="0"/>
          </a:p>
          <a:p>
            <a:pPr lvl="1"/>
            <a:r>
              <a:rPr lang="th-TH" dirty="0"/>
              <a:t>ดัชนีวัดความสามารถของ</a:t>
            </a:r>
            <a:r>
              <a:rPr lang="th-TH" dirty="0" smtClean="0"/>
              <a:t>กระบวนการเชิงเดี่ยว (</a:t>
            </a:r>
            <a:r>
              <a:rPr lang="en-US" dirty="0" smtClean="0"/>
              <a:t>Univariate </a:t>
            </a:r>
            <a:r>
              <a:rPr lang="en-US" dirty="0" smtClean="0"/>
              <a:t>PCI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th-TH" dirty="0" smtClean="0"/>
              <a:t>ฟังก์ชันการสูญเสียของทากูชิ (</a:t>
            </a:r>
            <a:r>
              <a:rPr lang="en-US" dirty="0" smtClean="0"/>
              <a:t>Taguchi’s </a:t>
            </a:r>
            <a:r>
              <a:rPr lang="en-US" dirty="0"/>
              <a:t>loss </a:t>
            </a:r>
            <a:r>
              <a:rPr lang="en-US" dirty="0" smtClean="0"/>
              <a:t>function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th-TH" dirty="0" smtClean="0"/>
              <a:t>ดัชนี </a:t>
            </a:r>
            <a:r>
              <a:rPr lang="en-US" dirty="0" smtClean="0"/>
              <a:t>PCIs </a:t>
            </a:r>
            <a:r>
              <a:rPr lang="th-TH" dirty="0" smtClean="0"/>
              <a:t>แบบหนึ่งทางและสองทาง (</a:t>
            </a:r>
            <a:r>
              <a:rPr lang="en-US" dirty="0" smtClean="0"/>
              <a:t>One-sided </a:t>
            </a:r>
            <a:r>
              <a:rPr lang="en-US" dirty="0"/>
              <a:t>and Two-sided </a:t>
            </a:r>
            <a:r>
              <a:rPr lang="en-US" dirty="0" smtClean="0"/>
              <a:t>PCIs</a:t>
            </a:r>
            <a:r>
              <a:rPr lang="th-TH" dirty="0" smtClean="0"/>
              <a:t>)</a:t>
            </a:r>
            <a:endParaRPr lang="en-US" dirty="0"/>
          </a:p>
          <a:p>
            <a:pPr lvl="1"/>
            <a:r>
              <a:rPr lang="th-TH" dirty="0"/>
              <a:t>ดัชนีวัดความสามารถของ</a:t>
            </a:r>
            <a:r>
              <a:rPr lang="th-TH" dirty="0" smtClean="0"/>
              <a:t>กระบวนการสำหรับขอมูลที่ไม่มีการแจกแจงแบบปกติ</a:t>
            </a:r>
            <a:endParaRPr lang="en-US" dirty="0"/>
          </a:p>
          <a:p>
            <a:pPr lvl="1"/>
            <a:r>
              <a:rPr lang="th-TH" dirty="0"/>
              <a:t>ดัชนีวัดความสามารถของ</a:t>
            </a:r>
            <a:r>
              <a:rPr lang="th-TH" dirty="0" smtClean="0"/>
              <a:t>กระบวนการแบบพิจารณาหลายคุณลักษณะพร้อมกัน (</a:t>
            </a:r>
            <a:r>
              <a:rPr lang="en-US" dirty="0" smtClean="0"/>
              <a:t>Multivariate PCI</a:t>
            </a:r>
            <a:r>
              <a:rPr lang="th-TH" dirty="0" smtClean="0"/>
              <a:t>)</a:t>
            </a:r>
            <a:endParaRPr lang="en-US" dirty="0"/>
          </a:p>
          <a:p>
            <a:r>
              <a:rPr lang="th-TH" dirty="0" smtClean="0"/>
              <a:t>แนวทางการประยุกต์</a:t>
            </a:r>
            <a:r>
              <a:rPr lang="en-US" dirty="0"/>
              <a:t> </a:t>
            </a:r>
            <a:r>
              <a:rPr lang="en-US" dirty="0" smtClean="0"/>
              <a:t>Data Analytics </a:t>
            </a:r>
            <a:r>
              <a:rPr lang="th-TH" dirty="0" smtClean="0"/>
              <a:t>กับข้อมูลกระบวนการผลิต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42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ประเด็นน่าสนใจ</a:t>
            </a:r>
            <a:r>
              <a:rPr lang="th-TH" dirty="0" err="1" smtClean="0"/>
              <a:t>อื่นๆ</a:t>
            </a:r>
            <a:r>
              <a:rPr lang="th-TH" dirty="0" smtClean="0"/>
              <a:t>ของ</a:t>
            </a:r>
            <a:r>
              <a:rPr lang="en-US" dirty="0" smtClean="0"/>
              <a:t> PCIs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การวิเคราะห์</a:t>
            </a:r>
            <a:r>
              <a:rPr lang="en-US" dirty="0" smtClean="0"/>
              <a:t> </a:t>
            </a:r>
            <a:r>
              <a:rPr lang="en-US" dirty="0" smtClean="0"/>
              <a:t>Multivariate PCIs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Multivariate PCIs </a:t>
            </a:r>
            <a:r>
              <a:rPr lang="th-TH" sz="2000" dirty="0" smtClean="0"/>
              <a:t>หมายถึง การประเมินความสามา</a:t>
            </a:r>
            <a:r>
              <a:rPr lang="th-TH" sz="2000" dirty="0" err="1" smtClean="0"/>
              <a:t>ถข</a:t>
            </a:r>
            <a:r>
              <a:rPr lang="th-TH" sz="2000" dirty="0" smtClean="0"/>
              <a:t>องกระบวนการโดยเปรียบเทียบค่าสัดส่วนของ พื้นที่ค่าขอบเขตของ</a:t>
            </a:r>
            <a:r>
              <a:rPr lang="th-TH" sz="2000" dirty="0" err="1" smtClean="0"/>
              <a:t>สปค</a:t>
            </a:r>
            <a:r>
              <a:rPr lang="th-TH" sz="2000" dirty="0" smtClean="0"/>
              <a:t> (</a:t>
            </a:r>
            <a:r>
              <a:rPr lang="en-US" sz="2000" b="1" i="1" dirty="0" smtClean="0"/>
              <a:t>tolerance region</a:t>
            </a:r>
            <a:r>
              <a:rPr lang="th-TH" sz="2000" b="1" i="1" dirty="0" smtClean="0"/>
              <a:t>) </a:t>
            </a:r>
            <a:r>
              <a:rPr lang="th-TH" sz="2000" dirty="0" smtClean="0"/>
              <a:t>กับ พื้นที่การกระจายตัวของข้อมูลจากกระบวนการผลิต </a:t>
            </a:r>
            <a:r>
              <a:rPr lang="th-TH" sz="2000" b="1" i="1" dirty="0" smtClean="0"/>
              <a:t>(</a:t>
            </a:r>
            <a:r>
              <a:rPr lang="en-US" sz="2000" b="1" i="1" dirty="0" smtClean="0"/>
              <a:t>process region</a:t>
            </a:r>
            <a:r>
              <a:rPr lang="th-TH" sz="2000" b="1" i="1" dirty="0" smtClean="0"/>
              <a:t>)</a:t>
            </a:r>
            <a:endParaRPr lang="en-US" sz="2000" i="1" dirty="0"/>
          </a:p>
          <a:p>
            <a:r>
              <a:rPr lang="th-TH" sz="2000" dirty="0" smtClean="0"/>
              <a:t>ในช่วงแรก </a:t>
            </a:r>
            <a:r>
              <a:rPr lang="en-US" sz="2000" dirty="0" smtClean="0"/>
              <a:t>Multivariate </a:t>
            </a:r>
            <a:r>
              <a:rPr lang="en-US" sz="2000" dirty="0" smtClean="0"/>
              <a:t>PCIs</a:t>
            </a:r>
            <a:r>
              <a:rPr lang="th-TH" sz="2000" dirty="0" smtClean="0"/>
              <a:t> </a:t>
            </a:r>
            <a:r>
              <a:rPr lang="th-TH" sz="2000" dirty="0" smtClean="0"/>
              <a:t>เชื่อว่าได้ถูกพัฒนาโดย</a:t>
            </a:r>
            <a:r>
              <a:rPr lang="en-US" sz="2000" dirty="0" smtClean="0"/>
              <a:t> </a:t>
            </a:r>
            <a:r>
              <a:rPr lang="en-US" sz="2000" dirty="0"/>
              <a:t>Chan et al</a:t>
            </a:r>
            <a:r>
              <a:rPr lang="th-TH" sz="2000" dirty="0"/>
              <a:t>. (</a:t>
            </a:r>
            <a:r>
              <a:rPr lang="en-US" sz="2000" dirty="0"/>
              <a:t>1991</a:t>
            </a:r>
            <a:r>
              <a:rPr lang="th-TH" sz="2000" dirty="0"/>
              <a:t>)</a:t>
            </a:r>
            <a:r>
              <a:rPr lang="en-US" sz="2000" dirty="0"/>
              <a:t>, </a:t>
            </a:r>
            <a:r>
              <a:rPr lang="th-TH" sz="2000" dirty="0" smtClean="0"/>
              <a:t>เรียกว่า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pm</a:t>
            </a:r>
            <a:r>
              <a:rPr lang="th-TH" sz="2000" dirty="0"/>
              <a:t>-</a:t>
            </a:r>
            <a:r>
              <a:rPr lang="en-US" sz="2000" dirty="0"/>
              <a:t>based MCPI, </a:t>
            </a:r>
            <a:r>
              <a:rPr lang="th-TH" sz="2000" dirty="0" smtClean="0"/>
              <a:t>ซึ่งนับเป็น </a:t>
            </a:r>
            <a:r>
              <a:rPr lang="en-US" sz="2000" dirty="0"/>
              <a:t>Multivariate PCIs </a:t>
            </a:r>
            <a:r>
              <a:rPr lang="th-TH" sz="2000" dirty="0" smtClean="0"/>
              <a:t>ชุดแรกๆ ของวงการวิจัย ซึ่งจะพิจารณาพื้นที่ขอบเขตของ</a:t>
            </a:r>
            <a:r>
              <a:rPr lang="th-TH" sz="2000" dirty="0" err="1" smtClean="0"/>
              <a:t>สเปค</a:t>
            </a:r>
            <a:r>
              <a:rPr lang="th-TH" sz="2000" dirty="0" smtClean="0"/>
              <a:t>และความสูญเสียที่คำนวณจากพื้นที่การกระจายตัวจากการแจกแจงปกติแบบหลายตัวแปร ในลักษณะวงรี (</a:t>
            </a:r>
            <a:r>
              <a:rPr lang="en-US" sz="2000" dirty="0" smtClean="0"/>
              <a:t>elliptical region</a:t>
            </a:r>
            <a:r>
              <a:rPr lang="th-TH" sz="2000" dirty="0" smtClean="0"/>
              <a:t>) </a:t>
            </a:r>
            <a:endParaRPr lang="en-US" sz="2000" dirty="0" smtClean="0"/>
          </a:p>
          <a:p>
            <a:r>
              <a:rPr lang="th-TH" sz="2000" dirty="0" smtClean="0"/>
              <a:t>จากนั้น </a:t>
            </a:r>
            <a:r>
              <a:rPr lang="en-US" sz="2000" dirty="0" err="1" smtClean="0"/>
              <a:t>Pearn</a:t>
            </a:r>
            <a:r>
              <a:rPr lang="en-US" sz="2000" dirty="0" smtClean="0"/>
              <a:t> </a:t>
            </a:r>
            <a:r>
              <a:rPr lang="en-US" sz="2000" dirty="0"/>
              <a:t>et al</a:t>
            </a:r>
            <a:r>
              <a:rPr lang="th-TH" sz="2000" dirty="0"/>
              <a:t>. (</a:t>
            </a:r>
            <a:r>
              <a:rPr lang="en-US" sz="2000" dirty="0"/>
              <a:t>1992</a:t>
            </a:r>
            <a:r>
              <a:rPr lang="th-TH" sz="2000" dirty="0"/>
              <a:t>) </a:t>
            </a:r>
            <a:r>
              <a:rPr lang="th-TH" sz="2000" dirty="0" smtClean="0"/>
              <a:t>และ</a:t>
            </a:r>
            <a:r>
              <a:rPr lang="en-US" sz="2000" dirty="0" smtClean="0"/>
              <a:t> </a:t>
            </a:r>
            <a:r>
              <a:rPr lang="en-US" sz="2000" dirty="0" err="1"/>
              <a:t>Taam</a:t>
            </a:r>
            <a:r>
              <a:rPr lang="en-US" sz="2000" dirty="0"/>
              <a:t> et al</a:t>
            </a:r>
            <a:r>
              <a:rPr lang="th-TH" sz="2000" dirty="0"/>
              <a:t>. (</a:t>
            </a:r>
            <a:r>
              <a:rPr lang="en-US" sz="2000" dirty="0"/>
              <a:t>1993</a:t>
            </a:r>
            <a:r>
              <a:rPr lang="th-TH" sz="2000" dirty="0"/>
              <a:t>) </a:t>
            </a:r>
            <a:r>
              <a:rPr lang="th-TH" sz="2000" dirty="0" smtClean="0"/>
              <a:t>ได้นำเสนอ </a:t>
            </a:r>
            <a:r>
              <a:rPr lang="en-US" sz="2000" dirty="0" smtClean="0"/>
              <a:t>univariate</a:t>
            </a:r>
            <a:r>
              <a:rPr lang="th-TH" sz="2000" dirty="0"/>
              <a:t>-</a:t>
            </a:r>
            <a:r>
              <a:rPr lang="en-US" sz="2000" dirty="0"/>
              <a:t>based </a:t>
            </a:r>
            <a:r>
              <a:rPr lang="en-US" sz="2000" dirty="0" smtClean="0"/>
              <a:t>MPCIs</a:t>
            </a:r>
            <a:r>
              <a:rPr lang="th-TH" sz="2000" dirty="0" smtClean="0"/>
              <a:t> ซึ่งพัฒนามาจากหลักการคือ พิจารณาว่าอัตราส่วนของเสียตามธรรมชาติของกระบวนการที่ระดับ </a:t>
            </a:r>
            <a:r>
              <a:rPr lang="en-US" sz="2000" dirty="0" smtClean="0"/>
              <a:t>6-sigma </a:t>
            </a:r>
            <a:r>
              <a:rPr lang="th-TH" sz="2000" dirty="0" smtClean="0"/>
              <a:t>จะเท่ากับ </a:t>
            </a:r>
            <a:r>
              <a:rPr lang="en-US" sz="2000" dirty="0" smtClean="0"/>
              <a:t>0</a:t>
            </a:r>
            <a:r>
              <a:rPr lang="th-TH" sz="2000" dirty="0"/>
              <a:t>.</a:t>
            </a:r>
            <a:r>
              <a:rPr lang="en-US" sz="2000" dirty="0"/>
              <a:t>0027 </a:t>
            </a:r>
            <a:r>
              <a:rPr lang="th-TH" sz="2000" dirty="0" smtClean="0"/>
              <a:t>ซึ่งอธิบายได้ด้วยการแจกแจงแบบ </a:t>
            </a:r>
            <a:r>
              <a:rPr lang="en-US" sz="2000" dirty="0" smtClean="0"/>
              <a:t>chi</a:t>
            </a:r>
            <a:r>
              <a:rPr lang="th-TH" sz="2000" dirty="0"/>
              <a:t>-</a:t>
            </a:r>
            <a:r>
              <a:rPr lang="en-US" sz="2000" dirty="0"/>
              <a:t>squared distribution </a:t>
            </a:r>
            <a:r>
              <a:rPr lang="th-TH" sz="2000" dirty="0" smtClean="0"/>
              <a:t>ที่มี </a:t>
            </a:r>
            <a:r>
              <a:rPr lang="en-US" sz="2000" i="1" dirty="0" smtClean="0"/>
              <a:t>v</a:t>
            </a:r>
            <a:r>
              <a:rPr lang="en-US" sz="2000" dirty="0" smtClean="0"/>
              <a:t> </a:t>
            </a:r>
            <a:r>
              <a:rPr lang="en-US" sz="2000" dirty="0"/>
              <a:t>level of degree of </a:t>
            </a:r>
            <a:r>
              <a:rPr lang="en-US" sz="2000" dirty="0" smtClean="0"/>
              <a:t>freedom</a:t>
            </a:r>
            <a:r>
              <a:rPr lang="th-TH" sz="2000" dirty="0" smtClean="0"/>
              <a:t>โดยหากพิจารณากรณีที่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pm</a:t>
            </a:r>
            <a:r>
              <a:rPr lang="th-TH" sz="2000" dirty="0" smtClean="0"/>
              <a:t> </a:t>
            </a:r>
            <a:r>
              <a:rPr lang="th-TH" sz="2000" dirty="0"/>
              <a:t>=</a:t>
            </a:r>
            <a:r>
              <a:rPr lang="en-US" sz="2000" dirty="0" smtClean="0"/>
              <a:t>1</a:t>
            </a:r>
            <a:r>
              <a:rPr lang="th-TH" sz="2000" dirty="0" smtClean="0"/>
              <a:t> จะพบว่า </a:t>
            </a:r>
            <a:r>
              <a:rPr lang="en-US" sz="2000" dirty="0" smtClean="0"/>
              <a:t>M</a:t>
            </a:r>
            <a:r>
              <a:rPr lang="en-US" sz="2000" dirty="0" smtClean="0"/>
              <a:t>ultivariate </a:t>
            </a:r>
            <a:r>
              <a:rPr lang="en-US" sz="2000" dirty="0" smtClean="0"/>
              <a:t>PCIs </a:t>
            </a:r>
            <a:r>
              <a:rPr lang="th-TH" sz="2000" dirty="0" smtClean="0"/>
              <a:t>จะมีคุณสมบัติเหมือน </a:t>
            </a:r>
            <a:r>
              <a:rPr lang="en-US" sz="2000" dirty="0" smtClean="0"/>
              <a:t>Univariate PCIs</a:t>
            </a:r>
            <a:r>
              <a:rPr lang="th-TH" sz="2000" dirty="0" smtClean="0"/>
              <a:t> </a:t>
            </a:r>
            <a:r>
              <a:rPr lang="th-TH" sz="2000" dirty="0" smtClean="0"/>
              <a:t>ดังนั้น พื้นที่วงรีที่ที่ใหญ่ที่สุดในรูปแบบของสี่เหลี่ยมผืนผ้า จะสามารถใช้แทนพื้นที่ขอบเขตของ</a:t>
            </a:r>
            <a:r>
              <a:rPr lang="th-TH" sz="2000" dirty="0" err="1" smtClean="0"/>
              <a:t>สเปค</a:t>
            </a:r>
            <a:r>
              <a:rPr lang="th-TH" sz="2000" dirty="0" smtClean="0"/>
              <a:t>ได้ ซึ่งดัชนีนี้เรียกว่า </a:t>
            </a:r>
            <a:r>
              <a:rPr lang="en-US" sz="2000" i="1" dirty="0" err="1" smtClean="0"/>
              <a:t>MC</a:t>
            </a:r>
            <a:r>
              <a:rPr lang="en-US" sz="2000" i="1" baseline="-25000" dirty="0" err="1" smtClean="0"/>
              <a:t>pm</a:t>
            </a:r>
            <a:r>
              <a:rPr lang="th-TH" sz="2000" dirty="0"/>
              <a:t>. </a:t>
            </a:r>
            <a:endParaRPr lang="en-US" sz="2000" dirty="0"/>
          </a:p>
          <a:p>
            <a:r>
              <a:rPr lang="th-TH" sz="2000" dirty="0" smtClean="0"/>
              <a:t>นอกจากนี้ยังมีดัชนีวัดความสามารถของกระบวนการถูกพัฒนาตามมาอีกเป็น</a:t>
            </a:r>
            <a:r>
              <a:rPr lang="th-TH" sz="2000" dirty="0" err="1" smtClean="0"/>
              <a:t>จำนวนมาก</a:t>
            </a:r>
            <a:r>
              <a:rPr lang="th-TH" sz="2000" dirty="0" smtClean="0"/>
              <a:t> จากแนวคิดข้างต้น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5252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Bivariate Specification Regions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70" y="1510001"/>
            <a:ext cx="7279920" cy="4543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34382" y="1958816"/>
            <a:ext cx="41709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bivariate specification regions between two difference quality characteristics 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nominal-nominal-type, 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nominal-smaller-type, 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nominal-larger-type, 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smaller-smaller-type 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smaller-larger-type, and 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larger-larger-type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670" y="6072716"/>
            <a:ext cx="4017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 The arrow indicates the direction of infinity region.</a:t>
            </a:r>
          </a:p>
        </p:txBody>
      </p:sp>
    </p:spTree>
    <p:extLst>
      <p:ext uri="{BB962C8B-B14F-4D97-AF65-F5344CB8AC3E}">
        <p14:creationId xmlns:p14="http://schemas.microsoft.com/office/powerpoint/2010/main" val="2154606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Ellipsoid </a:t>
            </a:r>
            <a:r>
              <a:rPr lang="en-US" dirty="0"/>
              <a:t>Specification Regions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689" y="2080337"/>
            <a:ext cx="3450310" cy="29921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905" y="5581895"/>
            <a:ext cx="111226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[Left] Santos-</a:t>
            </a:r>
            <a:r>
              <a:rPr lang="en-US" sz="1100" dirty="0" err="1" smtClean="0"/>
              <a:t>Fernández</a:t>
            </a:r>
            <a:r>
              <a:rPr lang="en-US" sz="1100" dirty="0" smtClean="0"/>
              <a:t> </a:t>
            </a:r>
            <a:r>
              <a:rPr lang="en-US" sz="1100" dirty="0"/>
              <a:t>E. (2012) Multivariate Process Capability Indices (MPCI). In: Multivariate Statistical Quality Control Using R. </a:t>
            </a:r>
            <a:r>
              <a:rPr lang="en-US" sz="1100" dirty="0" err="1"/>
              <a:t>SpringerBriefs</a:t>
            </a:r>
            <a:r>
              <a:rPr lang="en-US" sz="1100" dirty="0"/>
              <a:t> in Statistics, </a:t>
            </a:r>
            <a:r>
              <a:rPr lang="en-US" sz="1100" dirty="0" err="1"/>
              <a:t>vol</a:t>
            </a:r>
            <a:r>
              <a:rPr lang="en-US" sz="1100" dirty="0"/>
              <a:t> 14. Springer, New York, NY. </a:t>
            </a:r>
            <a:endParaRPr lang="en-US" sz="1100" dirty="0" smtClean="0"/>
          </a:p>
          <a:p>
            <a:r>
              <a:rPr lang="en-US" sz="1100" dirty="0"/>
              <a:t>[Right] https://cdn2.hubspot.net/hubfs/402067/PDFs/Multivariate_Capability_Analysis.pdf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19" y="1976890"/>
            <a:ext cx="5029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2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</a:t>
            </a:r>
            <a:r>
              <a:rPr lang="en-US" dirty="0" smtClean="0"/>
              <a:t>: </a:t>
            </a:r>
            <a:r>
              <a:rPr lang="en-US" dirty="0" smtClean="0"/>
              <a:t>PCIs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PCIs </a:t>
            </a:r>
            <a:r>
              <a:rPr lang="th-TH" sz="2400" dirty="0" smtClean="0"/>
              <a:t>คือ ชุดดัชนีแบบบไม่มีหน่วย ที่ใช้เพื่อ</a:t>
            </a:r>
            <a:endParaRPr lang="en-US" sz="2400" dirty="0" smtClean="0"/>
          </a:p>
          <a:p>
            <a:pPr lvl="1"/>
            <a:r>
              <a:rPr lang="th-TH" sz="2000" dirty="0" smtClean="0"/>
              <a:t>ติดตาม และ ประเมิน ความสามารถของกระบวนการผลิต</a:t>
            </a:r>
            <a:endParaRPr lang="en-US" sz="2000" dirty="0"/>
          </a:p>
          <a:p>
            <a:pPr lvl="1"/>
            <a:r>
              <a:rPr lang="th-TH" sz="2000" dirty="0" smtClean="0"/>
              <a:t>พิจารณาว่ากระบวนการ มีความสามารถในการผลิตสินค้าเป็นไปตามที่ลูกค้าต้องการหรือไม่</a:t>
            </a:r>
            <a:endParaRPr lang="en-US" sz="2000" dirty="0"/>
          </a:p>
          <a:p>
            <a:r>
              <a:rPr lang="th-TH" sz="2400" dirty="0" smtClean="0"/>
              <a:t>ก่อนวิเคราะห์ </a:t>
            </a:r>
            <a:r>
              <a:rPr lang="en-US" sz="2400" dirty="0" smtClean="0"/>
              <a:t>PCI </a:t>
            </a:r>
            <a:r>
              <a:rPr lang="th-TH" sz="2400" dirty="0" smtClean="0"/>
              <a:t>ควรตรวจเช็คข้อมูลว่ามีการกระจายตัวแบบการแจกแจงแบบปกติหรือไม่ เนื่องจากเป็นสมมติฐานที่สำคัญมากในการวิเคราะห์</a:t>
            </a:r>
            <a:endParaRPr lang="en-US" sz="2400" dirty="0" smtClean="0"/>
          </a:p>
          <a:p>
            <a:r>
              <a:rPr lang="th-TH" sz="2400" dirty="0" smtClean="0"/>
              <a:t>หากพบว่าข้อมูลไม่ได้แจกแจงตามลักษณะการแจกแจงแบบปกติ อาจพิจารณาใช้วิธีการวิเคราะห์ </a:t>
            </a:r>
            <a:r>
              <a:rPr lang="en-US" sz="2400" dirty="0" smtClean="0"/>
              <a:t>PCIs </a:t>
            </a:r>
            <a:r>
              <a:rPr lang="th-TH" sz="2400" dirty="0" smtClean="0"/>
              <a:t>สำหรับข้อมูลที่ไม่ได้แจกแจงแบบปกติ โดย</a:t>
            </a:r>
            <a:endParaRPr lang="en-US" sz="2400" dirty="0" smtClean="0"/>
          </a:p>
          <a:p>
            <a:pPr lvl="1"/>
            <a:r>
              <a:rPr lang="th-TH" sz="2000" dirty="0" smtClean="0"/>
              <a:t>ใช้เทคนิค</a:t>
            </a:r>
            <a:r>
              <a:rPr lang="en-US" sz="2000" dirty="0" smtClean="0"/>
              <a:t> </a:t>
            </a:r>
            <a:r>
              <a:rPr lang="en-US" sz="2000" dirty="0" smtClean="0"/>
              <a:t>data transformation </a:t>
            </a:r>
            <a:r>
              <a:rPr lang="th-TH" sz="2000" dirty="0" smtClean="0"/>
              <a:t>หรือ </a:t>
            </a:r>
            <a:endParaRPr lang="en-US" sz="2000" dirty="0"/>
          </a:p>
          <a:p>
            <a:pPr lvl="1"/>
            <a:r>
              <a:rPr lang="th-TH" sz="2000" dirty="0" smtClean="0"/>
              <a:t>ใช้เทคนิคการตรวจสอบรูปแบบการกระจายตัวทางสถิติ และเลือกใช้ </a:t>
            </a:r>
            <a:r>
              <a:rPr lang="en-US" sz="2000" dirty="0" smtClean="0"/>
              <a:t>PCI </a:t>
            </a:r>
            <a:r>
              <a:rPr lang="th-TH" sz="2000" dirty="0" smtClean="0"/>
              <a:t>ให้เหมาะสม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1311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กรณีศึกษา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th-TH" dirty="0"/>
              <a:t>แนวทางในการดำเนินการ </a:t>
            </a:r>
            <a:r>
              <a:rPr lang="en-US" dirty="0" smtClean="0"/>
              <a:t>Process </a:t>
            </a:r>
            <a:r>
              <a:rPr lang="en-US" dirty="0" smtClean="0"/>
              <a:t>Data Analytic </a:t>
            </a:r>
            <a:r>
              <a:rPr lang="th-TH" dirty="0" smtClean="0"/>
              <a:t>โดย </a:t>
            </a:r>
            <a:r>
              <a:rPr lang="en-US" dirty="0" smtClean="0"/>
              <a:t>Yokogawa </a:t>
            </a:r>
            <a:r>
              <a:rPr lang="en-US" dirty="0"/>
              <a:t>quality stabilization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000" dirty="0" smtClean="0"/>
              <a:t>จากประสบการณ์ที่ผ่านมา ทำให้ </a:t>
            </a:r>
            <a:r>
              <a:rPr lang="en-US" sz="2000" dirty="0" smtClean="0"/>
              <a:t>Yokogawa </a:t>
            </a:r>
            <a:r>
              <a:rPr lang="th-TH" sz="2000" dirty="0" smtClean="0"/>
              <a:t>ได้พัฒนาแนวทางแก้ปัญหาทางคุณภาพ โดยใช้เทคนิคการวิเคราะห์ข้อมูลจากกระบวนการผลิต เพื่อช่วยติดตามความเสถียรของคุณภาพของผลิตภัณฑ์ ทั้งยั้งช่วย ตรวจจับปัญหาความเสื่อมถอยของระดับคุณภาพและผลิตภาพในกระบวนการผลิตตั้งแต่ระยะแรกเริ่ม</a:t>
            </a:r>
            <a:endParaRPr lang="en-US" sz="2000" dirty="0" smtClean="0"/>
          </a:p>
          <a:p>
            <a:r>
              <a:rPr lang="th-TH" sz="2000" dirty="0" smtClean="0"/>
              <a:t>แนวทางนี้เกิดจากการวิเคราะห์ข้อมูลการผลิต ข้อมูลสถานะของสภาพอุปกรณ์เครื่องจักร ประวัติการทำงานของกระบวนการ และข้อมูล</a:t>
            </a:r>
            <a:r>
              <a:rPr lang="th-TH" sz="2000" dirty="0" err="1" smtClean="0"/>
              <a:t>อื่นๆ</a:t>
            </a:r>
            <a:r>
              <a:rPr lang="th-TH" sz="2000" dirty="0" smtClean="0"/>
              <a:t>ในกระบวนการผลิต</a:t>
            </a:r>
            <a:endParaRPr lang="en-US" sz="2000" dirty="0" smtClean="0"/>
          </a:p>
          <a:p>
            <a:r>
              <a:rPr lang="th-TH" sz="2400" dirty="0" smtClean="0"/>
              <a:t>แนวทางในการดำเนินการประกอบด้วย </a:t>
            </a:r>
            <a:r>
              <a:rPr lang="en-US" sz="2400" dirty="0" smtClean="0"/>
              <a:t>5 </a:t>
            </a:r>
            <a:r>
              <a:rPr lang="th-TH" sz="2400" dirty="0" smtClean="0"/>
              <a:t>ขั้นตอน ได้แก่</a:t>
            </a:r>
            <a:endParaRPr lang="en-US" sz="2400" dirty="0"/>
          </a:p>
          <a:p>
            <a:r>
              <a:rPr lang="th-TH" sz="2400" dirty="0" smtClean="0"/>
              <a:t>ขั้นที่</a:t>
            </a:r>
            <a:r>
              <a:rPr lang="en-US" sz="2400" dirty="0" smtClean="0"/>
              <a:t> </a:t>
            </a:r>
            <a:r>
              <a:rPr lang="en-US" sz="2400" dirty="0"/>
              <a:t>1: </a:t>
            </a:r>
            <a:r>
              <a:rPr lang="th-TH" sz="2400" dirty="0" smtClean="0"/>
              <a:t>การศึกษารายละเอียดของกระบวนการ</a:t>
            </a:r>
            <a:endParaRPr lang="en-US" sz="2400" dirty="0"/>
          </a:p>
          <a:p>
            <a:pPr lvl="1"/>
            <a:r>
              <a:rPr lang="th-TH" sz="2000" dirty="0" smtClean="0"/>
              <a:t>ทำความเข้าใจกระบวนการผลิตใน</a:t>
            </a:r>
            <a:r>
              <a:rPr lang="th-TH" sz="2000" dirty="0" err="1" smtClean="0"/>
              <a:t>ทุกๆ</a:t>
            </a:r>
            <a:r>
              <a:rPr lang="th-TH" sz="2000" dirty="0" smtClean="0"/>
              <a:t>ส่วน</a:t>
            </a:r>
            <a:endParaRPr lang="en-US" sz="2000" dirty="0"/>
          </a:p>
          <a:p>
            <a:pPr lvl="1"/>
            <a:r>
              <a:rPr lang="th-TH" sz="2000" dirty="0" smtClean="0"/>
              <a:t>ศึกษาหาปัญหาที่เกิดขึ้นในกระบวนการผลิต </a:t>
            </a:r>
          </a:p>
          <a:p>
            <a:pPr lvl="1"/>
            <a:r>
              <a:rPr lang="th-TH" sz="2000" dirty="0" smtClean="0"/>
              <a:t>สร้างสมมติฐานจากประสบการณ์ในอดีต</a:t>
            </a:r>
            <a:endParaRPr lang="en-US" sz="2000" dirty="0"/>
          </a:p>
          <a:p>
            <a:pPr lvl="1"/>
            <a:r>
              <a:rPr lang="th-TH" sz="2000" dirty="0" smtClean="0"/>
              <a:t>เก็บข้อมูลเพื่อการวิเคราะห์ เช่น </a:t>
            </a:r>
            <a:r>
              <a:rPr lang="en-US" sz="2000" dirty="0" smtClean="0"/>
              <a:t>process </a:t>
            </a:r>
            <a:r>
              <a:rPr lang="en-US" sz="2000" dirty="0"/>
              <a:t>data, quality </a:t>
            </a:r>
            <a:r>
              <a:rPr lang="en-US" sz="2000" dirty="0" smtClean="0"/>
              <a:t>data, operation/ production/ maintenance </a:t>
            </a:r>
            <a:r>
              <a:rPr lang="en-US" sz="2000" dirty="0"/>
              <a:t>record</a:t>
            </a:r>
            <a:r>
              <a:rPr lang="en-US" sz="2000" dirty="0" smtClean="0"/>
              <a:t>,</a:t>
            </a:r>
            <a:r>
              <a:rPr lang="th-TH" sz="2000" dirty="0" smtClean="0"/>
              <a:t> และ</a:t>
            </a:r>
            <a:r>
              <a:rPr lang="th-TH" sz="2000" dirty="0" err="1" smtClean="0"/>
              <a:t>อื่นๆ</a:t>
            </a:r>
            <a:r>
              <a:rPr lang="th-TH" sz="2000" dirty="0" smtClean="0"/>
              <a:t> 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72177" y="621166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https://blog.yokogawa.com/blog/advanced-data-analytics-and-quality-control</a:t>
            </a:r>
          </a:p>
        </p:txBody>
      </p:sp>
    </p:spTree>
    <p:extLst>
      <p:ext uri="{BB962C8B-B14F-4D97-AF65-F5344CB8AC3E}">
        <p14:creationId xmlns:p14="http://schemas.microsoft.com/office/powerpoint/2010/main" val="183966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แนวทางในการดำเนินการ </a:t>
            </a:r>
            <a:r>
              <a:rPr lang="en-US" dirty="0" smtClean="0"/>
              <a:t>Process </a:t>
            </a:r>
            <a:r>
              <a:rPr lang="en-US" dirty="0"/>
              <a:t>Data Analytic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/>
              <a:t>ขั้นตอนที่</a:t>
            </a:r>
            <a:r>
              <a:rPr lang="en-US" sz="2400" dirty="0" smtClean="0"/>
              <a:t> </a:t>
            </a:r>
            <a:r>
              <a:rPr lang="en-US" sz="2400" dirty="0"/>
              <a:t>2: </a:t>
            </a:r>
            <a:r>
              <a:rPr lang="th-TH" sz="2400" dirty="0" err="1" smtClean="0"/>
              <a:t>การจัด</a:t>
            </a:r>
            <a:r>
              <a:rPr lang="th-TH" sz="2400" dirty="0" smtClean="0"/>
              <a:t>การข้อมูลก่อนนำไปวิเคราะห์ (</a:t>
            </a:r>
            <a:r>
              <a:rPr lang="en-US" sz="2400" dirty="0" smtClean="0"/>
              <a:t>Pre-process data</a:t>
            </a:r>
            <a:r>
              <a:rPr lang="th-TH" sz="2400" dirty="0" smtClean="0"/>
              <a:t>) </a:t>
            </a:r>
            <a:endParaRPr lang="en-US" sz="2400" dirty="0"/>
          </a:p>
          <a:p>
            <a:pPr lvl="1"/>
            <a:r>
              <a:rPr lang="en-US" sz="2000" dirty="0" smtClean="0"/>
              <a:t>Data cleaning</a:t>
            </a:r>
            <a:endParaRPr lang="en-US" sz="2000" dirty="0"/>
          </a:p>
          <a:p>
            <a:pPr lvl="1"/>
            <a:r>
              <a:rPr lang="en-US" sz="2000" dirty="0"/>
              <a:t>Extract features from the data </a:t>
            </a:r>
          </a:p>
          <a:p>
            <a:endParaRPr lang="en-US" sz="2400" dirty="0"/>
          </a:p>
        </p:txBody>
      </p:sp>
      <p:pic>
        <p:nvPicPr>
          <p:cNvPr id="2050" name="Picture 2" descr="Figure 3: Extract features (normal vs abnormal condition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54" y="2890703"/>
            <a:ext cx="9902865" cy="299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2177" y="621166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https://blog.yokogawa.com/blog/advanced-data-analytics-and-quality-control</a:t>
            </a:r>
          </a:p>
        </p:txBody>
      </p:sp>
    </p:spTree>
    <p:extLst>
      <p:ext uri="{BB962C8B-B14F-4D97-AF65-F5344CB8AC3E}">
        <p14:creationId xmlns:p14="http://schemas.microsoft.com/office/powerpoint/2010/main" val="4242856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แนวทางในการดำเนินการ </a:t>
            </a:r>
            <a:r>
              <a:rPr lang="en-US" dirty="0" smtClean="0"/>
              <a:t>Process </a:t>
            </a:r>
            <a:r>
              <a:rPr lang="en-US" dirty="0"/>
              <a:t>Data Analytic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3347" y="1693703"/>
            <a:ext cx="3571983" cy="4303509"/>
          </a:xfrm>
        </p:spPr>
        <p:txBody>
          <a:bodyPr>
            <a:noAutofit/>
          </a:bodyPr>
          <a:lstStyle/>
          <a:p>
            <a:r>
              <a:rPr lang="th-TH" sz="1800" b="1" dirty="0" smtClean="0"/>
              <a:t>ข้อมูลเกณฑ์มาตรฐาน (</a:t>
            </a:r>
            <a:r>
              <a:rPr lang="en-US" sz="1800" b="1" dirty="0" smtClean="0"/>
              <a:t>standard space</a:t>
            </a:r>
            <a:r>
              <a:rPr lang="th-TH" sz="1800" b="1" dirty="0" smtClean="0"/>
              <a:t>)</a:t>
            </a:r>
            <a:r>
              <a:rPr lang="en-US" sz="1800" dirty="0" smtClean="0"/>
              <a:t> </a:t>
            </a:r>
            <a:r>
              <a:rPr lang="th-TH" sz="1800" dirty="0" smtClean="0"/>
              <a:t>ถูกสร้างจากข้อมูลมากกว่า </a:t>
            </a:r>
            <a:r>
              <a:rPr lang="en-US" sz="1800" dirty="0" smtClean="0"/>
              <a:t>2 </a:t>
            </a:r>
            <a:r>
              <a:rPr lang="th-TH" sz="1800" dirty="0" smtClean="0"/>
              <a:t>ชุด ที่บันทึกจากสภาวะการทำงานปกติ</a:t>
            </a:r>
            <a:endParaRPr lang="en-US" sz="1800" dirty="0" smtClean="0"/>
          </a:p>
          <a:p>
            <a:r>
              <a:rPr lang="th-TH" sz="1800" dirty="0" smtClean="0"/>
              <a:t>ข้อมูลที่นำมาเปรียบเทียบ </a:t>
            </a:r>
            <a:r>
              <a:rPr lang="en-US" sz="1800" dirty="0" smtClean="0"/>
              <a:t> </a:t>
            </a:r>
            <a:r>
              <a:rPr lang="th-TH" sz="1800" dirty="0" smtClean="0"/>
              <a:t>(</a:t>
            </a:r>
            <a:r>
              <a:rPr lang="en-US" sz="1800" b="1" dirty="0" smtClean="0"/>
              <a:t>compared </a:t>
            </a:r>
            <a:r>
              <a:rPr lang="en-US" sz="1800" b="1" dirty="0"/>
              <a:t>data </a:t>
            </a:r>
            <a:r>
              <a:rPr lang="en-US" sz="1800" b="1" dirty="0" smtClean="0"/>
              <a:t>sets</a:t>
            </a:r>
            <a:r>
              <a:rPr lang="th-TH" sz="1800" b="1" dirty="0" smtClean="0"/>
              <a:t>) </a:t>
            </a:r>
            <a:r>
              <a:rPr lang="th-TH" sz="1800" b="1" dirty="0" smtClean="0"/>
              <a:t>คือข้อมูลที่เก็บมาจากสภาวะที่ต้องการนำมาวเคราะห์</a:t>
            </a:r>
            <a:endParaRPr lang="en-US" sz="1800" dirty="0" smtClean="0"/>
          </a:p>
          <a:p>
            <a:r>
              <a:rPr lang="th-TH" sz="1800" b="1" dirty="0" smtClean="0"/>
              <a:t>ความเป็นปกติ (</a:t>
            </a:r>
            <a:r>
              <a:rPr lang="en-US" sz="1800" b="1" dirty="0" smtClean="0"/>
              <a:t>normality</a:t>
            </a:r>
            <a:r>
              <a:rPr lang="th-TH" sz="1800" b="1" dirty="0" smtClean="0"/>
              <a:t>) หรือ ความผิดปกติ</a:t>
            </a:r>
            <a:r>
              <a:rPr lang="en-US" sz="1800" dirty="0" smtClean="0"/>
              <a:t> </a:t>
            </a:r>
            <a:r>
              <a:rPr lang="th-TH" sz="1800" dirty="0" smtClean="0"/>
              <a:t>(</a:t>
            </a:r>
            <a:r>
              <a:rPr lang="en-US" sz="1800" b="1" dirty="0" smtClean="0"/>
              <a:t>abnormality</a:t>
            </a:r>
            <a:r>
              <a:rPr lang="th-TH" sz="1800" b="1" dirty="0" smtClean="0"/>
              <a:t>) ของการเปรียบเทียบข้อมูลจะวัดจากระยะห่างที่เรียกว่า </a:t>
            </a:r>
            <a:r>
              <a:rPr lang="en-US" sz="1800" dirty="0" err="1" smtClean="0"/>
              <a:t>Mahalanobis</a:t>
            </a:r>
            <a:r>
              <a:rPr lang="en-US" sz="1800" dirty="0" smtClean="0"/>
              <a:t> </a:t>
            </a:r>
            <a:r>
              <a:rPr lang="en-US" sz="1800" dirty="0" smtClean="0"/>
              <a:t>Distance</a:t>
            </a:r>
          </a:p>
          <a:p>
            <a:r>
              <a:rPr lang="th-TH" sz="1800" dirty="0" smtClean="0"/>
              <a:t>ความแตกต่างที่พบจากการเปรียบเทียบข้อมูลจะใช้ในการส่งสัญญาณเตือน</a:t>
            </a:r>
            <a:r>
              <a:rPr lang="th-TH" sz="1800" dirty="0" err="1" smtClean="0"/>
              <a:t>ึง</a:t>
            </a:r>
            <a:r>
              <a:rPr lang="th-TH" sz="1800" dirty="0" smtClean="0"/>
              <a:t>ความผิดปกติของระบบการผลิตและระดับคุณภาพ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4" r="3760"/>
          <a:stretch/>
        </p:blipFill>
        <p:spPr>
          <a:xfrm>
            <a:off x="654517" y="1693703"/>
            <a:ext cx="7565457" cy="3990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177" y="621166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https://blog.yokogawa.com/blog/advanced-data-analytics-and-quality-control</a:t>
            </a:r>
          </a:p>
        </p:txBody>
      </p:sp>
    </p:spTree>
    <p:extLst>
      <p:ext uri="{BB962C8B-B14F-4D97-AF65-F5344CB8AC3E}">
        <p14:creationId xmlns:p14="http://schemas.microsoft.com/office/powerpoint/2010/main" val="498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แนวทางในการดำเนินการ </a:t>
            </a:r>
            <a:r>
              <a:rPr lang="en-US" dirty="0" smtClean="0"/>
              <a:t>Process </a:t>
            </a:r>
            <a:r>
              <a:rPr lang="en-US" dirty="0"/>
              <a:t>Data Analytic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5665104" cy="4303509"/>
          </a:xfrm>
        </p:spPr>
        <p:txBody>
          <a:bodyPr>
            <a:normAutofit/>
          </a:bodyPr>
          <a:lstStyle/>
          <a:p>
            <a:r>
              <a:rPr lang="th-TH" sz="2400" dirty="0" smtClean="0"/>
              <a:t>ขั้นตอนที่</a:t>
            </a:r>
            <a:r>
              <a:rPr lang="en-US" sz="2400" dirty="0" smtClean="0"/>
              <a:t> </a:t>
            </a:r>
            <a:r>
              <a:rPr lang="en-US" sz="2400" dirty="0"/>
              <a:t>3: </a:t>
            </a:r>
            <a:r>
              <a:rPr lang="th-TH" sz="2400" dirty="0" smtClean="0"/>
              <a:t>การวิเคราะห์ทางสถิติ</a:t>
            </a:r>
            <a:endParaRPr lang="en-US" sz="2400" dirty="0"/>
          </a:p>
          <a:p>
            <a:pPr lvl="1"/>
            <a:r>
              <a:rPr lang="en-US" sz="2000" dirty="0" smtClean="0"/>
              <a:t>Select </a:t>
            </a:r>
            <a:r>
              <a:rPr lang="en-US" sz="2000" dirty="0"/>
              <a:t>the suitable methodology</a:t>
            </a:r>
          </a:p>
          <a:p>
            <a:pPr lvl="1"/>
            <a:r>
              <a:rPr lang="en-US" sz="2000" dirty="0" smtClean="0"/>
              <a:t>Indexing </a:t>
            </a:r>
            <a:r>
              <a:rPr lang="en-US" sz="2000" dirty="0"/>
              <a:t>of product quality</a:t>
            </a:r>
          </a:p>
          <a:p>
            <a:pPr lvl="1"/>
            <a:r>
              <a:rPr lang="en-US" sz="2000" dirty="0" smtClean="0"/>
              <a:t>Anomaly </a:t>
            </a:r>
            <a:r>
              <a:rPr lang="en-US" sz="2000" dirty="0"/>
              <a:t>detection/early detection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Figure 4)</a:t>
            </a:r>
          </a:p>
          <a:p>
            <a:r>
              <a:rPr lang="th-TH" sz="2400" dirty="0"/>
              <a:t>ขั้นตอนที่</a:t>
            </a:r>
            <a:r>
              <a:rPr lang="en-US" sz="2400" dirty="0" smtClean="0"/>
              <a:t> </a:t>
            </a:r>
            <a:r>
              <a:rPr lang="en-US" sz="2400" dirty="0"/>
              <a:t>4: </a:t>
            </a:r>
            <a:r>
              <a:rPr lang="th-TH" sz="2400" dirty="0" smtClean="0"/>
              <a:t>การศึกษาสาเหตุการเสีย</a:t>
            </a:r>
            <a:endParaRPr lang="en-US" sz="2400" dirty="0"/>
          </a:p>
          <a:p>
            <a:pPr lvl="1"/>
            <a:r>
              <a:rPr lang="en-US" sz="2000" dirty="0"/>
              <a:t>Investigate the root cause</a:t>
            </a:r>
          </a:p>
          <a:p>
            <a:pPr lvl="1"/>
            <a:r>
              <a:rPr lang="en-US" sz="2000" dirty="0" smtClean="0"/>
              <a:t>Determine </a:t>
            </a:r>
            <a:r>
              <a:rPr lang="en-US" sz="2000" dirty="0"/>
              <a:t>the root cause</a:t>
            </a:r>
          </a:p>
          <a:p>
            <a:r>
              <a:rPr lang="th-TH" sz="2400" dirty="0"/>
              <a:t>ขั้นตอนที่</a:t>
            </a:r>
            <a:r>
              <a:rPr lang="en-US" sz="2400" dirty="0" smtClean="0"/>
              <a:t> </a:t>
            </a:r>
            <a:r>
              <a:rPr lang="en-US" sz="2400" dirty="0"/>
              <a:t>5</a:t>
            </a:r>
            <a:r>
              <a:rPr lang="en-US" sz="2400" dirty="0" smtClean="0"/>
              <a:t>:</a:t>
            </a:r>
            <a:r>
              <a:rPr lang="th-TH" sz="2400" dirty="0" smtClean="0"/>
              <a:t> รายงานผล</a:t>
            </a:r>
            <a:endParaRPr lang="en-US" sz="2400" dirty="0"/>
          </a:p>
          <a:p>
            <a:pPr lvl="1"/>
            <a:r>
              <a:rPr lang="en-US" sz="2000" dirty="0"/>
              <a:t>Suggest countermeasures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/>
              <a:t>report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918" y="1575335"/>
            <a:ext cx="5419024" cy="4405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177" y="621166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https://blog.yokogawa.com/blog/advanced-data-analytics-and-quality-control</a:t>
            </a:r>
          </a:p>
        </p:txBody>
      </p:sp>
    </p:spTree>
    <p:extLst>
      <p:ext uri="{BB962C8B-B14F-4D97-AF65-F5344CB8AC3E}">
        <p14:creationId xmlns:p14="http://schemas.microsoft.com/office/powerpoint/2010/main" val="24392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สรุปกรณีศึกษา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/>
              <a:t>แนวทางในกรณีศึกษานี้ เน้นที่การวิเคราะห์ข้อมูลจากระบบการผลิต การระบุปัญหา สร้างโมเดล</a:t>
            </a:r>
            <a:r>
              <a:rPr lang="th-TH" sz="2400" dirty="0" smtClean="0"/>
              <a:t>ของกระบวนการผลิต </a:t>
            </a:r>
            <a:r>
              <a:rPr lang="th-TH" sz="2400" dirty="0" smtClean="0"/>
              <a:t>และหาแนวทางการแก้ปัญหาบนพื้นฐานของหลักการ </a:t>
            </a:r>
            <a:r>
              <a:rPr lang="en-US" sz="2400" dirty="0" smtClean="0"/>
              <a:t>4M </a:t>
            </a:r>
            <a:r>
              <a:rPr lang="th-TH" sz="2400" dirty="0" smtClean="0"/>
              <a:t>ได้แก่ </a:t>
            </a:r>
            <a:r>
              <a:rPr lang="en-US" sz="2400" dirty="0" smtClean="0"/>
              <a:t>Machine</a:t>
            </a:r>
            <a:r>
              <a:rPr lang="en-US" sz="2400" dirty="0"/>
              <a:t>, Materials, Method and </a:t>
            </a:r>
            <a:r>
              <a:rPr lang="en-US" sz="2400" dirty="0" smtClean="0"/>
              <a:t>Man </a:t>
            </a:r>
            <a:r>
              <a:rPr lang="th-TH" sz="2400" dirty="0" smtClean="0"/>
              <a:t>โดยใช้หลักการ </a:t>
            </a:r>
            <a:r>
              <a:rPr lang="en-US" sz="2400" dirty="0" smtClean="0"/>
              <a:t>data </a:t>
            </a:r>
            <a:r>
              <a:rPr lang="en-US" sz="2400" dirty="0" smtClean="0"/>
              <a:t>analytic </a:t>
            </a:r>
            <a:r>
              <a:rPr lang="th-TH" sz="2400" dirty="0" smtClean="0"/>
              <a:t>และ</a:t>
            </a:r>
            <a:r>
              <a:rPr lang="en-US" sz="2400" dirty="0" smtClean="0"/>
              <a:t> </a:t>
            </a:r>
            <a:r>
              <a:rPr lang="en-US" sz="2400" dirty="0" smtClean="0"/>
              <a:t>data mining </a:t>
            </a:r>
          </a:p>
          <a:p>
            <a:r>
              <a:rPr lang="en-US" sz="2400" dirty="0" err="1" smtClean="0"/>
              <a:t>Mahalanobis</a:t>
            </a:r>
            <a:r>
              <a:rPr lang="en-US" sz="2400" dirty="0" smtClean="0"/>
              <a:t> </a:t>
            </a:r>
            <a:r>
              <a:rPr lang="en-US" sz="2400" dirty="0"/>
              <a:t>Taguchi System (MTS) </a:t>
            </a:r>
            <a:r>
              <a:rPr lang="th-TH" sz="2400" dirty="0" smtClean="0"/>
              <a:t>สามารถใช้ในการวิเคราะห์ความแตกต่างของข้อมูลเมื่อมีปัจจัยหลากหลายได้</a:t>
            </a:r>
            <a:endParaRPr lang="en-US" sz="2400" dirty="0"/>
          </a:p>
          <a:p>
            <a:pPr lvl="1"/>
            <a:r>
              <a:rPr lang="en-US" sz="2000" dirty="0"/>
              <a:t>MTS </a:t>
            </a:r>
            <a:r>
              <a:rPr lang="th-TH" sz="2000" dirty="0" smtClean="0"/>
              <a:t>คือ หลักการวิเคราะห์หารูปแบบ (</a:t>
            </a:r>
            <a:r>
              <a:rPr lang="en-US" sz="2000" dirty="0" smtClean="0"/>
              <a:t>pattern</a:t>
            </a:r>
            <a:r>
              <a:rPr lang="th-TH" sz="2000" dirty="0" smtClean="0"/>
              <a:t>) ที่นิยมใช้ในการควบคุมคุณภาพและการบริหารจัดการคุณภาพ</a:t>
            </a:r>
            <a:endParaRPr lang="en-US" sz="2000" dirty="0" smtClean="0"/>
          </a:p>
          <a:p>
            <a:r>
              <a:rPr lang="th-TH" sz="2400" dirty="0" smtClean="0"/>
              <a:t>โดยสรุป จะพบว่า แนวทางการแก้ปัญหาของกรณีศึกษานี้ ได้นำการวิเคราะห์ข้อมูลจากกระบวนการผลิต (</a:t>
            </a:r>
            <a:r>
              <a:rPr lang="en-US" sz="2400" dirty="0" smtClean="0"/>
              <a:t>Process </a:t>
            </a:r>
            <a:r>
              <a:rPr lang="en-US" sz="2400" dirty="0"/>
              <a:t>Data </a:t>
            </a:r>
            <a:r>
              <a:rPr lang="en-US" sz="2400" dirty="0" smtClean="0"/>
              <a:t>Analytics</a:t>
            </a:r>
            <a:r>
              <a:rPr lang="th-TH" sz="2400" dirty="0" smtClean="0"/>
              <a:t>) มาร่วมกับการวิเคราะห์ทางสถิติขั้นสูง และองค์ความรู้ของกระบวนการผลิต เพื่อช่วยให้ลูกค้า</a:t>
            </a:r>
            <a:r>
              <a:rPr lang="th-TH" sz="2400" dirty="0" smtClean="0"/>
              <a:t>สามารถควบคุมกระบวนการผลิตและคุณภาพให้อยู่ในระดับคงที่ ซึ่งจะทำให้สามารถปรับปรุงคุณภาพของผลิตภัณฑ์ได้อย่างต่อเนื่อง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72177" y="621166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https://blog.yokogawa.com/blog/advanced-data-analytics-and-quality-control</a:t>
            </a:r>
          </a:p>
        </p:txBody>
      </p:sp>
    </p:spTree>
    <p:extLst>
      <p:ext uri="{BB962C8B-B14F-4D97-AF65-F5344CB8AC3E}">
        <p14:creationId xmlns:p14="http://schemas.microsoft.com/office/powerpoint/2010/main" val="1121954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การติดตามและประเมินคุณภาพ</a:t>
            </a:r>
            <a:r>
              <a:rPr lang="th-TH" dirty="0" smtClean="0"/>
              <a:t>ด้วย</a:t>
            </a:r>
            <a:br>
              <a:rPr lang="th-TH" dirty="0" smtClean="0"/>
            </a:br>
            <a:r>
              <a:rPr lang="th-TH" dirty="0" smtClean="0"/>
              <a:t>ดัชนี</a:t>
            </a:r>
            <a:r>
              <a:rPr lang="th-TH" dirty="0"/>
              <a:t>วัดความสามารถของกระบวนการ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833837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b="1" dirty="0"/>
              <a:t>Process capability </a:t>
            </a:r>
            <a:r>
              <a:rPr lang="en-US" sz="2000" b="1" dirty="0" smtClean="0"/>
              <a:t>ratio </a:t>
            </a:r>
            <a:r>
              <a:rPr lang="en-US" sz="2000" b="1" dirty="0"/>
              <a:t>(</a:t>
            </a:r>
            <a:r>
              <a:rPr lang="en-US" sz="2000" b="1" dirty="0" smtClean="0"/>
              <a:t>PCR) </a:t>
            </a:r>
            <a:r>
              <a:rPr lang="th-TH" sz="2000" b="1" dirty="0" smtClean="0"/>
              <a:t>คือ ดัชนีชี้วัดความสามารถของกระบวนการผลิตหรือผลิตภัณฑ์</a:t>
            </a:r>
            <a:endParaRPr lang="en-US" sz="2000" b="1" dirty="0"/>
          </a:p>
          <a:p>
            <a:pPr algn="ctr"/>
            <a:r>
              <a:rPr lang="en-US" sz="2000" dirty="0"/>
              <a:t>“…</a:t>
            </a:r>
            <a:r>
              <a:rPr lang="en-US" sz="2000" i="1" dirty="0"/>
              <a:t>a proportion of the </a:t>
            </a:r>
            <a:r>
              <a:rPr lang="en-US" sz="2000" i="1" dirty="0">
                <a:solidFill>
                  <a:srgbClr val="C00000"/>
                </a:solidFill>
              </a:rPr>
              <a:t>specification tolerance </a:t>
            </a:r>
            <a:r>
              <a:rPr lang="en-US" sz="2000" i="1" dirty="0"/>
              <a:t>to the </a:t>
            </a:r>
            <a:r>
              <a:rPr lang="en-US" sz="2000" i="1" dirty="0">
                <a:solidFill>
                  <a:srgbClr val="C00000"/>
                </a:solidFill>
              </a:rPr>
              <a:t>process characteristics</a:t>
            </a:r>
            <a:r>
              <a:rPr lang="en-US" sz="2000" i="1" dirty="0"/>
              <a:t>…”</a:t>
            </a:r>
            <a:r>
              <a:rPr lang="en-US" sz="2000" baseline="30000" dirty="0"/>
              <a:t> [1],[2]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49004" y="6215710"/>
            <a:ext cx="1866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[1] Kane (1986</a:t>
            </a:r>
            <a:r>
              <a:rPr lang="en-US" sz="800" dirty="0" smtClean="0"/>
              <a:t>); [2] Montgomery (2013) 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336829" y="2469466"/>
            <a:ext cx="4203676" cy="1431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224143" y="2469467"/>
            <a:ext cx="3952643" cy="1431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9703" y="4091928"/>
                <a:ext cx="3411511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LSL </a:t>
                </a:r>
                <a:r>
                  <a:rPr lang="en-US" sz="2000" dirty="0" smtClean="0"/>
                  <a:t>: Lower specification limit </a:t>
                </a:r>
              </a:p>
              <a:p>
                <a:r>
                  <a:rPr lang="en-US" sz="2000" b="1" dirty="0" smtClean="0"/>
                  <a:t>USL</a:t>
                </a:r>
                <a:r>
                  <a:rPr lang="en-US" sz="2000" dirty="0" smtClean="0"/>
                  <a:t>: Upper specification limit </a:t>
                </a:r>
              </a:p>
              <a:p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dirty="0" smtClean="0"/>
                  <a:t>: Mean of normal samples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dirty="0" smtClean="0"/>
                  <a:t>: Variance of normal samples 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3" y="4091928"/>
                <a:ext cx="3411511" cy="1631216"/>
              </a:xfrm>
              <a:prstGeom prst="rect">
                <a:avLst/>
              </a:prstGeom>
              <a:blipFill>
                <a:blip r:embed="rId5"/>
                <a:stretch>
                  <a:fillRect l="-1968" t="-1866" r="-1073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3891287" y="4146290"/>
            <a:ext cx="262647" cy="6614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94492" y="4262839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smtClean="0"/>
              <a:t>จากลูกค้า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77523" y="524379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smtClean="0"/>
              <a:t>จากตัวอย่าง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3883576" y="5097720"/>
            <a:ext cx="262647" cy="6614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89488"/>
              </p:ext>
            </p:extLst>
          </p:nvPr>
        </p:nvGraphicFramePr>
        <p:xfrm>
          <a:off x="5859510" y="4632171"/>
          <a:ext cx="1698737" cy="63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6" imgW="1041120" imgH="393480" progId="Equation.DSMT4">
                  <p:embed/>
                </p:oleObj>
              </mc:Choice>
              <mc:Fallback>
                <p:oleObj name="Equation" r:id="rId6" imgW="1041120" imgH="393480" progId="Equation.DSMT4">
                  <p:embed/>
                  <p:pic>
                    <p:nvPicPr>
                      <p:cNvPr id="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510" y="4632171"/>
                        <a:ext cx="1698737" cy="634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5411876" y="4140135"/>
            <a:ext cx="330740" cy="16190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84291" y="4018333"/>
            <a:ext cx="3326377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การนำไปใช้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ติดตามและวัดคุณภาพกระบวนการผลิต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เปรียบเทียบความสามารถของกระบวนการผลิต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ใช้ในการทวนสอบคุณภาพกระบวนการ ทั้งภายในและภายนอกองค์กร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ใช้ออกแบบตัวอย่างกระบวนการผลิต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ใช้คัดเลือก </a:t>
            </a:r>
            <a:r>
              <a:rPr lang="en-US" sz="2000" dirty="0" smtClean="0"/>
              <a:t>Supplier/vender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75095" y="4018333"/>
            <a:ext cx="7100047" cy="18546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7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การแปลผลค่าดัชนีวัดความสามารถของกระบวนการ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876" y="1554943"/>
            <a:ext cx="4766932" cy="4597908"/>
          </a:xfr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4808" y="1728369"/>
            <a:ext cx="5343825" cy="2616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49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altLang="en-US" dirty="0" smtClean="0"/>
              <a:t>สมมติฐานของการแปลผลค่า</a:t>
            </a:r>
            <a:r>
              <a:rPr lang="th-TH" dirty="0"/>
              <a:t>ดัชนีวัดความสามารถของ</a:t>
            </a:r>
            <a:r>
              <a:rPr lang="th-TH" dirty="0" smtClean="0"/>
              <a:t>กระบวนการในตารางที่ </a:t>
            </a:r>
            <a:r>
              <a:rPr lang="en-US" altLang="en-US" dirty="0" smtClean="0"/>
              <a:t>8.2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32" y="1751471"/>
            <a:ext cx="8752572" cy="247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55835" y="4513575"/>
            <a:ext cx="8005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การที่สมมติฐานข้อใดไม่สมบูรณ์ จะทำให้เกิดปัญหาตามมาจากการแปลผลความสามารถของกระบวนการผลิตที่ผิดพลาด เมื่ออ้างอิงจากข้อมูลตาราง </a:t>
            </a:r>
            <a:r>
              <a:rPr lang="en-US" sz="2400" dirty="0" smtClean="0"/>
              <a:t>8.2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59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dirty="0" smtClean="0"/>
              <a:t>ตัวอย่าง</a:t>
            </a:r>
            <a:r>
              <a:rPr lang="en-US" sz="2400" dirty="0" smtClean="0"/>
              <a:t>: </a:t>
            </a:r>
            <a:r>
              <a:rPr lang="en-US" altLang="en-US" sz="2400" dirty="0" smtClean="0"/>
              <a:t>Process </a:t>
            </a:r>
            <a:r>
              <a:rPr lang="en-US" altLang="en-US" sz="2400" dirty="0"/>
              <a:t>Capability Analysis using Control Charts</a:t>
            </a:r>
            <a:br>
              <a:rPr lang="en-US" altLang="en-US" sz="2400" dirty="0"/>
            </a:br>
            <a:endParaRPr lang="en-US" sz="2400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5259" y="1564467"/>
            <a:ext cx="4387425" cy="4303712"/>
          </a:xfrm>
          <a:noFill/>
        </p:spPr>
      </p:pic>
      <p:sp>
        <p:nvSpPr>
          <p:cNvPr id="6" name="Rectangle 5"/>
          <p:cNvSpPr/>
          <p:nvPr/>
        </p:nvSpPr>
        <p:spPr>
          <a:xfrm>
            <a:off x="692989" y="1751010"/>
            <a:ext cx="5354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smtClean="0"/>
              <a:t>จากข้อมูลในตาราง </a:t>
            </a:r>
            <a:r>
              <a:rPr lang="en-US" dirty="0" smtClean="0"/>
              <a:t>8.5 </a:t>
            </a:r>
            <a:r>
              <a:rPr lang="th-TH" dirty="0" smtClean="0"/>
              <a:t>เป็นข้อมูลการวัดผลความทนทานต่อการระเบิดต่อของบรรจุภัณฑ์แก้ว จากการเก็บรวบรวมจากตัวอย่าง </a:t>
            </a:r>
            <a:r>
              <a:rPr lang="en-US" dirty="0" smtClean="0"/>
              <a:t>20 </a:t>
            </a:r>
            <a:r>
              <a:rPr lang="th-TH" dirty="0" smtClean="0"/>
              <a:t>ชุด แต่ละชุดมี </a:t>
            </a:r>
            <a:r>
              <a:rPr lang="en-US" dirty="0" smtClean="0"/>
              <a:t>5 </a:t>
            </a:r>
            <a:r>
              <a:rPr lang="th-TH" dirty="0" smtClean="0"/>
              <a:t>ตัวอย่าง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smtClean="0"/>
              <a:t>ความแข็งแรงถูกควบคุมด้วย </a:t>
            </a:r>
            <a:r>
              <a:rPr lang="en-US" dirty="0" smtClean="0"/>
              <a:t>LSL </a:t>
            </a:r>
            <a:r>
              <a:rPr lang="th-TH" dirty="0" smtClean="0"/>
              <a:t>เท่านั้น โดยที่ </a:t>
            </a:r>
            <a:r>
              <a:rPr lang="en-US" dirty="0" smtClean="0"/>
              <a:t>LSL=200.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smtClean="0"/>
              <a:t>เมื่อคำนวณค่าสำหรับควบคุมกระบวนการด้วย </a:t>
            </a:r>
            <a:r>
              <a:rPr lang="en-US" dirty="0" smtClean="0"/>
              <a:t>x</a:t>
            </a:r>
            <a:r>
              <a:rPr lang="th-TH" dirty="0" smtClean="0"/>
              <a:t> </a:t>
            </a:r>
            <a:r>
              <a:rPr lang="en-US" dirty="0" smtClean="0"/>
              <a:t>bar </a:t>
            </a:r>
            <a:r>
              <a:rPr lang="th-TH" dirty="0" smtClean="0"/>
              <a:t>และ </a:t>
            </a:r>
            <a:r>
              <a:rPr lang="en-US" dirty="0" smtClean="0"/>
              <a:t>R </a:t>
            </a:r>
            <a:r>
              <a:rPr lang="en-US" dirty="0"/>
              <a:t>charts </a:t>
            </a:r>
            <a:r>
              <a:rPr lang="th-TH" dirty="0" smtClean="0"/>
              <a:t>จะได้ว่า 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59" y="3505336"/>
            <a:ext cx="5049058" cy="25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r>
              <a:rPr lang="en-US" dirty="0" smtClean="0"/>
              <a:t> 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>
            <a:fillRect/>
          </a:stretch>
        </p:blipFill>
        <p:spPr bwMode="auto">
          <a:xfrm>
            <a:off x="5261155" y="1804223"/>
            <a:ext cx="29241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261155" y="3284327"/>
            <a:ext cx="4343400" cy="1827212"/>
            <a:chOff x="2880" y="2045"/>
            <a:chExt cx="2736" cy="1151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72"/>
              <a:ext cx="2736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880" y="2045"/>
              <a:ext cx="1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/>
                <a:t>  Since LSL = 200</a:t>
              </a: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5"/>
          <a:stretch>
            <a:fillRect/>
          </a:stretch>
        </p:blipFill>
        <p:spPr bwMode="auto">
          <a:xfrm>
            <a:off x="722073" y="1542541"/>
            <a:ext cx="3858554" cy="49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64672" y="5068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 smtClean="0"/>
              <a:t>จะเห็นได้ว่า กระบวนการไม่มีความสามารถเพียงพอ เมื่อพิจารณาจากคุณลักษณะทางคุณภาพคือ ความแข็งแรงของบรรจุภัณฑ์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8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นิยามของคุณลักษณะทางคุณภาพ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3" y="1624453"/>
            <a:ext cx="11229516" cy="4303509"/>
          </a:xfrm>
        </p:spPr>
        <p:txBody>
          <a:bodyPr/>
          <a:lstStyle/>
          <a:p>
            <a:r>
              <a:rPr lang="th-TH" sz="2400" dirty="0" smtClean="0"/>
              <a:t>คุณลักษณะทางคุณภาพ คือ คุณสมบัติทางกายภาพของผลิตภัณฑ์ที่ต้องการศึกษา หรือควบคุมให้ได้ตามข้อกำหนดทางคุณภาพ</a:t>
            </a:r>
            <a:endParaRPr lang="en-US" sz="2400" dirty="0"/>
          </a:p>
          <a:p>
            <a:r>
              <a:rPr lang="th-TH" sz="2400" dirty="0" smtClean="0"/>
              <a:t>ยังเกี่ยวข้องกับมุมมอง</a:t>
            </a:r>
            <a:r>
              <a:rPr lang="th-TH" sz="2400" dirty="0" err="1" smtClean="0"/>
              <a:t>อื่นๆ</a:t>
            </a:r>
            <a:r>
              <a:rPr lang="th-TH" sz="2400" dirty="0" smtClean="0"/>
              <a:t>อีกด้วย </a:t>
            </a:r>
            <a:r>
              <a:rPr lang="th-TH" sz="2400" dirty="0" smtClean="0"/>
              <a:t>ได้แก่ </a:t>
            </a:r>
            <a:r>
              <a:rPr lang="en-US" sz="2400" dirty="0" smtClean="0"/>
              <a:t>: </a:t>
            </a:r>
            <a:endParaRPr lang="en-US" sz="2400" dirty="0"/>
          </a:p>
          <a:p>
            <a:pPr lvl="1"/>
            <a:r>
              <a:rPr lang="th-TH" sz="2000" dirty="0" smtClean="0"/>
              <a:t>วัดความสามารถของการผลิต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th-TH" sz="2000" dirty="0" smtClean="0"/>
              <a:t>ค่า </a:t>
            </a:r>
            <a:r>
              <a:rPr lang="en-US" sz="2000" dirty="0" smtClean="0"/>
              <a:t>mean, </a:t>
            </a:r>
            <a:r>
              <a:rPr lang="th-TH" sz="2000" dirty="0" smtClean="0"/>
              <a:t>ค่า </a:t>
            </a:r>
            <a:r>
              <a:rPr lang="en-US" sz="2000" dirty="0" smtClean="0"/>
              <a:t>variance</a:t>
            </a:r>
            <a:endParaRPr lang="en-US" sz="2000" dirty="0"/>
          </a:p>
          <a:p>
            <a:pPr lvl="1"/>
            <a:r>
              <a:rPr lang="th-TH" sz="2000" dirty="0" smtClean="0"/>
              <a:t>การอธิบายข้อมูล </a:t>
            </a:r>
            <a:r>
              <a:rPr lang="en-US" sz="2000" dirty="0" smtClean="0"/>
              <a:t>: </a:t>
            </a:r>
            <a:r>
              <a:rPr lang="th-TH" sz="2000" dirty="0" smtClean="0"/>
              <a:t>รูปแบบการแจกแจงทางสถิติ (</a:t>
            </a:r>
            <a:r>
              <a:rPr lang="en-US" sz="2000" dirty="0" smtClean="0"/>
              <a:t>statistical distribution</a:t>
            </a:r>
            <a:r>
              <a:rPr lang="th-TH" sz="2000" dirty="0" smtClean="0"/>
              <a:t>)</a:t>
            </a:r>
            <a:endParaRPr lang="en-US" sz="2000" dirty="0"/>
          </a:p>
          <a:p>
            <a:pPr lvl="1"/>
            <a:r>
              <a:rPr lang="en-US" sz="2000" dirty="0"/>
              <a:t>Loss functions</a:t>
            </a:r>
            <a:r>
              <a:rPr lang="en-US" sz="2000" baseline="30000" dirty="0"/>
              <a:t>[1]</a:t>
            </a:r>
            <a:r>
              <a:rPr lang="en-US" sz="2000" dirty="0"/>
              <a:t> :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6215710"/>
            <a:ext cx="1787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[1] Taguchi et al. (2005)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55153"/>
              </p:ext>
            </p:extLst>
          </p:nvPr>
        </p:nvGraphicFramePr>
        <p:xfrm>
          <a:off x="3329433" y="3511516"/>
          <a:ext cx="683875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Target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Specification </a:t>
                      </a:r>
                    </a:p>
                    <a:p>
                      <a:pPr algn="ctr"/>
                      <a:r>
                        <a:rPr lang="en-US" sz="1600" dirty="0" smtClean="0"/>
                        <a:t>Limits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Examples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N-type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USL and LSL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Dimension of the product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Number of bolts per package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Transportation time schedule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S-type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Zero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USL</a:t>
                      </a:r>
                      <a:r>
                        <a:rPr lang="en-US" sz="1600" baseline="0" dirty="0" smtClean="0"/>
                        <a:t> only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Impurity in metal casting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Waiting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L-type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Infinity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LSL only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Performance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Mean time between failures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11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ฟังก์ชันความสูญเสียทากูชิ </a:t>
            </a:r>
            <a:br>
              <a:rPr lang="th-TH" dirty="0" smtClean="0"/>
            </a:br>
            <a:r>
              <a:rPr lang="en-US" dirty="0" smtClean="0"/>
              <a:t>The </a:t>
            </a:r>
            <a:r>
              <a:rPr lang="en-US" dirty="0"/>
              <a:t>Taguchi Loss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7631318" cy="4303509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ฟังก์ชันความสูญเสียทางคุณภาพ </a:t>
            </a:r>
            <a:br>
              <a:rPr lang="th-TH" dirty="0" smtClean="0"/>
            </a:br>
            <a:r>
              <a:rPr lang="en-US" dirty="0" smtClean="0"/>
              <a:t>The </a:t>
            </a:r>
            <a:r>
              <a:rPr lang="en-US" dirty="0"/>
              <a:t>quality loss </a:t>
            </a:r>
            <a:r>
              <a:rPr lang="en-US" dirty="0" smtClean="0"/>
              <a:t>functions </a:t>
            </a:r>
            <a:r>
              <a:rPr lang="en-US" baseline="30000" dirty="0"/>
              <a:t>[1] </a:t>
            </a:r>
            <a:r>
              <a:rPr lang="en-US" dirty="0"/>
              <a:t>: 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 smtClean="0"/>
              <a:t>แบบขั้นบันได (</a:t>
            </a:r>
            <a:r>
              <a:rPr lang="en-US" dirty="0" smtClean="0"/>
              <a:t>Step </a:t>
            </a:r>
            <a:r>
              <a:rPr lang="en-US" dirty="0"/>
              <a:t>loss </a:t>
            </a:r>
            <a:r>
              <a:rPr lang="en-US" dirty="0" smtClean="0"/>
              <a:t>function</a:t>
            </a:r>
            <a:r>
              <a:rPr lang="th-TH" dirty="0" smtClean="0"/>
              <a:t>)</a:t>
            </a:r>
            <a:endParaRPr lang="en-US" dirty="0"/>
          </a:p>
          <a:p>
            <a:pPr marL="777240" lvl="1" indent="-457200">
              <a:buFont typeface="+mj-lt"/>
              <a:buAutoNum type="arabicPeriod"/>
            </a:pPr>
            <a:r>
              <a:rPr lang="th-TH" dirty="0" smtClean="0"/>
              <a:t>แบบเส้นตรง (</a:t>
            </a:r>
            <a:r>
              <a:rPr lang="en-US" dirty="0" smtClean="0"/>
              <a:t>Linear </a:t>
            </a:r>
            <a:r>
              <a:rPr lang="en-US" dirty="0"/>
              <a:t>loss </a:t>
            </a:r>
            <a:r>
              <a:rPr lang="en-US" dirty="0" smtClean="0"/>
              <a:t>function</a:t>
            </a:r>
            <a:r>
              <a:rPr lang="th-TH" dirty="0" smtClean="0"/>
              <a:t>)</a:t>
            </a:r>
            <a:endParaRPr lang="en-US" dirty="0"/>
          </a:p>
          <a:p>
            <a:pPr marL="777240" lvl="1" indent="-457200">
              <a:buFont typeface="+mj-lt"/>
              <a:buAutoNum type="arabicPeriod"/>
            </a:pPr>
            <a:r>
              <a:rPr lang="th-TH" dirty="0" smtClean="0"/>
              <a:t>แบบ</a:t>
            </a:r>
            <a:r>
              <a:rPr lang="th-TH" dirty="0" err="1" smtClean="0"/>
              <a:t>คว</a:t>
            </a:r>
            <a:r>
              <a:rPr lang="th-TH" dirty="0" smtClean="0"/>
              <a:t>อดราติก (</a:t>
            </a:r>
            <a:r>
              <a:rPr lang="en-US" dirty="0" smtClean="0"/>
              <a:t>Quadratic </a:t>
            </a:r>
            <a:r>
              <a:rPr lang="en-US" dirty="0"/>
              <a:t>(Taguchi) loss </a:t>
            </a:r>
            <a:r>
              <a:rPr lang="en-US" dirty="0" smtClean="0"/>
              <a:t>function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th-TH" dirty="0" smtClean="0"/>
              <a:t>ความสู</a:t>
            </a:r>
            <a:r>
              <a:rPr lang="th-TH" dirty="0" smtClean="0"/>
              <a:t>ญเสียทางคุณภาพจะถูกคำนวณผ่านฟังก์ชัน</a:t>
            </a:r>
            <a:r>
              <a:rPr lang="th-TH" dirty="0" smtClean="0"/>
              <a:t>ความแปรปรวนเทียบกับความคาดหวังของลูกค้า มี </a:t>
            </a:r>
            <a:r>
              <a:rPr lang="en-US" dirty="0" smtClean="0"/>
              <a:t>3 </a:t>
            </a:r>
            <a:r>
              <a:rPr lang="th-TH" dirty="0" smtClean="0"/>
              <a:t>รูปแบบได้แก่</a:t>
            </a:r>
            <a:endParaRPr lang="en-US" dirty="0"/>
          </a:p>
          <a:p>
            <a:pPr lvl="2"/>
            <a:r>
              <a:rPr lang="en-US" dirty="0"/>
              <a:t>Nominal-the-best (N-type)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Small-the-better (S-type)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Larger-the-better (L-type)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1" y="5569479"/>
            <a:ext cx="4791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1" y="4751764"/>
            <a:ext cx="3838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7752" y="3976561"/>
            <a:ext cx="436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8337082" y="1428506"/>
            <a:ext cx="2895600" cy="2411104"/>
            <a:chOff x="6248400" y="1295400"/>
            <a:chExt cx="2895600" cy="2411104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0" y="1295400"/>
              <a:ext cx="2895600" cy="24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7413811" y="2438400"/>
              <a:ext cx="0" cy="9906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53400" y="2438400"/>
              <a:ext cx="0" cy="9906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71648" y="2646528"/>
              <a:ext cx="53340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37498" y="2667000"/>
              <a:ext cx="5334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391400" y="2667000"/>
              <a:ext cx="385641" cy="653996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169302" y="2667000"/>
              <a:ext cx="53340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239000" y="3429000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LSL</a:t>
              </a:r>
              <a:endParaRPr 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43226" y="3435824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USL</a:t>
              </a:r>
              <a:endParaRPr 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40472" y="3367950"/>
              <a:ext cx="2648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>
                  <a:latin typeface="Calibri"/>
                </a:rPr>
                <a:t>τ</a:t>
              </a:r>
              <a:endParaRPr lang="en-US" sz="1600" i="1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7772400" y="2667000"/>
              <a:ext cx="385641" cy="653996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153400" y="2667000"/>
              <a:ext cx="0" cy="609600"/>
            </a:xfrm>
            <a:prstGeom prst="line">
              <a:avLst/>
            </a:prstGeom>
            <a:ln w="28575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99351" y="3292502"/>
              <a:ext cx="762000" cy="0"/>
            </a:xfrm>
            <a:prstGeom prst="line">
              <a:avLst/>
            </a:prstGeom>
            <a:ln w="28575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415253" y="2668331"/>
              <a:ext cx="0" cy="609600"/>
            </a:xfrm>
            <a:prstGeom prst="line">
              <a:avLst/>
            </a:prstGeom>
            <a:ln w="28575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73902" y="2654408"/>
              <a:ext cx="557253" cy="1331"/>
            </a:xfrm>
            <a:prstGeom prst="line">
              <a:avLst/>
            </a:prstGeom>
            <a:ln w="28575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168451" y="1752600"/>
              <a:ext cx="8675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Step loss</a:t>
              </a:r>
            </a:p>
            <a:p>
              <a:r>
                <a:rPr lang="en-US" sz="1050" dirty="0" smtClean="0"/>
                <a:t>Linear loss</a:t>
              </a:r>
              <a:endParaRPr lang="en-US" sz="105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077200" y="1865245"/>
              <a:ext cx="1524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093102" y="2036857"/>
              <a:ext cx="15240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347460" y="3837364"/>
            <a:ext cx="2895600" cy="2411104"/>
            <a:chOff x="6248400" y="4114800"/>
            <a:chExt cx="2895600" cy="2411104"/>
          </a:xfrm>
        </p:grpSpPr>
        <p:grpSp>
          <p:nvGrpSpPr>
            <p:cNvPr id="42" name="Group 41"/>
            <p:cNvGrpSpPr/>
            <p:nvPr/>
          </p:nvGrpSpPr>
          <p:grpSpPr>
            <a:xfrm>
              <a:off x="6248400" y="4114800"/>
              <a:ext cx="2895600" cy="2411104"/>
              <a:chOff x="6096000" y="4267200"/>
              <a:chExt cx="2895600" cy="2411104"/>
            </a:xfrm>
          </p:grpSpPr>
          <p:pic>
            <p:nvPicPr>
              <p:cNvPr id="47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96000" y="4267200"/>
                <a:ext cx="2895600" cy="2409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8" name="Straight Connector 47"/>
              <p:cNvCxnSpPr/>
              <p:nvPr/>
            </p:nvCxnSpPr>
            <p:spPr>
              <a:xfrm>
                <a:off x="7261411" y="5410200"/>
                <a:ext cx="0" cy="990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01000" y="5410200"/>
                <a:ext cx="0" cy="990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reeform 49"/>
              <p:cNvSpPr/>
              <p:nvPr/>
            </p:nvSpPr>
            <p:spPr>
              <a:xfrm>
                <a:off x="7260609" y="5602406"/>
                <a:ext cx="750627" cy="676701"/>
              </a:xfrm>
              <a:custGeom>
                <a:avLst/>
                <a:gdLst>
                  <a:gd name="connsiteX0" fmla="*/ 0 w 750627"/>
                  <a:gd name="connsiteY0" fmla="*/ 6824 h 676701"/>
                  <a:gd name="connsiteX1" fmla="*/ 375313 w 750627"/>
                  <a:gd name="connsiteY1" fmla="*/ 675564 h 676701"/>
                  <a:gd name="connsiteX2" fmla="*/ 750627 w 750627"/>
                  <a:gd name="connsiteY2" fmla="*/ 0 h 67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0627" h="676701">
                    <a:moveTo>
                      <a:pt x="0" y="6824"/>
                    </a:moveTo>
                    <a:cubicBezTo>
                      <a:pt x="125104" y="341762"/>
                      <a:pt x="250209" y="676701"/>
                      <a:pt x="375313" y="675564"/>
                    </a:cubicBezTo>
                    <a:cubicBezTo>
                      <a:pt x="500417" y="674427"/>
                      <a:pt x="625522" y="337213"/>
                      <a:pt x="750627" y="0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6719248" y="5618328"/>
                <a:ext cx="533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8014648" y="5625152"/>
                <a:ext cx="533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/>
              <p:cNvSpPr/>
              <p:nvPr/>
            </p:nvSpPr>
            <p:spPr>
              <a:xfrm>
                <a:off x="7260609" y="5622878"/>
                <a:ext cx="1480782" cy="642581"/>
              </a:xfrm>
              <a:custGeom>
                <a:avLst/>
                <a:gdLst>
                  <a:gd name="connsiteX0" fmla="*/ 0 w 1480782"/>
                  <a:gd name="connsiteY0" fmla="*/ 0 h 642581"/>
                  <a:gd name="connsiteX1" fmla="*/ 736979 w 1480782"/>
                  <a:gd name="connsiteY1" fmla="*/ 539086 h 642581"/>
                  <a:gd name="connsiteX2" fmla="*/ 1480782 w 1480782"/>
                  <a:gd name="connsiteY2" fmla="*/ 620973 h 642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0782" h="642581">
                    <a:moveTo>
                      <a:pt x="0" y="0"/>
                    </a:moveTo>
                    <a:cubicBezTo>
                      <a:pt x="245091" y="217795"/>
                      <a:pt x="490182" y="435591"/>
                      <a:pt x="736979" y="539086"/>
                    </a:cubicBezTo>
                    <a:cubicBezTo>
                      <a:pt x="983776" y="642581"/>
                      <a:pt x="1232279" y="631777"/>
                      <a:pt x="1480782" y="620973"/>
                    </a:cubicBezTo>
                  </a:path>
                </a:pathLst>
              </a:cu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6726072" y="5618328"/>
                <a:ext cx="5334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 flipH="1">
                <a:off x="6525904" y="5631976"/>
                <a:ext cx="1480782" cy="642581"/>
              </a:xfrm>
              <a:custGeom>
                <a:avLst/>
                <a:gdLst>
                  <a:gd name="connsiteX0" fmla="*/ 0 w 1480782"/>
                  <a:gd name="connsiteY0" fmla="*/ 0 h 642581"/>
                  <a:gd name="connsiteX1" fmla="*/ 736979 w 1480782"/>
                  <a:gd name="connsiteY1" fmla="*/ 539086 h 642581"/>
                  <a:gd name="connsiteX2" fmla="*/ 1480782 w 1480782"/>
                  <a:gd name="connsiteY2" fmla="*/ 620973 h 642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0782" h="642581">
                    <a:moveTo>
                      <a:pt x="0" y="0"/>
                    </a:moveTo>
                    <a:cubicBezTo>
                      <a:pt x="245091" y="217795"/>
                      <a:pt x="490182" y="435591"/>
                      <a:pt x="736979" y="539086"/>
                    </a:cubicBezTo>
                    <a:cubicBezTo>
                      <a:pt x="983776" y="642581"/>
                      <a:pt x="1232279" y="631777"/>
                      <a:pt x="1480782" y="620973"/>
                    </a:cubicBezTo>
                  </a:path>
                </a:pathLst>
              </a:custGeom>
              <a:ln w="19050">
                <a:solidFill>
                  <a:srgbClr val="00CC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C000"/>
                    </a:solidFill>
                  </a:ln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8001000" y="5625152"/>
                <a:ext cx="533400" cy="0"/>
              </a:xfrm>
              <a:prstGeom prst="line">
                <a:avLst/>
              </a:prstGeom>
              <a:ln w="19050">
                <a:solidFill>
                  <a:srgbClr val="00CC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7086600" y="6400800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LSL</a:t>
                </a:r>
                <a:endParaRPr lang="en-US" sz="11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790826" y="6407624"/>
                <a:ext cx="4603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USL</a:t>
                </a:r>
                <a:endParaRPr lang="en-US" sz="11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488072" y="6339750"/>
                <a:ext cx="26481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1600" i="1" dirty="0" smtClean="0">
                    <a:latin typeface="Calibri"/>
                  </a:rPr>
                  <a:t>τ</a:t>
                </a:r>
                <a:endParaRPr lang="en-US" sz="1600" i="1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8333189" y="4572000"/>
              <a:ext cx="582211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N-type</a:t>
              </a:r>
            </a:p>
            <a:p>
              <a:r>
                <a:rPr lang="en-US" sz="1050" dirty="0" smtClean="0"/>
                <a:t>S-type</a:t>
              </a:r>
            </a:p>
            <a:p>
              <a:r>
                <a:rPr lang="en-US" sz="1050" dirty="0" smtClean="0"/>
                <a:t>L-type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241938" y="4684645"/>
              <a:ext cx="152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257840" y="4856257"/>
              <a:ext cx="152400" cy="0"/>
            </a:xfrm>
            <a:prstGeom prst="line">
              <a:avLst/>
            </a:prstGeom>
            <a:ln w="12700">
              <a:solidFill>
                <a:srgbClr val="00CC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269355" y="5029200"/>
              <a:ext cx="15240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66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1393</TotalTime>
  <Words>2567</Words>
  <Application>Microsoft Office PowerPoint</Application>
  <PresentationFormat>Widescreen</PresentationFormat>
  <Paragraphs>218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Cordia New</vt:lpstr>
      <vt:lpstr>inherit</vt:lpstr>
      <vt:lpstr>Open Sans</vt:lpstr>
      <vt:lpstr>Times New Roman</vt:lpstr>
      <vt:lpstr>Office Theme</vt:lpstr>
      <vt:lpstr>Equation</vt:lpstr>
      <vt:lpstr>Data Analytic for Quality Monitoring</vt:lpstr>
      <vt:lpstr>หัวข้อการเรียน</vt:lpstr>
      <vt:lpstr>การติดตามและประเมินคุณภาพด้วย ดัชนีวัดความสามารถของกระบวนการ</vt:lpstr>
      <vt:lpstr>การแปลผลค่าดัชนีวัดความสามารถของกระบวนการ</vt:lpstr>
      <vt:lpstr>สมมติฐานของการแปลผลค่าดัชนีวัดความสามารถของกระบวนการในตารางที่ 8.2</vt:lpstr>
      <vt:lpstr>ตัวอย่าง: Process Capability Analysis using Control Charts </vt:lpstr>
      <vt:lpstr>ตัวอย่าง (ต่อ)</vt:lpstr>
      <vt:lpstr>นิยามของคุณลักษณะทางคุณภาพ</vt:lpstr>
      <vt:lpstr>ฟังก์ชันความสูญเสียทากูชิ  The Taguchi Loss Function</vt:lpstr>
      <vt:lpstr>สรุป Univariate Process capability analysis</vt:lpstr>
      <vt:lpstr>ทำไมข้อมูลที่ไม่ได้แจกแจงแบบปกติ  จึงเป็นเรื่องปปกติที่พบในกระบวนการทั่วไป?</vt:lpstr>
      <vt:lpstr>แนวทางการวิเคราะห์ดัชนีวัดความสามารถของกระบวนการสำหรับข้อมูลที่ไม่ได้แจกแจงแบบการแจกแจงปกติ</vt:lpstr>
      <vt:lpstr>การวิเคราะห์ PCI ด้วยวิธี Data transformation</vt:lpstr>
      <vt:lpstr>วิธี Distribution-free PCIs</vt:lpstr>
      <vt:lpstr>วิธี Distribution-Specified PCIs</vt:lpstr>
      <vt:lpstr>ตัวอย่าง 2: Non-normal Capability Analysis</vt:lpstr>
      <vt:lpstr>ตัวอย่าง 2: (ต่อ) Steps for Data transformation methods</vt:lpstr>
      <vt:lpstr>Example 2: (cond.) Steps for Distribution-Specified PCI</vt:lpstr>
      <vt:lpstr>Example 2: (cond.) Interpret the results</vt:lpstr>
      <vt:lpstr>ประเด็นน่าสนใจอื่นๆของ PCIs การวิเคราะห์ Multivariate PCIs </vt:lpstr>
      <vt:lpstr>Bivariate Specification Regions </vt:lpstr>
      <vt:lpstr>Ellipsoid Specification Regions </vt:lpstr>
      <vt:lpstr>สรุป: PCIs</vt:lpstr>
      <vt:lpstr>กรณีศึกษา : แนวทางในการดำเนินการ Process Data Analytic โดย Yokogawa quality stabilization solution</vt:lpstr>
      <vt:lpstr>แนวทางในการดำเนินการ Process Data Analytic</vt:lpstr>
      <vt:lpstr>แนวทางในการดำเนินการ Process Data Analytic</vt:lpstr>
      <vt:lpstr>แนวทางในการดำเนินการ Process Data Analytic</vt:lpstr>
      <vt:lpstr>สรุปกรณีศึกษา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Anintaya Khamkanya</dc:creator>
  <cp:lastModifiedBy>admin</cp:lastModifiedBy>
  <cp:revision>75</cp:revision>
  <dcterms:created xsi:type="dcterms:W3CDTF">2019-10-15T03:44:55Z</dcterms:created>
  <dcterms:modified xsi:type="dcterms:W3CDTF">2020-10-21T14:09:14Z</dcterms:modified>
</cp:coreProperties>
</file>