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80" r:id="rId3"/>
    <p:sldId id="281" r:id="rId4"/>
    <p:sldId id="282" r:id="rId5"/>
    <p:sldId id="276" r:id="rId6"/>
    <p:sldId id="283" r:id="rId7"/>
    <p:sldId id="284" r:id="rId8"/>
    <p:sldId id="285" r:id="rId9"/>
    <p:sldId id="286" r:id="rId10"/>
    <p:sldId id="287" r:id="rId11"/>
    <p:sldId id="288" r:id="rId12"/>
    <p:sldId id="289" r:id="rId13"/>
    <p:sldId id="290" r:id="rId14"/>
    <p:sldId id="265" r:id="rId15"/>
    <p:sldId id="291" r:id="rId16"/>
    <p:sldId id="277" r:id="rId17"/>
    <p:sldId id="259" r:id="rId1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A03D247-8946-4B55-BB5D-98D5D26EF358}" type="datetimeFigureOut">
              <a:rPr lang="en-US" smtClean="0"/>
              <a:t>10/21/2020</a:t>
            </a:fld>
            <a:endParaRPr 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D6F5BBE-C861-4557-9121-C9D6131C187D}" type="slidenum">
              <a:rPr lang="en-US" smtClean="0"/>
              <a:t>‹#›</a:t>
            </a:fld>
            <a:endParaRPr lang="en-US"/>
          </a:p>
        </p:txBody>
      </p:sp>
    </p:spTree>
    <p:extLst>
      <p:ext uri="{BB962C8B-B14F-4D97-AF65-F5344CB8AC3E}">
        <p14:creationId xmlns:p14="http://schemas.microsoft.com/office/powerpoint/2010/main" val="251373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DA02B09-E3CC-43EB-9587-FFE1DCF6426B}" type="datetimeFigureOut">
              <a:rPr lang="en-US" smtClean="0"/>
              <a:t>10/21/2020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1920D0B-DEDE-4291-99FD-ACFEFC0A422D}" type="slidenum">
              <a:rPr lang="en-US" smtClean="0"/>
              <a:t>‹#›</a:t>
            </a:fld>
            <a:endParaRPr lang="en-US"/>
          </a:p>
        </p:txBody>
      </p:sp>
    </p:spTree>
    <p:extLst>
      <p:ext uri="{BB962C8B-B14F-4D97-AF65-F5344CB8AC3E}">
        <p14:creationId xmlns:p14="http://schemas.microsoft.com/office/powerpoint/2010/main" val="15414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upport.minitab.com/en-us/minitab/18/PlasticSheets.MT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upport.minitab.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1F629E85-12F5-4709-A520-65BCDED659E3}"/>
              </a:ext>
            </a:extLst>
          </p:cNvPr>
          <p:cNvSpPr>
            <a:spLocks noGrp="1"/>
          </p:cNvSpPr>
          <p:nvPr>
            <p:ph type="ctrTitle"/>
          </p:nvPr>
        </p:nvSpPr>
        <p:spPr/>
        <p:txBody>
          <a:bodyPr/>
          <a:lstStyle/>
          <a:p>
            <a:r>
              <a:rPr lang="en-US" dirty="0"/>
              <a:t>Multivariate </a:t>
            </a:r>
            <a:r>
              <a:rPr lang="en-US" dirty="0" smtClean="0"/>
              <a:t>SPC Strategy</a:t>
            </a:r>
            <a:endParaRPr lang="en-US" dirty="0"/>
          </a:p>
        </p:txBody>
      </p:sp>
    </p:spTree>
    <p:extLst>
      <p:ext uri="{BB962C8B-B14F-4D97-AF65-F5344CB8AC3E}">
        <p14:creationId xmlns:p14="http://schemas.microsoft.com/office/powerpoint/2010/main" val="14573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th-TH" dirty="0"/>
              <a:t>การตีความผลลัพธ์</a:t>
            </a:r>
            <a:endParaRPr lang="en-US" dirty="0"/>
          </a:p>
        </p:txBody>
      </p:sp>
      <p:sp>
        <p:nvSpPr>
          <p:cNvPr id="12" name="Rectangle 11"/>
          <p:cNvSpPr/>
          <p:nvPr/>
        </p:nvSpPr>
        <p:spPr>
          <a:xfrm>
            <a:off x="5886091" y="3007554"/>
            <a:ext cx="5466273" cy="1200329"/>
          </a:xfrm>
          <a:prstGeom prst="rect">
            <a:avLst/>
          </a:prstGeom>
        </p:spPr>
        <p:txBody>
          <a:bodyPr wrap="square">
            <a:spAutoFit/>
          </a:bodyPr>
          <a:lstStyle/>
          <a:p>
            <a:r>
              <a:rPr lang="th-TH" sz="2400" dirty="0"/>
              <a:t>ไม่มีช่วงของกลุ่ม</a:t>
            </a:r>
            <a:r>
              <a:rPr lang="th-TH" sz="2400" dirty="0" smtClean="0"/>
              <a:t>ย่อยไหนที่เกินขอบเขตการ</a:t>
            </a:r>
            <a:r>
              <a:rPr lang="th-TH" sz="2400" dirty="0"/>
              <a:t>ควบคุม แผนภูมิ</a:t>
            </a:r>
            <a:r>
              <a:rPr lang="th-TH" sz="2400" dirty="0" smtClean="0"/>
              <a:t>นี้จึงไม่แสดงว่ากระบวนการอยู่นอกการ</a:t>
            </a:r>
            <a:r>
              <a:rPr lang="th-TH" sz="2400" dirty="0"/>
              <a:t>ควบคุม ดังนั้นหมายถึงกระบวนการอยู่ในการควบคุม</a:t>
            </a:r>
            <a:endParaRPr lang="en-US" sz="2400" dirty="0"/>
          </a:p>
        </p:txBody>
      </p:sp>
      <p:pic>
        <p:nvPicPr>
          <p:cNvPr id="14" name="Content Placeholder 13"/>
          <p:cNvPicPr>
            <a:picLocks noGrp="1" noChangeAspect="1"/>
          </p:cNvPicPr>
          <p:nvPr>
            <p:ph idx="1"/>
          </p:nvPr>
        </p:nvPicPr>
        <p:blipFill>
          <a:blip r:embed="rId2"/>
          <a:stretch>
            <a:fillRect/>
          </a:stretch>
        </p:blipFill>
        <p:spPr>
          <a:xfrm>
            <a:off x="1192796" y="2288651"/>
            <a:ext cx="4457505" cy="2971670"/>
          </a:xfrm>
          <a:prstGeom prst="rect">
            <a:avLst/>
          </a:prstGeom>
        </p:spPr>
      </p:pic>
    </p:spTree>
    <p:extLst>
      <p:ext uri="{BB962C8B-B14F-4D97-AF65-F5344CB8AC3E}">
        <p14:creationId xmlns:p14="http://schemas.microsoft.com/office/powerpoint/2010/main" val="305243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T²-Generalized Variance Chart</a:t>
            </a:r>
          </a:p>
        </p:txBody>
      </p:sp>
      <p:sp>
        <p:nvSpPr>
          <p:cNvPr id="3" name="Content Placeholder 2"/>
          <p:cNvSpPr>
            <a:spLocks noGrp="1"/>
          </p:cNvSpPr>
          <p:nvPr>
            <p:ph idx="1"/>
          </p:nvPr>
        </p:nvSpPr>
        <p:spPr/>
        <p:txBody>
          <a:bodyPr>
            <a:normAutofit/>
          </a:bodyPr>
          <a:lstStyle/>
          <a:p>
            <a:r>
              <a:rPr lang="th-TH" sz="3200" dirty="0">
                <a:cs typeface="+mn-cs"/>
              </a:rPr>
              <a:t>ใช้</a:t>
            </a:r>
            <a:r>
              <a:rPr lang="en-US" sz="3200" dirty="0">
                <a:cs typeface="+mn-cs"/>
              </a:rPr>
              <a:t> T²-Generalized Variance Chart</a:t>
            </a:r>
            <a:r>
              <a:rPr lang="th-TH" sz="3200" dirty="0">
                <a:cs typeface="+mn-cs"/>
              </a:rPr>
              <a:t> เพื่อ</a:t>
            </a:r>
            <a:r>
              <a:rPr lang="th-TH" sz="3200" dirty="0" smtClean="0">
                <a:solidFill>
                  <a:schemeClr val="accent5">
                    <a:lumMod val="75000"/>
                  </a:schemeClr>
                </a:solidFill>
                <a:cs typeface="+mn-cs"/>
              </a:rPr>
              <a:t>ตรวจสอบและควบคุมค่าเฉลี่ยและความแปรปรวนของกระบวนการพร้อมกัน ของ</a:t>
            </a:r>
            <a:r>
              <a:rPr lang="th-TH" sz="3200" dirty="0" smtClean="0">
                <a:solidFill>
                  <a:srgbClr val="FF0000"/>
                </a:solidFill>
                <a:cs typeface="+mn-cs"/>
              </a:rPr>
              <a:t>ตัวแปรอย่าง</a:t>
            </a:r>
            <a:r>
              <a:rPr lang="th-TH" sz="3200" dirty="0">
                <a:solidFill>
                  <a:srgbClr val="FF0000"/>
                </a:solidFill>
                <a:cs typeface="+mn-cs"/>
              </a:rPr>
              <a:t>น้อย</a:t>
            </a:r>
            <a:r>
              <a:rPr lang="th-TH" sz="3200" dirty="0" smtClean="0">
                <a:solidFill>
                  <a:srgbClr val="FF0000"/>
                </a:solidFill>
                <a:cs typeface="+mn-cs"/>
              </a:rPr>
              <a:t>สองตัว</a:t>
            </a:r>
            <a:endParaRPr lang="en-US" sz="3200" dirty="0">
              <a:solidFill>
                <a:srgbClr val="FF0000"/>
              </a:solidFill>
              <a:cs typeface="+mn-cs"/>
            </a:endParaRPr>
          </a:p>
          <a:p>
            <a:r>
              <a:rPr lang="th-TH" sz="3200" dirty="0">
                <a:cs typeface="+mn-cs"/>
              </a:rPr>
              <a:t>แผนภูมินี้เป็นแบบหลายตัวแปร</a:t>
            </a:r>
            <a:r>
              <a:rPr lang="th-TH" sz="3200" dirty="0" smtClean="0">
                <a:cs typeface="+mn-cs"/>
              </a:rPr>
              <a:t>สำหรับ แผนภูมิควบคุมพื้นฐาน</a:t>
            </a:r>
            <a:r>
              <a:rPr lang="en-US" sz="3200" dirty="0" smtClean="0">
                <a:cs typeface="+mn-cs"/>
              </a:rPr>
              <a:t> </a:t>
            </a:r>
            <a:r>
              <a:rPr lang="en-US" sz="3200" dirty="0" err="1">
                <a:cs typeface="+mn-cs"/>
              </a:rPr>
              <a:t>Xbar</a:t>
            </a:r>
            <a:r>
              <a:rPr lang="en-US" sz="3200" dirty="0">
                <a:cs typeface="+mn-cs"/>
              </a:rPr>
              <a:t>-R, </a:t>
            </a:r>
            <a:r>
              <a:rPr lang="en-US" sz="3200" dirty="0" err="1">
                <a:cs typeface="+mn-cs"/>
              </a:rPr>
              <a:t>Xbar</a:t>
            </a:r>
            <a:r>
              <a:rPr lang="en-US" sz="3200" dirty="0">
                <a:cs typeface="+mn-cs"/>
              </a:rPr>
              <a:t>-S, </a:t>
            </a:r>
            <a:r>
              <a:rPr lang="th-TH" sz="3200" dirty="0">
                <a:cs typeface="+mn-cs"/>
              </a:rPr>
              <a:t>และ</a:t>
            </a:r>
            <a:r>
              <a:rPr lang="en-US" sz="3200" dirty="0">
                <a:cs typeface="+mn-cs"/>
              </a:rPr>
              <a:t> I-MR charts.</a:t>
            </a:r>
          </a:p>
        </p:txBody>
      </p:sp>
    </p:spTree>
    <p:extLst>
      <p:ext uri="{BB962C8B-B14F-4D97-AF65-F5344CB8AC3E}">
        <p14:creationId xmlns:p14="http://schemas.microsoft.com/office/powerpoint/2010/main" val="37379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baseline="30000" dirty="0"/>
              <a:t>2</a:t>
            </a:r>
            <a:r>
              <a:rPr lang="en-US" dirty="0"/>
              <a:t>-generalized variance chart</a:t>
            </a:r>
          </a:p>
        </p:txBody>
      </p:sp>
      <p:sp>
        <p:nvSpPr>
          <p:cNvPr id="3" name="Content Placeholder 2"/>
          <p:cNvSpPr>
            <a:spLocks noGrp="1"/>
          </p:cNvSpPr>
          <p:nvPr>
            <p:ph idx="1"/>
          </p:nvPr>
        </p:nvSpPr>
        <p:spPr/>
        <p:txBody>
          <a:bodyPr>
            <a:normAutofit/>
          </a:bodyPr>
          <a:lstStyle/>
          <a:p>
            <a:r>
              <a:rPr lang="th-TH" dirty="0">
                <a:cs typeface="+mn-cs"/>
              </a:rPr>
              <a:t>ตัวอย่างเช่น วิศวกรใช้แผนภูมิความแปรปรวนแบบทั่วไป </a:t>
            </a:r>
            <a:r>
              <a:rPr lang="en-US" dirty="0">
                <a:cs typeface="+mn-cs"/>
              </a:rPr>
              <a:t>T</a:t>
            </a:r>
            <a:r>
              <a:rPr lang="en-US" baseline="30000" dirty="0">
                <a:cs typeface="+mn-cs"/>
              </a:rPr>
              <a:t>2</a:t>
            </a:r>
            <a:r>
              <a:rPr lang="en-US" dirty="0">
                <a:cs typeface="+mn-cs"/>
              </a:rPr>
              <a:t> </a:t>
            </a:r>
            <a:r>
              <a:rPr lang="th-TH" dirty="0">
                <a:cs typeface="+mn-cs"/>
              </a:rPr>
              <a:t>เพื่อตรวจสอบอุณหภูมิและความดันในกระบวนการฉีดขึ้นรูปพลาสติก เนื่องจากอุณหภูมิและความดันมีผลต่อความแข็งแรงของพลาสติกวิศวกรจึงต้องการตรวจสอบตัวแปรเหล่านี้ในเวลาเดียวกัน</a:t>
            </a:r>
            <a:endParaRPr lang="en-US" dirty="0">
              <a:cs typeface="+mn-cs"/>
            </a:endParaRPr>
          </a:p>
        </p:txBody>
      </p:sp>
      <p:pic>
        <p:nvPicPr>
          <p:cNvPr id="4" name="Picture 3"/>
          <p:cNvPicPr>
            <a:picLocks noChangeAspect="1"/>
          </p:cNvPicPr>
          <p:nvPr/>
        </p:nvPicPr>
        <p:blipFill>
          <a:blip r:embed="rId2"/>
          <a:stretch>
            <a:fillRect/>
          </a:stretch>
        </p:blipFill>
        <p:spPr>
          <a:xfrm>
            <a:off x="1563627" y="3206647"/>
            <a:ext cx="4371975" cy="2914650"/>
          </a:xfrm>
          <a:prstGeom prst="rect">
            <a:avLst/>
          </a:prstGeom>
        </p:spPr>
      </p:pic>
      <p:sp>
        <p:nvSpPr>
          <p:cNvPr id="5" name="Rectangle 4"/>
          <p:cNvSpPr/>
          <p:nvPr/>
        </p:nvSpPr>
        <p:spPr>
          <a:xfrm>
            <a:off x="6403676" y="3622465"/>
            <a:ext cx="4655388" cy="1477328"/>
          </a:xfrm>
          <a:prstGeom prst="rect">
            <a:avLst/>
          </a:prstGeom>
        </p:spPr>
        <p:txBody>
          <a:bodyPr wrap="square">
            <a:spAutoFit/>
          </a:bodyPr>
          <a:lstStyle/>
          <a:p>
            <a:pPr marL="285750" indent="-285750">
              <a:buFont typeface="Arial" panose="020B0604020202020204" pitchFamily="34" charset="0"/>
              <a:buChar char="•"/>
            </a:pPr>
            <a:r>
              <a:rPr lang="th-TH" dirty="0"/>
              <a:t>จุดของกราฟวางตัวแบบสุ่มรอบเส้นกึ่งกลางและต่ำกว่าเส้นขีดจำกัดการควบคุมบน สำหรับแผนภูมิทั้งสอง</a:t>
            </a:r>
            <a:endParaRPr lang="en-US" dirty="0"/>
          </a:p>
          <a:p>
            <a:pPr marL="285750" indent="-285750">
              <a:buFont typeface="Arial" panose="020B0604020202020204" pitchFamily="34" charset="0"/>
              <a:buChar char="•"/>
            </a:pPr>
            <a:r>
              <a:rPr lang="th-TH" dirty="0"/>
              <a:t>ไม่มีการแสดงแนวโน้ม</a:t>
            </a:r>
            <a:r>
              <a:rPr lang="th-TH" dirty="0" smtClean="0"/>
              <a:t>หรือแพท</a:t>
            </a:r>
            <a:r>
              <a:rPr lang="th-TH" dirty="0" err="1" smtClean="0"/>
              <a:t>เทิร์น</a:t>
            </a:r>
            <a:endParaRPr lang="en-US" dirty="0"/>
          </a:p>
          <a:p>
            <a:pPr marL="285750" indent="-285750">
              <a:buFont typeface="Arial" panose="020B0604020202020204" pitchFamily="34" charset="0"/>
              <a:buChar char="•"/>
            </a:pPr>
            <a:r>
              <a:rPr lang="th-TH" dirty="0" smtClean="0"/>
              <a:t>ค่าเฉลี่ย</a:t>
            </a:r>
            <a:r>
              <a:rPr lang="th-TH" dirty="0" smtClean="0"/>
              <a:t>และ</a:t>
            </a:r>
            <a:r>
              <a:rPr lang="th-TH" dirty="0"/>
              <a:t>ความแปรปรวนของความแข็งแรงของผลิตภัณฑ์พลาสติกมีความ</a:t>
            </a:r>
            <a:r>
              <a:rPr lang="th-TH" dirty="0" smtClean="0"/>
              <a:t>เสถียร อยู่ในการควบคุม</a:t>
            </a:r>
            <a:endParaRPr lang="en-US" dirty="0"/>
          </a:p>
        </p:txBody>
      </p:sp>
    </p:spTree>
    <p:extLst>
      <p:ext uri="{BB962C8B-B14F-4D97-AF65-F5344CB8AC3E}">
        <p14:creationId xmlns:p14="http://schemas.microsoft.com/office/powerpoint/2010/main" val="162382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t>
            </a:r>
            <a:r>
              <a:rPr lang="en-US" baseline="30000" dirty="0"/>
              <a:t>2</a:t>
            </a:r>
            <a:r>
              <a:rPr lang="en-US" dirty="0"/>
              <a:t>-generalized variance chart</a:t>
            </a:r>
          </a:p>
        </p:txBody>
      </p:sp>
      <p:sp>
        <p:nvSpPr>
          <p:cNvPr id="6" name="Content Placeholder 5"/>
          <p:cNvSpPr>
            <a:spLocks noGrp="1"/>
          </p:cNvSpPr>
          <p:nvPr>
            <p:ph idx="1"/>
          </p:nvPr>
        </p:nvSpPr>
        <p:spPr/>
        <p:txBody>
          <a:bodyPr>
            <a:normAutofit lnSpcReduction="10000"/>
          </a:bodyPr>
          <a:lstStyle/>
          <a:p>
            <a:pPr>
              <a:lnSpc>
                <a:spcPct val="100000"/>
              </a:lnSpc>
            </a:pPr>
            <a:r>
              <a:rPr lang="th-TH" sz="2600" dirty="0">
                <a:cs typeface="+mn-cs"/>
              </a:rPr>
              <a:t>วิศวกรควบคุมคุณภาพต้องการตรวจสอบความแปรปรวนของความแข็งแรงในการฉีกขาด ความมันวาว และความทึบของแผ่นพลาสติกที่บริษัทผลิต โดยทำการวัดสี่แผ่นต่อวันเป็นเวลา 10 วัน การวิเคราะห์ก่อนหน้านี้พบว่าตัวแปรเหล่านี้มีความสัมพันธ์กัน</a:t>
            </a:r>
            <a:endParaRPr lang="en-US" sz="2600" dirty="0">
              <a:cs typeface="+mn-cs"/>
            </a:endParaRPr>
          </a:p>
          <a:p>
            <a:pPr>
              <a:lnSpc>
                <a:spcPct val="100000"/>
              </a:lnSpc>
            </a:pPr>
            <a:r>
              <a:rPr lang="th-TH" sz="2600" dirty="0">
                <a:cs typeface="+mn-cs"/>
              </a:rPr>
              <a:t>วิศวกรคุณภาพสร้างแผนภูมิแปรปรวนแบบทั่วไป </a:t>
            </a:r>
            <a:r>
              <a:rPr lang="en-US" sz="2600" dirty="0">
                <a:cs typeface="+mn-cs"/>
              </a:rPr>
              <a:t>T</a:t>
            </a:r>
            <a:r>
              <a:rPr lang="en-US" sz="2600" baseline="30000" dirty="0">
                <a:cs typeface="+mn-cs"/>
              </a:rPr>
              <a:t>2</a:t>
            </a:r>
            <a:r>
              <a:rPr lang="en-US" sz="2600" dirty="0">
                <a:cs typeface="+mn-cs"/>
              </a:rPr>
              <a:t> </a:t>
            </a:r>
            <a:r>
              <a:rPr lang="th-TH" sz="2600" dirty="0">
                <a:cs typeface="+mn-cs"/>
              </a:rPr>
              <a:t>เพื่อตรวจสอบค่าเฉลี่ยและความแปรปรวนของความต้านทานการฉีกขาด ความมันวาว และความทึบของแผ่นพลาสติกในเวลามากกว่า 10 วัน</a:t>
            </a:r>
            <a:endParaRPr lang="en-US" dirty="0">
              <a:cs typeface="+mn-cs"/>
            </a:endParaRPr>
          </a:p>
          <a:p>
            <a:pPr marL="971550" lvl="1" indent="-514350">
              <a:lnSpc>
                <a:spcPct val="100000"/>
              </a:lnSpc>
              <a:buFont typeface="+mj-lt"/>
              <a:buAutoNum type="arabicPeriod"/>
            </a:pPr>
            <a:r>
              <a:rPr lang="th-TH" dirty="0" smtClean="0">
                <a:cs typeface="+mn-cs"/>
              </a:rPr>
              <a:t>เปิด</a:t>
            </a:r>
            <a:r>
              <a:rPr lang="en-US" dirty="0" smtClean="0">
                <a:cs typeface="+mn-cs"/>
              </a:rPr>
              <a:t> </a:t>
            </a:r>
            <a:r>
              <a:rPr lang="en-US" dirty="0" err="1">
                <a:solidFill>
                  <a:srgbClr val="0070C0"/>
                </a:solidFill>
                <a:cs typeface="+mn-cs"/>
              </a:rPr>
              <a:t>PlasticSheets.MTW</a:t>
            </a:r>
            <a:r>
              <a:rPr lang="en-US" dirty="0">
                <a:solidFill>
                  <a:srgbClr val="0070C0"/>
                </a:solidFill>
                <a:cs typeface="+mn-cs"/>
              </a:rPr>
              <a:t>.</a:t>
            </a:r>
          </a:p>
          <a:p>
            <a:pPr marL="971550" lvl="1" indent="-514350">
              <a:lnSpc>
                <a:spcPct val="100000"/>
              </a:lnSpc>
              <a:buFont typeface="+mj-lt"/>
              <a:buAutoNum type="arabicPeriod"/>
            </a:pPr>
            <a:r>
              <a:rPr lang="th-TH" dirty="0" smtClean="0">
                <a:cs typeface="+mn-cs"/>
              </a:rPr>
              <a:t>เลือก</a:t>
            </a:r>
            <a:r>
              <a:rPr lang="en-US" dirty="0" smtClean="0">
                <a:cs typeface="+mn-cs"/>
              </a:rPr>
              <a:t> </a:t>
            </a:r>
            <a:r>
              <a:rPr lang="en-US" dirty="0">
                <a:solidFill>
                  <a:srgbClr val="0070C0"/>
                </a:solidFill>
                <a:cs typeface="+mn-cs"/>
              </a:rPr>
              <a:t>Stat &gt; Control Charts &gt; Multivariate Charts &gt; T&lt;sup&gt;2&lt;/sup&gt;-Generalized Variance.</a:t>
            </a:r>
          </a:p>
          <a:p>
            <a:pPr marL="971550" lvl="1" indent="-514350">
              <a:lnSpc>
                <a:spcPct val="100000"/>
              </a:lnSpc>
              <a:buFont typeface="+mj-lt"/>
              <a:buAutoNum type="arabicPeriod"/>
            </a:pPr>
            <a:r>
              <a:rPr lang="th-TH" dirty="0" smtClean="0">
                <a:cs typeface="+mn-cs"/>
              </a:rPr>
              <a:t>ใน</a:t>
            </a:r>
            <a:r>
              <a:rPr lang="en-US" dirty="0" smtClean="0">
                <a:cs typeface="+mn-cs"/>
              </a:rPr>
              <a:t> </a:t>
            </a:r>
            <a:r>
              <a:rPr lang="en-US" dirty="0">
                <a:solidFill>
                  <a:srgbClr val="0070C0"/>
                </a:solidFill>
                <a:cs typeface="+mn-cs"/>
              </a:rPr>
              <a:t>Variables,</a:t>
            </a:r>
            <a:r>
              <a:rPr lang="en-US" dirty="0">
                <a:cs typeface="+mn-cs"/>
              </a:rPr>
              <a:t> </a:t>
            </a:r>
            <a:r>
              <a:rPr lang="th-TH" dirty="0" smtClean="0">
                <a:cs typeface="+mn-cs"/>
              </a:rPr>
              <a:t>กรอก</a:t>
            </a:r>
            <a:r>
              <a:rPr lang="en-US" dirty="0" smtClean="0">
                <a:cs typeface="+mn-cs"/>
              </a:rPr>
              <a:t> </a:t>
            </a:r>
            <a:r>
              <a:rPr lang="en-US" dirty="0">
                <a:solidFill>
                  <a:srgbClr val="0070C0"/>
                </a:solidFill>
                <a:cs typeface="+mn-cs"/>
              </a:rPr>
              <a:t>Tear Gloss Opacity</a:t>
            </a:r>
            <a:r>
              <a:rPr lang="en-US" dirty="0">
                <a:cs typeface="+mn-cs"/>
              </a:rPr>
              <a:t>.</a:t>
            </a:r>
          </a:p>
          <a:p>
            <a:pPr marL="971550" lvl="1" indent="-514350">
              <a:lnSpc>
                <a:spcPct val="100000"/>
              </a:lnSpc>
              <a:buFont typeface="+mj-lt"/>
              <a:buAutoNum type="arabicPeriod"/>
            </a:pPr>
            <a:r>
              <a:rPr lang="th-TH" dirty="0" smtClean="0">
                <a:cs typeface="+mn-cs"/>
              </a:rPr>
              <a:t>ใน</a:t>
            </a:r>
            <a:r>
              <a:rPr lang="en-US" dirty="0" smtClean="0">
                <a:cs typeface="+mn-cs"/>
              </a:rPr>
              <a:t> </a:t>
            </a:r>
            <a:r>
              <a:rPr lang="en-US" dirty="0">
                <a:solidFill>
                  <a:srgbClr val="0070C0"/>
                </a:solidFill>
                <a:cs typeface="+mn-cs"/>
              </a:rPr>
              <a:t>Subgroup sizes</a:t>
            </a:r>
            <a:r>
              <a:rPr lang="en-US" dirty="0">
                <a:cs typeface="+mn-cs"/>
              </a:rPr>
              <a:t>, </a:t>
            </a:r>
            <a:r>
              <a:rPr lang="th-TH" dirty="0" smtClean="0">
                <a:cs typeface="+mn-cs"/>
              </a:rPr>
              <a:t>กรอก</a:t>
            </a:r>
            <a:r>
              <a:rPr lang="en-US" dirty="0" smtClean="0">
                <a:cs typeface="+mn-cs"/>
              </a:rPr>
              <a:t> </a:t>
            </a:r>
            <a:r>
              <a:rPr lang="en-US" dirty="0">
                <a:solidFill>
                  <a:srgbClr val="0070C0"/>
                </a:solidFill>
                <a:cs typeface="+mn-cs"/>
              </a:rPr>
              <a:t>Subgroup</a:t>
            </a:r>
            <a:r>
              <a:rPr lang="en-US" dirty="0">
                <a:cs typeface="+mn-cs"/>
              </a:rPr>
              <a:t>.</a:t>
            </a:r>
          </a:p>
          <a:p>
            <a:pPr marL="971550" lvl="1" indent="-514350">
              <a:lnSpc>
                <a:spcPct val="100000"/>
              </a:lnSpc>
              <a:buFont typeface="+mj-lt"/>
              <a:buAutoNum type="arabicPeriod"/>
            </a:pPr>
            <a:r>
              <a:rPr lang="th-TH" dirty="0" smtClean="0">
                <a:cs typeface="+mn-cs"/>
              </a:rPr>
              <a:t>คลิก</a:t>
            </a:r>
            <a:r>
              <a:rPr lang="en-US" dirty="0" smtClean="0">
                <a:cs typeface="+mn-cs"/>
              </a:rPr>
              <a:t> </a:t>
            </a:r>
            <a:r>
              <a:rPr lang="en-US" dirty="0">
                <a:solidFill>
                  <a:srgbClr val="0070C0"/>
                </a:solidFill>
                <a:cs typeface="+mn-cs"/>
              </a:rPr>
              <a:t>OK.</a:t>
            </a:r>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dirty="0">
                <a:ln>
                  <a:noFill/>
                </a:ln>
                <a:solidFill>
                  <a:srgbClr val="333333"/>
                </a:solidFill>
                <a:effectLst/>
                <a:latin typeface="Open Sans"/>
              </a:rPr>
              <a:t>Open the sample data, </a:t>
            </a:r>
            <a:r>
              <a:rPr kumimoji="0" lang="en-US" altLang="en-US" sz="1100" b="0" i="0" u="none" strike="noStrike" cap="none" normalizeH="0" baseline="0" dirty="0" err="1">
                <a:ln>
                  <a:noFill/>
                </a:ln>
                <a:solidFill>
                  <a:srgbClr val="8C56AB"/>
                </a:solidFill>
                <a:effectLst/>
                <a:latin typeface="Open Sans"/>
                <a:hlinkClick r:id="rId2"/>
              </a:rPr>
              <a:t>PlasticSheets.MTW</a:t>
            </a:r>
            <a:r>
              <a:rPr kumimoji="0" lang="en-US" altLang="en-US" sz="11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a:ln>
                  <a:noFill/>
                </a:ln>
                <a:solidFill>
                  <a:srgbClr val="333333"/>
                </a:solidFill>
                <a:effectLst/>
                <a:latin typeface="Open Sans"/>
              </a:rPr>
              <a:t>Choose </a:t>
            </a:r>
            <a:r>
              <a:rPr kumimoji="0" lang="en-US" altLang="en-US" sz="1100" b="1" i="0" u="none" strike="noStrike" cap="none" normalizeH="0" baseline="0" dirty="0">
                <a:ln>
                  <a:noFill/>
                </a:ln>
                <a:solidFill>
                  <a:srgbClr val="333333"/>
                </a:solidFill>
                <a:effectLst/>
                <a:latin typeface="inherit"/>
              </a:rPr>
              <a:t>Stat</a:t>
            </a:r>
            <a:r>
              <a:rPr kumimoji="0" lang="en-US" altLang="en-US" sz="1100" b="0" i="0" u="none" strike="noStrike" cap="none" normalizeH="0" baseline="0" dirty="0">
                <a:ln>
                  <a:noFill/>
                </a:ln>
                <a:solidFill>
                  <a:srgbClr val="333333"/>
                </a:solidFill>
                <a:effectLst/>
                <a:latin typeface="Open Sans"/>
              </a:rPr>
              <a:t> &gt; </a:t>
            </a:r>
            <a:r>
              <a:rPr kumimoji="0" lang="en-US" altLang="en-US" sz="1100" b="1" i="0" u="none" strike="noStrike" cap="none" normalizeH="0" baseline="0" dirty="0">
                <a:ln>
                  <a:noFill/>
                </a:ln>
                <a:solidFill>
                  <a:srgbClr val="333333"/>
                </a:solidFill>
                <a:effectLst/>
                <a:latin typeface="inherit"/>
              </a:rPr>
              <a:t>Control Charts</a:t>
            </a:r>
            <a:r>
              <a:rPr kumimoji="0" lang="en-US" altLang="en-US" sz="1100" b="0" i="0" u="none" strike="noStrike" cap="none" normalizeH="0" baseline="0" dirty="0">
                <a:ln>
                  <a:noFill/>
                </a:ln>
                <a:solidFill>
                  <a:srgbClr val="333333"/>
                </a:solidFill>
                <a:effectLst/>
                <a:latin typeface="Open Sans"/>
              </a:rPr>
              <a:t> &gt; </a:t>
            </a:r>
            <a:r>
              <a:rPr kumimoji="0" lang="en-US" altLang="en-US" sz="1100" b="1" i="0" u="none" strike="noStrike" cap="none" normalizeH="0" baseline="0" dirty="0">
                <a:ln>
                  <a:noFill/>
                </a:ln>
                <a:solidFill>
                  <a:srgbClr val="333333"/>
                </a:solidFill>
                <a:effectLst/>
                <a:latin typeface="inherit"/>
              </a:rPr>
              <a:t>Multivariate Charts</a:t>
            </a:r>
            <a:r>
              <a:rPr kumimoji="0" lang="en-US" altLang="en-US" sz="1100" b="0" i="0" u="none" strike="noStrike" cap="none" normalizeH="0" baseline="0" dirty="0">
                <a:ln>
                  <a:noFill/>
                </a:ln>
                <a:solidFill>
                  <a:srgbClr val="333333"/>
                </a:solidFill>
                <a:effectLst/>
                <a:latin typeface="Open Sans"/>
              </a:rPr>
              <a:t> &gt; </a:t>
            </a:r>
            <a:r>
              <a:rPr kumimoji="0" lang="en-US" altLang="en-US" sz="1100" b="1" i="0" u="none" strike="noStrike" cap="none" normalizeH="0" baseline="0" dirty="0">
                <a:ln>
                  <a:noFill/>
                </a:ln>
                <a:solidFill>
                  <a:srgbClr val="333333"/>
                </a:solidFill>
                <a:effectLst/>
                <a:latin typeface="inherit"/>
              </a:rPr>
              <a:t>T&lt;sup&gt;2&lt;/sup&gt;-Generalized Variance</a:t>
            </a:r>
            <a:r>
              <a:rPr kumimoji="0" lang="en-US" altLang="en-US" sz="11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dirty="0">
                <a:ln>
                  <a:noFill/>
                </a:ln>
                <a:solidFill>
                  <a:srgbClr val="333333"/>
                </a:solidFill>
                <a:effectLst/>
                <a:latin typeface="Open Sans"/>
              </a:rPr>
              <a:t>In </a:t>
            </a:r>
            <a:r>
              <a:rPr kumimoji="0" lang="en-US" altLang="en-US" sz="1100" b="1" i="0" u="none" strike="noStrike" cap="none" normalizeH="0" baseline="0" dirty="0">
                <a:ln>
                  <a:noFill/>
                </a:ln>
                <a:solidFill>
                  <a:srgbClr val="333333"/>
                </a:solidFill>
                <a:effectLst/>
                <a:latin typeface="inherit"/>
              </a:rPr>
              <a:t>Variables</a:t>
            </a:r>
            <a:r>
              <a:rPr kumimoji="0" lang="en-US" altLang="en-US" sz="1100" b="0" i="0" u="none" strike="noStrike" cap="none" normalizeH="0" baseline="0" dirty="0">
                <a:ln>
                  <a:noFill/>
                </a:ln>
                <a:solidFill>
                  <a:srgbClr val="333333"/>
                </a:solidFill>
                <a:effectLst/>
                <a:latin typeface="Open Sans"/>
              </a:rPr>
              <a:t>, enter </a:t>
            </a:r>
            <a:r>
              <a:rPr kumimoji="0" lang="en-US" altLang="en-US" sz="1100" b="0" i="1" u="none" strike="noStrike" cap="none" normalizeH="0" baseline="0" dirty="0">
                <a:ln>
                  <a:noFill/>
                </a:ln>
                <a:solidFill>
                  <a:srgbClr val="333333"/>
                </a:solidFill>
                <a:effectLst/>
                <a:latin typeface="inherit"/>
              </a:rPr>
              <a:t>Tear</a:t>
            </a:r>
            <a:r>
              <a:rPr kumimoji="0" lang="en-US" altLang="en-US" sz="1100" b="0" i="0" u="none" strike="noStrike" cap="none" normalizeH="0" baseline="0" dirty="0">
                <a:ln>
                  <a:noFill/>
                </a:ln>
                <a:solidFill>
                  <a:srgbClr val="333333"/>
                </a:solidFill>
                <a:effectLst/>
                <a:latin typeface="Open Sans"/>
              </a:rPr>
              <a:t> </a:t>
            </a:r>
            <a:r>
              <a:rPr kumimoji="0" lang="en-US" altLang="en-US" sz="1100" b="0" i="1" u="none" strike="noStrike" cap="none" normalizeH="0" baseline="0" dirty="0">
                <a:ln>
                  <a:noFill/>
                </a:ln>
                <a:solidFill>
                  <a:srgbClr val="333333"/>
                </a:solidFill>
                <a:effectLst/>
                <a:latin typeface="inherit"/>
              </a:rPr>
              <a:t>Gloss</a:t>
            </a:r>
            <a:r>
              <a:rPr kumimoji="0" lang="en-US" altLang="en-US" sz="1100" b="0" i="0" u="none" strike="noStrike" cap="none" normalizeH="0" baseline="0" dirty="0">
                <a:ln>
                  <a:noFill/>
                </a:ln>
                <a:solidFill>
                  <a:srgbClr val="333333"/>
                </a:solidFill>
                <a:effectLst/>
                <a:latin typeface="Open Sans"/>
              </a:rPr>
              <a:t> </a:t>
            </a:r>
            <a:r>
              <a:rPr kumimoji="0" lang="en-US" altLang="en-US" sz="1100" b="0" i="1" u="none" strike="noStrike" cap="none" normalizeH="0" baseline="0" dirty="0">
                <a:ln>
                  <a:noFill/>
                </a:ln>
                <a:solidFill>
                  <a:srgbClr val="333333"/>
                </a:solidFill>
                <a:effectLst/>
                <a:latin typeface="inherit"/>
              </a:rPr>
              <a:t>Opacity</a:t>
            </a:r>
            <a:r>
              <a:rPr kumimoji="0" lang="en-US" altLang="en-US" sz="11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100" b="0" i="0" u="none" strike="noStrike" cap="none" normalizeH="0" baseline="0" dirty="0">
                <a:ln>
                  <a:noFill/>
                </a:ln>
                <a:solidFill>
                  <a:srgbClr val="333333"/>
                </a:solidFill>
                <a:effectLst/>
                <a:latin typeface="Open Sans"/>
              </a:rPr>
              <a:t>In </a:t>
            </a:r>
            <a:r>
              <a:rPr kumimoji="0" lang="en-US" altLang="en-US" sz="1100" b="1" i="0" u="none" strike="noStrike" cap="none" normalizeH="0" baseline="0" dirty="0">
                <a:ln>
                  <a:noFill/>
                </a:ln>
                <a:solidFill>
                  <a:srgbClr val="333333"/>
                </a:solidFill>
                <a:effectLst/>
                <a:latin typeface="inherit"/>
              </a:rPr>
              <a:t>Subgroup sizes</a:t>
            </a:r>
            <a:r>
              <a:rPr kumimoji="0" lang="en-US" altLang="en-US" sz="1100" b="0" i="0" u="none" strike="noStrike" cap="none" normalizeH="0" baseline="0" dirty="0">
                <a:ln>
                  <a:noFill/>
                </a:ln>
                <a:solidFill>
                  <a:srgbClr val="333333"/>
                </a:solidFill>
                <a:effectLst/>
                <a:latin typeface="Open Sans"/>
              </a:rPr>
              <a:t>, enter </a:t>
            </a:r>
            <a:r>
              <a:rPr kumimoji="0" lang="en-US" altLang="en-US" sz="1100" b="0" i="1" u="none" strike="noStrike" cap="none" normalizeH="0" baseline="0" dirty="0">
                <a:ln>
                  <a:noFill/>
                </a:ln>
                <a:solidFill>
                  <a:srgbClr val="333333"/>
                </a:solidFill>
                <a:effectLst/>
                <a:latin typeface="inherit"/>
              </a:rPr>
              <a:t>Subgroup</a:t>
            </a:r>
            <a:r>
              <a:rPr kumimoji="0" lang="en-US" altLang="en-US" sz="11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100" b="0" i="0" u="none" strike="noStrike" cap="none" normalizeH="0" baseline="0" dirty="0">
                <a:ln>
                  <a:noFill/>
                </a:ln>
                <a:solidFill>
                  <a:srgbClr val="333333"/>
                </a:solidFill>
                <a:effectLst/>
                <a:latin typeface="Open Sans"/>
              </a:rPr>
              <a:t>Click </a:t>
            </a:r>
            <a:r>
              <a:rPr kumimoji="0" lang="en-US" altLang="en-US" sz="1100" b="1" i="0" u="none" strike="noStrike" cap="none" normalizeH="0" baseline="0" dirty="0">
                <a:ln>
                  <a:noFill/>
                </a:ln>
                <a:solidFill>
                  <a:srgbClr val="333333"/>
                </a:solidFill>
                <a:effectLst/>
                <a:latin typeface="inherit"/>
              </a:rPr>
              <a:t>OK</a:t>
            </a:r>
            <a:r>
              <a:rPr kumimoji="0" lang="en-US" altLang="en-US" sz="11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281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sp>
        <p:nvSpPr>
          <p:cNvPr id="5" name="Rectangle 4"/>
          <p:cNvSpPr/>
          <p:nvPr/>
        </p:nvSpPr>
        <p:spPr>
          <a:xfrm>
            <a:off x="1038043" y="4727976"/>
            <a:ext cx="7838536" cy="1615827"/>
          </a:xfrm>
          <a:prstGeom prst="rect">
            <a:avLst/>
          </a:prstGeom>
        </p:spPr>
        <p:txBody>
          <a:bodyPr wrap="square">
            <a:spAutoFit/>
          </a:bodyPr>
          <a:lstStyle/>
          <a:p>
            <a:r>
              <a:rPr lang="en-US" sz="1100" b="1" dirty="0">
                <a:solidFill>
                  <a:srgbClr val="333333"/>
                </a:solidFill>
                <a:latin typeface="Consolas" panose="020B0609020204030204" pitchFamily="49" charset="0"/>
              </a:rPr>
              <a:t>T²-Generalized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Results for 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One point beyond control limits.</a:t>
            </a:r>
          </a:p>
          <a:p>
            <a:r>
              <a:rPr lang="en-US" sz="1100" b="1" dirty="0">
                <a:solidFill>
                  <a:srgbClr val="333333"/>
                </a:solidFill>
                <a:latin typeface="Consolas" panose="020B0609020204030204" pitchFamily="49" charset="0"/>
              </a:rPr>
              <a:t>Test Failed at points:  6</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 WARNING * If graph is updated with new data, the results above may no longer</a:t>
            </a:r>
          </a:p>
          <a:p>
            <a:r>
              <a:rPr lang="en-US" sz="1100" b="1" dirty="0">
                <a:solidFill>
                  <a:srgbClr val="333333"/>
                </a:solidFill>
                <a:latin typeface="Consolas" panose="020B0609020204030204" pitchFamily="49" charset="0"/>
              </a:rPr>
              <a:t>            be correct.</a:t>
            </a:r>
          </a:p>
        </p:txBody>
      </p:sp>
      <p:sp>
        <p:nvSpPr>
          <p:cNvPr id="6" name="Rectangle 5"/>
          <p:cNvSpPr/>
          <p:nvPr/>
        </p:nvSpPr>
        <p:spPr>
          <a:xfrm>
            <a:off x="6093124" y="1739679"/>
            <a:ext cx="5336875" cy="2585323"/>
          </a:xfrm>
          <a:prstGeom prst="rect">
            <a:avLst/>
          </a:prstGeom>
        </p:spPr>
        <p:txBody>
          <a:bodyPr wrap="square">
            <a:spAutoFit/>
          </a:bodyPr>
          <a:lstStyle/>
          <a:p>
            <a:r>
              <a:rPr lang="en-US" dirty="0"/>
              <a:t>The quality engineer looks at the Generalized Variance chart first. </a:t>
            </a:r>
            <a:r>
              <a:rPr lang="en-US" b="1" dirty="0"/>
              <a:t>If the Generalized Variance chart shows that the process variation is not in control, then the control limits on the T</a:t>
            </a:r>
            <a:r>
              <a:rPr lang="en-US" b="1" baseline="30000" dirty="0"/>
              <a:t>2</a:t>
            </a:r>
            <a:r>
              <a:rPr lang="en-US" b="1" dirty="0"/>
              <a:t> chart are inaccurate.</a:t>
            </a:r>
          </a:p>
          <a:p>
            <a:r>
              <a:rPr lang="en-US" dirty="0"/>
              <a:t>The joint variation of the tear strength, glossiness, and opacity is above the upper control limit at point 6. The engineer should investigate why the variation is not in control and correct the issues </a:t>
            </a:r>
            <a:r>
              <a:rPr lang="en-US" u="sng" dirty="0"/>
              <a:t>before</a:t>
            </a:r>
            <a:r>
              <a:rPr lang="en-US" dirty="0"/>
              <a:t> interpreting the T</a:t>
            </a:r>
            <a:r>
              <a:rPr lang="en-US" baseline="30000" dirty="0"/>
              <a:t>2</a:t>
            </a:r>
            <a:r>
              <a:rPr lang="en-US" dirty="0"/>
              <a:t> chart.</a:t>
            </a:r>
          </a:p>
        </p:txBody>
      </p:sp>
      <p:pic>
        <p:nvPicPr>
          <p:cNvPr id="8" name="Content Placeholder 7"/>
          <p:cNvPicPr>
            <a:picLocks noGrp="1" noChangeAspect="1"/>
          </p:cNvPicPr>
          <p:nvPr>
            <p:ph idx="1"/>
          </p:nvPr>
        </p:nvPicPr>
        <p:blipFill>
          <a:blip r:embed="rId2"/>
          <a:stretch>
            <a:fillRect/>
          </a:stretch>
        </p:blipFill>
        <p:spPr>
          <a:xfrm>
            <a:off x="1158813" y="1595075"/>
            <a:ext cx="4482863" cy="2988575"/>
          </a:xfrm>
          <a:prstGeom prst="rect">
            <a:avLst/>
          </a:prstGeom>
        </p:spPr>
      </p:pic>
    </p:spTree>
    <p:extLst>
      <p:ext uri="{BB962C8B-B14F-4D97-AF65-F5344CB8AC3E}">
        <p14:creationId xmlns:p14="http://schemas.microsoft.com/office/powerpoint/2010/main" val="341332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การตีความผลลัพธ์</a:t>
            </a:r>
            <a:endParaRPr lang="en-US" dirty="0"/>
          </a:p>
        </p:txBody>
      </p:sp>
      <p:sp>
        <p:nvSpPr>
          <p:cNvPr id="5" name="Rectangle 4"/>
          <p:cNvSpPr/>
          <p:nvPr/>
        </p:nvSpPr>
        <p:spPr>
          <a:xfrm>
            <a:off x="1038043" y="4727976"/>
            <a:ext cx="7838536" cy="1615827"/>
          </a:xfrm>
          <a:prstGeom prst="rect">
            <a:avLst/>
          </a:prstGeom>
        </p:spPr>
        <p:txBody>
          <a:bodyPr wrap="square">
            <a:spAutoFit/>
          </a:bodyPr>
          <a:lstStyle/>
          <a:p>
            <a:r>
              <a:rPr lang="en-US" sz="1100" b="1" dirty="0">
                <a:solidFill>
                  <a:srgbClr val="333333"/>
                </a:solidFill>
                <a:latin typeface="Consolas" panose="020B0609020204030204" pitchFamily="49" charset="0"/>
              </a:rPr>
              <a:t>T²-Generalized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Results for Generalized Variance Chart of Tear, ..., Opacity</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TEST. One point beyond control limits.</a:t>
            </a:r>
          </a:p>
          <a:p>
            <a:r>
              <a:rPr lang="en-US" sz="1100" b="1" dirty="0">
                <a:solidFill>
                  <a:srgbClr val="333333"/>
                </a:solidFill>
                <a:latin typeface="Consolas" panose="020B0609020204030204" pitchFamily="49" charset="0"/>
              </a:rPr>
              <a:t>Test Failed at points:  6</a:t>
            </a:r>
          </a:p>
          <a:p>
            <a:endParaRPr lang="en-US" sz="1100" b="1" dirty="0">
              <a:solidFill>
                <a:srgbClr val="333333"/>
              </a:solidFill>
              <a:latin typeface="Consolas" panose="020B0609020204030204" pitchFamily="49" charset="0"/>
            </a:endParaRPr>
          </a:p>
          <a:p>
            <a:r>
              <a:rPr lang="en-US" sz="1100" b="1" dirty="0">
                <a:solidFill>
                  <a:srgbClr val="333333"/>
                </a:solidFill>
                <a:latin typeface="Consolas" panose="020B0609020204030204" pitchFamily="49" charset="0"/>
              </a:rPr>
              <a:t>* WARNING * If graph is updated with new data, the results above may no longer</a:t>
            </a:r>
          </a:p>
          <a:p>
            <a:r>
              <a:rPr lang="en-US" sz="1100" b="1" dirty="0">
                <a:solidFill>
                  <a:srgbClr val="333333"/>
                </a:solidFill>
                <a:latin typeface="Consolas" panose="020B0609020204030204" pitchFamily="49" charset="0"/>
              </a:rPr>
              <a:t>            be correct.</a:t>
            </a:r>
          </a:p>
        </p:txBody>
      </p:sp>
      <p:sp>
        <p:nvSpPr>
          <p:cNvPr id="6" name="Rectangle 5"/>
          <p:cNvSpPr/>
          <p:nvPr/>
        </p:nvSpPr>
        <p:spPr>
          <a:xfrm>
            <a:off x="6093124" y="1739679"/>
            <a:ext cx="5336875" cy="2246769"/>
          </a:xfrm>
          <a:prstGeom prst="rect">
            <a:avLst/>
          </a:prstGeom>
        </p:spPr>
        <p:txBody>
          <a:bodyPr wrap="square">
            <a:spAutoFit/>
          </a:bodyPr>
          <a:lstStyle/>
          <a:p>
            <a:r>
              <a:rPr lang="th-TH" sz="2000" dirty="0"/>
              <a:t>วิศวกรควบคุมคุณภาพจะดูที่กราฟ</a:t>
            </a:r>
            <a:r>
              <a:rPr lang="th-TH" sz="2000" dirty="0" smtClean="0"/>
              <a:t>แปรปรวนร่วมก่อน</a:t>
            </a:r>
            <a:r>
              <a:rPr lang="en-US" sz="2000" dirty="0" smtClean="0"/>
              <a:t> </a:t>
            </a:r>
            <a:r>
              <a:rPr lang="th-TH" sz="2000" b="1" dirty="0"/>
              <a:t>หากแผนภูมิแสดงว่ารูปแบบของกระบวนการไม่ได้อยู่ในการควบคุม </a:t>
            </a:r>
            <a:r>
              <a:rPr lang="th-TH" sz="2000" b="1" dirty="0" smtClean="0"/>
              <a:t>อาจ</a:t>
            </a:r>
            <a:r>
              <a:rPr lang="th-TH" sz="2000" b="1" dirty="0" smtClean="0"/>
              <a:t>จะหมายถึง </a:t>
            </a:r>
            <a:r>
              <a:rPr lang="th-TH" sz="2000" b="1" dirty="0" smtClean="0"/>
              <a:t>ขีดจำกัด</a:t>
            </a:r>
            <a:r>
              <a:rPr lang="th-TH" sz="2000" b="1" dirty="0"/>
              <a:t>การควบคุมในแผนภูมิ </a:t>
            </a:r>
            <a:r>
              <a:rPr lang="en-US" sz="2000" b="1" dirty="0"/>
              <a:t>T</a:t>
            </a:r>
            <a:r>
              <a:rPr lang="en-US" sz="2000" b="1" baseline="30000" dirty="0"/>
              <a:t>2</a:t>
            </a:r>
            <a:r>
              <a:rPr lang="en-US" sz="2000" b="1" dirty="0"/>
              <a:t> chart </a:t>
            </a:r>
            <a:r>
              <a:rPr lang="th-TH" sz="2000" b="1" dirty="0" smtClean="0"/>
              <a:t>ยัง</a:t>
            </a:r>
            <a:r>
              <a:rPr lang="th-TH" sz="2000" b="1" dirty="0" smtClean="0"/>
              <a:t>ไม่</a:t>
            </a:r>
            <a:r>
              <a:rPr lang="th-TH" sz="2000" b="1" dirty="0"/>
              <a:t>ถูกต้อง</a:t>
            </a:r>
            <a:r>
              <a:rPr lang="en-US" sz="2000" b="1" dirty="0"/>
              <a:t> </a:t>
            </a:r>
          </a:p>
          <a:p>
            <a:r>
              <a:rPr lang="th-TH" sz="2000" dirty="0"/>
              <a:t>ความ</a:t>
            </a:r>
            <a:r>
              <a:rPr lang="th-TH" sz="2000" dirty="0" smtClean="0"/>
              <a:t>แปรปรวนร่วม</a:t>
            </a:r>
            <a:r>
              <a:rPr lang="th-TH" sz="2000" dirty="0"/>
              <a:t>ของความแข็งแรงการฉีกขาด ความมันวาว และความทึบ อยู่เหนือขีดจำกัดบนของการควบคุมที่</a:t>
            </a:r>
            <a:r>
              <a:rPr lang="th-TH" sz="2000" dirty="0" smtClean="0"/>
              <a:t>จุดที่ </a:t>
            </a:r>
            <a:r>
              <a:rPr lang="th-TH" sz="2000" dirty="0"/>
              <a:t>6 วิศวกรควรตรวจสอบสาเหตุที่การเปลี่ยนแปลงไม่ได้อยู่ในการควบคุมและแก้ไขปัญหาก่อนการตีความ</a:t>
            </a:r>
            <a:r>
              <a:rPr lang="en-US" sz="2000" dirty="0"/>
              <a:t> T</a:t>
            </a:r>
            <a:r>
              <a:rPr lang="en-US" sz="2000" baseline="30000" dirty="0"/>
              <a:t>2</a:t>
            </a:r>
            <a:r>
              <a:rPr lang="en-US" sz="2000" dirty="0"/>
              <a:t> chart.</a:t>
            </a:r>
          </a:p>
        </p:txBody>
      </p:sp>
      <p:pic>
        <p:nvPicPr>
          <p:cNvPr id="8" name="Content Placeholder 7"/>
          <p:cNvPicPr>
            <a:picLocks noGrp="1" noChangeAspect="1"/>
          </p:cNvPicPr>
          <p:nvPr>
            <p:ph idx="1"/>
          </p:nvPr>
        </p:nvPicPr>
        <p:blipFill>
          <a:blip r:embed="rId2"/>
          <a:stretch>
            <a:fillRect/>
          </a:stretch>
        </p:blipFill>
        <p:spPr>
          <a:xfrm>
            <a:off x="1158813" y="1595075"/>
            <a:ext cx="4482863" cy="2988575"/>
          </a:xfrm>
          <a:prstGeom prst="rect">
            <a:avLst/>
          </a:prstGeom>
        </p:spPr>
      </p:pic>
    </p:spTree>
    <p:extLst>
      <p:ext uri="{BB962C8B-B14F-4D97-AF65-F5344CB8AC3E}">
        <p14:creationId xmlns:p14="http://schemas.microsoft.com/office/powerpoint/2010/main" val="87074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1600" dirty="0"/>
              <a:t>D. C. Montgomery (2012) Introduction to Statistical Quality Control, 7th Edition by. John Wiley &amp; Sons, Inc.</a:t>
            </a:r>
          </a:p>
          <a:p>
            <a:r>
              <a:rPr lang="en-US" sz="1600" dirty="0"/>
              <a:t>J. F., MacGregor, and T. </a:t>
            </a:r>
            <a:r>
              <a:rPr lang="en-US" sz="1600" dirty="0" err="1"/>
              <a:t>Kourti</a:t>
            </a:r>
            <a:r>
              <a:rPr lang="en-US" sz="1600" dirty="0"/>
              <a:t>, (1995). Statistical process control of multivariate processes. Control Engineering Practice, 3(3), 403-414.</a:t>
            </a:r>
          </a:p>
          <a:p>
            <a:r>
              <a:rPr lang="en-US" sz="1600" dirty="0"/>
              <a:t>J. H. Woodall and W.H. Sullivan (1996). "A Comparison of Multivariate Control Charts for Individual Observations," Journal of Quality Technology, 28 (4), 398-408.</a:t>
            </a:r>
          </a:p>
          <a:p>
            <a:r>
              <a:rPr lang="en-US" sz="1600" dirty="0"/>
              <a:t>R. L. Mason, N. D. Tracy, and J. C. Young. (1995). "Decomposition of T 2 for Multivariate Control Chart Interpretation," Journal of Quality Technology , 27, April, 99-108.</a:t>
            </a:r>
          </a:p>
          <a:p>
            <a:r>
              <a:rPr lang="en-US" sz="1600" dirty="0"/>
              <a:t>K M. </a:t>
            </a:r>
            <a:r>
              <a:rPr lang="en-US" sz="1600" dirty="0" err="1"/>
              <a:t>Bodden</a:t>
            </a:r>
            <a:r>
              <a:rPr lang="en-US" sz="1600" dirty="0"/>
              <a:t> and S E. </a:t>
            </a:r>
            <a:r>
              <a:rPr lang="en-US" sz="1600" dirty="0" err="1"/>
              <a:t>Rigdon</a:t>
            </a:r>
            <a:r>
              <a:rPr lang="en-US" sz="1600" dirty="0"/>
              <a:t> (1999). A Program for Approximating the In-Control ARL for the MEWMA Chart. Journal of Quality Technology, 31,January, 120−123.</a:t>
            </a:r>
          </a:p>
          <a:p>
            <a:r>
              <a:rPr lang="en-US" sz="1600" dirty="0"/>
              <a:t>Minitab® support. </a:t>
            </a:r>
            <a:r>
              <a:rPr lang="en-US" sz="1600" dirty="0">
                <a:hlinkClick r:id="rId2"/>
              </a:rPr>
              <a:t>https://support.minitab.com/</a:t>
            </a:r>
            <a:r>
              <a:rPr lang="en-US" sz="1600" dirty="0"/>
              <a:t>.</a:t>
            </a:r>
          </a:p>
          <a:p>
            <a:endParaRPr lang="en-US" sz="1600" dirty="0"/>
          </a:p>
          <a:p>
            <a:endParaRPr lang="en-US" sz="1600" dirty="0"/>
          </a:p>
          <a:p>
            <a:endParaRPr lang="en-US" sz="1600" dirty="0"/>
          </a:p>
        </p:txBody>
      </p:sp>
    </p:spTree>
    <p:extLst>
      <p:ext uri="{BB962C8B-B14F-4D97-AF65-F5344CB8AC3E}">
        <p14:creationId xmlns:p14="http://schemas.microsoft.com/office/powerpoint/2010/main" val="318690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610F-8CB2-4C19-9EC3-E204BD77C1E2}"/>
              </a:ext>
            </a:extLst>
          </p:cNvPr>
          <p:cNvSpPr>
            <a:spLocks noGrp="1"/>
          </p:cNvSpPr>
          <p:nvPr>
            <p:ph type="title"/>
          </p:nvPr>
        </p:nvSpPr>
        <p:spPr/>
        <p:txBody>
          <a:bodyPr/>
          <a:lstStyle/>
          <a:p>
            <a:r>
              <a:rPr lang="th-TH" dirty="0"/>
              <a:t>เค้าโครงการเรียน</a:t>
            </a:r>
            <a:endParaRPr lang="en-US" dirty="0"/>
          </a:p>
        </p:txBody>
      </p:sp>
      <p:sp>
        <p:nvSpPr>
          <p:cNvPr id="5" name="Rectangle 4"/>
          <p:cNvSpPr/>
          <p:nvPr/>
        </p:nvSpPr>
        <p:spPr>
          <a:xfrm>
            <a:off x="373811" y="6185456"/>
            <a:ext cx="3991155" cy="338554"/>
          </a:xfrm>
          <a:prstGeom prst="rect">
            <a:avLst/>
          </a:prstGeom>
        </p:spPr>
        <p:txBody>
          <a:bodyPr wrap="square">
            <a:spAutoFit/>
          </a:bodyPr>
          <a:lstStyle/>
          <a:p>
            <a:r>
              <a:rPr lang="en-US" sz="800" dirty="0"/>
              <a:t>[Ref] Technical Note. “PREDICTIVE STATISTICAL PROCESS CONTROL”. An update on data-driven CNC machining at L&amp;S Machine Company.</a:t>
            </a:r>
          </a:p>
        </p:txBody>
      </p:sp>
      <p:sp>
        <p:nvSpPr>
          <p:cNvPr id="3" name="Content Placeholder 2"/>
          <p:cNvSpPr>
            <a:spLocks noGrp="1"/>
          </p:cNvSpPr>
          <p:nvPr>
            <p:ph idx="1"/>
          </p:nvPr>
        </p:nvSpPr>
        <p:spPr/>
        <p:txBody>
          <a:bodyPr/>
          <a:lstStyle/>
          <a:p>
            <a:r>
              <a:rPr lang="th-TH" dirty="0"/>
              <a:t>ข้อ</a:t>
            </a:r>
            <a:r>
              <a:rPr lang="th-TH" dirty="0" smtClean="0"/>
              <a:t>มูลคุณภาพแบบหลาย</a:t>
            </a:r>
            <a:r>
              <a:rPr lang="th-TH" dirty="0"/>
              <a:t>ตัวแปรคืออะไร</a:t>
            </a:r>
            <a:r>
              <a:rPr lang="en-US" dirty="0"/>
              <a:t>?</a:t>
            </a:r>
          </a:p>
          <a:p>
            <a:r>
              <a:rPr lang="th-TH" dirty="0"/>
              <a:t>แผนภูมิควบคุมสำหรับข้อมูลหลายตัวแปร</a:t>
            </a:r>
            <a:endParaRPr lang="en-US" dirty="0"/>
          </a:p>
          <a:p>
            <a:pPr lvl="1"/>
            <a:r>
              <a:rPr lang="th-TH" dirty="0"/>
              <a:t>แผนภูมิ </a:t>
            </a:r>
            <a:r>
              <a:rPr lang="en-US" dirty="0"/>
              <a:t>EWMA Chart</a:t>
            </a:r>
            <a:r>
              <a:rPr lang="th-TH" dirty="0"/>
              <a:t> หลายตัวแปร</a:t>
            </a:r>
            <a:endParaRPr lang="en-US" dirty="0"/>
          </a:p>
          <a:p>
            <a:pPr lvl="1"/>
            <a:r>
              <a:rPr lang="en-US" dirty="0"/>
              <a:t>T²-Generalized Variance Chart</a:t>
            </a:r>
          </a:p>
          <a:p>
            <a:endParaRPr lang="en-US" dirty="0"/>
          </a:p>
        </p:txBody>
      </p:sp>
    </p:spTree>
    <p:extLst>
      <p:ext uri="{BB962C8B-B14F-4D97-AF65-F5344CB8AC3E}">
        <p14:creationId xmlns:p14="http://schemas.microsoft.com/office/powerpoint/2010/main" val="80102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cs typeface="+mn-cs"/>
              </a:rPr>
              <a:t>แผนภูมิควบคุมหลายตัวแปร</a:t>
            </a:r>
            <a:endParaRPr lang="en-US" dirty="0">
              <a:cs typeface="+mn-cs"/>
            </a:endParaRPr>
          </a:p>
        </p:txBody>
      </p:sp>
      <p:sp>
        <p:nvSpPr>
          <p:cNvPr id="3" name="Content Placeholder 2"/>
          <p:cNvSpPr>
            <a:spLocks noGrp="1"/>
          </p:cNvSpPr>
          <p:nvPr>
            <p:ph idx="1"/>
          </p:nvPr>
        </p:nvSpPr>
        <p:spPr/>
        <p:txBody>
          <a:bodyPr>
            <a:normAutofit/>
          </a:bodyPr>
          <a:lstStyle/>
          <a:p>
            <a:pPr>
              <a:lnSpc>
                <a:spcPct val="110000"/>
              </a:lnSpc>
            </a:pPr>
            <a:r>
              <a:rPr lang="th-TH" sz="2400" dirty="0">
                <a:cs typeface="+mn-cs"/>
              </a:rPr>
              <a:t>แสดงสถิติจากตัวแปรการวัดที่เกี่ยวข้องอย่างน้อยสองตัวแปร แผนภูมิหลายตัวแปรแสดงว่าตัวแปรหลายตัวมีอิทธิพลต่อกระบวนการหรือผลลัพธ์ร่วมกันอย่างไร </a:t>
            </a:r>
            <a:endParaRPr lang="th-TH" sz="2400" dirty="0" smtClean="0">
              <a:cs typeface="+mn-cs"/>
            </a:endParaRPr>
          </a:p>
          <a:p>
            <a:pPr>
              <a:lnSpc>
                <a:spcPct val="110000"/>
              </a:lnSpc>
            </a:pPr>
            <a:r>
              <a:rPr lang="th-TH" sz="2400" dirty="0" smtClean="0">
                <a:cs typeface="+mn-cs"/>
              </a:rPr>
              <a:t>ตัวอย่างเช่น การใช้</a:t>
            </a:r>
            <a:r>
              <a:rPr lang="th-TH" sz="2400" dirty="0">
                <a:cs typeface="+mn-cs"/>
              </a:rPr>
              <a:t>แผนภูมิควบคุมหลายตัวแปรเพื่อตรวจสอบว่าค่าความต้านทานแรงดึงและเส้นผ่านศูนย์กลางของเส้นใยมีผลต่อคุณภาพของเนื้อผ้าอย่างไร</a:t>
            </a:r>
            <a:endParaRPr lang="en-US" sz="2400" dirty="0">
              <a:cs typeface="+mn-cs"/>
            </a:endParaRPr>
          </a:p>
        </p:txBody>
      </p:sp>
      <p:pic>
        <p:nvPicPr>
          <p:cNvPr id="4" name="Content Placeholder 3"/>
          <p:cNvPicPr>
            <a:picLocks noChangeAspect="1"/>
          </p:cNvPicPr>
          <p:nvPr/>
        </p:nvPicPr>
        <p:blipFill>
          <a:blip r:embed="rId2"/>
          <a:stretch>
            <a:fillRect/>
          </a:stretch>
        </p:blipFill>
        <p:spPr>
          <a:xfrm>
            <a:off x="3563654" y="3522962"/>
            <a:ext cx="3185154" cy="2831248"/>
          </a:xfrm>
          <a:prstGeom prst="rect">
            <a:avLst/>
          </a:prstGeom>
        </p:spPr>
      </p:pic>
      <p:sp>
        <p:nvSpPr>
          <p:cNvPr id="5" name="Rectangle 4"/>
          <p:cNvSpPr/>
          <p:nvPr/>
        </p:nvSpPr>
        <p:spPr>
          <a:xfrm>
            <a:off x="6424748" y="5144903"/>
            <a:ext cx="5082889" cy="923330"/>
          </a:xfrm>
          <a:prstGeom prst="rect">
            <a:avLst/>
          </a:prstGeom>
        </p:spPr>
        <p:txBody>
          <a:bodyPr wrap="square">
            <a:spAutoFit/>
          </a:bodyPr>
          <a:lstStyle/>
          <a:p>
            <a:r>
              <a:rPr lang="en-US" dirty="0"/>
              <a:t>Figure 1. Quality control of two variables, i.e. </a:t>
            </a:r>
            <a:r>
              <a:rPr lang="en-US" i="1" dirty="0"/>
              <a:t>bivariate</a:t>
            </a:r>
            <a:r>
              <a:rPr lang="en-US" dirty="0"/>
              <a:t>, illustrating the misleading nature of univariate charts.</a:t>
            </a:r>
          </a:p>
        </p:txBody>
      </p:sp>
      <p:sp>
        <p:nvSpPr>
          <p:cNvPr id="6" name="TextBox 5"/>
          <p:cNvSpPr txBox="1"/>
          <p:nvPr/>
        </p:nvSpPr>
        <p:spPr>
          <a:xfrm>
            <a:off x="931652" y="3845457"/>
            <a:ext cx="1920269"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Acceptance region</a:t>
            </a:r>
          </a:p>
        </p:txBody>
      </p:sp>
      <p:cxnSp>
        <p:nvCxnSpPr>
          <p:cNvPr id="8" name="Straight Arrow Connector 7"/>
          <p:cNvCxnSpPr>
            <a:stCxn id="6" idx="3"/>
          </p:cNvCxnSpPr>
          <p:nvPr/>
        </p:nvCxnSpPr>
        <p:spPr>
          <a:xfrm flipV="1">
            <a:off x="2851921" y="3717985"/>
            <a:ext cx="814305" cy="31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48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cs typeface="+mn-cs"/>
              </a:rPr>
              <a:t>ข้อดีของแผนภูมิควบคุมหลายตัวแปร</a:t>
            </a:r>
            <a:endParaRPr lang="en-US" dirty="0">
              <a:cs typeface="+mn-cs"/>
            </a:endParaRPr>
          </a:p>
        </p:txBody>
      </p:sp>
      <p:sp>
        <p:nvSpPr>
          <p:cNvPr id="3" name="Content Placeholder 2"/>
          <p:cNvSpPr>
            <a:spLocks noGrp="1"/>
          </p:cNvSpPr>
          <p:nvPr>
            <p:ph idx="1"/>
          </p:nvPr>
        </p:nvSpPr>
        <p:spPr/>
        <p:txBody>
          <a:bodyPr>
            <a:normAutofit/>
          </a:bodyPr>
          <a:lstStyle/>
          <a:p>
            <a:pPr>
              <a:lnSpc>
                <a:spcPct val="110000"/>
              </a:lnSpc>
            </a:pPr>
            <a:r>
              <a:rPr lang="th-TH" dirty="0">
                <a:cs typeface="+mn-cs"/>
              </a:rPr>
              <a:t>ข้อดีหลายประการในการสร้างแผนภูมิแบบหลายตัวแปร</a:t>
            </a:r>
            <a:r>
              <a:rPr lang="en-US" dirty="0">
                <a:cs typeface="+mn-cs"/>
              </a:rPr>
              <a:t>:</a:t>
            </a:r>
          </a:p>
          <a:p>
            <a:pPr lvl="1">
              <a:lnSpc>
                <a:spcPct val="110000"/>
              </a:lnSpc>
            </a:pPr>
            <a:r>
              <a:rPr lang="th-TH" dirty="0">
                <a:cs typeface="+mn-cs"/>
              </a:rPr>
              <a:t>ขอบเขตการควบคุมที่แท้จริงของตัวแปรที่เกี่ยวข้องจะถูกแสดง (รูปไข่สำหรับกรณี </a:t>
            </a:r>
            <a:r>
              <a:rPr lang="en-US" dirty="0">
                <a:cs typeface="+mn-cs"/>
              </a:rPr>
              <a:t>bivariate)</a:t>
            </a:r>
          </a:p>
          <a:p>
            <a:pPr lvl="1">
              <a:lnSpc>
                <a:spcPct val="110000"/>
              </a:lnSpc>
            </a:pPr>
            <a:r>
              <a:rPr lang="th-TH" dirty="0">
                <a:cs typeface="+mn-cs"/>
              </a:rPr>
              <a:t>สามารถ</a:t>
            </a:r>
            <a:r>
              <a:rPr lang="th-TH" dirty="0" smtClean="0">
                <a:cs typeface="+mn-cs"/>
              </a:rPr>
              <a:t>รักษาระดับความผิดพลาดแบบ </a:t>
            </a:r>
            <a:r>
              <a:rPr lang="en-US" dirty="0">
                <a:cs typeface="+mn-cs"/>
              </a:rPr>
              <a:t>Type I </a:t>
            </a:r>
            <a:r>
              <a:rPr lang="th-TH" dirty="0" smtClean="0">
                <a:cs typeface="+mn-cs"/>
              </a:rPr>
              <a:t>ได้</a:t>
            </a:r>
            <a:endParaRPr lang="th-TH" dirty="0">
              <a:cs typeface="+mn-cs"/>
            </a:endParaRPr>
          </a:p>
          <a:p>
            <a:pPr lvl="1">
              <a:lnSpc>
                <a:spcPct val="110000"/>
              </a:lnSpc>
            </a:pPr>
            <a:r>
              <a:rPr lang="th-TH" dirty="0" smtClean="0">
                <a:cs typeface="+mn-cs"/>
              </a:rPr>
              <a:t>ใช้ขอบเขตการควบคุมชุดเดียว ใ</a:t>
            </a:r>
            <a:r>
              <a:rPr lang="th-TH" dirty="0" smtClean="0">
                <a:cs typeface="+mn-cs"/>
              </a:rPr>
              <a:t>นการตรวจติดตามกระบวนการ </a:t>
            </a:r>
            <a:endParaRPr lang="en-US" dirty="0">
              <a:cs typeface="+mn-cs"/>
            </a:endParaRPr>
          </a:p>
          <a:p>
            <a:pPr>
              <a:lnSpc>
                <a:spcPct val="110000"/>
              </a:lnSpc>
            </a:pPr>
            <a:r>
              <a:rPr lang="th-TH" dirty="0">
                <a:cs typeface="+mn-cs"/>
              </a:rPr>
              <a:t>อย่างไรก็ตาม</a:t>
            </a:r>
            <a:r>
              <a:rPr lang="th-TH" dirty="0">
                <a:solidFill>
                  <a:srgbClr val="FF0000"/>
                </a:solidFill>
                <a:cs typeface="+mn-cs"/>
              </a:rPr>
              <a:t>แผนภูมิหลายตัวแปรนั้นยากต่อการตีความมากกว่าแผนภูมิควบคุม </a:t>
            </a:r>
            <a:r>
              <a:rPr lang="en-US" dirty="0">
                <a:solidFill>
                  <a:srgbClr val="FF0000"/>
                </a:solidFill>
                <a:cs typeface="+mn-cs"/>
              </a:rPr>
              <a:t>Shewhart </a:t>
            </a:r>
            <a:r>
              <a:rPr lang="th-TH" dirty="0">
                <a:solidFill>
                  <a:srgbClr val="FF0000"/>
                </a:solidFill>
                <a:cs typeface="+mn-cs"/>
              </a:rPr>
              <a:t>แบบคลาสสิก </a:t>
            </a:r>
            <a:r>
              <a:rPr lang="th-TH" dirty="0">
                <a:cs typeface="+mn-cs"/>
              </a:rPr>
              <a:t>ตัวอย่างเช่น </a:t>
            </a:r>
            <a:r>
              <a:rPr lang="th-TH" dirty="0" err="1">
                <a:cs typeface="+mn-cs"/>
              </a:rPr>
              <a:t>สเกล</a:t>
            </a:r>
            <a:r>
              <a:rPr lang="th-TH" dirty="0">
                <a:cs typeface="+mn-cs"/>
              </a:rPr>
              <a:t>บนแผนภูมิหลายตัวแปรไม่เกี่ยวข้องกับ</a:t>
            </a:r>
            <a:r>
              <a:rPr lang="th-TH" dirty="0" err="1">
                <a:cs typeface="+mn-cs"/>
              </a:rPr>
              <a:t>สเกล</a:t>
            </a:r>
            <a:r>
              <a:rPr lang="th-TH" dirty="0">
                <a:cs typeface="+mn-cs"/>
              </a:rPr>
              <a:t>ของตัวแปรใด ๆ และสัญญาณที่ไม่อยู่ในการควบคุมจะ</a:t>
            </a:r>
            <a:r>
              <a:rPr lang="th-TH" dirty="0" smtClean="0">
                <a:cs typeface="+mn-cs"/>
              </a:rPr>
              <a:t>ไม่สามารถระบุได้ว่า</a:t>
            </a:r>
            <a:r>
              <a:rPr lang="th-TH" dirty="0">
                <a:cs typeface="+mn-cs"/>
              </a:rPr>
              <a:t>ตัวแปรใด (</a:t>
            </a:r>
            <a:r>
              <a:rPr lang="th-TH" dirty="0" smtClean="0">
                <a:cs typeface="+mn-cs"/>
              </a:rPr>
              <a:t>หรือมากกว่า </a:t>
            </a:r>
            <a:r>
              <a:rPr lang="en-US" dirty="0" smtClean="0">
                <a:cs typeface="+mn-cs"/>
              </a:rPr>
              <a:t>1 </a:t>
            </a:r>
            <a:r>
              <a:rPr lang="th-TH" dirty="0" smtClean="0">
                <a:cs typeface="+mn-cs"/>
              </a:rPr>
              <a:t>ตัว</a:t>
            </a:r>
            <a:r>
              <a:rPr lang="th-TH" dirty="0">
                <a:cs typeface="+mn-cs"/>
              </a:rPr>
              <a:t>แปร) </a:t>
            </a:r>
            <a:r>
              <a:rPr lang="th-TH" dirty="0" smtClean="0">
                <a:cs typeface="+mn-cs"/>
              </a:rPr>
              <a:t>ที่ทำ</a:t>
            </a:r>
            <a:r>
              <a:rPr lang="th-TH" dirty="0">
                <a:cs typeface="+mn-cs"/>
              </a:rPr>
              <a:t>ให้เกิด</a:t>
            </a:r>
            <a:r>
              <a:rPr lang="th-TH" dirty="0" smtClean="0">
                <a:cs typeface="+mn-cs"/>
              </a:rPr>
              <a:t>สัญญาณความผิดปกติของกระบวนการ</a:t>
            </a:r>
            <a:endParaRPr lang="en-US" dirty="0">
              <a:cs typeface="+mn-cs"/>
            </a:endParaRPr>
          </a:p>
        </p:txBody>
      </p:sp>
    </p:spTree>
    <p:extLst>
      <p:ext uri="{BB962C8B-B14F-4D97-AF65-F5344CB8AC3E}">
        <p14:creationId xmlns:p14="http://schemas.microsoft.com/office/powerpoint/2010/main" val="406501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of Variables</a:t>
            </a:r>
          </a:p>
        </p:txBody>
      </p:sp>
      <p:sp>
        <p:nvSpPr>
          <p:cNvPr id="3" name="Content Placeholder 2"/>
          <p:cNvSpPr>
            <a:spLocks noGrp="1"/>
          </p:cNvSpPr>
          <p:nvPr>
            <p:ph idx="1"/>
          </p:nvPr>
        </p:nvSpPr>
        <p:spPr/>
        <p:txBody>
          <a:bodyPr>
            <a:normAutofit/>
          </a:bodyPr>
          <a:lstStyle/>
          <a:p>
            <a:r>
              <a:rPr lang="en-US" sz="2400" dirty="0"/>
              <a:t>To determine whether you should use a </a:t>
            </a:r>
            <a:r>
              <a:rPr lang="en-US" sz="2400" dirty="0">
                <a:solidFill>
                  <a:srgbClr val="0070C0"/>
                </a:solidFill>
              </a:rPr>
              <a:t>univariate</a:t>
            </a:r>
            <a:r>
              <a:rPr lang="en-US" sz="2400" dirty="0"/>
              <a:t> or </a:t>
            </a:r>
            <a:r>
              <a:rPr lang="en-US" sz="2400" dirty="0">
                <a:solidFill>
                  <a:srgbClr val="0070C0"/>
                </a:solidFill>
              </a:rPr>
              <a:t>multivariate</a:t>
            </a:r>
            <a:r>
              <a:rPr lang="en-US" sz="2400" dirty="0"/>
              <a:t> chart, test a correlation of your variables. </a:t>
            </a:r>
          </a:p>
          <a:p>
            <a:r>
              <a:rPr lang="en-US" sz="2400" dirty="0"/>
              <a:t>To test correlation in Minitab</a:t>
            </a:r>
          </a:p>
          <a:p>
            <a:pPr lvl="1"/>
            <a:r>
              <a:rPr lang="en-US" sz="2000" dirty="0"/>
              <a:t>Choose </a:t>
            </a:r>
            <a:r>
              <a:rPr lang="en-US" sz="2000" dirty="0">
                <a:solidFill>
                  <a:srgbClr val="0070C0"/>
                </a:solidFill>
              </a:rPr>
              <a:t>Stat &gt; Basic Statistics &gt; Correlation</a:t>
            </a:r>
          </a:p>
          <a:p>
            <a:pPr marL="914400" lvl="1" indent="-457200">
              <a:buFont typeface="+mj-lt"/>
              <a:buAutoNum type="arabicPeriod"/>
            </a:pPr>
            <a:r>
              <a:rPr lang="en-US" sz="2000" dirty="0"/>
              <a:t>Examine the linear relationship between variables (Pearson) </a:t>
            </a:r>
          </a:p>
          <a:p>
            <a:pPr lvl="2"/>
            <a:r>
              <a:rPr lang="en-US" sz="1600" dirty="0"/>
              <a:t>Close to zero </a:t>
            </a:r>
            <a:r>
              <a:rPr lang="en-US" sz="1600" dirty="0">
                <a:sym typeface="Wingdings" panose="05000000000000000000" pitchFamily="2" charset="2"/>
              </a:rPr>
              <a:t></a:t>
            </a:r>
            <a:r>
              <a:rPr lang="en-US" sz="1600" dirty="0"/>
              <a:t> no linear relationship between the variables</a:t>
            </a:r>
          </a:p>
          <a:p>
            <a:pPr lvl="2"/>
            <a:r>
              <a:rPr lang="en-US" sz="1600" dirty="0"/>
              <a:t>The sign of the coefficient indicates the direction of the relationship</a:t>
            </a:r>
          </a:p>
          <a:p>
            <a:pPr marL="914400" lvl="1" indent="-457200">
              <a:buFont typeface="+mj-lt"/>
              <a:buAutoNum type="arabicPeriod"/>
            </a:pPr>
            <a:r>
              <a:rPr lang="en-US" sz="2000" dirty="0"/>
              <a:t>Determine whether the correlation coefficient is significant</a:t>
            </a:r>
          </a:p>
          <a:p>
            <a:pPr lvl="2"/>
            <a:r>
              <a:rPr lang="en-US" sz="1600" dirty="0"/>
              <a:t>P-value ≤ α: The correlation is statistically significant</a:t>
            </a:r>
          </a:p>
          <a:p>
            <a:pPr lvl="2"/>
            <a:r>
              <a:rPr lang="en-US" sz="1600" dirty="0"/>
              <a:t>P-value &gt; α: The correlation is not statistically significant</a:t>
            </a:r>
          </a:p>
          <a:p>
            <a:pPr marL="914400" lvl="1" indent="-457200">
              <a:buFont typeface="+mj-lt"/>
              <a:buAutoNum type="arabicPeriod"/>
            </a:pPr>
            <a:r>
              <a:rPr lang="en-US" sz="2000" dirty="0"/>
              <a:t>Examine the monotonic relationship between variables (Spearman)</a:t>
            </a:r>
          </a:p>
          <a:p>
            <a:pPr lvl="2"/>
            <a:r>
              <a:rPr lang="en-US" sz="1600" dirty="0"/>
              <a:t>Close to zero </a:t>
            </a:r>
            <a:r>
              <a:rPr lang="en-US" sz="1600" dirty="0">
                <a:sym typeface="Wingdings" panose="05000000000000000000" pitchFamily="2" charset="2"/>
              </a:rPr>
              <a:t></a:t>
            </a:r>
            <a:r>
              <a:rPr lang="en-US" sz="1600" dirty="0"/>
              <a:t> no monotonic relationship between the variables (in the rank-ordered data)</a:t>
            </a:r>
          </a:p>
          <a:p>
            <a:pPr lvl="2"/>
            <a:r>
              <a:rPr lang="en-US" sz="1600" dirty="0"/>
              <a:t>The sign of the coefficient indicates the direction of the relationship</a:t>
            </a:r>
          </a:p>
          <a:p>
            <a:pPr lvl="2"/>
            <a:endParaRPr lang="en-US" sz="1600" dirty="0"/>
          </a:p>
          <a:p>
            <a:pPr lvl="2"/>
            <a:endParaRPr lang="en-US" sz="1600" dirty="0"/>
          </a:p>
          <a:p>
            <a:pPr lvl="2"/>
            <a:endParaRPr lang="en-US" sz="1600"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333333"/>
                </a:solidFill>
                <a:effectLst/>
                <a:latin typeface="Open Sans"/>
              </a:rPr>
              <a:t>Choose </a:t>
            </a:r>
            <a:r>
              <a:rPr kumimoji="0" lang="en-US" altLang="en-US" sz="1100" b="1" i="0" u="none" strike="noStrike" cap="none" normalizeH="0" baseline="0">
                <a:ln>
                  <a:noFill/>
                </a:ln>
                <a:solidFill>
                  <a:srgbClr val="333333"/>
                </a:solidFill>
                <a:effectLst/>
                <a:latin typeface="inherit"/>
              </a:rPr>
              <a:t>Stat</a:t>
            </a:r>
            <a:r>
              <a:rPr kumimoji="0" lang="en-US" altLang="en-US" sz="1100" b="0" i="0" u="none" strike="noStrike" cap="none" normalizeH="0" baseline="0">
                <a:ln>
                  <a:noFill/>
                </a:ln>
                <a:solidFill>
                  <a:srgbClr val="333333"/>
                </a:solidFill>
                <a:effectLst/>
                <a:latin typeface="Open Sans"/>
              </a:rPr>
              <a:t> &gt; </a:t>
            </a:r>
            <a:r>
              <a:rPr kumimoji="0" lang="en-US" altLang="en-US" sz="1100" b="1" i="0" u="none" strike="noStrike" cap="none" normalizeH="0" baseline="0">
                <a:ln>
                  <a:noFill/>
                </a:ln>
                <a:solidFill>
                  <a:srgbClr val="333333"/>
                </a:solidFill>
                <a:effectLst/>
                <a:latin typeface="inherit"/>
              </a:rPr>
              <a:t>Basic Statistics</a:t>
            </a:r>
            <a:r>
              <a:rPr kumimoji="0" lang="en-US" altLang="en-US" sz="1100" b="0" i="0" u="none" strike="noStrike" cap="none" normalizeH="0" baseline="0">
                <a:ln>
                  <a:noFill/>
                </a:ln>
                <a:solidFill>
                  <a:srgbClr val="333333"/>
                </a:solidFill>
                <a:effectLst/>
                <a:latin typeface="Open Sans"/>
              </a:rPr>
              <a:t> &gt; </a:t>
            </a:r>
            <a:r>
              <a:rPr kumimoji="0" lang="en-US" altLang="en-US" sz="1100" b="1" i="0" u="none" strike="noStrike" cap="none" normalizeH="0" baseline="0">
                <a:ln>
                  <a:noFill/>
                </a:ln>
                <a:solidFill>
                  <a:srgbClr val="333333"/>
                </a:solidFill>
                <a:effectLst/>
                <a:latin typeface="inherit"/>
              </a:rPr>
              <a:t>Correlation</a:t>
            </a:r>
            <a:r>
              <a:rPr kumimoji="0" lang="en-US" altLang="en-US" sz="1100" b="0" i="0" u="none" strike="noStrike" cap="none" normalizeH="0" baseline="0">
                <a:ln>
                  <a:noFill/>
                </a:ln>
                <a:solidFill>
                  <a:srgbClr val="333333"/>
                </a:solidFill>
                <a:effectLst/>
                <a:latin typeface="Open Sans"/>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050727" y="2438840"/>
            <a:ext cx="2068722" cy="2330154"/>
          </a:xfrm>
          <a:prstGeom prst="rect">
            <a:avLst/>
          </a:prstGeom>
          <a:ln>
            <a:solidFill>
              <a:schemeClr val="tx1"/>
            </a:solidFill>
          </a:ln>
        </p:spPr>
      </p:pic>
    </p:spTree>
    <p:extLst>
      <p:ext uri="{BB962C8B-B14F-4D97-AF65-F5344CB8AC3E}">
        <p14:creationId xmlns:p14="http://schemas.microsoft.com/office/powerpoint/2010/main" val="425989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a:cs typeface="+mn-cs"/>
              </a:rPr>
              <a:t>สหสัมพันธ์ของตัวแปร</a:t>
            </a:r>
            <a:endParaRPr lang="en-US" dirty="0">
              <a:cs typeface="+mn-cs"/>
            </a:endParaRPr>
          </a:p>
        </p:txBody>
      </p:sp>
      <p:sp>
        <p:nvSpPr>
          <p:cNvPr id="3" name="Content Placeholder 2"/>
          <p:cNvSpPr>
            <a:spLocks noGrp="1"/>
          </p:cNvSpPr>
          <p:nvPr>
            <p:ph idx="1"/>
          </p:nvPr>
        </p:nvSpPr>
        <p:spPr/>
        <p:txBody>
          <a:bodyPr>
            <a:normAutofit/>
          </a:bodyPr>
          <a:lstStyle/>
          <a:p>
            <a:r>
              <a:rPr lang="th-TH" sz="2400" dirty="0"/>
              <a:t>ทดสอบความสัมพันธ์ของตัวแปรของ</a:t>
            </a:r>
            <a:r>
              <a:rPr lang="th-TH" sz="2400" dirty="0" smtClean="0"/>
              <a:t>คุณ </a:t>
            </a:r>
            <a:r>
              <a:rPr lang="th-TH" sz="2400" dirty="0" smtClean="0"/>
              <a:t>เพื่อ</a:t>
            </a:r>
            <a:r>
              <a:rPr lang="th-TH" sz="2400" dirty="0"/>
              <a:t>ตรวจสอบว่าคุณควร</a:t>
            </a:r>
            <a:r>
              <a:rPr lang="th-TH" sz="2400" dirty="0"/>
              <a:t>ใช้แผนภูมิ</a:t>
            </a:r>
            <a:r>
              <a:rPr lang="en-US" sz="2400" dirty="0" smtClean="0"/>
              <a:t> </a:t>
            </a:r>
            <a:r>
              <a:rPr lang="en-US" sz="2400" dirty="0">
                <a:solidFill>
                  <a:srgbClr val="0070C0"/>
                </a:solidFill>
              </a:rPr>
              <a:t>univariate</a:t>
            </a:r>
            <a:r>
              <a:rPr lang="en-US" sz="2400" dirty="0"/>
              <a:t> </a:t>
            </a:r>
            <a:r>
              <a:rPr lang="th-TH" sz="2400" dirty="0"/>
              <a:t>หรือ</a:t>
            </a:r>
            <a:r>
              <a:rPr lang="en-US" sz="2400" dirty="0"/>
              <a:t> </a:t>
            </a:r>
            <a:r>
              <a:rPr lang="en-US" sz="2400" dirty="0">
                <a:solidFill>
                  <a:srgbClr val="0070C0"/>
                </a:solidFill>
              </a:rPr>
              <a:t>multivariate</a:t>
            </a:r>
            <a:r>
              <a:rPr lang="en-US" sz="2400" dirty="0"/>
              <a:t> </a:t>
            </a:r>
            <a:endParaRPr lang="th-TH" sz="2400" dirty="0" smtClean="0"/>
          </a:p>
          <a:p>
            <a:r>
              <a:rPr lang="th-TH" sz="2400" dirty="0" smtClean="0"/>
              <a:t>การทดสอบ</a:t>
            </a:r>
            <a:r>
              <a:rPr lang="th-TH" sz="2400" dirty="0"/>
              <a:t>ความสัมพันธ์ใน </a:t>
            </a:r>
            <a:r>
              <a:rPr lang="en-US" sz="2400" dirty="0"/>
              <a:t>Minitab</a:t>
            </a:r>
          </a:p>
          <a:p>
            <a:pPr lvl="1"/>
            <a:r>
              <a:rPr lang="th-TH" sz="1600" dirty="0"/>
              <a:t>เลือก</a:t>
            </a:r>
            <a:r>
              <a:rPr lang="en-US" sz="1600" dirty="0"/>
              <a:t> </a:t>
            </a:r>
            <a:r>
              <a:rPr lang="en-US" sz="1600" dirty="0">
                <a:solidFill>
                  <a:srgbClr val="0070C0"/>
                </a:solidFill>
              </a:rPr>
              <a:t>Stat &gt; Basic Statistics &gt; Correlation</a:t>
            </a:r>
          </a:p>
          <a:p>
            <a:pPr marL="914400" lvl="1" indent="-457200">
              <a:buFont typeface="+mj-lt"/>
              <a:buAutoNum type="arabicPeriod"/>
            </a:pPr>
            <a:r>
              <a:rPr lang="th-TH" sz="2000" dirty="0" smtClean="0"/>
              <a:t>ตรวจสอบ </a:t>
            </a:r>
            <a:r>
              <a:rPr lang="en-US" sz="2000" dirty="0" smtClean="0"/>
              <a:t>linear </a:t>
            </a:r>
            <a:r>
              <a:rPr lang="en-US" sz="2000" dirty="0"/>
              <a:t>relationship </a:t>
            </a:r>
            <a:r>
              <a:rPr lang="th-TH" sz="2000" dirty="0" smtClean="0"/>
              <a:t>ระหว่างตัวแปร </a:t>
            </a:r>
            <a:r>
              <a:rPr lang="en-US" sz="2000" dirty="0" smtClean="0"/>
              <a:t>(</a:t>
            </a:r>
            <a:r>
              <a:rPr lang="en-US" sz="2000" dirty="0"/>
              <a:t>Pearson) </a:t>
            </a:r>
          </a:p>
          <a:p>
            <a:pPr lvl="2"/>
            <a:r>
              <a:rPr lang="th-TH" sz="1600" dirty="0" smtClean="0"/>
              <a:t>ค่าเข้าใกล้ศูนย</a:t>
            </a:r>
            <a:r>
              <a:rPr lang="th-TH" sz="1600" dirty="0" smtClean="0"/>
              <a:t>์ </a:t>
            </a:r>
            <a:r>
              <a:rPr lang="en-US" sz="1600" dirty="0" smtClean="0"/>
              <a:t> </a:t>
            </a:r>
            <a:r>
              <a:rPr lang="en-US" sz="1600" dirty="0">
                <a:sym typeface="Wingdings" panose="05000000000000000000" pitchFamily="2" charset="2"/>
              </a:rPr>
              <a:t></a:t>
            </a:r>
            <a:r>
              <a:rPr lang="en-US" sz="1600" dirty="0"/>
              <a:t> </a:t>
            </a:r>
            <a:r>
              <a:rPr lang="th-TH" sz="1600" dirty="0" smtClean="0"/>
              <a:t>ตัวแปรที่นำมาทดสอบไม่มีความสัมพันธ์แบบ </a:t>
            </a:r>
            <a:r>
              <a:rPr lang="en-US" sz="1600" dirty="0" smtClean="0"/>
              <a:t>linear </a:t>
            </a:r>
            <a:endParaRPr lang="th-TH" sz="1600" dirty="0" smtClean="0"/>
          </a:p>
          <a:p>
            <a:pPr lvl="2"/>
            <a:r>
              <a:rPr lang="th-TH" sz="1600" dirty="0" smtClean="0"/>
              <a:t>สัญลักษณ์ของค่าสัมประสิทธิ์จะบอกทิศทางของความสัมพันธ์</a:t>
            </a:r>
            <a:endParaRPr lang="en-US" sz="1600" dirty="0"/>
          </a:p>
          <a:p>
            <a:pPr marL="914400" lvl="1" indent="-457200">
              <a:buFont typeface="+mj-lt"/>
              <a:buAutoNum type="arabicPeriod"/>
            </a:pPr>
            <a:r>
              <a:rPr lang="th-TH" sz="2000" dirty="0" smtClean="0"/>
              <a:t>พิจารณาว่าค่าสัมประสิทธิ์บอกถึงความสัมพันธ์อย่างมีนัยสำคัญทางสถิติหรือไม่</a:t>
            </a:r>
            <a:endParaRPr lang="en-US" sz="2000" dirty="0"/>
          </a:p>
          <a:p>
            <a:pPr lvl="2"/>
            <a:r>
              <a:rPr lang="en-US" sz="1600" dirty="0"/>
              <a:t>P-value ≤ α: </a:t>
            </a:r>
            <a:r>
              <a:rPr lang="th-TH" sz="1600" dirty="0" smtClean="0"/>
              <a:t>มี</a:t>
            </a:r>
            <a:r>
              <a:rPr lang="th-TH" sz="1600" dirty="0" smtClean="0"/>
              <a:t>ความสัมพันธ์</a:t>
            </a:r>
            <a:r>
              <a:rPr lang="th-TH" sz="1600" dirty="0"/>
              <a:t>อย่างมีนัยสำคัญทาง</a:t>
            </a:r>
            <a:r>
              <a:rPr lang="th-TH" sz="1600" dirty="0" smtClean="0"/>
              <a:t>สถิติ</a:t>
            </a:r>
            <a:endParaRPr lang="en-US" sz="1600" dirty="0"/>
          </a:p>
          <a:p>
            <a:pPr lvl="2"/>
            <a:r>
              <a:rPr lang="en-US" sz="1600" dirty="0"/>
              <a:t>P-value &gt; α: </a:t>
            </a:r>
            <a:r>
              <a:rPr lang="th-TH" sz="1600" dirty="0" smtClean="0"/>
              <a:t>ไม่</a:t>
            </a:r>
            <a:r>
              <a:rPr lang="th-TH" sz="1600" dirty="0" smtClean="0"/>
              <a:t>มี</a:t>
            </a:r>
            <a:r>
              <a:rPr lang="th-TH" sz="1600" dirty="0"/>
              <a:t>ความสัมพันธ์อย่างมีนัยสำคัญทาง</a:t>
            </a:r>
            <a:r>
              <a:rPr lang="th-TH" sz="1600" dirty="0" smtClean="0"/>
              <a:t>สถิติ</a:t>
            </a:r>
            <a:endParaRPr lang="en-US" sz="1600" dirty="0"/>
          </a:p>
          <a:p>
            <a:pPr marL="914400" lvl="1" indent="-457200">
              <a:buFont typeface="+mj-lt"/>
              <a:buAutoNum type="arabicPeriod"/>
            </a:pPr>
            <a:r>
              <a:rPr lang="th-TH" sz="2000" dirty="0" smtClean="0"/>
              <a:t>ตรวจสอบ </a:t>
            </a:r>
            <a:r>
              <a:rPr lang="en-US" sz="2000" dirty="0" smtClean="0"/>
              <a:t>monotonic </a:t>
            </a:r>
            <a:r>
              <a:rPr lang="en-US" sz="2000" dirty="0"/>
              <a:t>relationship </a:t>
            </a:r>
            <a:r>
              <a:rPr lang="th-TH" sz="2000" dirty="0"/>
              <a:t>ระหว่างตัวแปร </a:t>
            </a:r>
            <a:r>
              <a:rPr lang="en-US" sz="2000" dirty="0" smtClean="0"/>
              <a:t>(</a:t>
            </a:r>
            <a:r>
              <a:rPr lang="en-US" sz="2000" dirty="0"/>
              <a:t>Spearman)</a:t>
            </a:r>
          </a:p>
          <a:p>
            <a:pPr lvl="2"/>
            <a:r>
              <a:rPr lang="th-TH" sz="1600" dirty="0"/>
              <a:t>ค่าเข้าใกล้ศูนย์ </a:t>
            </a:r>
            <a:r>
              <a:rPr lang="en-US" sz="1600" dirty="0"/>
              <a:t> </a:t>
            </a:r>
            <a:r>
              <a:rPr lang="en-US" sz="1600" dirty="0">
                <a:sym typeface="Wingdings" panose="05000000000000000000" pitchFamily="2" charset="2"/>
              </a:rPr>
              <a:t></a:t>
            </a:r>
            <a:r>
              <a:rPr lang="en-US" sz="1600" dirty="0"/>
              <a:t> </a:t>
            </a:r>
            <a:r>
              <a:rPr lang="th-TH" sz="1600" dirty="0"/>
              <a:t>ตัวแปรที่นำมาทดสอบไม่มีความสัมพันธ์แบบ </a:t>
            </a:r>
            <a:r>
              <a:rPr lang="en-US" sz="1600" dirty="0" smtClean="0"/>
              <a:t>monotonic (</a:t>
            </a:r>
            <a:r>
              <a:rPr lang="en-US" sz="1600" dirty="0"/>
              <a:t>in the rank-ordered data)</a:t>
            </a:r>
          </a:p>
          <a:p>
            <a:pPr lvl="2"/>
            <a:r>
              <a:rPr lang="th-TH" sz="1600" dirty="0"/>
              <a:t>สัญลักษณ์ของค่าสัมประสิทธิ์จะบอกทิศทางของ</a:t>
            </a:r>
            <a:r>
              <a:rPr lang="th-TH" sz="1600" dirty="0" smtClean="0"/>
              <a:t>ความสัมพันธ์</a:t>
            </a:r>
            <a:endParaRPr lang="en-US" sz="1600" dirty="0"/>
          </a:p>
          <a:p>
            <a:pPr lvl="2"/>
            <a:endParaRPr lang="en-US" sz="1600" dirty="0"/>
          </a:p>
          <a:p>
            <a:pPr lvl="2"/>
            <a:endParaRPr lang="en-US" sz="1600" dirty="0"/>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333333"/>
                </a:solidFill>
                <a:effectLst/>
                <a:latin typeface="Open Sans"/>
              </a:rPr>
              <a:t>Choose </a:t>
            </a:r>
            <a:r>
              <a:rPr kumimoji="0" lang="en-US" altLang="en-US" sz="1100" b="1" i="0" u="none" strike="noStrike" cap="none" normalizeH="0" baseline="0">
                <a:ln>
                  <a:noFill/>
                </a:ln>
                <a:solidFill>
                  <a:srgbClr val="333333"/>
                </a:solidFill>
                <a:effectLst/>
                <a:latin typeface="inherit"/>
              </a:rPr>
              <a:t>Stat</a:t>
            </a:r>
            <a:r>
              <a:rPr kumimoji="0" lang="en-US" altLang="en-US" sz="1100" b="0" i="0" u="none" strike="noStrike" cap="none" normalizeH="0" baseline="0">
                <a:ln>
                  <a:noFill/>
                </a:ln>
                <a:solidFill>
                  <a:srgbClr val="333333"/>
                </a:solidFill>
                <a:effectLst/>
                <a:latin typeface="Open Sans"/>
              </a:rPr>
              <a:t> &gt; </a:t>
            </a:r>
            <a:r>
              <a:rPr kumimoji="0" lang="en-US" altLang="en-US" sz="1100" b="1" i="0" u="none" strike="noStrike" cap="none" normalizeH="0" baseline="0">
                <a:ln>
                  <a:noFill/>
                </a:ln>
                <a:solidFill>
                  <a:srgbClr val="333333"/>
                </a:solidFill>
                <a:effectLst/>
                <a:latin typeface="inherit"/>
              </a:rPr>
              <a:t>Basic Statistics</a:t>
            </a:r>
            <a:r>
              <a:rPr kumimoji="0" lang="en-US" altLang="en-US" sz="1100" b="0" i="0" u="none" strike="noStrike" cap="none" normalizeH="0" baseline="0">
                <a:ln>
                  <a:noFill/>
                </a:ln>
                <a:solidFill>
                  <a:srgbClr val="333333"/>
                </a:solidFill>
                <a:effectLst/>
                <a:latin typeface="Open Sans"/>
              </a:rPr>
              <a:t> &gt; </a:t>
            </a:r>
            <a:r>
              <a:rPr kumimoji="0" lang="en-US" altLang="en-US" sz="1100" b="1" i="0" u="none" strike="noStrike" cap="none" normalizeH="0" baseline="0">
                <a:ln>
                  <a:noFill/>
                </a:ln>
                <a:solidFill>
                  <a:srgbClr val="333333"/>
                </a:solidFill>
                <a:effectLst/>
                <a:latin typeface="inherit"/>
              </a:rPr>
              <a:t>Correlation</a:t>
            </a:r>
            <a:r>
              <a:rPr kumimoji="0" lang="en-US" altLang="en-US" sz="1100" b="0" i="0" u="none" strike="noStrike" cap="none" normalizeH="0" baseline="0">
                <a:ln>
                  <a:noFill/>
                </a:ln>
                <a:solidFill>
                  <a:srgbClr val="333333"/>
                </a:solidFill>
                <a:effectLst/>
                <a:latin typeface="Open Sans"/>
              </a:rPr>
              <a:t>.</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9050727" y="2438840"/>
            <a:ext cx="2068722" cy="2330154"/>
          </a:xfrm>
          <a:prstGeom prst="rect">
            <a:avLst/>
          </a:prstGeom>
          <a:ln>
            <a:solidFill>
              <a:schemeClr val="tx1"/>
            </a:solidFill>
          </a:ln>
        </p:spPr>
      </p:pic>
    </p:spTree>
    <p:extLst>
      <p:ext uri="{BB962C8B-B14F-4D97-AF65-F5344CB8AC3E}">
        <p14:creationId xmlns:p14="http://schemas.microsoft.com/office/powerpoint/2010/main" val="402730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dirty="0">
                <a:solidFill>
                  <a:srgbClr val="0070C0"/>
                </a:solidFill>
                <a:cs typeface="+mn-cs"/>
              </a:rPr>
              <a:t/>
            </a:r>
            <a:br>
              <a:rPr lang="th-TH" dirty="0">
                <a:solidFill>
                  <a:srgbClr val="0070C0"/>
                </a:solidFill>
                <a:cs typeface="+mn-cs"/>
              </a:rPr>
            </a:br>
            <a:r>
              <a:rPr lang="th-TH" dirty="0">
                <a:solidFill>
                  <a:srgbClr val="0070C0"/>
                </a:solidFill>
                <a:cs typeface="+mn-cs"/>
              </a:rPr>
              <a:t>แผนภูมิ</a:t>
            </a:r>
            <a:r>
              <a:rPr lang="en-US" dirty="0">
                <a:solidFill>
                  <a:srgbClr val="0070C0"/>
                </a:solidFill>
                <a:cs typeface="+mn-cs"/>
              </a:rPr>
              <a:t> EWMA Chart </a:t>
            </a:r>
            <a:r>
              <a:rPr lang="th-TH" dirty="0">
                <a:solidFill>
                  <a:srgbClr val="0070C0"/>
                </a:solidFill>
                <a:cs typeface="+mn-cs"/>
              </a:rPr>
              <a:t>หลายตัวแปร</a:t>
            </a:r>
            <a:r>
              <a:rPr lang="en-US" dirty="0">
                <a:solidFill>
                  <a:srgbClr val="0070C0"/>
                </a:solidFill>
                <a:cs typeface="+mn-cs"/>
              </a:rPr>
              <a:t> </a:t>
            </a:r>
          </a:p>
        </p:txBody>
      </p:sp>
      <p:sp>
        <p:nvSpPr>
          <p:cNvPr id="3" name="Content Placeholder 2"/>
          <p:cNvSpPr>
            <a:spLocks noGrp="1"/>
          </p:cNvSpPr>
          <p:nvPr>
            <p:ph idx="1"/>
          </p:nvPr>
        </p:nvSpPr>
        <p:spPr/>
        <p:txBody>
          <a:bodyPr>
            <a:normAutofit/>
          </a:bodyPr>
          <a:lstStyle/>
          <a:p>
            <a:r>
              <a:rPr lang="th-TH" sz="3200" dirty="0">
                <a:cs typeface="+mn-cs"/>
              </a:rPr>
              <a:t>ใช้แผนภูมิ </a:t>
            </a:r>
            <a:r>
              <a:rPr lang="en-US" sz="3200" dirty="0">
                <a:cs typeface="+mn-cs"/>
              </a:rPr>
              <a:t>EWMA </a:t>
            </a:r>
            <a:r>
              <a:rPr lang="th-TH" sz="3200" dirty="0">
                <a:cs typeface="+mn-cs"/>
              </a:rPr>
              <a:t>หลายตัว</a:t>
            </a:r>
            <a:r>
              <a:rPr lang="th-TH" sz="3200" dirty="0" smtClean="0">
                <a:cs typeface="+mn-cs"/>
              </a:rPr>
              <a:t>แปร เพื่อ</a:t>
            </a:r>
            <a:r>
              <a:rPr lang="th-TH" sz="3200" dirty="0">
                <a:cs typeface="+mn-cs"/>
              </a:rPr>
              <a:t>ตรวจสอบคุณสมบัติกระบวนการที่</a:t>
            </a:r>
            <a:r>
              <a:rPr lang="th-TH" sz="3200" dirty="0" smtClean="0">
                <a:cs typeface="+mn-cs"/>
              </a:rPr>
              <a:t>เกี่ยวข้องพร้อมกันสองตัวแปร หรือ มากกว่านั้น ใน</a:t>
            </a:r>
            <a:r>
              <a:rPr lang="th-TH" sz="3200" dirty="0">
                <a:cs typeface="+mn-cs"/>
              </a:rPr>
              <a:t>แผนภูมิ</a:t>
            </a:r>
            <a:r>
              <a:rPr lang="th-TH" sz="3200" dirty="0" smtClean="0">
                <a:cs typeface="+mn-cs"/>
              </a:rPr>
              <a:t>ควบคุม </a:t>
            </a:r>
            <a:r>
              <a:rPr lang="en-US" sz="3200" dirty="0" smtClean="0">
                <a:cs typeface="+mn-cs"/>
              </a:rPr>
              <a:t>EWMA </a:t>
            </a:r>
            <a:r>
              <a:rPr lang="en-US" sz="3200" dirty="0">
                <a:cs typeface="+mn-cs"/>
              </a:rPr>
              <a:t>Chart </a:t>
            </a:r>
            <a:r>
              <a:rPr lang="th-TH" sz="3200" dirty="0">
                <a:cs typeface="+mn-cs"/>
              </a:rPr>
              <a:t>หลายตัวแปร </a:t>
            </a:r>
            <a:endParaRPr lang="en-US" sz="3200" dirty="0">
              <a:cs typeface="+mn-cs"/>
            </a:endParaRPr>
          </a:p>
          <a:p>
            <a:r>
              <a:rPr lang="th-TH" sz="3200" dirty="0">
                <a:cs typeface="+mn-cs"/>
              </a:rPr>
              <a:t>ในแผนภูมิ </a:t>
            </a:r>
            <a:r>
              <a:rPr lang="en-US" sz="3200" dirty="0">
                <a:cs typeface="+mn-cs"/>
              </a:rPr>
              <a:t>EWMA </a:t>
            </a:r>
            <a:r>
              <a:rPr lang="th-TH" sz="3200" dirty="0">
                <a:cs typeface="+mn-cs"/>
              </a:rPr>
              <a:t>หลายตัว</a:t>
            </a:r>
            <a:r>
              <a:rPr lang="th-TH" sz="3200" dirty="0" smtClean="0">
                <a:cs typeface="+mn-cs"/>
              </a:rPr>
              <a:t>แปร ที่จุด</a:t>
            </a:r>
            <a:r>
              <a:rPr lang="th-TH" sz="3200" dirty="0">
                <a:cs typeface="+mn-cs"/>
              </a:rPr>
              <a:t>แต่ละ</a:t>
            </a:r>
            <a:r>
              <a:rPr lang="th-TH" sz="3200" dirty="0" smtClean="0">
                <a:cs typeface="+mn-cs"/>
              </a:rPr>
              <a:t>จุดในกราฟจะมีการถ่วงค่าน้ำหนัก</a:t>
            </a:r>
            <a:r>
              <a:rPr lang="th-TH" sz="3200" dirty="0">
                <a:cs typeface="+mn-cs"/>
              </a:rPr>
              <a:t>จากข้อมูลก่อน</a:t>
            </a:r>
            <a:r>
              <a:rPr lang="th-TH" sz="3200" dirty="0" smtClean="0">
                <a:cs typeface="+mn-cs"/>
              </a:rPr>
              <a:t>หน้าทั้งหมด ซึ่ง</a:t>
            </a:r>
            <a:r>
              <a:rPr lang="th-TH" sz="3200" dirty="0">
                <a:cs typeface="+mn-cs"/>
              </a:rPr>
              <a:t>ช่วยให้คุณ</a:t>
            </a:r>
            <a:r>
              <a:rPr lang="th-TH" sz="3200" dirty="0" smtClean="0">
                <a:cs typeface="+mn-cs"/>
              </a:rPr>
              <a:t>ตรวจจับความเปลี่ยนแปลงของกระบวนการที่มีขนาดเล็กได้ และตรวจจับได้เร็วกว่าการใช้แผนภูมิ</a:t>
            </a:r>
            <a:r>
              <a:rPr lang="th-TH" sz="3200" dirty="0">
                <a:cs typeface="+mn-cs"/>
              </a:rPr>
              <a:t>ควบคุมหลายตัว</a:t>
            </a:r>
            <a:r>
              <a:rPr lang="th-TH" sz="3200" dirty="0" smtClean="0">
                <a:cs typeface="+mn-cs"/>
              </a:rPr>
              <a:t>แปรแบบอื่น </a:t>
            </a:r>
            <a:r>
              <a:rPr lang="th-TH" sz="3200" dirty="0">
                <a:cs typeface="+mn-cs"/>
              </a:rPr>
              <a:t>ๆ</a:t>
            </a:r>
            <a:endParaRPr lang="en-US" sz="3200" dirty="0">
              <a:cs typeface="+mn-cs"/>
            </a:endParaRPr>
          </a:p>
          <a:p>
            <a:r>
              <a:rPr lang="th-TH" sz="3200" dirty="0">
                <a:cs typeface="+mn-cs"/>
              </a:rPr>
              <a:t>แผนภูมิ </a:t>
            </a:r>
            <a:r>
              <a:rPr lang="en-US" sz="3200" dirty="0">
                <a:cs typeface="+mn-cs"/>
              </a:rPr>
              <a:t>EWMA chart</a:t>
            </a:r>
            <a:r>
              <a:rPr lang="th-TH" sz="3200" dirty="0">
                <a:cs typeface="+mn-cs"/>
              </a:rPr>
              <a:t> หลายตัว</a:t>
            </a:r>
            <a:r>
              <a:rPr lang="th-TH" sz="3200" dirty="0" smtClean="0">
                <a:cs typeface="+mn-cs"/>
              </a:rPr>
              <a:t>แปร พัฒนามาจากแผนภูมิ </a:t>
            </a:r>
            <a:r>
              <a:rPr lang="en-US" sz="3200" dirty="0">
                <a:cs typeface="+mn-cs"/>
              </a:rPr>
              <a:t>EWMA </a:t>
            </a:r>
            <a:r>
              <a:rPr lang="en-US" sz="3200" dirty="0" smtClean="0">
                <a:cs typeface="+mn-cs"/>
              </a:rPr>
              <a:t>chart</a:t>
            </a:r>
            <a:r>
              <a:rPr lang="th-TH" sz="3200" dirty="0" smtClean="0">
                <a:cs typeface="+mn-cs"/>
              </a:rPr>
              <a:t> แบบตัวแปรเดียว</a:t>
            </a:r>
            <a:endParaRPr lang="en-US" sz="3200" dirty="0">
              <a:cs typeface="+mn-cs"/>
            </a:endParaRPr>
          </a:p>
        </p:txBody>
      </p:sp>
    </p:spTree>
    <p:extLst>
      <p:ext uri="{BB962C8B-B14F-4D97-AF65-F5344CB8AC3E}">
        <p14:creationId xmlns:p14="http://schemas.microsoft.com/office/powerpoint/2010/main" val="403076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แผนภูมิ </a:t>
            </a:r>
            <a:r>
              <a:rPr lang="en-US" dirty="0"/>
              <a:t>EWMA Chart </a:t>
            </a:r>
            <a:r>
              <a:rPr lang="th-TH" dirty="0"/>
              <a:t>หลายตัวแปร </a:t>
            </a:r>
            <a:endParaRPr lang="en-US" dirty="0"/>
          </a:p>
        </p:txBody>
      </p:sp>
      <p:sp>
        <p:nvSpPr>
          <p:cNvPr id="3" name="Content Placeholder 2"/>
          <p:cNvSpPr>
            <a:spLocks noGrp="1"/>
          </p:cNvSpPr>
          <p:nvPr>
            <p:ph idx="1"/>
          </p:nvPr>
        </p:nvSpPr>
        <p:spPr/>
        <p:txBody>
          <a:bodyPr>
            <a:normAutofit/>
          </a:bodyPr>
          <a:lstStyle/>
          <a:p>
            <a:r>
              <a:rPr lang="th-TH" dirty="0" smtClean="0">
                <a:cs typeface="+mn-cs"/>
              </a:rPr>
              <a:t>ตัวอย่าง</a:t>
            </a:r>
            <a:r>
              <a:rPr lang="th-TH" dirty="0" smtClean="0">
                <a:cs typeface="+mn-cs"/>
              </a:rPr>
              <a:t>การ</a:t>
            </a:r>
            <a:r>
              <a:rPr lang="th-TH" dirty="0" smtClean="0">
                <a:cs typeface="+mn-cs"/>
              </a:rPr>
              <a:t>ใช้</a:t>
            </a:r>
            <a:r>
              <a:rPr lang="th-TH" dirty="0">
                <a:cs typeface="+mn-cs"/>
              </a:rPr>
              <a:t>แผนภูมิ </a:t>
            </a:r>
            <a:r>
              <a:rPr lang="en-US" dirty="0">
                <a:cs typeface="+mn-cs"/>
              </a:rPr>
              <a:t>EWMA </a:t>
            </a:r>
            <a:r>
              <a:rPr lang="th-TH" dirty="0">
                <a:cs typeface="+mn-cs"/>
              </a:rPr>
              <a:t>หลายตัวแปรเพื่อตรวจสอบอุณหภูมิและความดันในกระบวนการฉีดขึ้นรูปพลาสติก เนื่องจากอุณหภูมิและความดันมีผลต่อความแข็งแรงของพลาสติกวิศวกรจึงต้องการตรวจสอบตัวแปร</a:t>
            </a:r>
            <a:r>
              <a:rPr lang="th-TH" dirty="0" smtClean="0">
                <a:cs typeface="+mn-cs"/>
              </a:rPr>
              <a:t>เหล่านี้พร้อมกัน</a:t>
            </a:r>
            <a:endParaRPr lang="en-US" dirty="0">
              <a:cs typeface="+mn-cs"/>
            </a:endParaRPr>
          </a:p>
        </p:txBody>
      </p:sp>
      <p:pic>
        <p:nvPicPr>
          <p:cNvPr id="4" name="Picture 3"/>
          <p:cNvPicPr>
            <a:picLocks noChangeAspect="1"/>
          </p:cNvPicPr>
          <p:nvPr/>
        </p:nvPicPr>
        <p:blipFill>
          <a:blip r:embed="rId2"/>
          <a:stretch>
            <a:fillRect/>
          </a:stretch>
        </p:blipFill>
        <p:spPr>
          <a:xfrm>
            <a:off x="1694103" y="3167896"/>
            <a:ext cx="4339521" cy="2893015"/>
          </a:xfrm>
          <a:prstGeom prst="rect">
            <a:avLst/>
          </a:prstGeom>
        </p:spPr>
      </p:pic>
      <p:sp>
        <p:nvSpPr>
          <p:cNvPr id="5" name="Rectangle 4"/>
          <p:cNvSpPr/>
          <p:nvPr/>
        </p:nvSpPr>
        <p:spPr>
          <a:xfrm>
            <a:off x="6326207" y="3845457"/>
            <a:ext cx="4896759" cy="1015663"/>
          </a:xfrm>
          <a:prstGeom prst="rect">
            <a:avLst/>
          </a:prstGeom>
        </p:spPr>
        <p:txBody>
          <a:bodyPr wrap="square">
            <a:spAutoFit/>
          </a:bodyPr>
          <a:lstStyle/>
          <a:p>
            <a:pPr marL="285750" indent="-285750">
              <a:buFont typeface="Arial" panose="020B0604020202020204" pitchFamily="34" charset="0"/>
              <a:buChar char="•"/>
            </a:pPr>
            <a:r>
              <a:rPr lang="th-TH" sz="2000" dirty="0"/>
              <a:t>ไม่</a:t>
            </a:r>
            <a:r>
              <a:rPr lang="th-TH" sz="2000" dirty="0" smtClean="0"/>
              <a:t>มีจุด</a:t>
            </a:r>
            <a:r>
              <a:rPr lang="th-TH" sz="2000" dirty="0" smtClean="0"/>
              <a:t>ตกเหนือเส้นขอบเขตบน</a:t>
            </a:r>
            <a:r>
              <a:rPr lang="th-TH" sz="2000" dirty="0" smtClean="0"/>
              <a:t>ของแผนภูมิการควบคุม ดังนั้น</a:t>
            </a:r>
            <a:r>
              <a:rPr lang="th-TH" sz="2000" dirty="0"/>
              <a:t>ความแปรปรวนจึงถือได้ว่ามีความเสถียร</a:t>
            </a:r>
          </a:p>
          <a:p>
            <a:pPr marL="285750" indent="-285750">
              <a:buFont typeface="Arial" panose="020B0604020202020204" pitchFamily="34" charset="0"/>
              <a:buChar char="•"/>
            </a:pPr>
            <a:r>
              <a:rPr lang="th-TH" sz="2000" dirty="0"/>
              <a:t>อย่างไรก็</a:t>
            </a:r>
            <a:r>
              <a:rPr lang="th-TH" sz="2000" dirty="0"/>
              <a:t>ตาม ควรมีการตรวจสอบจุด</a:t>
            </a:r>
            <a:r>
              <a:rPr lang="th-TH" sz="2000" dirty="0"/>
              <a:t>ของกราฟที่สูง</a:t>
            </a:r>
            <a:r>
              <a:rPr lang="th-TH" sz="2000" dirty="0" smtClean="0"/>
              <a:t>กว่าจุด</a:t>
            </a:r>
            <a:r>
              <a:rPr lang="th-TH" sz="2000" dirty="0" err="1" smtClean="0"/>
              <a:t>อื่นๆ</a:t>
            </a:r>
            <a:endParaRPr lang="en-US" sz="2000" dirty="0"/>
          </a:p>
        </p:txBody>
      </p:sp>
    </p:spTree>
    <p:extLst>
      <p:ext uri="{BB962C8B-B14F-4D97-AF65-F5344CB8AC3E}">
        <p14:creationId xmlns:p14="http://schemas.microsoft.com/office/powerpoint/2010/main" val="221952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Multivariate EWMA Chart</a:t>
            </a:r>
          </a:p>
        </p:txBody>
      </p:sp>
      <p:sp>
        <p:nvSpPr>
          <p:cNvPr id="3" name="Content Placeholder 2"/>
          <p:cNvSpPr>
            <a:spLocks noGrp="1"/>
          </p:cNvSpPr>
          <p:nvPr>
            <p:ph idx="1"/>
          </p:nvPr>
        </p:nvSpPr>
        <p:spPr/>
        <p:txBody>
          <a:bodyPr>
            <a:normAutofit fontScale="92500"/>
          </a:bodyPr>
          <a:lstStyle/>
          <a:p>
            <a:pPr>
              <a:lnSpc>
                <a:spcPct val="120000"/>
              </a:lnSpc>
            </a:pPr>
            <a:r>
              <a:rPr lang="th-TH" dirty="0">
                <a:cs typeface="+mn-cs"/>
              </a:rPr>
              <a:t>ผู้จัดการฝ่ายผลิตตรวจสอบเส้นผ่านศูนย์กลางและน้ำหนักของโบ</a:t>
            </a:r>
            <a:r>
              <a:rPr lang="th-TH" dirty="0" err="1">
                <a:cs typeface="+mn-cs"/>
              </a:rPr>
              <a:t>ลิ่ง</a:t>
            </a:r>
            <a:r>
              <a:rPr lang="th-TH" dirty="0">
                <a:cs typeface="+mn-cs"/>
              </a:rPr>
              <a:t>ที่ผลิตในโรงงานเพื่อให้มั่นใจว่ามีความสอดคล้องกัน ผู้จัดการรวบรวมโบ</a:t>
            </a:r>
            <a:r>
              <a:rPr lang="th-TH" dirty="0" err="1">
                <a:cs typeface="+mn-cs"/>
              </a:rPr>
              <a:t>ลิ่ง</a:t>
            </a:r>
            <a:r>
              <a:rPr lang="th-TH" dirty="0">
                <a:cs typeface="+mn-cs"/>
              </a:rPr>
              <a:t>สามลูกต่อวัน จากนั้นวัดขนาดและน้ำหนัก</a:t>
            </a:r>
          </a:p>
          <a:p>
            <a:pPr>
              <a:lnSpc>
                <a:spcPct val="120000"/>
              </a:lnSpc>
            </a:pPr>
            <a:r>
              <a:rPr lang="th-TH" dirty="0">
                <a:cs typeface="+mn-cs"/>
              </a:rPr>
              <a:t>ผู้จัดการฝ่ายผลิตสร้างแผนภูมิ </a:t>
            </a:r>
            <a:r>
              <a:rPr lang="en-US" dirty="0">
                <a:cs typeface="+mn-cs"/>
              </a:rPr>
              <a:t>EWMA </a:t>
            </a:r>
            <a:r>
              <a:rPr lang="th-TH" dirty="0">
                <a:cs typeface="+mn-cs"/>
              </a:rPr>
              <a:t>หลายตัวแปรเพื่อตรวจสอบเส้นผ่านศูนย์กลางและน้ำหนักของโบ</a:t>
            </a:r>
            <a:r>
              <a:rPr lang="th-TH" dirty="0" err="1" smtClean="0">
                <a:cs typeface="+mn-cs"/>
              </a:rPr>
              <a:t>ลิ่ง</a:t>
            </a:r>
            <a:r>
              <a:rPr lang="th-TH" dirty="0" smtClean="0">
                <a:cs typeface="+mn-cs"/>
              </a:rPr>
              <a:t>พร้อมกัน</a:t>
            </a:r>
            <a:endParaRPr lang="en-US" dirty="0">
              <a:cs typeface="+mn-cs"/>
            </a:endParaRPr>
          </a:p>
          <a:p>
            <a:pPr marL="971550" lvl="1" indent="-514350">
              <a:lnSpc>
                <a:spcPct val="120000"/>
              </a:lnSpc>
              <a:buFont typeface="+mj-lt"/>
              <a:buAutoNum type="arabicPeriod"/>
            </a:pPr>
            <a:r>
              <a:rPr lang="th-TH" dirty="0" smtClean="0">
                <a:cs typeface="+mn-cs"/>
              </a:rPr>
              <a:t>เปิด</a:t>
            </a:r>
            <a:r>
              <a:rPr lang="en-US" dirty="0" smtClean="0">
                <a:cs typeface="+mn-cs"/>
              </a:rPr>
              <a:t> </a:t>
            </a:r>
            <a:r>
              <a:rPr lang="en-US" dirty="0" err="1">
                <a:solidFill>
                  <a:srgbClr val="0070C0"/>
                </a:solidFill>
                <a:cs typeface="+mn-cs"/>
              </a:rPr>
              <a:t>BowlConsistency.MTW</a:t>
            </a:r>
            <a:r>
              <a:rPr lang="en-US" dirty="0">
                <a:solidFill>
                  <a:srgbClr val="0070C0"/>
                </a:solidFill>
                <a:cs typeface="+mn-cs"/>
              </a:rPr>
              <a:t>.</a:t>
            </a:r>
          </a:p>
          <a:p>
            <a:pPr marL="971550" lvl="1" indent="-514350">
              <a:lnSpc>
                <a:spcPct val="120000"/>
              </a:lnSpc>
              <a:buFont typeface="+mj-lt"/>
              <a:buAutoNum type="arabicPeriod"/>
            </a:pPr>
            <a:r>
              <a:rPr lang="th-TH" dirty="0" smtClean="0">
                <a:cs typeface="+mn-cs"/>
              </a:rPr>
              <a:t>เลือก  </a:t>
            </a:r>
            <a:r>
              <a:rPr lang="en-US" dirty="0" smtClean="0">
                <a:solidFill>
                  <a:srgbClr val="0070C0"/>
                </a:solidFill>
                <a:cs typeface="+mn-cs"/>
              </a:rPr>
              <a:t>Stat </a:t>
            </a:r>
            <a:r>
              <a:rPr lang="en-US" dirty="0">
                <a:solidFill>
                  <a:srgbClr val="0070C0"/>
                </a:solidFill>
                <a:cs typeface="+mn-cs"/>
              </a:rPr>
              <a:t>&gt; Control Charts &gt; Multivariate Charts &gt; Multivariate EWMA.</a:t>
            </a:r>
          </a:p>
          <a:p>
            <a:pPr marL="971550" lvl="1" indent="-514350">
              <a:lnSpc>
                <a:spcPct val="120000"/>
              </a:lnSpc>
              <a:buFont typeface="+mj-lt"/>
              <a:buAutoNum type="arabicPeriod"/>
            </a:pPr>
            <a:r>
              <a:rPr lang="th-TH" dirty="0" smtClean="0">
                <a:cs typeface="+mn-cs"/>
              </a:rPr>
              <a:t>ใน</a:t>
            </a:r>
            <a:r>
              <a:rPr lang="en-US" dirty="0" smtClean="0">
                <a:cs typeface="+mn-cs"/>
              </a:rPr>
              <a:t> </a:t>
            </a:r>
            <a:r>
              <a:rPr lang="en-US" dirty="0">
                <a:solidFill>
                  <a:srgbClr val="0070C0"/>
                </a:solidFill>
                <a:cs typeface="+mn-cs"/>
              </a:rPr>
              <a:t>Variables</a:t>
            </a:r>
            <a:r>
              <a:rPr lang="en-US" dirty="0">
                <a:cs typeface="+mn-cs"/>
              </a:rPr>
              <a:t>, </a:t>
            </a:r>
            <a:r>
              <a:rPr lang="th-TH" dirty="0" smtClean="0">
                <a:cs typeface="+mn-cs"/>
              </a:rPr>
              <a:t>กรอก</a:t>
            </a:r>
            <a:r>
              <a:rPr lang="en-US" dirty="0" smtClean="0">
                <a:cs typeface="+mn-cs"/>
              </a:rPr>
              <a:t> </a:t>
            </a:r>
            <a:r>
              <a:rPr lang="en-US" dirty="0">
                <a:solidFill>
                  <a:srgbClr val="0070C0"/>
                </a:solidFill>
                <a:cs typeface="+mn-cs"/>
              </a:rPr>
              <a:t>Weight Diameter</a:t>
            </a:r>
            <a:r>
              <a:rPr lang="en-US" dirty="0">
                <a:cs typeface="+mn-cs"/>
              </a:rPr>
              <a:t>.</a:t>
            </a:r>
          </a:p>
          <a:p>
            <a:pPr marL="971550" lvl="1" indent="-514350">
              <a:lnSpc>
                <a:spcPct val="120000"/>
              </a:lnSpc>
              <a:buFont typeface="+mj-lt"/>
              <a:buAutoNum type="arabicPeriod"/>
            </a:pPr>
            <a:r>
              <a:rPr lang="th-TH" dirty="0" smtClean="0">
                <a:cs typeface="+mn-cs"/>
              </a:rPr>
              <a:t>ใน</a:t>
            </a:r>
            <a:r>
              <a:rPr lang="en-US" dirty="0" smtClean="0">
                <a:cs typeface="+mn-cs"/>
              </a:rPr>
              <a:t> </a:t>
            </a:r>
            <a:r>
              <a:rPr lang="en-US" dirty="0">
                <a:solidFill>
                  <a:srgbClr val="0070C0"/>
                </a:solidFill>
                <a:cs typeface="+mn-cs"/>
              </a:rPr>
              <a:t>Subgroup sizes</a:t>
            </a:r>
            <a:r>
              <a:rPr lang="en-US" dirty="0">
                <a:cs typeface="+mn-cs"/>
              </a:rPr>
              <a:t>, </a:t>
            </a:r>
            <a:r>
              <a:rPr lang="th-TH" dirty="0" smtClean="0">
                <a:cs typeface="+mn-cs"/>
              </a:rPr>
              <a:t>กรอก</a:t>
            </a:r>
            <a:r>
              <a:rPr lang="en-US" dirty="0" smtClean="0">
                <a:cs typeface="+mn-cs"/>
              </a:rPr>
              <a:t> </a:t>
            </a:r>
            <a:r>
              <a:rPr lang="en-US" dirty="0">
                <a:solidFill>
                  <a:srgbClr val="0070C0"/>
                </a:solidFill>
                <a:cs typeface="+mn-cs"/>
              </a:rPr>
              <a:t>Day</a:t>
            </a:r>
            <a:r>
              <a:rPr lang="en-US" dirty="0">
                <a:cs typeface="+mn-cs"/>
              </a:rPr>
              <a:t>.</a:t>
            </a:r>
          </a:p>
          <a:p>
            <a:pPr marL="971550" lvl="1" indent="-514350">
              <a:lnSpc>
                <a:spcPct val="120000"/>
              </a:lnSpc>
              <a:buFont typeface="+mj-lt"/>
              <a:buAutoNum type="arabicPeriod"/>
            </a:pPr>
            <a:r>
              <a:rPr lang="th-TH" dirty="0" smtClean="0">
                <a:cs typeface="+mn-cs"/>
              </a:rPr>
              <a:t>คลิก</a:t>
            </a:r>
            <a:r>
              <a:rPr lang="en-US" dirty="0" smtClean="0">
                <a:cs typeface="+mn-cs"/>
              </a:rPr>
              <a:t> </a:t>
            </a:r>
            <a:r>
              <a:rPr lang="en-US" dirty="0">
                <a:solidFill>
                  <a:srgbClr val="0070C0"/>
                </a:solidFill>
                <a:cs typeface="+mn-cs"/>
              </a:rPr>
              <a:t>OK.</a:t>
            </a:r>
          </a:p>
        </p:txBody>
      </p:sp>
    </p:spTree>
    <p:extLst>
      <p:ext uri="{BB962C8B-B14F-4D97-AF65-F5344CB8AC3E}">
        <p14:creationId xmlns:p14="http://schemas.microsoft.com/office/powerpoint/2010/main" val="568326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3478</TotalTime>
  <Words>1653</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Consolas</vt:lpstr>
      <vt:lpstr>Cordia New</vt:lpstr>
      <vt:lpstr>inherit</vt:lpstr>
      <vt:lpstr>Open Sans</vt:lpstr>
      <vt:lpstr>Wingdings</vt:lpstr>
      <vt:lpstr>Office Theme</vt:lpstr>
      <vt:lpstr>Multivariate SPC Strategy</vt:lpstr>
      <vt:lpstr>เค้าโครงการเรียน</vt:lpstr>
      <vt:lpstr>แผนภูมิควบคุมหลายตัวแปร</vt:lpstr>
      <vt:lpstr>ข้อดีของแผนภูมิควบคุมหลายตัวแปร</vt:lpstr>
      <vt:lpstr>Correlations of Variables</vt:lpstr>
      <vt:lpstr>สหสัมพันธ์ของตัวแปร</vt:lpstr>
      <vt:lpstr> แผนภูมิ EWMA Chart หลายตัวแปร </vt:lpstr>
      <vt:lpstr>แผนภูมิ EWMA Chart หลายตัวแปร </vt:lpstr>
      <vt:lpstr>Example of Multivariate EWMA Chart</vt:lpstr>
      <vt:lpstr>การตีความผลลัพธ์</vt:lpstr>
      <vt:lpstr>T²-Generalized Variance Chart</vt:lpstr>
      <vt:lpstr>T2-generalized variance chart</vt:lpstr>
      <vt:lpstr>Example of T2-generalized variance chart</vt:lpstr>
      <vt:lpstr>Interpret the results</vt:lpstr>
      <vt:lpstr>การตีความผลลัพธ์</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Anintaya Khamkanya</dc:creator>
  <cp:lastModifiedBy>admin</cp:lastModifiedBy>
  <cp:revision>46</cp:revision>
  <cp:lastPrinted>2019-11-13T06:20:18Z</cp:lastPrinted>
  <dcterms:created xsi:type="dcterms:W3CDTF">2019-10-15T03:44:55Z</dcterms:created>
  <dcterms:modified xsi:type="dcterms:W3CDTF">2020-10-21T16:25:58Z</dcterms:modified>
</cp:coreProperties>
</file>