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2" r:id="rId2"/>
    <p:sldId id="258" r:id="rId3"/>
    <p:sldId id="260" r:id="rId4"/>
    <p:sldId id="289" r:id="rId5"/>
    <p:sldId id="29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87" r:id="rId14"/>
    <p:sldId id="286" r:id="rId15"/>
    <p:sldId id="285" r:id="rId16"/>
    <p:sldId id="280" r:id="rId17"/>
    <p:sldId id="267" r:id="rId18"/>
    <p:sldId id="268" r:id="rId19"/>
    <p:sldId id="269" r:id="rId20"/>
    <p:sldId id="270" r:id="rId21"/>
    <p:sldId id="282" r:id="rId22"/>
    <p:sldId id="283" r:id="rId23"/>
    <p:sldId id="284" r:id="rId24"/>
    <p:sldId id="271" r:id="rId25"/>
    <p:sldId id="272" r:id="rId26"/>
    <p:sldId id="291" r:id="rId27"/>
    <p:sldId id="25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2B09-E3CC-43EB-9587-FFE1DCF6426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20D0B-DEDE-4291-99FD-ACFEFC0A4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SPC techniques </a:t>
            </a:r>
            <a:br>
              <a:rPr lang="en-US" dirty="0"/>
            </a:br>
            <a:r>
              <a:rPr lang="en-US" dirty="0"/>
              <a:t>for monitoring real-time data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629E85-12F5-4709-A520-65BCDED65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Automated SPC </a:t>
            </a:r>
            <a:r>
              <a:rPr lang="en-US" dirty="0" smtClean="0">
                <a:effectLst/>
              </a:rPr>
              <a:t>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Moving Average Chart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>
                <a:cs typeface="+mn-cs"/>
              </a:rPr>
              <a:t>วิศวกรควบคุมคุณภาพจาก บริษัทผู้ผลิตพลาสติกต้องการให้แน่ใจว่ากระบวนการยังคงอยู่ในคุณภาพที่ควบคุม วิศวกรจึงได้วัดความเข้มข้นของเม็ดสีของแต่ละชุดจำนวน 35 </a:t>
            </a:r>
            <a:r>
              <a:rPr lang="th-TH" dirty="0" smtClean="0">
                <a:cs typeface="+mn-cs"/>
              </a:rPr>
              <a:t>ชุด</a:t>
            </a:r>
            <a:endParaRPr lang="en-US" dirty="0">
              <a:cs typeface="+mn-cs"/>
            </a:endParaRPr>
          </a:p>
          <a:p>
            <a:endParaRPr lang="en-US" dirty="0">
              <a:cs typeface="+mn-cs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th-TH" dirty="0">
                <a:cs typeface="+mn-cs"/>
              </a:rPr>
              <a:t>เปิดข้อมูลตัวอย่าง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PigmentConcentration.MTW</a:t>
            </a:r>
            <a:r>
              <a:rPr lang="en-US" dirty="0">
                <a:solidFill>
                  <a:srgbClr val="0070C0"/>
                </a:solidFill>
                <a:cs typeface="+mn-cs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dirty="0">
                <a:cs typeface="+mn-cs"/>
              </a:rPr>
              <a:t>เลือก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rgbClr val="0070C0"/>
                </a:solidFill>
                <a:cs typeface="+mn-cs"/>
              </a:rPr>
              <a:t>Stat &gt; Control Charts &gt; Time-Weighted Charts &gt; Moving Average</a:t>
            </a:r>
            <a:r>
              <a:rPr lang="en-US" dirty="0">
                <a:cs typeface="+mn-cs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dirty="0">
                <a:cs typeface="+mn-cs"/>
              </a:rPr>
              <a:t>เลื่อนลงมาแล้วคลิกเลือก 0 </a:t>
            </a:r>
            <a:r>
              <a:rPr lang="en-US" dirty="0">
                <a:solidFill>
                  <a:srgbClr val="0070C0"/>
                </a:solidFill>
                <a:cs typeface="+mn-cs"/>
              </a:rPr>
              <a:t>All observations for a chart are in one column</a:t>
            </a:r>
            <a:r>
              <a:rPr lang="en-US" dirty="0">
                <a:cs typeface="+mn-cs"/>
              </a:rPr>
              <a:t>, </a:t>
            </a:r>
            <a:r>
              <a:rPr lang="th-TH" dirty="0">
                <a:cs typeface="+mn-cs"/>
              </a:rPr>
              <a:t>กด </a:t>
            </a:r>
            <a:r>
              <a:rPr lang="en-US" dirty="0">
                <a:cs typeface="+mn-cs"/>
              </a:rPr>
              <a:t>enter </a:t>
            </a:r>
            <a:r>
              <a:rPr lang="en-US" dirty="0">
                <a:solidFill>
                  <a:srgbClr val="0070C0"/>
                </a:solidFill>
                <a:cs typeface="+mn-cs"/>
              </a:rPr>
              <a:t>Pigment</a:t>
            </a:r>
            <a:r>
              <a:rPr lang="en-US" dirty="0">
                <a:cs typeface="+mn-cs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dirty="0">
                <a:cs typeface="+mn-cs"/>
              </a:rPr>
              <a:t>ใน</a:t>
            </a:r>
            <a:r>
              <a:rPr lang="th-TH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dirty="0">
                <a:solidFill>
                  <a:srgbClr val="0070C0"/>
                </a:solidFill>
                <a:cs typeface="+mn-cs"/>
              </a:rPr>
              <a:t>Subgroup sizes, enter 1</a:t>
            </a:r>
            <a:r>
              <a:rPr lang="en-US" dirty="0">
                <a:cs typeface="+mn-cs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dirty="0">
                <a:cs typeface="+mn-cs"/>
              </a:rPr>
              <a:t>คลิก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rgbClr val="0070C0"/>
                </a:solidFill>
                <a:cs typeface="+mn-cs"/>
              </a:rPr>
              <a:t>OK.</a:t>
            </a:r>
          </a:p>
        </p:txBody>
      </p:sp>
    </p:spTree>
    <p:extLst>
      <p:ext uri="{BB962C8B-B14F-4D97-AF65-F5344CB8AC3E}">
        <p14:creationId xmlns:p14="http://schemas.microsoft.com/office/powerpoint/2010/main" val="341970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288" y="1840077"/>
            <a:ext cx="3429000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9803" y="4393497"/>
            <a:ext cx="78385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333333"/>
                </a:solidFill>
                <a:latin typeface="Consolas" panose="020B0609020204030204" pitchFamily="49" charset="0"/>
              </a:rPr>
              <a:t>Test Results for Moving Average Chart of Pigment </a:t>
            </a:r>
          </a:p>
          <a:p>
            <a:endParaRPr lang="en-US" sz="1400" b="1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TEST 1. One point more than 3.00 standard deviations from center line. </a:t>
            </a:r>
          </a:p>
          <a:p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Test Failed at points: 28 </a:t>
            </a:r>
          </a:p>
          <a:p>
            <a:endParaRPr 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* WARNING * If graph is updated with new data, the results above may no longer be correct.</a:t>
            </a:r>
            <a:endParaRPr lang="en-US" sz="1400" b="0" i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2574" y="2239240"/>
            <a:ext cx="5336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ข้อมูลชุดที่ 28 </a:t>
            </a:r>
            <a:r>
              <a:rPr lang="th-TH" sz="2400" dirty="0" smtClean="0"/>
              <a:t>ตกอยู่เหนือขอบเขตการควบคุมด้านบน</a:t>
            </a:r>
            <a:r>
              <a:rPr lang="th-TH" sz="2400" dirty="0"/>
              <a:t>ของการ</a:t>
            </a:r>
            <a:r>
              <a:rPr lang="th-TH" sz="2400" dirty="0" smtClean="0"/>
              <a:t>ควบคุม</a:t>
            </a:r>
            <a:r>
              <a:rPr lang="en-US" sz="2400" dirty="0" smtClean="0"/>
              <a:t> </a:t>
            </a:r>
            <a:r>
              <a:rPr lang="th-TH" sz="2400" dirty="0"/>
              <a:t>วิศวกรควรตรวจติดตามว่าทำไมความเข้มข้นของเม็ดสีสำหรับ</a:t>
            </a:r>
            <a:r>
              <a:rPr lang="th-TH" sz="2400" dirty="0" smtClean="0"/>
              <a:t>ชุดข้อมูลนี้มาก</a:t>
            </a:r>
            <a:r>
              <a:rPr lang="th-TH" sz="2400" dirty="0"/>
              <a:t>กว่าที่คาด</a:t>
            </a:r>
            <a:r>
              <a:rPr lang="th-TH" sz="2400" dirty="0" smtClean="0"/>
              <a:t>ไว้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332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EWMA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3" y="1761436"/>
            <a:ext cx="11229516" cy="4303509"/>
          </a:xfrm>
        </p:spPr>
        <p:txBody>
          <a:bodyPr/>
          <a:lstStyle/>
          <a:p>
            <a:r>
              <a:rPr lang="th-TH" dirty="0">
                <a:cs typeface="+mn-cs"/>
              </a:rPr>
              <a:t>ใช้แผนภูมิ </a:t>
            </a:r>
            <a:r>
              <a:rPr lang="en-US" dirty="0">
                <a:cs typeface="+mn-cs"/>
              </a:rPr>
              <a:t>EWMA </a:t>
            </a:r>
            <a:r>
              <a:rPr lang="th-TH" dirty="0">
                <a:cs typeface="+mn-cs"/>
              </a:rPr>
              <a:t>เพื่อตรวจจับการเปลี่ยนแปลงเล็กน้อยในค่าเฉลี่ยของกระบวนการโดย</a:t>
            </a:r>
            <a:r>
              <a:rPr lang="th-TH" dirty="0" smtClean="0">
                <a:cs typeface="+mn-cs"/>
              </a:rPr>
              <a:t>ไม่มีผลจากค่า</a:t>
            </a:r>
            <a:r>
              <a:rPr lang="th-TH" dirty="0">
                <a:cs typeface="+mn-cs"/>
              </a:rPr>
              <a:t>ต่ำและ</a:t>
            </a:r>
            <a:r>
              <a:rPr lang="th-TH" dirty="0" smtClean="0">
                <a:cs typeface="+mn-cs"/>
              </a:rPr>
              <a:t>สูงของชุดข้อมูล</a:t>
            </a:r>
            <a:endParaRPr lang="en-US" dirty="0">
              <a:cs typeface="+mn-cs"/>
            </a:endParaRPr>
          </a:p>
          <a:p>
            <a:r>
              <a:rPr lang="th-TH" dirty="0">
                <a:cs typeface="+mn-cs"/>
              </a:rPr>
              <a:t>แผนภูมิ </a:t>
            </a:r>
            <a:r>
              <a:rPr lang="en-US" dirty="0" smtClean="0">
                <a:cs typeface="+mn-cs"/>
              </a:rPr>
              <a:t>EWMA</a:t>
            </a:r>
            <a:r>
              <a:rPr lang="th-TH" dirty="0" smtClean="0">
                <a:cs typeface="+mn-cs"/>
              </a:rPr>
              <a:t> ตรวจ</a:t>
            </a:r>
            <a:r>
              <a:rPr lang="th-TH" dirty="0">
                <a:cs typeface="+mn-cs"/>
              </a:rPr>
              <a:t>ติดตามค่าเฉลี่ยเคลื่อนที่แบบถ่วง</a:t>
            </a:r>
            <a:r>
              <a:rPr lang="th-TH" dirty="0" smtClean="0">
                <a:cs typeface="+mn-cs"/>
              </a:rPr>
              <a:t>น้ำหนักแบบเอ็กซ์โป</a:t>
            </a:r>
            <a:r>
              <a:rPr lang="th-TH" dirty="0" err="1" smtClean="0">
                <a:cs typeface="+mn-cs"/>
              </a:rPr>
              <a:t>เนนเชี</a:t>
            </a:r>
            <a:r>
              <a:rPr lang="th-TH" dirty="0" smtClean="0">
                <a:cs typeface="+mn-cs"/>
              </a:rPr>
              <a:t>ยล ซึ่งไม่มีอิทธิพลของแนวโน้ม</a:t>
            </a:r>
            <a:r>
              <a:rPr lang="th-TH" dirty="0">
                <a:cs typeface="+mn-cs"/>
              </a:rPr>
              <a:t>ของค่า</a:t>
            </a:r>
            <a:r>
              <a:rPr lang="th-TH" dirty="0" smtClean="0">
                <a:cs typeface="+mn-cs"/>
              </a:rPr>
              <a:t>ต่ำและและค่าสูงเข้ามาร่วม</a:t>
            </a:r>
            <a:r>
              <a:rPr lang="en-US" dirty="0">
                <a:cs typeface="+mn-cs"/>
              </a:rPr>
              <a:t> </a:t>
            </a:r>
          </a:p>
          <a:p>
            <a:r>
              <a:rPr lang="th-TH" dirty="0" smtClean="0">
                <a:cs typeface="+mn-cs"/>
              </a:rPr>
              <a:t>ข้อมูลที่ใช้วิเคราะห์ สามารถวัดได้ทั้งแบบเดี่ยวหรือเป็นกลุ่ม</a:t>
            </a:r>
            <a:r>
              <a:rPr lang="th-TH" dirty="0">
                <a:cs typeface="+mn-cs"/>
              </a:rPr>
              <a:t>ย่อย</a:t>
            </a:r>
            <a:endParaRPr lang="en-US" dirty="0">
              <a:cs typeface="+mn-cs"/>
            </a:endParaRPr>
          </a:p>
          <a:p>
            <a:r>
              <a:rPr lang="th-TH" dirty="0">
                <a:cs typeface="+mn-cs"/>
              </a:rPr>
              <a:t>ข้อได้เปรียบของแผนภูมิ </a:t>
            </a:r>
            <a:r>
              <a:rPr lang="en-US" dirty="0">
                <a:cs typeface="+mn-cs"/>
              </a:rPr>
              <a:t>EWMA </a:t>
            </a:r>
            <a:r>
              <a:rPr lang="th-TH" dirty="0" smtClean="0">
                <a:cs typeface="+mn-cs"/>
              </a:rPr>
              <a:t>คือค่าแต่ละตัวจะไม่ได้</a:t>
            </a:r>
            <a:r>
              <a:rPr lang="th-TH" dirty="0">
                <a:cs typeface="+mn-cs"/>
              </a:rPr>
              <a:t>รับอิทธิพลอย่างมากจากค่าต่ำหรือ</a:t>
            </a:r>
            <a:r>
              <a:rPr lang="th-TH" dirty="0" smtClean="0">
                <a:cs typeface="+mn-cs"/>
              </a:rPr>
              <a:t>สูง</a:t>
            </a:r>
            <a:endParaRPr lang="en-US" dirty="0">
              <a:cs typeface="+mn-cs"/>
            </a:endParaRPr>
          </a:p>
          <a:p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90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Theory of EWMA Chart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227292" y="1992702"/>
            <a:ext cx="28881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The EWMA is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08" y="2691811"/>
            <a:ext cx="9548910" cy="272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228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6785" y="1672672"/>
            <a:ext cx="4038600" cy="854075"/>
          </a:xfrm>
          <a:prstGeom prst="rect">
            <a:avLst/>
          </a:prstGeom>
          <a:noFill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39" y="2490818"/>
            <a:ext cx="56769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919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Limits of EWMA Chart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7529" y="2308835"/>
            <a:ext cx="3235325" cy="762000"/>
          </a:xfrm>
          <a:prstGeom prst="rect">
            <a:avLst/>
          </a:prstGeom>
          <a:noFill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91" y="4130496"/>
            <a:ext cx="494188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3"/>
          <p:cNvSpPr>
            <a:spLocks/>
          </p:cNvSpPr>
          <p:nvPr/>
        </p:nvSpPr>
        <p:spPr bwMode="auto">
          <a:xfrm>
            <a:off x="6274579" y="4046358"/>
            <a:ext cx="323850" cy="1703388"/>
          </a:xfrm>
          <a:prstGeom prst="rightBrace">
            <a:avLst>
              <a:gd name="adj1" fmla="val 4383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598429" y="4640084"/>
            <a:ext cx="2022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Steady-state control limits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5" y="1624399"/>
            <a:ext cx="6807783" cy="232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57529" y="2024793"/>
            <a:ext cx="93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Where, </a:t>
            </a:r>
          </a:p>
        </p:txBody>
      </p:sp>
    </p:spTree>
    <p:extLst>
      <p:ext uri="{BB962C8B-B14F-4D97-AF65-F5344CB8AC3E}">
        <p14:creationId xmlns:p14="http://schemas.microsoft.com/office/powerpoint/2010/main" val="3728308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EWMA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th-TH" dirty="0" smtClean="0">
                <a:cs typeface="+mn-cs"/>
              </a:rPr>
              <a:t>ข้อสังเกตเพิ่มเติม เมื่อ</a:t>
            </a:r>
            <a:r>
              <a:rPr lang="en-US" dirty="0" smtClean="0">
                <a:cs typeface="+mn-cs"/>
              </a:rPr>
              <a:t> </a:t>
            </a:r>
            <a:r>
              <a:rPr lang="en-US" dirty="0">
                <a:cs typeface="+mn-cs"/>
              </a:rPr>
              <a:t>λ = </a:t>
            </a:r>
            <a:r>
              <a:rPr lang="en-US" dirty="0" smtClean="0">
                <a:cs typeface="+mn-cs"/>
              </a:rPr>
              <a:t>1</a:t>
            </a:r>
            <a:r>
              <a:rPr lang="th-TH" dirty="0" smtClean="0">
                <a:cs typeface="+mn-cs"/>
              </a:rPr>
              <a:t> ค่าสถิติ </a:t>
            </a:r>
            <a:r>
              <a:rPr lang="en-US" dirty="0">
                <a:cs typeface="+mn-cs"/>
              </a:rPr>
              <a:t>EWMA </a:t>
            </a:r>
            <a:r>
              <a:rPr lang="th-TH" dirty="0" smtClean="0">
                <a:cs typeface="+mn-cs"/>
              </a:rPr>
              <a:t>จะกลายเป็น</a:t>
            </a:r>
            <a:r>
              <a:rPr lang="th-TH" dirty="0">
                <a:cs typeface="+mn-cs"/>
              </a:rPr>
              <a:t>สถิติที่ไม่มี</a:t>
            </a:r>
            <a:r>
              <a:rPr lang="th-TH" dirty="0" smtClean="0">
                <a:cs typeface="+mn-cs"/>
              </a:rPr>
              <a:t>การจดจำข้อมูลก่อนหน้า </a:t>
            </a:r>
            <a:r>
              <a:rPr lang="en-US" dirty="0" smtClean="0">
                <a:cs typeface="+mn-cs"/>
              </a:rPr>
              <a:t>(memoryless)</a:t>
            </a:r>
            <a:r>
              <a:rPr lang="th-TH" dirty="0" smtClean="0">
                <a:cs typeface="+mn-cs"/>
              </a:rPr>
              <a:t> สำหรับแผนภูมิตามแนวคิดของ </a:t>
            </a:r>
            <a:r>
              <a:rPr lang="en-US" dirty="0">
                <a:cs typeface="+mn-cs"/>
              </a:rPr>
              <a:t>Shewhart </a:t>
            </a:r>
            <a:r>
              <a:rPr lang="th-TH" dirty="0">
                <a:cs typeface="+mn-cs"/>
              </a:rPr>
              <a:t>เพราะค่าของสถิติ </a:t>
            </a:r>
            <a:r>
              <a:rPr lang="en-US" dirty="0">
                <a:cs typeface="+mn-cs"/>
              </a:rPr>
              <a:t>EWMA </a:t>
            </a:r>
            <a:r>
              <a:rPr lang="th-TH" dirty="0" smtClean="0">
                <a:cs typeface="+mn-cs"/>
              </a:rPr>
              <a:t>นั้นจะมี</a:t>
            </a:r>
            <a:r>
              <a:rPr lang="th-TH" dirty="0">
                <a:cs typeface="+mn-cs"/>
              </a:rPr>
              <a:t>ค่าเท่ากับค่าสังเกตของแต่ละ</a:t>
            </a: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x</a:t>
            </a:r>
            <a:r>
              <a:rPr lang="en-US" baseline="-25000" dirty="0" smtClean="0">
                <a:cs typeface="+mn-cs"/>
              </a:rPr>
              <a:t>i</a:t>
            </a:r>
            <a:r>
              <a:rPr lang="en-US" dirty="0" smtClean="0">
                <a:cs typeface="+mn-cs"/>
              </a:rPr>
              <a:t> </a:t>
            </a:r>
            <a:r>
              <a:rPr lang="th-TH" dirty="0">
                <a:cs typeface="+mn-cs"/>
              </a:rPr>
              <a:t>เนื่องจากรูปแบบ </a:t>
            </a:r>
            <a:r>
              <a:rPr lang="en-US" dirty="0">
                <a:cs typeface="+mn-cs"/>
              </a:rPr>
              <a:t>Shewhart </a:t>
            </a:r>
            <a:r>
              <a:rPr lang="th-TH" dirty="0">
                <a:cs typeface="+mn-cs"/>
              </a:rPr>
              <a:t>ทำงานได้ดีขึ้นในการตรวจจับการ</a:t>
            </a:r>
            <a:r>
              <a:rPr lang="th-TH" dirty="0" smtClean="0">
                <a:cs typeface="+mn-cs"/>
              </a:rPr>
              <a:t>เปลี่ยนแปลงที่มีขนาดใหญ่</a:t>
            </a:r>
            <a:r>
              <a:rPr lang="en-US" dirty="0" smtClean="0">
                <a:cs typeface="+mn-cs"/>
              </a:rPr>
              <a:t> </a:t>
            </a:r>
            <a:r>
              <a:rPr lang="th-TH" dirty="0">
                <a:cs typeface="+mn-cs"/>
              </a:rPr>
              <a:t>เหตุผลก็คือการตรวจจับการเปลี่ยนแปลงเล็ก ๆ นั้นสัมพันธ์กับค่า</a:t>
            </a:r>
            <a:r>
              <a:rPr lang="en-US" dirty="0">
                <a:cs typeface="+mn-cs"/>
              </a:rPr>
              <a:t> </a:t>
            </a:r>
            <a:r>
              <a:rPr lang="el-GR" dirty="0">
                <a:cs typeface="+mn-cs"/>
              </a:rPr>
              <a:t>λ</a:t>
            </a:r>
            <a:r>
              <a:rPr lang="th-TH" dirty="0">
                <a:cs typeface="+mn-cs"/>
              </a:rPr>
              <a:t> ในอีกด้านหนึ่งของสเปกตรัม</a:t>
            </a:r>
            <a:r>
              <a:rPr lang="en-US" dirty="0">
                <a:cs typeface="+mn-cs"/>
              </a:rPr>
              <a:t>, </a:t>
            </a:r>
            <a:r>
              <a:rPr lang="th-TH" dirty="0">
                <a:cs typeface="+mn-cs"/>
              </a:rPr>
              <a:t>นั่นคือ</a:t>
            </a:r>
            <a:r>
              <a:rPr lang="en-US" dirty="0">
                <a:cs typeface="+mn-cs"/>
              </a:rPr>
              <a:t> λ </a:t>
            </a:r>
            <a:r>
              <a:rPr lang="th-TH" dirty="0">
                <a:cs typeface="+mn-cs"/>
              </a:rPr>
              <a:t>ใกล้ </a:t>
            </a:r>
            <a:r>
              <a:rPr lang="en-US" dirty="0">
                <a:cs typeface="+mn-cs"/>
              </a:rPr>
              <a:t>0 </a:t>
            </a:r>
            <a:r>
              <a:rPr lang="th-TH" dirty="0">
                <a:cs typeface="+mn-cs"/>
              </a:rPr>
              <a:t>มากกว่า</a:t>
            </a:r>
            <a:r>
              <a:rPr lang="en-US" dirty="0">
                <a:cs typeface="+mn-cs"/>
              </a:rPr>
              <a:t>1.</a:t>
            </a:r>
          </a:p>
          <a:p>
            <a:pPr>
              <a:lnSpc>
                <a:spcPct val="110000"/>
              </a:lnSpc>
            </a:pPr>
            <a:r>
              <a:rPr lang="th-TH" dirty="0" smtClean="0">
                <a:cs typeface="+mn-cs"/>
              </a:rPr>
              <a:t>เพื่อคำนวณค่าเริ่มต้น</a:t>
            </a:r>
            <a:r>
              <a:rPr lang="en-US" dirty="0" smtClean="0">
                <a:cs typeface="+mn-cs"/>
              </a:rPr>
              <a:t> (EWMA</a:t>
            </a:r>
            <a:r>
              <a:rPr lang="en-US" baseline="-25000" dirty="0" smtClean="0">
                <a:cs typeface="+mn-cs"/>
              </a:rPr>
              <a:t>1</a:t>
            </a:r>
            <a:r>
              <a:rPr lang="en-US" dirty="0" smtClean="0">
                <a:cs typeface="+mn-cs"/>
              </a:rPr>
              <a:t>), </a:t>
            </a:r>
            <a:r>
              <a:rPr lang="th-TH" dirty="0" smtClean="0">
                <a:cs typeface="+mn-cs"/>
              </a:rPr>
              <a:t>ต้องระบุค่าสำหรับ</a:t>
            </a:r>
            <a:r>
              <a:rPr lang="en-US" dirty="0" smtClean="0">
                <a:cs typeface="+mn-cs"/>
              </a:rPr>
              <a:t> EWMA</a:t>
            </a:r>
            <a:r>
              <a:rPr lang="en-US" baseline="-25000" dirty="0" smtClean="0">
                <a:cs typeface="+mn-cs"/>
              </a:rPr>
              <a:t>0</a:t>
            </a:r>
            <a:r>
              <a:rPr lang="en-US" dirty="0" smtClean="0">
                <a:cs typeface="+mn-cs"/>
              </a:rPr>
              <a:t>. </a:t>
            </a:r>
            <a:r>
              <a:rPr lang="th-TH" dirty="0" smtClean="0">
                <a:cs typeface="+mn-cs"/>
              </a:rPr>
              <a:t>หากต้องการการตรวจติดตามกระบวนการสำหรับการออกไปจากข้อมูลเป้าหมาย</a:t>
            </a:r>
            <a:r>
              <a:rPr lang="en-US" dirty="0" smtClean="0">
                <a:cs typeface="+mn-cs"/>
              </a:rPr>
              <a:t> μ</a:t>
            </a:r>
            <a:r>
              <a:rPr lang="en-US" baseline="-25000" dirty="0" smtClean="0">
                <a:cs typeface="+mn-cs"/>
              </a:rPr>
              <a:t>0</a:t>
            </a:r>
            <a:r>
              <a:rPr lang="en-US" dirty="0" smtClean="0">
                <a:cs typeface="+mn-cs"/>
              </a:rPr>
              <a:t>, </a:t>
            </a:r>
            <a:r>
              <a:rPr lang="th-TH" dirty="0" smtClean="0">
                <a:cs typeface="+mn-cs"/>
              </a:rPr>
              <a:t>และ</a:t>
            </a:r>
            <a:r>
              <a:rPr lang="en-US" dirty="0" smtClean="0">
                <a:cs typeface="+mn-cs"/>
              </a:rPr>
              <a:t> EWMA</a:t>
            </a:r>
            <a:r>
              <a:rPr lang="en-US" baseline="-25000" dirty="0" smtClean="0">
                <a:cs typeface="+mn-cs"/>
              </a:rPr>
              <a:t>0</a:t>
            </a:r>
            <a:r>
              <a:rPr lang="en-US" dirty="0" smtClean="0">
                <a:cs typeface="+mn-cs"/>
              </a:rPr>
              <a:t> </a:t>
            </a:r>
            <a:r>
              <a:rPr lang="th-TH" dirty="0" smtClean="0">
                <a:cs typeface="+mn-cs"/>
              </a:rPr>
              <a:t>ถูกตั้งค่าเท่ากับ</a:t>
            </a:r>
            <a:r>
              <a:rPr lang="en-US" dirty="0" smtClean="0">
                <a:cs typeface="+mn-cs"/>
              </a:rPr>
              <a:t> μ</a:t>
            </a:r>
            <a:r>
              <a:rPr lang="en-US" baseline="-25000" dirty="0" smtClean="0">
                <a:cs typeface="+mn-cs"/>
              </a:rPr>
              <a:t>0</a:t>
            </a:r>
            <a:r>
              <a:rPr lang="en-US" dirty="0" smtClean="0">
                <a:cs typeface="+mn-cs"/>
              </a:rPr>
              <a:t>. </a:t>
            </a:r>
            <a:r>
              <a:rPr lang="th-TH" dirty="0" smtClean="0">
                <a:cs typeface="+mn-cs"/>
              </a:rPr>
              <a:t>หากไม่มีการกำหนดค่าเป้าหมาย สามารถใช้ </a:t>
            </a:r>
            <a:r>
              <a:rPr lang="en-US" dirty="0" smtClean="0">
                <a:cs typeface="+mn-cs"/>
              </a:rPr>
              <a:t>EWMA</a:t>
            </a:r>
            <a:r>
              <a:rPr lang="en-US" baseline="-25000" dirty="0" smtClean="0">
                <a:cs typeface="+mn-cs"/>
              </a:rPr>
              <a:t>0</a:t>
            </a:r>
            <a:r>
              <a:rPr lang="en-US" dirty="0" smtClean="0">
                <a:cs typeface="+mn-cs"/>
              </a:rPr>
              <a:t> </a:t>
            </a:r>
            <a:r>
              <a:rPr lang="th-TH" dirty="0" smtClean="0">
                <a:cs typeface="+mn-cs"/>
              </a:rPr>
              <a:t>ด้วยค่าเฉลี่ย ซึ่งเป็นวิธีการกำหนดค่าเริ่มต้นมาตรฐาน</a:t>
            </a:r>
            <a:r>
              <a:rPr lang="en-US" dirty="0" smtClean="0">
                <a:cs typeface="+mn-cs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th-TH" dirty="0" smtClean="0">
                <a:cs typeface="+mn-cs"/>
              </a:rPr>
              <a:t>หาก</a:t>
            </a:r>
            <a:r>
              <a:rPr lang="en-US" dirty="0" smtClean="0">
                <a:cs typeface="+mn-cs"/>
              </a:rPr>
              <a:t> n &gt; 1 </a:t>
            </a:r>
            <a:r>
              <a:rPr lang="th-TH" dirty="0" smtClean="0">
                <a:cs typeface="+mn-cs"/>
              </a:rPr>
              <a:t>สามารถแทนที่</a:t>
            </a:r>
            <a:r>
              <a:rPr lang="en-US" dirty="0" smtClean="0">
                <a:cs typeface="+mn-cs"/>
              </a:rPr>
              <a:t> x</a:t>
            </a:r>
            <a:r>
              <a:rPr lang="en-US" baseline="-25000" dirty="0" smtClean="0">
                <a:cs typeface="+mn-cs"/>
              </a:rPr>
              <a:t>i</a:t>
            </a:r>
            <a:r>
              <a:rPr lang="en-US" dirty="0" smtClean="0">
                <a:cs typeface="+mn-cs"/>
              </a:rPr>
              <a:t> </a:t>
            </a:r>
            <a:r>
              <a:rPr lang="th-TH" dirty="0" smtClean="0">
                <a:cs typeface="+mn-cs"/>
              </a:rPr>
              <a:t>ด้วย </a:t>
            </a:r>
            <a:r>
              <a:rPr lang="en-US" dirty="0" smtClean="0">
                <a:cs typeface="+mn-cs"/>
              </a:rPr>
              <a:t> x bar </a:t>
            </a:r>
            <a:r>
              <a:rPr lang="en-US" baseline="-25000" dirty="0" err="1" smtClean="0">
                <a:cs typeface="+mn-cs"/>
              </a:rPr>
              <a:t>i</a:t>
            </a:r>
            <a:r>
              <a:rPr lang="en-US" dirty="0" smtClean="0">
                <a:cs typeface="+mn-cs"/>
              </a:rPr>
              <a:t> </a:t>
            </a:r>
            <a:r>
              <a:rPr lang="th-TH" dirty="0" smtClean="0">
                <a:cs typeface="+mn-cs"/>
              </a:rPr>
              <a:t>โดยค่าเริ่มต้นสามารถใช้ได้ทั้ง ค่าเฉลี่ย หรือ ค่าเฉลี่ยของค่าเฉลี่ยกลุ่มย่อย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5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EWMA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>
                <a:cs typeface="+mn-cs"/>
              </a:rPr>
              <a:t>วิศวกรควบคุมคุณภาพจาก บริษัทผู้ผลิตพลาสติกต้องการให้แน่ใจว่ากระบวนการยังคงอยู่ภายใต้การ</a:t>
            </a:r>
            <a:r>
              <a:rPr lang="th-TH" dirty="0" smtClean="0">
                <a:cs typeface="+mn-cs"/>
              </a:rPr>
              <a:t>ควบคุม</a:t>
            </a:r>
            <a:r>
              <a:rPr lang="en-US" dirty="0" smtClean="0">
                <a:cs typeface="+mn-cs"/>
              </a:rPr>
              <a:t> </a:t>
            </a:r>
            <a:r>
              <a:rPr lang="th-TH" dirty="0">
                <a:cs typeface="+mn-cs"/>
              </a:rPr>
              <a:t>วิศวกรวัดความเข้มข้นของเม็ดสีของแต่ละชุดสำหรับ 35 </a:t>
            </a:r>
            <a:r>
              <a:rPr lang="th-TH" dirty="0" smtClean="0">
                <a:cs typeface="+mn-cs"/>
              </a:rPr>
              <a:t>ชุด</a:t>
            </a:r>
            <a:r>
              <a:rPr lang="th-TH" dirty="0">
                <a:cs typeface="+mn-cs"/>
              </a:rPr>
              <a:t> </a:t>
            </a:r>
            <a:endParaRPr lang="en-US" dirty="0">
              <a:cs typeface="+mn-cs"/>
            </a:endParaRPr>
          </a:p>
          <a:p>
            <a:endParaRPr lang="en-US" dirty="0">
              <a:cs typeface="+mn-cs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th-TH" dirty="0">
                <a:cs typeface="+mn-cs"/>
              </a:rPr>
              <a:t>เปิดข้อมูลตัวอย่าง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PigmentConcentration.MTW</a:t>
            </a:r>
            <a:r>
              <a:rPr lang="en-US" dirty="0">
                <a:solidFill>
                  <a:srgbClr val="0070C0"/>
                </a:solidFill>
                <a:cs typeface="+mn-cs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dirty="0">
                <a:cs typeface="+mn-cs"/>
              </a:rPr>
              <a:t>เลือก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rgbClr val="0070C0"/>
                </a:solidFill>
                <a:cs typeface="+mn-cs"/>
              </a:rPr>
              <a:t>Stat &gt; Control Charts &gt; Time-Weighted Charts &gt; EWMA.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dirty="0">
                <a:cs typeface="+mn-cs"/>
              </a:rPr>
              <a:t>เลื่อนลงมาแล้วคลิกเลือก </a:t>
            </a:r>
            <a:r>
              <a:rPr lang="en-US" dirty="0">
                <a:solidFill>
                  <a:srgbClr val="0070C0"/>
                </a:solidFill>
                <a:cs typeface="+mn-cs"/>
              </a:rPr>
              <a:t>All observations for a chart are in one column</a:t>
            </a:r>
            <a:r>
              <a:rPr lang="en-US" dirty="0">
                <a:cs typeface="+mn-cs"/>
              </a:rPr>
              <a:t>, </a:t>
            </a:r>
            <a:r>
              <a:rPr lang="th-TH" dirty="0">
                <a:cs typeface="+mn-cs"/>
              </a:rPr>
              <a:t>กด </a:t>
            </a:r>
            <a:r>
              <a:rPr lang="en-US" dirty="0">
                <a:cs typeface="+mn-cs"/>
              </a:rPr>
              <a:t>enter </a:t>
            </a:r>
            <a:r>
              <a:rPr lang="en-US" dirty="0">
                <a:solidFill>
                  <a:srgbClr val="0070C0"/>
                </a:solidFill>
                <a:cs typeface="+mn-cs"/>
              </a:rPr>
              <a:t>Pigment</a:t>
            </a:r>
            <a:r>
              <a:rPr lang="en-US" dirty="0">
                <a:cs typeface="+mn-cs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dirty="0">
                <a:cs typeface="+mn-cs"/>
              </a:rPr>
              <a:t>ใน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rgbClr val="0070C0"/>
                </a:solidFill>
                <a:cs typeface="+mn-cs"/>
              </a:rPr>
              <a:t>Subgroup sizes, enter 1</a:t>
            </a:r>
            <a:r>
              <a:rPr lang="en-US" dirty="0">
                <a:cs typeface="+mn-cs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dirty="0">
                <a:cs typeface="+mn-cs"/>
              </a:rPr>
              <a:t>คลิก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rgbClr val="0070C0"/>
                </a:solidFill>
                <a:cs typeface="+mn-cs"/>
              </a:rPr>
              <a:t>OK</a:t>
            </a:r>
            <a:r>
              <a:rPr lang="en-US" dirty="0"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2815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785" y="1960846"/>
            <a:ext cx="4302229" cy="28681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34332" y="2471592"/>
            <a:ext cx="5276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สำหรับข้อมูลเม็ด</a:t>
            </a:r>
            <a:r>
              <a:rPr lang="th-TH" sz="2400" dirty="0" smtClean="0"/>
              <a:t>สี</a:t>
            </a:r>
            <a:r>
              <a:rPr lang="en-US" sz="2400" dirty="0" smtClean="0"/>
              <a:t> </a:t>
            </a:r>
            <a:r>
              <a:rPr lang="th-TH" sz="2400" dirty="0" smtClean="0"/>
              <a:t>พบว่าไม่มีจุดที่ตกนอกเหนือเส้นขอบเขตควบคุม</a:t>
            </a:r>
            <a:r>
              <a:rPr lang="en-US" sz="2400" dirty="0" smtClean="0"/>
              <a:t> </a:t>
            </a:r>
            <a:r>
              <a:rPr lang="th-TH" sz="2400" dirty="0"/>
              <a:t>อย่างไรก็</a:t>
            </a:r>
            <a:r>
              <a:rPr lang="th-TH" sz="2400" dirty="0" smtClean="0"/>
              <a:t>ตามค่าเฉลี่ยของกระบวนการจะพบว่าเริ่มมีการเพิ่มขึ้นตั้งแต่ที่ก</a:t>
            </a:r>
            <a:r>
              <a:rPr lang="th-TH" sz="2400" dirty="0"/>
              <a:t>ลุ่มย่อย </a:t>
            </a:r>
            <a:r>
              <a:rPr lang="th-TH" sz="2400" dirty="0" smtClean="0"/>
              <a:t>26 เป็นต้นไป วิศวกร</a:t>
            </a:r>
            <a:r>
              <a:rPr lang="th-TH" sz="2400" dirty="0"/>
              <a:t>ควรตรวจติดตามกระบวนการของการ</a:t>
            </a:r>
            <a:r>
              <a:rPr lang="th-TH" sz="2400" dirty="0" smtClean="0"/>
              <a:t>เปลี่ยนแปลงค่าเฉลี่ยที่เกิดขึ้นว่ามีสาเหตุพิเศษใดหรือไม่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4495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CUSUM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cs typeface="+mn-cs"/>
              </a:rPr>
              <a:t>แผนภูมิ </a:t>
            </a:r>
            <a:r>
              <a:rPr lang="en-US" dirty="0">
                <a:cs typeface="+mn-cs"/>
              </a:rPr>
              <a:t>CUSUM </a:t>
            </a:r>
            <a:r>
              <a:rPr lang="th-TH" dirty="0" smtClean="0">
                <a:cs typeface="+mn-cs"/>
              </a:rPr>
              <a:t>สามารถใช้เพื่อ</a:t>
            </a:r>
            <a:r>
              <a:rPr lang="th-TH" dirty="0">
                <a:cs typeface="+mn-cs"/>
              </a:rPr>
              <a:t>ตรวจจับการเปลี่ยนแปลงเล็กน้อยในกระบวนการ</a:t>
            </a:r>
            <a:endParaRPr lang="en-US" dirty="0">
              <a:cs typeface="+mn-cs"/>
            </a:endParaRPr>
          </a:p>
          <a:p>
            <a:r>
              <a:rPr lang="th-TH" dirty="0">
                <a:cs typeface="+mn-cs"/>
              </a:rPr>
              <a:t>แผนภูมิ </a:t>
            </a:r>
            <a:r>
              <a:rPr lang="en-US" dirty="0">
                <a:cs typeface="+mn-cs"/>
              </a:rPr>
              <a:t>CUSUM </a:t>
            </a:r>
            <a:r>
              <a:rPr lang="th-TH" dirty="0">
                <a:cs typeface="+mn-cs"/>
              </a:rPr>
              <a:t>แสดงกราฟ</a:t>
            </a:r>
            <a:r>
              <a:rPr lang="en-US" dirty="0">
                <a:cs typeface="+mn-cs"/>
              </a:rPr>
              <a:t> </a:t>
            </a:r>
            <a:r>
              <a:rPr lang="th-TH" dirty="0">
                <a:solidFill>
                  <a:srgbClr val="0070C0"/>
                </a:solidFill>
                <a:cs typeface="+mn-cs"/>
              </a:rPr>
              <a:t>ผลรวมสะสม</a:t>
            </a:r>
            <a:r>
              <a:rPr lang="en-US" dirty="0">
                <a:solidFill>
                  <a:srgbClr val="0070C0"/>
                </a:solidFill>
                <a:cs typeface="+mn-cs"/>
              </a:rPr>
              <a:t> (CUSUMs) </a:t>
            </a:r>
            <a:r>
              <a:rPr lang="th-TH" dirty="0">
                <a:solidFill>
                  <a:srgbClr val="0070C0"/>
                </a:solidFill>
                <a:cs typeface="+mn-cs"/>
              </a:rPr>
              <a:t>ของการเบี่ยงเบนของแต่ละค่าตัวอย่างจากค่าเป้าหมาย</a:t>
            </a:r>
            <a:endParaRPr lang="en-US" dirty="0">
              <a:solidFill>
                <a:srgbClr val="0070C0"/>
              </a:solidFill>
              <a:cs typeface="+mn-cs"/>
            </a:endParaRPr>
          </a:p>
          <a:p>
            <a:r>
              <a:rPr lang="th-TH" dirty="0">
                <a:cs typeface="+mn-cs"/>
              </a:rPr>
              <a:t>เนื่องจากแผนภูมิ </a:t>
            </a:r>
            <a:r>
              <a:rPr lang="en-US" dirty="0">
                <a:cs typeface="+mn-cs"/>
              </a:rPr>
              <a:t>CUSUM </a:t>
            </a:r>
            <a:r>
              <a:rPr lang="th-TH" dirty="0">
                <a:cs typeface="+mn-cs"/>
              </a:rPr>
              <a:t>เป็นแบบสะสม หากมีการปรับค่าเพียงเล็กน้อยในค่าเฉลี่ยของกระบวนการจะทำให้ค่าเบี่ยงเบนสะสมเพิ่มขึ้น (หรือลดลง) อย่างต่อเนื่อง</a:t>
            </a:r>
            <a:endParaRPr lang="en-US" dirty="0">
              <a:cs typeface="+mn-cs"/>
            </a:endParaRPr>
          </a:p>
          <a:p>
            <a:r>
              <a:rPr lang="th-TH" dirty="0">
                <a:cs typeface="+mn-cs"/>
              </a:rPr>
              <a:t>การสังเกตสามารถวัดเป็น</a:t>
            </a:r>
            <a:r>
              <a:rPr lang="th-TH" dirty="0" smtClean="0">
                <a:cs typeface="+mn-cs"/>
              </a:rPr>
              <a:t>แบบเดี่ยวหรือเป็นกลุ่ม</a:t>
            </a:r>
            <a:r>
              <a:rPr lang="th-TH" dirty="0">
                <a:cs typeface="+mn-cs"/>
              </a:rPr>
              <a:t>ย่อย</a:t>
            </a:r>
            <a:endParaRPr lang="en-US" dirty="0">
              <a:cs typeface="+mn-cs"/>
            </a:endParaRPr>
          </a:p>
          <a:p>
            <a:r>
              <a:rPr lang="th-TH" dirty="0">
                <a:cs typeface="+mn-cs"/>
              </a:rPr>
              <a:t>สำหรับรายละเอียดเพิ่มเติมให้ดูที่ </a:t>
            </a:r>
            <a:r>
              <a:rPr lang="en-US" dirty="0">
                <a:cs typeface="+mn-cs"/>
              </a:rPr>
              <a:t>Montgomery, D. C. (</a:t>
            </a:r>
            <a:r>
              <a:rPr lang="en-US" dirty="0" smtClean="0">
                <a:cs typeface="+mn-cs"/>
              </a:rPr>
              <a:t>2012).</a:t>
            </a:r>
            <a:r>
              <a:rPr lang="en-US" dirty="0">
                <a:cs typeface="+mn-cs"/>
              </a:rPr>
              <a:t> </a:t>
            </a:r>
            <a:r>
              <a:rPr lang="en-US" i="1" dirty="0">
                <a:cs typeface="+mn-cs"/>
              </a:rPr>
              <a:t>Introduction to statistical quality control</a:t>
            </a:r>
            <a:r>
              <a:rPr lang="en-US" dirty="0">
                <a:cs typeface="+mn-cs"/>
              </a:rPr>
              <a:t>. John Wiley &amp; Sons.</a:t>
            </a:r>
          </a:p>
        </p:txBody>
      </p:sp>
    </p:spTree>
    <p:extLst>
      <p:ext uri="{BB962C8B-B14F-4D97-AF65-F5344CB8AC3E}">
        <p14:creationId xmlns:p14="http://schemas.microsoft.com/office/powerpoint/2010/main" val="163891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เค้าโครงการเรียน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3811" y="6185456"/>
            <a:ext cx="39911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[Ref] Technical Note. “PREDICTIVE STATISTICAL PROCESS CONTROL”. An update on data-driven CNC machining at L&amp;S Machine Company.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5620186" cy="4303509"/>
          </a:xfrm>
        </p:spPr>
        <p:txBody>
          <a:bodyPr numCol="1"/>
          <a:lstStyle/>
          <a:p>
            <a:r>
              <a:rPr lang="en-US" dirty="0"/>
              <a:t>Individual control chart  </a:t>
            </a:r>
          </a:p>
          <a:p>
            <a:pPr lvl="1"/>
            <a:r>
              <a:rPr lang="en-US" dirty="0"/>
              <a:t>I-MR chart </a:t>
            </a:r>
          </a:p>
          <a:p>
            <a:r>
              <a:rPr lang="en-US" dirty="0"/>
              <a:t>Memory control chart</a:t>
            </a:r>
          </a:p>
          <a:p>
            <a:pPr lvl="1"/>
            <a:r>
              <a:rPr lang="en-US" dirty="0"/>
              <a:t>MA chart </a:t>
            </a:r>
          </a:p>
          <a:p>
            <a:pPr lvl="1"/>
            <a:r>
              <a:rPr lang="en-US" dirty="0"/>
              <a:t>EWMA chart</a:t>
            </a:r>
          </a:p>
          <a:p>
            <a:pPr lvl="1"/>
            <a:r>
              <a:rPr lang="en-US" dirty="0"/>
              <a:t>CUSUM chart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6CF60D-117B-4D05-B009-DF146AE6AE1A}"/>
              </a:ext>
            </a:extLst>
          </p:cNvPr>
          <p:cNvSpPr txBox="1">
            <a:spLocks/>
          </p:cNvSpPr>
          <p:nvPr/>
        </p:nvSpPr>
        <p:spPr>
          <a:xfrm>
            <a:off x="5800541" y="1660206"/>
            <a:ext cx="5620186" cy="430350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แผนภูมิควบคุมสำหรับข้อมูลที่ขนาดตัวอย่างเท่ากับ 1</a:t>
            </a:r>
            <a:endParaRPr lang="en-US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1"/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แผนภูมิ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I-MR</a:t>
            </a:r>
          </a:p>
          <a:p>
            <a:pPr marL="180975" lvl="1" indent="-180975"/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แผนภูมิควบคุมแบบมีการพิจารณาข้อมูลในดีต</a:t>
            </a:r>
          </a:p>
          <a:p>
            <a:pPr marL="627063" lvl="1" indent="-187325"/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แผนภูมิ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MA</a:t>
            </a:r>
          </a:p>
          <a:p>
            <a:pPr marL="627063" lvl="1" indent="-180975"/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แผนภูมิ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EWMA</a:t>
            </a:r>
          </a:p>
          <a:p>
            <a:pPr marL="627063" lvl="1" indent="-180975"/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แผนภูมิ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CUSUM</a:t>
            </a:r>
          </a:p>
        </p:txBody>
      </p:sp>
    </p:spTree>
    <p:extLst>
      <p:ext uri="{BB962C8B-B14F-4D97-AF65-F5344CB8AC3E}">
        <p14:creationId xmlns:p14="http://schemas.microsoft.com/office/powerpoint/2010/main" val="1061785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CUSUM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42" y="1480730"/>
            <a:ext cx="11229516" cy="4303509"/>
          </a:xfrm>
        </p:spPr>
        <p:txBody>
          <a:bodyPr>
            <a:normAutofit/>
          </a:bodyPr>
          <a:lstStyle/>
          <a:p>
            <a:r>
              <a:rPr lang="th-TH" dirty="0">
                <a:cs typeface="+mn-cs"/>
              </a:rPr>
              <a:t>ตัวอย่างเช่น</a:t>
            </a:r>
            <a:r>
              <a:rPr lang="th-TH" dirty="0" smtClean="0">
                <a:cs typeface="+mn-cs"/>
              </a:rPr>
              <a:t>ผู้ผลิต</a:t>
            </a:r>
            <a:r>
              <a:rPr lang="th-TH" dirty="0" err="1" smtClean="0">
                <a:cs typeface="+mn-cs"/>
              </a:rPr>
              <a:t>โรเตอร์</a:t>
            </a:r>
            <a:r>
              <a:rPr lang="th-TH" dirty="0" smtClean="0">
                <a:cs typeface="+mn-cs"/>
              </a:rPr>
              <a:t>เครื่องหมุน</a:t>
            </a:r>
            <a:r>
              <a:rPr lang="th-TH" dirty="0">
                <a:cs typeface="+mn-cs"/>
              </a:rPr>
              <a:t>เหวี่ยงต้องการตรวจติดตามความ</a:t>
            </a:r>
            <a:r>
              <a:rPr lang="th-TH" dirty="0" smtClean="0">
                <a:cs typeface="+mn-cs"/>
              </a:rPr>
              <a:t>เบี่ยงเบนของเส้น</a:t>
            </a:r>
            <a:r>
              <a:rPr lang="th-TH" dirty="0">
                <a:cs typeface="+mn-cs"/>
              </a:rPr>
              <a:t>ผ่าน</a:t>
            </a:r>
            <a:r>
              <a:rPr lang="th-TH" dirty="0" smtClean="0">
                <a:cs typeface="+mn-cs"/>
              </a:rPr>
              <a:t>ศูนย์กลางว่าห่างจากค่าเป้าหมายที่ตั้งไว้อย่างไร จากใบพักที่</a:t>
            </a:r>
            <a:r>
              <a:rPr lang="th-TH" dirty="0">
                <a:cs typeface="+mn-cs"/>
              </a:rPr>
              <a:t>ผลิตในช่วงหนึ่งสัปดาห์</a:t>
            </a:r>
            <a:endParaRPr lang="en-US" dirty="0">
              <a:cs typeface="+mn-cs"/>
            </a:endParaRPr>
          </a:p>
          <a:p>
            <a:r>
              <a:rPr lang="th-TH" dirty="0">
                <a:cs typeface="+mn-cs"/>
              </a:rPr>
              <a:t>เส้นผ่านศูนย์กลางจะต้องอยู่ใกล้กับเป้าหมายเพราะ</a:t>
            </a:r>
            <a:r>
              <a:rPr lang="th-TH" dirty="0" smtClean="0">
                <a:cs typeface="+mn-cs"/>
              </a:rPr>
              <a:t>การคลาดเคลื่อนเพียง</a:t>
            </a:r>
            <a:r>
              <a:rPr lang="th-TH" dirty="0">
                <a:cs typeface="+mn-cs"/>
              </a:rPr>
              <a:t>เล็กน้อยก็ทำให้เกิด</a:t>
            </a:r>
            <a:r>
              <a:rPr lang="th-TH" dirty="0" smtClean="0">
                <a:cs typeface="+mn-cs"/>
              </a:rPr>
              <a:t>ปัญหากับเครื่องได้</a:t>
            </a:r>
            <a:endParaRPr lang="en-US" dirty="0"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59" y="3244345"/>
            <a:ext cx="4156402" cy="2770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78952" y="2936243"/>
            <a:ext cx="50507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 smtClean="0"/>
              <a:t>จุดข้อมูลหนึ่งจุดอยู่นอกขอบเขตควบคุม นอกนั้นมีการพลอตแบบสุ่มตามแนวเส้น</a:t>
            </a:r>
            <a:r>
              <a:rPr lang="th-TH" sz="2800" dirty="0"/>
              <a:t>กึ่งกลางและ</a:t>
            </a:r>
            <a:r>
              <a:rPr lang="th-TH" sz="2800" dirty="0" smtClean="0"/>
              <a:t>อยู่ภายในส้นขอบเขตการ</a:t>
            </a:r>
            <a:r>
              <a:rPr lang="th-TH" sz="2800" dirty="0"/>
              <a:t>ควบคุม</a:t>
            </a:r>
            <a:r>
              <a:rPr lang="en-U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 smtClean="0"/>
              <a:t>ข้อมูลไม่มีเทรนด์หรือแพท</a:t>
            </a:r>
            <a:r>
              <a:rPr lang="th-TH" sz="2800" dirty="0" err="1" smtClean="0"/>
              <a:t>เทิร์น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/>
              <a:t>ความแปรปรวนของเส้นผ่านศูนย์กลางของกราฟเส้นแนวกลางดูเหมือนจะเสถียร</a:t>
            </a:r>
            <a:r>
              <a:rPr lang="en-US" sz="2800" dirty="0"/>
              <a:t> </a:t>
            </a:r>
            <a:r>
              <a:rPr lang="th-TH" sz="2800" dirty="0"/>
              <a:t>แต่</a:t>
            </a:r>
            <a:r>
              <a:rPr lang="th-TH" sz="2800" dirty="0" smtClean="0"/>
              <a:t>ควรมีการตรวจสอบ</a:t>
            </a:r>
            <a:r>
              <a:rPr lang="th-TH" sz="2800" dirty="0"/>
              <a:t>จุดที่อยู่</a:t>
            </a:r>
            <a:r>
              <a:rPr lang="th-TH" sz="2800" dirty="0" smtClean="0"/>
              <a:t>นอกขอบเขตควบคุม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8768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Cumulative Sum Control Chart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9581" y="3076416"/>
            <a:ext cx="4038600" cy="2143125"/>
          </a:xfrm>
          <a:prstGeom prst="rect">
            <a:avLst/>
          </a:prstGeom>
          <a:noFill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81" y="1693703"/>
            <a:ext cx="42291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096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The Tabular CUSUM</a:t>
            </a: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69" y="1802631"/>
            <a:ext cx="71151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644" y="4078127"/>
            <a:ext cx="64516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688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altLang="en-US" dirty="0">
                <a:solidFill>
                  <a:srgbClr val="0070C0"/>
                </a:solidFill>
              </a:rPr>
              <a:t>Tabular CUSUM Graph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4"/>
          <a:stretch>
            <a:fillRect/>
          </a:stretch>
        </p:blipFill>
        <p:spPr bwMode="auto">
          <a:xfrm>
            <a:off x="2470944" y="1711249"/>
            <a:ext cx="7239000" cy="426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273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CUSUM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th-TH" dirty="0">
                <a:cs typeface="+mn-cs"/>
              </a:rPr>
              <a:t>วิศวกรควบคุมคุณภาพใน</a:t>
            </a:r>
            <a:r>
              <a:rPr lang="th-TH" dirty="0" smtClean="0">
                <a:cs typeface="+mn-cs"/>
              </a:rPr>
              <a:t>โรงงานประกอบ</a:t>
            </a:r>
            <a:r>
              <a:rPr lang="th-TH" dirty="0">
                <a:cs typeface="+mn-cs"/>
              </a:rPr>
              <a:t>เครื่องยนต์</a:t>
            </a:r>
            <a:r>
              <a:rPr lang="th-TH" dirty="0" smtClean="0">
                <a:cs typeface="+mn-cs"/>
              </a:rPr>
              <a:t>รถยนต์ ต้องการตรวจ</a:t>
            </a:r>
            <a:r>
              <a:rPr lang="th-TH" dirty="0">
                <a:cs typeface="+mn-cs"/>
              </a:rPr>
              <a:t>ติดตามการเคลื่อนไหวของเพลาข้อ</a:t>
            </a:r>
            <a:r>
              <a:rPr lang="th-TH" dirty="0" smtClean="0">
                <a:cs typeface="+mn-cs"/>
              </a:rPr>
              <a:t>เหวี่ยงในเครื่องยนต์ ในระหว่างที่เครื่องยนต์ทำงานเพลา</a:t>
            </a:r>
            <a:r>
              <a:rPr lang="th-TH" dirty="0">
                <a:cs typeface="+mn-cs"/>
              </a:rPr>
              <a:t>ข้อ</a:t>
            </a:r>
            <a:r>
              <a:rPr lang="th-TH" dirty="0" smtClean="0">
                <a:cs typeface="+mn-cs"/>
              </a:rPr>
              <a:t>เหวี่ยงจะเลื่อน</a:t>
            </a:r>
            <a:r>
              <a:rPr lang="th-TH" dirty="0">
                <a:cs typeface="+mn-cs"/>
              </a:rPr>
              <a:t>ขึ้นและลงใน</a:t>
            </a:r>
            <a:r>
              <a:rPr lang="th-TH" dirty="0" smtClean="0">
                <a:cs typeface="+mn-cs"/>
              </a:rPr>
              <a:t>ระยะห่างคงที่จาก</a:t>
            </a:r>
            <a:r>
              <a:rPr lang="th-TH" dirty="0">
                <a:cs typeface="+mn-cs"/>
              </a:rPr>
              <a:t>ตำแหน่งพื้นฐาน</a:t>
            </a:r>
            <a:r>
              <a:rPr lang="en-US" dirty="0">
                <a:cs typeface="+mn-cs"/>
              </a:rPr>
              <a:t> </a:t>
            </a:r>
            <a:r>
              <a:rPr lang="th-TH" dirty="0">
                <a:cs typeface="+mn-cs"/>
              </a:rPr>
              <a:t>วิศวกรใช้การวัดห้าครั้งต่อวันตั้งแต่วันที่ 28 กันยายนถึงวันที่ 15 ตุลาคมและ 10 ครั้งต่อวันตั้งแต่วันที่ 18 ตุลาคมถึง 25 ตุลาคม</a:t>
            </a:r>
            <a:endParaRPr lang="en-US" dirty="0">
              <a:cs typeface="+mn-cs"/>
            </a:endParaRPr>
          </a:p>
          <a:p>
            <a:pPr>
              <a:lnSpc>
                <a:spcPct val="120000"/>
              </a:lnSpc>
            </a:pPr>
            <a:r>
              <a:rPr lang="th-TH" dirty="0">
                <a:cs typeface="+mn-cs"/>
              </a:rPr>
              <a:t>วิศวกรคุณภาพสร้างแผนภูมิ </a:t>
            </a:r>
            <a:r>
              <a:rPr lang="en-US" dirty="0">
                <a:cs typeface="+mn-cs"/>
              </a:rPr>
              <a:t>CUSUM </a:t>
            </a:r>
            <a:r>
              <a:rPr lang="th-TH" dirty="0">
                <a:cs typeface="+mn-cs"/>
              </a:rPr>
              <a:t>เพื่อตรวจติดตามการ</a:t>
            </a:r>
            <a:r>
              <a:rPr lang="th-TH" dirty="0" smtClean="0">
                <a:cs typeface="+mn-cs"/>
              </a:rPr>
              <a:t>เปลี่ยนแปลงขนาดเล็กใน</a:t>
            </a:r>
            <a:r>
              <a:rPr lang="th-TH" dirty="0">
                <a:cs typeface="+mn-cs"/>
              </a:rPr>
              <a:t>การเคลื่อนที่ของเพลาข้อเหวี่ยง</a:t>
            </a:r>
            <a:endParaRPr lang="en-US" dirty="0">
              <a:cs typeface="+mn-cs"/>
            </a:endParaRPr>
          </a:p>
          <a:p>
            <a:pPr>
              <a:lnSpc>
                <a:spcPct val="120000"/>
              </a:lnSpc>
            </a:pPr>
            <a:endParaRPr lang="en-US" dirty="0">
              <a:cs typeface="+mn-cs"/>
            </a:endParaRP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th-TH" dirty="0">
                <a:cs typeface="+mn-cs"/>
              </a:rPr>
              <a:t>เปิดข้อมูลตัวอย่าง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CrankshaftMovement.MTW</a:t>
            </a:r>
            <a:r>
              <a:rPr lang="en-US" dirty="0">
                <a:solidFill>
                  <a:srgbClr val="0070C0"/>
                </a:solidFill>
                <a:cs typeface="+mn-cs"/>
              </a:rPr>
              <a:t>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th-TH" dirty="0">
                <a:cs typeface="+mn-cs"/>
              </a:rPr>
              <a:t>เลือก</a:t>
            </a:r>
            <a:r>
              <a:rPr lang="th-TH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dirty="0">
                <a:solidFill>
                  <a:srgbClr val="0070C0"/>
                </a:solidFill>
                <a:cs typeface="+mn-cs"/>
              </a:rPr>
              <a:t>Stat &gt; Control Charts &gt; Time-Weighted Charts &gt; CUSUM.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th-TH" dirty="0">
                <a:cs typeface="+mn-cs"/>
              </a:rPr>
              <a:t>เลื่อนลงมาแล้วคลิกเลือก </a:t>
            </a:r>
            <a:r>
              <a:rPr lang="en-US" dirty="0">
                <a:solidFill>
                  <a:srgbClr val="0070C0"/>
                </a:solidFill>
                <a:cs typeface="+mn-cs"/>
              </a:rPr>
              <a:t>All observations for a chart are in one column</a:t>
            </a:r>
            <a:r>
              <a:rPr lang="en-US" dirty="0">
                <a:cs typeface="+mn-cs"/>
              </a:rPr>
              <a:t>, </a:t>
            </a:r>
            <a:r>
              <a:rPr lang="th-TH" dirty="0">
                <a:cs typeface="+mn-cs"/>
              </a:rPr>
              <a:t>และ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rgbClr val="0070C0"/>
                </a:solidFill>
                <a:cs typeface="+mn-cs"/>
              </a:rPr>
              <a:t>enter A to B Distance</a:t>
            </a:r>
            <a:r>
              <a:rPr lang="en-US" dirty="0">
                <a:cs typeface="+mn-cs"/>
              </a:rPr>
              <a:t>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th-TH" dirty="0">
                <a:cs typeface="+mn-cs"/>
              </a:rPr>
              <a:t>ใน</a:t>
            </a:r>
            <a:r>
              <a:rPr lang="th-TH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dirty="0">
                <a:solidFill>
                  <a:srgbClr val="0070C0"/>
                </a:solidFill>
                <a:cs typeface="+mn-cs"/>
              </a:rPr>
              <a:t>Subgroup sizes, enter Date</a:t>
            </a:r>
            <a:r>
              <a:rPr lang="en-US" dirty="0">
                <a:cs typeface="+mn-cs"/>
              </a:rPr>
              <a:t>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th-TH" dirty="0">
                <a:cs typeface="+mn-cs"/>
              </a:rPr>
              <a:t>คลิก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rgbClr val="0070C0"/>
                </a:solidFill>
                <a:cs typeface="+mn-cs"/>
              </a:rPr>
              <a:t>OK</a:t>
            </a:r>
            <a:r>
              <a:rPr lang="en-US" dirty="0"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5654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435" y="1900462"/>
            <a:ext cx="3429000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879" y="4440546"/>
            <a:ext cx="511258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Test Results for CUSUM Chart of A to B Distance </a:t>
            </a:r>
          </a:p>
          <a:p>
            <a:endParaRPr 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TEST. One point beyond control limits. </a:t>
            </a:r>
          </a:p>
          <a:p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Test Failed at points: 4, 5, 6, 7, 8, 9, 10 </a:t>
            </a:r>
          </a:p>
          <a:p>
            <a:endParaRPr 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* WARNING * If graph is updated with new data, the results above may no longer be correct.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679057" y="2011462"/>
            <a:ext cx="52506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ตัวอย่างนี้แสดง </a:t>
            </a:r>
            <a:r>
              <a:rPr lang="en-US" sz="2400" dirty="0"/>
              <a:t>CUSUM </a:t>
            </a:r>
            <a:r>
              <a:rPr lang="th-TH" sz="2400" dirty="0"/>
              <a:t>แบบตาราง</a:t>
            </a:r>
            <a:r>
              <a:rPr lang="en-US" sz="2400" dirty="0"/>
              <a:t>: CUSUM </a:t>
            </a:r>
            <a:r>
              <a:rPr lang="th-TH" sz="2400" dirty="0"/>
              <a:t>ด้านบนจะตรวจจับ</a:t>
            </a:r>
            <a:r>
              <a:rPr lang="th-TH" sz="2400" dirty="0" smtClean="0"/>
              <a:t>การเปลี่ยนแปลงในแบบการเพิ่มขึ้นเหนือเส้นขอบเขตบน และ </a:t>
            </a:r>
            <a:r>
              <a:rPr lang="en-US" sz="2400" dirty="0"/>
              <a:t>CUSUM </a:t>
            </a:r>
            <a:r>
              <a:rPr lang="th-TH" sz="2400" dirty="0"/>
              <a:t>ที่ต่ำกว่าจะตรวจจับการเลื่อน</a:t>
            </a:r>
            <a:r>
              <a:rPr lang="th-TH" sz="2400" dirty="0" smtClean="0"/>
              <a:t>ลงทางเส้นขอบเขตล่าง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 smtClean="0"/>
              <a:t>เส้น </a:t>
            </a:r>
            <a:r>
              <a:rPr lang="en-US" sz="2400" dirty="0"/>
              <a:t>CUSUM </a:t>
            </a:r>
            <a:r>
              <a:rPr lang="th-TH" sz="2400" dirty="0"/>
              <a:t>ด้านบนแสดงให้เห็นว่ากลุ่มย่อย 4 ถึง 10 อยู่</a:t>
            </a:r>
            <a:r>
              <a:rPr lang="th-TH" sz="2400" dirty="0" smtClean="0"/>
              <a:t>นอกขอบเขตบน</a:t>
            </a:r>
            <a:r>
              <a:rPr lang="th-TH" sz="2400" dirty="0"/>
              <a:t>ของการควบคุม</a:t>
            </a:r>
            <a:r>
              <a:rPr lang="en-US" sz="2400" dirty="0"/>
              <a:t> </a:t>
            </a:r>
            <a:r>
              <a:rPr lang="th-TH" sz="2400" dirty="0" smtClean="0"/>
              <a:t>ชี้ให้เห็นว่ามีการ</a:t>
            </a:r>
            <a:r>
              <a:rPr lang="th-TH" sz="2400" dirty="0"/>
              <a:t>เปลี่ยนแปลงเล็กน้อย</a:t>
            </a:r>
            <a:r>
              <a:rPr lang="th-TH" sz="2400" dirty="0" smtClean="0"/>
              <a:t>เหนือค่าเป้าหมาย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0932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CUSUMs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42" y="1812236"/>
            <a:ext cx="11229516" cy="4303509"/>
          </a:xfrm>
        </p:spPr>
        <p:txBody>
          <a:bodyPr>
            <a:normAutofit/>
          </a:bodyPr>
          <a:lstStyle/>
          <a:p>
            <a:r>
              <a:rPr lang="en-US" dirty="0">
                <a:cs typeface="+mn-cs"/>
              </a:rPr>
              <a:t>CUSUMs </a:t>
            </a:r>
            <a:r>
              <a:rPr lang="th-TH" dirty="0">
                <a:cs typeface="+mn-cs"/>
              </a:rPr>
              <a:t>มักใช้เพื่อพิจารณาว่ากระบวนการเปลี่ยนเป้าหมายที่ระบุไปแล้ว</a:t>
            </a:r>
            <a:r>
              <a:rPr lang="th-TH" dirty="0" smtClean="0">
                <a:cs typeface="+mn-cs"/>
              </a:rPr>
              <a:t>หรือไม่</a:t>
            </a:r>
            <a:r>
              <a:rPr lang="th-TH" dirty="0">
                <a:cs typeface="+mn-cs"/>
              </a:rPr>
              <a:t> </a:t>
            </a:r>
            <a:r>
              <a:rPr lang="th-TH" dirty="0" smtClean="0">
                <a:cs typeface="+mn-cs"/>
              </a:rPr>
              <a:t>เนื่องจากง่ายต่อการคำนวณการปรับค่าที่จำเป็น </a:t>
            </a:r>
            <a:endParaRPr lang="en-US" dirty="0">
              <a:cs typeface="+mn-cs"/>
            </a:endParaRPr>
          </a:p>
          <a:p>
            <a:r>
              <a:rPr lang="en-US" dirty="0" smtClean="0">
                <a:cs typeface="+mn-cs"/>
              </a:rPr>
              <a:t>CUSUMs </a:t>
            </a:r>
            <a:r>
              <a:rPr lang="th-TH" dirty="0">
                <a:cs typeface="+mn-cs"/>
              </a:rPr>
              <a:t>แบบด้าน</a:t>
            </a:r>
            <a:r>
              <a:rPr lang="th-TH" dirty="0" smtClean="0">
                <a:cs typeface="+mn-cs"/>
              </a:rPr>
              <a:t>เดียวก็สามารถนำมาใช้ประโยชน์ได้ดี</a:t>
            </a:r>
            <a:endParaRPr lang="en-US" dirty="0">
              <a:cs typeface="+mn-cs"/>
            </a:endParaRPr>
          </a:p>
          <a:p>
            <a:r>
              <a:rPr lang="en-US" dirty="0">
                <a:cs typeface="+mn-cs"/>
              </a:rPr>
              <a:t>CUSUMs </a:t>
            </a:r>
            <a:r>
              <a:rPr lang="th-TH" dirty="0">
                <a:cs typeface="+mn-cs"/>
              </a:rPr>
              <a:t>สามารถใช้ในการตรวจสอบความ</a:t>
            </a:r>
            <a:r>
              <a:rPr lang="th-TH" dirty="0" smtClean="0">
                <a:cs typeface="+mn-cs"/>
              </a:rPr>
              <a:t>แปรปรวนได้เช่นกัน</a:t>
            </a:r>
            <a:endParaRPr lang="en-US" dirty="0">
              <a:cs typeface="+mn-cs"/>
            </a:endParaRPr>
          </a:p>
          <a:p>
            <a:r>
              <a:rPr lang="th-TH" dirty="0" smtClean="0">
                <a:cs typeface="+mn-cs"/>
              </a:rPr>
              <a:t>นอกจากนี้ </a:t>
            </a:r>
            <a:r>
              <a:rPr lang="en-US" dirty="0" smtClean="0">
                <a:cs typeface="+mn-cs"/>
              </a:rPr>
              <a:t>CUSUMs </a:t>
            </a:r>
            <a:r>
              <a:rPr lang="th-TH" dirty="0" smtClean="0">
                <a:cs typeface="+mn-cs"/>
              </a:rPr>
              <a:t>สามารถใช้ติดตามค่าสถิติตัวอื่น </a:t>
            </a:r>
            <a:r>
              <a:rPr lang="th-TH" dirty="0">
                <a:cs typeface="+mn-cs"/>
              </a:rPr>
              <a:t>ๆ </a:t>
            </a:r>
            <a:r>
              <a:rPr lang="en-US" dirty="0" smtClean="0">
                <a:cs typeface="+mn-cs"/>
              </a:rPr>
              <a:t>(</a:t>
            </a:r>
            <a:r>
              <a:rPr lang="th-TH" dirty="0" smtClean="0">
                <a:cs typeface="+mn-cs"/>
              </a:rPr>
              <a:t>ค่าช่วงข้อมูล </a:t>
            </a:r>
            <a:r>
              <a:rPr lang="en-US" dirty="0" smtClean="0">
                <a:cs typeface="+mn-cs"/>
              </a:rPr>
              <a:t>(Range)</a:t>
            </a:r>
            <a:r>
              <a:rPr lang="th-TH" dirty="0" smtClean="0">
                <a:cs typeface="+mn-cs"/>
              </a:rPr>
              <a:t>, </a:t>
            </a:r>
            <a:r>
              <a:rPr lang="th-TH" dirty="0">
                <a:cs typeface="+mn-cs"/>
              </a:rPr>
              <a:t>ค่าเบี่ยงเบนมาตรฐาน, </a:t>
            </a:r>
            <a:r>
              <a:rPr lang="th-TH" dirty="0" smtClean="0">
                <a:cs typeface="+mn-cs"/>
              </a:rPr>
              <a:t>ค่าการ</a:t>
            </a:r>
            <a:r>
              <a:rPr lang="th-TH" dirty="0">
                <a:cs typeface="+mn-cs"/>
              </a:rPr>
              <a:t>นับ, </a:t>
            </a:r>
            <a:r>
              <a:rPr lang="th-TH" dirty="0" smtClean="0">
                <a:cs typeface="+mn-cs"/>
              </a:rPr>
              <a:t>ค่าสัดส่วน</a:t>
            </a:r>
            <a:r>
              <a:rPr lang="en-US" dirty="0">
                <a:cs typeface="+mn-cs"/>
              </a:rPr>
              <a:t>) </a:t>
            </a:r>
          </a:p>
          <a:p>
            <a:pPr marL="0" indent="0">
              <a:buNone/>
            </a:pPr>
            <a:endParaRPr lang="en-US" dirty="0">
              <a:cs typeface="+mn-cs"/>
            </a:endParaRPr>
          </a:p>
          <a:p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732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I-MR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>
                <a:cs typeface="+mn-cs"/>
              </a:rPr>
              <a:t>เหมาะสำหรับ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การตรวจติดตาม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Process Stability 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ของกระบวนการผ่านการวิเคราะห์ค่าเฉลี่ยและความแปรปรวน</a:t>
            </a:r>
            <a:r>
              <a:rPr lang="th-TH" dirty="0">
                <a:cs typeface="+mn-cs"/>
              </a:rPr>
              <a:t>ของกระบวนการด้วย</a:t>
            </a:r>
            <a:r>
              <a:rPr lang="th-TH" u="sng" dirty="0">
                <a:cs typeface="+mn-cs"/>
              </a:rPr>
              <a:t>ข้อมูลที่ต่อเนื่อง</a:t>
            </a:r>
            <a:r>
              <a:rPr lang="th-TH" dirty="0">
                <a:cs typeface="+mn-cs"/>
              </a:rPr>
              <a:t>ซึ่งเป็นข้อมูลที่มีขนาดการสุ่มตัวอย่างเท่ากับ 1</a:t>
            </a:r>
            <a:endParaRPr lang="en-US" dirty="0"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43" y="2680199"/>
            <a:ext cx="4874553" cy="3249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9732" y="2680199"/>
            <a:ext cx="56064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/>
              <a:t>ตัวอย่าง </a:t>
            </a:r>
            <a:r>
              <a:rPr lang="th-TH" sz="2000" dirty="0"/>
              <a:t>เช่นผู้ดูแลโรงพยาบาลต้องการตรวจติดตามว่าเวลาในการผ่าตัดไส้เลื่อนของผู้ป่วยนอกมี</a:t>
            </a:r>
            <a:r>
              <a:rPr lang="en-US" sz="2000" dirty="0"/>
              <a:t> Process Stability</a:t>
            </a:r>
            <a:r>
              <a:rPr lang="th-TH" sz="2000" dirty="0"/>
              <a:t> หรือไม่และการแปรผันของการผ่าตัดมี</a:t>
            </a:r>
            <a:r>
              <a:rPr lang="en-US" sz="2000" dirty="0"/>
              <a:t> Process Stability</a:t>
            </a:r>
            <a:r>
              <a:rPr lang="th-TH" sz="2000" dirty="0"/>
              <a:t> หรือไม่</a:t>
            </a:r>
            <a:r>
              <a:rPr lang="en-US" sz="2000" dirty="0"/>
              <a:t>. </a:t>
            </a:r>
            <a:r>
              <a:rPr lang="th-TH" sz="2000" dirty="0"/>
              <a:t>เนื่องจากข้อมูลมีขนาดการสุ่มตัวอย่างเท่ากับ 1 ผู้ดูแลระบบจึงใช้แผนภูมิ </a:t>
            </a:r>
            <a:r>
              <a:rPr lang="en-US" sz="2000" dirty="0"/>
              <a:t>I-MR </a:t>
            </a:r>
            <a:r>
              <a:rPr lang="th-TH" sz="2000" dirty="0"/>
              <a:t>เพื่อตรวจติดตามค่าเฉลี่ยและความแปรปรวนของเวลาการผ่าตัด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/>
              <a:t>แต่ละจุดข้อมูลแตกต่างกันแบบสุ่มรอบเส้นกึ่งกลาง (</a:t>
            </a:r>
            <a:r>
              <a:rPr lang="en-US" sz="2000" dirty="0"/>
              <a:t>CL</a:t>
            </a:r>
            <a:r>
              <a:rPr lang="th-TH" sz="2000" dirty="0"/>
              <a:t>)และอยู่ในขีดจำกัดการควบคุมบน (</a:t>
            </a:r>
            <a:r>
              <a:rPr lang="en-US" sz="2000" dirty="0"/>
              <a:t>UCL</a:t>
            </a:r>
            <a:r>
              <a:rPr lang="th-TH" sz="2000" dirty="0"/>
              <a:t>) และขอบเขตล่าง (</a:t>
            </a:r>
            <a:r>
              <a:rPr lang="en-US" sz="2000" dirty="0"/>
              <a:t>LCL</a:t>
            </a:r>
            <a:r>
              <a:rPr lang="th-TH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/>
              <a:t>ไม่มีแนวโน้มหรือรูปแบบ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/>
              <a:t>ระยะเวลาในการผ่าตัดไส้เลื่อนและความแปรปรวนในเวลามีเสถียรภาพ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757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I-MR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3" y="1693703"/>
            <a:ext cx="11229516" cy="4303509"/>
          </a:xfrm>
        </p:spPr>
        <p:txBody>
          <a:bodyPr/>
          <a:lstStyle/>
          <a:p>
            <a:r>
              <a:rPr lang="th-TH" dirty="0">
                <a:cs typeface="+mn-cs"/>
              </a:rPr>
              <a:t>แผนภูมิ </a:t>
            </a:r>
            <a:r>
              <a:rPr lang="en-US" dirty="0">
                <a:cs typeface="+mn-cs"/>
              </a:rPr>
              <a:t>I-MR </a:t>
            </a:r>
            <a:r>
              <a:rPr lang="th-TH" dirty="0">
                <a:cs typeface="+mn-cs"/>
              </a:rPr>
              <a:t>ถูกนำไปประยุกต์ใช้ในหลายลักษณะโดยจะใช้ข้อมูลที่อยู่ติดกันสอในการคำนวณค่ากลับและค่าความแปรปรวนของกระบวนการ ดังนั้นค่าเฉลี่ยของชุดข้อมูลจะคำนวณจาก</a:t>
            </a:r>
            <a:r>
              <a:rPr lang="en-US" dirty="0">
                <a:cs typeface="+mn-cs"/>
              </a:rPr>
              <a:t> n = 2 </a:t>
            </a:r>
            <a:r>
              <a:rPr lang="th-TH" dirty="0">
                <a:cs typeface="+mn-cs"/>
              </a:rPr>
              <a:t>ของข้อมูลที่ติดกัน และค่าความแปรปรวนจะคำนวณจากพิสัยเคลื่อนที่ </a:t>
            </a:r>
            <a:r>
              <a:rPr lang="en-US" dirty="0">
                <a:cs typeface="+mn-cs"/>
              </a:rPr>
              <a:t>(Moving Range, MR) </a:t>
            </a:r>
            <a:r>
              <a:rPr lang="th-TH" dirty="0">
                <a:cs typeface="+mn-cs"/>
              </a:rPr>
              <a:t>โดยมีสมการดังนี้</a:t>
            </a:r>
            <a:endParaRPr lang="en-US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200" t="47040" r="33080" b="33767"/>
          <a:stretch/>
        </p:blipFill>
        <p:spPr>
          <a:xfrm>
            <a:off x="4396885" y="3845457"/>
            <a:ext cx="3387371" cy="10543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89657" y="4187964"/>
            <a:ext cx="172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where </a:t>
            </a:r>
            <a:r>
              <a:rPr lang="en-US" dirty="0" err="1"/>
              <a:t>i</a:t>
            </a:r>
            <a:r>
              <a:rPr lang="en-US" dirty="0"/>
              <a:t> = 2, 3, …</a:t>
            </a:r>
          </a:p>
        </p:txBody>
      </p:sp>
    </p:spTree>
    <p:extLst>
      <p:ext uri="{BB962C8B-B14F-4D97-AF65-F5344CB8AC3E}">
        <p14:creationId xmlns:p14="http://schemas.microsoft.com/office/powerpoint/2010/main" val="357279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Limits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801" y="2009370"/>
            <a:ext cx="4191000" cy="284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766"/>
          <a:stretch/>
        </p:blipFill>
        <p:spPr>
          <a:xfrm>
            <a:off x="6748809" y="2128433"/>
            <a:ext cx="2403818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0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I-MR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dirty="0">
                <a:cs typeface="+mn-cs"/>
              </a:rPr>
              <a:t>วิศวกรควบคุมคุณภาพจะทำการตรวจสอบคุณภาพของการผลิตผงซักฟอกชนิดน้ำและต้องการประเมินว่ากระบวนการอยู่ในการควบคุมหรือไม่ วิศวกรได้วัดค่า </a:t>
            </a:r>
            <a:r>
              <a:rPr lang="en-US" dirty="0">
                <a:cs typeface="+mn-cs"/>
              </a:rPr>
              <a:t>pH </a:t>
            </a:r>
            <a:r>
              <a:rPr lang="th-TH" dirty="0">
                <a:cs typeface="+mn-cs"/>
              </a:rPr>
              <a:t>ของผงซักฟอกจำนวน 25 ชุดติดต่อกัน จากนั้นวิศวกรได้สร้าง</a:t>
            </a:r>
            <a:r>
              <a:rPr lang="en-US" dirty="0">
                <a:cs typeface="+mn-cs"/>
              </a:rPr>
              <a:t> I-MR chart </a:t>
            </a:r>
            <a:r>
              <a:rPr lang="th-TH" dirty="0">
                <a:cs typeface="+mn-cs"/>
              </a:rPr>
              <a:t>เพื่อตรวจติดตามกระบวนการผงซักฟอก</a:t>
            </a:r>
            <a:endParaRPr lang="en-US" dirty="0">
              <a:cs typeface="+mn-cs"/>
            </a:endParaRPr>
          </a:p>
          <a:p>
            <a:pPr marL="0" indent="0">
              <a:buNone/>
            </a:pPr>
            <a:endParaRPr lang="en-US" dirty="0"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cs typeface="+mn-cs"/>
              </a:rPr>
              <a:t>เปิดข้อมูลตัวอย่างในไฟล์ </a:t>
            </a:r>
            <a:r>
              <a:rPr lang="en-US" dirty="0">
                <a:cs typeface="+mn-cs"/>
              </a:rPr>
              <a:t>Minitab, 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DetergentpH.MTW</a:t>
            </a:r>
            <a:r>
              <a:rPr lang="en-US" dirty="0">
                <a:solidFill>
                  <a:srgbClr val="0070C0"/>
                </a:solidFill>
                <a:cs typeface="+mn-cs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cs typeface="+mn-cs"/>
              </a:rPr>
              <a:t>เลือก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rgbClr val="0070C0"/>
                </a:solidFill>
                <a:cs typeface="+mn-cs"/>
              </a:rPr>
              <a:t>Stat &gt; Control Charts &gt; Variables Charts for Individuals &gt; I-MR</a:t>
            </a:r>
            <a:r>
              <a:rPr lang="en-US" dirty="0">
                <a:cs typeface="+mn-cs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cs typeface="+mn-cs"/>
              </a:rPr>
              <a:t>ใน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rgbClr val="0070C0"/>
                </a:solidFill>
                <a:cs typeface="+mn-cs"/>
              </a:rPr>
              <a:t>Variables</a:t>
            </a:r>
            <a:r>
              <a:rPr lang="en-US" dirty="0">
                <a:cs typeface="+mn-cs"/>
              </a:rPr>
              <a:t>, </a:t>
            </a:r>
            <a:r>
              <a:rPr lang="th-TH" dirty="0">
                <a:cs typeface="+mn-cs"/>
              </a:rPr>
              <a:t>เลือก</a:t>
            </a:r>
            <a:r>
              <a:rPr lang="en-US" dirty="0">
                <a:cs typeface="+mn-cs"/>
              </a:rPr>
              <a:t> </a:t>
            </a:r>
            <a:r>
              <a:rPr lang="en-US" i="1" dirty="0" err="1">
                <a:cs typeface="+mn-cs"/>
              </a:rPr>
              <a:t>pH</a:t>
            </a:r>
            <a:r>
              <a:rPr lang="en-US" dirty="0" err="1">
                <a:cs typeface="+mn-cs"/>
              </a:rPr>
              <a:t>.</a:t>
            </a:r>
            <a:endParaRPr lang="en-US" dirty="0"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cs typeface="+mn-cs"/>
              </a:rPr>
              <a:t>คลิก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rgbClr val="0070C0"/>
                </a:solidFill>
                <a:cs typeface="+mn-cs"/>
              </a:rPr>
              <a:t>I-MR Options</a:t>
            </a:r>
            <a:r>
              <a:rPr lang="en-US" dirty="0">
                <a:cs typeface="+mn-cs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cs typeface="+mn-cs"/>
              </a:rPr>
              <a:t>บนแท็บการทดสอบ เลือก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rgbClr val="0070C0"/>
                </a:solidFill>
                <a:cs typeface="+mn-cs"/>
              </a:rPr>
              <a:t>1 point &gt; K standard deviations from center line (Test 1) and K points in a row on same side of center line.</a:t>
            </a: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(If you are not sure which tests apply in your specific situation, use Tests 1 and 2)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cs typeface="+mn-cs"/>
              </a:rPr>
              <a:t>คลิก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rgbClr val="0070C0"/>
                </a:solidFill>
                <a:cs typeface="+mn-cs"/>
              </a:rPr>
              <a:t>OK</a:t>
            </a:r>
            <a:r>
              <a:rPr lang="en-US" dirty="0">
                <a:cs typeface="+mn-cs"/>
              </a:rPr>
              <a:t> </a:t>
            </a:r>
            <a:r>
              <a:rPr lang="th-TH" dirty="0">
                <a:cs typeface="+mn-cs"/>
              </a:rPr>
              <a:t>ในแต่ละกล่องข้อความเพื่อทำการคำนวณ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79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 the results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545" y="1671992"/>
            <a:ext cx="4198712" cy="27991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7880" y="4600480"/>
            <a:ext cx="65963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333333"/>
                </a:solidFill>
                <a:latin typeface="Open Sans"/>
              </a:rPr>
              <a:t>I-MR Chart of pH </a:t>
            </a:r>
          </a:p>
          <a:p>
            <a:r>
              <a:rPr lang="en-US" sz="1200" b="1" dirty="0">
                <a:solidFill>
                  <a:srgbClr val="333333"/>
                </a:solidFill>
                <a:latin typeface="Consolas" panose="020B0609020204030204" pitchFamily="49" charset="0"/>
              </a:rPr>
              <a:t>Test Results for I Chart of pH 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TEST 1. One point more than 3.00 standard deviations from center line. 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Test Failed at points: 8 </a:t>
            </a:r>
          </a:p>
          <a:p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* WARNING * If graph is updated with new data, the results above may no longer be correct.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21804" y="1691320"/>
            <a:ext cx="54662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/>
              <a:t>การอ่านแผนภูมิ </a:t>
            </a:r>
            <a:r>
              <a:rPr lang="en-US" sz="2000" dirty="0"/>
              <a:t>I-MR </a:t>
            </a:r>
            <a:r>
              <a:rPr lang="th-TH" sz="2000" dirty="0"/>
              <a:t>เพื่อตรวจสอบความแปรปรวนของกระบวนการ พบว่าไม่มีจุดใดอยู่นอกขีด จำกัดการควบคุม และจากภาพแต่ละจุดแสดงรูปแบบการกระจายตัวแบบสุ่ม</a:t>
            </a:r>
            <a:r>
              <a:rPr lang="en-US" sz="2000" dirty="0"/>
              <a:t>. </a:t>
            </a:r>
            <a:r>
              <a:rPr lang="th-TH" sz="2000" dirty="0"/>
              <a:t>ดังนั้นสรุปได้ว่ากระบวนการอยู่ในการควบคุมและวิศวกรควบคุมคุณภาพสามารถตรวจติดตามกระบวนการในแผนภูมิสำหรับข้อมูลที่ขนาดตัวอย่างเท่ากับ 1 </a:t>
            </a:r>
            <a:r>
              <a:rPr lang="en-US" sz="2000" dirty="0"/>
              <a:t>(I chart)</a:t>
            </a:r>
          </a:p>
          <a:p>
            <a:endParaRPr lang="en-US" sz="2000" dirty="0"/>
          </a:p>
          <a:p>
            <a:r>
              <a:rPr lang="th-TH" sz="2000" dirty="0"/>
              <a:t>ข้อสังเกตพบว่ามีจุด </a:t>
            </a:r>
            <a:r>
              <a:rPr lang="en-US" sz="2000" dirty="0"/>
              <a:t>out-of-control </a:t>
            </a:r>
            <a:r>
              <a:rPr lang="th-TH" sz="2000" dirty="0"/>
              <a:t>ของข้อมูลที่ 1 บนแผนภูมิ </a:t>
            </a:r>
            <a:r>
              <a:rPr lang="en-US" sz="2000" dirty="0"/>
              <a:t>I-Chart </a:t>
            </a:r>
            <a:r>
              <a:rPr lang="th-TH" sz="2000" dirty="0"/>
              <a:t>เนื่องจากขงข้อมูลนั้นมีค่าเบี่ยงเบนมาตรฐานมากกว่าเส้น 3</a:t>
            </a:r>
            <a:r>
              <a:rPr lang="el-GR" sz="2000" dirty="0"/>
              <a:t>σ</a:t>
            </a:r>
            <a:r>
              <a:rPr lang="th-TH" sz="2000" dirty="0"/>
              <a:t> นับจากเส้นกึ่งกลาง (เหนือเส้น </a:t>
            </a:r>
            <a:r>
              <a:rPr lang="en-US" sz="2000" dirty="0"/>
              <a:t>UCL</a:t>
            </a:r>
            <a:r>
              <a:rPr lang="th-TH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666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Memory Control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000" dirty="0">
                <a:cs typeface="+mn-cs"/>
              </a:rPr>
              <a:t>แผนภูมิควบคุมแบบ </a:t>
            </a:r>
            <a:r>
              <a:rPr lang="en-US" sz="2000" dirty="0">
                <a:cs typeface="+mn-cs"/>
              </a:rPr>
              <a:t>Shewhart (</a:t>
            </a:r>
            <a:r>
              <a:rPr lang="th-TH" sz="2000" dirty="0">
                <a:cs typeface="+mn-cs"/>
              </a:rPr>
              <a:t>เช่น </a:t>
            </a:r>
            <a:r>
              <a:rPr lang="en-US" sz="2000" dirty="0">
                <a:cs typeface="+mn-cs"/>
              </a:rPr>
              <a:t>X-bar, R, S, P, NP, U, C, I, MR, Z, </a:t>
            </a:r>
            <a:r>
              <a:rPr lang="th-TH" sz="2000" dirty="0">
                <a:cs typeface="+mn-cs"/>
              </a:rPr>
              <a:t>และ</a:t>
            </a:r>
            <a:r>
              <a:rPr lang="en-US" sz="2000" dirty="0">
                <a:cs typeface="+mn-cs"/>
              </a:rPr>
              <a:t> DNOM) </a:t>
            </a:r>
            <a:r>
              <a:rPr lang="th-TH" sz="2000" dirty="0">
                <a:cs typeface="+mn-cs"/>
              </a:rPr>
              <a:t>จะถูกพล็อตในช่วงเวลาที่ต้องการติดตามกระบวนการในช่วงเวลาหนึ่งเท่านั้น</a:t>
            </a:r>
            <a:endParaRPr lang="en-US" sz="2000" dirty="0">
              <a:cs typeface="+mn-cs"/>
            </a:endParaRPr>
          </a:p>
          <a:p>
            <a:r>
              <a:rPr lang="th-TH" sz="2000" dirty="0">
                <a:solidFill>
                  <a:srgbClr val="C00000"/>
                </a:solidFill>
                <a:cs typeface="+mn-cs"/>
              </a:rPr>
              <a:t>ดังนั้นแผนภูมิควบคุมแบบ </a:t>
            </a:r>
            <a:r>
              <a:rPr lang="en-US" sz="2000" dirty="0">
                <a:solidFill>
                  <a:srgbClr val="C00000"/>
                </a:solidFill>
                <a:cs typeface="+mn-cs"/>
              </a:rPr>
              <a:t>Shewhart </a:t>
            </a:r>
            <a:r>
              <a:rPr lang="th-TH" sz="2000" dirty="0">
                <a:solidFill>
                  <a:srgbClr val="C00000"/>
                </a:solidFill>
                <a:cs typeface="+mn-cs"/>
              </a:rPr>
              <a:t>จึงถูกเรียกได้ว่าเป็นแผนภูมิควบคุมแบบไม่มีการพิจารณาข้อมูลในดีต (</a:t>
            </a:r>
            <a:r>
              <a:rPr lang="en-US" sz="2000" dirty="0">
                <a:solidFill>
                  <a:srgbClr val="C00000"/>
                </a:solidFill>
                <a:cs typeface="+mn-cs"/>
              </a:rPr>
              <a:t>memoryless control charts</a:t>
            </a:r>
            <a:r>
              <a:rPr lang="th-TH" sz="2000" dirty="0">
                <a:solidFill>
                  <a:srgbClr val="C00000"/>
                </a:solidFill>
                <a:cs typeface="+mn-cs"/>
              </a:rPr>
              <a:t>)</a:t>
            </a:r>
            <a:endParaRPr lang="en-US" sz="2000" dirty="0">
              <a:solidFill>
                <a:srgbClr val="C00000"/>
              </a:solidFill>
              <a:cs typeface="+mn-cs"/>
            </a:endParaRPr>
          </a:p>
          <a:p>
            <a:r>
              <a:rPr lang="th-TH" sz="2000" dirty="0">
                <a:cs typeface="+mn-cs"/>
              </a:rPr>
              <a:t>คุณลักษณะที่ไม่มีการพิจารณาข้อมูลในดีตน</a:t>
            </a:r>
            <a:r>
              <a:rPr lang="th-TH" sz="2000" dirty="0" err="1">
                <a:cs typeface="+mn-cs"/>
              </a:rPr>
              <a:t>ี้</a:t>
            </a:r>
            <a:r>
              <a:rPr lang="th-TH" sz="2000" dirty="0">
                <a:cs typeface="+mn-cs"/>
              </a:rPr>
              <a:t>ทำให้แผนภูมิควบคุมของ </a:t>
            </a:r>
            <a:r>
              <a:rPr lang="en-US" sz="2000" dirty="0">
                <a:cs typeface="+mn-cs"/>
              </a:rPr>
              <a:t>Shewhart </a:t>
            </a:r>
            <a:r>
              <a:rPr lang="th-TH" sz="2000" dirty="0">
                <a:cs typeface="+mn-cs"/>
              </a:rPr>
              <a:t>มีประสิทธิภาพค่อนข้างน้อยในการตรวจจับการเลื่อนของกระบวนการที่เล็กลง</a:t>
            </a:r>
            <a:r>
              <a:rPr lang="en-US" sz="2000" dirty="0">
                <a:cs typeface="+mn-cs"/>
              </a:rPr>
              <a:t> 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(</a:t>
            </a:r>
            <a:r>
              <a:rPr lang="th-TH" sz="2000" dirty="0">
                <a:cs typeface="+mn-cs"/>
              </a:rPr>
              <a:t>เรียกว่า</a:t>
            </a:r>
            <a:r>
              <a:rPr lang="en-US" sz="2000" dirty="0">
                <a:cs typeface="+mn-cs"/>
              </a:rPr>
              <a:t> &lt; 1.5σ).</a:t>
            </a:r>
          </a:p>
          <a:p>
            <a:r>
              <a:rPr lang="th-TH" sz="2000" dirty="0">
                <a:cs typeface="+mn-cs"/>
              </a:rPr>
              <a:t>เพื่อแก้ไขข้อบกพร่องด้านประสิทธิภาพของแผนภูมิควบคุม </a:t>
            </a:r>
            <a:r>
              <a:rPr lang="en-US" sz="2000" dirty="0">
                <a:cs typeface="+mn-cs"/>
              </a:rPr>
              <a:t>Shewhart </a:t>
            </a:r>
            <a:r>
              <a:rPr lang="th-TH" sz="2000" dirty="0">
                <a:cs typeface="+mn-cs"/>
              </a:rPr>
              <a:t>ในการตรวจจับการเปลี่ยนแปลงเล็กน้อยแผนภูมิบางตัวที่มีแบบมีการพิจารณาข้อมูลในดีตจึงได้รับการพัฒนา</a:t>
            </a:r>
            <a:r>
              <a:rPr lang="en-US" sz="2000" dirty="0">
                <a:cs typeface="+mn-cs"/>
              </a:rPr>
              <a:t>. </a:t>
            </a:r>
          </a:p>
          <a:p>
            <a:r>
              <a:rPr lang="th-TH" sz="2000" dirty="0">
                <a:cs typeface="+mn-cs"/>
              </a:rPr>
              <a:t>ในทางตรงกันข้ามกับรูปแบบ </a:t>
            </a:r>
            <a:r>
              <a:rPr lang="en-US" sz="2000" dirty="0">
                <a:cs typeface="+mn-cs"/>
              </a:rPr>
              <a:t>Shewhart </a:t>
            </a:r>
            <a:r>
              <a:rPr lang="th-TH" sz="2000" dirty="0">
                <a:cs typeface="+mn-cs"/>
              </a:rPr>
              <a:t>สถิติการลงจุดของแผนภูมิควบคุมแบบมีการพิจารณาข้อมูลในดีต รวมข้อมูลตัวอย่างทั้งในปัจจุบันและในอดีต</a:t>
            </a:r>
            <a:r>
              <a:rPr lang="en-US" sz="2000" dirty="0"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20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Moving Average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3" y="1587109"/>
            <a:ext cx="11229516" cy="4303509"/>
          </a:xfrm>
        </p:spPr>
        <p:txBody>
          <a:bodyPr>
            <a:normAutofit/>
          </a:bodyPr>
          <a:lstStyle/>
          <a:p>
            <a:r>
              <a:rPr lang="th-TH" sz="2400" dirty="0" smtClean="0">
                <a:cs typeface="+mn-cs"/>
              </a:rPr>
              <a:t>แผนภูมิ</a:t>
            </a:r>
            <a:r>
              <a:rPr lang="th-TH" sz="2400" dirty="0">
                <a:cs typeface="+mn-cs"/>
              </a:rPr>
              <a:t>ค่าเฉลี่ย</a:t>
            </a:r>
            <a:r>
              <a:rPr lang="th-TH" sz="2400" dirty="0" smtClean="0">
                <a:cs typeface="+mn-cs"/>
              </a:rPr>
              <a:t>เคลื่อนที่นิยมใช้เพื่อตรวจ</a:t>
            </a:r>
            <a:r>
              <a:rPr lang="th-TH" sz="2400" dirty="0">
                <a:cs typeface="+mn-cs"/>
              </a:rPr>
              <a:t>ติดตามค่าเฉลี่ยเคลื่อนที่แบบไม่ถ่วงเวลา</a:t>
            </a:r>
            <a:r>
              <a:rPr lang="th-TH" sz="2400" dirty="0" smtClean="0">
                <a:cs typeface="+mn-cs"/>
              </a:rPr>
              <a:t>เมื่อต้องการ</a:t>
            </a:r>
            <a:r>
              <a:rPr lang="th-TH" sz="2400" dirty="0">
                <a:cs typeface="+mn-cs"/>
              </a:rPr>
              <a:t>ตรวจจับการเปลี่ยนแปลง</a:t>
            </a:r>
            <a:r>
              <a:rPr lang="th-TH" sz="2400" dirty="0" smtClean="0">
                <a:cs typeface="+mn-cs"/>
              </a:rPr>
              <a:t>เล็กน้อยของค่าเฉลี่ย</a:t>
            </a:r>
            <a:r>
              <a:rPr lang="th-TH" sz="2400" dirty="0">
                <a:cs typeface="+mn-cs"/>
              </a:rPr>
              <a:t>ของ</a:t>
            </a:r>
            <a:r>
              <a:rPr lang="th-TH" sz="2400" dirty="0" smtClean="0">
                <a:cs typeface="+mn-cs"/>
              </a:rPr>
              <a:t>กระบวนการ</a:t>
            </a:r>
            <a:endParaRPr lang="en-US" sz="2400" dirty="0">
              <a:cs typeface="+mn-cs"/>
            </a:endParaRPr>
          </a:p>
          <a:p>
            <a:r>
              <a:rPr lang="th-TH" sz="2400" dirty="0" smtClean="0">
                <a:cs typeface="+mn-cs"/>
              </a:rPr>
              <a:t>ข้อมูลที่นำมาคำนวณ สามารถวัดได้ทั้งแบบเดี่ยว หรือ</a:t>
            </a:r>
            <a:r>
              <a:rPr lang="th-TH" sz="2400" dirty="0">
                <a:cs typeface="+mn-cs"/>
              </a:rPr>
              <a:t>แบบกลุ่มย่อย โดยใช้แผนภูมิควบคุมนี้เพื่อตรวจ</a:t>
            </a:r>
            <a:r>
              <a:rPr lang="th-TH" sz="2400" dirty="0" smtClean="0">
                <a:cs typeface="+mn-cs"/>
              </a:rPr>
              <a:t>ติดตามความเสถียรของกระบวนการ </a:t>
            </a:r>
            <a:r>
              <a:rPr lang="en-US" sz="2400" dirty="0" smtClean="0">
                <a:cs typeface="+mn-cs"/>
              </a:rPr>
              <a:t>(Process Stability) </a:t>
            </a:r>
            <a:r>
              <a:rPr lang="th-TH" sz="2400" dirty="0" smtClean="0">
                <a:cs typeface="+mn-cs"/>
              </a:rPr>
              <a:t>ในช่วง</a:t>
            </a:r>
            <a:r>
              <a:rPr lang="th-TH" sz="2400" dirty="0">
                <a:cs typeface="+mn-cs"/>
              </a:rPr>
              <a:t>เวลา</a:t>
            </a:r>
            <a:r>
              <a:rPr lang="th-TH" sz="2400" dirty="0" smtClean="0">
                <a:cs typeface="+mn-cs"/>
              </a:rPr>
              <a:t>หนึ่ง</a:t>
            </a:r>
            <a:r>
              <a:rPr lang="en-US" sz="2400" dirty="0" smtClean="0">
                <a:cs typeface="+mn-cs"/>
              </a:rPr>
              <a:t> </a:t>
            </a:r>
            <a:r>
              <a:rPr lang="th-TH" sz="2400" dirty="0" smtClean="0">
                <a:cs typeface="+mn-cs"/>
              </a:rPr>
              <a:t>เพื่อให้</a:t>
            </a:r>
            <a:r>
              <a:rPr lang="th-TH" sz="2400" dirty="0">
                <a:cs typeface="+mn-cs"/>
              </a:rPr>
              <a:t>สามารถ</a:t>
            </a:r>
            <a:r>
              <a:rPr lang="th-TH" sz="2400" dirty="0" smtClean="0">
                <a:cs typeface="+mn-cs"/>
              </a:rPr>
              <a:t>ระบุจุดที่เป็นปัญหาและแก้ไขปัญหาที่เกิดขึ้น</a:t>
            </a:r>
            <a:endParaRPr lang="en-US" sz="2400" dirty="0">
              <a:cs typeface="+mn-cs"/>
            </a:endParaRPr>
          </a:p>
          <a:p>
            <a:r>
              <a:rPr lang="th-TH" sz="2400" dirty="0" smtClean="0">
                <a:cs typeface="+mn-cs"/>
              </a:rPr>
              <a:t>ตัวอย่างเช่น</a:t>
            </a:r>
            <a:r>
              <a:rPr lang="en-US" sz="2400" dirty="0" smtClean="0">
                <a:cs typeface="+mn-cs"/>
              </a:rPr>
              <a:t> </a:t>
            </a:r>
            <a:r>
              <a:rPr lang="th-TH" sz="2400" dirty="0">
                <a:cs typeface="+mn-cs"/>
              </a:rPr>
              <a:t>ผู้ผลิตท่อพลาสติกต้องการตรวจติดตามการเปลี่ยนแปลง</a:t>
            </a:r>
            <a:r>
              <a:rPr lang="th-TH" sz="2400" dirty="0" smtClean="0">
                <a:cs typeface="+mn-cs"/>
              </a:rPr>
              <a:t>เล็กน้อยของเส้นผ่าศูนย์กลาง</a:t>
            </a:r>
            <a:r>
              <a:rPr lang="th-TH" sz="2400" dirty="0">
                <a:cs typeface="+mn-cs"/>
              </a:rPr>
              <a:t>ของ</a:t>
            </a:r>
            <a:r>
              <a:rPr lang="th-TH" sz="2400" dirty="0" smtClean="0">
                <a:cs typeface="+mn-cs"/>
              </a:rPr>
              <a:t>ท่อพลาสติก</a:t>
            </a:r>
            <a:r>
              <a:rPr lang="en-US" sz="2400" dirty="0" smtClean="0">
                <a:cs typeface="+mn-cs"/>
              </a:rPr>
              <a:t> </a:t>
            </a:r>
            <a:r>
              <a:rPr lang="th-TH" sz="2400" dirty="0" smtClean="0">
                <a:cs typeface="+mn-cs"/>
              </a:rPr>
              <a:t>ผู้ผลิตจึงเก็บข้อมูล จำนวน </a:t>
            </a:r>
            <a:r>
              <a:rPr lang="th-TH" sz="2400" dirty="0">
                <a:cs typeface="+mn-cs"/>
              </a:rPr>
              <a:t>3 </a:t>
            </a:r>
            <a:r>
              <a:rPr lang="th-TH" sz="2400" dirty="0" smtClean="0">
                <a:cs typeface="+mn-cs"/>
              </a:rPr>
              <a:t>ท่อ ทุกชั่วโมง เป็น</a:t>
            </a:r>
            <a:r>
              <a:rPr lang="th-TH" sz="2400" dirty="0">
                <a:cs typeface="+mn-cs"/>
              </a:rPr>
              <a:t>เวลา 35 </a:t>
            </a:r>
            <a:r>
              <a:rPr lang="th-TH" sz="2400" dirty="0" smtClean="0">
                <a:cs typeface="+mn-cs"/>
              </a:rPr>
              <a:t>ชั่วโมง ซึ่งแผนภูมิควบคุมแสดงดังภาพด้านล่าง</a:t>
            </a:r>
            <a:endParaRPr lang="en-US" sz="2400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83" y="3957457"/>
            <a:ext cx="3429000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41606" y="433274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/>
              <a:t>จุด</a:t>
            </a:r>
            <a:r>
              <a:rPr lang="th-TH" sz="2000" dirty="0" smtClean="0"/>
              <a:t>ข้อมูลมีการกระจายตัวแบบสุ่มรอบ</a:t>
            </a:r>
            <a:r>
              <a:rPr lang="th-TH" sz="2000" dirty="0"/>
              <a:t>เส้นกึ่งกลางและอยู่</a:t>
            </a:r>
            <a:r>
              <a:rPr lang="th-TH" sz="2000" dirty="0" smtClean="0"/>
              <a:t>ในขอบเขตเส้นการควบคุม</a:t>
            </a:r>
            <a:r>
              <a:rPr lang="en-US" sz="2000" dirty="0" smtClean="0"/>
              <a:t> </a:t>
            </a:r>
            <a:r>
              <a:rPr lang="th-TH" sz="2000" dirty="0"/>
              <a:t>ไม่มีแนวโน้มหรือ</a:t>
            </a:r>
            <a:r>
              <a:rPr lang="th-TH" sz="2000" dirty="0" smtClean="0"/>
              <a:t>รูปแบบขึ้นลงที่ชัดเจน ดังนั้น อาจสรุปได้ว่าเส้น</a:t>
            </a:r>
            <a:r>
              <a:rPr lang="th-TH" sz="2000" dirty="0"/>
              <a:t>ผ่านศูนย์กลางของท่อ</a:t>
            </a:r>
            <a:r>
              <a:rPr lang="th-TH" sz="2000" dirty="0" smtClean="0"/>
              <a:t>พลาสติกจากการเก็บข้อมูลกลุ่มย่อยจำนวน </a:t>
            </a:r>
            <a:r>
              <a:rPr lang="th-TH" sz="2000" dirty="0"/>
              <a:t>35 </a:t>
            </a:r>
            <a:r>
              <a:rPr lang="th-TH" sz="2000" dirty="0" smtClean="0"/>
              <a:t>กลุ่ม เป็นกระบวนการที่เสถียรและอยู่ในขอบเขตการควบคุม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4247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3575</TotalTime>
  <Words>2062</Words>
  <Application>Microsoft Office PowerPoint</Application>
  <PresentationFormat>Widescreen</PresentationFormat>
  <Paragraphs>134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Consolas</vt:lpstr>
      <vt:lpstr>Cordia New</vt:lpstr>
      <vt:lpstr>Open Sans</vt:lpstr>
      <vt:lpstr>Office Theme</vt:lpstr>
      <vt:lpstr>Automated SPC Strategy</vt:lpstr>
      <vt:lpstr>เค้าโครงการเรียน</vt:lpstr>
      <vt:lpstr>I-MR Chart</vt:lpstr>
      <vt:lpstr>I-MR Chart</vt:lpstr>
      <vt:lpstr>Control Limits</vt:lpstr>
      <vt:lpstr>Example of I-MR Chart</vt:lpstr>
      <vt:lpstr>Interpret the results</vt:lpstr>
      <vt:lpstr>Memory Control Charts</vt:lpstr>
      <vt:lpstr>Moving Average Chart</vt:lpstr>
      <vt:lpstr>Example of Moving Average Chart</vt:lpstr>
      <vt:lpstr>Interpret the results</vt:lpstr>
      <vt:lpstr>EWMA Chart</vt:lpstr>
      <vt:lpstr>Theory of EWMA Chart</vt:lpstr>
      <vt:lpstr>PowerPoint Presentation</vt:lpstr>
      <vt:lpstr>Control Limits of EWMA Chart</vt:lpstr>
      <vt:lpstr>Notes on EWMA chart</vt:lpstr>
      <vt:lpstr>Example of EWMA Chart</vt:lpstr>
      <vt:lpstr>Interpret the results</vt:lpstr>
      <vt:lpstr>CUSUM chart</vt:lpstr>
      <vt:lpstr>CUSUM chart</vt:lpstr>
      <vt:lpstr>The Cumulative Sum Control Chart</vt:lpstr>
      <vt:lpstr>The Tabular CUSUM</vt:lpstr>
      <vt:lpstr>Example of Tabular CUSUM Graph</vt:lpstr>
      <vt:lpstr>Example of CUSUM Chart</vt:lpstr>
      <vt:lpstr>Interpret the results</vt:lpstr>
      <vt:lpstr>More on CUSUMs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Anintaya Khamkanya</dc:creator>
  <cp:lastModifiedBy>admin</cp:lastModifiedBy>
  <cp:revision>74</cp:revision>
  <dcterms:created xsi:type="dcterms:W3CDTF">2019-10-15T03:44:55Z</dcterms:created>
  <dcterms:modified xsi:type="dcterms:W3CDTF">2020-10-21T16:26:56Z</dcterms:modified>
</cp:coreProperties>
</file>