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34" r:id="rId2"/>
    <p:sldId id="281" r:id="rId3"/>
    <p:sldId id="264" r:id="rId4"/>
    <p:sldId id="292" r:id="rId5"/>
    <p:sldId id="293" r:id="rId6"/>
    <p:sldId id="294" r:id="rId7"/>
    <p:sldId id="295" r:id="rId8"/>
    <p:sldId id="286" r:id="rId9"/>
    <p:sldId id="297" r:id="rId10"/>
    <p:sldId id="288" r:id="rId11"/>
    <p:sldId id="299" r:id="rId12"/>
    <p:sldId id="301" r:id="rId13"/>
    <p:sldId id="284" r:id="rId14"/>
    <p:sldId id="302" r:id="rId15"/>
    <p:sldId id="303" r:id="rId16"/>
    <p:sldId id="304" r:id="rId17"/>
    <p:sldId id="305" r:id="rId18"/>
    <p:sldId id="306" r:id="rId19"/>
    <p:sldId id="307" r:id="rId20"/>
    <p:sldId id="335" r:id="rId21"/>
    <p:sldId id="310" r:id="rId22"/>
    <p:sldId id="311" r:id="rId23"/>
    <p:sldId id="312" r:id="rId24"/>
    <p:sldId id="314" r:id="rId25"/>
    <p:sldId id="313" r:id="rId26"/>
    <p:sldId id="315" r:id="rId27"/>
    <p:sldId id="316" r:id="rId28"/>
    <p:sldId id="317" r:id="rId29"/>
    <p:sldId id="278" r:id="rId30"/>
    <p:sldId id="308" r:id="rId31"/>
    <p:sldId id="319" r:id="rId32"/>
    <p:sldId id="321" r:id="rId33"/>
    <p:sldId id="322" r:id="rId34"/>
    <p:sldId id="325" r:id="rId35"/>
    <p:sldId id="327" r:id="rId36"/>
    <p:sldId id="329" r:id="rId37"/>
    <p:sldId id="331" r:id="rId38"/>
    <p:sldId id="333" r:id="rId39"/>
    <p:sldId id="259" r:id="rId40"/>
  </p:sldIdLst>
  <p:sldSz cx="12192000" cy="6858000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40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F8FDB-99E3-407B-BC1E-27D8633B1520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898162-6414-4F76-A9C2-F7AF8923BF83}">
      <dgm:prSet phldrT="[Text]"/>
      <dgm:spPr/>
      <dgm:t>
        <a:bodyPr anchor="t"/>
        <a:lstStyle/>
        <a:p>
          <a:r>
            <a:rPr lang="en-US" dirty="0"/>
            <a:t>1. Define process parameters</a:t>
          </a:r>
        </a:p>
      </dgm:t>
    </dgm:pt>
    <dgm:pt modelId="{197F63FB-E8CD-43DB-8F36-75EBE5D4177F}" type="parTrans" cxnId="{45EBF918-7DE7-4858-8E6B-5BBB6007979F}">
      <dgm:prSet/>
      <dgm:spPr/>
      <dgm:t>
        <a:bodyPr/>
        <a:lstStyle/>
        <a:p>
          <a:endParaRPr lang="en-US"/>
        </a:p>
      </dgm:t>
    </dgm:pt>
    <dgm:pt modelId="{E18D031B-4756-4BA7-A2AF-9F0F8FC11CB2}" type="sibTrans" cxnId="{45EBF918-7DE7-4858-8E6B-5BBB6007979F}">
      <dgm:prSet/>
      <dgm:spPr/>
      <dgm:t>
        <a:bodyPr/>
        <a:lstStyle/>
        <a:p>
          <a:endParaRPr lang="en-US"/>
        </a:p>
      </dgm:t>
    </dgm:pt>
    <dgm:pt modelId="{10DF1B68-D569-4C5E-9DBC-021FDDB313E0}">
      <dgm:prSet/>
      <dgm:spPr/>
      <dgm:t>
        <a:bodyPr anchor="t"/>
        <a:lstStyle/>
        <a:p>
          <a:r>
            <a:rPr lang="en-US" dirty="0"/>
            <a:t>2. Design Samples</a:t>
          </a:r>
        </a:p>
      </dgm:t>
    </dgm:pt>
    <dgm:pt modelId="{E5B2B186-FCC8-45E7-B027-89AC85F91C00}" type="parTrans" cxnId="{DB99F933-BB88-4391-AF08-5EDA63E1DDD2}">
      <dgm:prSet/>
      <dgm:spPr/>
      <dgm:t>
        <a:bodyPr/>
        <a:lstStyle/>
        <a:p>
          <a:endParaRPr lang="en-US"/>
        </a:p>
      </dgm:t>
    </dgm:pt>
    <dgm:pt modelId="{D2EEC487-9BEF-42C4-9759-091093C66754}" type="sibTrans" cxnId="{DB99F933-BB88-4391-AF08-5EDA63E1DDD2}">
      <dgm:prSet/>
      <dgm:spPr/>
      <dgm:t>
        <a:bodyPr/>
        <a:lstStyle/>
        <a:p>
          <a:endParaRPr lang="en-US"/>
        </a:p>
      </dgm:t>
    </dgm:pt>
    <dgm:pt modelId="{DA759A85-31A3-44AC-B23E-EC529FE0666B}">
      <dgm:prSet/>
      <dgm:spPr/>
      <dgm:t>
        <a:bodyPr anchor="t"/>
        <a:lstStyle/>
        <a:p>
          <a:r>
            <a:rPr lang="en-US" dirty="0"/>
            <a:t>3.Determine CL, UCL, and LCL</a:t>
          </a:r>
        </a:p>
      </dgm:t>
    </dgm:pt>
    <dgm:pt modelId="{4E3F6A81-8691-49A7-BD7C-7386C836FC72}" type="parTrans" cxnId="{21840B20-0EDE-4951-ACFA-B2513AEC90E4}">
      <dgm:prSet/>
      <dgm:spPr/>
      <dgm:t>
        <a:bodyPr/>
        <a:lstStyle/>
        <a:p>
          <a:endParaRPr lang="en-US"/>
        </a:p>
      </dgm:t>
    </dgm:pt>
    <dgm:pt modelId="{1F9C9199-963A-452C-9E02-4F49C2363C5E}" type="sibTrans" cxnId="{21840B20-0EDE-4951-ACFA-B2513AEC90E4}">
      <dgm:prSet/>
      <dgm:spPr/>
      <dgm:t>
        <a:bodyPr/>
        <a:lstStyle/>
        <a:p>
          <a:endParaRPr lang="en-US"/>
        </a:p>
      </dgm:t>
    </dgm:pt>
    <dgm:pt modelId="{DCED4C5B-AC97-49BA-AE60-CA42E67A4DFA}">
      <dgm:prSet/>
      <dgm:spPr/>
      <dgm:t>
        <a:bodyPr anchor="t"/>
        <a:lstStyle/>
        <a:p>
          <a:r>
            <a:rPr lang="en-US" dirty="0"/>
            <a:t>4. Plot data</a:t>
          </a:r>
        </a:p>
      </dgm:t>
    </dgm:pt>
    <dgm:pt modelId="{BDFA7214-9B2C-4502-B0CA-8B39B7B06E55}" type="parTrans" cxnId="{2940CC42-8435-49E5-AEB8-FAB37CB46F77}">
      <dgm:prSet/>
      <dgm:spPr/>
      <dgm:t>
        <a:bodyPr/>
        <a:lstStyle/>
        <a:p>
          <a:endParaRPr lang="en-US"/>
        </a:p>
      </dgm:t>
    </dgm:pt>
    <dgm:pt modelId="{E8410AD6-E9BC-4EF6-A478-D939099517F9}" type="sibTrans" cxnId="{2940CC42-8435-49E5-AEB8-FAB37CB46F77}">
      <dgm:prSet/>
      <dgm:spPr/>
      <dgm:t>
        <a:bodyPr/>
        <a:lstStyle/>
        <a:p>
          <a:endParaRPr lang="en-US"/>
        </a:p>
      </dgm:t>
    </dgm:pt>
    <dgm:pt modelId="{96C99FEC-A173-41B0-9A10-6944E293BFA7}">
      <dgm:prSet/>
      <dgm:spPr/>
      <dgm:t>
        <a:bodyPr anchor="t"/>
        <a:lstStyle/>
        <a:p>
          <a:r>
            <a:rPr lang="en-US" dirty="0"/>
            <a:t>5. Make judgments</a:t>
          </a:r>
        </a:p>
      </dgm:t>
    </dgm:pt>
    <dgm:pt modelId="{C535C515-4157-4B78-9716-F6DACF0252ED}" type="parTrans" cxnId="{B651B9CF-C418-432B-A74F-5B6D7836566B}">
      <dgm:prSet/>
      <dgm:spPr/>
      <dgm:t>
        <a:bodyPr/>
        <a:lstStyle/>
        <a:p>
          <a:endParaRPr lang="en-US"/>
        </a:p>
      </dgm:t>
    </dgm:pt>
    <dgm:pt modelId="{1705C172-BB1A-4AC7-85CE-18BDBBC6F774}" type="sibTrans" cxnId="{B651B9CF-C418-432B-A74F-5B6D7836566B}">
      <dgm:prSet/>
      <dgm:spPr/>
      <dgm:t>
        <a:bodyPr/>
        <a:lstStyle/>
        <a:p>
          <a:endParaRPr lang="en-US"/>
        </a:p>
      </dgm:t>
    </dgm:pt>
    <dgm:pt modelId="{535490D4-9EB0-4F5B-A3D0-C234548C5976}" type="pres">
      <dgm:prSet presAssocID="{E3BF8FDB-99E3-407B-BC1E-27D8633B152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FCB4DD-71C2-4A2B-B3ED-5024EE1F9276}" type="pres">
      <dgm:prSet presAssocID="{E3BF8FDB-99E3-407B-BC1E-27D8633B1520}" presName="arrow" presStyleLbl="bgShp" presStyleIdx="0" presStyleCnt="1"/>
      <dgm:spPr/>
    </dgm:pt>
    <dgm:pt modelId="{7CC8470C-F0FD-4B0E-93AA-3466DFE1984D}" type="pres">
      <dgm:prSet presAssocID="{E3BF8FDB-99E3-407B-BC1E-27D8633B1520}" presName="linearProcess" presStyleCnt="0"/>
      <dgm:spPr/>
    </dgm:pt>
    <dgm:pt modelId="{8486D702-AD17-4F60-8175-49E62D585FB1}" type="pres">
      <dgm:prSet presAssocID="{F3898162-6414-4F76-A9C2-F7AF8923BF8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3A53-526D-4193-A850-ECB474069526}" type="pres">
      <dgm:prSet presAssocID="{E18D031B-4756-4BA7-A2AF-9F0F8FC11CB2}" presName="sibTrans" presStyleCnt="0"/>
      <dgm:spPr/>
    </dgm:pt>
    <dgm:pt modelId="{CF68F2FA-26A0-4EB7-9ED4-B2773087AC99}" type="pres">
      <dgm:prSet presAssocID="{10DF1B68-D569-4C5E-9DBC-021FDDB313E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D0A11-EA40-4F7B-AC30-7E2F94631653}" type="pres">
      <dgm:prSet presAssocID="{D2EEC487-9BEF-42C4-9759-091093C66754}" presName="sibTrans" presStyleCnt="0"/>
      <dgm:spPr/>
    </dgm:pt>
    <dgm:pt modelId="{98C57078-DA9A-406F-8A46-1E5BE1247C80}" type="pres">
      <dgm:prSet presAssocID="{DA759A85-31A3-44AC-B23E-EC529FE0666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B8D8A-DAE0-46AA-93BE-14654A2E8F69}" type="pres">
      <dgm:prSet presAssocID="{1F9C9199-963A-452C-9E02-4F49C2363C5E}" presName="sibTrans" presStyleCnt="0"/>
      <dgm:spPr/>
    </dgm:pt>
    <dgm:pt modelId="{F80399E6-7F1A-45C3-A612-61689220E09E}" type="pres">
      <dgm:prSet presAssocID="{DCED4C5B-AC97-49BA-AE60-CA42E67A4DF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DFE7F-12E3-4D0D-AC48-CA149DA13C43}" type="pres">
      <dgm:prSet presAssocID="{E8410AD6-E9BC-4EF6-A478-D939099517F9}" presName="sibTrans" presStyleCnt="0"/>
      <dgm:spPr/>
    </dgm:pt>
    <dgm:pt modelId="{997823DF-343B-48A1-A1C8-D363A9FF20BE}" type="pres">
      <dgm:prSet presAssocID="{96C99FEC-A173-41B0-9A10-6944E293BFA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BF918-7DE7-4858-8E6B-5BBB6007979F}" srcId="{E3BF8FDB-99E3-407B-BC1E-27D8633B1520}" destId="{F3898162-6414-4F76-A9C2-F7AF8923BF83}" srcOrd="0" destOrd="0" parTransId="{197F63FB-E8CD-43DB-8F36-75EBE5D4177F}" sibTransId="{E18D031B-4756-4BA7-A2AF-9F0F8FC11CB2}"/>
    <dgm:cxn modelId="{5D9F1B7A-F55C-42A1-A803-F3F782F91E45}" type="presOf" srcId="{DA759A85-31A3-44AC-B23E-EC529FE0666B}" destId="{98C57078-DA9A-406F-8A46-1E5BE1247C80}" srcOrd="0" destOrd="0" presId="urn:microsoft.com/office/officeart/2005/8/layout/hProcess9"/>
    <dgm:cxn modelId="{DB99F933-BB88-4391-AF08-5EDA63E1DDD2}" srcId="{E3BF8FDB-99E3-407B-BC1E-27D8633B1520}" destId="{10DF1B68-D569-4C5E-9DBC-021FDDB313E0}" srcOrd="1" destOrd="0" parTransId="{E5B2B186-FCC8-45E7-B027-89AC85F91C00}" sibTransId="{D2EEC487-9BEF-42C4-9759-091093C66754}"/>
    <dgm:cxn modelId="{9F1A7929-F78A-43F0-9B4F-8796E08F3BF2}" type="presOf" srcId="{96C99FEC-A173-41B0-9A10-6944E293BFA7}" destId="{997823DF-343B-48A1-A1C8-D363A9FF20BE}" srcOrd="0" destOrd="0" presId="urn:microsoft.com/office/officeart/2005/8/layout/hProcess9"/>
    <dgm:cxn modelId="{967DF4D3-C072-464E-B5CF-29C566108A69}" type="presOf" srcId="{F3898162-6414-4F76-A9C2-F7AF8923BF83}" destId="{8486D702-AD17-4F60-8175-49E62D585FB1}" srcOrd="0" destOrd="0" presId="urn:microsoft.com/office/officeart/2005/8/layout/hProcess9"/>
    <dgm:cxn modelId="{2940CC42-8435-49E5-AEB8-FAB37CB46F77}" srcId="{E3BF8FDB-99E3-407B-BC1E-27D8633B1520}" destId="{DCED4C5B-AC97-49BA-AE60-CA42E67A4DFA}" srcOrd="3" destOrd="0" parTransId="{BDFA7214-9B2C-4502-B0CA-8B39B7B06E55}" sibTransId="{E8410AD6-E9BC-4EF6-A478-D939099517F9}"/>
    <dgm:cxn modelId="{21840B20-0EDE-4951-ACFA-B2513AEC90E4}" srcId="{E3BF8FDB-99E3-407B-BC1E-27D8633B1520}" destId="{DA759A85-31A3-44AC-B23E-EC529FE0666B}" srcOrd="2" destOrd="0" parTransId="{4E3F6A81-8691-49A7-BD7C-7386C836FC72}" sibTransId="{1F9C9199-963A-452C-9E02-4F49C2363C5E}"/>
    <dgm:cxn modelId="{176C4D61-01CF-4D8B-B7B2-3AE868D1DD66}" type="presOf" srcId="{E3BF8FDB-99E3-407B-BC1E-27D8633B1520}" destId="{535490D4-9EB0-4F5B-A3D0-C234548C5976}" srcOrd="0" destOrd="0" presId="urn:microsoft.com/office/officeart/2005/8/layout/hProcess9"/>
    <dgm:cxn modelId="{58FA7209-9EFD-4827-A58E-8C678E9D8983}" type="presOf" srcId="{DCED4C5B-AC97-49BA-AE60-CA42E67A4DFA}" destId="{F80399E6-7F1A-45C3-A612-61689220E09E}" srcOrd="0" destOrd="0" presId="urn:microsoft.com/office/officeart/2005/8/layout/hProcess9"/>
    <dgm:cxn modelId="{28EE5228-9650-4DFD-A154-5EF344B383A4}" type="presOf" srcId="{10DF1B68-D569-4C5E-9DBC-021FDDB313E0}" destId="{CF68F2FA-26A0-4EB7-9ED4-B2773087AC99}" srcOrd="0" destOrd="0" presId="urn:microsoft.com/office/officeart/2005/8/layout/hProcess9"/>
    <dgm:cxn modelId="{B651B9CF-C418-432B-A74F-5B6D7836566B}" srcId="{E3BF8FDB-99E3-407B-BC1E-27D8633B1520}" destId="{96C99FEC-A173-41B0-9A10-6944E293BFA7}" srcOrd="4" destOrd="0" parTransId="{C535C515-4157-4B78-9716-F6DACF0252ED}" sibTransId="{1705C172-BB1A-4AC7-85CE-18BDBBC6F774}"/>
    <dgm:cxn modelId="{8CF4AE63-E16D-4B16-874C-20AEB4DAD58F}" type="presParOf" srcId="{535490D4-9EB0-4F5B-A3D0-C234548C5976}" destId="{14FCB4DD-71C2-4A2B-B3ED-5024EE1F9276}" srcOrd="0" destOrd="0" presId="urn:microsoft.com/office/officeart/2005/8/layout/hProcess9"/>
    <dgm:cxn modelId="{20299545-5815-4C49-B14B-897563A67304}" type="presParOf" srcId="{535490D4-9EB0-4F5B-A3D0-C234548C5976}" destId="{7CC8470C-F0FD-4B0E-93AA-3466DFE1984D}" srcOrd="1" destOrd="0" presId="urn:microsoft.com/office/officeart/2005/8/layout/hProcess9"/>
    <dgm:cxn modelId="{17E0D626-0999-4394-A7E6-C48A5811B327}" type="presParOf" srcId="{7CC8470C-F0FD-4B0E-93AA-3466DFE1984D}" destId="{8486D702-AD17-4F60-8175-49E62D585FB1}" srcOrd="0" destOrd="0" presId="urn:microsoft.com/office/officeart/2005/8/layout/hProcess9"/>
    <dgm:cxn modelId="{0172E17B-29FA-4507-A955-8883ECC3DC1B}" type="presParOf" srcId="{7CC8470C-F0FD-4B0E-93AA-3466DFE1984D}" destId="{21DD3A53-526D-4193-A850-ECB474069526}" srcOrd="1" destOrd="0" presId="urn:microsoft.com/office/officeart/2005/8/layout/hProcess9"/>
    <dgm:cxn modelId="{4F9D2846-8D0D-4F3C-BF4A-472F051F76F0}" type="presParOf" srcId="{7CC8470C-F0FD-4B0E-93AA-3466DFE1984D}" destId="{CF68F2FA-26A0-4EB7-9ED4-B2773087AC99}" srcOrd="2" destOrd="0" presId="urn:microsoft.com/office/officeart/2005/8/layout/hProcess9"/>
    <dgm:cxn modelId="{89CDB745-7D7D-4245-ABCB-89FC5B87E6F0}" type="presParOf" srcId="{7CC8470C-F0FD-4B0E-93AA-3466DFE1984D}" destId="{AF0D0A11-EA40-4F7B-AC30-7E2F94631653}" srcOrd="3" destOrd="0" presId="urn:microsoft.com/office/officeart/2005/8/layout/hProcess9"/>
    <dgm:cxn modelId="{7F0F8198-51E3-4B36-A741-468E4CEC74B6}" type="presParOf" srcId="{7CC8470C-F0FD-4B0E-93AA-3466DFE1984D}" destId="{98C57078-DA9A-406F-8A46-1E5BE1247C80}" srcOrd="4" destOrd="0" presId="urn:microsoft.com/office/officeart/2005/8/layout/hProcess9"/>
    <dgm:cxn modelId="{340479AF-C22E-40F8-8603-42BE8A0CC9C0}" type="presParOf" srcId="{7CC8470C-F0FD-4B0E-93AA-3466DFE1984D}" destId="{A51B8D8A-DAE0-46AA-93BE-14654A2E8F69}" srcOrd="5" destOrd="0" presId="urn:microsoft.com/office/officeart/2005/8/layout/hProcess9"/>
    <dgm:cxn modelId="{5AE2737D-3CE9-48A5-96E6-549E81194968}" type="presParOf" srcId="{7CC8470C-F0FD-4B0E-93AA-3466DFE1984D}" destId="{F80399E6-7F1A-45C3-A612-61689220E09E}" srcOrd="6" destOrd="0" presId="urn:microsoft.com/office/officeart/2005/8/layout/hProcess9"/>
    <dgm:cxn modelId="{86964B49-E638-4738-93C1-8D7A9D187924}" type="presParOf" srcId="{7CC8470C-F0FD-4B0E-93AA-3466DFE1984D}" destId="{C88DFE7F-12E3-4D0D-AC48-CA149DA13C43}" srcOrd="7" destOrd="0" presId="urn:microsoft.com/office/officeart/2005/8/layout/hProcess9"/>
    <dgm:cxn modelId="{BF9BFCC2-23C6-4E8E-88E0-BDF76A05E4C9}" type="presParOf" srcId="{7CC8470C-F0FD-4B0E-93AA-3466DFE1984D}" destId="{997823DF-343B-48A1-A1C8-D363A9FF20B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CB4DD-71C2-4A2B-B3ED-5024EE1F9276}">
      <dsp:nvSpPr>
        <dsp:cNvPr id="0" name=""/>
        <dsp:cNvSpPr/>
      </dsp:nvSpPr>
      <dsp:spPr>
        <a:xfrm>
          <a:off x="658914" y="0"/>
          <a:ext cx="7467697" cy="388683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6D702-AD17-4F60-8175-49E62D585FB1}">
      <dsp:nvSpPr>
        <dsp:cNvPr id="0" name=""/>
        <dsp:cNvSpPr/>
      </dsp:nvSpPr>
      <dsp:spPr>
        <a:xfrm>
          <a:off x="3860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1. Define process parameters</a:t>
          </a:r>
        </a:p>
      </dsp:txBody>
      <dsp:txXfrm>
        <a:off x="79756" y="1241947"/>
        <a:ext cx="1536247" cy="1402943"/>
      </dsp:txXfrm>
    </dsp:sp>
    <dsp:sp modelId="{CF68F2FA-26A0-4EB7-9ED4-B2773087AC99}">
      <dsp:nvSpPr>
        <dsp:cNvPr id="0" name=""/>
        <dsp:cNvSpPr/>
      </dsp:nvSpPr>
      <dsp:spPr>
        <a:xfrm>
          <a:off x="1776302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2. Design Samples</a:t>
          </a:r>
        </a:p>
      </dsp:txBody>
      <dsp:txXfrm>
        <a:off x="1852198" y="1241947"/>
        <a:ext cx="1536247" cy="1402943"/>
      </dsp:txXfrm>
    </dsp:sp>
    <dsp:sp modelId="{98C57078-DA9A-406F-8A46-1E5BE1247C80}">
      <dsp:nvSpPr>
        <dsp:cNvPr id="0" name=""/>
        <dsp:cNvSpPr/>
      </dsp:nvSpPr>
      <dsp:spPr>
        <a:xfrm>
          <a:off x="3548743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3.Determine CL, UCL, and LCL</a:t>
          </a:r>
        </a:p>
      </dsp:txBody>
      <dsp:txXfrm>
        <a:off x="3624639" y="1241947"/>
        <a:ext cx="1536247" cy="1402943"/>
      </dsp:txXfrm>
    </dsp:sp>
    <dsp:sp modelId="{F80399E6-7F1A-45C3-A612-61689220E09E}">
      <dsp:nvSpPr>
        <dsp:cNvPr id="0" name=""/>
        <dsp:cNvSpPr/>
      </dsp:nvSpPr>
      <dsp:spPr>
        <a:xfrm>
          <a:off x="5321184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4. Plot data</a:t>
          </a:r>
        </a:p>
      </dsp:txBody>
      <dsp:txXfrm>
        <a:off x="5397080" y="1241947"/>
        <a:ext cx="1536247" cy="1402943"/>
      </dsp:txXfrm>
    </dsp:sp>
    <dsp:sp modelId="{997823DF-343B-48A1-A1C8-D363A9FF20BE}">
      <dsp:nvSpPr>
        <dsp:cNvPr id="0" name=""/>
        <dsp:cNvSpPr/>
      </dsp:nvSpPr>
      <dsp:spPr>
        <a:xfrm>
          <a:off x="7093625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5. Make judgments</a:t>
          </a:r>
        </a:p>
      </dsp:txBody>
      <dsp:txXfrm>
        <a:off x="7169521" y="1241947"/>
        <a:ext cx="1536247" cy="1402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4BFF3-C9BB-4DEA-B136-741D7977BAD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9469D-6F3F-4AC6-B1D9-17B37D3A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705E-64CB-4445-8107-84308B50705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B2008-40B2-44D5-8D3C-190EF40B8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Course 4: Quality Management for Extended </a:t>
            </a:r>
            <a:r>
              <a:rPr lang="en-US" sz="2400" dirty="0" smtClean="0"/>
              <a:t>Enterprise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Quality Control Concepts </a:t>
            </a:r>
            <a:r>
              <a:rPr lang="en-US" sz="4000" smtClean="0"/>
              <a:t>and Tools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76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Diagram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873" y="1693863"/>
            <a:ext cx="7453141" cy="4303712"/>
          </a:xfrm>
          <a:noFill/>
        </p:spPr>
      </p:pic>
    </p:spTree>
    <p:extLst>
      <p:ext uri="{BB962C8B-B14F-4D97-AF65-F5344CB8AC3E}">
        <p14:creationId xmlns:p14="http://schemas.microsoft.com/office/powerpoint/2010/main" val="128707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Chart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7069" b="52736"/>
          <a:stretch/>
        </p:blipFill>
        <p:spPr>
          <a:xfrm>
            <a:off x="767750" y="1881463"/>
            <a:ext cx="5296619" cy="283799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1272" y="5073831"/>
            <a:ext cx="1207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R chart</a:t>
            </a:r>
            <a:endParaRPr lang="th-TH" altLang="en-US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199004" y="5076451"/>
            <a:ext cx="908050" cy="366712"/>
            <a:chOff x="4130" y="857"/>
            <a:chExt cx="572" cy="231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130" y="857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X chart</a:t>
              </a:r>
              <a:endParaRPr lang="th-TH" altLang="en-US" dirty="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200" y="888"/>
              <a:ext cx="7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50281" r="10111"/>
          <a:stretch/>
        </p:blipFill>
        <p:spPr>
          <a:xfrm>
            <a:off x="6185139" y="1807779"/>
            <a:ext cx="5063705" cy="298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0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Course 4: Quality Management for Extended Enterprise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 Chart</a:t>
            </a:r>
          </a:p>
        </p:txBody>
      </p:sp>
    </p:spTree>
    <p:extLst>
      <p:ext uri="{BB962C8B-B14F-4D97-AF65-F5344CB8AC3E}">
        <p14:creationId xmlns:p14="http://schemas.microsoft.com/office/powerpoint/2010/main" val="314858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Center and Process Variability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8250" y="1673012"/>
            <a:ext cx="6849997" cy="42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cs typeface="+mn-cs"/>
              </a:rPr>
              <a:t>สองแหล่งที่มาของ</a:t>
            </a:r>
            <a:r>
              <a:rPr lang="th-TH" dirty="0">
                <a:solidFill>
                  <a:srgbClr val="FF0000"/>
                </a:solidFill>
                <a:cs typeface="+mn-cs"/>
              </a:rPr>
              <a:t>ความแปรปรวน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h-TH" b="1" dirty="0" smtClean="0">
                <a:solidFill>
                  <a:srgbClr val="C00000"/>
                </a:solidFill>
                <a:cs typeface="+mn-cs"/>
              </a:rPr>
              <a:t>เนื่องจาก </a:t>
            </a:r>
            <a:r>
              <a:rPr lang="en-US" b="1" dirty="0" smtClean="0">
                <a:solidFill>
                  <a:srgbClr val="C00000"/>
                </a:solidFill>
              </a:rPr>
              <a:t>chance </a:t>
            </a:r>
            <a:r>
              <a:rPr lang="en-US" b="1" dirty="0">
                <a:solidFill>
                  <a:srgbClr val="C00000"/>
                </a:solidFill>
              </a:rPr>
              <a:t>causes</a:t>
            </a:r>
          </a:p>
          <a:p>
            <a:r>
              <a:rPr lang="en-US" dirty="0"/>
              <a:t>Chance cause (</a:t>
            </a:r>
            <a:r>
              <a:rPr lang="en-US" dirty="0" err="1"/>
              <a:t>Shewhart</a:t>
            </a:r>
            <a:r>
              <a:rPr lang="en-US" dirty="0"/>
              <a:t>) = common cause (</a:t>
            </a:r>
            <a:r>
              <a:rPr lang="en-US" dirty="0" err="1"/>
              <a:t>Juran</a:t>
            </a:r>
            <a:r>
              <a:rPr lang="en-US" dirty="0"/>
              <a:t>) = white noise (GE) = background noise = Inherent cause</a:t>
            </a:r>
          </a:p>
          <a:p>
            <a:r>
              <a:rPr lang="en-US" dirty="0"/>
              <a:t>Chance cause </a:t>
            </a:r>
            <a:r>
              <a:rPr lang="th-TH" dirty="0" smtClean="0">
                <a:cs typeface="+mn-cs"/>
              </a:rPr>
              <a:t>คือ เกิด</a:t>
            </a:r>
            <a:r>
              <a:rPr lang="th-TH" dirty="0" smtClean="0">
                <a:solidFill>
                  <a:srgbClr val="0070C0"/>
                </a:solidFill>
                <a:cs typeface="+mn-cs"/>
              </a:rPr>
              <a:t>โดย</a:t>
            </a:r>
            <a:r>
              <a:rPr lang="th-TH" dirty="0">
                <a:solidFill>
                  <a:srgbClr val="0070C0"/>
                </a:solidFill>
                <a:cs typeface="+mn-cs"/>
              </a:rPr>
              <a:t>ธรรมชาติ</a:t>
            </a:r>
            <a:r>
              <a:rPr lang="en-US" dirty="0">
                <a:cs typeface="+mn-cs"/>
              </a:rPr>
              <a:t> </a:t>
            </a:r>
            <a:r>
              <a:rPr lang="th-TH" dirty="0">
                <a:cs typeface="+mn-cs"/>
              </a:rPr>
              <a:t>ในกระบวนการผลิต</a:t>
            </a:r>
            <a:r>
              <a:rPr lang="en-US" dirty="0">
                <a:cs typeface="+mn-cs"/>
              </a:rPr>
              <a:t> </a:t>
            </a:r>
            <a:r>
              <a:rPr lang="th-TH" dirty="0">
                <a:solidFill>
                  <a:srgbClr val="0070C0"/>
                </a:solidFill>
                <a:cs typeface="+mn-cs"/>
              </a:rPr>
              <a:t>ซึ่งหลีกเลี่ยงไม่ได้</a:t>
            </a:r>
            <a:endParaRPr lang="en-US" dirty="0">
              <a:solidFill>
                <a:srgbClr val="0070C0"/>
              </a:solidFill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ความชื้น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อุณหภูมิ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อื่น ๆ (เนื่องจากสภาพแวดล้อม)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กระบวนการที่ดำเนินการโดยมีเพียงโอกาสที่เป็นสาเหตุของการเปลี่ยนแปลง (หรือความแปรปรวนตามธรรมชาติ) ปัจจุบันถูกกล่าวถึง </a:t>
            </a:r>
            <a:r>
              <a:rPr lang="th-TH" i="1" dirty="0">
                <a:solidFill>
                  <a:srgbClr val="0070C0"/>
                </a:solidFill>
                <a:cs typeface="+mn-cs"/>
              </a:rPr>
              <a:t>ในการควบคุมทางสถิติ</a:t>
            </a:r>
            <a:r>
              <a:rPr lang="en-US" i="1" dirty="0">
                <a:solidFill>
                  <a:srgbClr val="0070C0"/>
                </a:solidFill>
                <a:cs typeface="+mn-cs"/>
              </a:rPr>
              <a:t> (statistical control)</a:t>
            </a:r>
            <a:endParaRPr lang="en-US" dirty="0">
              <a:solidFill>
                <a:srgbClr val="0070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7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cs typeface="+mn-cs"/>
              </a:rPr>
              <a:t>สองแหล่งที่มาของความแปรปรวน</a:t>
            </a:r>
            <a:r>
              <a:rPr lang="en-US" dirty="0">
                <a:cs typeface="+mn-cs"/>
              </a:rPr>
              <a:t> (</a:t>
            </a:r>
            <a:r>
              <a:rPr lang="th-TH" dirty="0">
                <a:cs typeface="+mn-cs"/>
              </a:rPr>
              <a:t>ต่อ</a:t>
            </a:r>
            <a:r>
              <a:rPr lang="en-US" dirty="0">
                <a:cs typeface="+mn-cs"/>
              </a:rPr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cs typeface="+mn-cs"/>
              </a:rPr>
              <a:t>2. </a:t>
            </a:r>
            <a:r>
              <a:rPr lang="th-TH" b="1" dirty="0" smtClean="0">
                <a:solidFill>
                  <a:srgbClr val="C00000"/>
                </a:solidFill>
                <a:cs typeface="+mn-cs"/>
              </a:rPr>
              <a:t>เนื่องจาก </a:t>
            </a:r>
            <a:r>
              <a:rPr lang="en-US" b="1" dirty="0">
                <a:solidFill>
                  <a:srgbClr val="C00000"/>
                </a:solidFill>
              </a:rPr>
              <a:t>assignable causes </a:t>
            </a:r>
            <a:endParaRPr lang="th-TH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Assignable </a:t>
            </a:r>
            <a:r>
              <a:rPr lang="en-US" dirty="0"/>
              <a:t>cause (</a:t>
            </a:r>
            <a:r>
              <a:rPr lang="en-US" dirty="0" err="1"/>
              <a:t>Shewhart</a:t>
            </a:r>
            <a:r>
              <a:rPr lang="en-US" dirty="0"/>
              <a:t>) = special cause (</a:t>
            </a:r>
            <a:r>
              <a:rPr lang="en-US" dirty="0" err="1"/>
              <a:t>Juran</a:t>
            </a:r>
            <a:r>
              <a:rPr lang="en-US" dirty="0"/>
              <a:t>) = black noise = external cause</a:t>
            </a:r>
          </a:p>
          <a:p>
            <a:r>
              <a:rPr lang="en-US" dirty="0"/>
              <a:t>Assignable cause </a:t>
            </a:r>
            <a:r>
              <a:rPr lang="en-US" dirty="0" smtClean="0"/>
              <a:t>= </a:t>
            </a:r>
            <a:r>
              <a:rPr lang="th-TH" dirty="0" smtClean="0">
                <a:cs typeface="+mn-cs"/>
              </a:rPr>
              <a:t>ความ</a:t>
            </a:r>
            <a:r>
              <a:rPr lang="th-TH" dirty="0">
                <a:cs typeface="+mn-cs"/>
              </a:rPr>
              <a:t>ผันแปร</a:t>
            </a:r>
            <a:r>
              <a:rPr lang="th-TH" dirty="0" smtClean="0">
                <a:cs typeface="+mn-cs"/>
              </a:rPr>
              <a:t>ที่อธิบายได้/ระบุสาเหตุได้ </a:t>
            </a:r>
            <a:r>
              <a:rPr lang="th-TH" dirty="0">
                <a:cs typeface="+mn-cs"/>
              </a:rPr>
              <a:t>– สาเหตุนั้นสำคัญมาก และต้องระบุสาเหตุ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ข้อผิดพลาดของผู้ปฏิบัติงาน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ข้อบกพร่องวัตถุดิบ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เครื่องจักรที่ปรับตั้งค่าไม่ถูกต้อง</a:t>
            </a:r>
            <a:r>
              <a:rPr lang="en-US" dirty="0">
                <a:cs typeface="+mn-cs"/>
              </a:rPr>
              <a:t>, </a:t>
            </a:r>
            <a:r>
              <a:rPr lang="th-TH" dirty="0" err="1">
                <a:cs typeface="+mn-cs"/>
              </a:rPr>
              <a:t>อื่นๆ</a:t>
            </a:r>
            <a:r>
              <a:rPr lang="en-US" dirty="0">
                <a:cs typeface="+mn-cs"/>
              </a:rPr>
              <a:t> </a:t>
            </a:r>
          </a:p>
          <a:p>
            <a:r>
              <a:rPr lang="th-TH" dirty="0">
                <a:cs typeface="+mn-cs"/>
              </a:rPr>
              <a:t>กระบวนการที่เกิดขึ้นมีสาเหตุของความผันแปร</a:t>
            </a:r>
            <a:r>
              <a:rPr lang="th-TH" dirty="0" smtClean="0">
                <a:cs typeface="+mn-cs"/>
              </a:rPr>
              <a:t>ที่ระบุสาเหตุได้นั้น จะถูกเรีย</a:t>
            </a:r>
            <a:r>
              <a:rPr lang="th-TH" dirty="0">
                <a:cs typeface="+mn-cs"/>
              </a:rPr>
              <a:t>กว่า </a:t>
            </a:r>
            <a:r>
              <a:rPr lang="th-TH" dirty="0" smtClean="0">
                <a:cs typeface="+mn-cs"/>
              </a:rPr>
              <a:t>กระบวนการที่ไม่</a:t>
            </a:r>
            <a:r>
              <a:rPr lang="th-TH" dirty="0">
                <a:cs typeface="+mn-cs"/>
              </a:rPr>
              <a:t>สามารถควบคุมได้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FF0000"/>
                </a:solidFill>
                <a:cs typeface="+mn-cs"/>
              </a:rPr>
              <a:t>(</a:t>
            </a:r>
            <a:r>
              <a:rPr lang="en-US" i="1" dirty="0">
                <a:solidFill>
                  <a:srgbClr val="FF0000"/>
                </a:solidFill>
                <a:cs typeface="+mn-cs"/>
              </a:rPr>
              <a:t>out of control)</a:t>
            </a:r>
          </a:p>
        </p:txBody>
      </p:sp>
    </p:spTree>
    <p:extLst>
      <p:ext uri="{BB962C8B-B14F-4D97-AF65-F5344CB8AC3E}">
        <p14:creationId xmlns:p14="http://schemas.microsoft.com/office/powerpoint/2010/main" val="110818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พื้นฐานของแผนภูมิควบคุม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แผนภูมิควบคุมประกอบด้วย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เส้นกลาง</a:t>
            </a:r>
          </a:p>
          <a:p>
            <a:pPr lvl="1"/>
            <a:r>
              <a:rPr lang="th-TH" dirty="0">
                <a:cs typeface="+mn-cs"/>
              </a:rPr>
              <a:t>ขีดจำกัดควบคุมบน</a:t>
            </a:r>
          </a:p>
          <a:p>
            <a:pPr lvl="1"/>
            <a:r>
              <a:rPr lang="th-TH" dirty="0">
                <a:cs typeface="+mn-cs"/>
              </a:rPr>
              <a:t>ขีดจำกัดการควบคุมล่าง</a:t>
            </a:r>
            <a:endParaRPr lang="en-US" dirty="0">
              <a:cs typeface="+mn-cs"/>
            </a:endParaRPr>
          </a:p>
          <a:p>
            <a:pPr marL="271463" lvl="1" indent="-271463"/>
            <a:r>
              <a:rPr lang="th-TH" dirty="0">
                <a:cs typeface="+mn-cs"/>
              </a:rPr>
              <a:t>กระบวนการอยู่ในการควบคุม</a:t>
            </a:r>
            <a:endParaRPr lang="en-US" dirty="0">
              <a:cs typeface="+mn-cs"/>
            </a:endParaRPr>
          </a:p>
          <a:p>
            <a:pPr marL="728663" lvl="2" indent="-271463"/>
            <a:r>
              <a:rPr lang="th-TH" dirty="0">
                <a:cs typeface="+mn-cs"/>
              </a:rPr>
              <a:t>ไม่จำเป็นต้องดำเนินการใด ๆ</a:t>
            </a:r>
            <a:endParaRPr lang="en-US" dirty="0">
              <a:cs typeface="+mn-cs"/>
            </a:endParaRPr>
          </a:p>
          <a:p>
            <a:pPr marL="271463" lvl="2" indent="-271463"/>
            <a:r>
              <a:rPr lang="th-TH" dirty="0">
                <a:cs typeface="+mn-cs"/>
              </a:rPr>
              <a:t>กระบวนการไม่สามารถควบคุมได้</a:t>
            </a:r>
            <a:endParaRPr lang="en-US" dirty="0">
              <a:cs typeface="+mn-cs"/>
            </a:endParaRPr>
          </a:p>
          <a:p>
            <a:pPr marL="711200" lvl="2" indent="-271463"/>
            <a:r>
              <a:rPr lang="th-TH" dirty="0">
                <a:cs typeface="+mn-cs"/>
              </a:rPr>
              <a:t>จำเป็นต้องมีการตรวจสอบ / การดำเนินการเพื่อค้นหา / กำจัดสาเหตุที่กำหนดได้</a:t>
            </a:r>
            <a:endParaRPr lang="en-US" dirty="0">
              <a:cs typeface="+mn-cs"/>
            </a:endParaRPr>
          </a:p>
          <a:p>
            <a:pPr marL="271463" lvl="2" indent="-271463"/>
            <a:r>
              <a:rPr lang="th-TH" dirty="0">
                <a:cs typeface="+mn-cs"/>
              </a:rPr>
              <a:t>ปิดการเชื่อมต่อระหว่างแผนภูมิควบคุมและการทดสอบสมมติฐาน</a:t>
            </a:r>
            <a:endParaRPr lang="en-US" dirty="0">
              <a:cs typeface="+mn-cs"/>
            </a:endParaRPr>
          </a:p>
        </p:txBody>
      </p:sp>
      <p:pic>
        <p:nvPicPr>
          <p:cNvPr id="4" name="Picture 2" descr="fg05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93" y="1693703"/>
            <a:ext cx="3991079" cy="29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22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cs typeface="+mn-cs"/>
              </a:rPr>
              <a:t/>
            </a:r>
            <a:br>
              <a:rPr lang="th-TH" dirty="0">
                <a:cs typeface="+mn-cs"/>
              </a:rPr>
            </a:br>
            <a:r>
              <a:rPr lang="th-TH" dirty="0">
                <a:cs typeface="+mn-cs"/>
              </a:rPr>
              <a:t>วัตถุประสงค์หลักของแผนภูมิควบคุม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h-TH" dirty="0">
              <a:cs typeface="+mn-cs"/>
            </a:endParaRPr>
          </a:p>
          <a:p>
            <a:r>
              <a:rPr lang="th-TH" dirty="0">
                <a:cs typeface="+mn-cs"/>
              </a:rPr>
              <a:t>ตรวจจับการ</a:t>
            </a:r>
            <a:r>
              <a:rPr lang="th-TH" dirty="0" smtClean="0">
                <a:cs typeface="+mn-cs"/>
              </a:rPr>
              <a:t>เปลี่ยนแปลงของกระบวนการ</a:t>
            </a:r>
            <a:r>
              <a:rPr lang="th-TH" dirty="0">
                <a:cs typeface="+mn-cs"/>
              </a:rPr>
              <a:t>อย่างรวดเร็ว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ระบุสาเหตุที่กำหนดได้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ดำเนินการแก้ไข (ก่อนหน่วยผลิตที่ไม่เป็นไปตามข้อกำหนดจำนวนมาก)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ลดความแปรปรวนของกระบวนการ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ปรับปรุงคุณภาพกระบวนการ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เพิ่มคุณภาพผลิตภัณฑ์ให้สูงสุด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สร้างความพึงพอใจให้กับลูกค้า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รับส่วนแบ่งการตลาด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05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Control Charts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92288" y="2027208"/>
          <a:ext cx="8785526" cy="3886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66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+mn-cs"/>
              </a:rPr>
              <a:t>1. </a:t>
            </a:r>
            <a:r>
              <a:rPr lang="th-TH" dirty="0" smtClean="0">
                <a:cs typeface="+mn-cs"/>
              </a:rPr>
              <a:t>กำหนดพารามิเตอร์ของกระบวนการ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cs typeface="+mn-cs"/>
              </a:rPr>
              <a:t>หรือที่เรียกว่า การกำหนด</a:t>
            </a:r>
            <a:r>
              <a:rPr lang="th-TH" dirty="0" smtClean="0">
                <a:cs typeface="+mn-cs"/>
              </a:rPr>
              <a:t>ลักษณะ</a:t>
            </a:r>
            <a:r>
              <a:rPr lang="th-TH" dirty="0">
                <a:cs typeface="+mn-cs"/>
              </a:rPr>
              <a:t>คุณภาพ</a:t>
            </a:r>
            <a:r>
              <a:rPr lang="th-TH" dirty="0" smtClean="0">
                <a:cs typeface="+mn-cs"/>
              </a:rPr>
              <a:t>ที่ต้องการศึกษา</a:t>
            </a:r>
            <a:endParaRPr lang="en-US" dirty="0">
              <a:cs typeface="+mn-cs"/>
            </a:endParaRPr>
          </a:p>
          <a:p>
            <a:r>
              <a:rPr lang="th-TH" dirty="0" smtClean="0">
                <a:cs typeface="+mn-cs"/>
              </a:rPr>
              <a:t>พารามิเตอร์ของกระบวนการมีสาม</a:t>
            </a:r>
            <a:r>
              <a:rPr lang="th-TH" dirty="0">
                <a:cs typeface="+mn-cs"/>
              </a:rPr>
              <a:t>รูปแบบ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ข้อมูลตัวแปร (ข้อมูลเชิงปริมาณ)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ข้อมูลคุณสมบัติ (ข้อมูลเชิงคุณภาพ)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ข้อมูลเชิงเวลา</a:t>
            </a:r>
            <a:endParaRPr lang="en-US" dirty="0">
              <a:cs typeface="+mn-cs"/>
            </a:endParaRPr>
          </a:p>
          <a:p>
            <a:pPr marL="271463" lvl="1" indent="-187325"/>
            <a:r>
              <a:rPr lang="th-TH" dirty="0">
                <a:cs typeface="+mn-cs"/>
              </a:rPr>
              <a:t>การเลือกแผนภูมิควบคุม (</a:t>
            </a:r>
            <a:r>
              <a:rPr lang="en-US" dirty="0">
                <a:cs typeface="+mn-cs"/>
              </a:rPr>
              <a:t>CCs)</a:t>
            </a:r>
          </a:p>
          <a:p>
            <a:pPr lvl="1"/>
            <a:r>
              <a:rPr lang="en-US" dirty="0">
                <a:cs typeface="+mn-cs"/>
              </a:rPr>
              <a:t>CCs </a:t>
            </a:r>
            <a:r>
              <a:rPr lang="th-TH" dirty="0">
                <a:cs typeface="+mn-cs"/>
              </a:rPr>
              <a:t>สำหรับตัวแปร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Wingdings" panose="05000000000000000000" pitchFamily="2" charset="2"/>
              </a:rPr>
              <a:t> </a:t>
            </a:r>
            <a:r>
              <a:rPr lang="en-US" dirty="0" err="1">
                <a:cs typeface="+mn-cs"/>
                <a:sym typeface="Wingdings" panose="05000000000000000000" pitchFamily="2" charset="2"/>
              </a:rPr>
              <a:t>Xbar</a:t>
            </a:r>
            <a:r>
              <a:rPr lang="en-US" dirty="0">
                <a:cs typeface="+mn-cs"/>
                <a:sym typeface="Wingdings" panose="05000000000000000000" pitchFamily="2" charset="2"/>
              </a:rPr>
              <a:t>-R charts, </a:t>
            </a:r>
            <a:r>
              <a:rPr lang="en-US" dirty="0" err="1">
                <a:cs typeface="+mn-cs"/>
                <a:sym typeface="Wingdings" panose="05000000000000000000" pitchFamily="2" charset="2"/>
              </a:rPr>
              <a:t>Xbar</a:t>
            </a:r>
            <a:r>
              <a:rPr lang="en-US" dirty="0">
                <a:cs typeface="+mn-cs"/>
                <a:sym typeface="Wingdings" panose="05000000000000000000" pitchFamily="2" charset="2"/>
              </a:rPr>
              <a:t>-S charts</a:t>
            </a:r>
          </a:p>
          <a:p>
            <a:pPr lvl="1"/>
            <a:r>
              <a:rPr lang="en-US" dirty="0">
                <a:cs typeface="+mn-cs"/>
              </a:rPr>
              <a:t>CCs </a:t>
            </a:r>
            <a:r>
              <a:rPr lang="th-TH" dirty="0">
                <a:cs typeface="+mn-cs"/>
              </a:rPr>
              <a:t>สำหรับคุณสมบัติ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Wingdings" panose="05000000000000000000" pitchFamily="2" charset="2"/>
              </a:rPr>
              <a:t> p-chart, c-chart, u-chart</a:t>
            </a:r>
            <a:endParaRPr lang="en-US" dirty="0">
              <a:cs typeface="+mn-cs"/>
            </a:endParaRPr>
          </a:p>
          <a:p>
            <a:pPr lvl="1"/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55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เค้าโครงการเรียน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 to statistical process control</a:t>
            </a:r>
          </a:p>
          <a:p>
            <a:r>
              <a:rPr lang="en-US" dirty="0"/>
              <a:t>Basic SPC tools</a:t>
            </a:r>
          </a:p>
          <a:p>
            <a:r>
              <a:rPr lang="en-US" dirty="0"/>
              <a:t>Control charts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Control Charts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740" y="1626386"/>
            <a:ext cx="7144405" cy="4303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894175" y="5930098"/>
            <a:ext cx="3297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Minitab 18®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8449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+mn-cs"/>
              </a:rPr>
              <a:t>2. </a:t>
            </a:r>
            <a:r>
              <a:rPr lang="th-TH" dirty="0">
                <a:cs typeface="+mn-cs"/>
              </a:rPr>
              <a:t>การ</a:t>
            </a:r>
            <a:r>
              <a:rPr lang="th-TH" dirty="0" smtClean="0">
                <a:cs typeface="+mn-cs"/>
              </a:rPr>
              <a:t>กำหนดขนาดตัวอย่าง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cs typeface="+mn-cs"/>
              </a:rPr>
              <a:t>ด้วยข้อมูลจากกระบวนการผลิตในลักษณะที่มีเหตุผลที่มาที่ไปหรือไม่จัดกลุ่มในลักษณะที่เหมาะสม แผนภูมิควบคุมจะไม่มีอะไรมากไปกว่ารูปพื้นหลัง</a:t>
            </a:r>
            <a:r>
              <a:rPr lang="en-US" dirty="0">
                <a:cs typeface="+mn-cs"/>
              </a:rPr>
              <a:t>! </a:t>
            </a:r>
          </a:p>
          <a:p>
            <a:r>
              <a:rPr lang="th-TH" dirty="0">
                <a:cs typeface="+mn-cs"/>
              </a:rPr>
              <a:t>ดังนั้นจะต้องทำการ</a:t>
            </a:r>
            <a:r>
              <a:rPr lang="th-TH" dirty="0" smtClean="0">
                <a:cs typeface="+mn-cs"/>
              </a:rPr>
              <a:t>ตัดสินตาม </a:t>
            </a:r>
            <a:r>
              <a:rPr lang="th-TH" dirty="0">
                <a:cs typeface="+mn-cs"/>
              </a:rPr>
              <a:t>องค์ประกอบ เมื่อออกแบบแผนภูมิควบคุมคือ</a:t>
            </a:r>
            <a:endParaRPr lang="en-US" dirty="0">
              <a:cs typeface="+mn-cs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th-TH" dirty="0">
                <a:cs typeface="+mn-cs"/>
              </a:rPr>
              <a:t>ความถี่ในการสุ่มตัวอย่าง</a:t>
            </a:r>
            <a:endParaRPr lang="en-US" dirty="0">
              <a:cs typeface="+mn-cs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th-TH" dirty="0">
                <a:cs typeface="+mn-cs"/>
              </a:rPr>
              <a:t>การเลือกกลุ่มย่อย</a:t>
            </a:r>
            <a:endParaRPr lang="en-US" dirty="0">
              <a:cs typeface="+mn-cs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th-TH" dirty="0">
                <a:cs typeface="+mn-cs"/>
              </a:rPr>
              <a:t>ขนาดตัวอย่าง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4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cs typeface="+mn-cs"/>
              </a:rPr>
              <a:t>i</a:t>
            </a:r>
            <a:r>
              <a:rPr lang="en-US" dirty="0">
                <a:cs typeface="+mn-cs"/>
              </a:rPr>
              <a:t>. </a:t>
            </a:r>
            <a:r>
              <a:rPr lang="th-TH" dirty="0">
                <a:cs typeface="+mn-cs"/>
              </a:rPr>
              <a:t>ความถี่ในการสุ่มตัวอย่าง</a:t>
            </a:r>
            <a:br>
              <a:rPr lang="th-TH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cs typeface="+mn-cs"/>
              </a:rPr>
              <a:t>มีกลยุทธ์สำคัญหลายอย่างที่อาจใช้ในการสุ่มตัวอย่างความถี่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การใช้ช่วงเวลาปกติที่มีการเว้นระยะที่จัดกลุ่ม (= </a:t>
            </a:r>
            <a:r>
              <a:rPr lang="th-TH" dirty="0" err="1">
                <a:cs typeface="+mn-cs"/>
              </a:rPr>
              <a:t>การทำ</a:t>
            </a:r>
            <a:r>
              <a:rPr lang="th-TH" dirty="0">
                <a:cs typeface="+mn-cs"/>
              </a:rPr>
              <a:t>คล</a:t>
            </a:r>
            <a:r>
              <a:rPr lang="th-TH" dirty="0" err="1">
                <a:cs typeface="+mn-cs"/>
              </a:rPr>
              <a:t>ัสเต</a:t>
            </a:r>
            <a:r>
              <a:rPr lang="th-TH" dirty="0">
                <a:cs typeface="+mn-cs"/>
              </a:rPr>
              <a:t>อร์) หรือช่วงเวลาปกติที่มีระยะห่างสำหรับข้อมูลที่ขนาดตัวอย่างเท่ากับ 1</a:t>
            </a:r>
          </a:p>
          <a:p>
            <a:r>
              <a:rPr lang="th-TH" dirty="0">
                <a:cs typeface="+mn-cs"/>
              </a:rPr>
              <a:t>ใช้ช่วงเวลาแบบสุ่มกับระยะห่างในการจัดกลุ่มหรือระยะห่างสำหรับข้อมูลที่ขนาดตัวอย่างเท่ากับ 1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การใช้การสุ่มตัวอย่างช่วงเวลาปกติพร้อมการแก้ไขตามการตัดสิน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30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dobe Caslon Pro" panose="0205050205050A020403" pitchFamily="18" charset="0"/>
                <a:cs typeface="+mn-cs"/>
              </a:rPr>
              <a:t>ii. </a:t>
            </a:r>
            <a:r>
              <a:rPr lang="th-TH" dirty="0">
                <a:latin typeface="Adobe Caslon Pro" panose="0205050205050A020403" pitchFamily="18" charset="0"/>
                <a:cs typeface="+mn-cs"/>
              </a:rPr>
              <a:t>การเลือกกลุ่มย่อย</a:t>
            </a:r>
            <a:endParaRPr lang="en-US" dirty="0">
              <a:latin typeface="Adobe Caslon Pro" panose="0205050205050A020403" pitchFamily="18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Adobe Caslon Pro" panose="0205050205050A020403" pitchFamily="18" charset="0"/>
                <a:cs typeface="+mn-cs"/>
              </a:rPr>
              <a:t>เมื่อมีการใช้แผนภูมิควบคุมกับกระบวนการผลิต ลำดับเวลาของการผลิตเป็นเกณฑ์เชิงตรรกะสำหรับกลุ่มย่อยที่สำคัญ </a:t>
            </a:r>
            <a:endParaRPr lang="en-US" dirty="0">
              <a:latin typeface="Adobe Caslon Pro" panose="0205050205050A020403" pitchFamily="18" charset="0"/>
              <a:cs typeface="+mn-cs"/>
            </a:endParaRPr>
          </a:p>
          <a:p>
            <a:r>
              <a:rPr lang="th-TH" dirty="0">
                <a:latin typeface="Adobe Caslon Pro" panose="0205050205050A020403" pitchFamily="18" charset="0"/>
                <a:cs typeface="+mn-cs"/>
              </a:rPr>
              <a:t>ข้อควรระวัง! แม้ว่าลำดับเวลาจะได้รับการเก็บรักษาไว้ ก็ยังคงเป็นไปได้ที่จะมีการสร้างกลุ่มย่อยอย่างไม่ถูกต้อง หากมีข้อสังเกตการณ์บางอย่างเกิดขึ้นเมื่อสิ้นสุดการเลื่อนหนึ่งครั้งและการสังเกตที่เหลืออยู่เมื่อเริ่มการเลื่อนครั้งต่อไปความแตกต่างระหว่างการเลื่อนอาจไม่ถูกตรวจจับ</a:t>
            </a:r>
          </a:p>
        </p:txBody>
      </p:sp>
    </p:spTree>
    <p:extLst>
      <p:ext uri="{BB962C8B-B14F-4D97-AF65-F5344CB8AC3E}">
        <p14:creationId xmlns:p14="http://schemas.microsoft.com/office/powerpoint/2010/main" val="407674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+mn-cs"/>
              </a:rPr>
              <a:t>ii. </a:t>
            </a:r>
            <a:r>
              <a:rPr lang="th-TH" dirty="0">
                <a:cs typeface="+mn-cs"/>
              </a:rPr>
              <a:t>การเลือกกลุ่มย่อย</a:t>
            </a:r>
            <a:r>
              <a:rPr lang="en-US" dirty="0">
                <a:cs typeface="+mn-cs"/>
              </a:rPr>
              <a:t> (</a:t>
            </a:r>
            <a:r>
              <a:rPr lang="th-TH" dirty="0">
                <a:cs typeface="+mn-cs"/>
              </a:rPr>
              <a:t>ต่อ</a:t>
            </a:r>
            <a:r>
              <a:rPr lang="en-US" dirty="0">
                <a:cs typeface="+mn-cs"/>
              </a:rPr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cs typeface="+mn-cs"/>
              </a:rPr>
              <a:t>วิธีการทั่วไปสองวิธีในการเลือกกลุ่มย่อย</a:t>
            </a: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1) </a:t>
            </a:r>
            <a:r>
              <a:rPr lang="th-TH" dirty="0">
                <a:cs typeface="+mn-cs"/>
              </a:rPr>
              <a:t>แต่ละตัวอย่างประกอบด้วยหน่วยที่ผลิตในเวลาเดียวกัน (หรือใกล้กันมากที่สุด)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วิธีนี้มักจะใช้เมื่อวัตถุประสงค์หลักของแผนภูมิควบคุมคือการตรวจจับการเปลี่ยนแปลงกระบวนการ</a:t>
            </a:r>
            <a:endParaRPr lang="en-US" dirty="0">
              <a:cs typeface="+mn-cs"/>
            </a:endParaRPr>
          </a:p>
          <a:p>
            <a:pPr marL="84138" lvl="1" indent="0">
              <a:buNone/>
            </a:pPr>
            <a:r>
              <a:rPr lang="en-US" dirty="0">
                <a:cs typeface="+mn-cs"/>
              </a:rPr>
              <a:t>2) </a:t>
            </a:r>
            <a:r>
              <a:rPr lang="th-TH" dirty="0">
                <a:cs typeface="+mn-cs"/>
              </a:rPr>
              <a:t>แต่ละตัวอย่างประกอบด้วยหน่วยของผลิตภัณฑ์ที่เป็นตัวแทนของหน่วยผลิตทั้งหมดที่นำตัวอย่างล่าสุดมาใช้</a:t>
            </a:r>
          </a:p>
          <a:p>
            <a:pPr marL="427038" lvl="1" indent="12700"/>
            <a:r>
              <a:rPr lang="th-TH" dirty="0">
                <a:cs typeface="+mn-cs"/>
              </a:rPr>
              <a:t> วิธีการนี้มักใช้เมื่อมีการใช้แผนภูมิควบคุมเพื่อตัดสินใจเกี่ยวกับการยอมรับผลิตภัณฑ์ทุกหน่วยที่ผลิตตั้งแต่ตัวอย่างสุดท้าย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62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+mn-cs"/>
              </a:rPr>
              <a:t>iii. </a:t>
            </a:r>
            <a:r>
              <a:rPr lang="th-TH" dirty="0">
                <a:cs typeface="+mn-cs"/>
              </a:rPr>
              <a:t>ขนาดตัวอย่าง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ในการออกแบบแผนภูมิควบคุมเราต้องระบุทั้งขนาดตัวอย่างที่จะใช้และความถี่การสุ่มตัวอย่าง ซึ่งถือว่าเป็นตัวแปรการตัดสินใจในพื้นที่ที่เรียกว่า "การออกแบบทางเศรษฐกิจของแผนภูมิควบคุม" 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ตัวอย่างขนาดใหญ่</a:t>
            </a:r>
            <a:r>
              <a:rPr lang="en-US" dirty="0">
                <a:cs typeface="+mn-cs"/>
              </a:rPr>
              <a:t> (= lager sample size) </a:t>
            </a:r>
            <a:r>
              <a:rPr lang="th-TH" dirty="0">
                <a:cs typeface="+mn-cs"/>
              </a:rPr>
              <a:t>จะทำให้ง่ายต่อการตรวจจับการเปลี่ยนแปลงเล็กน้อยในกระบวนการ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ขนาดตัวอย่างที่เล็กลงจะช่วยให้ตรวจจับการเปลี่ยนแปลงครั้งใหญ่ได้ง่ายขึ้น</a:t>
            </a:r>
          </a:p>
          <a:p>
            <a:pPr lvl="1"/>
            <a:r>
              <a:rPr lang="th-TH" dirty="0">
                <a:cs typeface="+mn-cs"/>
              </a:rPr>
              <a:t>เคล็ดลับ: เมื่อพิจารณาขนาดตัวอย่าง คุณต้องคำนึงถึงขนาดของช่วงข้อมูลที่พยายามตรวจสอบ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499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cs typeface="+mn-cs"/>
              </a:rPr>
              <a:t>ขนาดตัวอย่าง / ความถี่สุ่มตัวอย่าง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cs typeface="+mn-cs"/>
              </a:rPr>
              <a:t>มีสี่กรณีที่เป็นไปได้</a:t>
            </a:r>
            <a:r>
              <a:rPr lang="en-US" dirty="0">
                <a:cs typeface="+mn-cs"/>
              </a:rPr>
              <a:t> :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>
                <a:cs typeface="+mn-cs"/>
              </a:rPr>
              <a:t>ใช้ขนาดตัวอย่างที่ใหญ่ขึ้นในช่วงเวลาสั้น ๆ</a:t>
            </a:r>
            <a:endParaRPr lang="en-US" dirty="0">
              <a:cs typeface="+mn-cs"/>
            </a:endParaRPr>
          </a:p>
          <a:p>
            <a:pPr marL="514350" indent="-514350">
              <a:buFont typeface="+mj-lt"/>
              <a:buAutoNum type="arabicParenR"/>
            </a:pPr>
            <a:r>
              <a:rPr lang="th-TH" dirty="0">
                <a:cs typeface="+mn-cs"/>
              </a:rPr>
              <a:t>ใช้ขนาดตัวอย่างที่ใหญ่ขึ้นเป็นระยะเวลานานขึ้น</a:t>
            </a:r>
            <a:endParaRPr lang="en-US" dirty="0">
              <a:cs typeface="+mn-cs"/>
            </a:endParaRPr>
          </a:p>
          <a:p>
            <a:pPr marL="514350" indent="-514350">
              <a:buFont typeface="+mj-lt"/>
              <a:buAutoNum type="arabicParenR"/>
            </a:pPr>
            <a:r>
              <a:rPr lang="th-TH" dirty="0">
                <a:cs typeface="+mn-cs"/>
              </a:rPr>
              <a:t>ใช้ตัวอย่างขนาดเล็กในช่วงเวลาสั้น ๆ</a:t>
            </a:r>
            <a:endParaRPr lang="en-US" dirty="0">
              <a:cs typeface="+mn-cs"/>
            </a:endParaRPr>
          </a:p>
          <a:p>
            <a:pPr marL="514350" indent="-514350">
              <a:buFont typeface="+mj-lt"/>
              <a:buAutoNum type="arabicParenR"/>
            </a:pPr>
            <a:r>
              <a:rPr lang="th-TH" dirty="0">
                <a:cs typeface="+mn-cs"/>
              </a:rPr>
              <a:t>ใช้ขนาดตัวอย่างเล็ก ๆ เป็นระยะเวลานาน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012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ข้อจำกัดการควบคุมและข้อจำกัดข้อมูลจำเพาะ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ขีดจำกัดการควบคุม</a:t>
            </a:r>
            <a:r>
              <a:rPr lang="en-US" dirty="0">
                <a:cs typeface="+mn-cs"/>
              </a:rPr>
              <a:t>:</a:t>
            </a:r>
          </a:p>
          <a:p>
            <a:pPr lvl="1"/>
            <a:r>
              <a:rPr lang="th-TH" dirty="0">
                <a:cs typeface="+mn-cs"/>
              </a:rPr>
              <a:t>การคำนวณทางสถิติจากกระบวนการ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ข้อจำกัดกระบวนการใช้สำหรับข้อมูลที่ขนาดตัวอย่างเท่ากับ 1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ข้อจำกัดการควบคุมที่ใช้กับค่าเฉลี่ย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ขีดจำกัด</a:t>
            </a:r>
            <a:r>
              <a:rPr lang="en-US" dirty="0">
                <a:cs typeface="+mn-cs"/>
              </a:rPr>
              <a:t> = μ ± 3σ</a:t>
            </a:r>
          </a:p>
          <a:p>
            <a:pPr marL="355600" lvl="1"/>
            <a:r>
              <a:rPr lang="th-TH" dirty="0">
                <a:cs typeface="+mn-cs"/>
              </a:rPr>
              <a:t>การกำหนดปกติ (สาเหตุทั่วไป) &amp; ผิดปกติ (สาเหตุพิเศษ)</a:t>
            </a:r>
            <a:r>
              <a:rPr lang="en-US" dirty="0">
                <a:cs typeface="+mn-cs"/>
              </a:rPr>
              <a:t>Specification limits:</a:t>
            </a:r>
          </a:p>
          <a:p>
            <a:pPr lvl="1"/>
            <a:r>
              <a:rPr lang="th-TH" dirty="0">
                <a:cs typeface="+mn-cs"/>
              </a:rPr>
              <a:t>วิศวกรรม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ขีดจำกัด</a:t>
            </a:r>
            <a:r>
              <a:rPr lang="en-US" dirty="0">
                <a:cs typeface="+mn-cs"/>
              </a:rPr>
              <a:t> = </a:t>
            </a:r>
            <a:r>
              <a:rPr lang="th-TH" dirty="0">
                <a:cs typeface="+mn-cs"/>
              </a:rPr>
              <a:t>ค่าเป้าหมาย ± ค่าความคลาดเคลื่อน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กำหนดค่าที่ยอมรับได้และยอมรับไม่ได้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79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ข้อจำกัดการควบคุมและข้อจำกัดข้อมูลจำเพาะ</a:t>
            </a:r>
            <a:r>
              <a:rPr lang="en-US" dirty="0">
                <a:cs typeface="+mn-cs"/>
              </a:rPr>
              <a:t> (</a:t>
            </a:r>
            <a:r>
              <a:rPr lang="th-TH" dirty="0">
                <a:cs typeface="+mn-cs"/>
              </a:rPr>
              <a:t>ต่อ)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+mn-cs"/>
              </a:rPr>
              <a:t>(LCL, UCL) ≠ (LSL, USL). </a:t>
            </a:r>
          </a:p>
          <a:p>
            <a:r>
              <a:rPr lang="th-TH" dirty="0">
                <a:cs typeface="+mn-cs"/>
              </a:rPr>
              <a:t>ขีดจำกัด เป็นข้อกำหนดใช้เพื่อระบุว่าใช้ได้หรือไม่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ส่วนประกอบหรือผลิตภัณฑ์ (เช่น </a:t>
            </a:r>
            <a:r>
              <a:rPr lang="en-US" dirty="0">
                <a:cs typeface="+mn-cs"/>
              </a:rPr>
              <a:t>n = 1) </a:t>
            </a:r>
            <a:r>
              <a:rPr lang="th-TH" dirty="0">
                <a:cs typeface="+mn-cs"/>
              </a:rPr>
              <a:t>มีข้อบกพร่อง หากพบข้อบกพร่องจะต้องทำการทำใหม่หรือทิ้ง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ในทางตรงกันข้ามขีดจำกัดการควบคุม ถูกใช้เพื่อระบุว่ากระบวนการอยู่ในการควบคุมหรือไม่โดยใช้ตัวอย่างสุ่มจำนวนมาก (โดยปกติคือ≥ 3)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200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Variation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311" y="1504082"/>
            <a:ext cx="7322287" cy="4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การควบคุมกระบวนการทางสถิติ (</a:t>
            </a:r>
            <a:r>
              <a:rPr lang="en-US" dirty="0">
                <a:cs typeface="+mn-cs"/>
              </a:rPr>
              <a:t>SPC) </a:t>
            </a:r>
            <a:r>
              <a:rPr lang="th-TH" dirty="0">
                <a:cs typeface="+mn-cs"/>
              </a:rPr>
              <a:t>หมายถึงการใช้เทคนิคทางสถิติเพื่อควบคุมกระบวนการหรือวิธีการผลิต</a:t>
            </a:r>
            <a:r>
              <a:rPr lang="en-US" baseline="30000" dirty="0">
                <a:cs typeface="+mn-cs"/>
              </a:rPr>
              <a:t>[1]</a:t>
            </a:r>
            <a:r>
              <a:rPr lang="en-US" dirty="0">
                <a:cs typeface="+mn-cs"/>
              </a:rPr>
              <a:t> </a:t>
            </a:r>
            <a:endParaRPr lang="th-TH" dirty="0">
              <a:cs typeface="+mn-cs"/>
            </a:endParaRPr>
          </a:p>
          <a:p>
            <a:r>
              <a:rPr lang="th-TH" dirty="0">
                <a:cs typeface="+mn-cs"/>
              </a:rPr>
              <a:t>เครื่องมือและกระบวนการ </a:t>
            </a:r>
            <a:r>
              <a:rPr lang="en-US" dirty="0">
                <a:cs typeface="+mn-cs"/>
              </a:rPr>
              <a:t>SPC </a:t>
            </a:r>
            <a:r>
              <a:rPr lang="th-TH" dirty="0">
                <a:cs typeface="+mn-cs"/>
              </a:rPr>
              <a:t>สามารถช่วยตรวจติดตามการทำงานของกระบวนการ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ค้นพบปัญหาในระบบภายใน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และค้นหาวิธีแก้ไขปัญหาการผลิต</a:t>
            </a:r>
            <a:r>
              <a:rPr lang="en-US" dirty="0">
                <a:cs typeface="+mn-cs"/>
              </a:rPr>
              <a:t> </a:t>
            </a:r>
            <a:endParaRPr lang="th-TH" dirty="0">
              <a:cs typeface="+mn-cs"/>
            </a:endParaRPr>
          </a:p>
          <a:p>
            <a:r>
              <a:rPr lang="th-TH" dirty="0">
                <a:cs typeface="+mn-cs"/>
              </a:rPr>
              <a:t>การควบคุมกระบวนการทางสถิติมักใช้แทนกันได้กับการควบคุมคุณภาพเชิงสถิติ (</a:t>
            </a:r>
            <a:r>
              <a:rPr lang="en-US" dirty="0">
                <a:cs typeface="+mn-cs"/>
              </a:rPr>
              <a:t>SQC), </a:t>
            </a:r>
            <a:r>
              <a:rPr lang="th-TH" dirty="0">
                <a:cs typeface="+mn-cs"/>
              </a:rPr>
              <a:t>ซึ่งยังเป็น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เครื่องมือการปรับปรุงอย่างต่อเนื่องที่สำคัญ</a:t>
            </a:r>
            <a:endParaRPr lang="en-US" dirty="0">
              <a:cs typeface="+mn-cs"/>
            </a:endParaRPr>
          </a:p>
          <a:p>
            <a:pPr lvl="1"/>
            <a:r>
              <a:rPr lang="th-TH" dirty="0">
                <a:cs typeface="+mn-cs"/>
              </a:rPr>
              <a:t>เครื่องมือพื้นฐานในหกซิกม่าวิธี</a:t>
            </a:r>
            <a:r>
              <a:rPr lang="en-US" dirty="0">
                <a:cs typeface="+mn-cs"/>
              </a:rPr>
              <a:t> six sigma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040" y="6223405"/>
            <a:ext cx="37737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/>
              <a:t>[1] </a:t>
            </a:r>
            <a:r>
              <a:rPr lang="en-US" sz="1100" dirty="0"/>
              <a:t>https://asq.org/quality-resources/statistical-process-control</a:t>
            </a:r>
          </a:p>
        </p:txBody>
      </p:sp>
    </p:spTree>
    <p:extLst>
      <p:ext uri="{BB962C8B-B14F-4D97-AF65-F5344CB8AC3E}">
        <p14:creationId xmlns:p14="http://schemas.microsoft.com/office/powerpoint/2010/main" val="3567938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dirty="0">
                <a:cs typeface="+mn-cs"/>
              </a:rPr>
              <a:t/>
            </a:r>
            <a:br>
              <a:rPr lang="th-TH" dirty="0">
                <a:cs typeface="+mn-cs"/>
              </a:rPr>
            </a:br>
            <a:r>
              <a:rPr lang="th-TH" dirty="0">
                <a:cs typeface="+mn-cs"/>
              </a:rPr>
              <a:t>สถิติในการควบคุมเทียบกับเทคนิคในการควบคุม</a:t>
            </a:r>
            <a:endParaRPr lang="en-US" dirty="0"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99"/>
          <a:stretch/>
        </p:blipFill>
        <p:spPr>
          <a:xfrm>
            <a:off x="1389754" y="1509614"/>
            <a:ext cx="4240420" cy="2427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83" y="1726142"/>
            <a:ext cx="4503619" cy="2210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7525" y="2261432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637" y="2261432"/>
            <a:ext cx="573074" cy="3779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9754" y="4086926"/>
            <a:ext cx="37050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b="1" dirty="0"/>
          </a:p>
          <a:p>
            <a:r>
              <a:rPr lang="th-TH" sz="2000" b="1" dirty="0"/>
              <a:t>กระบวนการควบคุมเชิงสถิติ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ยับยั้งความผันผวนตามธรรมชาติแบบสุ่มเท่านั้น (สาเหตุทั่วไป)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มีเสถียรภาพ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คาดการณ์ได้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อาจผลผลิตผลิตภัณฑ์ออกจากข้อกำหนด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228270" y="4109490"/>
            <a:ext cx="3944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2000" b="1" dirty="0"/>
          </a:p>
          <a:p>
            <a:pPr algn="ctr"/>
            <a:r>
              <a:rPr lang="th-TH" sz="2000" b="1" dirty="0"/>
              <a:t>กระบวนการควบคุมทางเทคนิค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ผลผลิตผลิตภัณฑ์อยู่ภายใต้ข้อกำหนด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อาจไม่เสถียรและอาจไม่สามารถคาดเดาได้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136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I and Phase II of Control Chart Application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altLang="en-US" sz="3600" dirty="0">
                <a:cs typeface="+mn-cs"/>
              </a:rPr>
              <a:t>ระยะที่ 1 เป็น</a:t>
            </a:r>
            <a:r>
              <a:rPr lang="th-TH" altLang="en-US" sz="3600" dirty="0">
                <a:solidFill>
                  <a:srgbClr val="FF0000"/>
                </a:solidFill>
                <a:cs typeface="+mn-cs"/>
              </a:rPr>
              <a:t>การวิเคราะห์ย้อนหลัง</a:t>
            </a:r>
            <a:r>
              <a:rPr lang="th-TH" altLang="en-US" sz="3600" dirty="0">
                <a:cs typeface="+mn-cs"/>
              </a:rPr>
              <a:t>ของข้อมูลกระบวนการเพื่อสร้าง</a:t>
            </a:r>
            <a:r>
              <a:rPr lang="th-TH" altLang="en-US" sz="3600" dirty="0">
                <a:solidFill>
                  <a:srgbClr val="FF0000"/>
                </a:solidFill>
                <a:cs typeface="+mn-cs"/>
              </a:rPr>
              <a:t>ข้อจำกัด การควบคุม</a:t>
            </a:r>
            <a:r>
              <a:rPr lang="th-TH" altLang="en-US" sz="3600" dirty="0">
                <a:cs typeface="+mn-cs"/>
              </a:rPr>
              <a:t>การทดลอง</a:t>
            </a:r>
            <a:endParaRPr lang="en-US" altLang="en-US" sz="3600" dirty="0">
              <a:cs typeface="+mn-cs"/>
            </a:endParaRPr>
          </a:p>
          <a:p>
            <a:pPr lvl="1"/>
            <a:r>
              <a:rPr lang="th-TH" altLang="en-US" sz="3200" dirty="0">
                <a:cs typeface="+mn-cs"/>
              </a:rPr>
              <a:t>แผนภูมิมีประสิทธิภาพในการตรวจจับการเปลี่ยนแปลงขนาดใหญ่ที่ยั่งยืนในพารามิเตอร์กระบวนการค่าผิดพลาดการวัดข้อผิดพลาดการป้อนข้อมูลเป็นต้น</a:t>
            </a:r>
            <a:r>
              <a:rPr lang="en-US" altLang="en-US" sz="3200" dirty="0">
                <a:cs typeface="+mn-cs"/>
              </a:rPr>
              <a:t>	</a:t>
            </a:r>
          </a:p>
          <a:p>
            <a:pPr lvl="1"/>
            <a:r>
              <a:rPr lang="th-TH" altLang="en-US" sz="3200" dirty="0">
                <a:cs typeface="+mn-cs"/>
              </a:rPr>
              <a:t>สามารถระบุและกำจัดสาเหตุที่กำหนดได้</a:t>
            </a:r>
            <a:endParaRPr lang="en-US" altLang="en-US" sz="3200" dirty="0">
              <a:cs typeface="+mn-cs"/>
            </a:endParaRPr>
          </a:p>
          <a:p>
            <a:pPr marL="271463" lvl="1"/>
            <a:r>
              <a:rPr lang="th-TH" altLang="en-US" sz="3200" dirty="0">
                <a:cs typeface="+mn-cs"/>
              </a:rPr>
              <a:t>ใน</a:t>
            </a:r>
            <a:r>
              <a:rPr lang="th-TH" altLang="en-US" sz="3200" dirty="0" err="1">
                <a:cs typeface="+mn-cs"/>
              </a:rPr>
              <a:t>เฟส</a:t>
            </a:r>
            <a:r>
              <a:rPr lang="th-TH" altLang="en-US" sz="3200" dirty="0">
                <a:cs typeface="+mn-cs"/>
              </a:rPr>
              <a:t> </a:t>
            </a:r>
            <a:r>
              <a:rPr lang="en-US" altLang="en-US" sz="3200" dirty="0">
                <a:cs typeface="+mn-cs"/>
              </a:rPr>
              <a:t>II </a:t>
            </a:r>
            <a:r>
              <a:rPr lang="th-TH" altLang="en-US" sz="3200" dirty="0">
                <a:cs typeface="+mn-cs"/>
              </a:rPr>
              <a:t>แผนภูมิควบคุมจะใช้ในการ</a:t>
            </a:r>
            <a:r>
              <a:rPr lang="th-TH" altLang="en-US" sz="3200" dirty="0">
                <a:solidFill>
                  <a:srgbClr val="FF0000"/>
                </a:solidFill>
                <a:cs typeface="+mn-cs"/>
              </a:rPr>
              <a:t>ตรวจสอบ</a:t>
            </a:r>
            <a:r>
              <a:rPr lang="th-TH" altLang="en-US" sz="3200" dirty="0">
                <a:cs typeface="+mn-cs"/>
              </a:rPr>
              <a:t>กระบวนการ</a:t>
            </a:r>
            <a:endParaRPr lang="en-US" altLang="en-US" sz="3200" dirty="0">
              <a:cs typeface="+mn-cs"/>
            </a:endParaRPr>
          </a:p>
          <a:p>
            <a:pPr marL="728663" lvl="2"/>
            <a:r>
              <a:rPr lang="en-US" altLang="en-US" sz="2800" dirty="0">
                <a:cs typeface="+mn-cs"/>
              </a:rPr>
              <a:t>Process is assumed to be reasonably stable</a:t>
            </a:r>
          </a:p>
          <a:p>
            <a:pPr lvl="1"/>
            <a:r>
              <a:rPr lang="th-TH" altLang="en-US" sz="3200" dirty="0">
                <a:cs typeface="+mn-cs"/>
              </a:rPr>
              <a:t>เน้นการ</a:t>
            </a:r>
            <a:r>
              <a:rPr lang="th-TH" altLang="en-US" sz="3200" b="1" dirty="0">
                <a:cs typeface="+mn-cs"/>
              </a:rPr>
              <a:t>ติดตามกระบวนการ</a:t>
            </a:r>
            <a:r>
              <a:rPr lang="th-TH" altLang="en-US" sz="3200" dirty="0">
                <a:cs typeface="+mn-cs"/>
              </a:rPr>
              <a:t>ไม่ใช่นำกระบวนการที่ควบคุมไม่ได้</a:t>
            </a:r>
            <a:endParaRPr lang="en-US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4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Chart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cs typeface="+mn-cs"/>
              </a:rPr>
              <a:t>ในการใช้งานแผนภูมิควบคุมกระบวนการควรพิจารณาจุดนอกการควบคุม เมื่อจุดอยู่นอกขีด จำกัด การควบคุมแผนภูมิหรือเมื่อแผนภูมิควบคุมแสดงรูปแบบที่ผิดธรรมชาติ</a:t>
            </a:r>
            <a:r>
              <a:rPr lang="en-US" sz="3200" baseline="30000" dirty="0">
                <a:cs typeface="+mn-cs"/>
              </a:rPr>
              <a:t> [1] </a:t>
            </a:r>
            <a:r>
              <a:rPr lang="en-US" sz="3200" dirty="0">
                <a:cs typeface="+mn-cs"/>
              </a:rPr>
              <a:t> </a:t>
            </a:r>
          </a:p>
          <a:p>
            <a:r>
              <a:rPr lang="th-TH" sz="3200" dirty="0">
                <a:cs typeface="+mn-cs"/>
              </a:rPr>
              <a:t>รูปแบบที่ไม่เป็นธรรมชาติในแผนภูมิควบคุมสามารถเชื่อมโยงกับชุดสาเหตุที่กำหนดได้โดยเฉพาะหากมีกระบวนการที่เหมาะสม</a:t>
            </a:r>
            <a:r>
              <a:rPr lang="en-US" sz="3200" baseline="30000" dirty="0">
                <a:cs typeface="+mn-cs"/>
              </a:rPr>
              <a:t>[2]</a:t>
            </a:r>
            <a:endParaRPr lang="en-US" sz="3200" dirty="0">
              <a:cs typeface="+mn-cs"/>
            </a:endParaRPr>
          </a:p>
          <a:p>
            <a:r>
              <a:rPr lang="th-TH" sz="3200" dirty="0">
                <a:cs typeface="+mn-cs"/>
              </a:rPr>
              <a:t>ดังนั้นการรับรู้รูปแบบแผนภูมิควบคุม </a:t>
            </a:r>
            <a:r>
              <a:rPr lang="en-US" sz="3200" dirty="0">
                <a:cs typeface="+mn-cs"/>
              </a:rPr>
              <a:t>control chart pattern </a:t>
            </a:r>
            <a:r>
              <a:rPr lang="th-TH" sz="3200" dirty="0">
                <a:cs typeface="+mn-cs"/>
              </a:rPr>
              <a:t>(</a:t>
            </a:r>
            <a:r>
              <a:rPr lang="en-US" sz="3200" dirty="0">
                <a:cs typeface="+mn-cs"/>
              </a:rPr>
              <a:t>CCP) </a:t>
            </a:r>
            <a:r>
              <a:rPr lang="th-TH" sz="3200" dirty="0">
                <a:cs typeface="+mn-cs"/>
              </a:rPr>
              <a:t>จึงเป็นส่วนเสริมที่สำคัญที่สุดและการเพิ่มประสิทธิภาพให้กับแผนภูมิควบคุมแบบเดิม</a:t>
            </a:r>
            <a:r>
              <a:rPr lang="en-US" sz="3200" dirty="0">
                <a:cs typeface="+mn-cs"/>
              </a:rPr>
              <a:t> </a:t>
            </a:r>
            <a:r>
              <a:rPr lang="en-US" sz="3200" baseline="30000" dirty="0">
                <a:cs typeface="+mn-cs"/>
              </a:rPr>
              <a:t>[3]</a:t>
            </a:r>
            <a:endParaRPr lang="en-US" sz="3200" dirty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438" y="5622071"/>
            <a:ext cx="6613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[1] Montgomery DC. Introduction to Statistical Quality Control (3rd </a:t>
            </a:r>
            <a:r>
              <a:rPr lang="en-US" sz="800" dirty="0" err="1"/>
              <a:t>edn</a:t>
            </a:r>
            <a:r>
              <a:rPr lang="en-US" sz="800" dirty="0"/>
              <a:t>). Wiley: New York, 1996.</a:t>
            </a:r>
          </a:p>
          <a:p>
            <a:r>
              <a:rPr lang="en-US" sz="800" dirty="0"/>
              <a:t>[2] Western Electric. Statistical Quality Control Handbook. Western Electric Company: New York, 1958.</a:t>
            </a:r>
          </a:p>
          <a:p>
            <a:r>
              <a:rPr lang="en-US" sz="800" dirty="0"/>
              <a:t>[3]  </a:t>
            </a:r>
            <a:r>
              <a:rPr lang="en-US" sz="800" dirty="0" err="1"/>
              <a:t>Guh</a:t>
            </a:r>
            <a:r>
              <a:rPr lang="en-US" sz="800" dirty="0"/>
              <a:t>, R. S. (2003). Integrating artificial intelligence into on‐line statistical process control. Quality and reliability engineering international, 19(1), 1-20.</a:t>
            </a:r>
          </a:p>
        </p:txBody>
      </p:sp>
    </p:spTree>
    <p:extLst>
      <p:ext uri="{BB962C8B-B14F-4D97-AF65-F5344CB8AC3E}">
        <p14:creationId xmlns:p14="http://schemas.microsoft.com/office/powerpoint/2010/main" val="621189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In-Control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0354" y="1547214"/>
            <a:ext cx="7714072" cy="452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11" y="6185456"/>
            <a:ext cx="399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[Ref] Technical Note. “PREDICTIVE STATISTICAL PROCESS CONTROL”. An update on data-driven CNC machining at L&amp;S Machine Company.</a:t>
            </a:r>
          </a:p>
        </p:txBody>
      </p:sp>
    </p:spTree>
    <p:extLst>
      <p:ext uri="{BB962C8B-B14F-4D97-AF65-F5344CB8AC3E}">
        <p14:creationId xmlns:p14="http://schemas.microsoft.com/office/powerpoint/2010/main" val="1338410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In-control, But Trending out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107" y="1633477"/>
            <a:ext cx="6457002" cy="4467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11" y="6185456"/>
            <a:ext cx="399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[Ref] Technical Note. “PREDICTIVE STATISTICAL PROCESS CONTROL”. An update on data-driven CNC machining at L&amp;S Machine Company.</a:t>
            </a:r>
          </a:p>
        </p:txBody>
      </p:sp>
    </p:spTree>
    <p:extLst>
      <p:ext uri="{BB962C8B-B14F-4D97-AF65-F5344CB8AC3E}">
        <p14:creationId xmlns:p14="http://schemas.microsoft.com/office/powerpoint/2010/main" val="2587590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4246"/>
          <a:stretch/>
        </p:blipFill>
        <p:spPr>
          <a:xfrm>
            <a:off x="6971515" y="716093"/>
            <a:ext cx="4365920" cy="1742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515" y="2574148"/>
            <a:ext cx="3949527" cy="178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514" y="4469942"/>
            <a:ext cx="3949527" cy="17255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1396" y="1676256"/>
            <a:ext cx="470714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Predictive Tool 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การสึก</a:t>
            </a:r>
            <a:r>
              <a:rPr lang="th-TH" sz="2800" dirty="0" err="1"/>
              <a:t>หรอ</a:t>
            </a:r>
            <a:r>
              <a:rPr lang="th-TH" sz="2800" dirty="0"/>
              <a:t>ของเครื่องมือสามารถระบุได้อย่างง่ายดายผ่านการตรวจสอบอย่างรอบคอบของแผนภูมิควบคุมกระบวนการ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ในตัวอย่าง</a:t>
            </a:r>
            <a:r>
              <a:rPr lang="th-TH" sz="2800" u="sng" dirty="0"/>
              <a:t>ทั้งสามนี้ </a:t>
            </a:r>
            <a:r>
              <a:rPr lang="th-TH" sz="2800" dirty="0"/>
              <a:t>ใช้เครื่องมือเดียวกันที่ใช้กับคุณสมบัติที่แตกต่างกันสามอย่างในส่วนเดียวกันแสดงให้เห็นถึงการเปลี่ยนแปลงในตัวอย่างเดียวกัน ซึ่งแสดงสถานะการสึก</a:t>
            </a:r>
            <a:r>
              <a:rPr lang="th-TH" sz="2800" dirty="0" err="1"/>
              <a:t>หรอ</a:t>
            </a:r>
            <a:r>
              <a:rPr lang="th-TH" sz="2800" dirty="0"/>
              <a:t>ของเครื่องมือ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73811" y="6185456"/>
            <a:ext cx="399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[Ref] Technical Note. “PREDICTIVE STATISTICAL PROCESS CONTROL”. An update on data-driven CNC machining at L&amp;S Machine Company.</a:t>
            </a:r>
          </a:p>
        </p:txBody>
      </p:sp>
    </p:spTree>
    <p:extLst>
      <p:ext uri="{BB962C8B-B14F-4D97-AF65-F5344CB8AC3E}">
        <p14:creationId xmlns:p14="http://schemas.microsoft.com/office/powerpoint/2010/main" val="295616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Process Change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0139" y="1630392"/>
            <a:ext cx="6271759" cy="43671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11" y="6185456"/>
            <a:ext cx="399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[Ref] Technical Note. “PREDICTIVE STATISTICAL PROCESS CONTROL”. An update on data-driven CNC machining at L&amp;S Machine Company.</a:t>
            </a:r>
          </a:p>
        </p:txBody>
      </p:sp>
    </p:spTree>
    <p:extLst>
      <p:ext uri="{BB962C8B-B14F-4D97-AF65-F5344CB8AC3E}">
        <p14:creationId xmlns:p14="http://schemas.microsoft.com/office/powerpoint/2010/main" val="1474075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cs typeface="+mn-cs"/>
              </a:rPr>
              <a:t>การนำแผนภูมิควบคุมไปใช้งาน</a:t>
            </a:r>
            <a:endParaRPr lang="en-US" sz="3600" dirty="0"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dirty="0">
                <a:cs typeface="+mn-cs"/>
              </a:rPr>
              <a:t>การกำหนดลักษณะ</a:t>
            </a:r>
            <a:r>
              <a:rPr lang="th-TH" sz="3600" b="1" dirty="0">
                <a:cs typeface="+mn-cs"/>
              </a:rPr>
              <a:t>กระบวนการ</a:t>
            </a:r>
            <a:r>
              <a:rPr lang="th-TH" sz="3600" dirty="0">
                <a:cs typeface="+mn-cs"/>
              </a:rPr>
              <a:t>ที่จะควบคุม</a:t>
            </a:r>
            <a:endParaRPr lang="en-US" sz="3600" dirty="0"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>
                <a:cs typeface="+mn-cs"/>
              </a:rPr>
              <a:t>การกำหนดตำแหน่งที่ควรนำแผนภูมิมาใช้ในกระบวนการ</a:t>
            </a:r>
            <a:endParaRPr lang="en-US" sz="3600" dirty="0"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>
                <a:cs typeface="+mn-cs"/>
              </a:rPr>
              <a:t>การเลือกชนิดของแผนภูมิควบคุมที่เหมาะสม</a:t>
            </a:r>
            <a:endParaRPr lang="en-US" sz="3600" dirty="0"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>
                <a:cs typeface="+mn-cs"/>
              </a:rPr>
              <a:t>ดำเนินการเพื่อปรับปรุงกระบวนการอันเป็นผลมาจากการวิเคราะห์แผนภูมิ </a:t>
            </a:r>
            <a:r>
              <a:rPr lang="en-US" sz="3600" dirty="0">
                <a:cs typeface="+mn-cs"/>
              </a:rPr>
              <a:t>SPC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>
                <a:cs typeface="+mn-cs"/>
              </a:rPr>
              <a:t>การเลือกระบบรวบรวมข้อมูลและซอฟต์แวร์คอมพิวเตอร์</a:t>
            </a:r>
            <a:endParaRPr lang="en-US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40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800" dirty="0">
                <a:cs typeface="+mn-cs"/>
              </a:rPr>
              <a:t>สรุป</a:t>
            </a:r>
            <a:endParaRPr lang="en-US" sz="48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err="1">
                <a:cs typeface="+mn-cs"/>
              </a:rPr>
              <a:t>ฮิส</a:t>
            </a:r>
            <a:r>
              <a:rPr lang="th-TH" sz="3600" dirty="0">
                <a:cs typeface="+mn-cs"/>
              </a:rPr>
              <a:t>โตแกรม,กราฟความน่าจะเป็น และอัตราส่วนความสามารถของกระบวนการสรุปประสิทธิภาพของกระบวนการ</a:t>
            </a:r>
            <a:endParaRPr lang="en-US" sz="3600" dirty="0">
              <a:cs typeface="+mn-cs"/>
            </a:endParaRPr>
          </a:p>
          <a:p>
            <a:r>
              <a:rPr lang="th-TH" sz="3600" dirty="0">
                <a:cs typeface="+mn-cs"/>
              </a:rPr>
              <a:t>แผนภูมิควบคุมนั้นมีประสิทธิภาพมาก</a:t>
            </a:r>
            <a:endParaRPr lang="en-US" sz="3600" dirty="0">
              <a:cs typeface="+mn-cs"/>
            </a:endParaRPr>
          </a:p>
          <a:p>
            <a:pPr lvl="1"/>
            <a:r>
              <a:rPr lang="th-TH" sz="3200" dirty="0">
                <a:cs typeface="+mn-cs"/>
              </a:rPr>
              <a:t>แสดงความสามารถที่มีศักยภาพของกระบวนการ</a:t>
            </a:r>
            <a:endParaRPr lang="en-US" sz="3200" dirty="0">
              <a:cs typeface="+mn-cs"/>
            </a:endParaRPr>
          </a:p>
          <a:p>
            <a:pPr lvl="1"/>
            <a:r>
              <a:rPr lang="th-TH" sz="3200" dirty="0">
                <a:cs typeface="+mn-cs"/>
              </a:rPr>
              <a:t>แก้ไขปัญหาของการควบคุมเชิงสถิติ</a:t>
            </a:r>
            <a:endParaRPr lang="en-US" sz="3200" dirty="0">
              <a:cs typeface="+mn-cs"/>
            </a:endParaRPr>
          </a:p>
          <a:p>
            <a:pPr lvl="1"/>
            <a:r>
              <a:rPr lang="th-TH" sz="3200" dirty="0">
                <a:cs typeface="+mn-cs"/>
              </a:rPr>
              <a:t>แสดงรูปแบบที่เป็นระบบในผลลัพธ์ของกระบวนการ</a:t>
            </a:r>
            <a:endParaRPr lang="en-US" sz="3200" dirty="0">
              <a:cs typeface="+mn-cs"/>
            </a:endParaRPr>
          </a:p>
          <a:p>
            <a:pPr marL="271463" lvl="1"/>
            <a:r>
              <a:rPr lang="th-TH" sz="3200" dirty="0">
                <a:cs typeface="+mn-cs"/>
              </a:rPr>
              <a:t>ดังนั้นแผนภูมิควบคุมควรถือเป็นเทคนิคหลักของการวิเคราะห์ความสามารถของกระบวนการ</a:t>
            </a:r>
            <a:endParaRPr lang="en-US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678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SQC vs. SPC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947" y="1595887"/>
            <a:ext cx="8291551" cy="4401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408" y="6231622"/>
            <a:ext cx="3477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https://asq.org/quality-resources/statistical-process-control</a:t>
            </a:r>
          </a:p>
        </p:txBody>
      </p:sp>
    </p:spTree>
    <p:extLst>
      <p:ext uri="{BB962C8B-B14F-4D97-AF65-F5344CB8AC3E}">
        <p14:creationId xmlns:p14="http://schemas.microsoft.com/office/powerpoint/2010/main" val="196455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Process Control (SPC)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altLang="th-TH" dirty="0">
                <a:cs typeface="+mn-cs"/>
              </a:rPr>
              <a:t>แผนภูมิควบคุมแรกได้รับการพัฒนาประมาณปี 1924</a:t>
            </a:r>
            <a:r>
              <a:rPr lang="en-US" altLang="th-TH" baseline="30000" dirty="0">
                <a:cs typeface="+mn-cs"/>
              </a:rPr>
              <a:t>[1] </a:t>
            </a:r>
            <a:r>
              <a:rPr lang="en-US" dirty="0">
                <a:cs typeface="+mn-cs"/>
              </a:rPr>
              <a:t> </a:t>
            </a:r>
            <a:r>
              <a:rPr lang="th-TH" dirty="0">
                <a:cs typeface="+mn-cs"/>
              </a:rPr>
              <a:t>โดย</a:t>
            </a:r>
            <a:r>
              <a:rPr lang="en-US" dirty="0">
                <a:cs typeface="+mn-cs"/>
              </a:rPr>
              <a:t> </a:t>
            </a:r>
            <a:r>
              <a:rPr lang="en-US" b="1" dirty="0">
                <a:cs typeface="+mn-cs"/>
              </a:rPr>
              <a:t>Walter A. Shewhart</a:t>
            </a:r>
            <a:r>
              <a:rPr lang="en-US" dirty="0">
                <a:cs typeface="+mn-cs"/>
              </a:rPr>
              <a:t> </a:t>
            </a:r>
            <a:r>
              <a:rPr lang="th-TH" dirty="0">
                <a:cs typeface="+mn-cs"/>
              </a:rPr>
              <a:t>เป็นวิธีการปรับปรุงหรือการควบคุมคุณภาพในกระบวนการผลิต</a:t>
            </a:r>
            <a:endParaRPr lang="en-US" dirty="0"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954" y="2672335"/>
            <a:ext cx="2641743" cy="332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39" y="2643194"/>
            <a:ext cx="5582513" cy="36362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064" y="6100917"/>
            <a:ext cx="36374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Introduction to Statistical Quality Control, 6th Edition by Douglas C. Montgomery.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55305" y="6094770"/>
            <a:ext cx="33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Walter 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Shewart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(1891-1967)</a:t>
            </a:r>
          </a:p>
        </p:txBody>
      </p:sp>
    </p:spTree>
    <p:extLst>
      <p:ext uri="{BB962C8B-B14F-4D97-AF65-F5344CB8AC3E}">
        <p14:creationId xmlns:p14="http://schemas.microsoft.com/office/powerpoint/2010/main" val="220356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dirty="0" smtClean="0"/>
              <a:t>เครื่องมือพื้นฐาน</a:t>
            </a:r>
            <a:r>
              <a:rPr lang="en-US" altLang="en-US" dirty="0" smtClean="0"/>
              <a:t> </a:t>
            </a:r>
            <a:r>
              <a:rPr lang="en-US" altLang="en-US" dirty="0"/>
              <a:t>SPC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Cause-and-Effect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sheet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Control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Histogram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Pareto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Scatter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Defect concentration diagram</a:t>
            </a:r>
          </a:p>
        </p:txBody>
      </p:sp>
    </p:spTree>
    <p:extLst>
      <p:ext uri="{BB962C8B-B14F-4D97-AF65-F5344CB8AC3E}">
        <p14:creationId xmlns:p14="http://schemas.microsoft.com/office/powerpoint/2010/main" val="70615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Application of SPC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altLang="en-US" dirty="0">
                <a:cs typeface="+mn-cs"/>
              </a:rPr>
              <a:t>การปรับปรุงคุณภาพในการชุบทองแดงที่โรงงานผลิตแผงวงจร</a:t>
            </a:r>
          </a:p>
          <a:p>
            <a:r>
              <a:rPr lang="th-TH" altLang="en-US" dirty="0">
                <a:cs typeface="+mn-cs"/>
              </a:rPr>
              <a:t>ใช้กระบวนการ </a:t>
            </a:r>
            <a:r>
              <a:rPr lang="en-US" altLang="en-US" dirty="0">
                <a:cs typeface="+mn-cs"/>
              </a:rPr>
              <a:t>DMAIC</a:t>
            </a:r>
          </a:p>
          <a:p>
            <a:r>
              <a:rPr lang="th-TH" altLang="en-US" dirty="0">
                <a:cs typeface="+mn-cs"/>
              </a:rPr>
              <a:t>ระหว่างขั้นตอนการกำหนด</a:t>
            </a:r>
            <a:r>
              <a:rPr lang="en-US" altLang="en-US" dirty="0">
                <a:cs typeface="+mn-cs"/>
              </a:rPr>
              <a:t> </a:t>
            </a:r>
            <a:r>
              <a:rPr lang="th-TH" altLang="en-US" dirty="0">
                <a:cs typeface="+mn-cs"/>
              </a:rPr>
              <a:t>ทีมวิศวกรตัดสินใจที่จะมุ่งเน้นไปที่การลดเวลาการไหลผ่านกระบวนการ</a:t>
            </a:r>
            <a:endParaRPr lang="en-US" altLang="en-US" dirty="0">
              <a:cs typeface="+mn-cs"/>
            </a:endParaRPr>
          </a:p>
          <a:p>
            <a:r>
              <a:rPr lang="th-TH" altLang="en-US" dirty="0">
                <a:cs typeface="+mn-cs"/>
              </a:rPr>
              <a:t>ในระหว่างขั้นตอนการวัดพบว่า การหยุดทำงานของคอนโทรลเลอร์เป็นปัจจัยสำคัญในการไหลที่มากเกินไป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63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Cause-and-Effect Diagram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947" y="1548312"/>
            <a:ext cx="6414845" cy="4449263"/>
          </a:xfrm>
          <a:noFill/>
        </p:spPr>
      </p:pic>
    </p:spTree>
    <p:extLst>
      <p:ext uri="{BB962C8B-B14F-4D97-AF65-F5344CB8AC3E}">
        <p14:creationId xmlns:p14="http://schemas.microsoft.com/office/powerpoint/2010/main" val="321745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Sheet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092" y="1578634"/>
            <a:ext cx="4002163" cy="4504053"/>
          </a:xfrm>
          <a:noFill/>
        </p:spPr>
      </p:pic>
    </p:spTree>
    <p:extLst>
      <p:ext uri="{BB962C8B-B14F-4D97-AF65-F5344CB8AC3E}">
        <p14:creationId xmlns:p14="http://schemas.microsoft.com/office/powerpoint/2010/main" val="2688614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1889</Words>
  <Application>Microsoft Office PowerPoint</Application>
  <PresentationFormat>Widescreen</PresentationFormat>
  <Paragraphs>186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Adobe Caslon Pro</vt:lpstr>
      <vt:lpstr>Arial</vt:lpstr>
      <vt:lpstr>Calibri</vt:lpstr>
      <vt:lpstr>Calibri Light</vt:lpstr>
      <vt:lpstr>Cordia New</vt:lpstr>
      <vt:lpstr>Wingdings</vt:lpstr>
      <vt:lpstr>Office Theme</vt:lpstr>
      <vt:lpstr>Quality Control Concepts and Tools</vt:lpstr>
      <vt:lpstr>เค้าโครงการเรียน</vt:lpstr>
      <vt:lpstr>SPC</vt:lpstr>
      <vt:lpstr>SQC vs. SPC</vt:lpstr>
      <vt:lpstr>Statistical Process Control (SPC)</vt:lpstr>
      <vt:lpstr>เครื่องมือพื้นฐาน SPC </vt:lpstr>
      <vt:lpstr>An Application of SPC </vt:lpstr>
      <vt:lpstr>Cause-and-Effect Diagram</vt:lpstr>
      <vt:lpstr>Check Sheet</vt:lpstr>
      <vt:lpstr>Pareto Diagram</vt:lpstr>
      <vt:lpstr>Control Chart</vt:lpstr>
      <vt:lpstr>Control Chart</vt:lpstr>
      <vt:lpstr>Process Center and Process Variability</vt:lpstr>
      <vt:lpstr>สองแหล่งที่มาของความแปรปรวน</vt:lpstr>
      <vt:lpstr>สองแหล่งที่มาของความแปรปรวน (ต่อ.)</vt:lpstr>
      <vt:lpstr>พื้นฐานของแผนภูมิควบคุม</vt:lpstr>
      <vt:lpstr> วัตถุประสงค์หลักของแผนภูมิควบคุม</vt:lpstr>
      <vt:lpstr>Steps of Control Charts</vt:lpstr>
      <vt:lpstr>1. กำหนดพารามิเตอร์ของกระบวนการ</vt:lpstr>
      <vt:lpstr>Type of Control Charts</vt:lpstr>
      <vt:lpstr>2. การกำหนดขนาดตัวอย่าง</vt:lpstr>
      <vt:lpstr>i. ความถี่ในการสุ่มตัวอย่าง </vt:lpstr>
      <vt:lpstr>ii. การเลือกกลุ่มย่อย</vt:lpstr>
      <vt:lpstr>ii. การเลือกกลุ่มย่อย (ต่อ.)</vt:lpstr>
      <vt:lpstr>iii. ขนาดตัวอย่าง</vt:lpstr>
      <vt:lpstr>ขนาดตัวอย่าง / ความถี่สุ่มตัวอย่าง</vt:lpstr>
      <vt:lpstr>ข้อจำกัดการควบคุมและข้อจำกัดข้อมูลจำเพาะ</vt:lpstr>
      <vt:lpstr>ข้อจำกัดการควบคุมและข้อจำกัดข้อมูลจำเพาะ (ต่อ)</vt:lpstr>
      <vt:lpstr>Examining Variation</vt:lpstr>
      <vt:lpstr> สถิติในการควบคุมเทียบกับเทคนิคในการควบคุม</vt:lpstr>
      <vt:lpstr>Phase I and Phase II of Control Chart Application</vt:lpstr>
      <vt:lpstr>Control Chart Pattern</vt:lpstr>
      <vt:lpstr>In-Control Process</vt:lpstr>
      <vt:lpstr>In-control, But Trending out</vt:lpstr>
      <vt:lpstr>PowerPoint Presentation</vt:lpstr>
      <vt:lpstr>Acute Process Change</vt:lpstr>
      <vt:lpstr>การนำแผนภูมิควบคุมไปใช้งาน</vt:lpstr>
      <vt:lpstr>สรุป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Anintaya Khamkanya</dc:creator>
  <cp:lastModifiedBy>admin</cp:lastModifiedBy>
  <cp:revision>54</cp:revision>
  <cp:lastPrinted>2019-10-16T06:15:09Z</cp:lastPrinted>
  <dcterms:created xsi:type="dcterms:W3CDTF">2019-10-15T03:44:55Z</dcterms:created>
  <dcterms:modified xsi:type="dcterms:W3CDTF">2020-10-21T15:07:42Z</dcterms:modified>
</cp:coreProperties>
</file>