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339" r:id="rId3"/>
    <p:sldId id="323" r:id="rId4"/>
    <p:sldId id="330" r:id="rId5"/>
    <p:sldId id="349" r:id="rId6"/>
    <p:sldId id="344" r:id="rId7"/>
    <p:sldId id="346" r:id="rId8"/>
    <p:sldId id="353" r:id="rId9"/>
    <p:sldId id="347" r:id="rId10"/>
    <p:sldId id="340" r:id="rId11"/>
    <p:sldId id="342" r:id="rId12"/>
    <p:sldId id="341" r:id="rId13"/>
    <p:sldId id="333" r:id="rId14"/>
    <p:sldId id="356" r:id="rId15"/>
    <p:sldId id="354" r:id="rId16"/>
    <p:sldId id="351" r:id="rId17"/>
    <p:sldId id="345" r:id="rId18"/>
    <p:sldId id="363" r:id="rId19"/>
    <p:sldId id="360" r:id="rId20"/>
    <p:sldId id="357" r:id="rId21"/>
    <p:sldId id="361" r:id="rId22"/>
    <p:sldId id="362"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3DDC1"/>
    <a:srgbClr val="ABE9FF"/>
    <a:srgbClr val="B8CEEE"/>
    <a:srgbClr val="7AA3E0"/>
    <a:srgbClr val="FF7D7D"/>
    <a:srgbClr val="DF6767"/>
    <a:srgbClr val="FFA7A7"/>
    <a:srgbClr val="FF7979"/>
    <a:srgbClr val="FFE9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1422" autoAdjust="0"/>
  </p:normalViewPr>
  <p:slideViewPr>
    <p:cSldViewPr snapToGrid="0">
      <p:cViewPr varScale="1">
        <p:scale>
          <a:sx n="84" d="100"/>
          <a:sy n="84" d="100"/>
        </p:scale>
        <p:origin x="1104" y="90"/>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2CD8C-6779-4A8E-AE76-5155374E1D9E}" type="doc">
      <dgm:prSet loTypeId="urn:microsoft.com/office/officeart/2011/layout/HexagonRadial#1" loCatId="cycle" qsTypeId="urn:microsoft.com/office/officeart/2005/8/quickstyle/simple1" qsCatId="simple" csTypeId="urn:microsoft.com/office/officeart/2005/8/colors/colorful5" csCatId="colorful" phldr="1"/>
      <dgm:spPr/>
      <dgm:t>
        <a:bodyPr/>
        <a:lstStyle/>
        <a:p>
          <a:endParaRPr lang="en-US"/>
        </a:p>
      </dgm:t>
    </dgm:pt>
    <dgm:pt modelId="{8142CE73-0943-48A2-BBCF-8A5BD21224D7}">
      <dgm:prSet phldrT="[Text]"/>
      <dgm:spPr/>
      <dgm:t>
        <a:bodyPr/>
        <a:lstStyle/>
        <a:p>
          <a:r>
            <a:rPr lang="en-US" dirty="0">
              <a:solidFill>
                <a:sysClr val="windowText" lastClr="000000"/>
              </a:solidFill>
              <a:latin typeface="Tw Cen MT" panose="020B0602020104020603" pitchFamily="34" charset="0"/>
            </a:rPr>
            <a:t>6 Cs for TQM</a:t>
          </a:r>
        </a:p>
      </dgm:t>
    </dgm:pt>
    <dgm:pt modelId="{E8E9E73B-19D0-4D2C-86E7-665F67C79612}" type="parTrans" cxnId="{0BF9555C-A93C-4582-8A32-191778C148E5}">
      <dgm:prSet/>
      <dgm:spPr/>
      <dgm:t>
        <a:bodyPr/>
        <a:lstStyle/>
        <a:p>
          <a:endParaRPr lang="en-US">
            <a:solidFill>
              <a:sysClr val="windowText" lastClr="000000"/>
            </a:solidFill>
            <a:latin typeface="Tw Cen MT" panose="020B0602020104020603" pitchFamily="34" charset="0"/>
          </a:endParaRPr>
        </a:p>
      </dgm:t>
    </dgm:pt>
    <dgm:pt modelId="{6E7BD7E5-69E2-4E35-A4EF-EE0C5CA4DE06}" type="sibTrans" cxnId="{0BF9555C-A93C-4582-8A32-191778C148E5}">
      <dgm:prSet/>
      <dgm:spPr/>
      <dgm:t>
        <a:bodyPr/>
        <a:lstStyle/>
        <a:p>
          <a:endParaRPr lang="en-US">
            <a:solidFill>
              <a:sysClr val="windowText" lastClr="000000"/>
            </a:solidFill>
            <a:latin typeface="Tw Cen MT" panose="020B0602020104020603" pitchFamily="34" charset="0"/>
          </a:endParaRPr>
        </a:p>
      </dgm:t>
    </dgm:pt>
    <dgm:pt modelId="{02FAF7DD-758F-41CD-9B4A-A6ABFA46B737}">
      <dgm:prSet phldrT="[Text]" custT="1"/>
      <dgm:spPr/>
      <dgm:t>
        <a:bodyPr/>
        <a:lstStyle/>
        <a:p>
          <a:r>
            <a:rPr lang="en-US" sz="1600" dirty="0" smtClean="0">
              <a:solidFill>
                <a:sysClr val="windowText" lastClr="000000"/>
              </a:solidFill>
              <a:latin typeface="Tw Cen MT" panose="020B0602020104020603" pitchFamily="34" charset="0"/>
            </a:rPr>
            <a:t>Commitment</a:t>
          </a:r>
          <a:endParaRPr lang="th-TH" sz="1600" dirty="0" smtClean="0">
            <a:solidFill>
              <a:sysClr val="windowText" lastClr="000000"/>
            </a:solidFill>
            <a:latin typeface="Tw Cen MT" panose="020B0602020104020603" pitchFamily="34" charset="0"/>
          </a:endParaRPr>
        </a:p>
        <a:p>
          <a:r>
            <a:rPr lang="th-TH" sz="1600" dirty="0" smtClean="0">
              <a:solidFill>
                <a:srgbClr val="FF0000"/>
              </a:solidFill>
              <a:latin typeface="Tw Cen MT" panose="020B0602020104020603" pitchFamily="34" charset="0"/>
            </a:rPr>
            <a:t>ความมุ่งมั่น</a:t>
          </a:r>
          <a:endParaRPr lang="en-US" sz="1600" dirty="0">
            <a:solidFill>
              <a:srgbClr val="FF0000"/>
            </a:solidFill>
            <a:latin typeface="Tw Cen MT" panose="020B0602020104020603" pitchFamily="34" charset="0"/>
          </a:endParaRPr>
        </a:p>
      </dgm:t>
    </dgm:pt>
    <dgm:pt modelId="{827E97E0-59CA-44F2-9A37-714E26CA6EFB}" type="parTrans" cxnId="{CD7CE848-C92A-4B33-903B-6B3A84B8C39F}">
      <dgm:prSet/>
      <dgm:spPr/>
      <dgm:t>
        <a:bodyPr/>
        <a:lstStyle/>
        <a:p>
          <a:endParaRPr lang="en-US">
            <a:solidFill>
              <a:sysClr val="windowText" lastClr="000000"/>
            </a:solidFill>
            <a:latin typeface="Tw Cen MT" panose="020B0602020104020603" pitchFamily="34" charset="0"/>
          </a:endParaRPr>
        </a:p>
      </dgm:t>
    </dgm:pt>
    <dgm:pt modelId="{4310EB07-9087-4809-9705-83CBCF450157}" type="sibTrans" cxnId="{CD7CE848-C92A-4B33-903B-6B3A84B8C39F}">
      <dgm:prSet/>
      <dgm:spPr/>
      <dgm:t>
        <a:bodyPr/>
        <a:lstStyle/>
        <a:p>
          <a:endParaRPr lang="en-US">
            <a:solidFill>
              <a:sysClr val="windowText" lastClr="000000"/>
            </a:solidFill>
            <a:latin typeface="Tw Cen MT" panose="020B0602020104020603" pitchFamily="34" charset="0"/>
          </a:endParaRPr>
        </a:p>
      </dgm:t>
    </dgm:pt>
    <dgm:pt modelId="{F3D27C7F-C60F-4CD8-86D5-3877FF4E3027}">
      <dgm:prSet phldrT="[Text]"/>
      <dgm:spPr/>
      <dgm:t>
        <a:bodyPr/>
        <a:lstStyle/>
        <a:p>
          <a:r>
            <a:rPr lang="en-US" dirty="0" smtClean="0">
              <a:solidFill>
                <a:sysClr val="windowText" lastClr="000000"/>
              </a:solidFill>
              <a:latin typeface="Tw Cen MT" panose="020B0602020104020603" pitchFamily="34" charset="0"/>
            </a:rPr>
            <a:t>Culture</a:t>
          </a:r>
        </a:p>
        <a:p>
          <a:r>
            <a:rPr lang="th-TH" dirty="0" smtClean="0">
              <a:solidFill>
                <a:srgbClr val="FF0000"/>
              </a:solidFill>
              <a:latin typeface="Tw Cen MT" panose="020B0602020104020603" pitchFamily="34" charset="0"/>
            </a:rPr>
            <a:t>วัฒนธรรม</a:t>
          </a:r>
          <a:endParaRPr lang="en-US" dirty="0">
            <a:solidFill>
              <a:srgbClr val="FF0000"/>
            </a:solidFill>
            <a:latin typeface="Tw Cen MT" panose="020B0602020104020603" pitchFamily="34" charset="0"/>
          </a:endParaRPr>
        </a:p>
      </dgm:t>
    </dgm:pt>
    <dgm:pt modelId="{4A869A01-D09E-4E0D-869C-8A2CB8C65054}" type="parTrans" cxnId="{D7BF011F-E989-4FC6-8437-02273C8E3581}">
      <dgm:prSet/>
      <dgm:spPr/>
      <dgm:t>
        <a:bodyPr/>
        <a:lstStyle/>
        <a:p>
          <a:endParaRPr lang="en-US">
            <a:solidFill>
              <a:sysClr val="windowText" lastClr="000000"/>
            </a:solidFill>
            <a:latin typeface="Tw Cen MT" panose="020B0602020104020603" pitchFamily="34" charset="0"/>
          </a:endParaRPr>
        </a:p>
      </dgm:t>
    </dgm:pt>
    <dgm:pt modelId="{8F20876E-2F80-48AB-A30D-483BE30B7FEC}" type="sibTrans" cxnId="{D7BF011F-E989-4FC6-8437-02273C8E3581}">
      <dgm:prSet/>
      <dgm:spPr/>
      <dgm:t>
        <a:bodyPr/>
        <a:lstStyle/>
        <a:p>
          <a:endParaRPr lang="en-US">
            <a:solidFill>
              <a:sysClr val="windowText" lastClr="000000"/>
            </a:solidFill>
            <a:latin typeface="Tw Cen MT" panose="020B0602020104020603" pitchFamily="34" charset="0"/>
          </a:endParaRPr>
        </a:p>
      </dgm:t>
    </dgm:pt>
    <dgm:pt modelId="{5666B229-2DF2-4C64-A458-4E2F35B266C5}">
      <dgm:prSet phldrT="[Text]"/>
      <dgm:spPr/>
      <dgm:t>
        <a:bodyPr/>
        <a:lstStyle/>
        <a:p>
          <a:r>
            <a:rPr lang="en-US" dirty="0">
              <a:solidFill>
                <a:sysClr val="windowText" lastClr="000000"/>
              </a:solidFill>
              <a:latin typeface="Tw Cen MT" panose="020B0602020104020603" pitchFamily="34" charset="0"/>
            </a:rPr>
            <a:t>Continuous </a:t>
          </a:r>
          <a:r>
            <a:rPr lang="en-US" dirty="0" smtClean="0">
              <a:solidFill>
                <a:sysClr val="windowText" lastClr="000000"/>
              </a:solidFill>
              <a:latin typeface="Tw Cen MT" panose="020B0602020104020603" pitchFamily="34" charset="0"/>
            </a:rPr>
            <a:t>improvement</a:t>
          </a:r>
          <a:endParaRPr lang="th-TH" dirty="0" smtClean="0">
            <a:solidFill>
              <a:sysClr val="windowText" lastClr="000000"/>
            </a:solidFill>
            <a:latin typeface="Tw Cen MT" panose="020B0602020104020603" pitchFamily="34" charset="0"/>
          </a:endParaRPr>
        </a:p>
        <a:p>
          <a:r>
            <a:rPr lang="th-TH" dirty="0" smtClean="0">
              <a:solidFill>
                <a:srgbClr val="FF0000"/>
              </a:solidFill>
              <a:latin typeface="Raavi" panose="020B0502040204020203" pitchFamily="34" charset="0"/>
              <a:cs typeface="Raavi" panose="020B0502040204020203" pitchFamily="34" charset="0"/>
            </a:rPr>
            <a:t>การปรับปรุงอย่างต่อเนื่อง</a:t>
          </a:r>
          <a:endParaRPr lang="en-US" dirty="0">
            <a:solidFill>
              <a:sysClr val="windowText" lastClr="000000"/>
            </a:solidFill>
            <a:latin typeface="Tw Cen MT" panose="020B0602020104020603" pitchFamily="34" charset="0"/>
          </a:endParaRPr>
        </a:p>
      </dgm:t>
    </dgm:pt>
    <dgm:pt modelId="{A639474D-FBBB-43BB-9628-3F11DF07603B}" type="parTrans" cxnId="{5F2FFBDA-A65B-4A22-ACD8-A0E9014FBD12}">
      <dgm:prSet/>
      <dgm:spPr/>
      <dgm:t>
        <a:bodyPr/>
        <a:lstStyle/>
        <a:p>
          <a:endParaRPr lang="en-US">
            <a:solidFill>
              <a:sysClr val="windowText" lastClr="000000"/>
            </a:solidFill>
            <a:latin typeface="Tw Cen MT" panose="020B0602020104020603" pitchFamily="34" charset="0"/>
          </a:endParaRPr>
        </a:p>
      </dgm:t>
    </dgm:pt>
    <dgm:pt modelId="{F9627D76-E6CF-4512-93F3-E1121F5894EB}" type="sibTrans" cxnId="{5F2FFBDA-A65B-4A22-ACD8-A0E9014FBD12}">
      <dgm:prSet/>
      <dgm:spPr/>
      <dgm:t>
        <a:bodyPr/>
        <a:lstStyle/>
        <a:p>
          <a:endParaRPr lang="en-US">
            <a:solidFill>
              <a:sysClr val="windowText" lastClr="000000"/>
            </a:solidFill>
            <a:latin typeface="Tw Cen MT" panose="020B0602020104020603" pitchFamily="34" charset="0"/>
          </a:endParaRPr>
        </a:p>
      </dgm:t>
    </dgm:pt>
    <dgm:pt modelId="{E4A7BD91-9B6F-41BB-8B60-4BC9F4E835B9}">
      <dgm:prSet phldrT="[Text]"/>
      <dgm:spPr/>
      <dgm:t>
        <a:bodyPr/>
        <a:lstStyle/>
        <a:p>
          <a:r>
            <a:rPr lang="en-US" dirty="0" smtClean="0">
              <a:solidFill>
                <a:sysClr val="windowText" lastClr="000000"/>
              </a:solidFill>
              <a:latin typeface="Tw Cen MT" panose="020B0602020104020603" pitchFamily="34" charset="0"/>
            </a:rPr>
            <a:t>Cooperation</a:t>
          </a:r>
          <a:endParaRPr lang="th-TH" dirty="0" smtClean="0">
            <a:solidFill>
              <a:sysClr val="windowText" lastClr="000000"/>
            </a:solidFill>
            <a:latin typeface="Tw Cen MT" panose="020B0602020104020603" pitchFamily="34" charset="0"/>
          </a:endParaRPr>
        </a:p>
        <a:p>
          <a:r>
            <a:rPr lang="th-TH" dirty="0" smtClean="0">
              <a:solidFill>
                <a:srgbClr val="FF0000"/>
              </a:solidFill>
              <a:latin typeface="Tw Cen MT" panose="020B0602020104020603" pitchFamily="34" charset="0"/>
            </a:rPr>
            <a:t>ความร่วมมือ</a:t>
          </a:r>
          <a:endParaRPr lang="en-US" dirty="0">
            <a:solidFill>
              <a:srgbClr val="FF0000"/>
            </a:solidFill>
            <a:latin typeface="Tw Cen MT" panose="020B0602020104020603" pitchFamily="34" charset="0"/>
          </a:endParaRPr>
        </a:p>
      </dgm:t>
    </dgm:pt>
    <dgm:pt modelId="{2F7FD173-1672-4578-8DBA-2429A633D33B}" type="parTrans" cxnId="{422B83F1-5DF0-49AD-B498-FF7BFFD0B985}">
      <dgm:prSet/>
      <dgm:spPr/>
      <dgm:t>
        <a:bodyPr/>
        <a:lstStyle/>
        <a:p>
          <a:endParaRPr lang="en-US">
            <a:solidFill>
              <a:sysClr val="windowText" lastClr="000000"/>
            </a:solidFill>
            <a:latin typeface="Tw Cen MT" panose="020B0602020104020603" pitchFamily="34" charset="0"/>
          </a:endParaRPr>
        </a:p>
      </dgm:t>
    </dgm:pt>
    <dgm:pt modelId="{010D1D54-0298-4C12-B638-5C1507E70880}" type="sibTrans" cxnId="{422B83F1-5DF0-49AD-B498-FF7BFFD0B985}">
      <dgm:prSet/>
      <dgm:spPr/>
      <dgm:t>
        <a:bodyPr/>
        <a:lstStyle/>
        <a:p>
          <a:endParaRPr lang="en-US">
            <a:solidFill>
              <a:sysClr val="windowText" lastClr="000000"/>
            </a:solidFill>
            <a:latin typeface="Tw Cen MT" panose="020B0602020104020603" pitchFamily="34" charset="0"/>
          </a:endParaRPr>
        </a:p>
      </dgm:t>
    </dgm:pt>
    <dgm:pt modelId="{3D55D60F-AA5B-476E-ADB7-C24182E6A308}">
      <dgm:prSet phldrT="[Text]"/>
      <dgm:spPr/>
      <dgm:t>
        <a:bodyPr/>
        <a:lstStyle/>
        <a:p>
          <a:r>
            <a:rPr lang="en-US" dirty="0">
              <a:solidFill>
                <a:sysClr val="windowText" lastClr="000000"/>
              </a:solidFill>
              <a:latin typeface="Tw Cen MT" panose="020B0602020104020603" pitchFamily="34" charset="0"/>
            </a:rPr>
            <a:t>Customer </a:t>
          </a:r>
          <a:r>
            <a:rPr lang="en-US" dirty="0" smtClean="0">
              <a:solidFill>
                <a:sysClr val="windowText" lastClr="000000"/>
              </a:solidFill>
              <a:latin typeface="Tw Cen MT" panose="020B0602020104020603" pitchFamily="34" charset="0"/>
            </a:rPr>
            <a:t>Focus</a:t>
          </a:r>
          <a:endParaRPr lang="th-TH" dirty="0" smtClean="0">
            <a:solidFill>
              <a:sysClr val="windowText" lastClr="000000"/>
            </a:solidFill>
            <a:latin typeface="Tw Cen MT" panose="020B0602020104020603" pitchFamily="34" charset="0"/>
          </a:endParaRPr>
        </a:p>
        <a:p>
          <a:r>
            <a:rPr lang="th-TH" dirty="0" smtClean="0">
              <a:solidFill>
                <a:srgbClr val="FF0000"/>
              </a:solidFill>
              <a:latin typeface="Tw Cen MT" panose="020B0602020104020603" pitchFamily="34" charset="0"/>
            </a:rPr>
            <a:t>มุ่งเน้นที่ลูกค้า</a:t>
          </a:r>
          <a:endParaRPr lang="en-US" dirty="0">
            <a:solidFill>
              <a:srgbClr val="FF0000"/>
            </a:solidFill>
            <a:latin typeface="Tw Cen MT" panose="020B0602020104020603" pitchFamily="34" charset="0"/>
          </a:endParaRPr>
        </a:p>
      </dgm:t>
    </dgm:pt>
    <dgm:pt modelId="{903DB76A-8034-41AC-AC93-A59BB7457904}" type="parTrans" cxnId="{4180E986-AB2F-4EFE-8E40-01D8AD2EDAE6}">
      <dgm:prSet/>
      <dgm:spPr/>
      <dgm:t>
        <a:bodyPr/>
        <a:lstStyle/>
        <a:p>
          <a:endParaRPr lang="en-US">
            <a:solidFill>
              <a:sysClr val="windowText" lastClr="000000"/>
            </a:solidFill>
            <a:latin typeface="Tw Cen MT" panose="020B0602020104020603" pitchFamily="34" charset="0"/>
          </a:endParaRPr>
        </a:p>
      </dgm:t>
    </dgm:pt>
    <dgm:pt modelId="{545E83DD-7D7B-4356-B66A-C04419967460}" type="sibTrans" cxnId="{4180E986-AB2F-4EFE-8E40-01D8AD2EDAE6}">
      <dgm:prSet/>
      <dgm:spPr/>
      <dgm:t>
        <a:bodyPr/>
        <a:lstStyle/>
        <a:p>
          <a:endParaRPr lang="en-US">
            <a:solidFill>
              <a:sysClr val="windowText" lastClr="000000"/>
            </a:solidFill>
            <a:latin typeface="Tw Cen MT" panose="020B0602020104020603" pitchFamily="34" charset="0"/>
          </a:endParaRPr>
        </a:p>
      </dgm:t>
    </dgm:pt>
    <dgm:pt modelId="{3A161F8F-D082-494A-BF17-43899D0594AD}">
      <dgm:prSet phldrT="[Text]" custT="1"/>
      <dgm:spPr/>
      <dgm:t>
        <a:bodyPr/>
        <a:lstStyle/>
        <a:p>
          <a:r>
            <a:rPr lang="en-US" sz="2000" dirty="0" smtClean="0">
              <a:solidFill>
                <a:sysClr val="windowText" lastClr="000000"/>
              </a:solidFill>
              <a:latin typeface="Tw Cen MT" panose="020B0602020104020603" pitchFamily="34" charset="0"/>
            </a:rPr>
            <a:t>Control</a:t>
          </a:r>
          <a:endParaRPr lang="th-TH" sz="2000" dirty="0" smtClean="0">
            <a:solidFill>
              <a:sysClr val="windowText" lastClr="000000"/>
            </a:solidFill>
            <a:latin typeface="Tw Cen MT" panose="020B0602020104020603" pitchFamily="34" charset="0"/>
          </a:endParaRPr>
        </a:p>
        <a:p>
          <a:r>
            <a:rPr lang="th-TH" sz="2000" dirty="0" smtClean="0">
              <a:solidFill>
                <a:srgbClr val="FF0000"/>
              </a:solidFill>
              <a:latin typeface="Tw Cen MT" panose="020B0602020104020603" pitchFamily="34" charset="0"/>
            </a:rPr>
            <a:t>การควบคุม</a:t>
          </a:r>
          <a:endParaRPr lang="en-US" sz="1600" dirty="0">
            <a:solidFill>
              <a:srgbClr val="FF0000"/>
            </a:solidFill>
            <a:latin typeface="Tw Cen MT" panose="020B0602020104020603" pitchFamily="34" charset="0"/>
          </a:endParaRPr>
        </a:p>
      </dgm:t>
    </dgm:pt>
    <dgm:pt modelId="{4E532FA8-647C-4C62-B7C0-8E39A81B0D6F}" type="parTrans" cxnId="{DF4F75AA-DD5D-4B7B-BF4C-477F17664668}">
      <dgm:prSet/>
      <dgm:spPr/>
      <dgm:t>
        <a:bodyPr/>
        <a:lstStyle/>
        <a:p>
          <a:endParaRPr lang="en-US">
            <a:solidFill>
              <a:sysClr val="windowText" lastClr="000000"/>
            </a:solidFill>
            <a:latin typeface="Tw Cen MT" panose="020B0602020104020603" pitchFamily="34" charset="0"/>
          </a:endParaRPr>
        </a:p>
      </dgm:t>
    </dgm:pt>
    <dgm:pt modelId="{B2EA18EB-D84B-40C6-8D97-3DE47CF38C02}" type="sibTrans" cxnId="{DF4F75AA-DD5D-4B7B-BF4C-477F17664668}">
      <dgm:prSet/>
      <dgm:spPr/>
      <dgm:t>
        <a:bodyPr/>
        <a:lstStyle/>
        <a:p>
          <a:endParaRPr lang="en-US">
            <a:solidFill>
              <a:sysClr val="windowText" lastClr="000000"/>
            </a:solidFill>
            <a:latin typeface="Tw Cen MT" panose="020B0602020104020603" pitchFamily="34" charset="0"/>
          </a:endParaRPr>
        </a:p>
      </dgm:t>
    </dgm:pt>
    <dgm:pt modelId="{F595865A-3A53-4BA4-ADB5-DF5264E0DE74}" type="pres">
      <dgm:prSet presAssocID="{5962CD8C-6779-4A8E-AE76-5155374E1D9E}" presName="Name0" presStyleCnt="0">
        <dgm:presLayoutVars>
          <dgm:chMax val="1"/>
          <dgm:chPref val="1"/>
          <dgm:dir/>
          <dgm:animOne val="branch"/>
          <dgm:animLvl val="lvl"/>
        </dgm:presLayoutVars>
      </dgm:prSet>
      <dgm:spPr/>
      <dgm:t>
        <a:bodyPr/>
        <a:lstStyle/>
        <a:p>
          <a:endParaRPr lang="en-US"/>
        </a:p>
      </dgm:t>
    </dgm:pt>
    <dgm:pt modelId="{3DD14B39-D8E5-44D3-9F0C-4C9A3CF1130A}" type="pres">
      <dgm:prSet presAssocID="{8142CE73-0943-48A2-BBCF-8A5BD21224D7}" presName="Parent" presStyleLbl="node0" presStyleIdx="0" presStyleCnt="1">
        <dgm:presLayoutVars>
          <dgm:chMax val="6"/>
          <dgm:chPref val="6"/>
        </dgm:presLayoutVars>
      </dgm:prSet>
      <dgm:spPr/>
      <dgm:t>
        <a:bodyPr/>
        <a:lstStyle/>
        <a:p>
          <a:endParaRPr lang="en-US"/>
        </a:p>
      </dgm:t>
    </dgm:pt>
    <dgm:pt modelId="{B93C7B40-A760-4FE9-A9F0-63B78DD7317C}" type="pres">
      <dgm:prSet presAssocID="{02FAF7DD-758F-41CD-9B4A-A6ABFA46B737}" presName="Accent1" presStyleCnt="0"/>
      <dgm:spPr/>
    </dgm:pt>
    <dgm:pt modelId="{05151982-D44B-4B48-B75F-C51F4455CD3A}" type="pres">
      <dgm:prSet presAssocID="{02FAF7DD-758F-41CD-9B4A-A6ABFA46B737}" presName="Accent" presStyleLbl="bgShp" presStyleIdx="0" presStyleCnt="6"/>
      <dgm:spPr/>
    </dgm:pt>
    <dgm:pt modelId="{A35647F3-D132-4CE9-8E19-A300E136F8A3}" type="pres">
      <dgm:prSet presAssocID="{02FAF7DD-758F-41CD-9B4A-A6ABFA46B737}" presName="Child1" presStyleLbl="node1" presStyleIdx="0" presStyleCnt="6">
        <dgm:presLayoutVars>
          <dgm:chMax val="0"/>
          <dgm:chPref val="0"/>
          <dgm:bulletEnabled val="1"/>
        </dgm:presLayoutVars>
      </dgm:prSet>
      <dgm:spPr/>
      <dgm:t>
        <a:bodyPr/>
        <a:lstStyle/>
        <a:p>
          <a:endParaRPr lang="en-US"/>
        </a:p>
      </dgm:t>
    </dgm:pt>
    <dgm:pt modelId="{7F79FCB8-DF06-42CD-8C9E-891B1EF1EE66}" type="pres">
      <dgm:prSet presAssocID="{F3D27C7F-C60F-4CD8-86D5-3877FF4E3027}" presName="Accent2" presStyleCnt="0"/>
      <dgm:spPr/>
    </dgm:pt>
    <dgm:pt modelId="{E5557B47-B815-44AD-A9A7-348230E5BA3E}" type="pres">
      <dgm:prSet presAssocID="{F3D27C7F-C60F-4CD8-86D5-3877FF4E3027}" presName="Accent" presStyleLbl="bgShp" presStyleIdx="1" presStyleCnt="6"/>
      <dgm:spPr/>
    </dgm:pt>
    <dgm:pt modelId="{78FAA401-DD38-4F61-B70B-7F41B53317BF}" type="pres">
      <dgm:prSet presAssocID="{F3D27C7F-C60F-4CD8-86D5-3877FF4E3027}" presName="Child2" presStyleLbl="node1" presStyleIdx="1" presStyleCnt="6">
        <dgm:presLayoutVars>
          <dgm:chMax val="0"/>
          <dgm:chPref val="0"/>
          <dgm:bulletEnabled val="1"/>
        </dgm:presLayoutVars>
      </dgm:prSet>
      <dgm:spPr/>
      <dgm:t>
        <a:bodyPr/>
        <a:lstStyle/>
        <a:p>
          <a:endParaRPr lang="en-US"/>
        </a:p>
      </dgm:t>
    </dgm:pt>
    <dgm:pt modelId="{1DF1C46D-FB99-45FD-B351-82DE2D5DE2E7}" type="pres">
      <dgm:prSet presAssocID="{5666B229-2DF2-4C64-A458-4E2F35B266C5}" presName="Accent3" presStyleCnt="0"/>
      <dgm:spPr/>
    </dgm:pt>
    <dgm:pt modelId="{D076DF8D-D70B-476D-8E42-1C0E18DA86BE}" type="pres">
      <dgm:prSet presAssocID="{5666B229-2DF2-4C64-A458-4E2F35B266C5}" presName="Accent" presStyleLbl="bgShp" presStyleIdx="2" presStyleCnt="6"/>
      <dgm:spPr/>
    </dgm:pt>
    <dgm:pt modelId="{DA015D22-F828-4F9A-98D7-D78BA283AE3A}" type="pres">
      <dgm:prSet presAssocID="{5666B229-2DF2-4C64-A458-4E2F35B266C5}" presName="Child3" presStyleLbl="node1" presStyleIdx="2" presStyleCnt="6">
        <dgm:presLayoutVars>
          <dgm:chMax val="0"/>
          <dgm:chPref val="0"/>
          <dgm:bulletEnabled val="1"/>
        </dgm:presLayoutVars>
      </dgm:prSet>
      <dgm:spPr/>
      <dgm:t>
        <a:bodyPr/>
        <a:lstStyle/>
        <a:p>
          <a:endParaRPr lang="en-US"/>
        </a:p>
      </dgm:t>
    </dgm:pt>
    <dgm:pt modelId="{C033B89D-5F01-4BB8-B0EF-FF5662D2620E}" type="pres">
      <dgm:prSet presAssocID="{E4A7BD91-9B6F-41BB-8B60-4BC9F4E835B9}" presName="Accent4" presStyleCnt="0"/>
      <dgm:spPr/>
    </dgm:pt>
    <dgm:pt modelId="{1FEC2C87-B80D-4383-952D-5B1A4FBA7AE9}" type="pres">
      <dgm:prSet presAssocID="{E4A7BD91-9B6F-41BB-8B60-4BC9F4E835B9}" presName="Accent" presStyleLbl="bgShp" presStyleIdx="3" presStyleCnt="6"/>
      <dgm:spPr/>
    </dgm:pt>
    <dgm:pt modelId="{12C48DC0-1B98-4E84-8C21-338252321964}" type="pres">
      <dgm:prSet presAssocID="{E4A7BD91-9B6F-41BB-8B60-4BC9F4E835B9}" presName="Child4" presStyleLbl="node1" presStyleIdx="3" presStyleCnt="6">
        <dgm:presLayoutVars>
          <dgm:chMax val="0"/>
          <dgm:chPref val="0"/>
          <dgm:bulletEnabled val="1"/>
        </dgm:presLayoutVars>
      </dgm:prSet>
      <dgm:spPr/>
      <dgm:t>
        <a:bodyPr/>
        <a:lstStyle/>
        <a:p>
          <a:endParaRPr lang="en-US"/>
        </a:p>
      </dgm:t>
    </dgm:pt>
    <dgm:pt modelId="{FE0A1ADE-0572-4C60-82A3-1320410C4C14}" type="pres">
      <dgm:prSet presAssocID="{3D55D60F-AA5B-476E-ADB7-C24182E6A308}" presName="Accent5" presStyleCnt="0"/>
      <dgm:spPr/>
    </dgm:pt>
    <dgm:pt modelId="{95C01F04-CEF4-4534-9F19-6F14B836B25A}" type="pres">
      <dgm:prSet presAssocID="{3D55D60F-AA5B-476E-ADB7-C24182E6A308}" presName="Accent" presStyleLbl="bgShp" presStyleIdx="4" presStyleCnt="6"/>
      <dgm:spPr/>
    </dgm:pt>
    <dgm:pt modelId="{CC8A4C82-B282-427F-BB43-D7DADC762A26}" type="pres">
      <dgm:prSet presAssocID="{3D55D60F-AA5B-476E-ADB7-C24182E6A308}" presName="Child5" presStyleLbl="node1" presStyleIdx="4" presStyleCnt="6">
        <dgm:presLayoutVars>
          <dgm:chMax val="0"/>
          <dgm:chPref val="0"/>
          <dgm:bulletEnabled val="1"/>
        </dgm:presLayoutVars>
      </dgm:prSet>
      <dgm:spPr/>
      <dgm:t>
        <a:bodyPr/>
        <a:lstStyle/>
        <a:p>
          <a:endParaRPr lang="en-US"/>
        </a:p>
      </dgm:t>
    </dgm:pt>
    <dgm:pt modelId="{0FE4EFE3-5B27-4E83-A2A3-056BF0034F8C}" type="pres">
      <dgm:prSet presAssocID="{3A161F8F-D082-494A-BF17-43899D0594AD}" presName="Accent6" presStyleCnt="0"/>
      <dgm:spPr/>
    </dgm:pt>
    <dgm:pt modelId="{FF4A7B27-F6A3-48FD-B210-16D845AA10C5}" type="pres">
      <dgm:prSet presAssocID="{3A161F8F-D082-494A-BF17-43899D0594AD}" presName="Accent" presStyleLbl="bgShp" presStyleIdx="5" presStyleCnt="6"/>
      <dgm:spPr/>
    </dgm:pt>
    <dgm:pt modelId="{0A7880CA-2656-4325-9CFB-9A4BCB82CDC9}" type="pres">
      <dgm:prSet presAssocID="{3A161F8F-D082-494A-BF17-43899D0594AD}" presName="Child6" presStyleLbl="node1" presStyleIdx="5" presStyleCnt="6">
        <dgm:presLayoutVars>
          <dgm:chMax val="0"/>
          <dgm:chPref val="0"/>
          <dgm:bulletEnabled val="1"/>
        </dgm:presLayoutVars>
      </dgm:prSet>
      <dgm:spPr/>
      <dgm:t>
        <a:bodyPr/>
        <a:lstStyle/>
        <a:p>
          <a:endParaRPr lang="en-US"/>
        </a:p>
      </dgm:t>
    </dgm:pt>
  </dgm:ptLst>
  <dgm:cxnLst>
    <dgm:cxn modelId="{5F2FFBDA-A65B-4A22-ACD8-A0E9014FBD12}" srcId="{8142CE73-0943-48A2-BBCF-8A5BD21224D7}" destId="{5666B229-2DF2-4C64-A458-4E2F35B266C5}" srcOrd="2" destOrd="0" parTransId="{A639474D-FBBB-43BB-9628-3F11DF07603B}" sibTransId="{F9627D76-E6CF-4512-93F3-E1121F5894EB}"/>
    <dgm:cxn modelId="{4180E986-AB2F-4EFE-8E40-01D8AD2EDAE6}" srcId="{8142CE73-0943-48A2-BBCF-8A5BD21224D7}" destId="{3D55D60F-AA5B-476E-ADB7-C24182E6A308}" srcOrd="4" destOrd="0" parTransId="{903DB76A-8034-41AC-AC93-A59BB7457904}" sibTransId="{545E83DD-7D7B-4356-B66A-C04419967460}"/>
    <dgm:cxn modelId="{422B83F1-5DF0-49AD-B498-FF7BFFD0B985}" srcId="{8142CE73-0943-48A2-BBCF-8A5BD21224D7}" destId="{E4A7BD91-9B6F-41BB-8B60-4BC9F4E835B9}" srcOrd="3" destOrd="0" parTransId="{2F7FD173-1672-4578-8DBA-2429A633D33B}" sibTransId="{010D1D54-0298-4C12-B638-5C1507E70880}"/>
    <dgm:cxn modelId="{E58ADBB6-1893-43F2-B3B7-4C95426CD6A6}" type="presOf" srcId="{5962CD8C-6779-4A8E-AE76-5155374E1D9E}" destId="{F595865A-3A53-4BA4-ADB5-DF5264E0DE74}" srcOrd="0" destOrd="0" presId="urn:microsoft.com/office/officeart/2011/layout/HexagonRadial#1"/>
    <dgm:cxn modelId="{CD7CE848-C92A-4B33-903B-6B3A84B8C39F}" srcId="{8142CE73-0943-48A2-BBCF-8A5BD21224D7}" destId="{02FAF7DD-758F-41CD-9B4A-A6ABFA46B737}" srcOrd="0" destOrd="0" parTransId="{827E97E0-59CA-44F2-9A37-714E26CA6EFB}" sibTransId="{4310EB07-9087-4809-9705-83CBCF450157}"/>
    <dgm:cxn modelId="{0BF9555C-A93C-4582-8A32-191778C148E5}" srcId="{5962CD8C-6779-4A8E-AE76-5155374E1D9E}" destId="{8142CE73-0943-48A2-BBCF-8A5BD21224D7}" srcOrd="0" destOrd="0" parTransId="{E8E9E73B-19D0-4D2C-86E7-665F67C79612}" sibTransId="{6E7BD7E5-69E2-4E35-A4EF-EE0C5CA4DE06}"/>
    <dgm:cxn modelId="{DF4F75AA-DD5D-4B7B-BF4C-477F17664668}" srcId="{8142CE73-0943-48A2-BBCF-8A5BD21224D7}" destId="{3A161F8F-D082-494A-BF17-43899D0594AD}" srcOrd="5" destOrd="0" parTransId="{4E532FA8-647C-4C62-B7C0-8E39A81B0D6F}" sibTransId="{B2EA18EB-D84B-40C6-8D97-3DE47CF38C02}"/>
    <dgm:cxn modelId="{2FC92E1A-00A0-4E95-BEBC-FC6FD24A0323}" type="presOf" srcId="{E4A7BD91-9B6F-41BB-8B60-4BC9F4E835B9}" destId="{12C48DC0-1B98-4E84-8C21-338252321964}" srcOrd="0" destOrd="0" presId="urn:microsoft.com/office/officeart/2011/layout/HexagonRadial#1"/>
    <dgm:cxn modelId="{D7BF011F-E989-4FC6-8437-02273C8E3581}" srcId="{8142CE73-0943-48A2-BBCF-8A5BD21224D7}" destId="{F3D27C7F-C60F-4CD8-86D5-3877FF4E3027}" srcOrd="1" destOrd="0" parTransId="{4A869A01-D09E-4E0D-869C-8A2CB8C65054}" sibTransId="{8F20876E-2F80-48AB-A30D-483BE30B7FEC}"/>
    <dgm:cxn modelId="{5522C185-9A45-4B14-ADEB-3C1028767DDA}" type="presOf" srcId="{8142CE73-0943-48A2-BBCF-8A5BD21224D7}" destId="{3DD14B39-D8E5-44D3-9F0C-4C9A3CF1130A}" srcOrd="0" destOrd="0" presId="urn:microsoft.com/office/officeart/2011/layout/HexagonRadial#1"/>
    <dgm:cxn modelId="{253A3B7A-0121-4DE9-BBE5-2884246BBD86}" type="presOf" srcId="{F3D27C7F-C60F-4CD8-86D5-3877FF4E3027}" destId="{78FAA401-DD38-4F61-B70B-7F41B53317BF}" srcOrd="0" destOrd="0" presId="urn:microsoft.com/office/officeart/2011/layout/HexagonRadial#1"/>
    <dgm:cxn modelId="{89EEE94F-8D34-4D45-AB5F-ED172D5F02E3}" type="presOf" srcId="{02FAF7DD-758F-41CD-9B4A-A6ABFA46B737}" destId="{A35647F3-D132-4CE9-8E19-A300E136F8A3}" srcOrd="0" destOrd="0" presId="urn:microsoft.com/office/officeart/2011/layout/HexagonRadial#1"/>
    <dgm:cxn modelId="{AEA9AE67-26EC-49E9-B33C-DE90EB9980D8}" type="presOf" srcId="{3A161F8F-D082-494A-BF17-43899D0594AD}" destId="{0A7880CA-2656-4325-9CFB-9A4BCB82CDC9}" srcOrd="0" destOrd="0" presId="urn:microsoft.com/office/officeart/2011/layout/HexagonRadial#1"/>
    <dgm:cxn modelId="{360A86DB-6F0F-4016-B10D-3331307B0905}" type="presOf" srcId="{5666B229-2DF2-4C64-A458-4E2F35B266C5}" destId="{DA015D22-F828-4F9A-98D7-D78BA283AE3A}" srcOrd="0" destOrd="0" presId="urn:microsoft.com/office/officeart/2011/layout/HexagonRadial#1"/>
    <dgm:cxn modelId="{BD990A39-7B08-4699-8EE1-DA5730F69E35}" type="presOf" srcId="{3D55D60F-AA5B-476E-ADB7-C24182E6A308}" destId="{CC8A4C82-B282-427F-BB43-D7DADC762A26}" srcOrd="0" destOrd="0" presId="urn:microsoft.com/office/officeart/2011/layout/HexagonRadial#1"/>
    <dgm:cxn modelId="{6B688E71-93B5-499A-B4BE-346A984A0A41}" type="presParOf" srcId="{F595865A-3A53-4BA4-ADB5-DF5264E0DE74}" destId="{3DD14B39-D8E5-44D3-9F0C-4C9A3CF1130A}" srcOrd="0" destOrd="0" presId="urn:microsoft.com/office/officeart/2011/layout/HexagonRadial#1"/>
    <dgm:cxn modelId="{BA0D1613-0E52-4815-979E-86112121694D}" type="presParOf" srcId="{F595865A-3A53-4BA4-ADB5-DF5264E0DE74}" destId="{B93C7B40-A760-4FE9-A9F0-63B78DD7317C}" srcOrd="1" destOrd="0" presId="urn:microsoft.com/office/officeart/2011/layout/HexagonRadial#1"/>
    <dgm:cxn modelId="{0879EC1A-D241-4B46-A60C-03DA5F8B94DF}" type="presParOf" srcId="{B93C7B40-A760-4FE9-A9F0-63B78DD7317C}" destId="{05151982-D44B-4B48-B75F-C51F4455CD3A}" srcOrd="0" destOrd="0" presId="urn:microsoft.com/office/officeart/2011/layout/HexagonRadial#1"/>
    <dgm:cxn modelId="{5BC03E3B-CF13-4085-89C7-1EE8DE803FCB}" type="presParOf" srcId="{F595865A-3A53-4BA4-ADB5-DF5264E0DE74}" destId="{A35647F3-D132-4CE9-8E19-A300E136F8A3}" srcOrd="2" destOrd="0" presId="urn:microsoft.com/office/officeart/2011/layout/HexagonRadial#1"/>
    <dgm:cxn modelId="{3B47BE9B-6FDE-402B-9F36-A8524BB33525}" type="presParOf" srcId="{F595865A-3A53-4BA4-ADB5-DF5264E0DE74}" destId="{7F79FCB8-DF06-42CD-8C9E-891B1EF1EE66}" srcOrd="3" destOrd="0" presId="urn:microsoft.com/office/officeart/2011/layout/HexagonRadial#1"/>
    <dgm:cxn modelId="{D75AB598-B3B0-48E2-AC28-37D6C4664023}" type="presParOf" srcId="{7F79FCB8-DF06-42CD-8C9E-891B1EF1EE66}" destId="{E5557B47-B815-44AD-A9A7-348230E5BA3E}" srcOrd="0" destOrd="0" presId="urn:microsoft.com/office/officeart/2011/layout/HexagonRadial#1"/>
    <dgm:cxn modelId="{68B7B199-8582-4E63-ACF2-6A64E26CD89D}" type="presParOf" srcId="{F595865A-3A53-4BA4-ADB5-DF5264E0DE74}" destId="{78FAA401-DD38-4F61-B70B-7F41B53317BF}" srcOrd="4" destOrd="0" presId="urn:microsoft.com/office/officeart/2011/layout/HexagonRadial#1"/>
    <dgm:cxn modelId="{3B86DDF4-0B16-4357-9C7F-7F227E73B860}" type="presParOf" srcId="{F595865A-3A53-4BA4-ADB5-DF5264E0DE74}" destId="{1DF1C46D-FB99-45FD-B351-82DE2D5DE2E7}" srcOrd="5" destOrd="0" presId="urn:microsoft.com/office/officeart/2011/layout/HexagonRadial#1"/>
    <dgm:cxn modelId="{2032826A-4ACA-40F8-9C1A-1BA9B2C3A6C4}" type="presParOf" srcId="{1DF1C46D-FB99-45FD-B351-82DE2D5DE2E7}" destId="{D076DF8D-D70B-476D-8E42-1C0E18DA86BE}" srcOrd="0" destOrd="0" presId="urn:microsoft.com/office/officeart/2011/layout/HexagonRadial#1"/>
    <dgm:cxn modelId="{2A7825C2-6AD8-484B-8FF6-1F8FD4EFCAF3}" type="presParOf" srcId="{F595865A-3A53-4BA4-ADB5-DF5264E0DE74}" destId="{DA015D22-F828-4F9A-98D7-D78BA283AE3A}" srcOrd="6" destOrd="0" presId="urn:microsoft.com/office/officeart/2011/layout/HexagonRadial#1"/>
    <dgm:cxn modelId="{27D82031-46C7-47EB-89D7-5D08F9BCFB26}" type="presParOf" srcId="{F595865A-3A53-4BA4-ADB5-DF5264E0DE74}" destId="{C033B89D-5F01-4BB8-B0EF-FF5662D2620E}" srcOrd="7" destOrd="0" presId="urn:microsoft.com/office/officeart/2011/layout/HexagonRadial#1"/>
    <dgm:cxn modelId="{E30A8165-D4A8-4851-9107-E443B47461B5}" type="presParOf" srcId="{C033B89D-5F01-4BB8-B0EF-FF5662D2620E}" destId="{1FEC2C87-B80D-4383-952D-5B1A4FBA7AE9}" srcOrd="0" destOrd="0" presId="urn:microsoft.com/office/officeart/2011/layout/HexagonRadial#1"/>
    <dgm:cxn modelId="{CB6AA937-3D90-477C-83DB-2CDFF4E50316}" type="presParOf" srcId="{F595865A-3A53-4BA4-ADB5-DF5264E0DE74}" destId="{12C48DC0-1B98-4E84-8C21-338252321964}" srcOrd="8" destOrd="0" presId="urn:microsoft.com/office/officeart/2011/layout/HexagonRadial#1"/>
    <dgm:cxn modelId="{E7F6BA3E-E216-4B18-AA19-F3E8C1129CF5}" type="presParOf" srcId="{F595865A-3A53-4BA4-ADB5-DF5264E0DE74}" destId="{FE0A1ADE-0572-4C60-82A3-1320410C4C14}" srcOrd="9" destOrd="0" presId="urn:microsoft.com/office/officeart/2011/layout/HexagonRadial#1"/>
    <dgm:cxn modelId="{A6739FF4-E644-46A1-849B-33F09D077FA4}" type="presParOf" srcId="{FE0A1ADE-0572-4C60-82A3-1320410C4C14}" destId="{95C01F04-CEF4-4534-9F19-6F14B836B25A}" srcOrd="0" destOrd="0" presId="urn:microsoft.com/office/officeart/2011/layout/HexagonRadial#1"/>
    <dgm:cxn modelId="{8FB6F5E9-CDAE-4246-AABC-3A11F347D90C}" type="presParOf" srcId="{F595865A-3A53-4BA4-ADB5-DF5264E0DE74}" destId="{CC8A4C82-B282-427F-BB43-D7DADC762A26}" srcOrd="10" destOrd="0" presId="urn:microsoft.com/office/officeart/2011/layout/HexagonRadial#1"/>
    <dgm:cxn modelId="{3ABF3B21-E6C4-4394-AE78-6B4D3BBADE4B}" type="presParOf" srcId="{F595865A-3A53-4BA4-ADB5-DF5264E0DE74}" destId="{0FE4EFE3-5B27-4E83-A2A3-056BF0034F8C}" srcOrd="11" destOrd="0" presId="urn:microsoft.com/office/officeart/2011/layout/HexagonRadial#1"/>
    <dgm:cxn modelId="{5095FFCB-1755-45FF-BB3F-7EDE0ACDD093}" type="presParOf" srcId="{0FE4EFE3-5B27-4E83-A2A3-056BF0034F8C}" destId="{FF4A7B27-F6A3-48FD-B210-16D845AA10C5}" srcOrd="0" destOrd="0" presId="urn:microsoft.com/office/officeart/2011/layout/HexagonRadial#1"/>
    <dgm:cxn modelId="{4F4A9FBE-D01C-4996-9BCB-96F60E7BDB3C}" type="presParOf" srcId="{F595865A-3A53-4BA4-ADB5-DF5264E0DE74}" destId="{0A7880CA-2656-4325-9CFB-9A4BCB82CDC9}" srcOrd="12" destOrd="0" presId="urn:microsoft.com/office/officeart/2011/layout/Hexagon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14B39-D8E5-44D3-9F0C-4C9A3CF1130A}">
      <dsp:nvSpPr>
        <dsp:cNvPr id="0" name=""/>
        <dsp:cNvSpPr/>
      </dsp:nvSpPr>
      <dsp:spPr>
        <a:xfrm>
          <a:off x="2031083" y="1462809"/>
          <a:ext cx="1859294" cy="1608365"/>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solidFill>
              <a:latin typeface="Tw Cen MT" panose="020B0602020104020603" pitchFamily="34" charset="0"/>
            </a:rPr>
            <a:t>6 Cs for TQM</a:t>
          </a:r>
        </a:p>
      </dsp:txBody>
      <dsp:txXfrm>
        <a:off x="2339194" y="1729338"/>
        <a:ext cx="1243072" cy="1075307"/>
      </dsp:txXfrm>
    </dsp:sp>
    <dsp:sp modelId="{E5557B47-B815-44AD-A9A7-348230E5BA3E}">
      <dsp:nvSpPr>
        <dsp:cNvPr id="0" name=""/>
        <dsp:cNvSpPr/>
      </dsp:nvSpPr>
      <dsp:spPr>
        <a:xfrm>
          <a:off x="3195359" y="693315"/>
          <a:ext cx="701506" cy="60444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5647F3-D132-4CE9-8E19-A300E136F8A3}">
      <dsp:nvSpPr>
        <dsp:cNvPr id="0" name=""/>
        <dsp:cNvSpPr/>
      </dsp:nvSpPr>
      <dsp:spPr>
        <a:xfrm>
          <a:off x="2202351" y="0"/>
          <a:ext cx="1523678" cy="1318161"/>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ysClr val="windowText" lastClr="000000"/>
              </a:solidFill>
              <a:latin typeface="Tw Cen MT" panose="020B0602020104020603" pitchFamily="34" charset="0"/>
            </a:rPr>
            <a:t>Commitment</a:t>
          </a:r>
          <a:endParaRPr lang="th-TH" sz="1600" kern="1200" dirty="0" smtClean="0">
            <a:solidFill>
              <a:sysClr val="windowText" lastClr="000000"/>
            </a:solidFill>
            <a:latin typeface="Tw Cen MT" panose="020B0602020104020603" pitchFamily="34" charset="0"/>
          </a:endParaRPr>
        </a:p>
        <a:p>
          <a:pPr lvl="0" algn="ctr" defTabSz="711200">
            <a:lnSpc>
              <a:spcPct val="90000"/>
            </a:lnSpc>
            <a:spcBef>
              <a:spcPct val="0"/>
            </a:spcBef>
            <a:spcAft>
              <a:spcPct val="35000"/>
            </a:spcAft>
          </a:pPr>
          <a:r>
            <a:rPr lang="th-TH" sz="1600" kern="1200" dirty="0" smtClean="0">
              <a:solidFill>
                <a:srgbClr val="FF0000"/>
              </a:solidFill>
              <a:latin typeface="Tw Cen MT" panose="020B0602020104020603" pitchFamily="34" charset="0"/>
            </a:rPr>
            <a:t>ความมุ่งมั่น</a:t>
          </a:r>
          <a:endParaRPr lang="en-US" sz="1600" kern="1200" dirty="0">
            <a:solidFill>
              <a:srgbClr val="FF0000"/>
            </a:solidFill>
            <a:latin typeface="Tw Cen MT" panose="020B0602020104020603" pitchFamily="34" charset="0"/>
          </a:endParaRPr>
        </a:p>
      </dsp:txBody>
      <dsp:txXfrm>
        <a:off x="2454857" y="218447"/>
        <a:ext cx="1018666" cy="881267"/>
      </dsp:txXfrm>
    </dsp:sp>
    <dsp:sp modelId="{D076DF8D-D70B-476D-8E42-1C0E18DA86BE}">
      <dsp:nvSpPr>
        <dsp:cNvPr id="0" name=""/>
        <dsp:cNvSpPr/>
      </dsp:nvSpPr>
      <dsp:spPr>
        <a:xfrm>
          <a:off x="4014071" y="1823297"/>
          <a:ext cx="701506" cy="60444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FAA401-DD38-4F61-B70B-7F41B53317BF}">
      <dsp:nvSpPr>
        <dsp:cNvPr id="0" name=""/>
        <dsp:cNvSpPr/>
      </dsp:nvSpPr>
      <dsp:spPr>
        <a:xfrm>
          <a:off x="3599741" y="810757"/>
          <a:ext cx="1523678" cy="1318161"/>
        </a:xfrm>
        <a:prstGeom prst="hexagon">
          <a:avLst>
            <a:gd name="adj" fmla="val 28570"/>
            <a:gd name="vf" fmla="val 11547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solidFill>
              <a:latin typeface="Tw Cen MT" panose="020B0602020104020603" pitchFamily="34" charset="0"/>
            </a:rPr>
            <a:t>Culture</a:t>
          </a:r>
        </a:p>
        <a:p>
          <a:pPr lvl="0" algn="ctr" defTabSz="488950">
            <a:lnSpc>
              <a:spcPct val="90000"/>
            </a:lnSpc>
            <a:spcBef>
              <a:spcPct val="0"/>
            </a:spcBef>
            <a:spcAft>
              <a:spcPct val="35000"/>
            </a:spcAft>
          </a:pPr>
          <a:r>
            <a:rPr lang="th-TH" sz="1100" kern="1200" dirty="0" smtClean="0">
              <a:solidFill>
                <a:srgbClr val="FF0000"/>
              </a:solidFill>
              <a:latin typeface="Tw Cen MT" panose="020B0602020104020603" pitchFamily="34" charset="0"/>
            </a:rPr>
            <a:t>วัฒนธรรม</a:t>
          </a:r>
          <a:endParaRPr lang="en-US" sz="1100" kern="1200" dirty="0">
            <a:solidFill>
              <a:srgbClr val="FF0000"/>
            </a:solidFill>
            <a:latin typeface="Tw Cen MT" panose="020B0602020104020603" pitchFamily="34" charset="0"/>
          </a:endParaRPr>
        </a:p>
      </dsp:txBody>
      <dsp:txXfrm>
        <a:off x="3852247" y="1029204"/>
        <a:ext cx="1018666" cy="881267"/>
      </dsp:txXfrm>
    </dsp:sp>
    <dsp:sp modelId="{1FEC2C87-B80D-4383-952D-5B1A4FBA7AE9}">
      <dsp:nvSpPr>
        <dsp:cNvPr id="0" name=""/>
        <dsp:cNvSpPr/>
      </dsp:nvSpPr>
      <dsp:spPr>
        <a:xfrm>
          <a:off x="3445341" y="3098834"/>
          <a:ext cx="701506" cy="60444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015D22-F828-4F9A-98D7-D78BA283AE3A}">
      <dsp:nvSpPr>
        <dsp:cNvPr id="0" name=""/>
        <dsp:cNvSpPr/>
      </dsp:nvSpPr>
      <dsp:spPr>
        <a:xfrm>
          <a:off x="3599741" y="2404612"/>
          <a:ext cx="1523678" cy="1318161"/>
        </a:xfrm>
        <a:prstGeom prst="hexagon">
          <a:avLst>
            <a:gd name="adj" fmla="val 28570"/>
            <a:gd name="vf" fmla="val 11547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solidFill>
              <a:latin typeface="Tw Cen MT" panose="020B0602020104020603" pitchFamily="34" charset="0"/>
            </a:rPr>
            <a:t>Continuous </a:t>
          </a:r>
          <a:r>
            <a:rPr lang="en-US" sz="1100" kern="1200" dirty="0" smtClean="0">
              <a:solidFill>
                <a:sysClr val="windowText" lastClr="000000"/>
              </a:solidFill>
              <a:latin typeface="Tw Cen MT" panose="020B0602020104020603" pitchFamily="34" charset="0"/>
            </a:rPr>
            <a:t>improvement</a:t>
          </a:r>
          <a:endParaRPr lang="th-TH" sz="1100" kern="1200" dirty="0" smtClean="0">
            <a:solidFill>
              <a:sysClr val="windowText" lastClr="000000"/>
            </a:solidFill>
            <a:latin typeface="Tw Cen MT" panose="020B0602020104020603" pitchFamily="34" charset="0"/>
          </a:endParaRPr>
        </a:p>
        <a:p>
          <a:pPr lvl="0" algn="ctr" defTabSz="488950">
            <a:lnSpc>
              <a:spcPct val="90000"/>
            </a:lnSpc>
            <a:spcBef>
              <a:spcPct val="0"/>
            </a:spcBef>
            <a:spcAft>
              <a:spcPct val="35000"/>
            </a:spcAft>
          </a:pPr>
          <a:r>
            <a:rPr lang="th-TH" sz="1100" kern="1200" dirty="0" smtClean="0">
              <a:solidFill>
                <a:srgbClr val="FF0000"/>
              </a:solidFill>
              <a:latin typeface="Raavi" panose="020B0502040204020203" pitchFamily="34" charset="0"/>
              <a:cs typeface="Raavi" panose="020B0502040204020203" pitchFamily="34" charset="0"/>
            </a:rPr>
            <a:t>การปรับปรุงอย่างต่อเนื่อง</a:t>
          </a:r>
          <a:endParaRPr lang="en-US" sz="1100" kern="1200" dirty="0">
            <a:solidFill>
              <a:sysClr val="windowText" lastClr="000000"/>
            </a:solidFill>
            <a:latin typeface="Tw Cen MT" panose="020B0602020104020603" pitchFamily="34" charset="0"/>
          </a:endParaRPr>
        </a:p>
      </dsp:txBody>
      <dsp:txXfrm>
        <a:off x="3852247" y="2623059"/>
        <a:ext cx="1018666" cy="881267"/>
      </dsp:txXfrm>
    </dsp:sp>
    <dsp:sp modelId="{95C01F04-CEF4-4534-9F19-6F14B836B25A}">
      <dsp:nvSpPr>
        <dsp:cNvPr id="0" name=""/>
        <dsp:cNvSpPr/>
      </dsp:nvSpPr>
      <dsp:spPr>
        <a:xfrm>
          <a:off x="2034543" y="3231240"/>
          <a:ext cx="701506" cy="60444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C48DC0-1B98-4E84-8C21-338252321964}">
      <dsp:nvSpPr>
        <dsp:cNvPr id="0" name=""/>
        <dsp:cNvSpPr/>
      </dsp:nvSpPr>
      <dsp:spPr>
        <a:xfrm>
          <a:off x="2202351" y="3216276"/>
          <a:ext cx="1523678" cy="1318161"/>
        </a:xfrm>
        <a:prstGeom prst="hexagon">
          <a:avLst>
            <a:gd name="adj" fmla="val 28570"/>
            <a:gd name="vf" fmla="val 11547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solidFill>
              <a:latin typeface="Tw Cen MT" panose="020B0602020104020603" pitchFamily="34" charset="0"/>
            </a:rPr>
            <a:t>Cooperation</a:t>
          </a:r>
          <a:endParaRPr lang="th-TH" sz="1100" kern="1200" dirty="0" smtClean="0">
            <a:solidFill>
              <a:sysClr val="windowText" lastClr="000000"/>
            </a:solidFill>
            <a:latin typeface="Tw Cen MT" panose="020B0602020104020603" pitchFamily="34" charset="0"/>
          </a:endParaRPr>
        </a:p>
        <a:p>
          <a:pPr lvl="0" algn="ctr" defTabSz="488950">
            <a:lnSpc>
              <a:spcPct val="90000"/>
            </a:lnSpc>
            <a:spcBef>
              <a:spcPct val="0"/>
            </a:spcBef>
            <a:spcAft>
              <a:spcPct val="35000"/>
            </a:spcAft>
          </a:pPr>
          <a:r>
            <a:rPr lang="th-TH" sz="1100" kern="1200" dirty="0" smtClean="0">
              <a:solidFill>
                <a:srgbClr val="FF0000"/>
              </a:solidFill>
              <a:latin typeface="Tw Cen MT" panose="020B0602020104020603" pitchFamily="34" charset="0"/>
            </a:rPr>
            <a:t>ความร่วมมือ</a:t>
          </a:r>
          <a:endParaRPr lang="en-US" sz="1100" kern="1200" dirty="0">
            <a:solidFill>
              <a:srgbClr val="FF0000"/>
            </a:solidFill>
            <a:latin typeface="Tw Cen MT" panose="020B0602020104020603" pitchFamily="34" charset="0"/>
          </a:endParaRPr>
        </a:p>
      </dsp:txBody>
      <dsp:txXfrm>
        <a:off x="2454857" y="3434723"/>
        <a:ext cx="1018666" cy="881267"/>
      </dsp:txXfrm>
    </dsp:sp>
    <dsp:sp modelId="{FF4A7B27-F6A3-48FD-B210-16D845AA10C5}">
      <dsp:nvSpPr>
        <dsp:cNvPr id="0" name=""/>
        <dsp:cNvSpPr/>
      </dsp:nvSpPr>
      <dsp:spPr>
        <a:xfrm>
          <a:off x="1202423" y="2101712"/>
          <a:ext cx="701506" cy="60444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8A4C82-B282-427F-BB43-D7DADC762A26}">
      <dsp:nvSpPr>
        <dsp:cNvPr id="0" name=""/>
        <dsp:cNvSpPr/>
      </dsp:nvSpPr>
      <dsp:spPr>
        <a:xfrm>
          <a:off x="798473" y="2405519"/>
          <a:ext cx="1523678" cy="1318161"/>
        </a:xfrm>
        <a:prstGeom prst="hexagon">
          <a:avLst>
            <a:gd name="adj" fmla="val 28570"/>
            <a:gd name="vf" fmla="val 11547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solidFill>
                <a:sysClr val="windowText" lastClr="000000"/>
              </a:solidFill>
              <a:latin typeface="Tw Cen MT" panose="020B0602020104020603" pitchFamily="34" charset="0"/>
            </a:rPr>
            <a:t>Customer </a:t>
          </a:r>
          <a:r>
            <a:rPr lang="en-US" sz="1100" kern="1200" dirty="0" smtClean="0">
              <a:solidFill>
                <a:sysClr val="windowText" lastClr="000000"/>
              </a:solidFill>
              <a:latin typeface="Tw Cen MT" panose="020B0602020104020603" pitchFamily="34" charset="0"/>
            </a:rPr>
            <a:t>Focus</a:t>
          </a:r>
          <a:endParaRPr lang="th-TH" sz="1100" kern="1200" dirty="0" smtClean="0">
            <a:solidFill>
              <a:sysClr val="windowText" lastClr="000000"/>
            </a:solidFill>
            <a:latin typeface="Tw Cen MT" panose="020B0602020104020603" pitchFamily="34" charset="0"/>
          </a:endParaRPr>
        </a:p>
        <a:p>
          <a:pPr lvl="0" algn="ctr" defTabSz="488950">
            <a:lnSpc>
              <a:spcPct val="90000"/>
            </a:lnSpc>
            <a:spcBef>
              <a:spcPct val="0"/>
            </a:spcBef>
            <a:spcAft>
              <a:spcPct val="35000"/>
            </a:spcAft>
          </a:pPr>
          <a:r>
            <a:rPr lang="th-TH" sz="1100" kern="1200" dirty="0" smtClean="0">
              <a:solidFill>
                <a:srgbClr val="FF0000"/>
              </a:solidFill>
              <a:latin typeface="Tw Cen MT" panose="020B0602020104020603" pitchFamily="34" charset="0"/>
            </a:rPr>
            <a:t>มุ่งเน้นที่ลูกค้า</a:t>
          </a:r>
          <a:endParaRPr lang="en-US" sz="1100" kern="1200" dirty="0">
            <a:solidFill>
              <a:srgbClr val="FF0000"/>
            </a:solidFill>
            <a:latin typeface="Tw Cen MT" panose="020B0602020104020603" pitchFamily="34" charset="0"/>
          </a:endParaRPr>
        </a:p>
      </dsp:txBody>
      <dsp:txXfrm>
        <a:off x="1050979" y="2623966"/>
        <a:ext cx="1018666" cy="881267"/>
      </dsp:txXfrm>
    </dsp:sp>
    <dsp:sp modelId="{0A7880CA-2656-4325-9CFB-9A4BCB82CDC9}">
      <dsp:nvSpPr>
        <dsp:cNvPr id="0" name=""/>
        <dsp:cNvSpPr/>
      </dsp:nvSpPr>
      <dsp:spPr>
        <a:xfrm>
          <a:off x="798473" y="808943"/>
          <a:ext cx="1523678" cy="1318161"/>
        </a:xfrm>
        <a:prstGeom prst="hexagon">
          <a:avLst>
            <a:gd name="adj" fmla="val 28570"/>
            <a:gd name="vf" fmla="val 11547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ysClr val="windowText" lastClr="000000"/>
              </a:solidFill>
              <a:latin typeface="Tw Cen MT" panose="020B0602020104020603" pitchFamily="34" charset="0"/>
            </a:rPr>
            <a:t>Control</a:t>
          </a:r>
          <a:endParaRPr lang="th-TH" sz="2000" kern="1200" dirty="0" smtClean="0">
            <a:solidFill>
              <a:sysClr val="windowText" lastClr="000000"/>
            </a:solidFill>
            <a:latin typeface="Tw Cen MT" panose="020B0602020104020603" pitchFamily="34" charset="0"/>
          </a:endParaRPr>
        </a:p>
        <a:p>
          <a:pPr lvl="0" algn="ctr" defTabSz="889000">
            <a:lnSpc>
              <a:spcPct val="90000"/>
            </a:lnSpc>
            <a:spcBef>
              <a:spcPct val="0"/>
            </a:spcBef>
            <a:spcAft>
              <a:spcPct val="35000"/>
            </a:spcAft>
          </a:pPr>
          <a:r>
            <a:rPr lang="th-TH" sz="2000" kern="1200" dirty="0" smtClean="0">
              <a:solidFill>
                <a:srgbClr val="FF0000"/>
              </a:solidFill>
              <a:latin typeface="Tw Cen MT" panose="020B0602020104020603" pitchFamily="34" charset="0"/>
            </a:rPr>
            <a:t>การควบคุม</a:t>
          </a:r>
          <a:endParaRPr lang="en-US" sz="1600" kern="1200" dirty="0">
            <a:solidFill>
              <a:srgbClr val="FF0000"/>
            </a:solidFill>
            <a:latin typeface="Tw Cen MT" panose="020B0602020104020603" pitchFamily="34" charset="0"/>
          </a:endParaRPr>
        </a:p>
      </dsp:txBody>
      <dsp:txXfrm>
        <a:off x="1050979" y="1027390"/>
        <a:ext cx="1018666" cy="881267"/>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1">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6/24/2020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last lecture, each group had been assigned to prepare for a 5-minute presentation of one of the following approaches;</a:t>
            </a:r>
          </a:p>
          <a:p>
            <a:pPr lvl="1"/>
            <a:r>
              <a:rPr lang="en-GB" sz="1200" kern="1200" dirty="0">
                <a:solidFill>
                  <a:schemeClr val="tx1"/>
                </a:solidFill>
                <a:effectLst/>
                <a:latin typeface="+mn-lt"/>
                <a:ea typeface="+mn-ea"/>
                <a:cs typeface="+mn-cs"/>
              </a:rPr>
              <a:t>Deming/ Deming prize</a:t>
            </a:r>
            <a:endParaRPr lang="en-US"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TQC/TQM</a:t>
            </a:r>
            <a:endParaRPr lang="en-US"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ISO 9000</a:t>
            </a:r>
            <a:endParaRPr lang="en-US"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Lean Six Sigma</a:t>
            </a:r>
            <a:endParaRPr lang="en-US"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topics to cover:</a:t>
            </a:r>
          </a:p>
          <a:p>
            <a:pPr lvl="0"/>
            <a:r>
              <a:rPr lang="en-GB" sz="1200" kern="1200" dirty="0">
                <a:solidFill>
                  <a:schemeClr val="tx1"/>
                </a:solidFill>
                <a:effectLst/>
                <a:latin typeface="+mn-lt"/>
                <a:ea typeface="+mn-ea"/>
                <a:cs typeface="+mn-cs"/>
              </a:rPr>
              <a:t>- What is your approach?</a:t>
            </a:r>
            <a:endParaRPr lang="en-US"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What is the main focus/ the key of your approach?</a:t>
            </a:r>
            <a:endParaRPr lang="en-US"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In what circumstance that an organization should adopt your approach?</a:t>
            </a:r>
            <a:endParaRPr lang="en-US"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What are the challenges of your approach?</a:t>
            </a:r>
            <a:endParaRPr lang="en-US"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Success cases/firms adopting your approach</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3</a:t>
            </a:fld>
            <a:endParaRPr lang="en-US"/>
          </a:p>
        </p:txBody>
      </p:sp>
    </p:spTree>
    <p:extLst>
      <p:ext uri="{BB962C8B-B14F-4D97-AF65-F5344CB8AC3E}">
        <p14:creationId xmlns:p14="http://schemas.microsoft.com/office/powerpoint/2010/main" val="1827457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Whether retooling internal operations or transforming your business to play in the </a:t>
            </a:r>
            <a:r>
              <a:rPr lang="en-US" dirty="0" err="1"/>
              <a:t>IIoT</a:t>
            </a:r>
            <a:r>
              <a:rPr lang="en-US" dirty="0"/>
              <a:t> market, effective shifts to digital industrial business models should be grounded in five guiding questions.</a:t>
            </a:r>
          </a:p>
          <a:p>
            <a:pPr marL="171450" indent="-171450">
              <a:buFont typeface="Arial" panose="020B0604020202020204" pitchFamily="34" charset="0"/>
              <a:buChar char="•"/>
            </a:pPr>
            <a:r>
              <a:rPr lang="en-US" dirty="0"/>
              <a:t>Together, the answers to these question help guide the direction of the transforming and align leaders to a shared vision for the future. All are needed to bring digital industrial transformation to fruition.</a:t>
            </a:r>
          </a:p>
        </p:txBody>
      </p:sp>
      <p:sp>
        <p:nvSpPr>
          <p:cNvPr id="4" name="Slide Number Placeholder 3"/>
          <p:cNvSpPr>
            <a:spLocks noGrp="1"/>
          </p:cNvSpPr>
          <p:nvPr>
            <p:ph type="sldNum" sz="quarter" idx="5"/>
          </p:nvPr>
        </p:nvSpPr>
        <p:spPr/>
        <p:txBody>
          <a:bodyPr/>
          <a:lstStyle/>
          <a:p>
            <a:fld id="{D9E50DBC-2896-0A4C-AFF9-CCB22DA1C35C}" type="slidenum">
              <a:rPr lang="en-US" smtClean="0"/>
              <a:t>19</a:t>
            </a:fld>
            <a:endParaRPr lang="en-US"/>
          </a:p>
        </p:txBody>
      </p:sp>
    </p:spTree>
    <p:extLst>
      <p:ext uri="{BB962C8B-B14F-4D97-AF65-F5344CB8AC3E}">
        <p14:creationId xmlns:p14="http://schemas.microsoft.com/office/powerpoint/2010/main" val="1114510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Quality transformation</a:t>
            </a:r>
          </a:p>
          <a:p>
            <a:pPr marL="285750" indent="-285750">
              <a:buFont typeface="Arial" panose="020B0604020202020204" pitchFamily="34" charset="0"/>
              <a:buChar char="•"/>
            </a:pPr>
            <a:r>
              <a:rPr lang="en-US" dirty="0"/>
              <a:t>Instead of product quality, more emphasis will be given to design, safety, and service quality. In particular, design quality will become more important than manufacturing quality, since the design influences customers’ happiness and there will be no difference in manufacturing quality, because of intelligent manufacturing, </a:t>
            </a:r>
            <a:r>
              <a:rPr lang="en-US" dirty="0" err="1"/>
              <a:t>robotisation</a:t>
            </a:r>
            <a:r>
              <a:rPr lang="en-US" dirty="0"/>
              <a:t>, and 3D printing.</a:t>
            </a:r>
          </a:p>
          <a:p>
            <a:pPr marL="285750" indent="-285750">
              <a:buFont typeface="Arial" panose="020B0604020202020204" pitchFamily="34" charset="0"/>
              <a:buChar char="•"/>
            </a:pPr>
            <a:r>
              <a:rPr lang="en-US" dirty="0"/>
              <a:t>The speed of design, production, and delivery is the most important quality for customers in this mass </a:t>
            </a:r>
            <a:r>
              <a:rPr lang="en-US" dirty="0" err="1"/>
              <a:t>customisation</a:t>
            </a:r>
            <a:r>
              <a:rPr lang="en-US" dirty="0"/>
              <a:t> society. After identifying customers’ demand, speedy production is perhaps the most important factor for a company to satisfy customers and survive. Such speed is the most important quality value in the Fourth Industrial Revolution.</a:t>
            </a:r>
          </a:p>
          <a:p>
            <a:pPr marL="285750" indent="-285750">
              <a:buFont typeface="Arial" panose="020B0604020202020204" pitchFamily="34" charset="0"/>
              <a:buChar char="•"/>
            </a:pPr>
            <a:r>
              <a:rPr lang="en-US" dirty="0"/>
              <a:t>Quality of connectivity and software will be more focused, since, through IoT, everything is connected through sensors and software. The quality of connectivity and software plays important roles in the smart factory and smart city connected by sensor data. The quality of data will be more critical, since many technologies such as Big Data, AI, and IoT are all based on data and data analysis. Eventually, service quality and brand quality with speedy management connected to culture and personal satisfaction will have the highest value.</a:t>
            </a:r>
            <a:endParaRPr lang="en-US" sz="1050" dirty="0">
              <a:latin typeface="Tw Cen MT" panose="020B0602020104020603" pitchFamily="34" charset="0"/>
            </a:endParaRPr>
          </a:p>
          <a:p>
            <a:r>
              <a:rPr lang="en-US" sz="1200" b="1" dirty="0">
                <a:latin typeface="Tw Cen MT" panose="020B0602020104020603" pitchFamily="34" charset="0"/>
              </a:rPr>
              <a:t>Quality goals</a:t>
            </a:r>
          </a:p>
          <a:p>
            <a:pPr marL="171450" indent="-171450">
              <a:buFont typeface="Arial" panose="020B0604020202020204" pitchFamily="34" charset="0"/>
              <a:buChar char="•"/>
            </a:pPr>
            <a:r>
              <a:rPr lang="en-US" sz="1200" dirty="0">
                <a:latin typeface="Tw Cen MT" panose="020B0602020104020603" pitchFamily="34" charset="0"/>
              </a:rPr>
              <a:t>With </a:t>
            </a:r>
            <a:r>
              <a:rPr lang="en-US" sz="1200" kern="1200" dirty="0">
                <a:solidFill>
                  <a:schemeClr val="tx1"/>
                </a:solidFill>
                <a:latin typeface="+mn-lt"/>
                <a:ea typeface="+mn-ea"/>
                <a:cs typeface="+mn-cs"/>
              </a:rPr>
              <a:t>innovative technology for connectivity and smart computation, the ability to trace quality and safety is being maximized in all product and service characteristics.</a:t>
            </a:r>
          </a:p>
          <a:p>
            <a:pPr marL="171450" indent="-171450">
              <a:buFont typeface="Arial" panose="020B0604020202020204" pitchFamily="34" charset="0"/>
              <a:buChar char="•"/>
            </a:pPr>
            <a:r>
              <a:rPr lang="en-US" sz="1200" kern="1200" dirty="0">
                <a:solidFill>
                  <a:schemeClr val="tx1"/>
                </a:solidFill>
                <a:latin typeface="+mn-lt"/>
                <a:ea typeface="+mn-ea"/>
                <a:cs typeface="+mn-cs"/>
              </a:rPr>
              <a:t>The brand quality and the service quality of this stage of the industrial revolution should focus on clarifying the responsibility (or accountability) of quality. </a:t>
            </a:r>
          </a:p>
          <a:p>
            <a:pPr marL="171450" indent="-171450">
              <a:buFont typeface="Arial" panose="020B0604020202020204" pitchFamily="34" charset="0"/>
              <a:buChar char="•"/>
            </a:pPr>
            <a:r>
              <a:rPr lang="en-US" sz="1200" kern="1200" dirty="0">
                <a:solidFill>
                  <a:schemeClr val="tx1"/>
                </a:solidFill>
                <a:latin typeface="+mn-lt"/>
                <a:ea typeface="+mn-ea"/>
                <a:cs typeface="+mn-cs"/>
              </a:rPr>
              <a:t>Such a goal can be attained through an ‘open quality’ system in which key factors such as speed, creativity, data analytics, and AI are combined to provide a comprehensive approach for meeting dynamic consumer requirements. </a:t>
            </a:r>
          </a:p>
          <a:p>
            <a:pPr marL="171450" indent="-171450">
              <a:buFont typeface="Arial" panose="020B0604020202020204" pitchFamily="34" charset="0"/>
              <a:buChar char="•"/>
            </a:pPr>
            <a:r>
              <a:rPr lang="en-US" sz="1200" kern="1200" dirty="0">
                <a:solidFill>
                  <a:schemeClr val="tx1"/>
                </a:solidFill>
                <a:latin typeface="+mn-lt"/>
                <a:ea typeface="+mn-ea"/>
                <a:cs typeface="+mn-cs"/>
              </a:rPr>
              <a:t>We propose using the terminology ‘Open Quality’ as a new quality strategy in which all quality characteristics of any product and service are designed, produced, marketed, and sold on the basis of open and transparent approaches. The Industry 4.0 may not attain perfect products and services,</a:t>
            </a:r>
          </a:p>
        </p:txBody>
      </p:sp>
      <p:sp>
        <p:nvSpPr>
          <p:cNvPr id="4" name="Slide Number Placeholder 3"/>
          <p:cNvSpPr>
            <a:spLocks noGrp="1"/>
          </p:cNvSpPr>
          <p:nvPr>
            <p:ph type="sldNum" sz="quarter" idx="5"/>
          </p:nvPr>
        </p:nvSpPr>
        <p:spPr/>
        <p:txBody>
          <a:bodyPr/>
          <a:lstStyle/>
          <a:p>
            <a:fld id="{D9E50DBC-2896-0A4C-AFF9-CCB22DA1C35C}" type="slidenum">
              <a:rPr lang="en-US" smtClean="0"/>
              <a:t>20</a:t>
            </a:fld>
            <a:endParaRPr lang="en-US"/>
          </a:p>
        </p:txBody>
      </p:sp>
    </p:spTree>
    <p:extLst>
      <p:ext uri="{BB962C8B-B14F-4D97-AF65-F5344CB8AC3E}">
        <p14:creationId xmlns:p14="http://schemas.microsoft.com/office/powerpoint/2010/main" val="355288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One-way flow of QM</a:t>
            </a:r>
          </a:p>
          <a:p>
            <a:pPr marL="171450" indent="-171450">
              <a:buFontTx/>
              <a:buChar char="-"/>
            </a:pPr>
            <a:r>
              <a:rPr lang="en-US" dirty="0"/>
              <a:t>No interactions among five stages</a:t>
            </a:r>
          </a:p>
          <a:p>
            <a:pPr marL="0" indent="0">
              <a:buFontTx/>
              <a:buNone/>
            </a:pPr>
            <a:r>
              <a:rPr lang="en-US" b="1" dirty="0"/>
              <a:t>Multiway interactions</a:t>
            </a:r>
          </a:p>
          <a:p>
            <a:pPr marL="171450" indent="-171450">
              <a:buFontTx/>
              <a:buChar char="-"/>
            </a:pPr>
            <a:r>
              <a:rPr lang="en-US" dirty="0"/>
              <a:t>Diagnosis and feedback in each stage will simultaneously be possible with Big Data, AI, IoT, etc. so the quality diagnosis and customer demand in each stage will be realized.</a:t>
            </a:r>
          </a:p>
          <a:p>
            <a:pPr marL="171450" indent="-171450">
              <a:buFontTx/>
              <a:buChar char="-"/>
            </a:pPr>
            <a:r>
              <a:rPr lang="en-US" sz="1200" b="0" i="0" u="none" strike="noStrike" kern="1200" baseline="0" dirty="0">
                <a:solidFill>
                  <a:schemeClr val="tx1"/>
                </a:solidFill>
                <a:latin typeface="+mn-lt"/>
                <a:ea typeface="+mn-ea"/>
                <a:cs typeface="+mn-cs"/>
              </a:rPr>
              <a:t>customers’ opinion and demand will be instantly reflected in each stage. A data-oriented software system will play an important role in the whole production system</a:t>
            </a:r>
          </a:p>
          <a:p>
            <a:pPr marL="0" indent="0">
              <a:buFontTx/>
              <a:buNone/>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(Read detailed explanation (</a:t>
            </a:r>
            <a:r>
              <a:rPr lang="en-US" sz="1200" b="0" i="0" u="none" strike="noStrike" kern="1200" baseline="0" dirty="0">
                <a:solidFill>
                  <a:schemeClr val="tx1"/>
                </a:solidFill>
                <a:latin typeface="Tw Cen MT" panose="020B0602020104020603" pitchFamily="34" charset="0"/>
                <a:ea typeface="+mn-ea"/>
                <a:cs typeface="+mn-cs"/>
              </a:rPr>
              <a:t>Part et al. </a:t>
            </a:r>
            <a:r>
              <a:rPr lang="en-US" sz="1200" dirty="0">
                <a:latin typeface="Tw Cen MT" panose="020B0602020104020603" pitchFamily="34" charset="0"/>
              </a:rPr>
              <a:t>2017) Building a new culture for quality management in the era of the Fourth Industrial Revolution, Total Quality Management &amp; Business Excellence.</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9E50DBC-2896-0A4C-AFF9-CCB22DA1C35C}" type="slidenum">
              <a:rPr lang="en-US" smtClean="0"/>
              <a:t>21</a:t>
            </a:fld>
            <a:endParaRPr lang="en-US"/>
          </a:p>
        </p:txBody>
      </p:sp>
    </p:spTree>
    <p:extLst>
      <p:ext uri="{BB962C8B-B14F-4D97-AF65-F5344CB8AC3E}">
        <p14:creationId xmlns:p14="http://schemas.microsoft.com/office/powerpoint/2010/main" val="2504326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22</a:t>
            </a:fld>
            <a:endParaRPr lang="en-US"/>
          </a:p>
        </p:txBody>
      </p:sp>
    </p:spTree>
    <p:extLst>
      <p:ext uri="{BB962C8B-B14F-4D97-AF65-F5344CB8AC3E}">
        <p14:creationId xmlns:p14="http://schemas.microsoft.com/office/powerpoint/2010/main" val="354347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4</a:t>
            </a:fld>
            <a:endParaRPr lang="en-US"/>
          </a:p>
        </p:txBody>
      </p:sp>
    </p:spTree>
    <p:extLst>
      <p:ext uri="{BB962C8B-B14F-4D97-AF65-F5344CB8AC3E}">
        <p14:creationId xmlns:p14="http://schemas.microsoft.com/office/powerpoint/2010/main" val="2121018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5</a:t>
            </a:fld>
            <a:endParaRPr lang="en-US"/>
          </a:p>
        </p:txBody>
      </p:sp>
    </p:spTree>
    <p:extLst>
      <p:ext uri="{BB962C8B-B14F-4D97-AF65-F5344CB8AC3E}">
        <p14:creationId xmlns:p14="http://schemas.microsoft.com/office/powerpoint/2010/main" val="116055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9</a:t>
            </a:fld>
            <a:endParaRPr lang="en-US"/>
          </a:p>
        </p:txBody>
      </p:sp>
    </p:spTree>
    <p:extLst>
      <p:ext uri="{BB962C8B-B14F-4D97-AF65-F5344CB8AC3E}">
        <p14:creationId xmlns:p14="http://schemas.microsoft.com/office/powerpoint/2010/main" val="718743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10</a:t>
            </a:fld>
            <a:endParaRPr lang="en-US"/>
          </a:p>
        </p:txBody>
      </p:sp>
    </p:spTree>
    <p:extLst>
      <p:ext uri="{BB962C8B-B14F-4D97-AF65-F5344CB8AC3E}">
        <p14:creationId xmlns:p14="http://schemas.microsoft.com/office/powerpoint/2010/main" val="159677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11</a:t>
            </a:fld>
            <a:endParaRPr lang="en-US"/>
          </a:p>
        </p:txBody>
      </p:sp>
    </p:spTree>
    <p:extLst>
      <p:ext uri="{BB962C8B-B14F-4D97-AF65-F5344CB8AC3E}">
        <p14:creationId xmlns:p14="http://schemas.microsoft.com/office/powerpoint/2010/main" val="43558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9E50DBC-2896-0A4C-AFF9-CCB22DA1C35C}" type="slidenum">
              <a:rPr lang="en-US" smtClean="0"/>
              <a:t>12</a:t>
            </a:fld>
            <a:endParaRPr lang="en-US"/>
          </a:p>
        </p:txBody>
      </p:sp>
    </p:spTree>
    <p:extLst>
      <p:ext uri="{BB962C8B-B14F-4D97-AF65-F5344CB8AC3E}">
        <p14:creationId xmlns:p14="http://schemas.microsoft.com/office/powerpoint/2010/main" val="592908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ISO first</a:t>
            </a:r>
          </a:p>
          <a:p>
            <a:pPr marL="171450" indent="-171450">
              <a:buFont typeface="Arial" panose="020B0604020202020204" pitchFamily="34" charset="0"/>
              <a:buChar char="•"/>
            </a:pPr>
            <a:r>
              <a:rPr lang="en-GB" sz="1200" dirty="0">
                <a:latin typeface="Tw Cen MT" panose="020B0602020104020603" pitchFamily="34" charset="0"/>
              </a:rPr>
              <a:t>In a traditional environment (old way of doing things), companies wishing to remain competitive and improve their quality systems are recommended the use of ISO 9000.</a:t>
            </a:r>
          </a:p>
          <a:p>
            <a:pPr marL="171450" indent="-171450">
              <a:buFont typeface="Arial" panose="020B0604020202020204" pitchFamily="34" charset="0"/>
              <a:buChar char="•"/>
            </a:pPr>
            <a:r>
              <a:rPr lang="en-GB" sz="1200" dirty="0">
                <a:latin typeface="Tw Cen MT" panose="020B0602020104020603" pitchFamily="34" charset="0"/>
              </a:rPr>
              <a:t>ISO 9000 can be a foundation for a much broader system of TQM (ISO 9000 is compatible with and can be viewed as a subset of TQM)</a:t>
            </a:r>
          </a:p>
          <a:p>
            <a:pPr marL="171450" indent="-171450">
              <a:buFont typeface="Arial" panose="020B0604020202020204" pitchFamily="34" charset="0"/>
              <a:buChar char="•"/>
            </a:pPr>
            <a:r>
              <a:rPr lang="en-GB" sz="1200" dirty="0">
                <a:latin typeface="Tw Cen MT" panose="020B0602020104020603" pitchFamily="34" charset="0"/>
              </a:rPr>
              <a:t>ISO 9000 can improve operations in a traditional environment.</a:t>
            </a:r>
          </a:p>
          <a:p>
            <a:pPr marL="171450" indent="-171450">
              <a:buFont typeface="Arial" panose="020B0604020202020204" pitchFamily="34" charset="0"/>
              <a:buChar char="•"/>
            </a:pPr>
            <a:r>
              <a:rPr lang="en-GB" sz="1200" dirty="0">
                <a:latin typeface="Tw Cen MT" panose="020B0602020104020603" pitchFamily="34" charset="0"/>
              </a:rPr>
              <a:t>ISO 9000 can be implemented first to create stability and consistency in the organisation’s work, then the implementation of TQM can enhance employee motivation and operational efficiency, and achieve overall organisational success and performance.</a:t>
            </a:r>
          </a:p>
          <a:p>
            <a:r>
              <a:rPr lang="en-US" dirty="0"/>
              <a:t>TQM first</a:t>
            </a:r>
            <a:endParaRPr lang="en-GB" sz="1050" kern="1200" dirty="0">
              <a:solidFill>
                <a:schemeClr val="tx1"/>
              </a:solidFill>
              <a:latin typeface="Tw Cen MT" panose="020B0602020104020603" pitchFamily="34" charset="0"/>
              <a:ea typeface="+mn-ea"/>
              <a:cs typeface="+mn-cs"/>
            </a:endParaRPr>
          </a:p>
          <a:p>
            <a:pPr marL="171450" indent="-171450">
              <a:buFont typeface="Arial" panose="020B0604020202020204" pitchFamily="34" charset="0"/>
              <a:buChar char="•"/>
            </a:pPr>
            <a:r>
              <a:rPr lang="en-GB" sz="1200" kern="1200" dirty="0">
                <a:solidFill>
                  <a:schemeClr val="tx1"/>
                </a:solidFill>
                <a:latin typeface="Tw Cen MT" panose="020B0602020104020603" pitchFamily="34" charset="0"/>
                <a:ea typeface="+mn-ea"/>
                <a:cs typeface="+mn-cs"/>
              </a:rPr>
              <a:t>TQM might be implemented first (Like Toyota).</a:t>
            </a:r>
          </a:p>
          <a:p>
            <a:pPr marL="171450" indent="-171450">
              <a:buFont typeface="Arial" panose="020B0604020202020204" pitchFamily="34" charset="0"/>
              <a:buChar char="•"/>
            </a:pPr>
            <a:r>
              <a:rPr lang="en-GB" sz="1200" kern="1200" dirty="0">
                <a:solidFill>
                  <a:schemeClr val="tx1"/>
                </a:solidFill>
                <a:latin typeface="Tw Cen MT" panose="020B0602020104020603" pitchFamily="34" charset="0"/>
                <a:ea typeface="+mn-ea"/>
                <a:cs typeface="+mn-cs"/>
              </a:rPr>
              <a:t>ISO 9000 is compatible with and can be viewed as a subset of TQM</a:t>
            </a:r>
          </a:p>
          <a:p>
            <a:pPr marL="171450" indent="-171450">
              <a:buFont typeface="Arial" panose="020B0604020202020204" pitchFamily="34" charset="0"/>
              <a:buChar char="•"/>
            </a:pPr>
            <a:r>
              <a:rPr lang="en-GB" sz="1200" kern="1200" dirty="0">
                <a:solidFill>
                  <a:schemeClr val="tx1"/>
                </a:solidFill>
                <a:latin typeface="Tw Cen MT" panose="020B0602020104020603" pitchFamily="34" charset="0"/>
                <a:ea typeface="+mn-ea"/>
                <a:cs typeface="+mn-cs"/>
              </a:rPr>
              <a:t>Therefore, ISO 9000 maybe redundant in a measure TQM environment</a:t>
            </a:r>
          </a:p>
          <a:p>
            <a:pPr marL="171450" indent="-171450">
              <a:buFont typeface="Arial" panose="020B0604020202020204" pitchFamily="34" charset="0"/>
              <a:buChar char="•"/>
            </a:pPr>
            <a:r>
              <a:rPr lang="en-GB" sz="1200" kern="1200" dirty="0">
                <a:solidFill>
                  <a:schemeClr val="tx1"/>
                </a:solidFill>
                <a:latin typeface="Tw Cen MT" panose="020B0602020104020603" pitchFamily="34" charset="0"/>
                <a:ea typeface="+mn-ea"/>
                <a:cs typeface="+mn-cs"/>
              </a:rPr>
              <a:t>However, if the company choose to implement ISO 9000, it is easier. </a:t>
            </a:r>
          </a:p>
          <a:p>
            <a:pPr marL="171450" indent="-171450">
              <a:buFont typeface="Arial" panose="020B0604020202020204" pitchFamily="34" charset="0"/>
              <a:buChar char="•"/>
            </a:pPr>
            <a:r>
              <a:rPr lang="en-GB" sz="1200" kern="1200" dirty="0">
                <a:solidFill>
                  <a:schemeClr val="tx1"/>
                </a:solidFill>
                <a:latin typeface="Tw Cen MT" panose="020B0602020104020603" pitchFamily="34" charset="0"/>
                <a:ea typeface="+mn-ea"/>
                <a:cs typeface="+mn-cs"/>
              </a:rPr>
              <a:t>The purpose is to obtain certification.</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17</a:t>
            </a:fld>
            <a:endParaRPr lang="en-US"/>
          </a:p>
        </p:txBody>
      </p:sp>
    </p:spTree>
    <p:extLst>
      <p:ext uri="{BB962C8B-B14F-4D97-AF65-F5344CB8AC3E}">
        <p14:creationId xmlns:p14="http://schemas.microsoft.com/office/powerpoint/2010/main" val="4150521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technologies that encapsulate the physical-to-digital-to-physical of Industry 4.0 </a:t>
            </a:r>
          </a:p>
        </p:txBody>
      </p:sp>
      <p:sp>
        <p:nvSpPr>
          <p:cNvPr id="4" name="Slide Number Placeholder 3"/>
          <p:cNvSpPr>
            <a:spLocks noGrp="1"/>
          </p:cNvSpPr>
          <p:nvPr>
            <p:ph type="sldNum" sz="quarter" idx="5"/>
          </p:nvPr>
        </p:nvSpPr>
        <p:spPr/>
        <p:txBody>
          <a:bodyPr/>
          <a:lstStyle/>
          <a:p>
            <a:fld id="{D9E50DBC-2896-0A4C-AFF9-CCB22DA1C35C}" type="slidenum">
              <a:rPr lang="en-US" smtClean="0"/>
              <a:t>18</a:t>
            </a:fld>
            <a:endParaRPr lang="en-US"/>
          </a:p>
        </p:txBody>
      </p:sp>
    </p:spTree>
    <p:extLst>
      <p:ext uri="{BB962C8B-B14F-4D97-AF65-F5344CB8AC3E}">
        <p14:creationId xmlns:p14="http://schemas.microsoft.com/office/powerpoint/2010/main" val="342620739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xmlns=""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xmlns=""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xmlns=""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xmlns=""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xmlns=""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xmlns=""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xmlns=""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xmlns=""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xmlns=""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xmlns=""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xmlns=""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xmlns=""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xmlns=""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xmlns=""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xmlns=""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xmlns=""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xmlns=""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xmlns=""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xmlns=""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xmlns=""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xmlns=""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xmlns=""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xmlns=""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xmlns=""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xmlns=""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xmlns=""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xmlns=""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xmlns=""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xmlns=""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xmlns=""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xmlns="" id="{FA31B2A8-CB08-462F-B7BA-1D4FF2A92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xmlns=""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xmlns=""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xmlns="" id="{C347F2E1-32C3-42DE-A641-A761A9BC8457}"/>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xmlns="" id="{433171C4-5851-4396-BA52-6A4F1EB08AA1}"/>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xmlns="" id="{700B0FFF-4324-4D36-ABB6-514B1D0CC3D6}"/>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xmlns=""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xmlns=""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xmlns=""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xmlns=""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6/24/2020</a:t>
            </a:fld>
            <a:endParaRPr lang="en-US"/>
          </a:p>
        </p:txBody>
      </p:sp>
      <p:sp>
        <p:nvSpPr>
          <p:cNvPr id="5" name="Footer Placeholder 4">
            <a:extLst>
              <a:ext uri="{FF2B5EF4-FFF2-40B4-BE49-F238E27FC236}">
                <a16:creationId xmlns:a16="http://schemas.microsoft.com/office/drawing/2014/main" xmlns=""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1E8C3049-6B68-4E38-977A-C7B28A94B82F}"/>
              </a:ext>
            </a:extLst>
          </p:cNvPr>
          <p:cNvSpPr>
            <a:spLocks noGrp="1"/>
          </p:cNvSpPr>
          <p:nvPr>
            <p:ph type="subTitle" idx="1"/>
          </p:nvPr>
        </p:nvSpPr>
        <p:spPr>
          <a:xfrm>
            <a:off x="1356177" y="3674088"/>
            <a:ext cx="8950284" cy="1305161"/>
          </a:xfrm>
        </p:spPr>
        <p:txBody>
          <a:bodyPr/>
          <a:lstStyle/>
          <a:p>
            <a:r>
              <a:rPr lang="en-US" sz="2400" dirty="0">
                <a:solidFill>
                  <a:srgbClr val="002060"/>
                </a:solidFill>
              </a:rPr>
              <a:t>TAKORN OPASSUWAN &amp; Assoc. Prof. </a:t>
            </a:r>
            <a:r>
              <a:rPr lang="en-US" sz="2400" dirty="0" err="1">
                <a:solidFill>
                  <a:srgbClr val="002060"/>
                </a:solidFill>
              </a:rPr>
              <a:t>Wichai</a:t>
            </a:r>
            <a:r>
              <a:rPr lang="en-US" sz="2400" dirty="0">
                <a:solidFill>
                  <a:srgbClr val="002060"/>
                </a:solidFill>
              </a:rPr>
              <a:t> </a:t>
            </a:r>
            <a:r>
              <a:rPr lang="en-US" sz="2400" dirty="0" err="1">
                <a:solidFill>
                  <a:srgbClr val="002060"/>
                </a:solidFill>
              </a:rPr>
              <a:t>Chattinnawat</a:t>
            </a:r>
            <a:endParaRPr lang="en-US" sz="2400" dirty="0">
              <a:solidFill>
                <a:srgbClr val="002060"/>
              </a:solidFill>
            </a:endParaRPr>
          </a:p>
          <a:p>
            <a:r>
              <a:rPr lang="th-TH" sz="2400" dirty="0">
                <a:solidFill>
                  <a:srgbClr val="002060"/>
                </a:solidFill>
              </a:rPr>
              <a:t>ฐากร โอภาสสุวรรณ และ รศ.ดร. วิชัย ฉัตรทินวัฒน์</a:t>
            </a:r>
            <a:endParaRPr lang="en-US" sz="2400" dirty="0">
              <a:solidFill>
                <a:srgbClr val="002060"/>
              </a:solidFill>
            </a:endParaRPr>
          </a:p>
        </p:txBody>
      </p:sp>
      <p:sp>
        <p:nvSpPr>
          <p:cNvPr id="4" name="Title 1"/>
          <p:cNvSpPr txBox="1">
            <a:spLocks/>
          </p:cNvSpPr>
          <p:nvPr/>
        </p:nvSpPr>
        <p:spPr>
          <a:xfrm>
            <a:off x="1356177" y="2006690"/>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200" dirty="0">
                <a:solidFill>
                  <a:srgbClr val="002060"/>
                </a:solidFill>
              </a:rPr>
              <a:t>Quality System Structures for Industry </a:t>
            </a:r>
            <a:r>
              <a:rPr lang="en-US" sz="3200" dirty="0" smtClean="0">
                <a:solidFill>
                  <a:srgbClr val="002060"/>
                </a:solidFill>
              </a:rPr>
              <a:t>4.0</a:t>
            </a:r>
          </a:p>
          <a:p>
            <a:r>
              <a:rPr lang="th-TH" sz="2400" dirty="0" smtClean="0">
                <a:solidFill>
                  <a:srgbClr val="FF0000"/>
                </a:solidFill>
              </a:rPr>
              <a:t>โครงสร้างระบบคุณภาพ สำหรับ อุตสาหกรรม 4.0</a:t>
            </a:r>
            <a:endParaRPr lang="en-US" sz="2400" dirty="0">
              <a:solidFill>
                <a:srgbClr val="FF0000"/>
              </a:solidFill>
            </a:endParaRP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ISO 9001 Principles</a:t>
            </a:r>
            <a:endParaRPr lang="en-US" dirty="0"/>
          </a:p>
        </p:txBody>
      </p:sp>
      <p:grpSp>
        <p:nvGrpSpPr>
          <p:cNvPr id="23" name="Group 22">
            <a:extLst>
              <a:ext uri="{FF2B5EF4-FFF2-40B4-BE49-F238E27FC236}">
                <a16:creationId xmlns:a16="http://schemas.microsoft.com/office/drawing/2014/main" xmlns="" id="{8E798A83-EC8C-4615-B67E-52AF4A4EE174}"/>
              </a:ext>
            </a:extLst>
          </p:cNvPr>
          <p:cNvGrpSpPr/>
          <p:nvPr/>
        </p:nvGrpSpPr>
        <p:grpSpPr>
          <a:xfrm>
            <a:off x="357346" y="1467756"/>
            <a:ext cx="11569541" cy="5232784"/>
            <a:chOff x="357346" y="1467756"/>
            <a:chExt cx="11569541" cy="5232784"/>
          </a:xfrm>
        </p:grpSpPr>
        <p:sp>
          <p:nvSpPr>
            <p:cNvPr id="18" name="Rectangle 17">
              <a:extLst>
                <a:ext uri="{FF2B5EF4-FFF2-40B4-BE49-F238E27FC236}">
                  <a16:creationId xmlns:a16="http://schemas.microsoft.com/office/drawing/2014/main" xmlns="" id="{DC3E49D2-1FE8-4BB1-A69C-EEFDE58CBEE8}"/>
                </a:ext>
              </a:extLst>
            </p:cNvPr>
            <p:cNvSpPr/>
            <p:nvPr/>
          </p:nvSpPr>
          <p:spPr>
            <a:xfrm>
              <a:off x="357346" y="3175786"/>
              <a:ext cx="4271804" cy="805418"/>
            </a:xfrm>
            <a:prstGeom prst="rect">
              <a:avLst/>
            </a:prstGeom>
            <a:solidFill>
              <a:srgbClr val="93D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xmlns="" id="{29AC0FEC-508B-4F87-9D1A-5B4ADDFE24FA}"/>
                </a:ext>
              </a:extLst>
            </p:cNvPr>
            <p:cNvSpPr/>
            <p:nvPr/>
          </p:nvSpPr>
          <p:spPr>
            <a:xfrm>
              <a:off x="357346" y="4862164"/>
              <a:ext cx="4351814" cy="805418"/>
            </a:xfrm>
            <a:prstGeom prst="rect">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xmlns="" id="{4CB2316D-32CC-42DA-A52A-1CC5D1BCD2EA}"/>
                </a:ext>
              </a:extLst>
            </p:cNvPr>
            <p:cNvSpPr/>
            <p:nvPr/>
          </p:nvSpPr>
          <p:spPr>
            <a:xfrm>
              <a:off x="3648392" y="6163329"/>
              <a:ext cx="5109607" cy="377047"/>
            </a:xfrm>
            <a:prstGeom prst="rect">
              <a:avLst/>
            </a:prstGeom>
            <a:solidFill>
              <a:srgbClr val="B8C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xmlns="" id="{9BE3B047-9028-455E-AE54-1FAECA458903}"/>
                </a:ext>
              </a:extLst>
            </p:cNvPr>
            <p:cNvSpPr/>
            <p:nvPr/>
          </p:nvSpPr>
          <p:spPr>
            <a:xfrm>
              <a:off x="7331867" y="4895550"/>
              <a:ext cx="4502787" cy="888031"/>
            </a:xfrm>
            <a:prstGeom prst="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xmlns="" id="{BA8ED657-CEED-49E8-BDF9-BDD0827A63EA}"/>
                </a:ext>
              </a:extLst>
            </p:cNvPr>
            <p:cNvSpPr/>
            <p:nvPr/>
          </p:nvSpPr>
          <p:spPr>
            <a:xfrm>
              <a:off x="7227570" y="3093173"/>
              <a:ext cx="4607084" cy="888031"/>
            </a:xfrm>
            <a:prstGeom prst="rect">
              <a:avLst/>
            </a:prstGeom>
            <a:solidFill>
              <a:srgbClr val="FF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7BADDBB5-926A-4CEF-AB9C-C094DE951160}"/>
                </a:ext>
              </a:extLst>
            </p:cNvPr>
            <p:cNvSpPr/>
            <p:nvPr/>
          </p:nvSpPr>
          <p:spPr>
            <a:xfrm>
              <a:off x="6309360" y="1535128"/>
              <a:ext cx="5525294" cy="888031"/>
            </a:xfrm>
            <a:prstGeom prst="rect">
              <a:avLst/>
            </a:prstGeom>
            <a:solidFill>
              <a:srgbClr val="FBA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1FCC2EAE-D058-4F2C-8D2B-17D48CCB0C9E}"/>
                </a:ext>
              </a:extLst>
            </p:cNvPr>
            <p:cNvSpPr/>
            <p:nvPr/>
          </p:nvSpPr>
          <p:spPr>
            <a:xfrm>
              <a:off x="357346" y="1535128"/>
              <a:ext cx="5525294" cy="805418"/>
            </a:xfrm>
            <a:prstGeom prst="rect">
              <a:avLst/>
            </a:prstGeom>
            <a:solidFill>
              <a:srgbClr val="FFE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026" name="Picture 2" descr="ISO 9001:2015 | Veeva Industries">
              <a:extLst>
                <a:ext uri="{FF2B5EF4-FFF2-40B4-BE49-F238E27FC236}">
                  <a16:creationId xmlns:a16="http://schemas.microsoft.com/office/drawing/2014/main" xmlns="" id="{79E782A1-CC78-497F-94BF-E4E8EFE691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0940" y="1467756"/>
              <a:ext cx="4770120" cy="477012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xmlns="" id="{54284842-457C-417D-A8B1-2C074AC8D5A6}"/>
                </a:ext>
              </a:extLst>
            </p:cNvPr>
            <p:cNvSpPr txBox="1">
              <a:spLocks/>
            </p:cNvSpPr>
            <p:nvPr/>
          </p:nvSpPr>
          <p:spPr>
            <a:xfrm>
              <a:off x="729717" y="1495633"/>
              <a:ext cx="3811009" cy="888031"/>
            </a:xfrm>
            <a:prstGeom prst="rect">
              <a:avLst/>
            </a:prstGeom>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pPr algn="l"/>
              <a:r>
                <a:rPr lang="en-US" sz="1400" dirty="0"/>
                <a:t>Customer Focus </a:t>
              </a:r>
              <a:r>
                <a:rPr lang="en-US" sz="1400" b="0" dirty="0"/>
                <a:t>is to meet customer requirements and to strive to exceed customer expectations</a:t>
              </a:r>
              <a:r>
                <a:rPr lang="en-US" sz="1400" b="0" dirty="0" smtClean="0"/>
                <a:t>.</a:t>
              </a:r>
              <a:endParaRPr lang="th-TH" sz="1400" b="0" dirty="0" smtClean="0"/>
            </a:p>
            <a:p>
              <a:pPr algn="l"/>
              <a:r>
                <a:rPr lang="th-TH" sz="1400" b="0" dirty="0" smtClean="0">
                  <a:solidFill>
                    <a:srgbClr val="FF0000"/>
                  </a:solidFill>
                </a:rPr>
                <a:t>ให้ความสำคัญแก่ลูกค้า โดยการบรรลุข้อกำหนดและความคาดหวังของลูกค้า</a:t>
              </a:r>
              <a:endParaRPr lang="en-US" sz="1400" b="0" dirty="0">
                <a:solidFill>
                  <a:srgbClr val="FF0000"/>
                </a:solidFill>
              </a:endParaRPr>
            </a:p>
          </p:txBody>
        </p:sp>
        <p:sp>
          <p:nvSpPr>
            <p:cNvPr id="9" name="Title 1">
              <a:extLst>
                <a:ext uri="{FF2B5EF4-FFF2-40B4-BE49-F238E27FC236}">
                  <a16:creationId xmlns:a16="http://schemas.microsoft.com/office/drawing/2014/main" xmlns="" id="{98B790CA-C94C-4AB4-A11D-C4046C961D63}"/>
                </a:ext>
              </a:extLst>
            </p:cNvPr>
            <p:cNvSpPr txBox="1">
              <a:spLocks/>
            </p:cNvSpPr>
            <p:nvPr/>
          </p:nvSpPr>
          <p:spPr>
            <a:xfrm>
              <a:off x="7894320" y="1535128"/>
              <a:ext cx="3811009" cy="888031"/>
            </a:xfrm>
            <a:prstGeom prst="rect">
              <a:avLst/>
            </a:prstGeom>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pPr algn="l"/>
              <a:r>
                <a:rPr lang="en-US" sz="1300" dirty="0"/>
                <a:t>Leaders</a:t>
              </a:r>
              <a:r>
                <a:rPr lang="en-US" sz="1300" b="0" dirty="0"/>
                <a:t> at all levels establish unity of purpose and direction and create conditions in which people are engaged in achieving the organization’s quality objectives</a:t>
              </a:r>
              <a:r>
                <a:rPr lang="en-US" sz="1300" b="0" dirty="0" smtClean="0"/>
                <a:t>.</a:t>
              </a:r>
              <a:endParaRPr lang="th-TH" sz="1300" b="0" dirty="0" smtClean="0"/>
            </a:p>
            <a:p>
              <a:pPr algn="l"/>
              <a:r>
                <a:rPr lang="th-TH" sz="1300" b="0" dirty="0" smtClean="0">
                  <a:solidFill>
                    <a:srgbClr val="FF0000"/>
                  </a:solidFill>
                </a:rPr>
                <a:t>ผู้นำทุกระดับ สร้างเป้าประสงค์ และ ทิศทาง ร่วมกัน และสร้างงเงิ่อนไขทที่ทุกคนเข้ามามีส่วนร่วมในการบรรลุวัตถุประสงค์องค์กร</a:t>
              </a:r>
              <a:endParaRPr lang="en-US" sz="1300" b="0" dirty="0">
                <a:solidFill>
                  <a:srgbClr val="FF0000"/>
                </a:solidFill>
              </a:endParaRPr>
            </a:p>
          </p:txBody>
        </p:sp>
        <p:sp>
          <p:nvSpPr>
            <p:cNvPr id="10" name="Title 1">
              <a:extLst>
                <a:ext uri="{FF2B5EF4-FFF2-40B4-BE49-F238E27FC236}">
                  <a16:creationId xmlns:a16="http://schemas.microsoft.com/office/drawing/2014/main" xmlns="" id="{9395BEF5-048D-46FD-8A8C-8454D0DE79F3}"/>
                </a:ext>
              </a:extLst>
            </p:cNvPr>
            <p:cNvSpPr txBox="1">
              <a:spLocks/>
            </p:cNvSpPr>
            <p:nvPr/>
          </p:nvSpPr>
          <p:spPr>
            <a:xfrm>
              <a:off x="8543608" y="3159682"/>
              <a:ext cx="3383279" cy="888031"/>
            </a:xfrm>
            <a:prstGeom prst="rect">
              <a:avLst/>
            </a:prstGeom>
          </p:spPr>
          <p:txBody>
            <a:bodyPr vert="horz" lIns="91440" tIns="45720" rIns="91440" bIns="45720" rtlCol="0" anchor="ctr">
              <a:normAutofit fontScale="77500" lnSpcReduction="20000"/>
            </a:bodyPr>
            <a:lstStyle>
              <a:lvl1pPr algn="ctr"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pPr algn="l"/>
              <a:r>
                <a:rPr lang="en-US" sz="1300" b="0" dirty="0"/>
                <a:t>Competent, empowered and engaged people at all levels throughout the organization are essential to enhance its capability to create and deliver value</a:t>
              </a:r>
              <a:r>
                <a:rPr lang="en-US" sz="1300" b="0" dirty="0" smtClean="0"/>
                <a:t>.</a:t>
              </a:r>
              <a:endParaRPr lang="th-TH" sz="1300" b="0" dirty="0" smtClean="0"/>
            </a:p>
            <a:p>
              <a:pPr algn="l"/>
              <a:r>
                <a:rPr lang="th-TH" sz="1300" b="0" dirty="0" smtClean="0">
                  <a:solidFill>
                    <a:srgbClr val="FF0000"/>
                  </a:solidFill>
                </a:rPr>
                <a:t>ความสามารถในการแข่งขัน  สร้างความเข้มแข็งและเชื่องโยงบุคลากร ทุกระดับในองค์กร เพื่อเพิ่มศักยภาพในการสร้างและส่งมอบคุณค่า</a:t>
              </a:r>
              <a:endParaRPr lang="th-TH" sz="1300" b="0" dirty="0" smtClean="0">
                <a:solidFill>
                  <a:srgbClr val="FF0000"/>
                </a:solidFill>
              </a:endParaRPr>
            </a:p>
            <a:p>
              <a:pPr algn="l"/>
              <a:endParaRPr lang="en-US" sz="1300" b="0" dirty="0"/>
            </a:p>
          </p:txBody>
        </p:sp>
        <p:sp>
          <p:nvSpPr>
            <p:cNvPr id="14" name="Title 1">
              <a:extLst>
                <a:ext uri="{FF2B5EF4-FFF2-40B4-BE49-F238E27FC236}">
                  <a16:creationId xmlns:a16="http://schemas.microsoft.com/office/drawing/2014/main" xmlns="" id="{E243F3BC-3CC6-4AD5-8E0E-70BC9A0784E3}"/>
                </a:ext>
              </a:extLst>
            </p:cNvPr>
            <p:cNvSpPr txBox="1">
              <a:spLocks/>
            </p:cNvSpPr>
            <p:nvPr/>
          </p:nvSpPr>
          <p:spPr>
            <a:xfrm>
              <a:off x="8322050" y="4916109"/>
              <a:ext cx="3383279" cy="888031"/>
            </a:xfrm>
            <a:prstGeom prst="rect">
              <a:avLst/>
            </a:prstGeom>
          </p:spPr>
          <p:txBody>
            <a:bodyPr vert="horz" lIns="91440" tIns="45720" rIns="91440" bIns="45720" rtlCol="0" anchor="ctr">
              <a:normAutofit fontScale="77500" lnSpcReduction="20000"/>
            </a:bodyPr>
            <a:lstStyle>
              <a:lvl1pPr algn="ctr"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pPr algn="l"/>
              <a:r>
                <a:rPr lang="en-US" sz="1300" b="0" dirty="0"/>
                <a:t>Consistent and predictable results are achieved more effectively and efficiently when activities are understood and managed as interrelated processes that function as a coherent system</a:t>
              </a:r>
              <a:r>
                <a:rPr lang="en-US" sz="1300" b="0" dirty="0" smtClean="0"/>
                <a:t>.</a:t>
              </a:r>
              <a:endParaRPr lang="th-TH" sz="1300" b="0" dirty="0" smtClean="0"/>
            </a:p>
            <a:p>
              <a:pPr algn="l"/>
              <a:r>
                <a:rPr lang="th-TH" sz="1300" b="0" dirty="0" smtClean="0">
                  <a:solidFill>
                    <a:srgbClr val="FF0000"/>
                  </a:solidFill>
                </a:rPr>
                <a:t>เกิดผลลัพธ์ที่ต่อเนื่องคงเส้น แม่นยำ มีประสิทธิภาพมากขึ้น เมื่อกิจกรรมต่างๆได้ถูกเชื่อมโยงอย่างต่อเนื่องระบบองค์รวม</a:t>
              </a:r>
              <a:endParaRPr lang="en-US" sz="1300" b="0" dirty="0">
                <a:solidFill>
                  <a:srgbClr val="FF0000"/>
                </a:solidFill>
              </a:endParaRPr>
            </a:p>
          </p:txBody>
        </p:sp>
        <p:sp>
          <p:nvSpPr>
            <p:cNvPr id="21" name="Rectangle 20">
              <a:extLst>
                <a:ext uri="{FF2B5EF4-FFF2-40B4-BE49-F238E27FC236}">
                  <a16:creationId xmlns:a16="http://schemas.microsoft.com/office/drawing/2014/main" xmlns="" id="{4D0C6690-A9BE-453A-A2C6-97F5E60FCEF8}"/>
                </a:ext>
              </a:extLst>
            </p:cNvPr>
            <p:cNvSpPr/>
            <p:nvPr/>
          </p:nvSpPr>
          <p:spPr>
            <a:xfrm>
              <a:off x="3797380" y="6177320"/>
              <a:ext cx="4960620" cy="523220"/>
            </a:xfrm>
            <a:prstGeom prst="rect">
              <a:avLst/>
            </a:prstGeom>
          </p:spPr>
          <p:txBody>
            <a:bodyPr wrap="square">
              <a:spAutoFit/>
            </a:bodyPr>
            <a:lstStyle/>
            <a:p>
              <a:pPr algn="ctr"/>
              <a:r>
                <a:rPr lang="en-US" sz="1400" dirty="0">
                  <a:latin typeface="Arial" panose="020B0604020202020204" pitchFamily="34" charset="0"/>
                  <a:ea typeface="+mj-ea"/>
                  <a:cs typeface="Arial" panose="020B0604020202020204" pitchFamily="34" charset="0"/>
                </a:rPr>
                <a:t>Successful organizations have an ongoing focus on improvement.</a:t>
              </a:r>
            </a:p>
          </p:txBody>
        </p:sp>
        <p:sp>
          <p:nvSpPr>
            <p:cNvPr id="22" name="Rectangle 21">
              <a:extLst>
                <a:ext uri="{FF2B5EF4-FFF2-40B4-BE49-F238E27FC236}">
                  <a16:creationId xmlns:a16="http://schemas.microsoft.com/office/drawing/2014/main" xmlns="" id="{57744681-E04F-44BF-A494-0623B65FC9E7}"/>
                </a:ext>
              </a:extLst>
            </p:cNvPr>
            <p:cNvSpPr/>
            <p:nvPr/>
          </p:nvSpPr>
          <p:spPr>
            <a:xfrm>
              <a:off x="588249" y="4951928"/>
              <a:ext cx="3377881" cy="1163395"/>
            </a:xfrm>
            <a:prstGeom prst="rect">
              <a:avLst/>
            </a:prstGeom>
          </p:spPr>
          <p:txBody>
            <a:bodyPr wrap="square">
              <a:spAutoFit/>
            </a:bodyPr>
            <a:lstStyle/>
            <a:p>
              <a:r>
                <a:rPr lang="en-US" sz="1200" dirty="0">
                  <a:latin typeface="Arial" panose="020B0604020202020204" pitchFamily="34" charset="0"/>
                  <a:ea typeface="+mj-ea"/>
                  <a:cs typeface="Arial" panose="020B0604020202020204" pitchFamily="34" charset="0"/>
                </a:rPr>
                <a:t>Decisions based on the analysis and evaluation of data and information are more likely to produce desired results</a:t>
              </a:r>
              <a:r>
                <a:rPr lang="en-US" sz="1200" dirty="0" smtClean="0">
                  <a:latin typeface="Arial" panose="020B0604020202020204" pitchFamily="34" charset="0"/>
                  <a:ea typeface="+mj-ea"/>
                  <a:cs typeface="Arial" panose="020B0604020202020204" pitchFamily="34" charset="0"/>
                </a:rPr>
                <a:t>.</a:t>
              </a:r>
              <a:endParaRPr lang="th-TH" sz="1200" dirty="0" smtClean="0">
                <a:latin typeface="Arial" panose="020B0604020202020204" pitchFamily="34" charset="0"/>
                <a:ea typeface="+mj-ea"/>
                <a:cs typeface="Arial" panose="020B0604020202020204" pitchFamily="34" charset="0"/>
              </a:endParaRPr>
            </a:p>
            <a:p>
              <a:r>
                <a:rPr lang="th-TH" sz="1100" dirty="0" smtClean="0">
                  <a:solidFill>
                    <a:srgbClr val="FF0000"/>
                  </a:solidFill>
                  <a:latin typeface="Arial" panose="020B0604020202020204" pitchFamily="34" charset="0"/>
                  <a:ea typeface="+mj-ea"/>
                  <a:cs typeface="Arial" panose="020B0604020202020204" pitchFamily="34" charset="0"/>
                </a:rPr>
                <a:t>ตัดสินใจโดยใช้ข้อมูลจากการวิเคราะห์ประเมิน และใช้สารสนเทศที่ส่งผลต่อผลลัพธ์โดยตรง</a:t>
              </a:r>
              <a:endParaRPr lang="en-US" sz="1100" dirty="0">
                <a:solidFill>
                  <a:srgbClr val="FF0000"/>
                </a:solidFill>
                <a:latin typeface="Arial" panose="020B0604020202020204" pitchFamily="34" charset="0"/>
                <a:ea typeface="+mj-ea"/>
                <a:cs typeface="Arial" panose="020B0604020202020204" pitchFamily="34" charset="0"/>
              </a:endParaRPr>
            </a:p>
          </p:txBody>
        </p:sp>
        <p:sp>
          <p:nvSpPr>
            <p:cNvPr id="24" name="Rectangle 23">
              <a:extLst>
                <a:ext uri="{FF2B5EF4-FFF2-40B4-BE49-F238E27FC236}">
                  <a16:creationId xmlns:a16="http://schemas.microsoft.com/office/drawing/2014/main" xmlns="" id="{172F3779-4E16-403B-820F-84C97DA310D7}"/>
                </a:ext>
              </a:extLst>
            </p:cNvPr>
            <p:cNvSpPr/>
            <p:nvPr/>
          </p:nvSpPr>
          <p:spPr>
            <a:xfrm>
              <a:off x="535359" y="3133534"/>
              <a:ext cx="3175581" cy="935641"/>
            </a:xfrm>
            <a:prstGeom prst="rect">
              <a:avLst/>
            </a:prstGeom>
          </p:spPr>
          <p:txBody>
            <a:bodyPr wrap="square">
              <a:spAutoFit/>
            </a:bodyPr>
            <a:lstStyle/>
            <a:p>
              <a:r>
                <a:rPr lang="en-US" sz="1200" dirty="0">
                  <a:latin typeface="Arial" panose="020B0604020202020204" pitchFamily="34" charset="0"/>
                  <a:ea typeface="+mj-ea"/>
                  <a:cs typeface="Arial" panose="020B0604020202020204" pitchFamily="34" charset="0"/>
                </a:rPr>
                <a:t>An organization manages its relationships with interested parties, such as suppliers</a:t>
              </a:r>
              <a:r>
                <a:rPr lang="en-US" sz="1200" dirty="0" smtClean="0">
                  <a:latin typeface="Arial" panose="020B0604020202020204" pitchFamily="34" charset="0"/>
                  <a:ea typeface="+mj-ea"/>
                  <a:cs typeface="Arial" panose="020B0604020202020204" pitchFamily="34" charset="0"/>
                </a:rPr>
                <a:t>.</a:t>
              </a:r>
              <a:endParaRPr lang="th-TH" sz="1200" dirty="0" smtClean="0">
                <a:latin typeface="Arial" panose="020B0604020202020204" pitchFamily="34" charset="0"/>
                <a:ea typeface="+mj-ea"/>
                <a:cs typeface="Arial" panose="020B0604020202020204" pitchFamily="34" charset="0"/>
              </a:endParaRPr>
            </a:p>
            <a:p>
              <a:r>
                <a:rPr lang="th-TH" sz="1100" dirty="0" smtClean="0">
                  <a:solidFill>
                    <a:srgbClr val="FF0000"/>
                  </a:solidFill>
                  <a:latin typeface="Arial" panose="020B0604020202020204" pitchFamily="34" charset="0"/>
                  <a:ea typeface="+mj-ea"/>
                  <a:cs typeface="Arial" panose="020B0604020202020204" pitchFamily="34" charset="0"/>
                </a:rPr>
                <a:t>องค์กรต้องสร้างความร่วมมือกับกลุ่มธุรกิจที่เกี่ยวโยง เช่น ผู้ส่งมอบ</a:t>
              </a:r>
              <a:endParaRPr lang="en-US" sz="1100" dirty="0">
                <a:solidFill>
                  <a:srgbClr val="FF0000"/>
                </a:solidFill>
                <a:latin typeface="Arial" panose="020B0604020202020204" pitchFamily="34" charset="0"/>
                <a:ea typeface="+mj-ea"/>
                <a:cs typeface="Arial" panose="020B0604020202020204" pitchFamily="34" charset="0"/>
              </a:endParaRPr>
            </a:p>
          </p:txBody>
        </p:sp>
      </p:grpSp>
    </p:spTree>
    <p:extLst>
      <p:ext uri="{BB962C8B-B14F-4D97-AF65-F5344CB8AC3E}">
        <p14:creationId xmlns:p14="http://schemas.microsoft.com/office/powerpoint/2010/main" val="2509295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ISO 9001 Approach Based on PDCA </a:t>
            </a:r>
            <a:r>
              <a:rPr lang="en-GB" dirty="0" smtClean="0"/>
              <a:t>Cycle</a:t>
            </a:r>
            <a:r>
              <a:rPr lang="th-TH" dirty="0" smtClean="0"/>
              <a:t/>
            </a:r>
            <a:br>
              <a:rPr lang="th-TH" dirty="0" smtClean="0"/>
            </a:br>
            <a:r>
              <a:rPr lang="th-TH" sz="3100" dirty="0" smtClean="0">
                <a:solidFill>
                  <a:srgbClr val="FF0000"/>
                </a:solidFill>
              </a:rPr>
              <a:t>กระบวนวิธีไอเอสโอ 9001 บนพื้นฐานการปรับปรุงต่อเนื่อง </a:t>
            </a:r>
            <a:endParaRPr lang="en-US" dirty="0">
              <a:solidFill>
                <a:srgbClr val="FF0000"/>
              </a:solidFill>
            </a:endParaRPr>
          </a:p>
        </p:txBody>
      </p:sp>
      <p:pic>
        <p:nvPicPr>
          <p:cNvPr id="3" name="Picture 2">
            <a:extLst>
              <a:ext uri="{FF2B5EF4-FFF2-40B4-BE49-F238E27FC236}">
                <a16:creationId xmlns:a16="http://schemas.microsoft.com/office/drawing/2014/main" xmlns="" id="{31224425-FD4D-4B48-A991-768151CA392E}"/>
              </a:ext>
            </a:extLst>
          </p:cNvPr>
          <p:cNvPicPr>
            <a:picLocks noChangeAspect="1"/>
          </p:cNvPicPr>
          <p:nvPr/>
        </p:nvPicPr>
        <p:blipFill>
          <a:blip r:embed="rId3"/>
          <a:stretch>
            <a:fillRect/>
          </a:stretch>
        </p:blipFill>
        <p:spPr>
          <a:xfrm>
            <a:off x="2883217" y="1336705"/>
            <a:ext cx="6954203" cy="5048832"/>
          </a:xfrm>
          <a:prstGeom prst="rect">
            <a:avLst/>
          </a:prstGeom>
        </p:spPr>
      </p:pic>
      <p:sp>
        <p:nvSpPr>
          <p:cNvPr id="4" name="TextBox 3"/>
          <p:cNvSpPr txBox="1"/>
          <p:nvPr/>
        </p:nvSpPr>
        <p:spPr>
          <a:xfrm>
            <a:off x="8561070" y="2434590"/>
            <a:ext cx="1668780" cy="369332"/>
          </a:xfrm>
          <a:prstGeom prst="rect">
            <a:avLst/>
          </a:prstGeom>
          <a:noFill/>
        </p:spPr>
        <p:txBody>
          <a:bodyPr wrap="square" rtlCol="0">
            <a:spAutoFit/>
          </a:bodyPr>
          <a:lstStyle/>
          <a:p>
            <a:r>
              <a:rPr lang="th-TH" dirty="0" smtClean="0">
                <a:solidFill>
                  <a:srgbClr val="FF0000"/>
                </a:solidFill>
              </a:rPr>
              <a:t>ความพึงพอใจลูกค้า</a:t>
            </a:r>
            <a:endParaRPr lang="en-US" dirty="0">
              <a:solidFill>
                <a:srgbClr val="FF0000"/>
              </a:solidFill>
            </a:endParaRPr>
          </a:p>
        </p:txBody>
      </p:sp>
      <p:sp>
        <p:nvSpPr>
          <p:cNvPr id="5" name="TextBox 4"/>
          <p:cNvSpPr txBox="1"/>
          <p:nvPr/>
        </p:nvSpPr>
        <p:spPr>
          <a:xfrm>
            <a:off x="9837420" y="3532475"/>
            <a:ext cx="1668780" cy="646331"/>
          </a:xfrm>
          <a:prstGeom prst="rect">
            <a:avLst/>
          </a:prstGeom>
          <a:noFill/>
        </p:spPr>
        <p:txBody>
          <a:bodyPr wrap="square" rtlCol="0">
            <a:spAutoFit/>
          </a:bodyPr>
          <a:lstStyle/>
          <a:p>
            <a:r>
              <a:rPr lang="th-TH" dirty="0" smtClean="0">
                <a:solidFill>
                  <a:srgbClr val="FF0000"/>
                </a:solidFill>
              </a:rPr>
              <a:t>ผลลัพธ์ระบบบริหารงานคุณภาพ</a:t>
            </a:r>
            <a:endParaRPr lang="en-US" dirty="0">
              <a:solidFill>
                <a:srgbClr val="FF0000"/>
              </a:solidFill>
            </a:endParaRPr>
          </a:p>
        </p:txBody>
      </p:sp>
      <p:sp>
        <p:nvSpPr>
          <p:cNvPr id="6" name="TextBox 5"/>
          <p:cNvSpPr txBox="1"/>
          <p:nvPr/>
        </p:nvSpPr>
        <p:spPr>
          <a:xfrm>
            <a:off x="8561070" y="4999692"/>
            <a:ext cx="2263140" cy="369332"/>
          </a:xfrm>
          <a:prstGeom prst="rect">
            <a:avLst/>
          </a:prstGeom>
          <a:noFill/>
        </p:spPr>
        <p:txBody>
          <a:bodyPr wrap="square" rtlCol="0">
            <a:spAutoFit/>
          </a:bodyPr>
          <a:lstStyle/>
          <a:p>
            <a:r>
              <a:rPr lang="th-TH" dirty="0" smtClean="0">
                <a:solidFill>
                  <a:srgbClr val="FF0000"/>
                </a:solidFill>
              </a:rPr>
              <a:t>ผลิตภัณฑ์และการบริการ</a:t>
            </a:r>
            <a:endParaRPr lang="en-US" dirty="0">
              <a:solidFill>
                <a:srgbClr val="FF0000"/>
              </a:solidFill>
            </a:endParaRPr>
          </a:p>
        </p:txBody>
      </p:sp>
      <p:sp>
        <p:nvSpPr>
          <p:cNvPr id="7" name="TextBox 6"/>
          <p:cNvSpPr txBox="1"/>
          <p:nvPr/>
        </p:nvSpPr>
        <p:spPr>
          <a:xfrm>
            <a:off x="1214437" y="5615940"/>
            <a:ext cx="1668780" cy="923330"/>
          </a:xfrm>
          <a:prstGeom prst="rect">
            <a:avLst/>
          </a:prstGeom>
          <a:noFill/>
        </p:spPr>
        <p:txBody>
          <a:bodyPr wrap="square" rtlCol="0">
            <a:spAutoFit/>
          </a:bodyPr>
          <a:lstStyle/>
          <a:p>
            <a:r>
              <a:rPr lang="th-TH" dirty="0" smtClean="0">
                <a:solidFill>
                  <a:srgbClr val="FF0000"/>
                </a:solidFill>
              </a:rPr>
              <a:t>ความต้องการและความคาดหวังของธุรกิจที่เกี่ยวข้อง</a:t>
            </a:r>
            <a:endParaRPr lang="en-US" dirty="0">
              <a:solidFill>
                <a:srgbClr val="FF0000"/>
              </a:solidFill>
            </a:endParaRPr>
          </a:p>
        </p:txBody>
      </p:sp>
      <p:sp>
        <p:nvSpPr>
          <p:cNvPr id="8" name="TextBox 7"/>
          <p:cNvSpPr txBox="1"/>
          <p:nvPr/>
        </p:nvSpPr>
        <p:spPr>
          <a:xfrm>
            <a:off x="1214437" y="3855640"/>
            <a:ext cx="1668780" cy="369332"/>
          </a:xfrm>
          <a:prstGeom prst="rect">
            <a:avLst/>
          </a:prstGeom>
          <a:noFill/>
        </p:spPr>
        <p:txBody>
          <a:bodyPr wrap="square" rtlCol="0">
            <a:spAutoFit/>
          </a:bodyPr>
          <a:lstStyle/>
          <a:p>
            <a:r>
              <a:rPr lang="th-TH" dirty="0" smtClean="0">
                <a:solidFill>
                  <a:srgbClr val="FF0000"/>
                </a:solidFill>
              </a:rPr>
              <a:t>ความต้องการของลูกค้า</a:t>
            </a:r>
            <a:endParaRPr lang="en-US" dirty="0">
              <a:solidFill>
                <a:srgbClr val="FF0000"/>
              </a:solidFill>
            </a:endParaRPr>
          </a:p>
        </p:txBody>
      </p:sp>
      <p:sp>
        <p:nvSpPr>
          <p:cNvPr id="9" name="TextBox 8"/>
          <p:cNvSpPr txBox="1"/>
          <p:nvPr/>
        </p:nvSpPr>
        <p:spPr>
          <a:xfrm>
            <a:off x="1329690" y="1893808"/>
            <a:ext cx="1668780" cy="369332"/>
          </a:xfrm>
          <a:prstGeom prst="rect">
            <a:avLst/>
          </a:prstGeom>
          <a:noFill/>
        </p:spPr>
        <p:txBody>
          <a:bodyPr wrap="square" rtlCol="0">
            <a:spAutoFit/>
          </a:bodyPr>
          <a:lstStyle/>
          <a:p>
            <a:r>
              <a:rPr lang="th-TH" dirty="0" smtClean="0">
                <a:solidFill>
                  <a:srgbClr val="FF0000"/>
                </a:solidFill>
              </a:rPr>
              <a:t>บริบทขององค์กร</a:t>
            </a:r>
            <a:endParaRPr lang="en-US" dirty="0">
              <a:solidFill>
                <a:srgbClr val="FF0000"/>
              </a:solidFill>
            </a:endParaRPr>
          </a:p>
        </p:txBody>
      </p:sp>
    </p:spTree>
    <p:extLst>
      <p:ext uri="{BB962C8B-B14F-4D97-AF65-F5344CB8AC3E}">
        <p14:creationId xmlns:p14="http://schemas.microsoft.com/office/powerpoint/2010/main" val="406489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Establishing and Implementing </a:t>
            </a:r>
            <a:r>
              <a:rPr lang="en-GB" dirty="0" smtClean="0"/>
              <a:t>QMS</a:t>
            </a:r>
            <a:r>
              <a:rPr lang="th-TH" dirty="0" smtClean="0"/>
              <a:t/>
            </a:r>
            <a:br>
              <a:rPr lang="th-TH" dirty="0" smtClean="0"/>
            </a:br>
            <a:r>
              <a:rPr lang="th-TH" sz="3100" dirty="0" smtClean="0">
                <a:solidFill>
                  <a:srgbClr val="FF0000"/>
                </a:solidFill>
              </a:rPr>
              <a:t>การจัดสร้างและดำเนินการระบบบริหารงานคุณภาพ</a:t>
            </a:r>
            <a:endParaRPr lang="en-US" dirty="0">
              <a:solidFill>
                <a:srgbClr val="FF0000"/>
              </a:solidFill>
            </a:endParaRPr>
          </a:p>
        </p:txBody>
      </p:sp>
      <p:sp>
        <p:nvSpPr>
          <p:cNvPr id="6" name="Rectangle 5">
            <a:extLst>
              <a:ext uri="{FF2B5EF4-FFF2-40B4-BE49-F238E27FC236}">
                <a16:creationId xmlns:a16="http://schemas.microsoft.com/office/drawing/2014/main" xmlns="" id="{8DC9274F-8668-4B99-962C-0F4061197B0B}"/>
              </a:ext>
            </a:extLst>
          </p:cNvPr>
          <p:cNvSpPr/>
          <p:nvPr/>
        </p:nvSpPr>
        <p:spPr>
          <a:xfrm>
            <a:off x="1227458" y="3835104"/>
            <a:ext cx="2472578" cy="1606594"/>
          </a:xfrm>
          <a:prstGeom prst="rect">
            <a:avLst/>
          </a:prstGeom>
        </p:spPr>
        <p:txBody>
          <a:bodyPr wrap="square">
            <a:spAutoFit/>
          </a:bodyPr>
          <a:lstStyle/>
          <a:p>
            <a:pPr marL="176213" indent="-176213">
              <a:buFont typeface="Arial" panose="020B0604020202020204" pitchFamily="34" charset="0"/>
              <a:buChar char="•"/>
            </a:pPr>
            <a:r>
              <a:rPr lang="en-US" sz="1200" dirty="0">
                <a:latin typeface="Arial" panose="020B0604020202020204" pitchFamily="34" charset="0"/>
                <a:cs typeface="Arial" panose="020B0604020202020204" pitchFamily="34" charset="0"/>
              </a:rPr>
              <a:t>Set up steering </a:t>
            </a:r>
            <a:r>
              <a:rPr lang="en-US" sz="1200" dirty="0" smtClean="0">
                <a:latin typeface="Arial" panose="020B0604020202020204" pitchFamily="34" charset="0"/>
                <a:cs typeface="Arial" panose="020B0604020202020204" pitchFamily="34" charset="0"/>
              </a:rPr>
              <a:t>committee</a:t>
            </a:r>
            <a:endParaRPr lang="th-TH" sz="1200" dirty="0" smtClean="0">
              <a:latin typeface="Arial" panose="020B0604020202020204" pitchFamily="34" charset="0"/>
              <a:cs typeface="Arial" panose="020B0604020202020204" pitchFamily="34" charset="0"/>
            </a:endParaRPr>
          </a:p>
          <a:p>
            <a:pPr marL="176213" indent="-176213">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จัดตั้งคณะกรรมการขับเคลื่อน</a:t>
            </a:r>
            <a:endParaRPr lang="en-US" sz="1200" dirty="0">
              <a:solidFill>
                <a:srgbClr val="FF0000"/>
              </a:solidFill>
              <a:latin typeface="Arial" panose="020B0604020202020204" pitchFamily="34" charset="0"/>
              <a:cs typeface="Arial" panose="020B0604020202020204" pitchFamily="34" charset="0"/>
            </a:endParaRPr>
          </a:p>
          <a:p>
            <a:pPr marL="176213" indent="-176213">
              <a:buFont typeface="Arial" panose="020B0604020202020204" pitchFamily="34" charset="0"/>
              <a:buChar char="•"/>
            </a:pPr>
            <a:r>
              <a:rPr lang="en-US" sz="1200" dirty="0">
                <a:latin typeface="Arial" panose="020B0604020202020204" pitchFamily="34" charset="0"/>
                <a:cs typeface="Arial" panose="020B0604020202020204" pitchFamily="34" charset="0"/>
              </a:rPr>
              <a:t>Evaluate current quality </a:t>
            </a:r>
            <a:r>
              <a:rPr lang="en-US" sz="1200" dirty="0" smtClean="0">
                <a:latin typeface="Arial" panose="020B0604020202020204" pitchFamily="34" charset="0"/>
                <a:cs typeface="Arial" panose="020B0604020202020204" pitchFamily="34" charset="0"/>
              </a:rPr>
              <a:t>system</a:t>
            </a:r>
            <a:endParaRPr lang="th-TH" sz="1200" dirty="0" smtClean="0">
              <a:latin typeface="Arial" panose="020B0604020202020204" pitchFamily="34" charset="0"/>
              <a:cs typeface="Arial" panose="020B0604020202020204" pitchFamily="34" charset="0"/>
            </a:endParaRPr>
          </a:p>
          <a:p>
            <a:pPr marL="176213" indent="-176213">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ประเมินระบบปัจจุบัน</a:t>
            </a:r>
            <a:endParaRPr lang="en-US" sz="1200" dirty="0">
              <a:solidFill>
                <a:srgbClr val="FF0000"/>
              </a:solidFill>
              <a:latin typeface="Arial" panose="020B0604020202020204" pitchFamily="34" charset="0"/>
              <a:cs typeface="Arial" panose="020B0604020202020204" pitchFamily="34" charset="0"/>
            </a:endParaRPr>
          </a:p>
          <a:p>
            <a:pPr marL="176213" indent="-176213">
              <a:buFont typeface="Arial" panose="020B0604020202020204" pitchFamily="34" charset="0"/>
              <a:buChar char="•"/>
            </a:pPr>
            <a:r>
              <a:rPr lang="en-US" sz="1200" dirty="0">
                <a:latin typeface="Arial" panose="020B0604020202020204" pitchFamily="34" charset="0"/>
                <a:cs typeface="Arial" panose="020B0604020202020204" pitchFamily="34" charset="0"/>
              </a:rPr>
              <a:t>Set up documentation </a:t>
            </a:r>
            <a:r>
              <a:rPr lang="en-US" sz="1200" dirty="0" smtClean="0">
                <a:latin typeface="Arial" panose="020B0604020202020204" pitchFamily="34" charset="0"/>
                <a:cs typeface="Arial" panose="020B0604020202020204" pitchFamily="34" charset="0"/>
              </a:rPr>
              <a:t>system</a:t>
            </a:r>
            <a:endParaRPr lang="th-TH" sz="1200" dirty="0" smtClean="0">
              <a:latin typeface="Arial" panose="020B0604020202020204" pitchFamily="34" charset="0"/>
              <a:cs typeface="Arial" panose="020B0604020202020204" pitchFamily="34" charset="0"/>
            </a:endParaRPr>
          </a:p>
          <a:p>
            <a:pPr marL="176213" indent="-176213">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สร้างระบบเอกสาร</a:t>
            </a:r>
            <a:endParaRPr lang="en-US" sz="1200" dirty="0">
              <a:solidFill>
                <a:srgbClr val="FF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D2DA354A-A19B-4DE1-8888-6BEAA2085E99}"/>
              </a:ext>
            </a:extLst>
          </p:cNvPr>
          <p:cNvSpPr/>
          <p:nvPr/>
        </p:nvSpPr>
        <p:spPr>
          <a:xfrm>
            <a:off x="3750205" y="3849016"/>
            <a:ext cx="2650595" cy="2049792"/>
          </a:xfrm>
          <a:prstGeom prst="rect">
            <a:avLst/>
          </a:prstGeom>
        </p:spPr>
        <p:txBody>
          <a:bodyPr wrap="square">
            <a:spAutoFit/>
          </a:bodyPr>
          <a:lstStyle/>
          <a:p>
            <a:pPr marL="176213" indent="-176213">
              <a:buFont typeface="Arial" panose="020B0604020202020204" pitchFamily="34" charset="0"/>
              <a:buChar char="•"/>
            </a:pPr>
            <a:r>
              <a:rPr lang="en-US" sz="1200" dirty="0">
                <a:latin typeface="Arial" panose="020B0604020202020204" pitchFamily="34" charset="0"/>
                <a:cs typeface="Arial" panose="020B0604020202020204" pitchFamily="34" charset="0"/>
              </a:rPr>
              <a:t>Breaking each process down into </a:t>
            </a:r>
            <a:endParaRPr lang="th-TH" sz="1200" dirty="0" smtClean="0">
              <a:latin typeface="Arial" panose="020B0604020202020204" pitchFamily="34" charset="0"/>
              <a:cs typeface="Arial" panose="020B0604020202020204" pitchFamily="34" charset="0"/>
            </a:endParaRPr>
          </a:p>
          <a:p>
            <a:pPr marL="176213" indent="-176213">
              <a:buFont typeface="Arial" panose="020B0604020202020204" pitchFamily="34" charset="0"/>
              <a:buChar char="•"/>
            </a:pPr>
            <a:r>
              <a:rPr lang="th-TH" sz="1200" dirty="0" smtClean="0">
                <a:latin typeface="Arial" panose="020B0604020202020204" pitchFamily="34" charset="0"/>
                <a:cs typeface="Arial" panose="020B0604020202020204" pitchFamily="34" charset="0"/>
              </a:rPr>
              <a:t>แยกขั้นตอนการดำเนินงาน</a:t>
            </a:r>
            <a:endParaRPr lang="th-TH" sz="1200" dirty="0">
              <a:latin typeface="Arial" panose="020B0604020202020204" pitchFamily="34" charset="0"/>
              <a:cs typeface="Arial" panose="020B0604020202020204" pitchFamily="34" charset="0"/>
            </a:endParaRPr>
          </a:p>
          <a:p>
            <a:pPr marL="176213" indent="-176213">
              <a:buFont typeface="Arial" panose="020B0604020202020204" pitchFamily="34" charset="0"/>
              <a:buChar char="•"/>
            </a:pPr>
            <a:r>
              <a:rPr lang="en-US" sz="1200" dirty="0" err="1" smtClean="0">
                <a:latin typeface="Arial" panose="020B0604020202020204" pitchFamily="34" charset="0"/>
                <a:cs typeface="Arial" panose="020B0604020202020204" pitchFamily="34" charset="0"/>
              </a:rPr>
              <a:t>Subprocesses</a:t>
            </a:r>
            <a:endParaRPr lang="th-TH" sz="1200" dirty="0" smtClean="0">
              <a:latin typeface="Arial" panose="020B0604020202020204" pitchFamily="34" charset="0"/>
              <a:cs typeface="Arial" panose="020B0604020202020204" pitchFamily="34" charset="0"/>
            </a:endParaRPr>
          </a:p>
          <a:p>
            <a:pPr marL="176213" indent="-176213">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ระบุแยกขั้นตอนย่อย</a:t>
            </a:r>
            <a:endParaRPr lang="en-US" sz="1200" dirty="0">
              <a:solidFill>
                <a:srgbClr val="FF0000"/>
              </a:solidFill>
              <a:latin typeface="Arial" panose="020B0604020202020204" pitchFamily="34" charset="0"/>
              <a:cs typeface="Arial" panose="020B0604020202020204" pitchFamily="34" charset="0"/>
            </a:endParaRPr>
          </a:p>
          <a:p>
            <a:pPr marL="176213" indent="-176213">
              <a:buFont typeface="Arial" panose="020B0604020202020204" pitchFamily="34" charset="0"/>
              <a:buChar char="•"/>
            </a:pPr>
            <a:r>
              <a:rPr lang="en-US" sz="1200" dirty="0">
                <a:latin typeface="Arial" panose="020B0604020202020204" pitchFamily="34" charset="0"/>
                <a:cs typeface="Arial" panose="020B0604020202020204" pitchFamily="34" charset="0"/>
              </a:rPr>
              <a:t>Training all staff on </a:t>
            </a:r>
            <a:r>
              <a:rPr lang="en-US" sz="1200" dirty="0" smtClean="0">
                <a:latin typeface="Arial" panose="020B0604020202020204" pitchFamily="34" charset="0"/>
                <a:cs typeface="Arial" panose="020B0604020202020204" pitchFamily="34" charset="0"/>
              </a:rPr>
              <a:t>documentation</a:t>
            </a:r>
            <a:endParaRPr lang="th-TH" sz="1200" dirty="0" smtClean="0">
              <a:latin typeface="Arial" panose="020B0604020202020204" pitchFamily="34" charset="0"/>
              <a:cs typeface="Arial" panose="020B0604020202020204" pitchFamily="34" charset="0"/>
            </a:endParaRPr>
          </a:p>
          <a:p>
            <a:pPr marL="176213" indent="-176213">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ฝึกอบรมบุคลากรด้านระบบเอกสาร</a:t>
            </a:r>
            <a:endParaRPr lang="en-US" sz="1200" dirty="0">
              <a:solidFill>
                <a:srgbClr val="FF0000"/>
              </a:solidFill>
              <a:latin typeface="Arial" panose="020B0604020202020204" pitchFamily="34" charset="0"/>
              <a:cs typeface="Arial" panose="020B0604020202020204" pitchFamily="34" charset="0"/>
            </a:endParaRPr>
          </a:p>
          <a:p>
            <a:pPr marL="176213" indent="-176213">
              <a:buFont typeface="Arial" panose="020B0604020202020204" pitchFamily="34" charset="0"/>
              <a:buChar char="•"/>
            </a:pPr>
            <a:r>
              <a:rPr lang="en-US" sz="1200" dirty="0">
                <a:latin typeface="Arial" panose="020B0604020202020204" pitchFamily="34" charset="0"/>
                <a:cs typeface="Arial" panose="020B0604020202020204" pitchFamily="34" charset="0"/>
              </a:rPr>
              <a:t>Implement the </a:t>
            </a:r>
            <a:r>
              <a:rPr lang="en-US" sz="1200" dirty="0" smtClean="0">
                <a:latin typeface="Arial" panose="020B0604020202020204" pitchFamily="34" charset="0"/>
                <a:cs typeface="Arial" panose="020B0604020202020204" pitchFamily="34" charset="0"/>
              </a:rPr>
              <a:t>QMS</a:t>
            </a:r>
            <a:endParaRPr lang="th-TH" sz="1200" dirty="0" smtClean="0">
              <a:latin typeface="Arial" panose="020B0604020202020204" pitchFamily="34" charset="0"/>
              <a:cs typeface="Arial" panose="020B0604020202020204" pitchFamily="34" charset="0"/>
            </a:endParaRPr>
          </a:p>
          <a:p>
            <a:pPr marL="176213" indent="-176213">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จัดทำระบบบริหารวานคุณภาพ</a:t>
            </a:r>
            <a:endParaRPr lang="en-US" sz="1200" dirty="0">
              <a:solidFill>
                <a:srgbClr val="FF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9076E9EF-6B30-4B06-9E98-0CD1DDB46B3B}"/>
              </a:ext>
            </a:extLst>
          </p:cNvPr>
          <p:cNvSpPr/>
          <p:nvPr/>
        </p:nvSpPr>
        <p:spPr>
          <a:xfrm>
            <a:off x="6504379" y="3842060"/>
            <a:ext cx="2210811" cy="1421928"/>
          </a:xfrm>
          <a:prstGeom prst="rect">
            <a:avLst/>
          </a:prstGeom>
        </p:spPr>
        <p:txBody>
          <a:bodyPr wrap="square">
            <a:spAutoFit/>
          </a:bodyPr>
          <a:lstStyle/>
          <a:p>
            <a:pPr marL="174625" indent="-174625">
              <a:buFont typeface="Arial" panose="020B0604020202020204" pitchFamily="34" charset="0"/>
              <a:buChar char="•"/>
            </a:pPr>
            <a:r>
              <a:rPr lang="en-US" sz="1200" dirty="0">
                <a:latin typeface="Arial" panose="020B0604020202020204" pitchFamily="34" charset="0"/>
                <a:cs typeface="Arial" panose="020B0604020202020204" pitchFamily="34" charset="0"/>
              </a:rPr>
              <a:t>Monitoring &amp; </a:t>
            </a:r>
            <a:r>
              <a:rPr lang="en-US" sz="1200" dirty="0" smtClean="0">
                <a:latin typeface="Arial" panose="020B0604020202020204" pitchFamily="34" charset="0"/>
                <a:cs typeface="Arial" panose="020B0604020202020204" pitchFamily="34" charset="0"/>
              </a:rPr>
              <a:t>evaluation</a:t>
            </a:r>
            <a:endParaRPr lang="th-TH" sz="1200" dirty="0" smtClean="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การเฝ้าระวังและประเมิน</a:t>
            </a:r>
            <a:endParaRPr lang="en-US" sz="1200" dirty="0">
              <a:solidFill>
                <a:srgbClr val="FF0000"/>
              </a:solidFill>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US" sz="1200" dirty="0">
                <a:latin typeface="Arial" panose="020B0604020202020204" pitchFamily="34" charset="0"/>
                <a:cs typeface="Arial" panose="020B0604020202020204" pitchFamily="34" charset="0"/>
              </a:rPr>
              <a:t>Internal audit External audit (Certification audit</a:t>
            </a:r>
            <a:r>
              <a:rPr lang="en-US" sz="1200" dirty="0" smtClean="0">
                <a:latin typeface="Arial" panose="020B0604020202020204" pitchFamily="34" charset="0"/>
                <a:cs typeface="Arial" panose="020B0604020202020204" pitchFamily="34" charset="0"/>
              </a:rPr>
              <a:t>)</a:t>
            </a:r>
            <a:endParaRPr lang="th-TH" sz="1200" dirty="0" smtClean="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กระประเมินภายในและภายนอก</a:t>
            </a:r>
            <a:endParaRPr lang="en-US" sz="1200" dirty="0">
              <a:solidFill>
                <a:srgbClr val="FF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41358340-6AD2-4B2F-B1D7-40184A024827}"/>
              </a:ext>
            </a:extLst>
          </p:cNvPr>
          <p:cNvSpPr/>
          <p:nvPr/>
        </p:nvSpPr>
        <p:spPr>
          <a:xfrm>
            <a:off x="9001649" y="3835104"/>
            <a:ext cx="2299612" cy="1606594"/>
          </a:xfrm>
          <a:prstGeom prst="rect">
            <a:avLst/>
          </a:prstGeom>
        </p:spPr>
        <p:txBody>
          <a:bodyPr wrap="square">
            <a:spAutoFit/>
          </a:bodyPr>
          <a:lstStyle/>
          <a:p>
            <a:pPr marL="174625" indent="-174625">
              <a:buFont typeface="Arial" panose="020B0604020202020204" pitchFamily="34" charset="0"/>
              <a:buChar char="•"/>
            </a:pPr>
            <a:r>
              <a:rPr lang="en-US" sz="1200" dirty="0">
                <a:latin typeface="Arial" panose="020B0604020202020204" pitchFamily="34" charset="0"/>
                <a:cs typeface="Arial" panose="020B0604020202020204" pitchFamily="34" charset="0"/>
              </a:rPr>
              <a:t>Maintenance of the </a:t>
            </a:r>
            <a:r>
              <a:rPr lang="en-US" sz="1200" dirty="0" smtClean="0">
                <a:latin typeface="Arial" panose="020B0604020202020204" pitchFamily="34" charset="0"/>
                <a:cs typeface="Arial" panose="020B0604020202020204" pitchFamily="34" charset="0"/>
              </a:rPr>
              <a:t>system</a:t>
            </a:r>
            <a:endParaRPr lang="th-TH" sz="1200" dirty="0" smtClean="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บำรุงรักษาระบบ</a:t>
            </a:r>
            <a:endParaRPr lang="en-US" sz="1200" dirty="0">
              <a:solidFill>
                <a:srgbClr val="FF0000"/>
              </a:solidFill>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US" sz="1200" dirty="0">
                <a:latin typeface="Arial" panose="020B0604020202020204" pitchFamily="34" charset="0"/>
                <a:cs typeface="Arial" panose="020B0604020202020204" pitchFamily="34" charset="0"/>
              </a:rPr>
              <a:t>Continual </a:t>
            </a:r>
            <a:r>
              <a:rPr lang="en-US" sz="1200" dirty="0" smtClean="0">
                <a:latin typeface="Arial" panose="020B0604020202020204" pitchFamily="34" charset="0"/>
                <a:cs typeface="Arial" panose="020B0604020202020204" pitchFamily="34" charset="0"/>
              </a:rPr>
              <a:t>improvement</a:t>
            </a:r>
            <a:endParaRPr lang="th-TH" sz="1200" dirty="0" smtClean="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การปรับปรุงต่อเนื่อง</a:t>
            </a:r>
            <a:endParaRPr lang="en-US" sz="1200" dirty="0">
              <a:solidFill>
                <a:srgbClr val="FF0000"/>
              </a:solidFill>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US" sz="1200" dirty="0">
                <a:latin typeface="Arial" panose="020B0604020202020204" pitchFamily="34" charset="0"/>
                <a:cs typeface="Arial" panose="020B0604020202020204" pitchFamily="34" charset="0"/>
              </a:rPr>
              <a:t>Surveillance </a:t>
            </a:r>
            <a:r>
              <a:rPr lang="en-US" sz="1200" dirty="0" smtClean="0">
                <a:latin typeface="Arial" panose="020B0604020202020204" pitchFamily="34" charset="0"/>
                <a:cs typeface="Arial" panose="020B0604020202020204" pitchFamily="34" charset="0"/>
              </a:rPr>
              <a:t>audits</a:t>
            </a:r>
            <a:endParaRPr lang="th-TH" sz="1200" dirty="0" smtClean="0">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การทวนสอบ</a:t>
            </a:r>
            <a:endParaRPr lang="en-US" sz="1200" dirty="0">
              <a:solidFill>
                <a:srgbClr val="FF0000"/>
              </a:solidFill>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p:txBody>
      </p:sp>
      <p:sp>
        <p:nvSpPr>
          <p:cNvPr id="7" name="Arrow: Chevron 6">
            <a:extLst>
              <a:ext uri="{FF2B5EF4-FFF2-40B4-BE49-F238E27FC236}">
                <a16:creationId xmlns:a16="http://schemas.microsoft.com/office/drawing/2014/main" xmlns="" id="{5CE5B435-8757-4952-A9AE-FB9EF3812E26}"/>
              </a:ext>
            </a:extLst>
          </p:cNvPr>
          <p:cNvSpPr/>
          <p:nvPr/>
        </p:nvSpPr>
        <p:spPr>
          <a:xfrm>
            <a:off x="1177290" y="3088998"/>
            <a:ext cx="2572915" cy="643261"/>
          </a:xfrm>
          <a:prstGeom prst="chevron">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Design &amp; </a:t>
            </a:r>
            <a:r>
              <a:rPr lang="en-US" sz="1600" b="1" dirty="0" smtClean="0">
                <a:solidFill>
                  <a:schemeClr val="tx1"/>
                </a:solidFill>
                <a:latin typeface="Arial" panose="020B0604020202020204" pitchFamily="34" charset="0"/>
                <a:cs typeface="Arial" panose="020B0604020202020204" pitchFamily="34" charset="0"/>
              </a:rPr>
              <a:t>Build</a:t>
            </a:r>
            <a:endParaRPr lang="th-TH" sz="1600" b="1" dirty="0" smtClean="0">
              <a:solidFill>
                <a:schemeClr val="tx1"/>
              </a:solidFill>
              <a:latin typeface="Arial" panose="020B0604020202020204" pitchFamily="34" charset="0"/>
              <a:cs typeface="Arial" panose="020B0604020202020204" pitchFamily="34" charset="0"/>
            </a:endParaRPr>
          </a:p>
          <a:p>
            <a:pPr algn="ctr"/>
            <a:r>
              <a:rPr lang="th-TH" sz="1400" b="1" dirty="0" smtClean="0">
                <a:solidFill>
                  <a:srgbClr val="FF0000"/>
                </a:solidFill>
                <a:latin typeface="Arial" panose="020B0604020202020204" pitchFamily="34" charset="0"/>
                <a:cs typeface="Arial" panose="020B0604020202020204" pitchFamily="34" charset="0"/>
              </a:rPr>
              <a:t>การออกแบบ จัดสร้าง</a:t>
            </a:r>
            <a:endParaRPr lang="en-US" sz="1400" b="1" dirty="0">
              <a:solidFill>
                <a:srgbClr val="FF0000"/>
              </a:solidFill>
              <a:latin typeface="Arial" panose="020B0604020202020204" pitchFamily="34" charset="0"/>
              <a:cs typeface="Arial" panose="020B0604020202020204" pitchFamily="34" charset="0"/>
            </a:endParaRPr>
          </a:p>
        </p:txBody>
      </p:sp>
      <p:sp>
        <p:nvSpPr>
          <p:cNvPr id="8" name="Arrow: Chevron 7">
            <a:extLst>
              <a:ext uri="{FF2B5EF4-FFF2-40B4-BE49-F238E27FC236}">
                <a16:creationId xmlns:a16="http://schemas.microsoft.com/office/drawing/2014/main" xmlns="" id="{0D882EB6-8109-420D-8976-5C0795BF037A}"/>
              </a:ext>
            </a:extLst>
          </p:cNvPr>
          <p:cNvSpPr/>
          <p:nvPr/>
        </p:nvSpPr>
        <p:spPr>
          <a:xfrm>
            <a:off x="3902606" y="3091233"/>
            <a:ext cx="2299612" cy="643261"/>
          </a:xfrm>
          <a:prstGeom prst="chevron">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Deploy</a:t>
            </a:r>
            <a:endParaRPr lang="th-TH" sz="1600" b="1" dirty="0" smtClean="0">
              <a:solidFill>
                <a:schemeClr val="tx1"/>
              </a:solidFill>
              <a:latin typeface="Arial" panose="020B0604020202020204" pitchFamily="34" charset="0"/>
              <a:cs typeface="Arial" panose="020B0604020202020204" pitchFamily="34" charset="0"/>
            </a:endParaRPr>
          </a:p>
          <a:p>
            <a:pPr algn="ctr"/>
            <a:r>
              <a:rPr lang="th-TH" sz="1600" b="1" dirty="0" smtClean="0">
                <a:solidFill>
                  <a:srgbClr val="FF0000"/>
                </a:solidFill>
                <a:latin typeface="Arial" panose="020B0604020202020204" pitchFamily="34" charset="0"/>
                <a:cs typeface="Arial" panose="020B0604020202020204" pitchFamily="34" charset="0"/>
              </a:rPr>
              <a:t>การดำเนิน</a:t>
            </a:r>
            <a:endParaRPr lang="en-US" sz="1600" b="1" dirty="0">
              <a:solidFill>
                <a:srgbClr val="FF0000"/>
              </a:solidFill>
              <a:latin typeface="Arial" panose="020B0604020202020204" pitchFamily="34" charset="0"/>
              <a:cs typeface="Arial" panose="020B0604020202020204" pitchFamily="34" charset="0"/>
            </a:endParaRPr>
          </a:p>
        </p:txBody>
      </p:sp>
      <p:sp>
        <p:nvSpPr>
          <p:cNvPr id="9" name="Arrow: Chevron 8">
            <a:extLst>
              <a:ext uri="{FF2B5EF4-FFF2-40B4-BE49-F238E27FC236}">
                <a16:creationId xmlns:a16="http://schemas.microsoft.com/office/drawing/2014/main" xmlns="" id="{1371F5AF-8082-4DF0-BA70-B414017B5FF1}"/>
              </a:ext>
            </a:extLst>
          </p:cNvPr>
          <p:cNvSpPr/>
          <p:nvPr/>
        </p:nvSpPr>
        <p:spPr>
          <a:xfrm>
            <a:off x="6027050" y="3088998"/>
            <a:ext cx="3050090" cy="643261"/>
          </a:xfrm>
          <a:prstGeom prst="chevron">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Control &amp; </a:t>
            </a:r>
            <a:r>
              <a:rPr lang="en-US" sz="1600" b="1" dirty="0" smtClean="0">
                <a:solidFill>
                  <a:schemeClr val="tx1"/>
                </a:solidFill>
                <a:latin typeface="Arial" panose="020B0604020202020204" pitchFamily="34" charset="0"/>
                <a:cs typeface="Arial" panose="020B0604020202020204" pitchFamily="34" charset="0"/>
              </a:rPr>
              <a:t>Measure</a:t>
            </a:r>
            <a:endParaRPr lang="th-TH" sz="1600" b="1" dirty="0" smtClean="0">
              <a:solidFill>
                <a:schemeClr val="tx1"/>
              </a:solidFill>
              <a:latin typeface="Arial" panose="020B0604020202020204" pitchFamily="34" charset="0"/>
              <a:cs typeface="Arial" panose="020B0604020202020204" pitchFamily="34" charset="0"/>
            </a:endParaRPr>
          </a:p>
          <a:p>
            <a:pPr algn="ctr"/>
            <a:r>
              <a:rPr lang="th-TH" sz="1400" b="1" dirty="0" smtClean="0">
                <a:solidFill>
                  <a:srgbClr val="FF0000"/>
                </a:solidFill>
                <a:latin typeface="Arial" panose="020B0604020202020204" pitchFamily="34" charset="0"/>
                <a:cs typeface="Arial" panose="020B0604020202020204" pitchFamily="34" charset="0"/>
              </a:rPr>
              <a:t>การควบคุม ประเมิน</a:t>
            </a:r>
            <a:endParaRPr lang="en-US" sz="1400" b="1" dirty="0">
              <a:solidFill>
                <a:srgbClr val="FF0000"/>
              </a:solidFill>
              <a:latin typeface="Arial" panose="020B0604020202020204" pitchFamily="34" charset="0"/>
              <a:cs typeface="Arial" panose="020B0604020202020204" pitchFamily="34" charset="0"/>
            </a:endParaRPr>
          </a:p>
        </p:txBody>
      </p:sp>
      <p:sp>
        <p:nvSpPr>
          <p:cNvPr id="10" name="Arrow: Chevron 9">
            <a:extLst>
              <a:ext uri="{FF2B5EF4-FFF2-40B4-BE49-F238E27FC236}">
                <a16:creationId xmlns:a16="http://schemas.microsoft.com/office/drawing/2014/main" xmlns="" id="{A71ABE88-4AD0-4B7A-8C82-BC0D66B6362C}"/>
              </a:ext>
            </a:extLst>
          </p:cNvPr>
          <p:cNvSpPr/>
          <p:nvPr/>
        </p:nvSpPr>
        <p:spPr>
          <a:xfrm>
            <a:off x="8978534" y="3088998"/>
            <a:ext cx="2726795" cy="643261"/>
          </a:xfrm>
          <a:prstGeom prst="chevron">
            <a:avLst/>
          </a:prstGeom>
          <a:solidFill>
            <a:srgbClr val="93DD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Review &amp; </a:t>
            </a:r>
            <a:r>
              <a:rPr lang="en-US" sz="1600" b="1" dirty="0" smtClean="0">
                <a:solidFill>
                  <a:schemeClr val="tx1"/>
                </a:solidFill>
                <a:latin typeface="Arial" panose="020B0604020202020204" pitchFamily="34" charset="0"/>
                <a:cs typeface="Arial" panose="020B0604020202020204" pitchFamily="34" charset="0"/>
              </a:rPr>
              <a:t>Improve</a:t>
            </a:r>
            <a:endParaRPr lang="th-TH" sz="1600" b="1" dirty="0" smtClean="0">
              <a:solidFill>
                <a:schemeClr val="tx1"/>
              </a:solidFill>
              <a:latin typeface="Arial" panose="020B0604020202020204" pitchFamily="34" charset="0"/>
              <a:cs typeface="Arial" panose="020B0604020202020204" pitchFamily="34" charset="0"/>
            </a:endParaRPr>
          </a:p>
          <a:p>
            <a:pPr algn="ctr"/>
            <a:r>
              <a:rPr lang="th-TH" sz="1400" b="1" dirty="0" smtClean="0">
                <a:solidFill>
                  <a:srgbClr val="FF0000"/>
                </a:solidFill>
                <a:latin typeface="Arial" panose="020B0604020202020204" pitchFamily="34" charset="0"/>
                <a:cs typeface="Arial" panose="020B0604020202020204" pitchFamily="34" charset="0"/>
              </a:rPr>
              <a:t>การทบทวนปรับปรุง</a:t>
            </a:r>
            <a:endParaRPr lang="en-US" sz="1400" b="1" dirty="0">
              <a:solidFill>
                <a:srgbClr val="FF0000"/>
              </a:solidFill>
              <a:latin typeface="Arial" panose="020B0604020202020204" pitchFamily="34" charset="0"/>
              <a:cs typeface="Arial" panose="020B0604020202020204" pitchFamily="34" charset="0"/>
            </a:endParaRPr>
          </a:p>
        </p:txBody>
      </p:sp>
      <p:pic>
        <p:nvPicPr>
          <p:cNvPr id="4098" name="Picture 2" descr="AppShed - gallery - Business-Ceo-Management-position-to-bottom ...">
            <a:extLst>
              <a:ext uri="{FF2B5EF4-FFF2-40B4-BE49-F238E27FC236}">
                <a16:creationId xmlns:a16="http://schemas.microsoft.com/office/drawing/2014/main" xmlns="" id="{C68C7C01-5FF4-4B61-9643-E3FE27A14E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9379" y="1927270"/>
            <a:ext cx="1082040" cy="10820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bility, access, activate, advice, available, booking ...">
            <a:extLst>
              <a:ext uri="{FF2B5EF4-FFF2-40B4-BE49-F238E27FC236}">
                <a16:creationId xmlns:a16="http://schemas.microsoft.com/office/drawing/2014/main" xmlns="" id="{15743F70-F17A-4F38-996A-DF727E2378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1392" y="1927271"/>
            <a:ext cx="1082040" cy="108204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xmlns="" id="{265F92B0-2468-4D74-AC0B-B9E0C70B19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2821" y="1927270"/>
            <a:ext cx="1083205" cy="108320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nterdisciplinary Rounds Improve Patient Care | Labor Management ...">
            <a:extLst>
              <a:ext uri="{FF2B5EF4-FFF2-40B4-BE49-F238E27FC236}">
                <a16:creationId xmlns:a16="http://schemas.microsoft.com/office/drawing/2014/main" xmlns="" id="{44287AA5-4D8B-4585-B84F-3CA1C7A7F2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5416" y="1904113"/>
            <a:ext cx="1082040" cy="108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000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Total Quality Management: </a:t>
            </a:r>
            <a:r>
              <a:rPr lang="en-US" dirty="0" smtClean="0"/>
              <a:t>TQM</a:t>
            </a:r>
            <a:r>
              <a:rPr lang="th-TH" dirty="0" smtClean="0"/>
              <a:t/>
            </a:r>
            <a:br>
              <a:rPr lang="th-TH" dirty="0" smtClean="0"/>
            </a:br>
            <a:r>
              <a:rPr lang="th-TH" dirty="0">
                <a:solidFill>
                  <a:srgbClr val="FF0000"/>
                </a:solidFill>
              </a:rPr>
              <a:t>การบริหารงานคุณภาพแบบมีส่วน</a:t>
            </a:r>
            <a:r>
              <a:rPr lang="th-TH" dirty="0" smtClean="0">
                <a:solidFill>
                  <a:srgbClr val="FF0000"/>
                </a:solidFill>
              </a:rPr>
              <a:t>ร่วม</a:t>
            </a:r>
            <a:endParaRPr lang="en-US" dirty="0"/>
          </a:p>
        </p:txBody>
      </p:sp>
      <p:sp>
        <p:nvSpPr>
          <p:cNvPr id="5" name="Rectangle 4">
            <a:extLst>
              <a:ext uri="{FF2B5EF4-FFF2-40B4-BE49-F238E27FC236}">
                <a16:creationId xmlns:a16="http://schemas.microsoft.com/office/drawing/2014/main" xmlns="" id="{5C423911-6542-4C03-B62E-1B0998731A0E}"/>
              </a:ext>
            </a:extLst>
          </p:cNvPr>
          <p:cNvSpPr/>
          <p:nvPr/>
        </p:nvSpPr>
        <p:spPr>
          <a:xfrm>
            <a:off x="659736" y="1648587"/>
            <a:ext cx="8036174" cy="978729"/>
          </a:xfrm>
          <a:prstGeom prst="rect">
            <a:avLst/>
          </a:prstGeom>
        </p:spPr>
        <p:txBody>
          <a:bodyPr wrap="none">
            <a:spAutoFit/>
          </a:bodyPr>
          <a:lstStyle/>
          <a:p>
            <a:r>
              <a:rPr lang="en-GB" sz="2400" b="1" dirty="0">
                <a:latin typeface="Arial" panose="020B0604020202020204" pitchFamily="34" charset="0"/>
                <a:cs typeface="Arial" panose="020B0604020202020204" pitchFamily="34" charset="0"/>
              </a:rPr>
              <a:t>What is TQM</a:t>
            </a:r>
            <a:r>
              <a:rPr lang="en-GB" sz="2400" b="1" dirty="0" smtClean="0">
                <a:latin typeface="Arial" panose="020B0604020202020204" pitchFamily="34" charset="0"/>
                <a:cs typeface="Arial" panose="020B0604020202020204" pitchFamily="34" charset="0"/>
              </a:rPr>
              <a:t>?</a:t>
            </a:r>
            <a:r>
              <a:rPr lang="th-TH" sz="2400" b="1" dirty="0" smtClean="0">
                <a:latin typeface="Arial" panose="020B0604020202020204" pitchFamily="34" charset="0"/>
                <a:cs typeface="Arial" panose="020B0604020202020204" pitchFamily="34" charset="0"/>
              </a:rPr>
              <a:t> </a:t>
            </a:r>
            <a:r>
              <a:rPr lang="th-TH" sz="2400" b="1" dirty="0" smtClean="0">
                <a:solidFill>
                  <a:srgbClr val="FF0000"/>
                </a:solidFill>
                <a:latin typeface="Arial" panose="020B0604020202020204" pitchFamily="34" charset="0"/>
                <a:cs typeface="Arial" panose="020B0604020202020204" pitchFamily="34" charset="0"/>
              </a:rPr>
              <a:t>อะไรคือ</a:t>
            </a:r>
            <a:r>
              <a:rPr lang="th-TH" sz="2400" dirty="0">
                <a:solidFill>
                  <a:srgbClr val="FF0000"/>
                </a:solidFill>
                <a:latin typeface="Arial" panose="020B0604020202020204" pitchFamily="34" charset="0"/>
                <a:cs typeface="Arial" panose="020B0604020202020204" pitchFamily="34" charset="0"/>
              </a:rPr>
              <a:t>การบริหารงานคุณภาพแบบมีส่วน</a:t>
            </a:r>
            <a:r>
              <a:rPr lang="th-TH" sz="2400" dirty="0" smtClean="0">
                <a:solidFill>
                  <a:srgbClr val="FF0000"/>
                </a:solidFill>
                <a:latin typeface="Arial" panose="020B0604020202020204" pitchFamily="34" charset="0"/>
                <a:cs typeface="Arial" panose="020B0604020202020204" pitchFamily="34" charset="0"/>
              </a:rPr>
              <a:t>ร่วม</a:t>
            </a:r>
            <a:r>
              <a:rPr lang="en-US" sz="2400" dirty="0" smtClean="0">
                <a:solidFill>
                  <a:srgbClr val="FF0000"/>
                </a:solidFill>
                <a:latin typeface="Arial" panose="020B0604020202020204" pitchFamily="34" charset="0"/>
                <a:cs typeface="Arial" panose="020B0604020202020204" pitchFamily="34" charset="0"/>
              </a:rPr>
              <a:t>?</a:t>
            </a:r>
            <a:endParaRPr lang="th-TH" sz="2400" dirty="0">
              <a:solidFill>
                <a:srgbClr val="FF0000"/>
              </a:solidFill>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19860973-DAAE-4D49-A8C6-821BEEA06E04}"/>
              </a:ext>
            </a:extLst>
          </p:cNvPr>
          <p:cNvSpPr/>
          <p:nvPr/>
        </p:nvSpPr>
        <p:spPr>
          <a:xfrm>
            <a:off x="7698690" y="3172298"/>
            <a:ext cx="4129548" cy="3453253"/>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Benefits of </a:t>
            </a:r>
            <a:r>
              <a:rPr lang="en-GB" sz="1200" b="1" dirty="0" smtClean="0">
                <a:latin typeface="Arial" panose="020B0604020202020204" pitchFamily="34" charset="0"/>
                <a:cs typeface="Arial" panose="020B0604020202020204" pitchFamily="34" charset="0"/>
              </a:rPr>
              <a:t>TQM</a:t>
            </a:r>
            <a:r>
              <a:rPr lang="th-TH" sz="1200" b="1" dirty="0" smtClean="0">
                <a:latin typeface="Arial" panose="020B0604020202020204" pitchFamily="34" charset="0"/>
                <a:cs typeface="Arial" panose="020B0604020202020204" pitchFamily="34" charset="0"/>
              </a:rPr>
              <a:t>  </a:t>
            </a:r>
            <a:r>
              <a:rPr lang="th-TH" sz="1200" b="1" dirty="0" smtClean="0">
                <a:solidFill>
                  <a:srgbClr val="FF0000"/>
                </a:solidFill>
                <a:latin typeface="Arial" panose="020B0604020202020204" pitchFamily="34" charset="0"/>
                <a:cs typeface="Arial" panose="020B0604020202020204" pitchFamily="34" charset="0"/>
              </a:rPr>
              <a:t>ผลที่ได้รับ</a:t>
            </a:r>
            <a:endParaRPr lang="en-GB" sz="1200" b="1"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Enhance competitive </a:t>
            </a:r>
            <a:r>
              <a:rPr lang="en-GB" sz="1200" dirty="0" smtClean="0">
                <a:latin typeface="Arial" panose="020B0604020202020204" pitchFamily="34" charset="0"/>
                <a:cs typeface="Arial" panose="020B0604020202020204" pitchFamily="34" charset="0"/>
              </a:rPr>
              <a:t>position</a:t>
            </a:r>
            <a:endParaRPr lang="th-TH"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เพิ่มสถานะการแข่งขัน</a:t>
            </a:r>
            <a:endParaRPr lang="en-GB" sz="12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Improve customer satisfaction </a:t>
            </a:r>
            <a:endParaRPr lang="th-TH"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เพิ่มความพึงพอใจลูกค้า</a:t>
            </a:r>
            <a:endParaRPr lang="en-GB" sz="12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Reduce waste and &amp;</a:t>
            </a:r>
            <a:r>
              <a:rPr lang="en-GB" sz="1200" dirty="0" smtClean="0">
                <a:latin typeface="Arial" panose="020B0604020202020204" pitchFamily="34" charset="0"/>
                <a:cs typeface="Arial" panose="020B0604020202020204" pitchFamily="34" charset="0"/>
              </a:rPr>
              <a:t>work-over</a:t>
            </a:r>
            <a:endParaRPr lang="th-TH"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ลดความสูญเปล่า การทำงานซ้ำซ้อนของพนักงาน</a:t>
            </a:r>
            <a:endParaRPr lang="en-GB" sz="12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Greater organizational </a:t>
            </a:r>
            <a:r>
              <a:rPr lang="en-GB" sz="1200" dirty="0" smtClean="0">
                <a:latin typeface="Arial" panose="020B0604020202020204" pitchFamily="34" charset="0"/>
                <a:cs typeface="Arial" panose="020B0604020202020204" pitchFamily="34" charset="0"/>
              </a:rPr>
              <a:t>transparency</a:t>
            </a:r>
            <a:endParaRPr lang="th-TH"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เกิดความโปร่งใสภายในองค์กร</a:t>
            </a:r>
            <a:endParaRPr lang="en-GB" sz="12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Improve employee participation &amp; </a:t>
            </a:r>
            <a:r>
              <a:rPr lang="en-US" sz="1200" dirty="0" smtClean="0">
                <a:latin typeface="Arial" panose="020B0604020202020204" pitchFamily="34" charset="0"/>
                <a:cs typeface="Arial" panose="020B0604020202020204" pitchFamily="34" charset="0"/>
              </a:rPr>
              <a:t>satisfaction</a:t>
            </a:r>
            <a:endParaRPr lang="th-TH"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เพิ่มความมีส่วนร่วมและพึงพอใจของบุคลากร</a:t>
            </a:r>
            <a:endParaRPr lang="en-US" sz="12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Improve productivity, market share, and </a:t>
            </a:r>
            <a:r>
              <a:rPr lang="en-US" sz="1200" dirty="0" smtClean="0">
                <a:latin typeface="Arial" panose="020B0604020202020204" pitchFamily="34" charset="0"/>
                <a:cs typeface="Arial" panose="020B0604020202020204" pitchFamily="34" charset="0"/>
              </a:rPr>
              <a:t>profitability</a:t>
            </a:r>
            <a:endParaRPr lang="th-TH"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เพิ่มผลผลิต ส่วนแบ่งการตลาด และกำไร</a:t>
            </a:r>
            <a:endParaRPr lang="en-US" sz="12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Enhance </a:t>
            </a:r>
            <a:r>
              <a:rPr lang="en-US" sz="1200" dirty="0" smtClean="0">
                <a:latin typeface="Arial" panose="020B0604020202020204" pitchFamily="34" charset="0"/>
                <a:cs typeface="Arial" panose="020B0604020202020204" pitchFamily="34" charset="0"/>
              </a:rPr>
              <a:t>communication</a:t>
            </a:r>
            <a:endParaRPr lang="th-TH"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เพิ่มประสิทธิผลของการสื่อสาร</a:t>
            </a:r>
            <a:endParaRPr lang="en-US" sz="1200" dirty="0">
              <a:solidFill>
                <a:srgbClr val="FF000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842CA5FF-68D7-421D-ACFA-4DB1DAD7157C}"/>
              </a:ext>
            </a:extLst>
          </p:cNvPr>
          <p:cNvSpPr/>
          <p:nvPr/>
        </p:nvSpPr>
        <p:spPr>
          <a:xfrm>
            <a:off x="659736" y="2193569"/>
            <a:ext cx="11045593" cy="116339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Total Quality Management (TQM) is “a management approach for an organization, centered on quality, based on the participation of all its members and aiming at long-term success through customer satisfaction and benefits to all members of the organization and to the society</a:t>
            </a:r>
            <a:r>
              <a:rPr lang="en-US" sz="1200" dirty="0" smtClean="0">
                <a:latin typeface="Arial" panose="020B0604020202020204" pitchFamily="34" charset="0"/>
                <a:cs typeface="Arial" panose="020B0604020202020204" pitchFamily="34" charset="0"/>
              </a:rPr>
              <a:t>”</a:t>
            </a:r>
          </a:p>
          <a:p>
            <a:r>
              <a:rPr lang="th-TH" sz="1200" dirty="0">
                <a:solidFill>
                  <a:srgbClr val="FF0000"/>
                </a:solidFill>
                <a:latin typeface="Arial" panose="020B0604020202020204" pitchFamily="34" charset="0"/>
                <a:cs typeface="Arial" panose="020B0604020202020204" pitchFamily="34" charset="0"/>
              </a:rPr>
              <a:t>การบริหารงานคุณภาพแบบมีส่วน</a:t>
            </a:r>
            <a:r>
              <a:rPr lang="th-TH" sz="1200" dirty="0" smtClean="0">
                <a:solidFill>
                  <a:srgbClr val="FF0000"/>
                </a:solidFill>
                <a:latin typeface="Arial" panose="020B0604020202020204" pitchFamily="34" charset="0"/>
                <a:cs typeface="Arial" panose="020B0604020202020204" pitchFamily="34" charset="0"/>
              </a:rPr>
              <a:t>ร่วม</a:t>
            </a:r>
            <a:r>
              <a:rPr lang="en-US" sz="1200" dirty="0" smtClean="0">
                <a:solidFill>
                  <a:srgbClr val="FF0000"/>
                </a:solidFill>
                <a:latin typeface="Arial" panose="020B0604020202020204" pitchFamily="34" charset="0"/>
                <a:cs typeface="Arial" panose="020B0604020202020204" pitchFamily="34" charset="0"/>
              </a:rPr>
              <a:t> </a:t>
            </a:r>
            <a:r>
              <a:rPr lang="th-TH" sz="1200" dirty="0" smtClean="0">
                <a:solidFill>
                  <a:srgbClr val="FF0000"/>
                </a:solidFill>
                <a:latin typeface="Arial" panose="020B0604020202020204" pitchFamily="34" charset="0"/>
                <a:cs typeface="Arial" panose="020B0604020202020204" pitchFamily="34" charset="0"/>
              </a:rPr>
              <a:t>เป็นกลไกการจัดการสำหรับองค์กร ที่ทีศูนย์กลางด้านคุณภาพ บนพื้นฐานการมีส่ววร่วมของทุกคน มุ่งเป้าหมายความสำเร็จระยะยาว โดยอ้างอิงจากความพึงพอใจของลูกค้า สร้างผลตอบแทนต่อทุกคนในองค์กรและสังคม</a:t>
            </a:r>
            <a:endParaRPr lang="th-TH" sz="1200" dirty="0">
              <a:solidFill>
                <a:srgbClr val="FF0000"/>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xmlns="" id="{0BD77C27-73CD-4AC5-BB19-0C8852EB373C}"/>
              </a:ext>
            </a:extLst>
          </p:cNvPr>
          <p:cNvSpPr/>
          <p:nvPr/>
        </p:nvSpPr>
        <p:spPr>
          <a:xfrm>
            <a:off x="1365272" y="3092762"/>
            <a:ext cx="854034" cy="85403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a:t>
            </a:r>
          </a:p>
        </p:txBody>
      </p:sp>
      <p:sp>
        <p:nvSpPr>
          <p:cNvPr id="7" name="Oval 6">
            <a:extLst>
              <a:ext uri="{FF2B5EF4-FFF2-40B4-BE49-F238E27FC236}">
                <a16:creationId xmlns:a16="http://schemas.microsoft.com/office/drawing/2014/main" xmlns="" id="{60E53D87-D4A5-4C39-BF9F-2424EC0EEB79}"/>
              </a:ext>
            </a:extLst>
          </p:cNvPr>
          <p:cNvSpPr/>
          <p:nvPr/>
        </p:nvSpPr>
        <p:spPr>
          <a:xfrm>
            <a:off x="1365271" y="4088000"/>
            <a:ext cx="854034" cy="85403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Q</a:t>
            </a:r>
          </a:p>
        </p:txBody>
      </p:sp>
      <p:sp>
        <p:nvSpPr>
          <p:cNvPr id="9" name="Oval 8">
            <a:extLst>
              <a:ext uri="{FF2B5EF4-FFF2-40B4-BE49-F238E27FC236}">
                <a16:creationId xmlns:a16="http://schemas.microsoft.com/office/drawing/2014/main" xmlns="" id="{200D83B0-8076-44EB-9BBC-7838459F8B78}"/>
              </a:ext>
            </a:extLst>
          </p:cNvPr>
          <p:cNvSpPr/>
          <p:nvPr/>
        </p:nvSpPr>
        <p:spPr>
          <a:xfrm>
            <a:off x="1365271" y="5255217"/>
            <a:ext cx="854034" cy="85403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M</a:t>
            </a:r>
          </a:p>
        </p:txBody>
      </p:sp>
      <p:sp>
        <p:nvSpPr>
          <p:cNvPr id="10" name="Rectangle 9">
            <a:extLst>
              <a:ext uri="{FF2B5EF4-FFF2-40B4-BE49-F238E27FC236}">
                <a16:creationId xmlns:a16="http://schemas.microsoft.com/office/drawing/2014/main" xmlns="" id="{A60348DD-7115-47CF-8D1B-B52DB250F72D}"/>
              </a:ext>
            </a:extLst>
          </p:cNvPr>
          <p:cNvSpPr/>
          <p:nvPr/>
        </p:nvSpPr>
        <p:spPr>
          <a:xfrm>
            <a:off x="2333320" y="3211779"/>
            <a:ext cx="3950812" cy="880241"/>
          </a:xfrm>
          <a:prstGeom prst="rect">
            <a:avLst/>
          </a:prstGeom>
        </p:spPr>
        <p:txBody>
          <a:bodyPr wrap="square">
            <a:spAutoFit/>
          </a:bodyPr>
          <a:lstStyle/>
          <a:p>
            <a:r>
              <a:rPr lang="en-US" sz="1600" b="1" dirty="0" smtClean="0">
                <a:latin typeface="Arial" panose="020B0604020202020204" pitchFamily="34" charset="0"/>
                <a:cs typeface="Arial" panose="020B0604020202020204" pitchFamily="34" charset="0"/>
              </a:rPr>
              <a:t>Total</a:t>
            </a:r>
            <a:r>
              <a:rPr lang="th-TH" sz="1600" b="1" dirty="0" smtClean="0">
                <a:latin typeface="Arial" panose="020B0604020202020204" pitchFamily="34" charset="0"/>
                <a:cs typeface="Arial" panose="020B0604020202020204" pitchFamily="34" charset="0"/>
              </a:rPr>
              <a:t>  </a:t>
            </a:r>
            <a:r>
              <a:rPr lang="th-TH" sz="1600" b="1" dirty="0" smtClean="0">
                <a:solidFill>
                  <a:srgbClr val="FF0000"/>
                </a:solidFill>
                <a:latin typeface="Arial" panose="020B0604020202020204" pitchFamily="34" charset="0"/>
                <a:cs typeface="Arial" panose="020B0604020202020204" pitchFamily="34" charset="0"/>
              </a:rPr>
              <a:t>โดยรวม</a:t>
            </a:r>
            <a:endParaRPr lang="en-US" sz="1600" b="1" dirty="0">
              <a:solidFill>
                <a:srgbClr val="FF0000"/>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Involvement &amp; input of everyone in the </a:t>
            </a:r>
            <a:r>
              <a:rPr lang="en-US" sz="1200" dirty="0" smtClean="0">
                <a:latin typeface="Arial" panose="020B0604020202020204" pitchFamily="34" charset="0"/>
                <a:cs typeface="Arial" panose="020B0604020202020204" pitchFamily="34" charset="0"/>
              </a:rPr>
              <a:t>organization</a:t>
            </a:r>
            <a:r>
              <a:rPr lang="th-TH" sz="1200" dirty="0" smtClean="0">
                <a:latin typeface="Arial" panose="020B0604020202020204" pitchFamily="34" charset="0"/>
                <a:cs typeface="Arial" panose="020B0604020202020204" pitchFamily="34" charset="0"/>
              </a:rPr>
              <a:t> </a:t>
            </a:r>
          </a:p>
          <a:p>
            <a:r>
              <a:rPr lang="th-TH" sz="1200" dirty="0" smtClean="0">
                <a:solidFill>
                  <a:srgbClr val="FF0000"/>
                </a:solidFill>
                <a:latin typeface="Arial" panose="020B0604020202020204" pitchFamily="34" charset="0"/>
                <a:cs typeface="Arial" panose="020B0604020202020204" pitchFamily="34" charset="0"/>
              </a:rPr>
              <a:t>การมีส่วนร่วมและข้อมูลนำเข้า จากทุกคนในองค์กร</a:t>
            </a:r>
            <a:endParaRPr lang="en-US" sz="1200" dirty="0">
              <a:solidFill>
                <a:srgbClr val="FF0000"/>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A21F0773-9500-4386-9939-D02635E96CF1}"/>
              </a:ext>
            </a:extLst>
          </p:cNvPr>
          <p:cNvSpPr/>
          <p:nvPr/>
        </p:nvSpPr>
        <p:spPr>
          <a:xfrm>
            <a:off x="2333320" y="4211584"/>
            <a:ext cx="4765980" cy="880241"/>
          </a:xfrm>
          <a:prstGeom prst="rect">
            <a:avLst/>
          </a:prstGeom>
        </p:spPr>
        <p:txBody>
          <a:bodyPr wrap="square">
            <a:spAutoFit/>
          </a:bodyPr>
          <a:lstStyle/>
          <a:p>
            <a:r>
              <a:rPr lang="en-US" sz="1600" b="1" dirty="0" smtClean="0">
                <a:latin typeface="Arial" panose="020B0604020202020204" pitchFamily="34" charset="0"/>
                <a:cs typeface="Arial" panose="020B0604020202020204" pitchFamily="34" charset="0"/>
              </a:rPr>
              <a:t>Quality</a:t>
            </a:r>
            <a:r>
              <a:rPr lang="th-TH" sz="1600" b="1" dirty="0" smtClean="0">
                <a:latin typeface="Arial" panose="020B0604020202020204" pitchFamily="34" charset="0"/>
                <a:cs typeface="Arial" panose="020B0604020202020204" pitchFamily="34" charset="0"/>
              </a:rPr>
              <a:t> </a:t>
            </a:r>
            <a:r>
              <a:rPr lang="th-TH" sz="1600" b="1" dirty="0" smtClean="0">
                <a:solidFill>
                  <a:srgbClr val="FF0000"/>
                </a:solidFill>
                <a:latin typeface="Arial" panose="020B0604020202020204" pitchFamily="34" charset="0"/>
                <a:cs typeface="Arial" panose="020B0604020202020204" pitchFamily="34" charset="0"/>
              </a:rPr>
              <a:t>คุณภาพ</a:t>
            </a:r>
            <a:endParaRPr lang="en-US" sz="1600" b="1" dirty="0">
              <a:solidFill>
                <a:srgbClr val="FF0000"/>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Fully meeting customer needs &amp; requirements al the </a:t>
            </a:r>
            <a:r>
              <a:rPr lang="en-US" sz="1200" dirty="0" smtClean="0">
                <a:latin typeface="Arial" panose="020B0604020202020204" pitchFamily="34" charset="0"/>
                <a:cs typeface="Arial" panose="020B0604020202020204" pitchFamily="34" charset="0"/>
              </a:rPr>
              <a:t>time</a:t>
            </a:r>
            <a:endParaRPr lang="th-TH" sz="1200" dirty="0" smtClean="0">
              <a:latin typeface="Arial" panose="020B0604020202020204" pitchFamily="34" charset="0"/>
              <a:cs typeface="Arial" panose="020B0604020202020204" pitchFamily="34" charset="0"/>
            </a:endParaRPr>
          </a:p>
          <a:p>
            <a:r>
              <a:rPr lang="th-TH" sz="1200" dirty="0" smtClean="0">
                <a:solidFill>
                  <a:srgbClr val="FF0000"/>
                </a:solidFill>
                <a:latin typeface="Arial" panose="020B0604020202020204" pitchFamily="34" charset="0"/>
                <a:cs typeface="Arial" panose="020B0604020202020204" pitchFamily="34" charset="0"/>
              </a:rPr>
              <a:t>บรรลุความต้องการลูกค้าและข้อกำหนดอย่างสมบูรณ์ตลอดเวลา</a:t>
            </a:r>
            <a:endParaRPr lang="en-US" sz="1200" dirty="0">
              <a:solidFill>
                <a:srgbClr val="FF0000"/>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749C02DC-CAC2-4CFB-8AA7-75FD5FBC86FF}"/>
              </a:ext>
            </a:extLst>
          </p:cNvPr>
          <p:cNvSpPr/>
          <p:nvPr/>
        </p:nvSpPr>
        <p:spPr>
          <a:xfrm>
            <a:off x="2333320" y="5148440"/>
            <a:ext cx="4950126" cy="1064907"/>
          </a:xfrm>
          <a:prstGeom prst="rect">
            <a:avLst/>
          </a:prstGeom>
        </p:spPr>
        <p:txBody>
          <a:bodyPr wrap="square">
            <a:spAutoFit/>
          </a:bodyPr>
          <a:lstStyle/>
          <a:p>
            <a:r>
              <a:rPr lang="en-US" sz="1600" b="1" dirty="0" smtClean="0">
                <a:latin typeface="Arial" panose="020B0604020202020204" pitchFamily="34" charset="0"/>
                <a:cs typeface="Arial" panose="020B0604020202020204" pitchFamily="34" charset="0"/>
              </a:rPr>
              <a:t>Management</a:t>
            </a:r>
            <a:r>
              <a:rPr lang="th-TH" sz="1600" b="1" dirty="0" smtClean="0">
                <a:latin typeface="Arial" panose="020B0604020202020204" pitchFamily="34" charset="0"/>
                <a:cs typeface="Arial" panose="020B0604020202020204" pitchFamily="34" charset="0"/>
              </a:rPr>
              <a:t> </a:t>
            </a:r>
            <a:r>
              <a:rPr lang="th-TH" sz="1600" b="1" dirty="0" smtClean="0">
                <a:solidFill>
                  <a:srgbClr val="FF0000"/>
                </a:solidFill>
                <a:latin typeface="Arial" panose="020B0604020202020204" pitchFamily="34" charset="0"/>
                <a:cs typeface="Arial" panose="020B0604020202020204" pitchFamily="34" charset="0"/>
              </a:rPr>
              <a:t>การจัดการ</a:t>
            </a:r>
            <a:endParaRPr lang="en-US" sz="1600" b="1" dirty="0">
              <a:solidFill>
                <a:srgbClr val="FF0000"/>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way we act’ &amp; operate policies, procedures including training and instruction to all </a:t>
            </a:r>
            <a:r>
              <a:rPr lang="en-US" sz="1200" dirty="0" smtClean="0">
                <a:latin typeface="Arial" panose="020B0604020202020204" pitchFamily="34" charset="0"/>
                <a:cs typeface="Arial" panose="020B0604020202020204" pitchFamily="34" charset="0"/>
              </a:rPr>
              <a:t>employees</a:t>
            </a:r>
            <a:endParaRPr lang="th-TH" sz="1200" dirty="0" smtClean="0">
              <a:latin typeface="Arial" panose="020B0604020202020204" pitchFamily="34" charset="0"/>
              <a:cs typeface="Arial" panose="020B0604020202020204" pitchFamily="34" charset="0"/>
            </a:endParaRPr>
          </a:p>
          <a:p>
            <a:r>
              <a:rPr lang="th-TH" sz="1100" dirty="0" smtClean="0">
                <a:solidFill>
                  <a:srgbClr val="FF0000"/>
                </a:solidFill>
                <a:latin typeface="Arial" panose="020B0604020202020204" pitchFamily="34" charset="0"/>
                <a:cs typeface="Arial" panose="020B0604020202020204" pitchFamily="34" charset="0"/>
              </a:rPr>
              <a:t>มีวิธีการดำเนินนโยบาย การดำเนินงาน รวมถึงการฝึกอบรม และ คู่มือแก่ทุกคน</a:t>
            </a:r>
            <a:endParaRPr lang="en-US" sz="11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77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8 Elements of </a:t>
            </a:r>
            <a:r>
              <a:rPr lang="en-GB" dirty="0" smtClean="0"/>
              <a:t>TQM</a:t>
            </a:r>
            <a:r>
              <a:rPr lang="th-TH" dirty="0" smtClean="0"/>
              <a:t/>
            </a:r>
            <a:br>
              <a:rPr lang="th-TH" dirty="0" smtClean="0"/>
            </a:br>
            <a:r>
              <a:rPr lang="th-TH" dirty="0" smtClean="0">
                <a:solidFill>
                  <a:srgbClr val="FF0000"/>
                </a:solidFill>
              </a:rPr>
              <a:t>8 องค์ประกอบของ</a:t>
            </a:r>
            <a:r>
              <a:rPr lang="th-TH" dirty="0">
                <a:solidFill>
                  <a:srgbClr val="FF0000"/>
                </a:solidFill>
              </a:rPr>
              <a:t>การบริหารงานคุณภาพแบบมีส่วน</a:t>
            </a:r>
            <a:r>
              <a:rPr lang="th-TH" dirty="0" smtClean="0">
                <a:solidFill>
                  <a:srgbClr val="FF0000"/>
                </a:solidFill>
              </a:rPr>
              <a:t>ร่วม</a:t>
            </a:r>
            <a:endParaRPr lang="en-US" dirty="0">
              <a:solidFill>
                <a:srgbClr val="FF0000"/>
              </a:solidFill>
            </a:endParaRPr>
          </a:p>
        </p:txBody>
      </p:sp>
      <p:sp>
        <p:nvSpPr>
          <p:cNvPr id="3" name="Isosceles Triangle 2">
            <a:extLst>
              <a:ext uri="{FF2B5EF4-FFF2-40B4-BE49-F238E27FC236}">
                <a16:creationId xmlns:a16="http://schemas.microsoft.com/office/drawing/2014/main" xmlns="" id="{5B52872E-BC04-443F-B3EF-46EE7F53E8F9}"/>
              </a:ext>
            </a:extLst>
          </p:cNvPr>
          <p:cNvSpPr/>
          <p:nvPr/>
        </p:nvSpPr>
        <p:spPr>
          <a:xfrm>
            <a:off x="4122358" y="1872184"/>
            <a:ext cx="4187908" cy="1186622"/>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EE3BEEB5-514B-4540-8C12-EA438C9E0F6A}"/>
              </a:ext>
            </a:extLst>
          </p:cNvPr>
          <p:cNvSpPr/>
          <p:nvPr/>
        </p:nvSpPr>
        <p:spPr>
          <a:xfrm>
            <a:off x="4655095" y="3058806"/>
            <a:ext cx="3122434" cy="66592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1F67F4FD-F764-495A-B569-0BBE9582D1EE}"/>
              </a:ext>
            </a:extLst>
          </p:cNvPr>
          <p:cNvSpPr/>
          <p:nvPr/>
        </p:nvSpPr>
        <p:spPr>
          <a:xfrm>
            <a:off x="4655095" y="3724728"/>
            <a:ext cx="3122434" cy="66592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1CB42C1B-C6FF-4FFD-9F75-643AEF2A43A1}"/>
              </a:ext>
            </a:extLst>
          </p:cNvPr>
          <p:cNvSpPr/>
          <p:nvPr/>
        </p:nvSpPr>
        <p:spPr>
          <a:xfrm>
            <a:off x="4655095" y="4390650"/>
            <a:ext cx="3122434" cy="6659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130C323D-9041-484A-9640-F33AC096F8DD}"/>
              </a:ext>
            </a:extLst>
          </p:cNvPr>
          <p:cNvSpPr/>
          <p:nvPr/>
        </p:nvSpPr>
        <p:spPr>
          <a:xfrm>
            <a:off x="4655095" y="5056572"/>
            <a:ext cx="3122434" cy="6659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A6F1A7EC-7A0F-4450-BAFB-0E96610F9527}"/>
              </a:ext>
            </a:extLst>
          </p:cNvPr>
          <p:cNvSpPr/>
          <p:nvPr/>
        </p:nvSpPr>
        <p:spPr>
          <a:xfrm>
            <a:off x="5423345" y="2310346"/>
            <a:ext cx="1540806" cy="830997"/>
          </a:xfrm>
          <a:prstGeom prst="rect">
            <a:avLst/>
          </a:prstGeom>
        </p:spPr>
        <p:txBody>
          <a:bodyPr wrap="none">
            <a:spAutoFit/>
          </a:bodyPr>
          <a:lstStyle/>
          <a:p>
            <a:pPr algn="ctr"/>
            <a:r>
              <a:rPr lang="en-GB" sz="2000" dirty="0" smtClean="0">
                <a:solidFill>
                  <a:schemeClr val="bg1"/>
                </a:solidFill>
                <a:latin typeface="Arial" panose="020B0604020202020204" pitchFamily="34" charset="0"/>
                <a:cs typeface="Arial" panose="020B0604020202020204" pitchFamily="34" charset="0"/>
              </a:rPr>
              <a:t>Recognition</a:t>
            </a:r>
            <a:endParaRPr lang="th-TH" sz="2000" dirty="0" smtClean="0">
              <a:solidFill>
                <a:schemeClr val="bg1"/>
              </a:solidFill>
              <a:latin typeface="Arial" panose="020B0604020202020204" pitchFamily="34" charset="0"/>
              <a:cs typeface="Arial" panose="020B0604020202020204" pitchFamily="34" charset="0"/>
            </a:endParaRPr>
          </a:p>
          <a:p>
            <a:pPr algn="ctr"/>
            <a:r>
              <a:rPr lang="th-TH" sz="2000" dirty="0" smtClean="0">
                <a:solidFill>
                  <a:srgbClr val="FF0000"/>
                </a:solidFill>
                <a:latin typeface="Arial" panose="020B0604020202020204" pitchFamily="34" charset="0"/>
                <a:cs typeface="Arial" panose="020B0604020202020204" pitchFamily="34" charset="0"/>
              </a:rPr>
              <a:t>การยอมรับ</a:t>
            </a:r>
            <a:endParaRPr lang="en-US" sz="2000" dirty="0">
              <a:solidFill>
                <a:srgbClr val="FF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A6388816-278F-47C4-83FE-8409385B6EB2}"/>
              </a:ext>
            </a:extLst>
          </p:cNvPr>
          <p:cNvSpPr/>
          <p:nvPr/>
        </p:nvSpPr>
        <p:spPr>
          <a:xfrm>
            <a:off x="4277327" y="5189478"/>
            <a:ext cx="3877985" cy="787908"/>
          </a:xfrm>
          <a:prstGeom prst="rect">
            <a:avLst/>
          </a:prstGeom>
        </p:spPr>
        <p:txBody>
          <a:bodyPr wrap="none">
            <a:spAutoFit/>
          </a:bodyPr>
          <a:lstStyle/>
          <a:p>
            <a:pPr algn="ctr"/>
            <a:r>
              <a:rPr lang="en-GB" sz="2000" dirty="0">
                <a:solidFill>
                  <a:schemeClr val="bg1"/>
                </a:solidFill>
                <a:latin typeface="Arial" panose="020B0604020202020204" pitchFamily="34" charset="0"/>
                <a:cs typeface="Arial" panose="020B0604020202020204" pitchFamily="34" charset="0"/>
              </a:rPr>
              <a:t>Integrity, Trust and </a:t>
            </a:r>
            <a:r>
              <a:rPr lang="en-GB" sz="2000" dirty="0" smtClean="0">
                <a:solidFill>
                  <a:schemeClr val="bg1"/>
                </a:solidFill>
                <a:latin typeface="Arial" panose="020B0604020202020204" pitchFamily="34" charset="0"/>
                <a:cs typeface="Arial" panose="020B0604020202020204" pitchFamily="34" charset="0"/>
              </a:rPr>
              <a:t>Ethics</a:t>
            </a:r>
            <a:endParaRPr lang="th-TH" sz="2000" dirty="0" smtClean="0">
              <a:solidFill>
                <a:srgbClr val="FF0000"/>
              </a:solidFill>
              <a:latin typeface="Arial" panose="020B0604020202020204" pitchFamily="34" charset="0"/>
              <a:cs typeface="Arial" panose="020B0604020202020204" pitchFamily="34" charset="0"/>
            </a:endParaRPr>
          </a:p>
          <a:p>
            <a:pPr algn="ctr"/>
            <a:r>
              <a:rPr lang="th-TH" dirty="0" smtClean="0">
                <a:solidFill>
                  <a:srgbClr val="FF0000"/>
                </a:solidFill>
                <a:latin typeface="Arial" panose="020B0604020202020204" pitchFamily="34" charset="0"/>
                <a:cs typeface="Arial" panose="020B0604020202020204" pitchFamily="34" charset="0"/>
              </a:rPr>
              <a:t>ความซือตรง ความเชื่อมั่น และจริยธรรม</a:t>
            </a:r>
            <a:r>
              <a:rPr lang="th-TH" dirty="0" smtClean="0">
                <a:solidFill>
                  <a:schemeClr val="bg1"/>
                </a:solidFill>
                <a:latin typeface="Arial" panose="020B0604020202020204" pitchFamily="34" charset="0"/>
                <a:cs typeface="Arial" panose="020B0604020202020204" pitchFamily="34" charset="0"/>
              </a:rPr>
              <a:t>ม</a:t>
            </a:r>
            <a:endParaRPr lang="en-US"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04ED3BA2-918F-4945-B63F-F10E27B41075}"/>
              </a:ext>
            </a:extLst>
          </p:cNvPr>
          <p:cNvSpPr/>
          <p:nvPr/>
        </p:nvSpPr>
        <p:spPr>
          <a:xfrm>
            <a:off x="4772845" y="4523556"/>
            <a:ext cx="2920992" cy="523220"/>
          </a:xfrm>
          <a:prstGeom prst="rect">
            <a:avLst/>
          </a:prstGeom>
        </p:spPr>
        <p:txBody>
          <a:bodyPr wrap="none">
            <a:spAutoFit/>
          </a:bodyPr>
          <a:lstStyle/>
          <a:p>
            <a:pPr algn="ctr"/>
            <a:r>
              <a:rPr lang="en-GB" sz="2000" dirty="0" smtClean="0">
                <a:solidFill>
                  <a:schemeClr val="bg1"/>
                </a:solidFill>
                <a:latin typeface="Arial" panose="020B0604020202020204" pitchFamily="34" charset="0"/>
                <a:cs typeface="Arial" panose="020B0604020202020204" pitchFamily="34" charset="0"/>
              </a:rPr>
              <a:t>Leadership</a:t>
            </a:r>
            <a:r>
              <a:rPr lang="th-TH" sz="2000" dirty="0" smtClean="0">
                <a:solidFill>
                  <a:schemeClr val="bg1"/>
                </a:solidFill>
                <a:latin typeface="Arial" panose="020B0604020202020204" pitchFamily="34" charset="0"/>
                <a:cs typeface="Arial" panose="020B0604020202020204" pitchFamily="34" charset="0"/>
              </a:rPr>
              <a:t> </a:t>
            </a:r>
            <a:r>
              <a:rPr lang="th-TH" sz="2000" dirty="0" smtClean="0">
                <a:solidFill>
                  <a:srgbClr val="FF0000"/>
                </a:solidFill>
                <a:latin typeface="Arial" panose="020B0604020202020204" pitchFamily="34" charset="0"/>
                <a:cs typeface="Arial" panose="020B0604020202020204" pitchFamily="34" charset="0"/>
              </a:rPr>
              <a:t>ความเป็นผู้นำ</a:t>
            </a:r>
            <a:endParaRPr lang="en-US" sz="2000" dirty="0">
              <a:solidFill>
                <a:srgbClr val="FF0000"/>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A7FF0607-D80E-417B-B369-900D1FD93ADA}"/>
              </a:ext>
            </a:extLst>
          </p:cNvPr>
          <p:cNvSpPr/>
          <p:nvPr/>
        </p:nvSpPr>
        <p:spPr>
          <a:xfrm>
            <a:off x="4801279" y="3856938"/>
            <a:ext cx="2830070" cy="523220"/>
          </a:xfrm>
          <a:prstGeom prst="rect">
            <a:avLst/>
          </a:prstGeom>
        </p:spPr>
        <p:txBody>
          <a:bodyPr wrap="none">
            <a:spAutoFit/>
          </a:bodyPr>
          <a:lstStyle/>
          <a:p>
            <a:pPr algn="ctr"/>
            <a:r>
              <a:rPr lang="en-GB" sz="2000" dirty="0" smtClean="0">
                <a:latin typeface="Arial" panose="020B0604020202020204" pitchFamily="34" charset="0"/>
                <a:cs typeface="Arial" panose="020B0604020202020204" pitchFamily="34" charset="0"/>
              </a:rPr>
              <a:t>Teamwork</a:t>
            </a:r>
            <a:r>
              <a:rPr lang="th-TH" sz="2000" dirty="0" smtClean="0">
                <a:latin typeface="Arial" panose="020B0604020202020204" pitchFamily="34" charset="0"/>
                <a:cs typeface="Arial" panose="020B0604020202020204" pitchFamily="34" charset="0"/>
              </a:rPr>
              <a:t> </a:t>
            </a:r>
            <a:r>
              <a:rPr lang="th-TH" sz="2000" dirty="0" smtClean="0">
                <a:solidFill>
                  <a:srgbClr val="FF0000"/>
                </a:solidFill>
                <a:latin typeface="Arial" panose="020B0604020202020204" pitchFamily="34" charset="0"/>
                <a:cs typeface="Arial" panose="020B0604020202020204" pitchFamily="34" charset="0"/>
              </a:rPr>
              <a:t>ทำงานเป็นทีม</a:t>
            </a:r>
            <a:endParaRPr lang="en-US" sz="2000" dirty="0">
              <a:solidFill>
                <a:srgbClr val="FF0000"/>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xmlns="" id="{D7364E49-64D8-46E8-941F-50605196310D}"/>
              </a:ext>
            </a:extLst>
          </p:cNvPr>
          <p:cNvSpPr/>
          <p:nvPr/>
        </p:nvSpPr>
        <p:spPr>
          <a:xfrm>
            <a:off x="5178698" y="3183942"/>
            <a:ext cx="2052293" cy="523220"/>
          </a:xfrm>
          <a:prstGeom prst="rect">
            <a:avLst/>
          </a:prstGeom>
        </p:spPr>
        <p:txBody>
          <a:bodyPr wrap="none">
            <a:spAutoFit/>
          </a:bodyPr>
          <a:lstStyle/>
          <a:p>
            <a:pPr algn="ctr"/>
            <a:r>
              <a:rPr lang="en-GB" sz="2000" dirty="0" smtClean="0">
                <a:latin typeface="Arial" panose="020B0604020202020204" pitchFamily="34" charset="0"/>
                <a:cs typeface="Arial" panose="020B0604020202020204" pitchFamily="34" charset="0"/>
              </a:rPr>
              <a:t>Training</a:t>
            </a:r>
            <a:r>
              <a:rPr lang="th-TH" sz="2000" dirty="0" smtClean="0">
                <a:latin typeface="Arial" panose="020B0604020202020204" pitchFamily="34" charset="0"/>
                <a:cs typeface="Arial" panose="020B0604020202020204" pitchFamily="34" charset="0"/>
              </a:rPr>
              <a:t> </a:t>
            </a:r>
            <a:r>
              <a:rPr lang="th-TH" sz="2000" dirty="0" smtClean="0">
                <a:solidFill>
                  <a:srgbClr val="FF0000"/>
                </a:solidFill>
                <a:latin typeface="Arial" panose="020B0604020202020204" pitchFamily="34" charset="0"/>
                <a:cs typeface="Arial" panose="020B0604020202020204" pitchFamily="34" charset="0"/>
              </a:rPr>
              <a:t>ฝึกอบรม</a:t>
            </a:r>
            <a:endParaRPr lang="en-US" sz="2000" dirty="0">
              <a:solidFill>
                <a:srgbClr val="FF0000"/>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xmlns="" id="{590BA501-7B14-48F7-B422-85A1A8253DB4}"/>
              </a:ext>
            </a:extLst>
          </p:cNvPr>
          <p:cNvSpPr/>
          <p:nvPr/>
        </p:nvSpPr>
        <p:spPr>
          <a:xfrm rot="1800000">
            <a:off x="6489203" y="1836473"/>
            <a:ext cx="1967205" cy="830997"/>
          </a:xfrm>
          <a:prstGeom prst="rect">
            <a:avLst/>
          </a:prstGeom>
        </p:spPr>
        <p:txBody>
          <a:bodyPr wrap="none">
            <a:spAutoFit/>
          </a:bodyPr>
          <a:lstStyle/>
          <a:p>
            <a:pPr algn="ctr"/>
            <a:r>
              <a:rPr lang="en-GB" sz="2000" dirty="0" smtClean="0">
                <a:latin typeface="Arial" panose="020B0604020202020204" pitchFamily="34" charset="0"/>
                <a:cs typeface="Arial" panose="020B0604020202020204" pitchFamily="34" charset="0"/>
              </a:rPr>
              <a:t>Communication</a:t>
            </a:r>
            <a:endParaRPr lang="th-TH" sz="2000" dirty="0" smtClean="0">
              <a:latin typeface="Arial" panose="020B0604020202020204" pitchFamily="34" charset="0"/>
              <a:cs typeface="Arial" panose="020B0604020202020204" pitchFamily="34" charset="0"/>
            </a:endParaRPr>
          </a:p>
          <a:p>
            <a:pPr algn="ctr"/>
            <a:r>
              <a:rPr lang="th-TH" sz="2000" dirty="0" smtClean="0">
                <a:solidFill>
                  <a:srgbClr val="FF0000"/>
                </a:solidFill>
                <a:latin typeface="Arial" panose="020B0604020202020204" pitchFamily="34" charset="0"/>
                <a:cs typeface="Arial" panose="020B0604020202020204" pitchFamily="34" charset="0"/>
              </a:rPr>
              <a:t>การสื่อสาร</a:t>
            </a:r>
            <a:endParaRPr lang="en-US" sz="2000" dirty="0">
              <a:solidFill>
                <a:srgbClr val="FF0000"/>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xmlns="" id="{2CDD8CA4-9719-4D0C-AE66-87F5C5951C21}"/>
              </a:ext>
            </a:extLst>
          </p:cNvPr>
          <p:cNvSpPr/>
          <p:nvPr/>
        </p:nvSpPr>
        <p:spPr>
          <a:xfrm rot="19800000">
            <a:off x="4000028" y="1836473"/>
            <a:ext cx="1967205" cy="830997"/>
          </a:xfrm>
          <a:prstGeom prst="rect">
            <a:avLst/>
          </a:prstGeom>
        </p:spPr>
        <p:txBody>
          <a:bodyPr wrap="none">
            <a:spAutoFit/>
          </a:bodyPr>
          <a:lstStyle/>
          <a:p>
            <a:pPr algn="ctr"/>
            <a:r>
              <a:rPr lang="en-GB" sz="2000" dirty="0" smtClean="0">
                <a:latin typeface="Arial" panose="020B0604020202020204" pitchFamily="34" charset="0"/>
                <a:cs typeface="Arial" panose="020B0604020202020204" pitchFamily="34" charset="0"/>
              </a:rPr>
              <a:t>Communication</a:t>
            </a:r>
            <a:endParaRPr lang="th-TH" sz="2000" dirty="0" smtClean="0">
              <a:latin typeface="Arial" panose="020B0604020202020204" pitchFamily="34" charset="0"/>
              <a:cs typeface="Arial" panose="020B0604020202020204" pitchFamily="34" charset="0"/>
            </a:endParaRPr>
          </a:p>
          <a:p>
            <a:pPr algn="ctr"/>
            <a:r>
              <a:rPr lang="th-TH" sz="2000" dirty="0" smtClean="0">
                <a:solidFill>
                  <a:srgbClr val="FF0000"/>
                </a:solidFill>
                <a:latin typeface="Arial" panose="020B0604020202020204" pitchFamily="34" charset="0"/>
                <a:cs typeface="Arial" panose="020B0604020202020204" pitchFamily="34" charset="0"/>
              </a:rPr>
              <a:t>การสื่อสาร</a:t>
            </a:r>
            <a:endParaRPr lang="en-US" sz="2000" dirty="0">
              <a:solidFill>
                <a:srgbClr val="FF0000"/>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xmlns="" id="{53E412C2-5B06-417A-BC11-55DD62383BFE}"/>
              </a:ext>
            </a:extLst>
          </p:cNvPr>
          <p:cNvSpPr/>
          <p:nvPr/>
        </p:nvSpPr>
        <p:spPr>
          <a:xfrm>
            <a:off x="5221241" y="5740464"/>
            <a:ext cx="1967206" cy="400110"/>
          </a:xfrm>
          <a:prstGeom prst="rect">
            <a:avLst/>
          </a:prstGeom>
        </p:spPr>
        <p:txBody>
          <a:bodyPr wrap="none">
            <a:spAutoFit/>
          </a:bodyPr>
          <a:lstStyle/>
          <a:p>
            <a:pPr algn="ctr"/>
            <a:r>
              <a:rPr lang="en-GB" sz="2000" dirty="0">
                <a:latin typeface="Arial" panose="020B0604020202020204" pitchFamily="34" charset="0"/>
                <a:cs typeface="Arial" panose="020B0604020202020204" pitchFamily="34" charset="0"/>
              </a:rPr>
              <a:t>Communication</a:t>
            </a:r>
            <a:endParaRPr lang="en-US" sz="20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xmlns="" id="{B980BA4B-7B63-4193-99AC-10ADB19E0017}"/>
              </a:ext>
            </a:extLst>
          </p:cNvPr>
          <p:cNvSpPr/>
          <p:nvPr/>
        </p:nvSpPr>
        <p:spPr>
          <a:xfrm rot="16200000">
            <a:off x="3318682" y="4235514"/>
            <a:ext cx="1967206" cy="400110"/>
          </a:xfrm>
          <a:prstGeom prst="rect">
            <a:avLst/>
          </a:prstGeom>
        </p:spPr>
        <p:txBody>
          <a:bodyPr wrap="none">
            <a:spAutoFit/>
          </a:bodyPr>
          <a:lstStyle/>
          <a:p>
            <a:pPr algn="ctr"/>
            <a:r>
              <a:rPr lang="en-GB" sz="2000" dirty="0">
                <a:latin typeface="Arial" panose="020B0604020202020204" pitchFamily="34" charset="0"/>
                <a:cs typeface="Arial" panose="020B0604020202020204" pitchFamily="34" charset="0"/>
              </a:rPr>
              <a:t>Communication</a:t>
            </a:r>
            <a:endParaRPr lang="en-US" sz="20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xmlns="" id="{FD95F605-D268-4EDD-85FC-FF5720BA7212}"/>
              </a:ext>
            </a:extLst>
          </p:cNvPr>
          <p:cNvSpPr/>
          <p:nvPr/>
        </p:nvSpPr>
        <p:spPr>
          <a:xfrm>
            <a:off x="8560664" y="4523556"/>
            <a:ext cx="2923279" cy="2111347"/>
          </a:xfrm>
          <a:prstGeom prst="rect">
            <a:avLst/>
          </a:prstGeom>
        </p:spPr>
        <p:txBody>
          <a:bodyPr wrap="square">
            <a:spAutoFit/>
          </a:bodyPr>
          <a:lstStyle/>
          <a:p>
            <a:r>
              <a:rPr lang="en-GB" sz="1600" b="1" dirty="0">
                <a:latin typeface="Arial" panose="020B0604020202020204" pitchFamily="34" charset="0"/>
                <a:cs typeface="Arial" panose="020B0604020202020204" pitchFamily="34" charset="0"/>
              </a:rPr>
              <a:t>Foundation: </a:t>
            </a:r>
            <a:r>
              <a:rPr lang="en-GB" sz="1600" dirty="0">
                <a:latin typeface="Arial" panose="020B0604020202020204" pitchFamily="34" charset="0"/>
                <a:cs typeface="Arial" panose="020B0604020202020204" pitchFamily="34" charset="0"/>
              </a:rPr>
              <a:t>To foster openness, fairness and sincerity and allow involvement by </a:t>
            </a:r>
            <a:r>
              <a:rPr lang="en-GB" sz="1600" dirty="0" smtClean="0">
                <a:latin typeface="Arial" panose="020B0604020202020204" pitchFamily="34" charset="0"/>
                <a:cs typeface="Arial" panose="020B0604020202020204" pitchFamily="34" charset="0"/>
              </a:rPr>
              <a:t>everyone</a:t>
            </a:r>
            <a:endParaRPr lang="th-TH" sz="1600" dirty="0" smtClean="0">
              <a:latin typeface="Arial" panose="020B0604020202020204" pitchFamily="34" charset="0"/>
              <a:cs typeface="Arial" panose="020B0604020202020204" pitchFamily="34" charset="0"/>
            </a:endParaRPr>
          </a:p>
          <a:p>
            <a:r>
              <a:rPr lang="th-TH" sz="1600" b="1" dirty="0" smtClean="0">
                <a:solidFill>
                  <a:srgbClr val="FF0000"/>
                </a:solidFill>
                <a:latin typeface="Arial" panose="020B0604020202020204" pitchFamily="34" charset="0"/>
                <a:cs typeface="Arial" panose="020B0604020202020204" pitchFamily="34" charset="0"/>
              </a:rPr>
              <a:t>พื้นฐาน</a:t>
            </a:r>
            <a:r>
              <a:rPr lang="en-US" sz="1600" b="1" dirty="0" smtClean="0">
                <a:solidFill>
                  <a:srgbClr val="FF0000"/>
                </a:solidFill>
                <a:latin typeface="Arial" panose="020B0604020202020204" pitchFamily="34" charset="0"/>
                <a:cs typeface="Arial" panose="020B0604020202020204" pitchFamily="34" charset="0"/>
              </a:rPr>
              <a:t>: </a:t>
            </a:r>
            <a:r>
              <a:rPr lang="th-TH" sz="1600" dirty="0" smtClean="0">
                <a:solidFill>
                  <a:srgbClr val="FF0000"/>
                </a:solidFill>
                <a:latin typeface="Arial" panose="020B0604020202020204" pitchFamily="34" charset="0"/>
                <a:cs typeface="Arial" panose="020B0604020202020204" pitchFamily="34" charset="0"/>
              </a:rPr>
              <a:t>สร้างความเท่าเทียมและความจริงใจเพื่อเปิดโอกาสให้ทุกคนเข้ามามีส่วรร่วม</a:t>
            </a:r>
            <a:endParaRPr lang="en-US" sz="1600" dirty="0">
              <a:solidFill>
                <a:srgbClr val="FF0000"/>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xmlns="" id="{C366C9ED-4F72-41A4-A601-F95D0175A051}"/>
              </a:ext>
            </a:extLst>
          </p:cNvPr>
          <p:cNvSpPr/>
          <p:nvPr/>
        </p:nvSpPr>
        <p:spPr>
          <a:xfrm>
            <a:off x="8614907" y="2769362"/>
            <a:ext cx="3350581" cy="1520416"/>
          </a:xfrm>
          <a:prstGeom prst="rect">
            <a:avLst/>
          </a:prstGeom>
        </p:spPr>
        <p:txBody>
          <a:bodyPr wrap="square">
            <a:spAutoFit/>
          </a:bodyPr>
          <a:lstStyle/>
          <a:p>
            <a:r>
              <a:rPr lang="en-GB" sz="1600" b="1" dirty="0">
                <a:latin typeface="Arial" panose="020B0604020202020204" pitchFamily="34" charset="0"/>
                <a:cs typeface="Arial" panose="020B0604020202020204" pitchFamily="34" charset="0"/>
              </a:rPr>
              <a:t>Bricks: </a:t>
            </a:r>
            <a:r>
              <a:rPr lang="en-GB" sz="1600" dirty="0">
                <a:latin typeface="Arial" panose="020B0604020202020204" pitchFamily="34" charset="0"/>
                <a:cs typeface="Arial" panose="020B0604020202020204" pitchFamily="34" charset="0"/>
              </a:rPr>
              <a:t>to develop effective employees and create commitment by top </a:t>
            </a:r>
            <a:r>
              <a:rPr lang="en-GB" sz="1600" dirty="0" smtClean="0">
                <a:latin typeface="Arial" panose="020B0604020202020204" pitchFamily="34" charset="0"/>
                <a:cs typeface="Arial" panose="020B0604020202020204" pitchFamily="34" charset="0"/>
              </a:rPr>
              <a:t>management</a:t>
            </a:r>
            <a:endParaRPr lang="th-TH" sz="1600" dirty="0" smtClean="0">
              <a:latin typeface="Arial" panose="020B0604020202020204" pitchFamily="34" charset="0"/>
              <a:cs typeface="Arial" panose="020B0604020202020204" pitchFamily="34" charset="0"/>
            </a:endParaRPr>
          </a:p>
          <a:p>
            <a:r>
              <a:rPr lang="th-TH" sz="1600" b="1" dirty="0" smtClean="0">
                <a:solidFill>
                  <a:srgbClr val="FF0000"/>
                </a:solidFill>
                <a:latin typeface="Arial" panose="020B0604020202020204" pitchFamily="34" charset="0"/>
                <a:cs typeface="Arial" panose="020B0604020202020204" pitchFamily="34" charset="0"/>
              </a:rPr>
              <a:t>หน่วยหลัก</a:t>
            </a:r>
            <a:r>
              <a:rPr lang="en-US" sz="1600" b="1" dirty="0" smtClean="0">
                <a:solidFill>
                  <a:srgbClr val="FF0000"/>
                </a:solidFill>
                <a:latin typeface="Arial" panose="020B0604020202020204" pitchFamily="34" charset="0"/>
                <a:cs typeface="Arial" panose="020B0604020202020204" pitchFamily="34" charset="0"/>
              </a:rPr>
              <a:t>:</a:t>
            </a:r>
            <a:r>
              <a:rPr lang="th-TH" sz="1600" b="1" dirty="0" smtClean="0">
                <a:solidFill>
                  <a:srgbClr val="FF0000"/>
                </a:solidFill>
                <a:latin typeface="Arial" panose="020B0604020202020204" pitchFamily="34" charset="0"/>
                <a:cs typeface="Arial" panose="020B0604020202020204" pitchFamily="34" charset="0"/>
              </a:rPr>
              <a:t> </a:t>
            </a:r>
            <a:r>
              <a:rPr lang="th-TH" sz="1600" dirty="0" smtClean="0">
                <a:solidFill>
                  <a:srgbClr val="FF0000"/>
                </a:solidFill>
                <a:latin typeface="Arial" panose="020B0604020202020204" pitchFamily="34" charset="0"/>
                <a:cs typeface="Arial" panose="020B0604020202020204" pitchFamily="34" charset="0"/>
              </a:rPr>
              <a:t>พัฒนาบุคลากรและสร้างความมุ่งมั่นโดยผู้บริหารระดับสูง</a:t>
            </a:r>
            <a:endParaRPr lang="en-US" sz="1600" dirty="0">
              <a:solidFill>
                <a:srgbClr val="FF0000"/>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xmlns="" id="{7AAD6BF9-21F7-49A9-9A20-39FDCD2CCA8B}"/>
              </a:ext>
            </a:extLst>
          </p:cNvPr>
          <p:cNvSpPr/>
          <p:nvPr/>
        </p:nvSpPr>
        <p:spPr>
          <a:xfrm>
            <a:off x="629154" y="3951224"/>
            <a:ext cx="2879862" cy="1520416"/>
          </a:xfrm>
          <a:prstGeom prst="rect">
            <a:avLst/>
          </a:prstGeom>
        </p:spPr>
        <p:txBody>
          <a:bodyPr wrap="square">
            <a:spAutoFit/>
          </a:bodyPr>
          <a:lstStyle/>
          <a:p>
            <a:r>
              <a:rPr lang="en-GB" sz="1600" b="1" dirty="0">
                <a:latin typeface="Arial" panose="020B0604020202020204" pitchFamily="34" charset="0"/>
                <a:cs typeface="Arial" panose="020B0604020202020204" pitchFamily="34" charset="0"/>
              </a:rPr>
              <a:t>Binding Mortar: </a:t>
            </a:r>
            <a:r>
              <a:rPr lang="en-GB" sz="1600" dirty="0">
                <a:latin typeface="Arial" panose="020B0604020202020204" pitchFamily="34" charset="0"/>
                <a:cs typeface="Arial" panose="020B0604020202020204" pitchFamily="34" charset="0"/>
              </a:rPr>
              <a:t>Link all elements of TQM through a common </a:t>
            </a:r>
            <a:r>
              <a:rPr lang="en-GB" sz="1600" dirty="0" smtClean="0">
                <a:latin typeface="Arial" panose="020B0604020202020204" pitchFamily="34" charset="0"/>
                <a:cs typeface="Arial" panose="020B0604020202020204" pitchFamily="34" charset="0"/>
              </a:rPr>
              <a:t>communication</a:t>
            </a:r>
            <a:endParaRPr lang="th-TH" sz="1600" dirty="0" smtClean="0">
              <a:latin typeface="Arial" panose="020B0604020202020204" pitchFamily="34" charset="0"/>
              <a:cs typeface="Arial" panose="020B0604020202020204" pitchFamily="34" charset="0"/>
            </a:endParaRPr>
          </a:p>
          <a:p>
            <a:r>
              <a:rPr lang="th-TH" sz="1600" b="1" dirty="0" smtClean="0">
                <a:solidFill>
                  <a:srgbClr val="FF0000"/>
                </a:solidFill>
                <a:latin typeface="Arial" panose="020B0604020202020204" pitchFamily="34" charset="0"/>
                <a:cs typeface="Arial" panose="020B0604020202020204" pitchFamily="34" charset="0"/>
              </a:rPr>
              <a:t>ตัวประสาน</a:t>
            </a:r>
            <a:r>
              <a:rPr lang="en-US" sz="1600" b="1" dirty="0" smtClean="0">
                <a:solidFill>
                  <a:srgbClr val="FF0000"/>
                </a:solidFill>
                <a:latin typeface="Arial" panose="020B0604020202020204" pitchFamily="34" charset="0"/>
                <a:cs typeface="Arial" panose="020B0604020202020204" pitchFamily="34" charset="0"/>
              </a:rPr>
              <a:t>:</a:t>
            </a:r>
            <a:r>
              <a:rPr lang="th-TH" sz="1600" dirty="0" smtClean="0">
                <a:solidFill>
                  <a:srgbClr val="FF0000"/>
                </a:solidFill>
                <a:latin typeface="Arial" panose="020B0604020202020204" pitchFamily="34" charset="0"/>
                <a:cs typeface="Arial" panose="020B0604020202020204" pitchFamily="34" charset="0"/>
              </a:rPr>
              <a:t>เชื่อมทุกองค์ประกอบเข้าด้วยการสือสาร</a:t>
            </a:r>
            <a:endParaRPr lang="en-US" sz="1600" dirty="0">
              <a:solidFill>
                <a:srgbClr val="FF0000"/>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xmlns="" id="{8A1D6CEB-DFED-4587-B19D-698344D5EDA6}"/>
              </a:ext>
            </a:extLst>
          </p:cNvPr>
          <p:cNvSpPr/>
          <p:nvPr/>
        </p:nvSpPr>
        <p:spPr>
          <a:xfrm>
            <a:off x="636185" y="1996759"/>
            <a:ext cx="2695733" cy="1766637"/>
          </a:xfrm>
          <a:prstGeom prst="rect">
            <a:avLst/>
          </a:prstGeom>
        </p:spPr>
        <p:txBody>
          <a:bodyPr wrap="square">
            <a:spAutoFit/>
          </a:bodyPr>
          <a:lstStyle/>
          <a:p>
            <a:r>
              <a:rPr lang="en-GB" sz="1600" b="1" dirty="0">
                <a:latin typeface="Arial" panose="020B0604020202020204" pitchFamily="34" charset="0"/>
                <a:cs typeface="Arial" panose="020B0604020202020204" pitchFamily="34" charset="0"/>
              </a:rPr>
              <a:t>Roof: </a:t>
            </a:r>
            <a:r>
              <a:rPr lang="en-GB" sz="1600" dirty="0">
                <a:latin typeface="Arial" panose="020B0604020202020204" pitchFamily="34" charset="0"/>
                <a:cs typeface="Arial" panose="020B0604020202020204" pitchFamily="34" charset="0"/>
              </a:rPr>
              <a:t>provide both suggestions and achievements for teams and </a:t>
            </a:r>
            <a:r>
              <a:rPr lang="en-GB" sz="1600" dirty="0" smtClean="0">
                <a:latin typeface="Arial" panose="020B0604020202020204" pitchFamily="34" charset="0"/>
                <a:cs typeface="Arial" panose="020B0604020202020204" pitchFamily="34" charset="0"/>
              </a:rPr>
              <a:t>individuals</a:t>
            </a:r>
            <a:endParaRPr lang="th-TH" sz="1600" dirty="0" smtClean="0">
              <a:latin typeface="Arial" panose="020B0604020202020204" pitchFamily="34" charset="0"/>
              <a:cs typeface="Arial" panose="020B0604020202020204" pitchFamily="34" charset="0"/>
            </a:endParaRPr>
          </a:p>
          <a:p>
            <a:r>
              <a:rPr lang="th-TH" sz="1600" b="1" dirty="0" smtClean="0">
                <a:solidFill>
                  <a:srgbClr val="FF0000"/>
                </a:solidFill>
                <a:latin typeface="Arial" panose="020B0604020202020204" pitchFamily="34" charset="0"/>
                <a:cs typeface="Arial" panose="020B0604020202020204" pitchFamily="34" charset="0"/>
              </a:rPr>
              <a:t>หลังคา</a:t>
            </a:r>
            <a:r>
              <a:rPr lang="en-US" sz="1600" b="1" dirty="0" smtClean="0">
                <a:solidFill>
                  <a:srgbClr val="FF0000"/>
                </a:solidFill>
                <a:latin typeface="Arial" panose="020B0604020202020204" pitchFamily="34" charset="0"/>
                <a:cs typeface="Arial" panose="020B0604020202020204" pitchFamily="34" charset="0"/>
              </a:rPr>
              <a:t>:</a:t>
            </a:r>
            <a:r>
              <a:rPr lang="th-TH" sz="1600" b="1" dirty="0" smtClean="0">
                <a:solidFill>
                  <a:srgbClr val="FF0000"/>
                </a:solidFill>
                <a:latin typeface="Arial" panose="020B0604020202020204" pitchFamily="34" charset="0"/>
                <a:cs typeface="Arial" panose="020B0604020202020204" pitchFamily="34" charset="0"/>
              </a:rPr>
              <a:t> </a:t>
            </a:r>
            <a:r>
              <a:rPr lang="th-TH" sz="1600" dirty="0" smtClean="0">
                <a:solidFill>
                  <a:srgbClr val="FF0000"/>
                </a:solidFill>
                <a:latin typeface="Arial" panose="020B0604020202020204" pitchFamily="34" charset="0"/>
                <a:cs typeface="Arial" panose="020B0604020202020204" pitchFamily="34" charset="0"/>
              </a:rPr>
              <a:t>สร้างคำแนะนำสำหรับทีมและบุคลากร</a:t>
            </a:r>
            <a:endParaRPr lang="en-US" sz="1600" dirty="0">
              <a:solidFill>
                <a:srgbClr val="FF0000"/>
              </a:solidFill>
              <a:latin typeface="Arial" panose="020B0604020202020204" pitchFamily="34" charset="0"/>
              <a:cs typeface="Arial" panose="020B0604020202020204" pitchFamily="34" charset="0"/>
            </a:endParaRPr>
          </a:p>
        </p:txBody>
      </p:sp>
      <p:cxnSp>
        <p:nvCxnSpPr>
          <p:cNvPr id="24" name="Connector: Elbow 23">
            <a:extLst>
              <a:ext uri="{FF2B5EF4-FFF2-40B4-BE49-F238E27FC236}">
                <a16:creationId xmlns:a16="http://schemas.microsoft.com/office/drawing/2014/main" xmlns="" id="{0AE173B7-20B4-4F30-95A5-B42F2575F016}"/>
              </a:ext>
            </a:extLst>
          </p:cNvPr>
          <p:cNvCxnSpPr>
            <a:cxnSpLocks/>
            <a:stCxn id="3" idx="0"/>
            <a:endCxn id="22" idx="0"/>
          </p:cNvCxnSpPr>
          <p:nvPr/>
        </p:nvCxnSpPr>
        <p:spPr>
          <a:xfrm rot="16200000" flipH="1" flipV="1">
            <a:off x="4037894" y="-181659"/>
            <a:ext cx="124575" cy="4232260"/>
          </a:xfrm>
          <a:prstGeom prst="bentConnector3">
            <a:avLst>
              <a:gd name="adj1" fmla="val -183504"/>
            </a:avLst>
          </a:prstGeom>
          <a:ln w="28575">
            <a:solidFill>
              <a:schemeClr val="accent6">
                <a:lumMod val="60000"/>
                <a:lumOff val="4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xmlns="" id="{9605F4EF-DC68-4D40-A3A1-209D1F0062A0}"/>
              </a:ext>
            </a:extLst>
          </p:cNvPr>
          <p:cNvCxnSpPr>
            <a:cxnSpLocks/>
            <a:stCxn id="17" idx="0"/>
            <a:endCxn id="21" idx="0"/>
          </p:cNvCxnSpPr>
          <p:nvPr/>
        </p:nvCxnSpPr>
        <p:spPr>
          <a:xfrm rot="10800000">
            <a:off x="2069086" y="3951225"/>
            <a:ext cx="2033145" cy="484345"/>
          </a:xfrm>
          <a:prstGeom prst="bentConnector4">
            <a:avLst>
              <a:gd name="adj1" fmla="val 182067"/>
              <a:gd name="adj2" fmla="val 147198"/>
            </a:avLst>
          </a:prstGeom>
          <a:ln w="28575">
            <a:solidFill>
              <a:schemeClr val="accent6">
                <a:lumMod val="60000"/>
                <a:lumOff val="4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xmlns="" id="{ADAC0255-E9CB-42AE-9A66-8331578D7903}"/>
              </a:ext>
            </a:extLst>
          </p:cNvPr>
          <p:cNvCxnSpPr>
            <a:cxnSpLocks/>
            <a:stCxn id="7" idx="3"/>
            <a:endCxn id="20" idx="1"/>
          </p:cNvCxnSpPr>
          <p:nvPr/>
        </p:nvCxnSpPr>
        <p:spPr>
          <a:xfrm flipV="1">
            <a:off x="7777529" y="3529570"/>
            <a:ext cx="837378" cy="528119"/>
          </a:xfrm>
          <a:prstGeom prst="bentConnector3">
            <a:avLst>
              <a:gd name="adj1" fmla="val 50000"/>
            </a:avLst>
          </a:prstGeom>
          <a:ln w="28575">
            <a:solidFill>
              <a:schemeClr val="accent6">
                <a:lumMod val="60000"/>
                <a:lumOff val="4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xmlns="" id="{F8068634-3F7A-4E17-868C-C77FE7BD712F}"/>
              </a:ext>
            </a:extLst>
          </p:cNvPr>
          <p:cNvCxnSpPr>
            <a:cxnSpLocks/>
            <a:stCxn id="4" idx="3"/>
            <a:endCxn id="20" idx="1"/>
          </p:cNvCxnSpPr>
          <p:nvPr/>
        </p:nvCxnSpPr>
        <p:spPr>
          <a:xfrm>
            <a:off x="7777529" y="3391767"/>
            <a:ext cx="837378" cy="137803"/>
          </a:xfrm>
          <a:prstGeom prst="bentConnector3">
            <a:avLst>
              <a:gd name="adj1" fmla="val 50000"/>
            </a:avLst>
          </a:prstGeom>
          <a:ln w="28575">
            <a:solidFill>
              <a:schemeClr val="accent6">
                <a:lumMod val="60000"/>
                <a:lumOff val="4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xmlns="" id="{0D04EFF3-2151-47CF-A26D-EF8D3AEAA790}"/>
              </a:ext>
            </a:extLst>
          </p:cNvPr>
          <p:cNvCxnSpPr>
            <a:cxnSpLocks/>
            <a:stCxn id="8" idx="3"/>
            <a:endCxn id="20" idx="1"/>
          </p:cNvCxnSpPr>
          <p:nvPr/>
        </p:nvCxnSpPr>
        <p:spPr>
          <a:xfrm flipV="1">
            <a:off x="7777529" y="3529570"/>
            <a:ext cx="837378" cy="1194041"/>
          </a:xfrm>
          <a:prstGeom prst="bentConnector3">
            <a:avLst>
              <a:gd name="adj1" fmla="val 50000"/>
            </a:avLst>
          </a:prstGeom>
          <a:ln w="28575">
            <a:solidFill>
              <a:schemeClr val="accent6">
                <a:lumMod val="60000"/>
                <a:lumOff val="4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xmlns="" id="{56B07F48-31F7-4C1B-856A-04972E050F43}"/>
              </a:ext>
            </a:extLst>
          </p:cNvPr>
          <p:cNvCxnSpPr>
            <a:cxnSpLocks/>
            <a:stCxn id="9" idx="3"/>
            <a:endCxn id="19" idx="1"/>
          </p:cNvCxnSpPr>
          <p:nvPr/>
        </p:nvCxnSpPr>
        <p:spPr>
          <a:xfrm>
            <a:off x="7777529" y="5389533"/>
            <a:ext cx="783135" cy="189697"/>
          </a:xfrm>
          <a:prstGeom prst="bentConnector3">
            <a:avLst>
              <a:gd name="adj1" fmla="val 50000"/>
            </a:avLst>
          </a:prstGeom>
          <a:ln w="28575">
            <a:solidFill>
              <a:schemeClr val="accent6">
                <a:lumMod val="60000"/>
                <a:lumOff val="4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63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Raavi" panose="020B0502040204020203" pitchFamily="34" charset="0"/>
                <a:cs typeface="Raavi" panose="020B0502040204020203" pitchFamily="34" charset="0"/>
              </a:rPr>
              <a:t>6 C’s for Implementing TQM</a:t>
            </a:r>
            <a:r>
              <a:rPr lang="th-TH" dirty="0" smtClean="0">
                <a:latin typeface="Raavi" panose="020B0502040204020203" pitchFamily="34" charset="0"/>
                <a:cs typeface="Raavi" panose="020B0502040204020203" pitchFamily="34" charset="0"/>
              </a:rPr>
              <a:t/>
            </a:r>
            <a:br>
              <a:rPr lang="th-TH" dirty="0" smtClean="0">
                <a:latin typeface="Raavi" panose="020B0502040204020203" pitchFamily="34" charset="0"/>
                <a:cs typeface="Raavi" panose="020B0502040204020203" pitchFamily="34" charset="0"/>
              </a:rPr>
            </a:br>
            <a:r>
              <a:rPr lang="th-TH" dirty="0" smtClean="0">
                <a:solidFill>
                  <a:srgbClr val="FF0000"/>
                </a:solidFill>
                <a:latin typeface="Raavi" panose="020B0502040204020203" pitchFamily="34" charset="0"/>
                <a:cs typeface="Raavi" panose="020B0502040204020203" pitchFamily="34" charset="0"/>
              </a:rPr>
              <a:t>6 หลักการ </a:t>
            </a:r>
            <a:r>
              <a:rPr lang="en-US" dirty="0" smtClean="0">
                <a:solidFill>
                  <a:srgbClr val="FF0000"/>
                </a:solidFill>
                <a:latin typeface="Raavi" panose="020B0502040204020203" pitchFamily="34" charset="0"/>
                <a:cs typeface="Raavi" panose="020B0502040204020203" pitchFamily="34" charset="0"/>
              </a:rPr>
              <a:t>C </a:t>
            </a:r>
            <a:r>
              <a:rPr lang="th-TH" dirty="0" smtClean="0">
                <a:solidFill>
                  <a:srgbClr val="FF0000"/>
                </a:solidFill>
                <a:latin typeface="Raavi" panose="020B0502040204020203" pitchFamily="34" charset="0"/>
                <a:cs typeface="Raavi" panose="020B0502040204020203" pitchFamily="34" charset="0"/>
              </a:rPr>
              <a:t>การดำเนินการบริหารงาน</a:t>
            </a:r>
            <a:r>
              <a:rPr lang="th-TH" dirty="0">
                <a:solidFill>
                  <a:srgbClr val="FF0000"/>
                </a:solidFill>
                <a:latin typeface="Raavi" panose="020B0502040204020203" pitchFamily="34" charset="0"/>
                <a:cs typeface="Raavi" panose="020B0502040204020203" pitchFamily="34" charset="0"/>
              </a:rPr>
              <a:t>คุณภาพแบบมีส่วน</a:t>
            </a:r>
            <a:r>
              <a:rPr lang="th-TH" dirty="0" smtClean="0">
                <a:solidFill>
                  <a:srgbClr val="FF0000"/>
                </a:solidFill>
                <a:latin typeface="Raavi" panose="020B0502040204020203" pitchFamily="34" charset="0"/>
                <a:cs typeface="Raavi" panose="020B0502040204020203" pitchFamily="34" charset="0"/>
              </a:rPr>
              <a:t>ร่วม</a:t>
            </a:r>
            <a:endParaRPr lang="en-US" dirty="0">
              <a:solidFill>
                <a:srgbClr val="FF0000"/>
              </a:solidFill>
              <a:latin typeface="Raavi" panose="020B0502040204020203" pitchFamily="34" charset="0"/>
              <a:cs typeface="Raavi" panose="020B0502040204020203" pitchFamily="34" charset="0"/>
            </a:endParaRPr>
          </a:p>
        </p:txBody>
      </p:sp>
      <p:graphicFrame>
        <p:nvGraphicFramePr>
          <p:cNvPr id="4" name="Diagram 3">
            <a:extLst>
              <a:ext uri="{FF2B5EF4-FFF2-40B4-BE49-F238E27FC236}">
                <a16:creationId xmlns:a16="http://schemas.microsoft.com/office/drawing/2014/main" xmlns="" id="{C7ED5C0D-A1A0-4BCA-AD28-DCBA6C8AAEC1}"/>
              </a:ext>
            </a:extLst>
          </p:cNvPr>
          <p:cNvGraphicFramePr/>
          <p:nvPr>
            <p:extLst>
              <p:ext uri="{D42A27DB-BD31-4B8C-83A1-F6EECF244321}">
                <p14:modId xmlns:p14="http://schemas.microsoft.com/office/powerpoint/2010/main" val="41029109"/>
              </p:ext>
            </p:extLst>
          </p:nvPr>
        </p:nvGraphicFramePr>
        <p:xfrm>
          <a:off x="3618346" y="1676401"/>
          <a:ext cx="5921894" cy="4534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xmlns="" id="{DC16753A-2851-45ED-BB2B-D2C3A190E30D}"/>
              </a:ext>
            </a:extLst>
          </p:cNvPr>
          <p:cNvSpPr/>
          <p:nvPr/>
        </p:nvSpPr>
        <p:spPr>
          <a:xfrm>
            <a:off x="2743200" y="1676401"/>
            <a:ext cx="3267075" cy="954107"/>
          </a:xfrm>
          <a:prstGeom prst="rect">
            <a:avLst/>
          </a:prstGeom>
        </p:spPr>
        <p:txBody>
          <a:bodyPr wrap="square">
            <a:spAutoFit/>
          </a:bodyPr>
          <a:lstStyle/>
          <a:p>
            <a:pPr marL="285750" indent="-285750">
              <a:buFont typeface="Wingdings" panose="05000000000000000000" pitchFamily="2" charset="2"/>
              <a:buChar char="v"/>
            </a:pPr>
            <a:r>
              <a:rPr lang="en-US" sz="1400" dirty="0">
                <a:solidFill>
                  <a:srgbClr val="41484D"/>
                </a:solidFill>
                <a:latin typeface="Raavi" panose="020B0502040204020203" pitchFamily="34" charset="0"/>
                <a:cs typeface="Raavi" panose="020B0502040204020203" pitchFamily="34" charset="0"/>
              </a:rPr>
              <a:t>There must be a quality improvement commitment from all employees of the organization</a:t>
            </a:r>
            <a:r>
              <a:rPr lang="en-US" sz="1400" dirty="0" smtClean="0">
                <a:solidFill>
                  <a:srgbClr val="41484D"/>
                </a:solidFill>
                <a:latin typeface="Raavi" panose="020B0502040204020203" pitchFamily="34" charset="0"/>
                <a:cs typeface="Raavi" panose="020B0502040204020203" pitchFamily="34" charset="0"/>
              </a:rPr>
              <a:t>.</a:t>
            </a:r>
            <a:endParaRPr lang="th-TH" sz="1400" dirty="0" smtClean="0">
              <a:solidFill>
                <a:srgbClr val="41484D"/>
              </a:solidFill>
              <a:latin typeface="Raavi" panose="020B0502040204020203" pitchFamily="34" charset="0"/>
              <a:cs typeface="Raavi" panose="020B0502040204020203" pitchFamily="34" charset="0"/>
            </a:endParaRPr>
          </a:p>
          <a:p>
            <a:pPr marL="285750" indent="-285750">
              <a:buFont typeface="Wingdings" panose="05000000000000000000" pitchFamily="2" charset="2"/>
              <a:buChar char="v"/>
            </a:pPr>
            <a:r>
              <a:rPr lang="th-TH" sz="1400" dirty="0" smtClean="0">
                <a:solidFill>
                  <a:srgbClr val="FF0000"/>
                </a:solidFill>
                <a:latin typeface="Raavi" panose="020B0502040204020203" pitchFamily="34" charset="0"/>
                <a:cs typeface="Raavi" panose="020B0502040204020203" pitchFamily="34" charset="0"/>
              </a:rPr>
              <a:t>ต้องมีความมุ่งมั่นจากทุกคนในองค์กร</a:t>
            </a:r>
            <a:endParaRPr lang="en-US" sz="1400" dirty="0">
              <a:solidFill>
                <a:srgbClr val="FF0000"/>
              </a:solidFill>
              <a:latin typeface="Raavi" panose="020B0502040204020203" pitchFamily="34" charset="0"/>
              <a:cs typeface="Raavi" panose="020B0502040204020203" pitchFamily="34" charset="0"/>
            </a:endParaRPr>
          </a:p>
        </p:txBody>
      </p:sp>
      <p:sp>
        <p:nvSpPr>
          <p:cNvPr id="7" name="Rectangle 6">
            <a:extLst>
              <a:ext uri="{FF2B5EF4-FFF2-40B4-BE49-F238E27FC236}">
                <a16:creationId xmlns:a16="http://schemas.microsoft.com/office/drawing/2014/main" xmlns="" id="{2CDF770B-1CCA-411D-99E3-55FD40C06D93}"/>
              </a:ext>
            </a:extLst>
          </p:cNvPr>
          <p:cNvSpPr/>
          <p:nvPr/>
        </p:nvSpPr>
        <p:spPr>
          <a:xfrm>
            <a:off x="8783681" y="2565179"/>
            <a:ext cx="2653810" cy="1169551"/>
          </a:xfrm>
          <a:prstGeom prst="rect">
            <a:avLst/>
          </a:prstGeom>
        </p:spPr>
        <p:txBody>
          <a:bodyPr wrap="square">
            <a:spAutoFit/>
          </a:bodyPr>
          <a:lstStyle/>
          <a:p>
            <a:pPr marL="285750" indent="-285750">
              <a:buFont typeface="Wingdings" panose="05000000000000000000" pitchFamily="2" charset="2"/>
              <a:buChar char="v"/>
            </a:pPr>
            <a:r>
              <a:rPr lang="en-US" sz="1400" dirty="0">
                <a:solidFill>
                  <a:srgbClr val="41484D"/>
                </a:solidFill>
                <a:latin typeface="Raavi" panose="020B0502040204020203" pitchFamily="34" charset="0"/>
                <a:cs typeface="Raavi" panose="020B0502040204020203" pitchFamily="34" charset="0"/>
              </a:rPr>
              <a:t>Organization must follow a modern quality improvement culture on a constant basis</a:t>
            </a:r>
            <a:r>
              <a:rPr lang="en-US" sz="1400" dirty="0" smtClean="0">
                <a:solidFill>
                  <a:srgbClr val="41484D"/>
                </a:solidFill>
                <a:latin typeface="Raavi" panose="020B0502040204020203" pitchFamily="34" charset="0"/>
                <a:cs typeface="Raavi" panose="020B0502040204020203" pitchFamily="34" charset="0"/>
              </a:rPr>
              <a:t>.</a:t>
            </a:r>
            <a:endParaRPr lang="th-TH" sz="1400" dirty="0" smtClean="0">
              <a:solidFill>
                <a:srgbClr val="41484D"/>
              </a:solidFill>
              <a:latin typeface="Raavi" panose="020B0502040204020203" pitchFamily="34" charset="0"/>
              <a:cs typeface="Raavi" panose="020B0502040204020203" pitchFamily="34" charset="0"/>
            </a:endParaRPr>
          </a:p>
          <a:p>
            <a:pPr marL="285750" indent="-285750">
              <a:buFont typeface="Wingdings" panose="05000000000000000000" pitchFamily="2" charset="2"/>
              <a:buChar char="v"/>
            </a:pPr>
            <a:r>
              <a:rPr lang="th-TH" sz="1400" dirty="0" smtClean="0">
                <a:solidFill>
                  <a:srgbClr val="FF0000"/>
                </a:solidFill>
                <a:latin typeface="Raavi" panose="020B0502040204020203" pitchFamily="34" charset="0"/>
                <a:cs typeface="Raavi" panose="020B0502040204020203" pitchFamily="34" charset="0"/>
              </a:rPr>
              <a:t>องค์กรต้องดำเนินกิจกรรมการปรับปรุงอย่างต่อเนื่องและ ทันสมัย</a:t>
            </a:r>
            <a:endParaRPr lang="en-US" sz="1400" dirty="0">
              <a:solidFill>
                <a:srgbClr val="FF0000"/>
              </a:solidFill>
              <a:latin typeface="Raavi" panose="020B0502040204020203" pitchFamily="34" charset="0"/>
              <a:cs typeface="Raavi" panose="020B0502040204020203" pitchFamily="34" charset="0"/>
            </a:endParaRPr>
          </a:p>
        </p:txBody>
      </p:sp>
      <p:sp>
        <p:nvSpPr>
          <p:cNvPr id="8" name="Rectangle 7">
            <a:extLst>
              <a:ext uri="{FF2B5EF4-FFF2-40B4-BE49-F238E27FC236}">
                <a16:creationId xmlns:a16="http://schemas.microsoft.com/office/drawing/2014/main" xmlns="" id="{C36A8F74-E577-4912-9326-D6443A83A4C8}"/>
              </a:ext>
            </a:extLst>
          </p:cNvPr>
          <p:cNvSpPr/>
          <p:nvPr/>
        </p:nvSpPr>
        <p:spPr>
          <a:xfrm>
            <a:off x="8783681" y="4192621"/>
            <a:ext cx="3052618" cy="1384995"/>
          </a:xfrm>
          <a:prstGeom prst="rect">
            <a:avLst/>
          </a:prstGeom>
        </p:spPr>
        <p:txBody>
          <a:bodyPr wrap="square">
            <a:spAutoFit/>
          </a:bodyPr>
          <a:lstStyle/>
          <a:p>
            <a:pPr marL="285750" indent="-285750">
              <a:buFont typeface="Wingdings" panose="05000000000000000000" pitchFamily="2" charset="2"/>
              <a:buChar char="v"/>
            </a:pPr>
            <a:r>
              <a:rPr lang="en-US" sz="1400" dirty="0">
                <a:solidFill>
                  <a:srgbClr val="41484D"/>
                </a:solidFill>
                <a:latin typeface="Raavi" panose="020B0502040204020203" pitchFamily="34" charset="0"/>
                <a:cs typeface="Raavi" panose="020B0502040204020203" pitchFamily="34" charset="0"/>
              </a:rPr>
              <a:t>Continuous improvement must take place in all policies, procedures, and activities laid down by management for the organization</a:t>
            </a:r>
            <a:r>
              <a:rPr lang="en-US" sz="1400" dirty="0" smtClean="0">
                <a:solidFill>
                  <a:srgbClr val="41484D"/>
                </a:solidFill>
                <a:latin typeface="Raavi" panose="020B0502040204020203" pitchFamily="34" charset="0"/>
                <a:cs typeface="Raavi" panose="020B0502040204020203" pitchFamily="34" charset="0"/>
              </a:rPr>
              <a:t>.</a:t>
            </a:r>
            <a:endParaRPr lang="th-TH" sz="1400" dirty="0" smtClean="0">
              <a:solidFill>
                <a:srgbClr val="41484D"/>
              </a:solidFill>
              <a:latin typeface="Raavi" panose="020B0502040204020203" pitchFamily="34" charset="0"/>
              <a:cs typeface="Raavi" panose="020B0502040204020203" pitchFamily="34" charset="0"/>
            </a:endParaRPr>
          </a:p>
          <a:p>
            <a:pPr marL="285750" indent="-285750">
              <a:buFont typeface="Wingdings" panose="05000000000000000000" pitchFamily="2" charset="2"/>
              <a:buChar char="v"/>
            </a:pPr>
            <a:r>
              <a:rPr lang="th-TH" sz="1400" dirty="0">
                <a:solidFill>
                  <a:srgbClr val="FF0000"/>
                </a:solidFill>
                <a:latin typeface="Raavi" panose="020B0502040204020203" pitchFamily="34" charset="0"/>
                <a:cs typeface="Raavi" panose="020B0502040204020203" pitchFamily="34" charset="0"/>
              </a:rPr>
              <a:t>การปรับปรุงอย่าง</a:t>
            </a:r>
            <a:r>
              <a:rPr lang="th-TH" sz="1400" dirty="0" smtClean="0">
                <a:solidFill>
                  <a:srgbClr val="FF0000"/>
                </a:solidFill>
                <a:latin typeface="Raavi" panose="020B0502040204020203" pitchFamily="34" charset="0"/>
                <a:cs typeface="Raavi" panose="020B0502040204020203" pitchFamily="34" charset="0"/>
              </a:rPr>
              <a:t>ต่อเนื่องต้องเกิดขึ้นกับนโยบาย และกิจกรรมการจัดการขององค์กร</a:t>
            </a:r>
            <a:endParaRPr lang="en-US" sz="1400" dirty="0">
              <a:latin typeface="Raavi" panose="020B0502040204020203" pitchFamily="34" charset="0"/>
              <a:cs typeface="Raavi" panose="020B0502040204020203" pitchFamily="34" charset="0"/>
            </a:endParaRPr>
          </a:p>
        </p:txBody>
      </p:sp>
      <p:sp>
        <p:nvSpPr>
          <p:cNvPr id="9" name="Rectangle 8">
            <a:extLst>
              <a:ext uri="{FF2B5EF4-FFF2-40B4-BE49-F238E27FC236}">
                <a16:creationId xmlns:a16="http://schemas.microsoft.com/office/drawing/2014/main" xmlns="" id="{F065FFE3-2A6F-458D-BE84-08CBF86C44B5}"/>
              </a:ext>
            </a:extLst>
          </p:cNvPr>
          <p:cNvSpPr/>
          <p:nvPr/>
        </p:nvSpPr>
        <p:spPr>
          <a:xfrm>
            <a:off x="7730836" y="5577616"/>
            <a:ext cx="3974493" cy="1169551"/>
          </a:xfrm>
          <a:prstGeom prst="rect">
            <a:avLst/>
          </a:prstGeom>
        </p:spPr>
        <p:txBody>
          <a:bodyPr wrap="square">
            <a:spAutoFit/>
          </a:bodyPr>
          <a:lstStyle/>
          <a:p>
            <a:pPr marL="285750" indent="-285750">
              <a:buFont typeface="Wingdings" panose="05000000000000000000" pitchFamily="2" charset="2"/>
              <a:buChar char="v"/>
            </a:pPr>
            <a:r>
              <a:rPr lang="en-US" sz="1400" dirty="0">
                <a:solidFill>
                  <a:srgbClr val="41484D"/>
                </a:solidFill>
                <a:latin typeface="Raavi" panose="020B0502040204020203" pitchFamily="34" charset="0"/>
                <a:cs typeface="Raavi" panose="020B0502040204020203" pitchFamily="34" charset="0"/>
              </a:rPr>
              <a:t>Cooperation and experience of employees must be utilized to improve strategies and enhance performance</a:t>
            </a:r>
            <a:r>
              <a:rPr lang="en-US" sz="1400" dirty="0" smtClean="0">
                <a:solidFill>
                  <a:srgbClr val="41484D"/>
                </a:solidFill>
                <a:latin typeface="Raavi" panose="020B0502040204020203" pitchFamily="34" charset="0"/>
                <a:cs typeface="Raavi" panose="020B0502040204020203" pitchFamily="34" charset="0"/>
              </a:rPr>
              <a:t>.</a:t>
            </a:r>
            <a:endParaRPr lang="th-TH" sz="1400" dirty="0" smtClean="0">
              <a:solidFill>
                <a:srgbClr val="41484D"/>
              </a:solidFill>
              <a:latin typeface="Raavi" panose="020B0502040204020203" pitchFamily="34" charset="0"/>
              <a:cs typeface="Raavi" panose="020B0502040204020203" pitchFamily="34" charset="0"/>
            </a:endParaRPr>
          </a:p>
          <a:p>
            <a:pPr marL="285750" indent="-285750">
              <a:buFont typeface="Wingdings" panose="05000000000000000000" pitchFamily="2" charset="2"/>
              <a:buChar char="v"/>
            </a:pPr>
            <a:r>
              <a:rPr lang="th-TH" sz="1400" dirty="0" smtClean="0">
                <a:solidFill>
                  <a:srgbClr val="FF0000"/>
                </a:solidFill>
                <a:latin typeface="Raavi" panose="020B0502040204020203" pitchFamily="34" charset="0"/>
                <a:cs typeface="Raavi" panose="020B0502040204020203" pitchFamily="34" charset="0"/>
              </a:rPr>
              <a:t>ความร่วมมือ และประสพการณ์ ของบุคลากร ต้องถูกนำมาใช้ในการปรับปรุงกลยุทธ์และสมรรถนะ</a:t>
            </a:r>
            <a:endParaRPr lang="en-US" sz="1400" dirty="0">
              <a:solidFill>
                <a:srgbClr val="FF0000"/>
              </a:solidFill>
              <a:latin typeface="Raavi" panose="020B0502040204020203" pitchFamily="34" charset="0"/>
              <a:cs typeface="Raavi" panose="020B0502040204020203" pitchFamily="34" charset="0"/>
            </a:endParaRPr>
          </a:p>
        </p:txBody>
      </p:sp>
      <p:sp>
        <p:nvSpPr>
          <p:cNvPr id="10" name="Rectangle 9">
            <a:extLst>
              <a:ext uri="{FF2B5EF4-FFF2-40B4-BE49-F238E27FC236}">
                <a16:creationId xmlns:a16="http://schemas.microsoft.com/office/drawing/2014/main" xmlns="" id="{D7870968-C3CC-4CE8-ADBB-AA977EE503C9}"/>
              </a:ext>
            </a:extLst>
          </p:cNvPr>
          <p:cNvSpPr/>
          <p:nvPr/>
        </p:nvSpPr>
        <p:spPr>
          <a:xfrm>
            <a:off x="1405658" y="4312715"/>
            <a:ext cx="3052619" cy="1384995"/>
          </a:xfrm>
          <a:prstGeom prst="rect">
            <a:avLst/>
          </a:prstGeom>
        </p:spPr>
        <p:txBody>
          <a:bodyPr wrap="square">
            <a:spAutoFit/>
          </a:bodyPr>
          <a:lstStyle/>
          <a:p>
            <a:pPr marL="285750" indent="-285750">
              <a:buFont typeface="Wingdings" panose="05000000000000000000" pitchFamily="2" charset="2"/>
              <a:buChar char="v"/>
            </a:pPr>
            <a:r>
              <a:rPr lang="en-US" sz="1400" dirty="0">
                <a:solidFill>
                  <a:srgbClr val="41484D"/>
                </a:solidFill>
                <a:latin typeface="Raavi" panose="020B0502040204020203" pitchFamily="34" charset="0"/>
                <a:cs typeface="Raavi" panose="020B0502040204020203" pitchFamily="34" charset="0"/>
              </a:rPr>
              <a:t>Focus on customers' requirements and satisfaction of their expectations are very important for long-term survival of the business</a:t>
            </a:r>
            <a:r>
              <a:rPr lang="en-US" sz="1400" dirty="0" smtClean="0">
                <a:solidFill>
                  <a:srgbClr val="41484D"/>
                </a:solidFill>
                <a:latin typeface="Raavi" panose="020B0502040204020203" pitchFamily="34" charset="0"/>
                <a:cs typeface="Raavi" panose="020B0502040204020203" pitchFamily="34" charset="0"/>
              </a:rPr>
              <a:t>.</a:t>
            </a:r>
            <a:endParaRPr lang="th-TH" sz="1400" dirty="0" smtClean="0">
              <a:solidFill>
                <a:srgbClr val="41484D"/>
              </a:solidFill>
              <a:latin typeface="Raavi" panose="020B0502040204020203" pitchFamily="34" charset="0"/>
              <a:cs typeface="Raavi" panose="020B0502040204020203" pitchFamily="34" charset="0"/>
            </a:endParaRPr>
          </a:p>
          <a:p>
            <a:pPr marL="285750" indent="-285750">
              <a:buFont typeface="Wingdings" panose="05000000000000000000" pitchFamily="2" charset="2"/>
              <a:buChar char="v"/>
            </a:pPr>
            <a:r>
              <a:rPr lang="th-TH" sz="1400" dirty="0" smtClean="0">
                <a:solidFill>
                  <a:srgbClr val="FF0000"/>
                </a:solidFill>
                <a:latin typeface="Raavi" panose="020B0502040204020203" pitchFamily="34" charset="0"/>
                <a:cs typeface="Raavi" panose="020B0502040204020203" pitchFamily="34" charset="0"/>
              </a:rPr>
              <a:t>การให้ความสำคัญกับความต้องการของลูกค้า และบรรลุความคาดหวัง เป็นสิ่งที่สำคัญต่อการอยู่รอดของธุรกิจ</a:t>
            </a:r>
            <a:endParaRPr lang="en-US" sz="1400" dirty="0">
              <a:solidFill>
                <a:srgbClr val="FF0000"/>
              </a:solidFill>
              <a:latin typeface="Raavi" panose="020B0502040204020203" pitchFamily="34" charset="0"/>
              <a:cs typeface="Raavi" panose="020B0502040204020203" pitchFamily="34" charset="0"/>
            </a:endParaRPr>
          </a:p>
        </p:txBody>
      </p:sp>
      <p:sp>
        <p:nvSpPr>
          <p:cNvPr id="11" name="Rectangle 10">
            <a:extLst>
              <a:ext uri="{FF2B5EF4-FFF2-40B4-BE49-F238E27FC236}">
                <a16:creationId xmlns:a16="http://schemas.microsoft.com/office/drawing/2014/main" xmlns="" id="{604F3F4A-BD6F-43E9-8228-2B7D92CA7D9A}"/>
              </a:ext>
            </a:extLst>
          </p:cNvPr>
          <p:cNvSpPr/>
          <p:nvPr/>
        </p:nvSpPr>
        <p:spPr>
          <a:xfrm>
            <a:off x="1728887" y="2926540"/>
            <a:ext cx="2783277" cy="1384995"/>
          </a:xfrm>
          <a:prstGeom prst="rect">
            <a:avLst/>
          </a:prstGeom>
        </p:spPr>
        <p:txBody>
          <a:bodyPr wrap="square">
            <a:spAutoFit/>
          </a:bodyPr>
          <a:lstStyle/>
          <a:p>
            <a:pPr marL="285750" indent="-285750">
              <a:buFont typeface="Wingdings" panose="05000000000000000000" pitchFamily="2" charset="2"/>
              <a:buChar char="v"/>
            </a:pPr>
            <a:r>
              <a:rPr lang="en-US" sz="1400" dirty="0">
                <a:solidFill>
                  <a:srgbClr val="41484D"/>
                </a:solidFill>
                <a:latin typeface="Raavi" panose="020B0502040204020203" pitchFamily="34" charset="0"/>
                <a:cs typeface="Raavi" panose="020B0502040204020203" pitchFamily="34" charset="0"/>
              </a:rPr>
              <a:t>Effective controls must be laid down to monitor and measure the real performance of the business</a:t>
            </a:r>
            <a:r>
              <a:rPr lang="en-US" sz="1400" dirty="0" smtClean="0">
                <a:solidFill>
                  <a:srgbClr val="41484D"/>
                </a:solidFill>
                <a:latin typeface="Raavi" panose="020B0502040204020203" pitchFamily="34" charset="0"/>
                <a:cs typeface="Raavi" panose="020B0502040204020203" pitchFamily="34" charset="0"/>
              </a:rPr>
              <a:t>.</a:t>
            </a:r>
            <a:endParaRPr lang="th-TH" sz="1400" dirty="0" smtClean="0">
              <a:solidFill>
                <a:srgbClr val="41484D"/>
              </a:solidFill>
              <a:latin typeface="Raavi" panose="020B0502040204020203" pitchFamily="34" charset="0"/>
              <a:cs typeface="Raavi" panose="020B0502040204020203" pitchFamily="34" charset="0"/>
            </a:endParaRPr>
          </a:p>
          <a:p>
            <a:pPr marL="285750" indent="-285750">
              <a:buFont typeface="Wingdings" panose="05000000000000000000" pitchFamily="2" charset="2"/>
              <a:buChar char="v"/>
            </a:pPr>
            <a:r>
              <a:rPr lang="th-TH" sz="1400" dirty="0" smtClean="0">
                <a:solidFill>
                  <a:srgbClr val="FF0000"/>
                </a:solidFill>
                <a:latin typeface="Raavi" panose="020B0502040204020203" pitchFamily="34" charset="0"/>
                <a:cs typeface="Raavi" panose="020B0502040204020203" pitchFamily="34" charset="0"/>
              </a:rPr>
              <a:t>การควบคุมที่มีประสิทธิภาพในการเฝ้าระวังและประเมินสมรรถนะที่แท้จริง ของธุรกิจ</a:t>
            </a:r>
            <a:endParaRPr lang="en-US" sz="1400" dirty="0">
              <a:solidFill>
                <a:srgbClr val="FF0000"/>
              </a:solidFill>
              <a:latin typeface="Raavi" panose="020B0502040204020203" pitchFamily="34" charset="0"/>
              <a:cs typeface="Raavi" panose="020B0502040204020203" pitchFamily="34" charset="0"/>
            </a:endParaRPr>
          </a:p>
        </p:txBody>
      </p:sp>
    </p:spTree>
    <p:extLst>
      <p:ext uri="{BB962C8B-B14F-4D97-AF65-F5344CB8AC3E}">
        <p14:creationId xmlns:p14="http://schemas.microsoft.com/office/powerpoint/2010/main" val="1133861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Comparing between ISO9000 and TQM</a:t>
            </a:r>
            <a:endParaRPr lang="en-US" dirty="0"/>
          </a:p>
        </p:txBody>
      </p:sp>
      <p:graphicFrame>
        <p:nvGraphicFramePr>
          <p:cNvPr id="6" name="Table 6">
            <a:extLst>
              <a:ext uri="{FF2B5EF4-FFF2-40B4-BE49-F238E27FC236}">
                <a16:creationId xmlns:a16="http://schemas.microsoft.com/office/drawing/2014/main" xmlns="" id="{BDCAE2CB-1993-475B-B109-C0869399E635}"/>
              </a:ext>
            </a:extLst>
          </p:cNvPr>
          <p:cNvGraphicFramePr>
            <a:graphicFrameLocks noGrp="1"/>
          </p:cNvGraphicFramePr>
          <p:nvPr>
            <p:extLst>
              <p:ext uri="{D42A27DB-BD31-4B8C-83A1-F6EECF244321}">
                <p14:modId xmlns:p14="http://schemas.microsoft.com/office/powerpoint/2010/main" val="4241305305"/>
              </p:ext>
            </p:extLst>
          </p:nvPr>
        </p:nvGraphicFramePr>
        <p:xfrm>
          <a:off x="2233023" y="1555496"/>
          <a:ext cx="8127999" cy="5308600"/>
        </p:xfrm>
        <a:graphic>
          <a:graphicData uri="http://schemas.openxmlformats.org/drawingml/2006/table">
            <a:tbl>
              <a:tblPr firstRow="1" bandRow="1">
                <a:tableStyleId>{93296810-A885-4BE3-A3E7-6D5BEEA58F35}</a:tableStyleId>
              </a:tblPr>
              <a:tblGrid>
                <a:gridCol w="4891314">
                  <a:extLst>
                    <a:ext uri="{9D8B030D-6E8A-4147-A177-3AD203B41FA5}">
                      <a16:colId xmlns:a16="http://schemas.microsoft.com/office/drawing/2014/main" xmlns="" val="1972783983"/>
                    </a:ext>
                  </a:extLst>
                </a:gridCol>
                <a:gridCol w="1625600">
                  <a:extLst>
                    <a:ext uri="{9D8B030D-6E8A-4147-A177-3AD203B41FA5}">
                      <a16:colId xmlns:a16="http://schemas.microsoft.com/office/drawing/2014/main" xmlns="" val="714347953"/>
                    </a:ext>
                  </a:extLst>
                </a:gridCol>
                <a:gridCol w="1611085">
                  <a:extLst>
                    <a:ext uri="{9D8B030D-6E8A-4147-A177-3AD203B41FA5}">
                      <a16:colId xmlns:a16="http://schemas.microsoft.com/office/drawing/2014/main" xmlns="" val="1824508884"/>
                    </a:ext>
                  </a:extLst>
                </a:gridCol>
              </a:tblGrid>
              <a:tr h="370840">
                <a:tc>
                  <a:txBody>
                    <a:bodyPr/>
                    <a:lstStyle/>
                    <a:p>
                      <a:r>
                        <a:rPr lang="en-US" sz="1100" dirty="0">
                          <a:latin typeface="Arial" panose="020B0604020202020204" pitchFamily="34" charset="0"/>
                          <a:cs typeface="Arial" panose="020B0604020202020204" pitchFamily="34" charset="0"/>
                        </a:rPr>
                        <a:t>Characteristics</a:t>
                      </a:r>
                    </a:p>
                  </a:txBody>
                  <a:tcPr/>
                </a:tc>
                <a:tc>
                  <a:txBody>
                    <a:bodyPr/>
                    <a:lstStyle/>
                    <a:p>
                      <a:pPr algn="ctr"/>
                      <a:r>
                        <a:rPr lang="en-US" sz="1100" dirty="0">
                          <a:latin typeface="Arial" panose="020B0604020202020204" pitchFamily="34" charset="0"/>
                          <a:cs typeface="Arial" panose="020B0604020202020204" pitchFamily="34" charset="0"/>
                        </a:rPr>
                        <a:t>ISO 9000</a:t>
                      </a:r>
                    </a:p>
                  </a:txBody>
                  <a:tcPr/>
                </a:tc>
                <a:tc>
                  <a:txBody>
                    <a:bodyPr/>
                    <a:lstStyle/>
                    <a:p>
                      <a:pPr algn="ctr"/>
                      <a:r>
                        <a:rPr lang="en-US" sz="1100" dirty="0">
                          <a:latin typeface="Arial" panose="020B0604020202020204" pitchFamily="34" charset="0"/>
                          <a:cs typeface="Arial" panose="020B0604020202020204" pitchFamily="34" charset="0"/>
                        </a:rPr>
                        <a:t>TQM</a:t>
                      </a:r>
                    </a:p>
                  </a:txBody>
                  <a:tcPr/>
                </a:tc>
                <a:extLst>
                  <a:ext uri="{0D108BD9-81ED-4DB2-BD59-A6C34878D82A}">
                    <a16:rowId xmlns:a16="http://schemas.microsoft.com/office/drawing/2014/main" xmlns="" val="2589618750"/>
                  </a:ext>
                </a:extLst>
              </a:tr>
              <a:tr h="370840">
                <a:tc>
                  <a:txBody>
                    <a:bodyPr/>
                    <a:lstStyle/>
                    <a:p>
                      <a:r>
                        <a:rPr lang="en-US" sz="1100" dirty="0">
                          <a:latin typeface="Arial" panose="020B0604020202020204" pitchFamily="34" charset="0"/>
                          <a:cs typeface="Arial" panose="020B0604020202020204" pitchFamily="34" charset="0"/>
                        </a:rPr>
                        <a:t>Customer </a:t>
                      </a:r>
                      <a:r>
                        <a:rPr lang="en-US" sz="1100" dirty="0" smtClean="0">
                          <a:latin typeface="Arial" panose="020B0604020202020204" pitchFamily="34" charset="0"/>
                          <a:cs typeface="Arial" panose="020B0604020202020204" pitchFamily="34" charset="0"/>
                        </a:rPr>
                        <a:t>focus</a:t>
                      </a:r>
                      <a:endParaRPr lang="th-TH" sz="1100" dirty="0" smtClean="0">
                        <a:latin typeface="Arial" panose="020B0604020202020204" pitchFamily="34" charset="0"/>
                        <a:cs typeface="Arial" panose="020B0604020202020204" pitchFamily="34" charset="0"/>
                      </a:endParaRPr>
                    </a:p>
                    <a:p>
                      <a:r>
                        <a:rPr lang="th-TH" sz="1100" dirty="0" smtClean="0">
                          <a:solidFill>
                            <a:srgbClr val="FF0000"/>
                          </a:solidFill>
                          <a:latin typeface="Arial" panose="020B0604020202020204" pitchFamily="34" charset="0"/>
                          <a:cs typeface="Arial" panose="020B0604020202020204" pitchFamily="34" charset="0"/>
                        </a:rPr>
                        <a:t>ให้ความสำคัญต่อลูกค้า</a:t>
                      </a:r>
                      <a:endParaRPr lang="en-US" sz="1100" dirty="0">
                        <a:solidFill>
                          <a:srgbClr val="FF0000"/>
                        </a:solidFill>
                        <a:latin typeface="Arial" panose="020B0604020202020204" pitchFamily="34" charset="0"/>
                        <a:cs typeface="Arial" panose="020B0604020202020204" pitchFamily="34" charset="0"/>
                      </a:endParaRPr>
                    </a:p>
                  </a:txBody>
                  <a:tcPr/>
                </a:tc>
                <a:tc>
                  <a:txBody>
                    <a:bodyPr/>
                    <a:lstStyle/>
                    <a:p>
                      <a:pPr marL="0" indent="0" algn="ctr">
                        <a:buFont typeface="Arial" panose="020B0604020202020204" pitchFamily="34" charset="0"/>
                        <a:buNone/>
                      </a:pPr>
                      <a:r>
                        <a:rPr lang="en-US" sz="1100" dirty="0">
                          <a:latin typeface="Arial" panose="020B0604020202020204" pitchFamily="34" charset="0"/>
                          <a:cs typeface="Arial" panose="020B0604020202020204" pitchFamily="34" charset="0"/>
                          <a:sym typeface="Webdings" panose="05030102010509060703" pitchFamily="18" charset="2"/>
                        </a:rPr>
                        <a:t></a:t>
                      </a:r>
                      <a:endParaRPr lang="en-US" sz="11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ebdings" panose="05030102010509060703" pitchFamily="18" charset="2"/>
                        </a:rPr>
                        <a:t></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2605475533"/>
                  </a:ext>
                </a:extLst>
              </a:tr>
              <a:tr h="370840">
                <a:tc>
                  <a:txBody>
                    <a:bodyPr/>
                    <a:lstStyle/>
                    <a:p>
                      <a:r>
                        <a:rPr lang="en-US" sz="1100" dirty="0">
                          <a:latin typeface="Arial" panose="020B0604020202020204" pitchFamily="34" charset="0"/>
                          <a:cs typeface="Arial" panose="020B0604020202020204" pitchFamily="34" charset="0"/>
                        </a:rPr>
                        <a:t>Obsession with </a:t>
                      </a:r>
                      <a:r>
                        <a:rPr lang="en-US" sz="1100" dirty="0" smtClean="0">
                          <a:latin typeface="Arial" panose="020B0604020202020204" pitchFamily="34" charset="0"/>
                          <a:cs typeface="Arial" panose="020B0604020202020204" pitchFamily="34" charset="0"/>
                        </a:rPr>
                        <a:t>quality</a:t>
                      </a:r>
                      <a:endParaRPr lang="th-TH" sz="1100" dirty="0" smtClean="0">
                        <a:latin typeface="Arial" panose="020B0604020202020204" pitchFamily="34" charset="0"/>
                        <a:cs typeface="Arial" panose="020B0604020202020204" pitchFamily="34" charset="0"/>
                      </a:endParaRPr>
                    </a:p>
                    <a:p>
                      <a:r>
                        <a:rPr lang="th-TH" sz="1100" dirty="0" smtClean="0">
                          <a:solidFill>
                            <a:srgbClr val="FF0000"/>
                          </a:solidFill>
                          <a:latin typeface="Arial" panose="020B0604020202020204" pitchFamily="34" charset="0"/>
                          <a:cs typeface="Arial" panose="020B0604020202020204" pitchFamily="34" charset="0"/>
                        </a:rPr>
                        <a:t>ยึดมั่นกับคุณภาพ</a:t>
                      </a:r>
                      <a:endParaRPr lang="en-US" sz="1100"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n-US" sz="11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ebdings" panose="05030102010509060703" pitchFamily="18" charset="2"/>
                        </a:rPr>
                        <a:t></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3291064366"/>
                  </a:ext>
                </a:extLst>
              </a:tr>
              <a:tr h="370840">
                <a:tc>
                  <a:txBody>
                    <a:bodyPr/>
                    <a:lstStyle/>
                    <a:p>
                      <a:r>
                        <a:rPr lang="en-US" sz="1100" dirty="0">
                          <a:latin typeface="Arial" panose="020B0604020202020204" pitchFamily="34" charset="0"/>
                          <a:cs typeface="Arial" panose="020B0604020202020204" pitchFamily="34" charset="0"/>
                        </a:rPr>
                        <a:t>Scientific approach to problem </a:t>
                      </a:r>
                      <a:r>
                        <a:rPr lang="en-US" sz="1100" dirty="0" smtClean="0">
                          <a:latin typeface="Arial" panose="020B0604020202020204" pitchFamily="34" charset="0"/>
                          <a:cs typeface="Arial" panose="020B0604020202020204" pitchFamily="34" charset="0"/>
                        </a:rPr>
                        <a:t>solving</a:t>
                      </a:r>
                      <a:endParaRPr lang="th-TH" sz="1100" dirty="0" smtClean="0">
                        <a:latin typeface="Arial" panose="020B0604020202020204" pitchFamily="34" charset="0"/>
                        <a:cs typeface="Arial" panose="020B0604020202020204" pitchFamily="34" charset="0"/>
                      </a:endParaRPr>
                    </a:p>
                    <a:p>
                      <a:r>
                        <a:rPr lang="th-TH" sz="1100" dirty="0" smtClean="0">
                          <a:solidFill>
                            <a:srgbClr val="FF0000"/>
                          </a:solidFill>
                          <a:latin typeface="Arial" panose="020B0604020202020204" pitchFamily="34" charset="0"/>
                          <a:cs typeface="Arial" panose="020B0604020202020204" pitchFamily="34" charset="0"/>
                        </a:rPr>
                        <a:t>การแก้ปัญหาด้วยกลกแบบวิทยาศาสตร์</a:t>
                      </a:r>
                      <a:endParaRPr lang="en-US" sz="1100" dirty="0">
                        <a:solidFill>
                          <a:srgbClr val="FF00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sym typeface="Webdings" panose="05030102010509060703" pitchFamily="18" charset="2"/>
                        </a:rPr>
                        <a:t></a:t>
                      </a:r>
                      <a:endParaRPr lang="en-US" sz="11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ebdings" panose="05030102010509060703" pitchFamily="18" charset="2"/>
                        </a:rPr>
                        <a:t></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3209352062"/>
                  </a:ext>
                </a:extLst>
              </a:tr>
              <a:tr h="370840">
                <a:tc>
                  <a:txBody>
                    <a:bodyPr/>
                    <a:lstStyle/>
                    <a:p>
                      <a:r>
                        <a:rPr lang="en-US" sz="1100" dirty="0">
                          <a:latin typeface="Arial" panose="020B0604020202020204" pitchFamily="34" charset="0"/>
                          <a:cs typeface="Arial" panose="020B0604020202020204" pitchFamily="34" charset="0"/>
                        </a:rPr>
                        <a:t>Long term </a:t>
                      </a:r>
                      <a:r>
                        <a:rPr lang="en-US" sz="1100" dirty="0" smtClean="0">
                          <a:latin typeface="Arial" panose="020B0604020202020204" pitchFamily="34" charset="0"/>
                          <a:cs typeface="Arial" panose="020B0604020202020204" pitchFamily="34" charset="0"/>
                        </a:rPr>
                        <a:t>commitment</a:t>
                      </a:r>
                      <a:endParaRPr lang="th-TH" sz="1100" dirty="0" smtClean="0">
                        <a:latin typeface="Arial" panose="020B0604020202020204" pitchFamily="34" charset="0"/>
                        <a:cs typeface="Arial" panose="020B0604020202020204" pitchFamily="34" charset="0"/>
                      </a:endParaRPr>
                    </a:p>
                    <a:p>
                      <a:r>
                        <a:rPr lang="th-TH" sz="1100" dirty="0" smtClean="0">
                          <a:solidFill>
                            <a:srgbClr val="FF0000"/>
                          </a:solidFill>
                          <a:latin typeface="Arial" panose="020B0604020202020204" pitchFamily="34" charset="0"/>
                          <a:cs typeface="Arial" panose="020B0604020202020204" pitchFamily="34" charset="0"/>
                        </a:rPr>
                        <a:t>ความมุ่งมั่นในระยะยาว</a:t>
                      </a:r>
                      <a:endParaRPr lang="en-US" sz="11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Partial</a:t>
                      </a:r>
                      <a:endParaRPr lang="th-TH" sz="1100" dirty="0" smtClean="0">
                        <a:latin typeface="Arial" panose="020B0604020202020204" pitchFamily="34" charset="0"/>
                        <a:cs typeface="Arial" panose="020B0604020202020204" pitchFamily="34" charset="0"/>
                      </a:endParaRPr>
                    </a:p>
                    <a:p>
                      <a:pPr algn="ctr"/>
                      <a:r>
                        <a:rPr lang="th-TH" sz="1100" dirty="0" smtClean="0">
                          <a:solidFill>
                            <a:srgbClr val="FF0000"/>
                          </a:solidFill>
                          <a:latin typeface="Arial" panose="020B0604020202020204" pitchFamily="34" charset="0"/>
                          <a:cs typeface="Arial" panose="020B0604020202020204" pitchFamily="34" charset="0"/>
                        </a:rPr>
                        <a:t>บางส่วน</a:t>
                      </a:r>
                      <a:endParaRPr lang="en-US" sz="1100" dirty="0">
                        <a:solidFill>
                          <a:srgbClr val="FF00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ebdings" panose="05030102010509060703" pitchFamily="18" charset="2"/>
                        </a:rPr>
                        <a:t></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378522866"/>
                  </a:ext>
                </a:extLst>
              </a:tr>
              <a:tr h="370840">
                <a:tc>
                  <a:txBody>
                    <a:bodyPr/>
                    <a:lstStyle/>
                    <a:p>
                      <a:r>
                        <a:rPr lang="en-US" sz="1100" dirty="0" smtClean="0">
                          <a:latin typeface="Arial" panose="020B0604020202020204" pitchFamily="34" charset="0"/>
                          <a:cs typeface="Arial" panose="020B0604020202020204" pitchFamily="34" charset="0"/>
                        </a:rPr>
                        <a:t>Teamwork</a:t>
                      </a:r>
                      <a:endParaRPr lang="th-TH" sz="1100" dirty="0" smtClean="0">
                        <a:latin typeface="Arial" panose="020B0604020202020204" pitchFamily="34" charset="0"/>
                        <a:cs typeface="Arial" panose="020B0604020202020204" pitchFamily="34" charset="0"/>
                      </a:endParaRPr>
                    </a:p>
                    <a:p>
                      <a:r>
                        <a:rPr lang="th-TH" sz="1100" dirty="0" smtClean="0">
                          <a:solidFill>
                            <a:srgbClr val="FF0000"/>
                          </a:solidFill>
                          <a:latin typeface="Arial" panose="020B0604020202020204" pitchFamily="34" charset="0"/>
                          <a:cs typeface="Arial" panose="020B0604020202020204" pitchFamily="34" charset="0"/>
                        </a:rPr>
                        <a:t>การทำงานเป็นทีม</a:t>
                      </a:r>
                      <a:endParaRPr lang="en-US" sz="1100"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n-US" sz="11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ebdings" panose="05030102010509060703" pitchFamily="18" charset="2"/>
                        </a:rPr>
                        <a:t></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721435966"/>
                  </a:ext>
                </a:extLst>
              </a:tr>
              <a:tr h="370840">
                <a:tc>
                  <a:txBody>
                    <a:bodyPr/>
                    <a:lstStyle/>
                    <a:p>
                      <a:r>
                        <a:rPr lang="en-US" sz="1100" dirty="0">
                          <a:latin typeface="Arial" panose="020B0604020202020204" pitchFamily="34" charset="0"/>
                          <a:cs typeface="Arial" panose="020B0604020202020204" pitchFamily="34" charset="0"/>
                        </a:rPr>
                        <a:t>Continual process and product </a:t>
                      </a:r>
                      <a:r>
                        <a:rPr lang="en-US" sz="1100" dirty="0" smtClean="0">
                          <a:latin typeface="Arial" panose="020B0604020202020204" pitchFamily="34" charset="0"/>
                          <a:cs typeface="Arial" panose="020B0604020202020204" pitchFamily="34" charset="0"/>
                        </a:rPr>
                        <a:t>improvement</a:t>
                      </a:r>
                      <a:endParaRPr lang="th-TH" sz="1100" dirty="0" smtClean="0">
                        <a:latin typeface="Arial" panose="020B0604020202020204" pitchFamily="34" charset="0"/>
                        <a:cs typeface="Arial" panose="020B0604020202020204" pitchFamily="34" charset="0"/>
                      </a:endParaRPr>
                    </a:p>
                    <a:p>
                      <a:r>
                        <a:rPr lang="th-TH" sz="1100" dirty="0" smtClean="0">
                          <a:solidFill>
                            <a:srgbClr val="FF0000"/>
                          </a:solidFill>
                          <a:latin typeface="Arial" panose="020B0604020202020204" pitchFamily="34" charset="0"/>
                          <a:cs typeface="Arial" panose="020B0604020202020204" pitchFamily="34" charset="0"/>
                        </a:rPr>
                        <a:t>การปรับปรุงกระบวนการและผลิตภัณฑ์อย่างต่อเนื่อง</a:t>
                      </a:r>
                      <a:endParaRPr lang="en-US" sz="1100" dirty="0">
                        <a:solidFill>
                          <a:srgbClr val="FF00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sym typeface="Webdings" panose="05030102010509060703" pitchFamily="18" charset="2"/>
                        </a:rPr>
                        <a:t></a:t>
                      </a:r>
                      <a:endParaRPr lang="en-US" sz="11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ebdings" panose="05030102010509060703" pitchFamily="18" charset="2"/>
                        </a:rPr>
                        <a:t></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151599799"/>
                  </a:ext>
                </a:extLst>
              </a:tr>
              <a:tr h="370840">
                <a:tc>
                  <a:txBody>
                    <a:bodyPr/>
                    <a:lstStyle/>
                    <a:p>
                      <a:r>
                        <a:rPr lang="en-US" sz="1100" dirty="0">
                          <a:latin typeface="Arial" panose="020B0604020202020204" pitchFamily="34" charset="0"/>
                          <a:cs typeface="Arial" panose="020B0604020202020204" pitchFamily="34" charset="0"/>
                        </a:rPr>
                        <a:t>Education and training </a:t>
                      </a:r>
                      <a:r>
                        <a:rPr lang="en-US" sz="1100" dirty="0" smtClean="0">
                          <a:latin typeface="Arial" panose="020B0604020202020204" pitchFamily="34" charset="0"/>
                          <a:cs typeface="Arial" panose="020B0604020202020204" pitchFamily="34" charset="0"/>
                        </a:rPr>
                        <a:t>intensive</a:t>
                      </a:r>
                      <a:endParaRPr lang="th-TH" sz="1100" dirty="0" smtClean="0">
                        <a:latin typeface="Arial" panose="020B0604020202020204" pitchFamily="34" charset="0"/>
                        <a:cs typeface="Arial" panose="020B0604020202020204" pitchFamily="34" charset="0"/>
                      </a:endParaRPr>
                    </a:p>
                    <a:p>
                      <a:r>
                        <a:rPr lang="th-TH" sz="1100" dirty="0" smtClean="0">
                          <a:solidFill>
                            <a:srgbClr val="FF0000"/>
                          </a:solidFill>
                          <a:latin typeface="Arial" panose="020B0604020202020204" pitchFamily="34" charset="0"/>
                          <a:cs typeface="Arial" panose="020B0604020202020204" pitchFamily="34" charset="0"/>
                        </a:rPr>
                        <a:t>การอบรม</a:t>
                      </a:r>
                      <a:r>
                        <a:rPr lang="th-TH" sz="1100" baseline="0" dirty="0" smtClean="0">
                          <a:solidFill>
                            <a:srgbClr val="FF0000"/>
                          </a:solidFill>
                          <a:latin typeface="Arial" panose="020B0604020202020204" pitchFamily="34" charset="0"/>
                          <a:cs typeface="Arial" panose="020B0604020202020204" pitchFamily="34" charset="0"/>
                        </a:rPr>
                        <a:t> และให้ความรู้อย่างเข้มข้น</a:t>
                      </a:r>
                      <a:endParaRPr lang="en-US" sz="1100" dirty="0">
                        <a:solidFill>
                          <a:srgbClr val="FF00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sym typeface="Webdings" panose="05030102010509060703" pitchFamily="18" charset="2"/>
                        </a:rPr>
                        <a:t></a:t>
                      </a:r>
                      <a:endParaRPr lang="en-US" sz="11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ebdings" panose="05030102010509060703" pitchFamily="18" charset="2"/>
                        </a:rPr>
                        <a:t></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2438082508"/>
                  </a:ext>
                </a:extLst>
              </a:tr>
              <a:tr h="370840">
                <a:tc>
                  <a:txBody>
                    <a:bodyPr/>
                    <a:lstStyle/>
                    <a:p>
                      <a:r>
                        <a:rPr lang="en-US" sz="1100" dirty="0">
                          <a:latin typeface="Arial" panose="020B0604020202020204" pitchFamily="34" charset="0"/>
                          <a:cs typeface="Arial" panose="020B0604020202020204" pitchFamily="34" charset="0"/>
                        </a:rPr>
                        <a:t>Freedom through </a:t>
                      </a:r>
                      <a:r>
                        <a:rPr lang="en-US" sz="1100" dirty="0" smtClean="0">
                          <a:latin typeface="Arial" panose="020B0604020202020204" pitchFamily="34" charset="0"/>
                          <a:cs typeface="Arial" panose="020B0604020202020204" pitchFamily="34" charset="0"/>
                        </a:rPr>
                        <a:t>control</a:t>
                      </a:r>
                      <a:endParaRPr lang="th-TH" sz="1100" dirty="0" smtClean="0">
                        <a:latin typeface="Arial" panose="020B0604020202020204" pitchFamily="34" charset="0"/>
                        <a:cs typeface="Arial" panose="020B0604020202020204" pitchFamily="34" charset="0"/>
                      </a:endParaRPr>
                    </a:p>
                    <a:p>
                      <a:r>
                        <a:rPr lang="th-TH" sz="1100" dirty="0" smtClean="0">
                          <a:solidFill>
                            <a:srgbClr val="FF0000"/>
                          </a:solidFill>
                          <a:latin typeface="Arial" panose="020B0604020202020204" pitchFamily="34" charset="0"/>
                          <a:cs typeface="Arial" panose="020B0604020202020204" pitchFamily="34" charset="0"/>
                        </a:rPr>
                        <a:t>ให้อิสระผ่านการควบคุม</a:t>
                      </a:r>
                      <a:endParaRPr lang="en-US" sz="1100" dirty="0">
                        <a:solidFill>
                          <a:srgbClr val="FF0000"/>
                        </a:solidFill>
                        <a:latin typeface="Arial" panose="020B0604020202020204" pitchFamily="34" charset="0"/>
                        <a:cs typeface="Arial" panose="020B0604020202020204" pitchFamily="34" charset="0"/>
                      </a:endParaRPr>
                    </a:p>
                  </a:txBody>
                  <a:tcPr/>
                </a:tc>
                <a:tc>
                  <a:txBody>
                    <a:bodyPr/>
                    <a:lstStyle/>
                    <a:p>
                      <a:pPr algn="ctr"/>
                      <a:endParaRPr lang="en-US" sz="11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ebdings" panose="05030102010509060703" pitchFamily="18" charset="2"/>
                        </a:rPr>
                        <a:t></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2262255862"/>
                  </a:ext>
                </a:extLst>
              </a:tr>
              <a:tr h="370840">
                <a:tc>
                  <a:txBody>
                    <a:bodyPr/>
                    <a:lstStyle/>
                    <a:p>
                      <a:r>
                        <a:rPr lang="en-US" sz="1100" dirty="0">
                          <a:latin typeface="Arial" panose="020B0604020202020204" pitchFamily="34" charset="0"/>
                          <a:cs typeface="Arial" panose="020B0604020202020204" pitchFamily="34" charset="0"/>
                        </a:rPr>
                        <a:t>Unity of </a:t>
                      </a:r>
                      <a:r>
                        <a:rPr lang="en-US" sz="1100" dirty="0" smtClean="0">
                          <a:latin typeface="Arial" panose="020B0604020202020204" pitchFamily="34" charset="0"/>
                          <a:cs typeface="Arial" panose="020B0604020202020204" pitchFamily="34" charset="0"/>
                        </a:rPr>
                        <a:t>purpose</a:t>
                      </a:r>
                      <a:endParaRPr lang="th-TH" sz="1100" dirty="0" smtClean="0">
                        <a:latin typeface="Arial" panose="020B0604020202020204" pitchFamily="34" charset="0"/>
                        <a:cs typeface="Arial" panose="020B0604020202020204" pitchFamily="34" charset="0"/>
                      </a:endParaRPr>
                    </a:p>
                    <a:p>
                      <a:r>
                        <a:rPr lang="th-TH" sz="1100" dirty="0" smtClean="0">
                          <a:solidFill>
                            <a:srgbClr val="FF0000"/>
                          </a:solidFill>
                          <a:latin typeface="Arial" panose="020B0604020202020204" pitchFamily="34" charset="0"/>
                          <a:cs typeface="Arial" panose="020B0604020202020204" pitchFamily="34" charset="0"/>
                        </a:rPr>
                        <a:t>เป้าประสงค์ที่เป็นเอกฉันท์</a:t>
                      </a:r>
                      <a:endParaRPr lang="en-US" sz="1100" dirty="0">
                        <a:solidFill>
                          <a:srgbClr val="FF00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sym typeface="Webdings" panose="05030102010509060703" pitchFamily="18" charset="2"/>
                        </a:rPr>
                        <a:t></a:t>
                      </a:r>
                      <a:endParaRPr lang="en-US" sz="11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ebdings" panose="05030102010509060703" pitchFamily="18" charset="2"/>
                        </a:rPr>
                        <a:t></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919728997"/>
                  </a:ext>
                </a:extLst>
              </a:tr>
              <a:tr h="370840">
                <a:tc>
                  <a:txBody>
                    <a:bodyPr/>
                    <a:lstStyle/>
                    <a:p>
                      <a:r>
                        <a:rPr lang="en-US" sz="1100" dirty="0">
                          <a:latin typeface="Arial" panose="020B0604020202020204" pitchFamily="34" charset="0"/>
                          <a:cs typeface="Arial" panose="020B0604020202020204" pitchFamily="34" charset="0"/>
                        </a:rPr>
                        <a:t>Employee involvement and </a:t>
                      </a:r>
                      <a:r>
                        <a:rPr lang="en-US" sz="1100" dirty="0" smtClean="0">
                          <a:latin typeface="Arial" panose="020B0604020202020204" pitchFamily="34" charset="0"/>
                          <a:cs typeface="Arial" panose="020B0604020202020204" pitchFamily="34" charset="0"/>
                        </a:rPr>
                        <a:t>empowerment</a:t>
                      </a:r>
                      <a:endParaRPr lang="th-TH" sz="1100" dirty="0" smtClean="0">
                        <a:latin typeface="Arial" panose="020B0604020202020204" pitchFamily="34" charset="0"/>
                        <a:cs typeface="Arial" panose="020B0604020202020204" pitchFamily="34" charset="0"/>
                      </a:endParaRPr>
                    </a:p>
                    <a:p>
                      <a:r>
                        <a:rPr lang="th-TH" sz="1100" dirty="0" smtClean="0">
                          <a:solidFill>
                            <a:srgbClr val="FF0000"/>
                          </a:solidFill>
                          <a:latin typeface="Arial" panose="020B0604020202020204" pitchFamily="34" charset="0"/>
                          <a:cs typeface="Arial" panose="020B0604020202020204" pitchFamily="34" charset="0"/>
                        </a:rPr>
                        <a:t>การสร้างความร่วมมือ</a:t>
                      </a:r>
                      <a:r>
                        <a:rPr lang="th-TH" sz="1100" baseline="0" dirty="0" smtClean="0">
                          <a:solidFill>
                            <a:srgbClr val="FF0000"/>
                          </a:solidFill>
                          <a:latin typeface="Arial" panose="020B0604020202020204" pitchFamily="34" charset="0"/>
                          <a:cs typeface="Arial" panose="020B0604020202020204" pitchFamily="34" charset="0"/>
                        </a:rPr>
                        <a:t> และความเข้มแข็งแก่พนักงาน</a:t>
                      </a:r>
                      <a:endParaRPr lang="en-US" sz="11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US" sz="1100" dirty="0" smtClean="0">
                          <a:latin typeface="Arial" panose="020B0604020202020204" pitchFamily="34" charset="0"/>
                          <a:cs typeface="Arial" panose="020B0604020202020204" pitchFamily="34" charset="0"/>
                        </a:rPr>
                        <a:t>Partial</a:t>
                      </a:r>
                      <a:endParaRPr lang="th-TH" sz="1100" dirty="0" smtClean="0">
                        <a:latin typeface="Arial" panose="020B0604020202020204" pitchFamily="34" charset="0"/>
                        <a:cs typeface="Arial" panose="020B0604020202020204" pitchFamily="34" charset="0"/>
                      </a:endParaRPr>
                    </a:p>
                    <a:p>
                      <a:pPr algn="ctr"/>
                      <a:r>
                        <a:rPr lang="th-TH" sz="1100" dirty="0" smtClean="0">
                          <a:solidFill>
                            <a:srgbClr val="FF0000"/>
                          </a:solidFill>
                          <a:latin typeface="Arial" panose="020B0604020202020204" pitchFamily="34" charset="0"/>
                          <a:cs typeface="Arial" panose="020B0604020202020204" pitchFamily="34" charset="0"/>
                        </a:rPr>
                        <a:t>บางส่วน</a:t>
                      </a:r>
                      <a:endParaRPr lang="en-US" sz="1100" dirty="0">
                        <a:solidFill>
                          <a:srgbClr val="FF00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ebdings" panose="05030102010509060703" pitchFamily="18" charset="2"/>
                        </a:rPr>
                        <a:t></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3853972636"/>
                  </a:ext>
                </a:extLst>
              </a:tr>
            </a:tbl>
          </a:graphicData>
        </a:graphic>
      </p:graphicFrame>
    </p:spTree>
    <p:extLst>
      <p:ext uri="{BB962C8B-B14F-4D97-AF65-F5344CB8AC3E}">
        <p14:creationId xmlns:p14="http://schemas.microsoft.com/office/powerpoint/2010/main" val="1355827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Curved Down 11">
            <a:extLst>
              <a:ext uri="{FF2B5EF4-FFF2-40B4-BE49-F238E27FC236}">
                <a16:creationId xmlns:a16="http://schemas.microsoft.com/office/drawing/2014/main" xmlns="" id="{43557469-6496-4522-8C6F-9FD21B081A10}"/>
              </a:ext>
            </a:extLst>
          </p:cNvPr>
          <p:cNvSpPr/>
          <p:nvPr/>
        </p:nvSpPr>
        <p:spPr>
          <a:xfrm rot="1761421">
            <a:off x="7551620" y="3348630"/>
            <a:ext cx="1188892" cy="558335"/>
          </a:xfrm>
          <a:prstGeom prst="curvedDownArrow">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3" name="Arrow: Curved Down 12">
            <a:extLst>
              <a:ext uri="{FF2B5EF4-FFF2-40B4-BE49-F238E27FC236}">
                <a16:creationId xmlns:a16="http://schemas.microsoft.com/office/drawing/2014/main" xmlns="" id="{3AFBEB81-E52E-4906-A436-01E009F2F81C}"/>
              </a:ext>
            </a:extLst>
          </p:cNvPr>
          <p:cNvSpPr/>
          <p:nvPr/>
        </p:nvSpPr>
        <p:spPr>
          <a:xfrm rot="1761421">
            <a:off x="1992180" y="3506059"/>
            <a:ext cx="1188892" cy="717041"/>
          </a:xfrm>
          <a:prstGeom prst="curvedDownArrow">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Autofit/>
          </a:bodyPr>
          <a:lstStyle/>
          <a:p>
            <a:r>
              <a:rPr lang="en-US" sz="2400" dirty="0"/>
              <a:t>ISO 9000 and TQM: Which One First</a:t>
            </a:r>
            <a:r>
              <a:rPr lang="en-US" sz="2400" dirty="0" smtClean="0"/>
              <a:t>?</a:t>
            </a:r>
            <a:r>
              <a:rPr lang="th-TH" sz="2400" dirty="0"/>
              <a:t> </a:t>
            </a:r>
            <a:r>
              <a:rPr lang="th-TH" sz="2400" dirty="0" smtClean="0"/>
              <a:t/>
            </a:r>
            <a:br>
              <a:rPr lang="th-TH" sz="2400" dirty="0" smtClean="0"/>
            </a:br>
            <a:r>
              <a:rPr lang="th-TH" sz="2400" dirty="0" smtClean="0"/>
              <a:t>ระบบ</a:t>
            </a:r>
            <a:r>
              <a:rPr lang="th-TH" sz="2400" dirty="0"/>
              <a:t>ไอเอสโอ 9000 และการบริหารงานแบบมีส่วนรวม </a:t>
            </a:r>
            <a:r>
              <a:rPr lang="th-TH" sz="2400" dirty="0" smtClean="0"/>
              <a:t> แบบไหนก่อน</a:t>
            </a:r>
            <a:r>
              <a:rPr lang="en-US" sz="2400" dirty="0" smtClean="0"/>
              <a:t>?</a:t>
            </a:r>
            <a:r>
              <a:rPr lang="th-TH" sz="2400" dirty="0"/>
              <a:t/>
            </a:r>
            <a:br>
              <a:rPr lang="th-TH" sz="2400" dirty="0"/>
            </a:br>
            <a:endParaRPr lang="en-US" sz="2400" dirty="0"/>
          </a:p>
        </p:txBody>
      </p:sp>
      <p:sp>
        <p:nvSpPr>
          <p:cNvPr id="5" name="Rectangle 4">
            <a:extLst>
              <a:ext uri="{FF2B5EF4-FFF2-40B4-BE49-F238E27FC236}">
                <a16:creationId xmlns:a16="http://schemas.microsoft.com/office/drawing/2014/main" xmlns="" id="{5C423911-6542-4C03-B62E-1B0998731A0E}"/>
              </a:ext>
            </a:extLst>
          </p:cNvPr>
          <p:cNvSpPr/>
          <p:nvPr/>
        </p:nvSpPr>
        <p:spPr>
          <a:xfrm>
            <a:off x="3139409" y="2779024"/>
            <a:ext cx="2753952" cy="3579441"/>
          </a:xfrm>
          <a:prstGeom prst="rect">
            <a:avLst/>
          </a:prstGeom>
        </p:spPr>
        <p:txBody>
          <a:bodyPr wrap="square">
            <a:spAutoFit/>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Recommend to implement in a traditional </a:t>
            </a:r>
            <a:r>
              <a:rPr lang="en-GB" sz="1100" dirty="0" smtClean="0">
                <a:latin typeface="Arial" panose="020B0604020202020204" pitchFamily="34" charset="0"/>
                <a:cs typeface="Arial" panose="020B0604020202020204" pitchFamily="34" charset="0"/>
              </a:rPr>
              <a:t>environment</a:t>
            </a:r>
            <a:endParaRPr lang="th-TH"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th-TH" sz="1100" dirty="0" smtClean="0">
                <a:solidFill>
                  <a:srgbClr val="FF0000"/>
                </a:solidFill>
                <a:latin typeface="Arial" panose="020B0604020202020204" pitchFamily="34" charset="0"/>
                <a:cs typeface="Arial" panose="020B0604020202020204" pitchFamily="34" charset="0"/>
              </a:rPr>
              <a:t>คำแนะนำในการดำเนินภายใต้สิ่งแวดล้อมแบบเดิม</a:t>
            </a:r>
            <a:r>
              <a:rPr lang="en-GB" sz="1100" dirty="0" smtClean="0">
                <a:solidFill>
                  <a:srgbClr val="FF0000"/>
                </a:solidFill>
                <a:latin typeface="Arial" panose="020B0604020202020204" pitchFamily="34" charset="0"/>
                <a:cs typeface="Arial" panose="020B0604020202020204" pitchFamily="34" charset="0"/>
              </a:rPr>
              <a:t> </a:t>
            </a:r>
            <a:endParaRPr lang="en-GB" sz="1100" dirty="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ISO 9000 is a </a:t>
            </a:r>
            <a:r>
              <a:rPr lang="en-GB" sz="1100" i="1" dirty="0">
                <a:latin typeface="Arial" panose="020B0604020202020204" pitchFamily="34" charset="0"/>
                <a:cs typeface="Arial" panose="020B0604020202020204" pitchFamily="34" charset="0"/>
              </a:rPr>
              <a:t>foundation</a:t>
            </a:r>
            <a:r>
              <a:rPr lang="en-GB" sz="1100" dirty="0">
                <a:latin typeface="Arial" panose="020B0604020202020204" pitchFamily="34" charset="0"/>
                <a:cs typeface="Arial" panose="020B0604020202020204" pitchFamily="34" charset="0"/>
              </a:rPr>
              <a:t> for TQM </a:t>
            </a:r>
            <a:endParaRPr lang="th-TH" sz="11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th-TH" sz="1100" dirty="0">
                <a:solidFill>
                  <a:srgbClr val="FF0000"/>
                </a:solidFill>
                <a:latin typeface="Arial" panose="020B0604020202020204" pitchFamily="34" charset="0"/>
                <a:cs typeface="Arial" panose="020B0604020202020204" pitchFamily="34" charset="0"/>
              </a:rPr>
              <a:t>ไอเอสโอ 9000 เป็นพิ้นฐานสำหรับระบบไอเอสโอ 9000 และการบริหารงานแบบมีส่วนรวม </a:t>
            </a:r>
            <a:endParaRPr lang="en-GB" sz="1100" dirty="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Implement TQM later to enhance employee motivation and operational efficiency, and achieve overall organisational success and </a:t>
            </a:r>
            <a:r>
              <a:rPr lang="en-GB" sz="1100" dirty="0" smtClean="0">
                <a:latin typeface="Arial" panose="020B0604020202020204" pitchFamily="34" charset="0"/>
                <a:cs typeface="Arial" panose="020B0604020202020204" pitchFamily="34" charset="0"/>
              </a:rPr>
              <a:t>performance</a:t>
            </a:r>
            <a:endParaRPr lang="th-TH" sz="11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th-TH" sz="1100" dirty="0" smtClean="0">
                <a:latin typeface="Arial" panose="020B0604020202020204" pitchFamily="34" charset="0"/>
                <a:cs typeface="Arial" panose="020B0604020202020204" pitchFamily="34" charset="0"/>
              </a:rPr>
              <a:t>การประยุกต์ใช้</a:t>
            </a:r>
            <a:r>
              <a:rPr lang="th-TH" sz="1100" dirty="0" smtClean="0">
                <a:solidFill>
                  <a:srgbClr val="FF0000"/>
                </a:solidFill>
                <a:latin typeface="Arial" panose="020B0604020202020204" pitchFamily="34" charset="0"/>
                <a:cs typeface="Arial" panose="020B0604020202020204" pitchFamily="34" charset="0"/>
              </a:rPr>
              <a:t>ระบบและ</a:t>
            </a:r>
            <a:r>
              <a:rPr lang="th-TH" sz="1100" dirty="0">
                <a:solidFill>
                  <a:srgbClr val="FF0000"/>
                </a:solidFill>
                <a:latin typeface="Arial" panose="020B0604020202020204" pitchFamily="34" charset="0"/>
                <a:cs typeface="Arial" panose="020B0604020202020204" pitchFamily="34" charset="0"/>
              </a:rPr>
              <a:t>การบริหารงานแบบมีส่วนรวม </a:t>
            </a:r>
            <a:r>
              <a:rPr lang="th-TH" sz="1100" dirty="0" smtClean="0">
                <a:solidFill>
                  <a:srgbClr val="FF0000"/>
                </a:solidFill>
                <a:latin typeface="Arial" panose="020B0604020202020204" pitchFamily="34" charset="0"/>
                <a:cs typeface="Arial" panose="020B0604020202020204" pitchFamily="34" charset="0"/>
              </a:rPr>
              <a:t>ช่วยเพิ่มความมุ่งมั่นพนักงาน และประสิทธิภาพของการดำเนินงาน  สมรรถนะบรรลุความสำเร็จขององค์กร</a:t>
            </a:r>
            <a:endParaRPr lang="en-GB" sz="11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2173AA3E-D555-4B56-8B3D-B74732D1212D}"/>
              </a:ext>
            </a:extLst>
          </p:cNvPr>
          <p:cNvSpPr/>
          <p:nvPr/>
        </p:nvSpPr>
        <p:spPr>
          <a:xfrm>
            <a:off x="1020863" y="6225252"/>
            <a:ext cx="10396191" cy="261610"/>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Source: </a:t>
            </a:r>
            <a:r>
              <a:rPr lang="en-US" sz="1100" dirty="0" err="1">
                <a:latin typeface="Arial" panose="020B0604020202020204" pitchFamily="34" charset="0"/>
                <a:cs typeface="Arial" panose="020B0604020202020204" pitchFamily="34" charset="0"/>
              </a:rPr>
              <a:t>Magd</a:t>
            </a:r>
            <a:r>
              <a:rPr lang="en-US" sz="1100" dirty="0">
                <a:latin typeface="Arial" panose="020B0604020202020204" pitchFamily="34" charset="0"/>
                <a:cs typeface="Arial" panose="020B0604020202020204" pitchFamily="34" charset="0"/>
              </a:rPr>
              <a:t>, Hesham, and Adrienne Curry. "ISO 9000 and TQM: are they complementary or contradictory to each other?." The TQM magazine (2003).</a:t>
            </a:r>
          </a:p>
        </p:txBody>
      </p:sp>
      <p:pic>
        <p:nvPicPr>
          <p:cNvPr id="8" name="Picture 4" descr="ISO9000:2015 certification - Marvo Technologies">
            <a:extLst>
              <a:ext uri="{FF2B5EF4-FFF2-40B4-BE49-F238E27FC236}">
                <a16:creationId xmlns:a16="http://schemas.microsoft.com/office/drawing/2014/main" xmlns="" id="{BEFE2BD3-C32A-4029-860C-4A6A8F08B2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459"/>
          <a:stretch/>
        </p:blipFill>
        <p:spPr bwMode="auto">
          <a:xfrm>
            <a:off x="647530" y="3057981"/>
            <a:ext cx="1532792" cy="13283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qm Icon Stock Illustrations – 10 Tqm Icon Stock Illustrations ...">
            <a:extLst>
              <a:ext uri="{FF2B5EF4-FFF2-40B4-BE49-F238E27FC236}">
                <a16:creationId xmlns:a16="http://schemas.microsoft.com/office/drawing/2014/main" xmlns="" id="{63D936BA-17A9-4757-9FE6-06E58CAF3D9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529" t="13480" r="13480" b="11529"/>
          <a:stretch/>
        </p:blipFill>
        <p:spPr bwMode="auto">
          <a:xfrm>
            <a:off x="1748066" y="4506497"/>
            <a:ext cx="1207760" cy="1207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SO9000:2015 certification - Marvo Technologies">
            <a:extLst>
              <a:ext uri="{FF2B5EF4-FFF2-40B4-BE49-F238E27FC236}">
                <a16:creationId xmlns:a16="http://schemas.microsoft.com/office/drawing/2014/main" xmlns="" id="{3A11BC2B-4DDE-423C-9F5F-7FC2FE400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046" y="4168977"/>
            <a:ext cx="1771169" cy="132837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xmlns="" id="{26462648-C790-4E90-82F1-8B4338228FDE}"/>
              </a:ext>
            </a:extLst>
          </p:cNvPr>
          <p:cNvSpPr/>
          <p:nvPr/>
        </p:nvSpPr>
        <p:spPr>
          <a:xfrm>
            <a:off x="766717" y="2589986"/>
            <a:ext cx="1723549"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ISO 9000 First</a:t>
            </a:r>
          </a:p>
        </p:txBody>
      </p:sp>
      <p:sp>
        <p:nvSpPr>
          <p:cNvPr id="15" name="Rectangle 14">
            <a:extLst>
              <a:ext uri="{FF2B5EF4-FFF2-40B4-BE49-F238E27FC236}">
                <a16:creationId xmlns:a16="http://schemas.microsoft.com/office/drawing/2014/main" xmlns="" id="{2B9D6EBB-55BE-4912-A58C-0A3AC9F05D96}"/>
              </a:ext>
            </a:extLst>
          </p:cNvPr>
          <p:cNvSpPr/>
          <p:nvPr/>
        </p:nvSpPr>
        <p:spPr>
          <a:xfrm>
            <a:off x="6381496" y="2594731"/>
            <a:ext cx="1261884"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TQM First</a:t>
            </a:r>
          </a:p>
        </p:txBody>
      </p:sp>
      <p:pic>
        <p:nvPicPr>
          <p:cNvPr id="16" name="Picture 15" descr="Tqm Icon Stock Illustrations – 10 Tqm Icon Stock Illustrations ...">
            <a:extLst>
              <a:ext uri="{FF2B5EF4-FFF2-40B4-BE49-F238E27FC236}">
                <a16:creationId xmlns:a16="http://schemas.microsoft.com/office/drawing/2014/main" xmlns="" id="{357A5628-4D5D-40D8-B645-37858DBBB80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529" t="13480" r="13480" b="11529"/>
          <a:stretch/>
        </p:blipFill>
        <p:spPr bwMode="auto">
          <a:xfrm>
            <a:off x="6416457" y="2976931"/>
            <a:ext cx="1207760" cy="120776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xmlns="" id="{3B1403C0-BAA2-4CBB-B8D1-70812E1CF9BA}"/>
              </a:ext>
            </a:extLst>
          </p:cNvPr>
          <p:cNvCxnSpPr>
            <a:cxnSpLocks/>
          </p:cNvCxnSpPr>
          <p:nvPr/>
        </p:nvCxnSpPr>
        <p:spPr>
          <a:xfrm>
            <a:off x="6045637" y="2589986"/>
            <a:ext cx="0" cy="3124271"/>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2674EC18-7A05-4C58-B776-EB1A138A0A3C}"/>
              </a:ext>
            </a:extLst>
          </p:cNvPr>
          <p:cNvSpPr/>
          <p:nvPr/>
        </p:nvSpPr>
        <p:spPr>
          <a:xfrm>
            <a:off x="569486" y="1591417"/>
            <a:ext cx="10021704" cy="1126462"/>
          </a:xfrm>
          <a:prstGeom prst="rect">
            <a:avLst/>
          </a:prstGeom>
        </p:spPr>
        <p:txBody>
          <a:bodyPr wrap="square">
            <a:spAutoFit/>
          </a:bodyPr>
          <a:lstStyle/>
          <a:p>
            <a:pPr marL="342900"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ISO 9000 &amp; TQM are not interchangeable, but they are compatible with and complement each </a:t>
            </a:r>
            <a:r>
              <a:rPr lang="en-GB" sz="1400" dirty="0" smtClean="0">
                <a:latin typeface="Arial" panose="020B0604020202020204" pitchFamily="34" charset="0"/>
                <a:cs typeface="Arial" panose="020B0604020202020204" pitchFamily="34" charset="0"/>
              </a:rPr>
              <a:t>other</a:t>
            </a:r>
            <a:endParaRPr lang="th-TH" sz="1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h-TH" sz="1400" dirty="0" smtClean="0">
                <a:solidFill>
                  <a:srgbClr val="FF0000"/>
                </a:solidFill>
                <a:latin typeface="Arial" panose="020B0604020202020204" pitchFamily="34" charset="0"/>
                <a:cs typeface="Arial" panose="020B0604020202020204" pitchFamily="34" charset="0"/>
              </a:rPr>
              <a:t>ระบบไอเอสโอ 9000 และการบริหารงานแบบมีส่วนรวม ไม่สามารถสลับแลกกันได้ แต่มีความสอดคล้องกัน และสนับสนุนซึ่งกันและกัน</a:t>
            </a:r>
            <a:endParaRPr lang="en-GB" sz="1400"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The implementation of ISO 9000 &amp; TQM together may lead to organisational success and competitive advantage</a:t>
            </a:r>
            <a:r>
              <a:rPr lang="en-GB" sz="1400" dirty="0" smtClean="0">
                <a:latin typeface="Arial" panose="020B0604020202020204" pitchFamily="34" charset="0"/>
                <a:cs typeface="Arial" panose="020B0604020202020204" pitchFamily="34" charset="0"/>
              </a:rPr>
              <a:t>.</a:t>
            </a:r>
            <a:endParaRPr lang="th-TH" sz="1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h-TH" sz="1400" dirty="0" smtClean="0">
                <a:solidFill>
                  <a:srgbClr val="FF0000"/>
                </a:solidFill>
                <a:latin typeface="Arial" panose="020B0604020202020204" pitchFamily="34" charset="0"/>
                <a:cs typeface="Arial" panose="020B0604020202020204" pitchFamily="34" charset="0"/>
              </a:rPr>
              <a:t>การดำเนินระบบ</a:t>
            </a:r>
            <a:r>
              <a:rPr lang="th-TH" sz="1400" dirty="0">
                <a:solidFill>
                  <a:srgbClr val="FF0000"/>
                </a:solidFill>
                <a:latin typeface="Arial" panose="020B0604020202020204" pitchFamily="34" charset="0"/>
                <a:cs typeface="Arial" panose="020B0604020202020204" pitchFamily="34" charset="0"/>
              </a:rPr>
              <a:t>ไอเอสโอ 9000 และการบริหารงานแบบมี</a:t>
            </a:r>
            <a:r>
              <a:rPr lang="th-TH" sz="1400" dirty="0" smtClean="0">
                <a:solidFill>
                  <a:srgbClr val="FF0000"/>
                </a:solidFill>
                <a:latin typeface="Arial" panose="020B0604020202020204" pitchFamily="34" charset="0"/>
                <a:cs typeface="Arial" panose="020B0604020202020204" pitchFamily="34" charset="0"/>
              </a:rPr>
              <a:t>ส่วนรวม  ร่วมกันจะทำให้เกิดความสำเร็จและโอกาสการแข่งขันขององค์กร</a:t>
            </a:r>
            <a:endParaRPr lang="en-US" sz="14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E267AEEA-43BB-45A0-A079-1075699FCBC0}"/>
              </a:ext>
            </a:extLst>
          </p:cNvPr>
          <p:cNvSpPr/>
          <p:nvPr/>
        </p:nvSpPr>
        <p:spPr>
          <a:xfrm>
            <a:off x="8541066" y="2624789"/>
            <a:ext cx="3156836" cy="3582519"/>
          </a:xfrm>
          <a:prstGeom prst="rect">
            <a:avLst/>
          </a:prstGeom>
        </p:spPr>
        <p:txBody>
          <a:bodyPr wrap="square">
            <a:spAutoFit/>
          </a:bodyPr>
          <a:lstStyle/>
          <a:p>
            <a:pPr marL="800100" lvl="1" indent="-342900">
              <a:buFont typeface="Arial" panose="020B0604020202020204" pitchFamily="34" charset="0"/>
              <a:buChar char="•"/>
            </a:pPr>
            <a:endParaRPr lang="en-GB" sz="1050" dirty="0">
              <a:latin typeface="Arial" panose="020B0604020202020204" pitchFamily="34" charset="0"/>
              <a:cs typeface="Arial" panose="020B0604020202020204" pitchFamily="34" charset="0"/>
            </a:endParaRPr>
          </a:p>
          <a:p>
            <a:pPr marL="623888" lvl="1" indent="-166688">
              <a:buFont typeface="Arial" panose="020B0604020202020204" pitchFamily="34" charset="0"/>
              <a:buChar char="•"/>
            </a:pPr>
            <a:r>
              <a:rPr lang="en-GB" sz="1050" dirty="0">
                <a:latin typeface="Arial" panose="020B0604020202020204" pitchFamily="34" charset="0"/>
                <a:cs typeface="Arial" panose="020B0604020202020204" pitchFamily="34" charset="0"/>
              </a:rPr>
              <a:t>Some companies might choose TQM first (Ex. Toyota</a:t>
            </a:r>
            <a:r>
              <a:rPr lang="en-GB" sz="1050" dirty="0" smtClean="0">
                <a:latin typeface="Arial" panose="020B0604020202020204" pitchFamily="34" charset="0"/>
                <a:cs typeface="Arial" panose="020B0604020202020204" pitchFamily="34" charset="0"/>
              </a:rPr>
              <a:t>)</a:t>
            </a:r>
            <a:endParaRPr lang="th-TH" sz="1050" dirty="0" smtClean="0">
              <a:latin typeface="Arial" panose="020B0604020202020204" pitchFamily="34" charset="0"/>
              <a:cs typeface="Arial" panose="020B0604020202020204" pitchFamily="34" charset="0"/>
            </a:endParaRPr>
          </a:p>
          <a:p>
            <a:pPr marL="623888" lvl="1" indent="-166688">
              <a:buFont typeface="Arial" panose="020B0604020202020204" pitchFamily="34" charset="0"/>
              <a:buChar char="•"/>
            </a:pPr>
            <a:r>
              <a:rPr lang="th-TH" sz="1050" dirty="0">
                <a:solidFill>
                  <a:srgbClr val="FF0000"/>
                </a:solidFill>
                <a:latin typeface="Arial" panose="020B0604020202020204" pitchFamily="34" charset="0"/>
                <a:cs typeface="Arial" panose="020B0604020202020204" pitchFamily="34" charset="0"/>
              </a:rPr>
              <a:t>บางบริษัทอาจเลือกระบบไอเอสโอ 9000 และการบริหารงานแบบมีส่วนรวม </a:t>
            </a:r>
            <a:endParaRPr lang="en-GB" sz="1050" dirty="0">
              <a:solidFill>
                <a:srgbClr val="FF0000"/>
              </a:solidFill>
              <a:latin typeface="Arial" panose="020B0604020202020204" pitchFamily="34" charset="0"/>
              <a:cs typeface="Arial" panose="020B0604020202020204" pitchFamily="34" charset="0"/>
            </a:endParaRPr>
          </a:p>
          <a:p>
            <a:pPr marL="623888" lvl="1" indent="-166688">
              <a:buFont typeface="Arial" panose="020B0604020202020204" pitchFamily="34" charset="0"/>
              <a:buChar char="•"/>
            </a:pPr>
            <a:r>
              <a:rPr lang="en-GB" sz="1050" dirty="0">
                <a:latin typeface="Arial" panose="020B0604020202020204" pitchFamily="34" charset="0"/>
                <a:cs typeface="Arial" panose="020B0604020202020204" pitchFamily="34" charset="0"/>
              </a:rPr>
              <a:t>ISO 9000 is a subset of </a:t>
            </a:r>
            <a:r>
              <a:rPr lang="en-GB" sz="1050" dirty="0" smtClean="0">
                <a:latin typeface="Arial" panose="020B0604020202020204" pitchFamily="34" charset="0"/>
                <a:cs typeface="Arial" panose="020B0604020202020204" pitchFamily="34" charset="0"/>
              </a:rPr>
              <a:t>TQM</a:t>
            </a:r>
            <a:endParaRPr lang="th-TH" sz="1050" dirty="0" smtClean="0">
              <a:latin typeface="Arial" panose="020B0604020202020204" pitchFamily="34" charset="0"/>
              <a:cs typeface="Arial" panose="020B0604020202020204" pitchFamily="34" charset="0"/>
            </a:endParaRPr>
          </a:p>
          <a:p>
            <a:pPr marL="623888" lvl="1" indent="-166688">
              <a:buFont typeface="Arial" panose="020B0604020202020204" pitchFamily="34" charset="0"/>
              <a:buChar char="•"/>
            </a:pPr>
            <a:r>
              <a:rPr lang="th-TH" sz="1050" dirty="0">
                <a:solidFill>
                  <a:srgbClr val="FF0000"/>
                </a:solidFill>
                <a:latin typeface="Arial" panose="020B0604020202020204" pitchFamily="34" charset="0"/>
                <a:cs typeface="Arial" panose="020B0604020202020204" pitchFamily="34" charset="0"/>
              </a:rPr>
              <a:t>ไอเอสโอ 9000 เป็นส่วนหนึ่งของ</a:t>
            </a:r>
            <a:r>
              <a:rPr lang="th-TH" sz="1050" dirty="0" smtClean="0">
                <a:solidFill>
                  <a:srgbClr val="FF0000"/>
                </a:solidFill>
                <a:latin typeface="Arial" panose="020B0604020202020204" pitchFamily="34" charset="0"/>
                <a:cs typeface="Arial" panose="020B0604020202020204" pitchFamily="34" charset="0"/>
              </a:rPr>
              <a:t>ระบบการ</a:t>
            </a:r>
            <a:r>
              <a:rPr lang="th-TH" sz="1050" dirty="0">
                <a:solidFill>
                  <a:srgbClr val="FF0000"/>
                </a:solidFill>
                <a:latin typeface="Arial" panose="020B0604020202020204" pitchFamily="34" charset="0"/>
                <a:cs typeface="Arial" panose="020B0604020202020204" pitchFamily="34" charset="0"/>
              </a:rPr>
              <a:t>บริหารงานแบบมีส่วนรวม </a:t>
            </a:r>
            <a:endParaRPr lang="en-GB" sz="1050" dirty="0">
              <a:solidFill>
                <a:srgbClr val="FF0000"/>
              </a:solidFill>
              <a:latin typeface="Arial" panose="020B0604020202020204" pitchFamily="34" charset="0"/>
              <a:cs typeface="Arial" panose="020B0604020202020204" pitchFamily="34" charset="0"/>
            </a:endParaRPr>
          </a:p>
          <a:p>
            <a:pPr marL="623888" lvl="1" indent="-166688">
              <a:buFont typeface="Arial" panose="020B0604020202020204" pitchFamily="34" charset="0"/>
              <a:buChar char="•"/>
            </a:pPr>
            <a:r>
              <a:rPr lang="en-GB" sz="1050" dirty="0">
                <a:latin typeface="Arial" panose="020B0604020202020204" pitchFamily="34" charset="0"/>
                <a:cs typeface="Arial" panose="020B0604020202020204" pitchFamily="34" charset="0"/>
              </a:rPr>
              <a:t>ISO 9000 maybe redundant in a mature TQM </a:t>
            </a:r>
            <a:r>
              <a:rPr lang="en-GB" sz="1050" dirty="0" smtClean="0">
                <a:latin typeface="Arial" panose="020B0604020202020204" pitchFamily="34" charset="0"/>
                <a:cs typeface="Arial" panose="020B0604020202020204" pitchFamily="34" charset="0"/>
              </a:rPr>
              <a:t>environment</a:t>
            </a:r>
            <a:endParaRPr lang="th-TH" sz="1050" dirty="0" smtClean="0">
              <a:latin typeface="Arial" panose="020B0604020202020204" pitchFamily="34" charset="0"/>
              <a:cs typeface="Arial" panose="020B0604020202020204" pitchFamily="34" charset="0"/>
            </a:endParaRPr>
          </a:p>
          <a:p>
            <a:pPr marL="623888" lvl="1" indent="-166688">
              <a:buFont typeface="Arial" panose="020B0604020202020204" pitchFamily="34" charset="0"/>
              <a:buChar char="•"/>
            </a:pPr>
            <a:r>
              <a:rPr lang="th-TH" sz="1050" dirty="0">
                <a:solidFill>
                  <a:srgbClr val="FF0000"/>
                </a:solidFill>
                <a:latin typeface="Arial" panose="020B0604020202020204" pitchFamily="34" charset="0"/>
                <a:cs typeface="Arial" panose="020B0604020202020204" pitchFamily="34" charset="0"/>
              </a:rPr>
              <a:t>ระบบไอเอสโอ 9000 </a:t>
            </a:r>
            <a:r>
              <a:rPr lang="th-TH" sz="1050" dirty="0" smtClean="0">
                <a:solidFill>
                  <a:srgbClr val="FF0000"/>
                </a:solidFill>
                <a:latin typeface="Arial" panose="020B0604020202020204" pitchFamily="34" charset="0"/>
                <a:cs typeface="Arial" panose="020B0604020202020204" pitchFamily="34" charset="0"/>
              </a:rPr>
              <a:t>อาจมีความซ้ำซ้อนในด้านสภาพแวดล้อมกับการ</a:t>
            </a:r>
            <a:r>
              <a:rPr lang="th-TH" sz="1050" dirty="0">
                <a:solidFill>
                  <a:srgbClr val="FF0000"/>
                </a:solidFill>
                <a:latin typeface="Arial" panose="020B0604020202020204" pitchFamily="34" charset="0"/>
                <a:cs typeface="Arial" panose="020B0604020202020204" pitchFamily="34" charset="0"/>
              </a:rPr>
              <a:t>บริหารงานแบบมีส่วนรวม</a:t>
            </a:r>
            <a:endParaRPr lang="en-GB" sz="1050" dirty="0">
              <a:latin typeface="Arial" panose="020B0604020202020204" pitchFamily="34" charset="0"/>
              <a:cs typeface="Arial" panose="020B0604020202020204" pitchFamily="34" charset="0"/>
            </a:endParaRPr>
          </a:p>
          <a:p>
            <a:pPr marL="623888" lvl="1" indent="-166688">
              <a:buFont typeface="Arial" panose="020B0604020202020204" pitchFamily="34" charset="0"/>
              <a:buChar char="•"/>
            </a:pPr>
            <a:r>
              <a:rPr lang="en-GB" sz="1050" dirty="0">
                <a:latin typeface="Arial" panose="020B0604020202020204" pitchFamily="34" charset="0"/>
                <a:cs typeface="Arial" panose="020B0604020202020204" pitchFamily="34" charset="0"/>
              </a:rPr>
              <a:t>For this case, the objective of implementing ISO is to obtain certification – for marketing purpose</a:t>
            </a:r>
            <a:r>
              <a:rPr lang="en-GB" sz="1050" dirty="0" smtClean="0">
                <a:latin typeface="Arial" panose="020B0604020202020204" pitchFamily="34" charset="0"/>
                <a:cs typeface="Arial" panose="020B0604020202020204" pitchFamily="34" charset="0"/>
              </a:rPr>
              <a:t>.</a:t>
            </a:r>
            <a:endParaRPr lang="th-TH" sz="1050" dirty="0">
              <a:latin typeface="Arial" panose="020B0604020202020204" pitchFamily="34" charset="0"/>
              <a:cs typeface="Arial" panose="020B0604020202020204" pitchFamily="34" charset="0"/>
            </a:endParaRPr>
          </a:p>
          <a:p>
            <a:pPr marL="623888" lvl="1" indent="-166688">
              <a:buFont typeface="Arial" panose="020B0604020202020204" pitchFamily="34" charset="0"/>
              <a:buChar char="•"/>
            </a:pPr>
            <a:r>
              <a:rPr lang="th-TH" sz="1050" dirty="0" smtClean="0">
                <a:solidFill>
                  <a:srgbClr val="FF0000"/>
                </a:solidFill>
                <a:latin typeface="Arial" panose="020B0604020202020204" pitchFamily="34" charset="0"/>
                <a:cs typeface="Arial" panose="020B0604020202020204" pitchFamily="34" charset="0"/>
              </a:rPr>
              <a:t>ในกรณีนี้ เป้าประสงค์ของไอเอสโอ 9000 คือการได้รับการรับรอง เพื่อหวังผลทางการตลาด</a:t>
            </a:r>
            <a:endParaRPr lang="en-US" sz="105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0890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Transforming to Smart </a:t>
            </a:r>
            <a:r>
              <a:rPr lang="en-GB" dirty="0" smtClean="0"/>
              <a:t>Manufacturing</a:t>
            </a:r>
            <a:br>
              <a:rPr lang="en-GB" dirty="0" smtClean="0"/>
            </a:br>
            <a:r>
              <a:rPr lang="th-TH" dirty="0" smtClean="0">
                <a:solidFill>
                  <a:srgbClr val="FF0000"/>
                </a:solidFill>
              </a:rPr>
              <a:t>การเปลี่ยนถ่ายสู่การผลิตอัฉริยะ</a:t>
            </a:r>
            <a:endParaRPr lang="en-US" dirty="0">
              <a:solidFill>
                <a:srgbClr val="FF0000"/>
              </a:solidFill>
            </a:endParaRPr>
          </a:p>
        </p:txBody>
      </p:sp>
      <p:pic>
        <p:nvPicPr>
          <p:cNvPr id="5" name="Picture 4">
            <a:extLst>
              <a:ext uri="{FF2B5EF4-FFF2-40B4-BE49-F238E27FC236}">
                <a16:creationId xmlns:a16="http://schemas.microsoft.com/office/drawing/2014/main" xmlns="" id="{306C7053-21F9-4C84-8A59-C38597ED2700}"/>
              </a:ext>
            </a:extLst>
          </p:cNvPr>
          <p:cNvPicPr>
            <a:picLocks noChangeAspect="1"/>
          </p:cNvPicPr>
          <p:nvPr/>
        </p:nvPicPr>
        <p:blipFill rotWithShape="1">
          <a:blip r:embed="rId3"/>
          <a:srcRect l="23928" t="18942" r="22263" b="14391"/>
          <a:stretch/>
        </p:blipFill>
        <p:spPr>
          <a:xfrm>
            <a:off x="643750" y="1889913"/>
            <a:ext cx="5676962" cy="3956290"/>
          </a:xfrm>
          <a:prstGeom prst="rect">
            <a:avLst/>
          </a:prstGeom>
        </p:spPr>
      </p:pic>
      <p:grpSp>
        <p:nvGrpSpPr>
          <p:cNvPr id="8" name="Group 7">
            <a:extLst>
              <a:ext uri="{FF2B5EF4-FFF2-40B4-BE49-F238E27FC236}">
                <a16:creationId xmlns:a16="http://schemas.microsoft.com/office/drawing/2014/main" xmlns="" id="{27F9411C-10CD-403F-BF9B-5DD468E43FDF}"/>
              </a:ext>
            </a:extLst>
          </p:cNvPr>
          <p:cNvGrpSpPr/>
          <p:nvPr/>
        </p:nvGrpSpPr>
        <p:grpSpPr>
          <a:xfrm>
            <a:off x="6320712" y="2417203"/>
            <a:ext cx="5384617" cy="3643086"/>
            <a:chOff x="6320712" y="2046515"/>
            <a:chExt cx="5384617" cy="3643086"/>
          </a:xfrm>
        </p:grpSpPr>
        <p:pic>
          <p:nvPicPr>
            <p:cNvPr id="3" name="Picture 2">
              <a:extLst>
                <a:ext uri="{FF2B5EF4-FFF2-40B4-BE49-F238E27FC236}">
                  <a16:creationId xmlns:a16="http://schemas.microsoft.com/office/drawing/2014/main" xmlns="" id="{C6FEC81F-C065-402E-8BB9-136A7754BF78}"/>
                </a:ext>
              </a:extLst>
            </p:cNvPr>
            <p:cNvPicPr>
              <a:picLocks noChangeAspect="1"/>
            </p:cNvPicPr>
            <p:nvPr/>
          </p:nvPicPr>
          <p:blipFill rotWithShape="1">
            <a:blip r:embed="rId4">
              <a:extLst>
                <a:ext uri="{28A0092B-C50C-407E-A947-70E740481C1C}">
                  <a14:useLocalDpi xmlns:a14="http://schemas.microsoft.com/office/drawing/2010/main" val="0"/>
                </a:ext>
              </a:extLst>
            </a:blip>
            <a:srcRect r="71573"/>
            <a:stretch/>
          </p:blipFill>
          <p:spPr>
            <a:xfrm>
              <a:off x="6320712" y="2046515"/>
              <a:ext cx="1933937" cy="3643086"/>
            </a:xfrm>
            <a:prstGeom prst="rect">
              <a:avLst/>
            </a:prstGeom>
          </p:spPr>
        </p:pic>
        <p:pic>
          <p:nvPicPr>
            <p:cNvPr id="6" name="Picture 5">
              <a:extLst>
                <a:ext uri="{FF2B5EF4-FFF2-40B4-BE49-F238E27FC236}">
                  <a16:creationId xmlns:a16="http://schemas.microsoft.com/office/drawing/2014/main" xmlns="" id="{73EDD2F8-DCFF-44C4-910F-FBC15079E10B}"/>
                </a:ext>
              </a:extLst>
            </p:cNvPr>
            <p:cNvPicPr>
              <a:picLocks noChangeAspect="1"/>
            </p:cNvPicPr>
            <p:nvPr/>
          </p:nvPicPr>
          <p:blipFill rotWithShape="1">
            <a:blip r:embed="rId4">
              <a:extLst>
                <a:ext uri="{28A0092B-C50C-407E-A947-70E740481C1C}">
                  <a14:useLocalDpi xmlns:a14="http://schemas.microsoft.com/office/drawing/2010/main" val="0"/>
                </a:ext>
              </a:extLst>
            </a:blip>
            <a:srcRect l="48642" r="636"/>
            <a:stretch/>
          </p:blipFill>
          <p:spPr>
            <a:xfrm>
              <a:off x="8254649" y="2046515"/>
              <a:ext cx="3450680" cy="3643086"/>
            </a:xfrm>
            <a:prstGeom prst="rect">
              <a:avLst/>
            </a:prstGeom>
          </p:spPr>
        </p:pic>
      </p:grpSp>
      <p:sp>
        <p:nvSpPr>
          <p:cNvPr id="7" name="Rectangle 6">
            <a:extLst>
              <a:ext uri="{FF2B5EF4-FFF2-40B4-BE49-F238E27FC236}">
                <a16:creationId xmlns:a16="http://schemas.microsoft.com/office/drawing/2014/main" xmlns="" id="{4343D153-E8F6-495C-AF5E-8277BB9755ED}"/>
              </a:ext>
            </a:extLst>
          </p:cNvPr>
          <p:cNvSpPr/>
          <p:nvPr/>
        </p:nvSpPr>
        <p:spPr>
          <a:xfrm>
            <a:off x="6320712" y="1675827"/>
            <a:ext cx="5073002" cy="720197"/>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Some of technologies that encapsulate the physical-to-digital-to-physical of Industry </a:t>
            </a:r>
            <a:r>
              <a:rPr lang="en-US" sz="1200" b="1" dirty="0" smtClean="0">
                <a:latin typeface="Arial" panose="020B0604020202020204" pitchFamily="34" charset="0"/>
                <a:cs typeface="Arial" panose="020B0604020202020204" pitchFamily="34" charset="0"/>
              </a:rPr>
              <a:t>4.0</a:t>
            </a:r>
            <a:endParaRPr lang="th-TH" sz="1200" b="1" dirty="0" smtClean="0">
              <a:latin typeface="Arial" panose="020B0604020202020204" pitchFamily="34" charset="0"/>
              <a:cs typeface="Arial" panose="020B0604020202020204" pitchFamily="34" charset="0"/>
            </a:endParaRPr>
          </a:p>
          <a:p>
            <a:r>
              <a:rPr lang="th-TH" sz="1200" b="1" dirty="0" smtClean="0">
                <a:solidFill>
                  <a:srgbClr val="FF0000"/>
                </a:solidFill>
                <a:latin typeface="Arial" panose="020B0604020202020204" pitchFamily="34" charset="0"/>
                <a:cs typeface="Arial" panose="020B0604020202020204" pitchFamily="34" charset="0"/>
              </a:rPr>
              <a:t>เทคโนโลยีบางอย่าง สามารถนำมาใช้เชื่อมโยงระบบอุตสาหกรรม 4.0</a:t>
            </a:r>
            <a:r>
              <a:rPr lang="en-US" sz="1200" b="1" dirty="0" smtClean="0">
                <a:solidFill>
                  <a:srgbClr val="FF0000"/>
                </a:solidFill>
                <a:latin typeface="Arial" panose="020B0604020202020204" pitchFamily="34" charset="0"/>
                <a:cs typeface="Arial" panose="020B0604020202020204" pitchFamily="34" charset="0"/>
              </a:rPr>
              <a:t> </a:t>
            </a:r>
            <a:endParaRPr lang="en-US" sz="1200" b="1"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792340" y="4800600"/>
            <a:ext cx="1436510" cy="646331"/>
          </a:xfrm>
          <a:prstGeom prst="rect">
            <a:avLst/>
          </a:prstGeom>
          <a:noFill/>
        </p:spPr>
        <p:txBody>
          <a:bodyPr wrap="square" rtlCol="0">
            <a:spAutoFit/>
          </a:bodyPr>
          <a:lstStyle/>
          <a:p>
            <a:r>
              <a:rPr lang="th-TH" dirty="0" smtClean="0">
                <a:solidFill>
                  <a:srgbClr val="FF0000"/>
                </a:solidFill>
              </a:rPr>
              <a:t>การสร้างระบบบันทึกดิจิตอล</a:t>
            </a:r>
            <a:endParaRPr lang="en-US" dirty="0">
              <a:solidFill>
                <a:srgbClr val="FF0000"/>
              </a:solidFill>
            </a:endParaRPr>
          </a:p>
        </p:txBody>
      </p:sp>
      <p:sp>
        <p:nvSpPr>
          <p:cNvPr id="9" name="TextBox 8"/>
          <p:cNvSpPr txBox="1"/>
          <p:nvPr/>
        </p:nvSpPr>
        <p:spPr>
          <a:xfrm>
            <a:off x="4457700" y="1534978"/>
            <a:ext cx="1863012" cy="369332"/>
          </a:xfrm>
          <a:prstGeom prst="rect">
            <a:avLst/>
          </a:prstGeom>
          <a:noFill/>
        </p:spPr>
        <p:txBody>
          <a:bodyPr wrap="square" rtlCol="0">
            <a:spAutoFit/>
          </a:bodyPr>
          <a:lstStyle/>
          <a:p>
            <a:r>
              <a:rPr lang="th-TH" dirty="0" smtClean="0">
                <a:solidFill>
                  <a:srgbClr val="FF0000"/>
                </a:solidFill>
              </a:rPr>
              <a:t>การวิเคราะห์และสำรวจ</a:t>
            </a:r>
            <a:endParaRPr lang="en-US" dirty="0">
              <a:solidFill>
                <a:srgbClr val="FF0000"/>
              </a:solidFill>
            </a:endParaRPr>
          </a:p>
        </p:txBody>
      </p:sp>
      <p:sp>
        <p:nvSpPr>
          <p:cNvPr id="10" name="TextBox 9"/>
          <p:cNvSpPr txBox="1"/>
          <p:nvPr/>
        </p:nvSpPr>
        <p:spPr>
          <a:xfrm>
            <a:off x="4583430" y="4238746"/>
            <a:ext cx="1885872" cy="369332"/>
          </a:xfrm>
          <a:prstGeom prst="rect">
            <a:avLst/>
          </a:prstGeom>
          <a:noFill/>
        </p:spPr>
        <p:txBody>
          <a:bodyPr wrap="square" rtlCol="0">
            <a:spAutoFit/>
          </a:bodyPr>
          <a:lstStyle/>
          <a:p>
            <a:r>
              <a:rPr lang="th-TH" dirty="0" smtClean="0">
                <a:solidFill>
                  <a:srgbClr val="FF0000"/>
                </a:solidFill>
              </a:rPr>
              <a:t>การสร้างการเปลี่ยนแปลง</a:t>
            </a:r>
            <a:endParaRPr lang="en-US" dirty="0">
              <a:solidFill>
                <a:srgbClr val="FF0000"/>
              </a:solidFill>
            </a:endParaRPr>
          </a:p>
        </p:txBody>
      </p:sp>
    </p:spTree>
    <p:extLst>
      <p:ext uri="{BB962C8B-B14F-4D97-AF65-F5344CB8AC3E}">
        <p14:creationId xmlns:p14="http://schemas.microsoft.com/office/powerpoint/2010/main" val="3719992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Transforming to Smart </a:t>
            </a:r>
            <a:r>
              <a:rPr lang="en-GB" dirty="0" smtClean="0"/>
              <a:t>Manufacturing</a:t>
            </a:r>
            <a:r>
              <a:rPr lang="th-TH" dirty="0" smtClean="0"/>
              <a:t/>
            </a:r>
            <a:br>
              <a:rPr lang="th-TH" dirty="0" smtClean="0"/>
            </a:br>
            <a:r>
              <a:rPr lang="th-TH" dirty="0">
                <a:solidFill>
                  <a:srgbClr val="FF0000"/>
                </a:solidFill>
              </a:rPr>
              <a:t>การเปลี่ยนถ่ายสู่การผลิตอัฉริยะ</a:t>
            </a:r>
            <a:endParaRPr lang="en-US" dirty="0"/>
          </a:p>
        </p:txBody>
      </p:sp>
      <p:pic>
        <p:nvPicPr>
          <p:cNvPr id="4" name="Picture 3">
            <a:extLst>
              <a:ext uri="{FF2B5EF4-FFF2-40B4-BE49-F238E27FC236}">
                <a16:creationId xmlns:a16="http://schemas.microsoft.com/office/drawing/2014/main" xmlns="" id="{3127775B-B896-4039-9705-22BE46431B1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869544" y="1735872"/>
            <a:ext cx="6291943" cy="4673454"/>
          </a:xfrm>
          <a:prstGeom prst="rect">
            <a:avLst/>
          </a:prstGeom>
        </p:spPr>
      </p:pic>
      <p:sp>
        <p:nvSpPr>
          <p:cNvPr id="6" name="Rectangle 5">
            <a:extLst>
              <a:ext uri="{FF2B5EF4-FFF2-40B4-BE49-F238E27FC236}">
                <a16:creationId xmlns:a16="http://schemas.microsoft.com/office/drawing/2014/main" xmlns="" id="{7CFF513D-9307-47A3-8AEF-84AB0FCF7E4A}"/>
              </a:ext>
            </a:extLst>
          </p:cNvPr>
          <p:cNvSpPr/>
          <p:nvPr/>
        </p:nvSpPr>
        <p:spPr>
          <a:xfrm>
            <a:off x="1030513" y="2228671"/>
            <a:ext cx="4572001" cy="2308324"/>
          </a:xfrm>
          <a:prstGeom prst="rect">
            <a:avLst/>
          </a:prstGeom>
        </p:spPr>
        <p:txBody>
          <a:bodyPr wrap="square">
            <a:spAutoFit/>
          </a:bodyPr>
          <a:lstStyle/>
          <a:p>
            <a:r>
              <a:rPr lang="en-US" sz="2400" b="1" dirty="0"/>
              <a:t>Shifts to digital industrial business models should be grounded in </a:t>
            </a:r>
            <a:r>
              <a:rPr lang="en-US" sz="2400" b="1" i="1" dirty="0">
                <a:solidFill>
                  <a:schemeClr val="accent2">
                    <a:lumMod val="75000"/>
                  </a:schemeClr>
                </a:solidFill>
              </a:rPr>
              <a:t>5 guiding </a:t>
            </a:r>
            <a:r>
              <a:rPr lang="en-US" sz="2400" b="1" i="1" dirty="0" smtClean="0">
                <a:solidFill>
                  <a:schemeClr val="accent2">
                    <a:lumMod val="75000"/>
                  </a:schemeClr>
                </a:solidFill>
              </a:rPr>
              <a:t>questions</a:t>
            </a:r>
            <a:endParaRPr lang="th-TH" sz="2400" b="1" i="1" dirty="0" smtClean="0">
              <a:solidFill>
                <a:schemeClr val="accent2">
                  <a:lumMod val="75000"/>
                </a:schemeClr>
              </a:solidFill>
            </a:endParaRPr>
          </a:p>
          <a:p>
            <a:endParaRPr lang="th-TH" sz="2400" b="1" i="1" dirty="0">
              <a:solidFill>
                <a:schemeClr val="accent2">
                  <a:lumMod val="75000"/>
                </a:schemeClr>
              </a:solidFill>
            </a:endParaRPr>
          </a:p>
          <a:p>
            <a:r>
              <a:rPr lang="th-TH" sz="2400" b="1" i="1" dirty="0" smtClean="0">
                <a:solidFill>
                  <a:srgbClr val="FF0000"/>
                </a:solidFill>
              </a:rPr>
              <a:t>การ</a:t>
            </a:r>
            <a:r>
              <a:rPr lang="th-TH" sz="2400" dirty="0">
                <a:solidFill>
                  <a:srgbClr val="FF0000"/>
                </a:solidFill>
              </a:rPr>
              <a:t>การเปลี่ยนถ่ายสู่การผลิตอัฉริ</a:t>
            </a:r>
            <a:r>
              <a:rPr lang="th-TH" sz="2400" dirty="0" smtClean="0">
                <a:solidFill>
                  <a:srgbClr val="FF0000"/>
                </a:solidFill>
              </a:rPr>
              <a:t>ยะ ควรเริ่มจากคำถาม 5 ข้อ</a:t>
            </a:r>
            <a:endParaRPr lang="en-US" sz="2400" b="1" i="1" dirty="0">
              <a:solidFill>
                <a:srgbClr val="FF0000"/>
              </a:solidFill>
            </a:endParaRPr>
          </a:p>
        </p:txBody>
      </p:sp>
      <p:sp>
        <p:nvSpPr>
          <p:cNvPr id="7" name="Rectangle 6">
            <a:extLst>
              <a:ext uri="{FF2B5EF4-FFF2-40B4-BE49-F238E27FC236}">
                <a16:creationId xmlns:a16="http://schemas.microsoft.com/office/drawing/2014/main" xmlns="" id="{056F2C57-09AD-4C34-9E19-6029CBEB7D7E}"/>
              </a:ext>
            </a:extLst>
          </p:cNvPr>
          <p:cNvSpPr/>
          <p:nvPr/>
        </p:nvSpPr>
        <p:spPr>
          <a:xfrm>
            <a:off x="1267767" y="6039994"/>
            <a:ext cx="2521203" cy="369332"/>
          </a:xfrm>
          <a:prstGeom prst="rect">
            <a:avLst/>
          </a:prstGeom>
        </p:spPr>
        <p:txBody>
          <a:bodyPr wrap="none">
            <a:spAutoFit/>
          </a:bodyPr>
          <a:lstStyle/>
          <a:p>
            <a:r>
              <a:rPr lang="en-US" i="1" dirty="0"/>
              <a:t>Source: Deloitte analysis</a:t>
            </a:r>
          </a:p>
        </p:txBody>
      </p:sp>
      <p:sp>
        <p:nvSpPr>
          <p:cNvPr id="3" name="TextBox 2"/>
          <p:cNvSpPr txBox="1"/>
          <p:nvPr/>
        </p:nvSpPr>
        <p:spPr>
          <a:xfrm>
            <a:off x="5052060" y="5824551"/>
            <a:ext cx="1828800" cy="584775"/>
          </a:xfrm>
          <a:prstGeom prst="rect">
            <a:avLst/>
          </a:prstGeom>
          <a:noFill/>
        </p:spPr>
        <p:txBody>
          <a:bodyPr wrap="square" rtlCol="0">
            <a:spAutoFit/>
          </a:bodyPr>
          <a:lstStyle/>
          <a:p>
            <a:r>
              <a:rPr lang="th-TH" sz="1600" dirty="0" smtClean="0">
                <a:solidFill>
                  <a:srgbClr val="FF0000"/>
                </a:solidFill>
              </a:rPr>
              <a:t>1. อะไรคือความต้องการเพื่อความสำเร็จ</a:t>
            </a:r>
            <a:r>
              <a:rPr lang="en-US" sz="1600" dirty="0" smtClean="0">
                <a:solidFill>
                  <a:srgbClr val="FF0000"/>
                </a:solidFill>
              </a:rPr>
              <a:t>?</a:t>
            </a:r>
            <a:endParaRPr lang="en-US" sz="1600" dirty="0">
              <a:solidFill>
                <a:srgbClr val="FF0000"/>
              </a:solidFill>
            </a:endParaRPr>
          </a:p>
        </p:txBody>
      </p:sp>
      <p:sp>
        <p:nvSpPr>
          <p:cNvPr id="8" name="TextBox 7"/>
          <p:cNvSpPr txBox="1"/>
          <p:nvPr/>
        </p:nvSpPr>
        <p:spPr>
          <a:xfrm>
            <a:off x="6240780" y="1453870"/>
            <a:ext cx="1889035" cy="584775"/>
          </a:xfrm>
          <a:prstGeom prst="rect">
            <a:avLst/>
          </a:prstGeom>
          <a:noFill/>
        </p:spPr>
        <p:txBody>
          <a:bodyPr wrap="square" rtlCol="0">
            <a:spAutoFit/>
          </a:bodyPr>
          <a:lstStyle/>
          <a:p>
            <a:r>
              <a:rPr lang="th-TH" sz="1600" dirty="0" smtClean="0">
                <a:solidFill>
                  <a:srgbClr val="FF0000"/>
                </a:solidFill>
              </a:rPr>
              <a:t>2. เลือกที่จะดำเนินการที่ไหน และสถานะใด</a:t>
            </a:r>
            <a:r>
              <a:rPr lang="en-US" sz="1600" dirty="0" smtClean="0">
                <a:solidFill>
                  <a:srgbClr val="FF0000"/>
                </a:solidFill>
              </a:rPr>
              <a:t>?</a:t>
            </a:r>
            <a:endParaRPr lang="en-US" sz="1600" dirty="0">
              <a:solidFill>
                <a:srgbClr val="FF0000"/>
              </a:solidFill>
            </a:endParaRPr>
          </a:p>
        </p:txBody>
      </p:sp>
      <p:sp>
        <p:nvSpPr>
          <p:cNvPr id="9" name="TextBox 8"/>
          <p:cNvSpPr txBox="1"/>
          <p:nvPr/>
        </p:nvSpPr>
        <p:spPr>
          <a:xfrm>
            <a:off x="7364730" y="6106553"/>
            <a:ext cx="1828800" cy="584775"/>
          </a:xfrm>
          <a:prstGeom prst="rect">
            <a:avLst/>
          </a:prstGeom>
          <a:noFill/>
        </p:spPr>
        <p:txBody>
          <a:bodyPr wrap="square" rtlCol="0">
            <a:spAutoFit/>
          </a:bodyPr>
          <a:lstStyle/>
          <a:p>
            <a:r>
              <a:rPr lang="th-TH" sz="1600" dirty="0" smtClean="0">
                <a:solidFill>
                  <a:srgbClr val="FF0000"/>
                </a:solidFill>
              </a:rPr>
              <a:t>3.. อะไรคือศักยภาพเพื่อความสำเร็จ</a:t>
            </a:r>
            <a:r>
              <a:rPr lang="en-US" sz="1600" dirty="0" smtClean="0">
                <a:solidFill>
                  <a:srgbClr val="FF0000"/>
                </a:solidFill>
              </a:rPr>
              <a:t>?</a:t>
            </a:r>
            <a:endParaRPr lang="en-US" sz="1600" dirty="0">
              <a:solidFill>
                <a:srgbClr val="FF0000"/>
              </a:solidFill>
            </a:endParaRPr>
          </a:p>
        </p:txBody>
      </p:sp>
      <p:sp>
        <p:nvSpPr>
          <p:cNvPr id="10" name="TextBox 9"/>
          <p:cNvSpPr txBox="1"/>
          <p:nvPr/>
        </p:nvSpPr>
        <p:spPr>
          <a:xfrm>
            <a:off x="10168391" y="1735872"/>
            <a:ext cx="1828800" cy="1077218"/>
          </a:xfrm>
          <a:prstGeom prst="rect">
            <a:avLst/>
          </a:prstGeom>
          <a:noFill/>
        </p:spPr>
        <p:txBody>
          <a:bodyPr wrap="square" rtlCol="0">
            <a:spAutoFit/>
          </a:bodyPr>
          <a:lstStyle/>
          <a:p>
            <a:r>
              <a:rPr lang="th-TH" sz="1600" dirty="0">
                <a:solidFill>
                  <a:srgbClr val="FF0000"/>
                </a:solidFill>
              </a:rPr>
              <a:t>4</a:t>
            </a:r>
            <a:r>
              <a:rPr lang="th-TH" sz="1600" dirty="0" smtClean="0">
                <a:solidFill>
                  <a:srgbClr val="FF0000"/>
                </a:solidFill>
              </a:rPr>
              <a:t>. ศักยภาพเพื่อความสำเร็จสร้างกำหนดอย่างไร  ดำเนินที่ไหน</a:t>
            </a:r>
            <a:r>
              <a:rPr lang="en-US" sz="1600" dirty="0" smtClean="0">
                <a:solidFill>
                  <a:srgbClr val="FF0000"/>
                </a:solidFill>
              </a:rPr>
              <a:t>?</a:t>
            </a:r>
            <a:r>
              <a:rPr lang="th-TH" sz="1600" dirty="0" smtClean="0">
                <a:solidFill>
                  <a:srgbClr val="FF0000"/>
                </a:solidFill>
              </a:rPr>
              <a:t>  ใครเป็นผู้ดำเนินการตัดสินใจ</a:t>
            </a:r>
            <a:r>
              <a:rPr lang="en-US" sz="1600" dirty="0" smtClean="0">
                <a:solidFill>
                  <a:srgbClr val="FF0000"/>
                </a:solidFill>
              </a:rPr>
              <a:t>?</a:t>
            </a:r>
            <a:endParaRPr lang="en-US" sz="1600" dirty="0">
              <a:solidFill>
                <a:srgbClr val="FF0000"/>
              </a:solidFill>
            </a:endParaRPr>
          </a:p>
        </p:txBody>
      </p:sp>
      <p:sp>
        <p:nvSpPr>
          <p:cNvPr id="11" name="TextBox 10"/>
          <p:cNvSpPr txBox="1"/>
          <p:nvPr/>
        </p:nvSpPr>
        <p:spPr>
          <a:xfrm>
            <a:off x="10168391" y="5259823"/>
            <a:ext cx="1828800" cy="1077218"/>
          </a:xfrm>
          <a:prstGeom prst="rect">
            <a:avLst/>
          </a:prstGeom>
          <a:noFill/>
        </p:spPr>
        <p:txBody>
          <a:bodyPr wrap="square" rtlCol="0">
            <a:spAutoFit/>
          </a:bodyPr>
          <a:lstStyle/>
          <a:p>
            <a:r>
              <a:rPr lang="th-TH" sz="1600" dirty="0" smtClean="0">
                <a:solidFill>
                  <a:srgbClr val="FF0000"/>
                </a:solidFill>
              </a:rPr>
              <a:t>5. กระบวนการทางธุรกิจ เทคโนโลยี และการบริหารจัดการอะไรที่จำเป็นต่อความสำเร็จ</a:t>
            </a:r>
            <a:r>
              <a:rPr lang="en-US" sz="1600" dirty="0" smtClean="0">
                <a:solidFill>
                  <a:srgbClr val="FF0000"/>
                </a:solidFill>
              </a:rPr>
              <a:t>?</a:t>
            </a:r>
            <a:endParaRPr lang="en-US" sz="1600" dirty="0">
              <a:solidFill>
                <a:srgbClr val="FF0000"/>
              </a:solidFill>
            </a:endParaRPr>
          </a:p>
        </p:txBody>
      </p:sp>
    </p:spTree>
    <p:extLst>
      <p:ext uri="{BB962C8B-B14F-4D97-AF65-F5344CB8AC3E}">
        <p14:creationId xmlns:p14="http://schemas.microsoft.com/office/powerpoint/2010/main" val="326186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Learning </a:t>
            </a:r>
            <a:r>
              <a:rPr lang="en-GB" dirty="0" smtClean="0"/>
              <a:t>Objectives</a:t>
            </a:r>
            <a:r>
              <a:rPr lang="th-TH" dirty="0" smtClean="0"/>
              <a:t/>
            </a:r>
            <a:br>
              <a:rPr lang="th-TH" dirty="0" smtClean="0"/>
            </a:br>
            <a:r>
              <a:rPr lang="th-TH" sz="2200" dirty="0" smtClean="0">
                <a:solidFill>
                  <a:srgbClr val="FF0000"/>
                </a:solidFill>
              </a:rPr>
              <a:t>วัตถุประสงค์การเรียนรู้</a:t>
            </a:r>
            <a:endParaRPr lang="en-US" sz="2200" dirty="0">
              <a:solidFill>
                <a:srgbClr val="FF0000"/>
              </a:solidFill>
            </a:endParaRPr>
          </a:p>
        </p:txBody>
      </p:sp>
      <p:sp>
        <p:nvSpPr>
          <p:cNvPr id="4" name="Rectangle 3">
            <a:extLst>
              <a:ext uri="{FF2B5EF4-FFF2-40B4-BE49-F238E27FC236}">
                <a16:creationId xmlns:a16="http://schemas.microsoft.com/office/drawing/2014/main" xmlns="" id="{0630F05F-BA36-437A-8B43-458D3B2E7B86}"/>
              </a:ext>
            </a:extLst>
          </p:cNvPr>
          <p:cNvSpPr/>
          <p:nvPr/>
        </p:nvSpPr>
        <p:spPr>
          <a:xfrm>
            <a:off x="1275051" y="2767280"/>
            <a:ext cx="10154949" cy="2960811"/>
          </a:xfrm>
          <a:prstGeom prst="rect">
            <a:avLst/>
          </a:prstGeom>
        </p:spPr>
        <p:txBody>
          <a:bodyPr wrap="square">
            <a:spAutoFit/>
          </a:bodyPr>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Understand approaches to Quality Management and how to select </a:t>
            </a:r>
            <a:r>
              <a:rPr lang="en-GB" sz="2000" dirty="0" smtClean="0">
                <a:latin typeface="Arial" panose="020B0604020202020204" pitchFamily="34" charset="0"/>
                <a:cs typeface="Arial" panose="020B0604020202020204" pitchFamily="34" charset="0"/>
              </a:rPr>
              <a:t>them</a:t>
            </a:r>
            <a:endParaRPr lang="th-TH"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h-TH" dirty="0" smtClean="0">
                <a:solidFill>
                  <a:srgbClr val="FF0000"/>
                </a:solidFill>
                <a:latin typeface="Arial" panose="020B0604020202020204" pitchFamily="34" charset="0"/>
                <a:cs typeface="Arial" panose="020B0604020202020204" pitchFamily="34" charset="0"/>
              </a:rPr>
              <a:t>เข้าใจกระบวนวิธีการจัดการคุณภาพและการคัดเลือกระบบการจัดการ</a:t>
            </a:r>
            <a:endParaRPr lang="en-GB"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Understand the differences between ISO 9000 and TQM and how to implement </a:t>
            </a:r>
            <a:r>
              <a:rPr lang="en-GB" sz="2000" dirty="0" smtClean="0">
                <a:latin typeface="Arial" panose="020B0604020202020204" pitchFamily="34" charset="0"/>
                <a:cs typeface="Arial" panose="020B0604020202020204" pitchFamily="34" charset="0"/>
              </a:rPr>
              <a:t>them</a:t>
            </a:r>
            <a:endParaRPr lang="th-TH"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h-TH" dirty="0" smtClean="0">
                <a:solidFill>
                  <a:srgbClr val="FF0000"/>
                </a:solidFill>
                <a:latin typeface="Arial" panose="020B0604020202020204" pitchFamily="34" charset="0"/>
                <a:cs typeface="Arial" panose="020B0604020202020204" pitchFamily="34" charset="0"/>
              </a:rPr>
              <a:t>เข้าใจความแตกต่างระหว่างระบบ ไอเอสโอ9000 และ </a:t>
            </a:r>
            <a:r>
              <a:rPr lang="en-US" dirty="0" smtClean="0">
                <a:solidFill>
                  <a:srgbClr val="FF0000"/>
                </a:solidFill>
                <a:latin typeface="Arial" panose="020B0604020202020204" pitchFamily="34" charset="0"/>
                <a:cs typeface="Arial" panose="020B0604020202020204" pitchFamily="34" charset="0"/>
              </a:rPr>
              <a:t>TQM </a:t>
            </a:r>
            <a:r>
              <a:rPr lang="th-TH" dirty="0" smtClean="0">
                <a:solidFill>
                  <a:srgbClr val="FF0000"/>
                </a:solidFill>
                <a:latin typeface="Arial" panose="020B0604020202020204" pitchFamily="34" charset="0"/>
                <a:cs typeface="Arial" panose="020B0604020202020204" pitchFamily="34" charset="0"/>
              </a:rPr>
              <a:t>และสามารถประยุกต์ใช้งานระบบทั้งสองได้</a:t>
            </a:r>
            <a:endParaRPr lang="en-GB"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Understand how Industry 4.0 impact Quality Management System and what Quality 4.0 </a:t>
            </a:r>
            <a:r>
              <a:rPr lang="en-GB" sz="2000" dirty="0" smtClean="0">
                <a:latin typeface="Arial" panose="020B0604020202020204" pitchFamily="34" charset="0"/>
                <a:cs typeface="Arial" panose="020B0604020202020204" pitchFamily="34" charset="0"/>
              </a:rPr>
              <a:t>is</a:t>
            </a:r>
            <a:endParaRPr lang="th-TH"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h-TH" dirty="0" smtClean="0">
                <a:solidFill>
                  <a:srgbClr val="FF0000"/>
                </a:solidFill>
                <a:latin typeface="Arial" panose="020B0604020202020204" pitchFamily="34" charset="0"/>
                <a:cs typeface="Arial" panose="020B0604020202020204" pitchFamily="34" charset="0"/>
              </a:rPr>
              <a:t>เข้าใจผลกระทบของอุตสาหกรรม 4.0 ต่อระบบบริหารงานคุณภาพ</a:t>
            </a:r>
          </a:p>
          <a:p>
            <a:pPr marL="342900" indent="-342900">
              <a:buFont typeface="Arial" panose="020B0604020202020204" pitchFamily="34" charset="0"/>
              <a:buChar char="•"/>
            </a:pPr>
            <a:r>
              <a:rPr lang="th-TH" dirty="0" smtClean="0">
                <a:solidFill>
                  <a:srgbClr val="FF0000"/>
                </a:solidFill>
                <a:latin typeface="Arial" panose="020B0604020202020204" pitchFamily="34" charset="0"/>
                <a:cs typeface="Arial" panose="020B0604020202020204" pitchFamily="34" charset="0"/>
              </a:rPr>
              <a:t>เข้าใจระบบการบริหารงานคุณภาพแบบ 4.0</a:t>
            </a:r>
            <a:endParaRPr lang="en-GB" dirty="0">
              <a:solidFill>
                <a:srgbClr val="FF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5C423911-6542-4C03-B62E-1B0998731A0E}"/>
              </a:ext>
            </a:extLst>
          </p:cNvPr>
          <p:cNvSpPr/>
          <p:nvPr/>
        </p:nvSpPr>
        <p:spPr>
          <a:xfrm>
            <a:off x="888336" y="1929661"/>
            <a:ext cx="7547259" cy="892552"/>
          </a:xfrm>
          <a:prstGeom prst="rect">
            <a:avLst/>
          </a:prstGeom>
        </p:spPr>
        <p:txBody>
          <a:bodyPr wrap="none">
            <a:spAutoFit/>
          </a:bodyPr>
          <a:lstStyle/>
          <a:p>
            <a:r>
              <a:rPr lang="en-GB" sz="2400" b="1" dirty="0">
                <a:latin typeface="Arial" panose="020B0604020202020204" pitchFamily="34" charset="0"/>
                <a:cs typeface="Arial" panose="020B0604020202020204" pitchFamily="34" charset="0"/>
              </a:rPr>
              <a:t>After completing this class, you should be able to</a:t>
            </a:r>
            <a:r>
              <a:rPr lang="en-GB" sz="2400" b="1" dirty="0" smtClean="0">
                <a:latin typeface="Arial" panose="020B0604020202020204" pitchFamily="34" charset="0"/>
                <a:cs typeface="Arial" panose="020B0604020202020204" pitchFamily="34" charset="0"/>
              </a:rPr>
              <a:t>:</a:t>
            </a:r>
            <a:endParaRPr lang="th-TH" sz="2400" b="1" dirty="0" smtClean="0">
              <a:latin typeface="Arial" panose="020B0604020202020204" pitchFamily="34" charset="0"/>
              <a:cs typeface="Arial" panose="020B0604020202020204" pitchFamily="34" charset="0"/>
            </a:endParaRPr>
          </a:p>
          <a:p>
            <a:r>
              <a:rPr lang="th-TH" sz="2000" b="1" dirty="0" smtClean="0">
                <a:solidFill>
                  <a:srgbClr val="FF0000"/>
                </a:solidFill>
                <a:latin typeface="Arial" panose="020B0604020202020204" pitchFamily="34" charset="0"/>
                <a:cs typeface="Arial" panose="020B0604020202020204" pitchFamily="34" charset="0"/>
              </a:rPr>
              <a:t>หลังจากการเรียน ผู้เรียนจะมีความสามารถ</a:t>
            </a:r>
            <a:endParaRPr lang="en-U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4687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Quality Management in Industry </a:t>
            </a:r>
            <a:r>
              <a:rPr lang="en-GB" dirty="0" smtClean="0"/>
              <a:t>4.0</a:t>
            </a:r>
            <a:r>
              <a:rPr lang="th-TH" dirty="0" smtClean="0"/>
              <a:t/>
            </a:r>
            <a:br>
              <a:rPr lang="th-TH" dirty="0" smtClean="0"/>
            </a:br>
            <a:r>
              <a:rPr lang="th-TH" sz="3100" dirty="0" smtClean="0">
                <a:solidFill>
                  <a:srgbClr val="FF0000"/>
                </a:solidFill>
              </a:rPr>
              <a:t>การบริหารงานคุณภาพสำหรับอุตสาหกรรม 4.0</a:t>
            </a:r>
            <a:endParaRPr lang="en-US" sz="3100" dirty="0">
              <a:solidFill>
                <a:srgbClr val="FF0000"/>
              </a:solidFill>
            </a:endParaRPr>
          </a:p>
        </p:txBody>
      </p:sp>
      <p:pic>
        <p:nvPicPr>
          <p:cNvPr id="5" name="Picture 4">
            <a:extLst>
              <a:ext uri="{FF2B5EF4-FFF2-40B4-BE49-F238E27FC236}">
                <a16:creationId xmlns:a16="http://schemas.microsoft.com/office/drawing/2014/main" xmlns="" id="{5DEACB3A-70B8-4D97-BD71-2D07DC2A8C8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863318" y="2196791"/>
            <a:ext cx="6567191" cy="3568389"/>
          </a:xfrm>
          <a:prstGeom prst="rect">
            <a:avLst/>
          </a:prstGeom>
        </p:spPr>
      </p:pic>
      <p:sp>
        <p:nvSpPr>
          <p:cNvPr id="6" name="Rectangle 5">
            <a:extLst>
              <a:ext uri="{FF2B5EF4-FFF2-40B4-BE49-F238E27FC236}">
                <a16:creationId xmlns:a16="http://schemas.microsoft.com/office/drawing/2014/main" xmlns="" id="{2A6550C1-4F32-41B4-9777-291494B32038}"/>
              </a:ext>
            </a:extLst>
          </p:cNvPr>
          <p:cNvSpPr/>
          <p:nvPr/>
        </p:nvSpPr>
        <p:spPr>
          <a:xfrm>
            <a:off x="4953570" y="1487309"/>
            <a:ext cx="6386685" cy="757130"/>
          </a:xfrm>
          <a:prstGeom prst="rect">
            <a:avLst/>
          </a:prstGeom>
        </p:spPr>
        <p:txBody>
          <a:bodyPr wrap="none">
            <a:spAutoFit/>
          </a:bodyPr>
          <a:lstStyle/>
          <a:p>
            <a:r>
              <a:rPr lang="en-US" b="1" dirty="0">
                <a:latin typeface="Arial" panose="020B0604020202020204" pitchFamily="34" charset="0"/>
                <a:cs typeface="Arial" panose="020B0604020202020204" pitchFamily="34" charset="0"/>
              </a:rPr>
              <a:t>Industrial revolution, quality goals, and quality </a:t>
            </a:r>
            <a:r>
              <a:rPr lang="en-US" b="1" dirty="0" smtClean="0">
                <a:latin typeface="Arial" panose="020B0604020202020204" pitchFamily="34" charset="0"/>
                <a:cs typeface="Arial" panose="020B0604020202020204" pitchFamily="34" charset="0"/>
              </a:rPr>
              <a:t>strategy</a:t>
            </a:r>
            <a:endParaRPr lang="th-TH" b="1" dirty="0" smtClean="0">
              <a:latin typeface="Arial" panose="020B0604020202020204" pitchFamily="34" charset="0"/>
              <a:cs typeface="Arial" panose="020B0604020202020204" pitchFamily="34" charset="0"/>
            </a:endParaRPr>
          </a:p>
          <a:p>
            <a:r>
              <a:rPr lang="th-TH" b="1" dirty="0" smtClean="0">
                <a:solidFill>
                  <a:srgbClr val="FF0000"/>
                </a:solidFill>
                <a:latin typeface="Arial" panose="020B0604020202020204" pitchFamily="34" charset="0"/>
                <a:cs typeface="Arial" panose="020B0604020202020204" pitchFamily="34" charset="0"/>
              </a:rPr>
              <a:t>การปฏิวัติทางอุตสาหกรรมม เป้าหมาย และ กลยุทธ์ทางคุณภาพ</a:t>
            </a:r>
            <a:endParaRPr lang="en-US" b="1" dirty="0">
              <a:solidFill>
                <a:srgbClr val="FF000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xmlns="" id="{81D186B1-FA33-4205-AE12-27484732ED6A}"/>
              </a:ext>
            </a:extLst>
          </p:cNvPr>
          <p:cNvPicPr>
            <a:picLocks noChangeAspect="1"/>
          </p:cNvPicPr>
          <p:nvPr/>
        </p:nvPicPr>
        <p:blipFill rotWithShape="1">
          <a:blip r:embed="rId4"/>
          <a:srcRect l="35744" t="29900" r="34176" b="18067"/>
          <a:stretch/>
        </p:blipFill>
        <p:spPr>
          <a:xfrm>
            <a:off x="1498059" y="2395043"/>
            <a:ext cx="3065779" cy="2983069"/>
          </a:xfrm>
          <a:prstGeom prst="rect">
            <a:avLst/>
          </a:prstGeom>
        </p:spPr>
      </p:pic>
      <p:sp>
        <p:nvSpPr>
          <p:cNvPr id="10" name="Rectangle 9">
            <a:extLst>
              <a:ext uri="{FF2B5EF4-FFF2-40B4-BE49-F238E27FC236}">
                <a16:creationId xmlns:a16="http://schemas.microsoft.com/office/drawing/2014/main" xmlns="" id="{3F9A2E5E-5DEF-41E9-BFB1-308A87C389C9}"/>
              </a:ext>
            </a:extLst>
          </p:cNvPr>
          <p:cNvSpPr/>
          <p:nvPr/>
        </p:nvSpPr>
        <p:spPr>
          <a:xfrm>
            <a:off x="584207" y="5783075"/>
            <a:ext cx="10766545" cy="430887"/>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Source: Sung Hyun Park, Wan </a:t>
            </a:r>
            <a:r>
              <a:rPr lang="en-US" sz="1100" dirty="0" err="1">
                <a:latin typeface="Arial" panose="020B0604020202020204" pitchFamily="34" charset="0"/>
                <a:cs typeface="Arial" panose="020B0604020202020204" pitchFamily="34" charset="0"/>
              </a:rPr>
              <a:t>Seon</a:t>
            </a:r>
            <a:r>
              <a:rPr lang="en-US" sz="1100" dirty="0">
                <a:latin typeface="Arial" panose="020B0604020202020204" pitchFamily="34" charset="0"/>
                <a:cs typeface="Arial" panose="020B0604020202020204" pitchFamily="34" charset="0"/>
              </a:rPr>
              <a:t> Shin, Young Hyun Park &amp; </a:t>
            </a:r>
            <a:r>
              <a:rPr lang="en-US" sz="1100" dirty="0" err="1">
                <a:latin typeface="Arial" panose="020B0604020202020204" pitchFamily="34" charset="0"/>
                <a:cs typeface="Arial" panose="020B0604020202020204" pitchFamily="34" charset="0"/>
              </a:rPr>
              <a:t>Youngjo</a:t>
            </a:r>
            <a:r>
              <a:rPr lang="en-US" sz="1100" dirty="0">
                <a:latin typeface="Arial" panose="020B0604020202020204" pitchFamily="34" charset="0"/>
                <a:cs typeface="Arial" panose="020B0604020202020204" pitchFamily="34" charset="0"/>
              </a:rPr>
              <a:t> Lee (2017) Building a new culture for quality management in the era of the Fourth Industrial Revolution, Total Quality Management &amp; Business Excellence, 28:9-10, 934-945,</a:t>
            </a:r>
          </a:p>
        </p:txBody>
      </p:sp>
    </p:spTree>
    <p:extLst>
      <p:ext uri="{BB962C8B-B14F-4D97-AF65-F5344CB8AC3E}">
        <p14:creationId xmlns:p14="http://schemas.microsoft.com/office/powerpoint/2010/main" val="104356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Quality Management in Industry </a:t>
            </a:r>
            <a:r>
              <a:rPr lang="en-GB" dirty="0" smtClean="0"/>
              <a:t>4.0</a:t>
            </a:r>
            <a:r>
              <a:rPr lang="th-TH" dirty="0" smtClean="0"/>
              <a:t/>
            </a:r>
            <a:br>
              <a:rPr lang="th-TH" dirty="0" smtClean="0"/>
            </a:br>
            <a:r>
              <a:rPr lang="th-TH" dirty="0">
                <a:solidFill>
                  <a:srgbClr val="FF0000"/>
                </a:solidFill>
              </a:rPr>
              <a:t>การบริหารงานคุณภาพสำหรับอุตสาหกรรม 4.0</a:t>
            </a:r>
            <a:endParaRPr lang="en-US" dirty="0"/>
          </a:p>
        </p:txBody>
      </p:sp>
      <p:pic>
        <p:nvPicPr>
          <p:cNvPr id="3" name="Picture 2">
            <a:extLst>
              <a:ext uri="{FF2B5EF4-FFF2-40B4-BE49-F238E27FC236}">
                <a16:creationId xmlns:a16="http://schemas.microsoft.com/office/drawing/2014/main" xmlns="" id="{2FF263C3-5EBE-4C4C-A36A-3AACFB4C747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51435" y="2027576"/>
            <a:ext cx="4308953" cy="3591389"/>
          </a:xfrm>
          <a:prstGeom prst="rect">
            <a:avLst/>
          </a:prstGeom>
        </p:spPr>
      </p:pic>
      <p:pic>
        <p:nvPicPr>
          <p:cNvPr id="4" name="Picture 3">
            <a:extLst>
              <a:ext uri="{FF2B5EF4-FFF2-40B4-BE49-F238E27FC236}">
                <a16:creationId xmlns:a16="http://schemas.microsoft.com/office/drawing/2014/main" xmlns="" id="{AE61FCAF-F2C3-4720-A3AB-FAB65C1F411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699282" y="1630758"/>
            <a:ext cx="5935341" cy="4152317"/>
          </a:xfrm>
          <a:prstGeom prst="rect">
            <a:avLst/>
          </a:prstGeom>
        </p:spPr>
      </p:pic>
      <p:sp>
        <p:nvSpPr>
          <p:cNvPr id="7" name="Arrow: Right 6">
            <a:extLst>
              <a:ext uri="{FF2B5EF4-FFF2-40B4-BE49-F238E27FC236}">
                <a16:creationId xmlns:a16="http://schemas.microsoft.com/office/drawing/2014/main" xmlns="" id="{A5A10555-5895-4AEB-A680-5209488C4164}"/>
              </a:ext>
            </a:extLst>
          </p:cNvPr>
          <p:cNvSpPr/>
          <p:nvPr/>
        </p:nvSpPr>
        <p:spPr>
          <a:xfrm>
            <a:off x="5160388" y="3618775"/>
            <a:ext cx="609600" cy="724692"/>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213AF0AA-290F-40A1-8604-032E312E39C0}"/>
              </a:ext>
            </a:extLst>
          </p:cNvPr>
          <p:cNvSpPr/>
          <p:nvPr/>
        </p:nvSpPr>
        <p:spPr>
          <a:xfrm>
            <a:off x="584207" y="5783075"/>
            <a:ext cx="10766545" cy="46166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Source: Sung Hyun Park, Wan </a:t>
            </a:r>
            <a:r>
              <a:rPr lang="en-US" sz="1200" dirty="0" err="1">
                <a:latin typeface="Arial" panose="020B0604020202020204" pitchFamily="34" charset="0"/>
                <a:cs typeface="Arial" panose="020B0604020202020204" pitchFamily="34" charset="0"/>
              </a:rPr>
              <a:t>Seon</a:t>
            </a:r>
            <a:r>
              <a:rPr lang="en-US" sz="1200" dirty="0">
                <a:latin typeface="Arial" panose="020B0604020202020204" pitchFamily="34" charset="0"/>
                <a:cs typeface="Arial" panose="020B0604020202020204" pitchFamily="34" charset="0"/>
              </a:rPr>
              <a:t> Shin, Young Hyun Park &amp; </a:t>
            </a:r>
            <a:r>
              <a:rPr lang="en-US" sz="1200" dirty="0" err="1">
                <a:latin typeface="Arial" panose="020B0604020202020204" pitchFamily="34" charset="0"/>
                <a:cs typeface="Arial" panose="020B0604020202020204" pitchFamily="34" charset="0"/>
              </a:rPr>
              <a:t>Youngjo</a:t>
            </a:r>
            <a:r>
              <a:rPr lang="en-US" sz="1200" dirty="0">
                <a:latin typeface="Arial" panose="020B0604020202020204" pitchFamily="34" charset="0"/>
                <a:cs typeface="Arial" panose="020B0604020202020204" pitchFamily="34" charset="0"/>
              </a:rPr>
              <a:t> Lee (2017) Building a new culture for quality management in the era of the Fourth Industrial Revolution, Total Quality Management &amp; Business Excellence, 28:9-10, 934-945,</a:t>
            </a:r>
          </a:p>
        </p:txBody>
      </p:sp>
      <p:sp>
        <p:nvSpPr>
          <p:cNvPr id="5" name="TextBox 4"/>
          <p:cNvSpPr txBox="1"/>
          <p:nvPr/>
        </p:nvSpPr>
        <p:spPr>
          <a:xfrm>
            <a:off x="618230" y="1690804"/>
            <a:ext cx="5063490" cy="369332"/>
          </a:xfrm>
          <a:prstGeom prst="rect">
            <a:avLst/>
          </a:prstGeom>
          <a:noFill/>
        </p:spPr>
        <p:txBody>
          <a:bodyPr wrap="square" rtlCol="0">
            <a:spAutoFit/>
          </a:bodyPr>
          <a:lstStyle/>
          <a:p>
            <a:pPr algn="ctr"/>
            <a:r>
              <a:rPr lang="th-TH" b="1" dirty="0" smtClean="0">
                <a:solidFill>
                  <a:srgbClr val="FF0000"/>
                </a:solidFill>
              </a:rPr>
              <a:t>ระบบการผลิตแบบดังเดิม และ การบริหารคุณภาพทิศทางเดียว</a:t>
            </a:r>
            <a:endParaRPr lang="en-US" b="1" dirty="0">
              <a:solidFill>
                <a:srgbClr val="FF0000"/>
              </a:solidFill>
            </a:endParaRPr>
          </a:p>
        </p:txBody>
      </p:sp>
      <p:sp>
        <p:nvSpPr>
          <p:cNvPr id="6" name="TextBox 5"/>
          <p:cNvSpPr txBox="1"/>
          <p:nvPr/>
        </p:nvSpPr>
        <p:spPr>
          <a:xfrm>
            <a:off x="1684683" y="2690343"/>
            <a:ext cx="973772" cy="338554"/>
          </a:xfrm>
          <a:prstGeom prst="rect">
            <a:avLst/>
          </a:prstGeom>
          <a:noFill/>
        </p:spPr>
        <p:txBody>
          <a:bodyPr wrap="square" rtlCol="0">
            <a:spAutoFit/>
          </a:bodyPr>
          <a:lstStyle/>
          <a:p>
            <a:r>
              <a:rPr lang="th-TH" sz="1600" dirty="0" smtClean="0">
                <a:solidFill>
                  <a:srgbClr val="FF0000"/>
                </a:solidFill>
              </a:rPr>
              <a:t>การออกแบบ</a:t>
            </a:r>
            <a:endParaRPr lang="en-US" sz="1600" dirty="0">
              <a:solidFill>
                <a:srgbClr val="FF0000"/>
              </a:solidFill>
            </a:endParaRPr>
          </a:p>
        </p:txBody>
      </p:sp>
      <p:sp>
        <p:nvSpPr>
          <p:cNvPr id="9" name="TextBox 8"/>
          <p:cNvSpPr txBox="1"/>
          <p:nvPr/>
        </p:nvSpPr>
        <p:spPr>
          <a:xfrm>
            <a:off x="3311553" y="2689961"/>
            <a:ext cx="973772" cy="338554"/>
          </a:xfrm>
          <a:prstGeom prst="rect">
            <a:avLst/>
          </a:prstGeom>
          <a:noFill/>
        </p:spPr>
        <p:txBody>
          <a:bodyPr wrap="square" rtlCol="0">
            <a:spAutoFit/>
          </a:bodyPr>
          <a:lstStyle/>
          <a:p>
            <a:r>
              <a:rPr lang="th-TH" sz="1600" dirty="0" smtClean="0">
                <a:solidFill>
                  <a:srgbClr val="FF0000"/>
                </a:solidFill>
              </a:rPr>
              <a:t>การผลิต</a:t>
            </a:r>
            <a:endParaRPr lang="en-US" sz="1600" dirty="0">
              <a:solidFill>
                <a:srgbClr val="FF0000"/>
              </a:solidFill>
            </a:endParaRPr>
          </a:p>
        </p:txBody>
      </p:sp>
      <p:sp>
        <p:nvSpPr>
          <p:cNvPr id="10" name="TextBox 9"/>
          <p:cNvSpPr txBox="1"/>
          <p:nvPr/>
        </p:nvSpPr>
        <p:spPr>
          <a:xfrm>
            <a:off x="4158704" y="4374680"/>
            <a:ext cx="973772" cy="338554"/>
          </a:xfrm>
          <a:prstGeom prst="rect">
            <a:avLst/>
          </a:prstGeom>
          <a:noFill/>
        </p:spPr>
        <p:txBody>
          <a:bodyPr wrap="square" rtlCol="0">
            <a:spAutoFit/>
          </a:bodyPr>
          <a:lstStyle/>
          <a:p>
            <a:r>
              <a:rPr lang="th-TH" sz="1600" dirty="0" smtClean="0">
                <a:solidFill>
                  <a:srgbClr val="FF0000"/>
                </a:solidFill>
              </a:rPr>
              <a:t>การตลาด</a:t>
            </a:r>
            <a:endParaRPr lang="en-US" sz="1600" dirty="0">
              <a:solidFill>
                <a:srgbClr val="FF0000"/>
              </a:solidFill>
            </a:endParaRPr>
          </a:p>
        </p:txBody>
      </p:sp>
      <p:sp>
        <p:nvSpPr>
          <p:cNvPr id="11" name="TextBox 10"/>
          <p:cNvSpPr txBox="1"/>
          <p:nvPr/>
        </p:nvSpPr>
        <p:spPr>
          <a:xfrm>
            <a:off x="3448713" y="5212972"/>
            <a:ext cx="973772" cy="338554"/>
          </a:xfrm>
          <a:prstGeom prst="rect">
            <a:avLst/>
          </a:prstGeom>
          <a:noFill/>
        </p:spPr>
        <p:txBody>
          <a:bodyPr wrap="square" rtlCol="0">
            <a:spAutoFit/>
          </a:bodyPr>
          <a:lstStyle/>
          <a:p>
            <a:r>
              <a:rPr lang="th-TH" sz="1600" dirty="0" smtClean="0">
                <a:solidFill>
                  <a:srgbClr val="FF0000"/>
                </a:solidFill>
              </a:rPr>
              <a:t>การขาย</a:t>
            </a:r>
            <a:endParaRPr lang="en-US" sz="1600" dirty="0">
              <a:solidFill>
                <a:srgbClr val="FF0000"/>
              </a:solidFill>
            </a:endParaRPr>
          </a:p>
        </p:txBody>
      </p:sp>
      <p:sp>
        <p:nvSpPr>
          <p:cNvPr id="12" name="TextBox 11"/>
          <p:cNvSpPr txBox="1"/>
          <p:nvPr/>
        </p:nvSpPr>
        <p:spPr>
          <a:xfrm>
            <a:off x="1751768" y="5193189"/>
            <a:ext cx="973772" cy="338554"/>
          </a:xfrm>
          <a:prstGeom prst="rect">
            <a:avLst/>
          </a:prstGeom>
          <a:noFill/>
        </p:spPr>
        <p:txBody>
          <a:bodyPr wrap="square" rtlCol="0">
            <a:spAutoFit/>
          </a:bodyPr>
          <a:lstStyle/>
          <a:p>
            <a:r>
              <a:rPr lang="th-TH" sz="1600" dirty="0" smtClean="0">
                <a:solidFill>
                  <a:srgbClr val="FF0000"/>
                </a:solidFill>
              </a:rPr>
              <a:t>การป้อนกลับ</a:t>
            </a:r>
            <a:endParaRPr lang="en-US" sz="1600" dirty="0">
              <a:solidFill>
                <a:srgbClr val="FF0000"/>
              </a:solidFill>
            </a:endParaRPr>
          </a:p>
        </p:txBody>
      </p:sp>
      <p:sp>
        <p:nvSpPr>
          <p:cNvPr id="13" name="TextBox 12"/>
          <p:cNvSpPr txBox="1"/>
          <p:nvPr/>
        </p:nvSpPr>
        <p:spPr>
          <a:xfrm>
            <a:off x="8295033" y="2060136"/>
            <a:ext cx="973772" cy="338554"/>
          </a:xfrm>
          <a:prstGeom prst="rect">
            <a:avLst/>
          </a:prstGeom>
          <a:noFill/>
        </p:spPr>
        <p:txBody>
          <a:bodyPr wrap="square" rtlCol="0">
            <a:spAutoFit/>
          </a:bodyPr>
          <a:lstStyle/>
          <a:p>
            <a:r>
              <a:rPr lang="th-TH" sz="1600" dirty="0" smtClean="0">
                <a:solidFill>
                  <a:srgbClr val="FF0000"/>
                </a:solidFill>
              </a:rPr>
              <a:t>การวางแผน</a:t>
            </a:r>
            <a:endParaRPr lang="en-US" sz="1600" dirty="0">
              <a:solidFill>
                <a:srgbClr val="FF0000"/>
              </a:solidFill>
            </a:endParaRPr>
          </a:p>
        </p:txBody>
      </p:sp>
      <p:sp>
        <p:nvSpPr>
          <p:cNvPr id="14" name="TextBox 13"/>
          <p:cNvSpPr txBox="1"/>
          <p:nvPr/>
        </p:nvSpPr>
        <p:spPr>
          <a:xfrm>
            <a:off x="10337324" y="3423111"/>
            <a:ext cx="973772" cy="338554"/>
          </a:xfrm>
          <a:prstGeom prst="rect">
            <a:avLst/>
          </a:prstGeom>
          <a:noFill/>
        </p:spPr>
        <p:txBody>
          <a:bodyPr wrap="square" rtlCol="0">
            <a:spAutoFit/>
          </a:bodyPr>
          <a:lstStyle/>
          <a:p>
            <a:r>
              <a:rPr lang="th-TH" sz="1600" dirty="0" smtClean="0">
                <a:solidFill>
                  <a:srgbClr val="FF0000"/>
                </a:solidFill>
              </a:rPr>
              <a:t>การออกแบบ</a:t>
            </a:r>
            <a:endParaRPr lang="en-US" sz="1600" dirty="0">
              <a:solidFill>
                <a:srgbClr val="FF0000"/>
              </a:solidFill>
            </a:endParaRPr>
          </a:p>
        </p:txBody>
      </p:sp>
      <p:sp>
        <p:nvSpPr>
          <p:cNvPr id="15" name="TextBox 14"/>
          <p:cNvSpPr txBox="1"/>
          <p:nvPr/>
        </p:nvSpPr>
        <p:spPr>
          <a:xfrm>
            <a:off x="9601863" y="4724717"/>
            <a:ext cx="973772" cy="338554"/>
          </a:xfrm>
          <a:prstGeom prst="rect">
            <a:avLst/>
          </a:prstGeom>
          <a:noFill/>
        </p:spPr>
        <p:txBody>
          <a:bodyPr wrap="square" rtlCol="0">
            <a:spAutoFit/>
          </a:bodyPr>
          <a:lstStyle/>
          <a:p>
            <a:r>
              <a:rPr lang="th-TH" sz="1600" dirty="0" smtClean="0">
                <a:solidFill>
                  <a:srgbClr val="FF0000"/>
                </a:solidFill>
              </a:rPr>
              <a:t>การผลิต</a:t>
            </a:r>
            <a:endParaRPr lang="en-US" sz="1600" dirty="0">
              <a:solidFill>
                <a:srgbClr val="FF0000"/>
              </a:solidFill>
            </a:endParaRPr>
          </a:p>
        </p:txBody>
      </p:sp>
      <p:sp>
        <p:nvSpPr>
          <p:cNvPr id="16" name="TextBox 15"/>
          <p:cNvSpPr txBox="1"/>
          <p:nvPr/>
        </p:nvSpPr>
        <p:spPr>
          <a:xfrm>
            <a:off x="7208302" y="4724717"/>
            <a:ext cx="973772" cy="338554"/>
          </a:xfrm>
          <a:prstGeom prst="rect">
            <a:avLst/>
          </a:prstGeom>
          <a:noFill/>
        </p:spPr>
        <p:txBody>
          <a:bodyPr wrap="square" rtlCol="0">
            <a:spAutoFit/>
          </a:bodyPr>
          <a:lstStyle/>
          <a:p>
            <a:r>
              <a:rPr lang="th-TH" sz="1600" dirty="0" smtClean="0">
                <a:solidFill>
                  <a:srgbClr val="FF0000"/>
                </a:solidFill>
              </a:rPr>
              <a:t>การตลาด</a:t>
            </a:r>
            <a:endParaRPr lang="en-US" sz="1600" dirty="0">
              <a:solidFill>
                <a:srgbClr val="FF0000"/>
              </a:solidFill>
            </a:endParaRPr>
          </a:p>
        </p:txBody>
      </p:sp>
      <p:sp>
        <p:nvSpPr>
          <p:cNvPr id="17" name="TextBox 16"/>
          <p:cNvSpPr txBox="1"/>
          <p:nvPr/>
        </p:nvSpPr>
        <p:spPr>
          <a:xfrm>
            <a:off x="6308882" y="3413775"/>
            <a:ext cx="973772" cy="338554"/>
          </a:xfrm>
          <a:prstGeom prst="rect">
            <a:avLst/>
          </a:prstGeom>
          <a:noFill/>
        </p:spPr>
        <p:txBody>
          <a:bodyPr wrap="square" rtlCol="0">
            <a:spAutoFit/>
          </a:bodyPr>
          <a:lstStyle/>
          <a:p>
            <a:r>
              <a:rPr lang="th-TH" sz="1600" dirty="0" smtClean="0">
                <a:solidFill>
                  <a:srgbClr val="FF0000"/>
                </a:solidFill>
              </a:rPr>
              <a:t>การขาย</a:t>
            </a:r>
            <a:endParaRPr lang="en-US" sz="1600" dirty="0">
              <a:solidFill>
                <a:srgbClr val="FF0000"/>
              </a:solidFill>
            </a:endParaRPr>
          </a:p>
        </p:txBody>
      </p:sp>
      <p:sp>
        <p:nvSpPr>
          <p:cNvPr id="18" name="TextBox 17"/>
          <p:cNvSpPr txBox="1"/>
          <p:nvPr/>
        </p:nvSpPr>
        <p:spPr>
          <a:xfrm>
            <a:off x="5699282" y="1469297"/>
            <a:ext cx="5376388" cy="369332"/>
          </a:xfrm>
          <a:prstGeom prst="rect">
            <a:avLst/>
          </a:prstGeom>
          <a:noFill/>
        </p:spPr>
        <p:txBody>
          <a:bodyPr wrap="square" rtlCol="0">
            <a:spAutoFit/>
          </a:bodyPr>
          <a:lstStyle/>
          <a:p>
            <a:pPr algn="ctr"/>
            <a:r>
              <a:rPr lang="th-TH" b="1" dirty="0" smtClean="0">
                <a:solidFill>
                  <a:srgbClr val="FF0000"/>
                </a:solidFill>
              </a:rPr>
              <a:t>การบริหารคุณภาพแบบหลายทิศทาง สำหรับการปฏิวัติอุตสาหกรรม</a:t>
            </a:r>
            <a:endParaRPr lang="en-US" b="1" dirty="0">
              <a:solidFill>
                <a:srgbClr val="FF0000"/>
              </a:solidFill>
            </a:endParaRPr>
          </a:p>
        </p:txBody>
      </p:sp>
    </p:spTree>
    <p:extLst>
      <p:ext uri="{BB962C8B-B14F-4D97-AF65-F5344CB8AC3E}">
        <p14:creationId xmlns:p14="http://schemas.microsoft.com/office/powerpoint/2010/main" val="2665926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Industry 4.0 aligns with </a:t>
            </a:r>
            <a:r>
              <a:rPr lang="en-GB" dirty="0" smtClean="0"/>
              <a:t>TQM</a:t>
            </a:r>
            <a:r>
              <a:rPr lang="th-TH" dirty="0" smtClean="0"/>
              <a:t/>
            </a:r>
            <a:br>
              <a:rPr lang="th-TH" dirty="0" smtClean="0"/>
            </a:br>
            <a:r>
              <a:rPr lang="th-TH" sz="2700" dirty="0" smtClean="0">
                <a:solidFill>
                  <a:srgbClr val="FF0000"/>
                </a:solidFill>
              </a:rPr>
              <a:t>ปรับการบิรหารงานแบบมีส่วนร่วมเข้ากับอุตสาหกรรม 4.0 อย่างไร</a:t>
            </a:r>
            <a:endParaRPr lang="en-US" sz="2700" dirty="0">
              <a:solidFill>
                <a:srgbClr val="FF0000"/>
              </a:solidFill>
            </a:endParaRPr>
          </a:p>
        </p:txBody>
      </p:sp>
      <p:sp>
        <p:nvSpPr>
          <p:cNvPr id="10" name="Rectangle 9">
            <a:extLst>
              <a:ext uri="{FF2B5EF4-FFF2-40B4-BE49-F238E27FC236}">
                <a16:creationId xmlns:a16="http://schemas.microsoft.com/office/drawing/2014/main" xmlns="" id="{5A746F20-5847-4BBE-AE94-1A6E066544C2}"/>
              </a:ext>
            </a:extLst>
          </p:cNvPr>
          <p:cNvSpPr/>
          <p:nvPr/>
        </p:nvSpPr>
        <p:spPr>
          <a:xfrm>
            <a:off x="347726" y="2726687"/>
            <a:ext cx="4281424" cy="1657468"/>
          </a:xfrm>
          <a:prstGeom prst="rect">
            <a:avLst/>
          </a:prstGeom>
          <a:solidFill>
            <a:srgbClr val="93D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63160D41-FA53-46CE-9602-713328C042CF}"/>
              </a:ext>
            </a:extLst>
          </p:cNvPr>
          <p:cNvSpPr/>
          <p:nvPr/>
        </p:nvSpPr>
        <p:spPr>
          <a:xfrm>
            <a:off x="347726" y="4592719"/>
            <a:ext cx="4971034" cy="1132712"/>
          </a:xfrm>
          <a:prstGeom prst="rect">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12122791-BB16-4BA8-904B-9DFCEF18ED64}"/>
              </a:ext>
            </a:extLst>
          </p:cNvPr>
          <p:cNvSpPr/>
          <p:nvPr/>
        </p:nvSpPr>
        <p:spPr>
          <a:xfrm>
            <a:off x="3648392" y="5779774"/>
            <a:ext cx="5109607" cy="1027412"/>
          </a:xfrm>
          <a:prstGeom prst="rect">
            <a:avLst/>
          </a:prstGeom>
          <a:solidFill>
            <a:srgbClr val="B8C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xmlns="" id="{FD5C830B-C868-4524-81CB-2D66299331EA}"/>
              </a:ext>
            </a:extLst>
          </p:cNvPr>
          <p:cNvSpPr/>
          <p:nvPr/>
        </p:nvSpPr>
        <p:spPr>
          <a:xfrm>
            <a:off x="7169674" y="4405058"/>
            <a:ext cx="4674600" cy="1063291"/>
          </a:xfrm>
          <a:prstGeom prst="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xmlns="" id="{57233AAB-F310-442A-92CA-107AFBE4F425}"/>
              </a:ext>
            </a:extLst>
          </p:cNvPr>
          <p:cNvSpPr/>
          <p:nvPr/>
        </p:nvSpPr>
        <p:spPr>
          <a:xfrm>
            <a:off x="7169674" y="2988215"/>
            <a:ext cx="4674600" cy="1077218"/>
          </a:xfrm>
          <a:prstGeom prst="rect">
            <a:avLst/>
          </a:prstGeom>
          <a:solidFill>
            <a:srgbClr val="FF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xmlns="" id="{CA70A2F1-24F0-4829-A725-8520AD1FE2DB}"/>
              </a:ext>
            </a:extLst>
          </p:cNvPr>
          <p:cNvSpPr/>
          <p:nvPr/>
        </p:nvSpPr>
        <p:spPr>
          <a:xfrm>
            <a:off x="6307783" y="1648130"/>
            <a:ext cx="5536491" cy="1027413"/>
          </a:xfrm>
          <a:prstGeom prst="rect">
            <a:avLst/>
          </a:prstGeom>
          <a:solidFill>
            <a:srgbClr val="FBA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xmlns="" id="{071C6AD1-8B3C-4AF3-B4AF-06C8D27C1B20}"/>
              </a:ext>
            </a:extLst>
          </p:cNvPr>
          <p:cNvSpPr/>
          <p:nvPr/>
        </p:nvSpPr>
        <p:spPr>
          <a:xfrm>
            <a:off x="358887" y="1657559"/>
            <a:ext cx="5525294" cy="938718"/>
          </a:xfrm>
          <a:prstGeom prst="rect">
            <a:avLst/>
          </a:prstGeom>
          <a:solidFill>
            <a:srgbClr val="FFE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17" name="Picture 2" descr="ISO 9001:2015 | Veeva Industries">
            <a:extLst>
              <a:ext uri="{FF2B5EF4-FFF2-40B4-BE49-F238E27FC236}">
                <a16:creationId xmlns:a16="http://schemas.microsoft.com/office/drawing/2014/main" xmlns="" id="{5B7A144D-0416-426C-951B-2171F22F29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9494" y="1611694"/>
            <a:ext cx="4242040" cy="424204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xmlns="" id="{29B78A42-68EE-4643-8C60-38F7AC2F34C6}"/>
              </a:ext>
            </a:extLst>
          </p:cNvPr>
          <p:cNvSpPr/>
          <p:nvPr/>
        </p:nvSpPr>
        <p:spPr>
          <a:xfrm>
            <a:off x="5264985" y="3007313"/>
            <a:ext cx="1621536" cy="16215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TQM &amp; I4.0</a:t>
            </a:r>
          </a:p>
        </p:txBody>
      </p:sp>
      <p:sp>
        <p:nvSpPr>
          <p:cNvPr id="6" name="Rectangle 5">
            <a:extLst>
              <a:ext uri="{FF2B5EF4-FFF2-40B4-BE49-F238E27FC236}">
                <a16:creationId xmlns:a16="http://schemas.microsoft.com/office/drawing/2014/main" xmlns="" id="{58FD0481-1570-45A1-A532-14DA9A77D188}"/>
              </a:ext>
            </a:extLst>
          </p:cNvPr>
          <p:cNvSpPr/>
          <p:nvPr/>
        </p:nvSpPr>
        <p:spPr>
          <a:xfrm>
            <a:off x="8794987" y="5468347"/>
            <a:ext cx="2955939" cy="1015663"/>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Source: </a:t>
            </a:r>
            <a:r>
              <a:rPr lang="en-US" sz="1200" dirty="0" err="1">
                <a:latin typeface="Arial" panose="020B0604020202020204" pitchFamily="34" charset="0"/>
                <a:cs typeface="Arial" panose="020B0604020202020204" pitchFamily="34" charset="0"/>
              </a:rPr>
              <a:t>Sader</a:t>
            </a:r>
            <a:r>
              <a:rPr lang="en-US" sz="1200" dirty="0">
                <a:latin typeface="Arial" panose="020B0604020202020204" pitchFamily="34" charset="0"/>
                <a:cs typeface="Arial" panose="020B0604020202020204" pitchFamily="34" charset="0"/>
              </a:rPr>
              <a:t>, Sami SA, </a:t>
            </a:r>
            <a:r>
              <a:rPr lang="en-US" sz="1200" dirty="0" err="1">
                <a:latin typeface="Arial" panose="020B0604020202020204" pitchFamily="34" charset="0"/>
                <a:cs typeface="Arial" panose="020B0604020202020204" pitchFamily="34" charset="0"/>
              </a:rPr>
              <a:t>István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Husti</a:t>
            </a:r>
            <a:r>
              <a:rPr lang="en-US" sz="1200" dirty="0">
                <a:latin typeface="Arial" panose="020B0604020202020204" pitchFamily="34" charset="0"/>
                <a:cs typeface="Arial" panose="020B0604020202020204" pitchFamily="34" charset="0"/>
              </a:rPr>
              <a:t>, and </a:t>
            </a:r>
            <a:r>
              <a:rPr lang="en-US" sz="1200" dirty="0" err="1">
                <a:latin typeface="Arial" panose="020B0604020202020204" pitchFamily="34" charset="0"/>
                <a:cs typeface="Arial" panose="020B0604020202020204" pitchFamily="34" charset="0"/>
              </a:rPr>
              <a:t>Miklós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Daróczi</a:t>
            </a:r>
            <a:r>
              <a:rPr lang="en-US" sz="1200" dirty="0">
                <a:latin typeface="Arial" panose="020B0604020202020204" pitchFamily="34" charset="0"/>
                <a:cs typeface="Arial" panose="020B0604020202020204" pitchFamily="34" charset="0"/>
              </a:rPr>
              <a:t>. “Suggested Indicators to Measure the Impact of Industry 4.0 on Total Quality Management" Industry 4.0 2.6 (2017)</a:t>
            </a:r>
          </a:p>
        </p:txBody>
      </p:sp>
      <p:sp>
        <p:nvSpPr>
          <p:cNvPr id="25" name="Rectangle 24">
            <a:extLst>
              <a:ext uri="{FF2B5EF4-FFF2-40B4-BE49-F238E27FC236}">
                <a16:creationId xmlns:a16="http://schemas.microsoft.com/office/drawing/2014/main" xmlns="" id="{A34A0F08-1BB4-463A-8EF1-7913E3D05C48}"/>
              </a:ext>
            </a:extLst>
          </p:cNvPr>
          <p:cNvSpPr/>
          <p:nvPr/>
        </p:nvSpPr>
        <p:spPr>
          <a:xfrm>
            <a:off x="441074" y="1609986"/>
            <a:ext cx="4271804" cy="1089529"/>
          </a:xfrm>
          <a:prstGeom prst="rect">
            <a:avLst/>
          </a:prstGeom>
        </p:spPr>
        <p:txBody>
          <a:bodyPr wrap="square">
            <a:spAutoFit/>
          </a:bodyPr>
          <a:lstStyle/>
          <a:p>
            <a:pPr marL="285750" indent="-285750">
              <a:buFont typeface="Arial" panose="020B0604020202020204" pitchFamily="34" charset="0"/>
              <a:buChar char="•"/>
            </a:pPr>
            <a:r>
              <a:rPr lang="en-US" sz="900" dirty="0">
                <a:latin typeface="Arial" panose="020B0604020202020204" pitchFamily="34" charset="0"/>
                <a:cs typeface="Arial" panose="020B0604020202020204" pitchFamily="34" charset="0"/>
              </a:rPr>
              <a:t>Improve </a:t>
            </a:r>
            <a:r>
              <a:rPr lang="en-US" sz="900" dirty="0" smtClean="0">
                <a:latin typeface="Arial" panose="020B0604020202020204" pitchFamily="34" charset="0"/>
                <a:cs typeface="Arial" panose="020B0604020202020204" pitchFamily="34" charset="0"/>
              </a:rPr>
              <a:t>responsiveness</a:t>
            </a:r>
            <a:endParaRPr lang="th-TH" sz="9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900" dirty="0" smtClean="0">
                <a:solidFill>
                  <a:srgbClr val="FF0000"/>
                </a:solidFill>
                <a:latin typeface="Arial" panose="020B0604020202020204" pitchFamily="34" charset="0"/>
                <a:cs typeface="Arial" panose="020B0604020202020204" pitchFamily="34" charset="0"/>
              </a:rPr>
              <a:t>ปรับปรุงความไวการตอบสนอง</a:t>
            </a:r>
            <a:endParaRPr lang="en-US" sz="9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900" dirty="0">
                <a:latin typeface="Arial" panose="020B0604020202020204" pitchFamily="34" charset="0"/>
                <a:cs typeface="Arial" panose="020B0604020202020204" pitchFamily="34" charset="0"/>
              </a:rPr>
              <a:t>Customized </a:t>
            </a:r>
            <a:r>
              <a:rPr lang="en-US" sz="900" dirty="0" smtClean="0">
                <a:latin typeface="Arial" panose="020B0604020202020204" pitchFamily="34" charset="0"/>
                <a:cs typeface="Arial" panose="020B0604020202020204" pitchFamily="34" charset="0"/>
              </a:rPr>
              <a:t>product/customer</a:t>
            </a:r>
            <a:endParaRPr lang="th-TH" sz="9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900" dirty="0" smtClean="0">
                <a:solidFill>
                  <a:srgbClr val="FF0000"/>
                </a:solidFill>
                <a:latin typeface="Arial" panose="020B0604020202020204" pitchFamily="34" charset="0"/>
                <a:cs typeface="Arial" panose="020B0604020202020204" pitchFamily="34" charset="0"/>
              </a:rPr>
              <a:t>มุ่งเน้นสินค้าตามความต้องการลูกค้า</a:t>
            </a:r>
            <a:endParaRPr lang="en-US" sz="900" dirty="0" smtClean="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900" dirty="0" smtClean="0">
                <a:latin typeface="Arial" panose="020B0604020202020204" pitchFamily="34" charset="0"/>
                <a:cs typeface="Arial" panose="020B0604020202020204" pitchFamily="34" charset="0"/>
              </a:rPr>
              <a:t>Smart prediction of market demand</a:t>
            </a:r>
            <a:endParaRPr lang="th-TH" sz="9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900" dirty="0" smtClean="0">
                <a:solidFill>
                  <a:srgbClr val="FF0000"/>
                </a:solidFill>
                <a:latin typeface="Arial" panose="020B0604020202020204" pitchFamily="34" charset="0"/>
                <a:cs typeface="Arial" panose="020B0604020202020204" pitchFamily="34" charset="0"/>
              </a:rPr>
              <a:t>ทำนายอย่างชาญฉลาดในด้านความต้องการลูกค้า</a:t>
            </a:r>
            <a:endParaRPr lang="en-US" sz="900" dirty="0">
              <a:solidFill>
                <a:srgbClr val="FF0000"/>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xmlns="" id="{228A9A83-1172-4BD1-A786-3D0383A8BAC7}"/>
              </a:ext>
            </a:extLst>
          </p:cNvPr>
          <p:cNvSpPr/>
          <p:nvPr/>
        </p:nvSpPr>
        <p:spPr>
          <a:xfrm>
            <a:off x="7813952" y="1594239"/>
            <a:ext cx="3626864" cy="1200329"/>
          </a:xfrm>
          <a:prstGeom prst="rect">
            <a:avLst/>
          </a:prstGeom>
        </p:spPr>
        <p:txBody>
          <a:bodyPr wrap="square">
            <a:spAutoFit/>
          </a:bodyPr>
          <a:lstStyle/>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Smart allocation of </a:t>
            </a:r>
            <a:r>
              <a:rPr lang="en-US" sz="1000" dirty="0" smtClean="0">
                <a:latin typeface="Arial" panose="020B0604020202020204" pitchFamily="34" charset="0"/>
                <a:cs typeface="Arial" panose="020B0604020202020204" pitchFamily="34" charset="0"/>
              </a:rPr>
              <a:t>resources</a:t>
            </a:r>
            <a:endParaRPr lang="th-TH" sz="1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000" dirty="0" smtClean="0">
                <a:solidFill>
                  <a:srgbClr val="FF0000"/>
                </a:solidFill>
                <a:latin typeface="Arial" panose="020B0604020202020204" pitchFamily="34" charset="0"/>
                <a:cs typeface="Arial" panose="020B0604020202020204" pitchFamily="34" charset="0"/>
              </a:rPr>
              <a:t>การจัดสรรทรัพยากรอย่างฉลาด</a:t>
            </a:r>
            <a:endParaRPr lang="en-US" sz="10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High coordination among all level of the </a:t>
            </a:r>
            <a:r>
              <a:rPr lang="en-US" sz="1000" dirty="0" smtClean="0">
                <a:latin typeface="Arial" panose="020B0604020202020204" pitchFamily="34" charset="0"/>
                <a:cs typeface="Arial" panose="020B0604020202020204" pitchFamily="34" charset="0"/>
              </a:rPr>
              <a:t>organization</a:t>
            </a:r>
            <a:endParaRPr lang="th-TH" sz="1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000" dirty="0" smtClean="0">
                <a:solidFill>
                  <a:srgbClr val="FF0000"/>
                </a:solidFill>
                <a:latin typeface="Arial" panose="020B0604020202020204" pitchFamily="34" charset="0"/>
                <a:cs typeface="Arial" panose="020B0604020202020204" pitchFamily="34" charset="0"/>
              </a:rPr>
              <a:t>มีความเชื่อมโยงระหว่างหน่วยงานทุกระดับ</a:t>
            </a:r>
            <a:endParaRPr lang="en-US" sz="10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Effective evaluation for </a:t>
            </a:r>
            <a:r>
              <a:rPr lang="en-US" sz="1000" dirty="0" smtClean="0">
                <a:latin typeface="Arial" panose="020B0604020202020204" pitchFamily="34" charset="0"/>
                <a:cs typeface="Arial" panose="020B0604020202020204" pitchFamily="34" charset="0"/>
              </a:rPr>
              <a:t>results</a:t>
            </a:r>
            <a:endParaRPr lang="th-TH" sz="1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000" dirty="0" smtClean="0">
                <a:solidFill>
                  <a:srgbClr val="FF0000"/>
                </a:solidFill>
                <a:latin typeface="Arial" panose="020B0604020202020204" pitchFamily="34" charset="0"/>
                <a:cs typeface="Arial" panose="020B0604020202020204" pitchFamily="34" charset="0"/>
              </a:rPr>
              <a:t>มีการประเมิน และ ผลลัพธ์ที่มีประสิทธิภาพ</a:t>
            </a:r>
            <a:endParaRPr lang="en-US" sz="1000" dirty="0">
              <a:solidFill>
                <a:srgbClr val="FF0000"/>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xmlns="" id="{6D79892A-A41A-4584-B717-CD43C0D76335}"/>
              </a:ext>
            </a:extLst>
          </p:cNvPr>
          <p:cNvSpPr/>
          <p:nvPr/>
        </p:nvSpPr>
        <p:spPr>
          <a:xfrm>
            <a:off x="8141534" y="3084491"/>
            <a:ext cx="3269518" cy="904863"/>
          </a:xfrm>
          <a:prstGeom prst="rect">
            <a:avLst/>
          </a:prstGeom>
        </p:spPr>
        <p:txBody>
          <a:bodyPr wrap="square">
            <a:spAutoFit/>
          </a:bodyPr>
          <a:lstStyle/>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Improve communication and </a:t>
            </a:r>
            <a:r>
              <a:rPr lang="en-US" sz="1100" dirty="0" smtClean="0">
                <a:latin typeface="Arial" panose="020B0604020202020204" pitchFamily="34" charset="0"/>
                <a:cs typeface="Arial" panose="020B0604020202020204" pitchFamily="34" charset="0"/>
              </a:rPr>
              <a:t>collaboration</a:t>
            </a:r>
            <a:endParaRPr lang="th-TH" sz="11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100" dirty="0" smtClean="0">
                <a:solidFill>
                  <a:srgbClr val="FF0000"/>
                </a:solidFill>
                <a:latin typeface="Arial" panose="020B0604020202020204" pitchFamily="34" charset="0"/>
                <a:cs typeface="Arial" panose="020B0604020202020204" pitchFamily="34" charset="0"/>
              </a:rPr>
              <a:t>ปรับปรุงกลไกการสื่อสารและความร่วมมือ</a:t>
            </a:r>
            <a:endParaRPr lang="en-US" sz="11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Facilitating innovation and sharing of </a:t>
            </a:r>
            <a:r>
              <a:rPr lang="en-US" sz="1100" dirty="0" smtClean="0">
                <a:latin typeface="Arial" panose="020B0604020202020204" pitchFamily="34" charset="0"/>
                <a:cs typeface="Arial" panose="020B0604020202020204" pitchFamily="34" charset="0"/>
              </a:rPr>
              <a:t>ideas</a:t>
            </a:r>
            <a:endParaRPr lang="th-TH" sz="11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100" dirty="0" smtClean="0">
                <a:latin typeface="Arial" panose="020B0604020202020204" pitchFamily="34" charset="0"/>
                <a:cs typeface="Arial" panose="020B0604020202020204" pitchFamily="34" charset="0"/>
              </a:rPr>
              <a:t>สนับสนุน การแลกเปลี่ยนแนวคิดและนวัตกรรม</a:t>
            </a:r>
            <a:endParaRPr lang="en-US" sz="1100"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xmlns="" id="{F4651EB0-9B47-47FF-B8D8-10C4F54F1D73}"/>
              </a:ext>
            </a:extLst>
          </p:cNvPr>
          <p:cNvSpPr/>
          <p:nvPr/>
        </p:nvSpPr>
        <p:spPr>
          <a:xfrm>
            <a:off x="8101794" y="4322439"/>
            <a:ext cx="3897030" cy="1200329"/>
          </a:xfrm>
          <a:prstGeom prst="rect">
            <a:avLst/>
          </a:prstGeom>
        </p:spPr>
        <p:txBody>
          <a:bodyPr wrap="square">
            <a:spAutoFit/>
          </a:bodyPr>
          <a:lstStyle/>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Transparent, interconnected, dynamic </a:t>
            </a:r>
            <a:r>
              <a:rPr lang="en-US" sz="1000" dirty="0" smtClean="0">
                <a:latin typeface="Arial" panose="020B0604020202020204" pitchFamily="34" charset="0"/>
                <a:cs typeface="Arial" panose="020B0604020202020204" pitchFamily="34" charset="0"/>
              </a:rPr>
              <a:t>processes</a:t>
            </a:r>
            <a:endParaRPr lang="th-TH" sz="1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000" dirty="0" smtClean="0">
                <a:solidFill>
                  <a:srgbClr val="FF0000"/>
                </a:solidFill>
                <a:latin typeface="Arial" panose="020B0604020202020204" pitchFamily="34" charset="0"/>
                <a:cs typeface="Arial" panose="020B0604020202020204" pitchFamily="34" charset="0"/>
              </a:rPr>
              <a:t>กระบวนการที่โปร่งใส  เชื่อมโยง และต่อเนื่อง</a:t>
            </a:r>
            <a:endParaRPr lang="en-US" sz="10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Self-learning, early prediction of </a:t>
            </a:r>
            <a:r>
              <a:rPr lang="en-US" sz="1000" dirty="0" smtClean="0">
                <a:latin typeface="Arial" panose="020B0604020202020204" pitchFamily="34" charset="0"/>
                <a:cs typeface="Arial" panose="020B0604020202020204" pitchFamily="34" charset="0"/>
              </a:rPr>
              <a:t>errors</a:t>
            </a:r>
            <a:endParaRPr lang="th-TH" sz="1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000" dirty="0" smtClean="0">
                <a:latin typeface="Arial" panose="020B0604020202020204" pitchFamily="34" charset="0"/>
                <a:cs typeface="Arial" panose="020B0604020202020204" pitchFamily="34" charset="0"/>
              </a:rPr>
              <a:t>ระบบเรียนรู้ด้วยตนเอง การทำนายความผิดพลาดแต่เนิ่นๆ</a:t>
            </a:r>
            <a:endParaRPr lang="en-US"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Less downtime, early maintenance </a:t>
            </a:r>
            <a:r>
              <a:rPr lang="en-US" sz="1000" dirty="0" smtClean="0">
                <a:latin typeface="Arial" panose="020B0604020202020204" pitchFamily="34" charset="0"/>
                <a:cs typeface="Arial" panose="020B0604020202020204" pitchFamily="34" charset="0"/>
              </a:rPr>
              <a:t>prediction</a:t>
            </a:r>
            <a:endParaRPr lang="th-TH" sz="1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000" dirty="0" smtClean="0">
                <a:solidFill>
                  <a:srgbClr val="FF0000"/>
                </a:solidFill>
                <a:latin typeface="Arial" panose="020B0604020202020204" pitchFamily="34" charset="0"/>
                <a:cs typeface="Arial" panose="020B0604020202020204" pitchFamily="34" charset="0"/>
              </a:rPr>
              <a:t>ความสูญเสียหยุดชะงักที่น้อยลง  การบำรุงรักษาล่วงหน้า</a:t>
            </a:r>
            <a:endParaRPr lang="en-US" sz="1000" dirty="0">
              <a:solidFill>
                <a:srgbClr val="FF0000"/>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xmlns="" id="{10A0C1F9-08E3-4116-B783-99B580B6D43E}"/>
              </a:ext>
            </a:extLst>
          </p:cNvPr>
          <p:cNvSpPr/>
          <p:nvPr/>
        </p:nvSpPr>
        <p:spPr>
          <a:xfrm>
            <a:off x="418997" y="2762162"/>
            <a:ext cx="3291943" cy="1723549"/>
          </a:xfrm>
          <a:prstGeom prst="rect">
            <a:avLst/>
          </a:prstGeom>
        </p:spPr>
        <p:txBody>
          <a:bodyPr wrap="square">
            <a:spAutoFit/>
          </a:bodyPr>
          <a:lstStyle/>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Easy identification and communication </a:t>
            </a:r>
            <a:r>
              <a:rPr lang="en-US" sz="1000" dirty="0" smtClean="0">
                <a:latin typeface="Arial" panose="020B0604020202020204" pitchFamily="34" charset="0"/>
                <a:cs typeface="Arial" panose="020B0604020202020204" pitchFamily="34" charset="0"/>
              </a:rPr>
              <a:t>tools</a:t>
            </a:r>
            <a:endParaRPr lang="th-TH" sz="1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000" dirty="0" smtClean="0">
                <a:solidFill>
                  <a:srgbClr val="FF0000"/>
                </a:solidFill>
                <a:latin typeface="Arial" panose="020B0604020202020204" pitchFamily="34" charset="0"/>
                <a:cs typeface="Arial" panose="020B0604020202020204" pitchFamily="34" charset="0"/>
              </a:rPr>
              <a:t>ใช้เครื่องมือการกำหนด สื่อสารอย่างง่าย</a:t>
            </a:r>
            <a:endParaRPr lang="en-US" sz="10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The ability to hire segmentation of stakeholders based on </a:t>
            </a:r>
            <a:r>
              <a:rPr lang="en-US" sz="1000" dirty="0" smtClean="0">
                <a:latin typeface="Arial" panose="020B0604020202020204" pitchFamily="34" charset="0"/>
                <a:cs typeface="Arial" panose="020B0604020202020204" pitchFamily="34" charset="0"/>
              </a:rPr>
              <a:t>priorities</a:t>
            </a:r>
            <a:endParaRPr lang="th-TH" sz="1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000" dirty="0" smtClean="0">
                <a:solidFill>
                  <a:srgbClr val="FF0000"/>
                </a:solidFill>
                <a:latin typeface="Arial" panose="020B0604020202020204" pitchFamily="34" charset="0"/>
                <a:cs typeface="Arial" panose="020B0604020202020204" pitchFamily="34" charset="0"/>
              </a:rPr>
              <a:t>สามารถกำหนดส่วนแบ่งของผู้มีส่วนได้เสียบนความสำคัญ</a:t>
            </a:r>
            <a:endParaRPr lang="en-US" sz="10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Stronger collaboration with providers and partners to encourage continuous </a:t>
            </a:r>
            <a:r>
              <a:rPr lang="en-US" sz="1000" dirty="0" smtClean="0">
                <a:latin typeface="Arial" panose="020B0604020202020204" pitchFamily="34" charset="0"/>
                <a:cs typeface="Arial" panose="020B0604020202020204" pitchFamily="34" charset="0"/>
              </a:rPr>
              <a:t>improvement</a:t>
            </a:r>
            <a:endParaRPr lang="th-TH" sz="1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900" dirty="0" smtClean="0">
                <a:solidFill>
                  <a:srgbClr val="FF0000"/>
                </a:solidFill>
                <a:latin typeface="Arial" panose="020B0604020202020204" pitchFamily="34" charset="0"/>
                <a:cs typeface="Arial" panose="020B0604020202020204" pitchFamily="34" charset="0"/>
              </a:rPr>
              <a:t>ความร่วมมือที่เข้มแข็งช่วยให้คู่ค้าธุรกิจสามารถปรับปรุงได้อย่างต่อเนื่อง</a:t>
            </a:r>
            <a:endParaRPr lang="en-US" sz="900" dirty="0">
              <a:solidFill>
                <a:srgbClr val="FF0000"/>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xmlns="" id="{AC7E8A88-84C5-4E55-A5C6-0EB32AB09102}"/>
              </a:ext>
            </a:extLst>
          </p:cNvPr>
          <p:cNvSpPr/>
          <p:nvPr/>
        </p:nvSpPr>
        <p:spPr>
          <a:xfrm>
            <a:off x="3709432" y="5853734"/>
            <a:ext cx="4855704" cy="954107"/>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Active dynamic interaction with market needs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Instant re-configuration of production processes to respond to improvement request</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Motivating for change environment</a:t>
            </a:r>
          </a:p>
        </p:txBody>
      </p:sp>
      <p:sp>
        <p:nvSpPr>
          <p:cNvPr id="31" name="Rectangle 30">
            <a:extLst>
              <a:ext uri="{FF2B5EF4-FFF2-40B4-BE49-F238E27FC236}">
                <a16:creationId xmlns:a16="http://schemas.microsoft.com/office/drawing/2014/main" xmlns="" id="{90D7B44F-1043-4435-9939-110F5532B05C}"/>
              </a:ext>
            </a:extLst>
          </p:cNvPr>
          <p:cNvSpPr/>
          <p:nvPr/>
        </p:nvSpPr>
        <p:spPr>
          <a:xfrm>
            <a:off x="441074" y="4637764"/>
            <a:ext cx="3725812" cy="2009781"/>
          </a:xfrm>
          <a:prstGeom prst="rect">
            <a:avLst/>
          </a:prstGeom>
        </p:spPr>
        <p:txBody>
          <a:bodyPr wrap="square">
            <a:spAutoFit/>
          </a:bodyPr>
          <a:lstStyle/>
          <a:p>
            <a:pPr marL="285750"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Rich information and analytics dashboards about production, machines, markets, etc</a:t>
            </a:r>
            <a:r>
              <a:rPr lang="en-US" sz="1050" dirty="0" smtClean="0">
                <a:latin typeface="Arial" panose="020B0604020202020204" pitchFamily="34" charset="0"/>
                <a:cs typeface="Arial" panose="020B0604020202020204" pitchFamily="34" charset="0"/>
              </a:rPr>
              <a:t>.</a:t>
            </a:r>
            <a:endParaRPr lang="th-TH" sz="105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000" dirty="0" smtClean="0">
                <a:solidFill>
                  <a:srgbClr val="FF0000"/>
                </a:solidFill>
                <a:latin typeface="Arial" panose="020B0604020202020204" pitchFamily="34" charset="0"/>
                <a:cs typeface="Arial" panose="020B0604020202020204" pitchFamily="34" charset="0"/>
              </a:rPr>
              <a:t>ข้อมูลที่สำคัญจำนวนมากและการรายงานเกี่ยวกับการผลิต  เครื่องจักร และการตลาด</a:t>
            </a:r>
            <a:endParaRPr lang="en-US" sz="10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Early prediction of failures, thus, anticipating early </a:t>
            </a:r>
            <a:r>
              <a:rPr lang="en-US" sz="1050" dirty="0" smtClean="0">
                <a:latin typeface="Arial" panose="020B0604020202020204" pitchFamily="34" charset="0"/>
                <a:cs typeface="Arial" panose="020B0604020202020204" pitchFamily="34" charset="0"/>
              </a:rPr>
              <a:t>reactions</a:t>
            </a:r>
            <a:endParaRPr lang="th-TH" sz="105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050" dirty="0" smtClean="0">
                <a:solidFill>
                  <a:srgbClr val="FF0000"/>
                </a:solidFill>
                <a:latin typeface="Arial" panose="020B0604020202020204" pitchFamily="34" charset="0"/>
                <a:cs typeface="Arial" panose="020B0604020202020204" pitchFamily="34" charset="0"/>
              </a:rPr>
              <a:t>การทำนายอย่างทันท่วงเวลาของความเสียหาย และการดกำหนดการป้องกัน</a:t>
            </a:r>
            <a:endParaRPr lang="en-US" sz="105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Early evidence to correct or support </a:t>
            </a:r>
            <a:r>
              <a:rPr lang="en-US" sz="1050" dirty="0" smtClean="0">
                <a:latin typeface="Arial" panose="020B0604020202020204" pitchFamily="34" charset="0"/>
                <a:cs typeface="Arial" panose="020B0604020202020204" pitchFamily="34" charset="0"/>
              </a:rPr>
              <a:t>decisions</a:t>
            </a:r>
            <a:endParaRPr lang="th-TH" sz="105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050" dirty="0" smtClean="0">
                <a:solidFill>
                  <a:srgbClr val="FF0000"/>
                </a:solidFill>
                <a:latin typeface="Arial" panose="020B0604020202020204" pitchFamily="34" charset="0"/>
                <a:cs typeface="Arial" panose="020B0604020202020204" pitchFamily="34" charset="0"/>
              </a:rPr>
              <a:t>สร้างหลักฐานแต่เนิ่นๆในการสนับสนุนการตัดสินใจ</a:t>
            </a:r>
            <a:endParaRPr lang="en-US" sz="105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041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448674"/>
            <a:ext cx="9913041" cy="888031"/>
          </a:xfrm>
        </p:spPr>
        <p:txBody>
          <a:bodyPr>
            <a:normAutofit fontScale="90000"/>
          </a:bodyPr>
          <a:lstStyle/>
          <a:p>
            <a:r>
              <a:rPr lang="en-US" dirty="0"/>
              <a:t/>
            </a:r>
            <a:br>
              <a:rPr lang="en-US" dirty="0"/>
            </a:br>
            <a:endParaRPr lang="en-US" dirty="0"/>
          </a:p>
        </p:txBody>
      </p:sp>
      <p:pic>
        <p:nvPicPr>
          <p:cNvPr id="8" name="Picture 7"/>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499365" y="448674"/>
            <a:ext cx="10908378" cy="5974294"/>
          </a:xfrm>
          <a:prstGeom prst="rect">
            <a:avLst/>
          </a:prstGeom>
        </p:spPr>
      </p:pic>
      <p:sp>
        <p:nvSpPr>
          <p:cNvPr id="9" name="Oval 8"/>
          <p:cNvSpPr/>
          <p:nvPr/>
        </p:nvSpPr>
        <p:spPr>
          <a:xfrm>
            <a:off x="3367312" y="1563729"/>
            <a:ext cx="5631543" cy="3541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 name="Rectangle 2"/>
          <p:cNvSpPr/>
          <p:nvPr/>
        </p:nvSpPr>
        <p:spPr>
          <a:xfrm>
            <a:off x="3685138" y="3224914"/>
            <a:ext cx="4995892" cy="1101840"/>
          </a:xfrm>
          <a:prstGeom prst="rect">
            <a:avLst/>
          </a:prstGeom>
        </p:spPr>
        <p:txBody>
          <a:bodyPr wrap="square">
            <a:spAutoFit/>
          </a:bodyPr>
          <a:lstStyle/>
          <a:p>
            <a:pPr algn="ctr"/>
            <a:r>
              <a:rPr lang="en-GB" sz="3200" dirty="0">
                <a:latin typeface="Arial" panose="020B0604020202020204" pitchFamily="34" charset="0"/>
                <a:cs typeface="Arial" panose="020B0604020202020204" pitchFamily="34" charset="0"/>
              </a:rPr>
              <a:t>Approaches to </a:t>
            </a:r>
            <a:r>
              <a:rPr lang="en-GB" sz="3200" dirty="0" smtClean="0">
                <a:latin typeface="Arial" panose="020B0604020202020204" pitchFamily="34" charset="0"/>
                <a:cs typeface="Arial" panose="020B0604020202020204" pitchFamily="34" charset="0"/>
              </a:rPr>
              <a:t>Quality</a:t>
            </a:r>
            <a:endParaRPr lang="th-TH" sz="3200" dirty="0" smtClean="0">
              <a:latin typeface="Arial" panose="020B0604020202020204" pitchFamily="34" charset="0"/>
              <a:cs typeface="Arial" panose="020B0604020202020204" pitchFamily="34" charset="0"/>
            </a:endParaRPr>
          </a:p>
          <a:p>
            <a:pPr algn="ctr"/>
            <a:r>
              <a:rPr lang="th-TH" sz="2400" dirty="0">
                <a:solidFill>
                  <a:srgbClr val="FF0000"/>
                </a:solidFill>
                <a:latin typeface="Arial" panose="020B0604020202020204" pitchFamily="34" charset="0"/>
                <a:cs typeface="Arial" panose="020B0604020202020204" pitchFamily="34" charset="0"/>
              </a:rPr>
              <a:t>กระบวนวิธีการจัดการคุณภาพ</a:t>
            </a:r>
            <a:endParaRPr lang="en-US" sz="24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5071521" y="2052501"/>
            <a:ext cx="2048959" cy="461665"/>
          </a:xfrm>
          <a:prstGeom prst="rect">
            <a:avLst/>
          </a:prstGeom>
        </p:spPr>
        <p:txBody>
          <a:bodyPr wrap="none">
            <a:spAutoFit/>
          </a:bodyPr>
          <a:lstStyle/>
          <a:p>
            <a:pPr algn="ctr"/>
            <a:r>
              <a:rPr lang="en-US" sz="2400" b="1" dirty="0">
                <a:solidFill>
                  <a:srgbClr val="00B050"/>
                </a:solidFill>
                <a:latin typeface="Arial" panose="020B0604020202020204" pitchFamily="34" charset="0"/>
                <a:cs typeface="Arial" panose="020B0604020202020204" pitchFamily="34" charset="0"/>
              </a:rPr>
              <a:t>Presentation</a:t>
            </a:r>
            <a:endParaRPr lang="en-GB" sz="24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2405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3 Approaches to Quality </a:t>
            </a:r>
            <a:r>
              <a:rPr lang="en-GB" dirty="0" smtClean="0"/>
              <a:t>Management</a:t>
            </a:r>
            <a:r>
              <a:rPr lang="th-TH" dirty="0" smtClean="0"/>
              <a:t/>
            </a:r>
            <a:br>
              <a:rPr lang="th-TH" dirty="0" smtClean="0"/>
            </a:br>
            <a:r>
              <a:rPr lang="th-TH" dirty="0" smtClean="0">
                <a:solidFill>
                  <a:srgbClr val="FF0000"/>
                </a:solidFill>
              </a:rPr>
              <a:t>3 </a:t>
            </a:r>
            <a:r>
              <a:rPr lang="th-TH" dirty="0" smtClean="0">
                <a:solidFill>
                  <a:srgbClr val="FF0000"/>
                </a:solidFill>
              </a:rPr>
              <a:t>กระบวน</a:t>
            </a:r>
            <a:r>
              <a:rPr lang="th-TH" dirty="0">
                <a:solidFill>
                  <a:srgbClr val="FF0000"/>
                </a:solidFill>
              </a:rPr>
              <a:t>วิธีการจัดการคุณภาพ</a:t>
            </a:r>
            <a:endParaRPr lang="en-US" dirty="0"/>
          </a:p>
        </p:txBody>
      </p:sp>
      <p:sp>
        <p:nvSpPr>
          <p:cNvPr id="4" name="Rectangle: Rounded Corners 3">
            <a:extLst>
              <a:ext uri="{FF2B5EF4-FFF2-40B4-BE49-F238E27FC236}">
                <a16:creationId xmlns:a16="http://schemas.microsoft.com/office/drawing/2014/main" xmlns="" id="{E93122DE-F2B2-4ED0-B1C1-25B7955A17A1}"/>
              </a:ext>
            </a:extLst>
          </p:cNvPr>
          <p:cNvSpPr/>
          <p:nvPr/>
        </p:nvSpPr>
        <p:spPr>
          <a:xfrm>
            <a:off x="1762125" y="2217418"/>
            <a:ext cx="2369820" cy="888031"/>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Arial" panose="020B0604020202020204" pitchFamily="34" charset="0"/>
                <a:cs typeface="Arial" panose="020B0604020202020204" pitchFamily="34" charset="0"/>
              </a:rPr>
              <a:t>Consultancy </a:t>
            </a:r>
            <a:r>
              <a:rPr lang="en-US" b="1" dirty="0" smtClean="0">
                <a:solidFill>
                  <a:sysClr val="windowText" lastClr="000000"/>
                </a:solidFill>
                <a:latin typeface="Arial" panose="020B0604020202020204" pitchFamily="34" charset="0"/>
                <a:cs typeface="Arial" panose="020B0604020202020204" pitchFamily="34" charset="0"/>
              </a:rPr>
              <a:t>approach</a:t>
            </a:r>
            <a:endParaRPr lang="th-TH" b="1" dirty="0" smtClean="0">
              <a:solidFill>
                <a:sysClr val="windowText" lastClr="000000"/>
              </a:solidFill>
              <a:latin typeface="Arial" panose="020B0604020202020204" pitchFamily="34" charset="0"/>
              <a:cs typeface="Arial" panose="020B0604020202020204" pitchFamily="34" charset="0"/>
            </a:endParaRPr>
          </a:p>
          <a:p>
            <a:pPr algn="ctr"/>
            <a:r>
              <a:rPr lang="th-TH" sz="1500" b="1" dirty="0" smtClean="0">
                <a:solidFill>
                  <a:srgbClr val="FF0000"/>
                </a:solidFill>
                <a:latin typeface="Arial" panose="020B0604020202020204" pitchFamily="34" charset="0"/>
                <a:cs typeface="Arial" panose="020B0604020202020204" pitchFamily="34" charset="0"/>
              </a:rPr>
              <a:t>การใช้ที่ปรึกษา</a:t>
            </a:r>
            <a:endParaRPr lang="en-US" sz="1500" b="1" dirty="0">
              <a:solidFill>
                <a:srgbClr val="FF0000"/>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xmlns="" id="{CE037D4A-599E-47F6-A8AE-3468B7671519}"/>
              </a:ext>
            </a:extLst>
          </p:cNvPr>
          <p:cNvSpPr/>
          <p:nvPr/>
        </p:nvSpPr>
        <p:spPr>
          <a:xfrm>
            <a:off x="4927683" y="2232359"/>
            <a:ext cx="2724516" cy="88803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Arial" panose="020B0604020202020204" pitchFamily="34" charset="0"/>
                <a:cs typeface="Arial" panose="020B0604020202020204" pitchFamily="34" charset="0"/>
              </a:rPr>
              <a:t>Standardization/ principle </a:t>
            </a:r>
            <a:r>
              <a:rPr lang="en-US" b="1" dirty="0" smtClean="0">
                <a:solidFill>
                  <a:sysClr val="windowText" lastClr="000000"/>
                </a:solidFill>
                <a:latin typeface="Arial" panose="020B0604020202020204" pitchFamily="34" charset="0"/>
                <a:cs typeface="Arial" panose="020B0604020202020204" pitchFamily="34" charset="0"/>
              </a:rPr>
              <a:t>approach</a:t>
            </a:r>
            <a:endParaRPr lang="th-TH" b="1" dirty="0" smtClean="0">
              <a:solidFill>
                <a:sysClr val="windowText" lastClr="000000"/>
              </a:solidFill>
              <a:latin typeface="Arial" panose="020B0604020202020204" pitchFamily="34" charset="0"/>
              <a:cs typeface="Arial" panose="020B0604020202020204" pitchFamily="34" charset="0"/>
            </a:endParaRPr>
          </a:p>
          <a:p>
            <a:pPr algn="ctr"/>
            <a:r>
              <a:rPr lang="th-TH" sz="1500" b="1" dirty="0" smtClean="0">
                <a:solidFill>
                  <a:srgbClr val="FF0000"/>
                </a:solidFill>
                <a:latin typeface="Arial" panose="020B0604020202020204" pitchFamily="34" charset="0"/>
                <a:cs typeface="Arial" panose="020B0604020202020204" pitchFamily="34" charset="0"/>
              </a:rPr>
              <a:t>การใช้หลักการระบบมาตรฐาน</a:t>
            </a:r>
            <a:endParaRPr lang="en-US" sz="1500" b="1" dirty="0">
              <a:solidFill>
                <a:sysClr val="windowText" lastClr="00000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xmlns="" id="{4E768A8C-C2DC-4BA6-8A62-A1E491D6AC75}"/>
              </a:ext>
            </a:extLst>
          </p:cNvPr>
          <p:cNvSpPr/>
          <p:nvPr/>
        </p:nvSpPr>
        <p:spPr>
          <a:xfrm>
            <a:off x="8356500" y="2232359"/>
            <a:ext cx="2753459" cy="88803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Arial" panose="020B0604020202020204" pitchFamily="34" charset="0"/>
                <a:cs typeface="Arial" panose="020B0604020202020204" pitchFamily="34" charset="0"/>
              </a:rPr>
              <a:t>Quality award </a:t>
            </a:r>
            <a:r>
              <a:rPr lang="en-US" b="1" dirty="0" smtClean="0">
                <a:solidFill>
                  <a:sysClr val="windowText" lastClr="000000"/>
                </a:solidFill>
                <a:latin typeface="Arial" panose="020B0604020202020204" pitchFamily="34" charset="0"/>
                <a:cs typeface="Arial" panose="020B0604020202020204" pitchFamily="34" charset="0"/>
              </a:rPr>
              <a:t>approach</a:t>
            </a:r>
            <a:endParaRPr lang="th-TH" b="1" dirty="0" smtClean="0">
              <a:solidFill>
                <a:sysClr val="windowText" lastClr="000000"/>
              </a:solidFill>
              <a:latin typeface="Arial" panose="020B0604020202020204" pitchFamily="34" charset="0"/>
              <a:cs typeface="Arial" panose="020B0604020202020204" pitchFamily="34" charset="0"/>
            </a:endParaRPr>
          </a:p>
          <a:p>
            <a:pPr algn="ctr"/>
            <a:r>
              <a:rPr lang="th-TH" sz="1500" b="1" dirty="0" smtClean="0">
                <a:solidFill>
                  <a:srgbClr val="FF0000"/>
                </a:solidFill>
                <a:latin typeface="Arial" panose="020B0604020202020204" pitchFamily="34" charset="0"/>
                <a:cs typeface="Arial" panose="020B0604020202020204" pitchFamily="34" charset="0"/>
              </a:rPr>
              <a:t>การใช้หลักการรางวัลคุณภาพ</a:t>
            </a:r>
            <a:endParaRPr lang="en-US" sz="1500" b="1" dirty="0">
              <a:solidFill>
                <a:srgbClr val="FF000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BAA24E0E-4518-4BF8-B237-77649D96193B}"/>
              </a:ext>
            </a:extLst>
          </p:cNvPr>
          <p:cNvSpPr/>
          <p:nvPr/>
        </p:nvSpPr>
        <p:spPr>
          <a:xfrm>
            <a:off x="1477963" y="3245326"/>
            <a:ext cx="3238401" cy="2357568"/>
          </a:xfrm>
          <a:prstGeom prst="rect">
            <a:avLst/>
          </a:prstGeom>
        </p:spPr>
        <p:txBody>
          <a:bodyPr wrap="square">
            <a:spAutoFit/>
          </a:bodyPr>
          <a:lstStyle/>
          <a:p>
            <a:r>
              <a:rPr lang="en-US" sz="1600" dirty="0">
                <a:solidFill>
                  <a:sysClr val="windowText" lastClr="000000"/>
                </a:solidFill>
                <a:latin typeface="Arial" panose="020B0604020202020204" pitchFamily="34" charset="0"/>
                <a:cs typeface="Arial" panose="020B0604020202020204" pitchFamily="34" charset="0"/>
              </a:rPr>
              <a:t>Consultants help organizations to apply principles, methods and technical tools proposed by quality </a:t>
            </a:r>
            <a:r>
              <a:rPr lang="en-US" sz="1600" dirty="0" smtClean="0">
                <a:solidFill>
                  <a:sysClr val="windowText" lastClr="000000"/>
                </a:solidFill>
                <a:latin typeface="Arial" panose="020B0604020202020204" pitchFamily="34" charset="0"/>
                <a:cs typeface="Arial" panose="020B0604020202020204" pitchFamily="34" charset="0"/>
              </a:rPr>
              <a:t>experts</a:t>
            </a:r>
            <a:endParaRPr lang="th-TH" sz="1600" dirty="0" smtClean="0">
              <a:solidFill>
                <a:sysClr val="windowText" lastClr="000000"/>
              </a:solidFill>
              <a:latin typeface="Arial" panose="020B0604020202020204" pitchFamily="34" charset="0"/>
              <a:cs typeface="Arial" panose="020B0604020202020204" pitchFamily="34" charset="0"/>
            </a:endParaRPr>
          </a:p>
          <a:p>
            <a:endParaRPr lang="th-TH" sz="1600" dirty="0">
              <a:solidFill>
                <a:sysClr val="windowText" lastClr="000000"/>
              </a:solidFill>
              <a:latin typeface="Arial" panose="020B0604020202020204" pitchFamily="34" charset="0"/>
              <a:cs typeface="Arial" panose="020B0604020202020204" pitchFamily="34" charset="0"/>
            </a:endParaRPr>
          </a:p>
          <a:p>
            <a:r>
              <a:rPr lang="th-TH" sz="1600" dirty="0" smtClean="0">
                <a:solidFill>
                  <a:srgbClr val="FF0000"/>
                </a:solidFill>
                <a:latin typeface="Arial" panose="020B0604020202020204" pitchFamily="34" charset="0"/>
                <a:cs typeface="Arial" panose="020B0604020202020204" pitchFamily="34" charset="0"/>
              </a:rPr>
              <a:t>ที่ปรึกษาผู้เชี่ยวชาญด้านคุณภาพสามรรถช่วยให้คำแนะนำแก่องค์กรในการประยุกต์ใช้กลวิธีและเทคนิคต่างๆ</a:t>
            </a:r>
            <a:endParaRPr lang="en-US" sz="1600" dirty="0">
              <a:solidFill>
                <a:srgbClr val="FF000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8B5914F7-14F8-4495-9B87-483C3A68CFDA}"/>
              </a:ext>
            </a:extLst>
          </p:cNvPr>
          <p:cNvSpPr/>
          <p:nvPr/>
        </p:nvSpPr>
        <p:spPr>
          <a:xfrm>
            <a:off x="5059312" y="3292672"/>
            <a:ext cx="2724517" cy="2357568"/>
          </a:xfrm>
          <a:prstGeom prst="rect">
            <a:avLst/>
          </a:prstGeom>
        </p:spPr>
        <p:txBody>
          <a:bodyPr wrap="square">
            <a:spAutoFit/>
          </a:bodyPr>
          <a:lstStyle/>
          <a:p>
            <a:pPr marL="285750" indent="-285750">
              <a:buFont typeface="Arial" panose="020B0604020202020204" pitchFamily="34" charset="0"/>
              <a:buChar char="•"/>
            </a:pPr>
            <a:r>
              <a:rPr lang="en-US" sz="1600" dirty="0">
                <a:solidFill>
                  <a:sysClr val="windowText" lastClr="000000"/>
                </a:solidFill>
                <a:latin typeface="Arial" panose="020B0604020202020204" pitchFamily="34" charset="0"/>
                <a:cs typeface="Arial" panose="020B0604020202020204" pitchFamily="34" charset="0"/>
              </a:rPr>
              <a:t>ISO </a:t>
            </a:r>
            <a:r>
              <a:rPr lang="en-US" sz="1600" dirty="0" smtClean="0">
                <a:solidFill>
                  <a:sysClr val="windowText" lastClr="000000"/>
                </a:solidFill>
                <a:latin typeface="Arial" panose="020B0604020202020204" pitchFamily="34" charset="0"/>
                <a:cs typeface="Arial" panose="020B0604020202020204" pitchFamily="34" charset="0"/>
              </a:rPr>
              <a:t>9001</a:t>
            </a:r>
            <a:endParaRPr lang="th-TH" sz="1600" dirty="0" smtClean="0">
              <a:solidFill>
                <a:sysClr val="windowText" lastClr="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600" dirty="0" smtClean="0">
                <a:solidFill>
                  <a:srgbClr val="FF0000"/>
                </a:solidFill>
                <a:latin typeface="Arial" panose="020B0604020202020204" pitchFamily="34" charset="0"/>
              </a:rPr>
              <a:t>ระบบไอเอสโอ 9001</a:t>
            </a:r>
            <a:endParaRPr lang="th-TH" sz="1600" dirty="0">
              <a:solidFill>
                <a:srgbClr val="FF0000"/>
              </a:solidFill>
              <a:latin typeface="Arial" panose="020B0604020202020204" pitchFamily="34" charset="0"/>
            </a:endParaRPr>
          </a:p>
          <a:p>
            <a:pPr marL="285750" indent="-285750">
              <a:buFont typeface="Arial" panose="020B0604020202020204" pitchFamily="34" charset="0"/>
              <a:buChar char="•"/>
            </a:pPr>
            <a:r>
              <a:rPr lang="en-US" sz="1600" dirty="0">
                <a:solidFill>
                  <a:sysClr val="windowText" lastClr="000000"/>
                </a:solidFill>
                <a:latin typeface="Arial" panose="020B0604020202020204" pitchFamily="34" charset="0"/>
                <a:cs typeface="Arial" panose="020B0604020202020204" pitchFamily="34" charset="0"/>
              </a:rPr>
              <a:t>Total Quality Management (TQM</a:t>
            </a:r>
            <a:r>
              <a:rPr lang="en-US" sz="1600" dirty="0" smtClean="0">
                <a:solidFill>
                  <a:sysClr val="windowText" lastClr="000000"/>
                </a:solidFill>
                <a:latin typeface="Arial" panose="020B0604020202020204" pitchFamily="34" charset="0"/>
                <a:cs typeface="Arial" panose="020B0604020202020204" pitchFamily="34" charset="0"/>
              </a:rPr>
              <a:t>)</a:t>
            </a:r>
            <a:endParaRPr lang="th-TH" sz="1600" dirty="0" smtClean="0">
              <a:solidFill>
                <a:sysClr val="windowText" lastClr="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การบริหารงานคุณภาพแบบมีส่วนร่วม</a:t>
            </a:r>
            <a:endParaRPr lang="th-TH" sz="1200" dirty="0" smtClean="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sysClr val="windowText" lastClr="000000"/>
                </a:solidFill>
                <a:latin typeface="Arial" panose="020B0604020202020204" pitchFamily="34" charset="0"/>
                <a:cs typeface="Arial" panose="020B0604020202020204" pitchFamily="34" charset="0"/>
              </a:rPr>
              <a:t>Six Sigma</a:t>
            </a:r>
            <a:endParaRPr lang="th-TH" sz="1600" dirty="0" smtClean="0">
              <a:solidFill>
                <a:sysClr val="windowText" lastClr="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ซิก ซิกส์มา</a:t>
            </a:r>
            <a:endParaRPr lang="en-US" sz="12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sysClr val="windowText" lastClr="000000"/>
                </a:solidFill>
                <a:latin typeface="Arial" panose="020B0604020202020204" pitchFamily="34" charset="0"/>
                <a:cs typeface="Arial" panose="020B0604020202020204" pitchFamily="34" charset="0"/>
              </a:rPr>
              <a:t>Kaizen</a:t>
            </a:r>
            <a:r>
              <a:rPr lang="th-TH" sz="1600" dirty="0" smtClean="0">
                <a:solidFill>
                  <a:sysClr val="windowText" lastClr="000000"/>
                </a:solidFill>
                <a:latin typeface="Arial" panose="020B0604020202020204" pitchFamily="34" charset="0"/>
                <a:cs typeface="Arial" panose="020B0604020202020204" pitchFamily="34" charset="0"/>
              </a:rPr>
              <a:t> </a:t>
            </a:r>
            <a:r>
              <a:rPr lang="th-TH" sz="1200" dirty="0" smtClean="0">
                <a:solidFill>
                  <a:srgbClr val="FF0000"/>
                </a:solidFill>
                <a:latin typeface="Arial" panose="020B0604020202020204" pitchFamily="34" charset="0"/>
                <a:cs typeface="Arial" panose="020B0604020202020204" pitchFamily="34" charset="0"/>
              </a:rPr>
              <a:t>ไคเซน</a:t>
            </a:r>
            <a:endParaRPr lang="en-US" sz="12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err="1" smtClean="0">
                <a:solidFill>
                  <a:sysClr val="windowText" lastClr="000000"/>
                </a:solidFill>
                <a:latin typeface="Arial" panose="020B0604020202020204" pitchFamily="34" charset="0"/>
                <a:cs typeface="Arial" panose="020B0604020202020204" pitchFamily="34" charset="0"/>
              </a:rPr>
              <a:t>Juran</a:t>
            </a:r>
            <a:r>
              <a:rPr lang="th-TH" sz="1600" dirty="0" smtClean="0">
                <a:solidFill>
                  <a:sysClr val="windowText" lastClr="000000"/>
                </a:solidFill>
                <a:latin typeface="Arial" panose="020B0604020202020204" pitchFamily="34" charset="0"/>
                <a:cs typeface="Arial" panose="020B0604020202020204" pitchFamily="34" charset="0"/>
              </a:rPr>
              <a:t> </a:t>
            </a:r>
            <a:r>
              <a:rPr lang="th-TH" sz="1200" dirty="0" smtClean="0">
                <a:solidFill>
                  <a:srgbClr val="FF0000"/>
                </a:solidFill>
                <a:latin typeface="Arial" panose="020B0604020202020204" pitchFamily="34" charset="0"/>
                <a:cs typeface="Arial" panose="020B0604020202020204" pitchFamily="34" charset="0"/>
              </a:rPr>
              <a:t>จูลัน</a:t>
            </a:r>
            <a:endParaRPr lang="en-US" sz="1200" dirty="0">
              <a:solidFill>
                <a:srgbClr val="FF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C034E243-B3D4-472D-BE47-C575605E9B84}"/>
              </a:ext>
            </a:extLst>
          </p:cNvPr>
          <p:cNvSpPr/>
          <p:nvPr/>
        </p:nvSpPr>
        <p:spPr>
          <a:xfrm>
            <a:off x="8266903" y="3292672"/>
            <a:ext cx="3238401" cy="1938992"/>
          </a:xfrm>
          <a:prstGeom prst="rect">
            <a:avLst/>
          </a:prstGeom>
        </p:spPr>
        <p:txBody>
          <a:bodyPr wrap="square">
            <a:spAutoFit/>
          </a:bodyPr>
          <a:lstStyle/>
          <a:p>
            <a:pPr marL="285750" indent="-285750">
              <a:buFont typeface="Arial" panose="020B0604020202020204" pitchFamily="34" charset="0"/>
              <a:buChar char="•"/>
            </a:pPr>
            <a:r>
              <a:rPr lang="en-US" sz="1600" dirty="0" smtClean="0">
                <a:solidFill>
                  <a:sysClr val="windowText" lastClr="000000"/>
                </a:solidFill>
                <a:latin typeface="Arial" panose="020B0604020202020204" pitchFamily="34" charset="0"/>
                <a:cs typeface="Arial" panose="020B0604020202020204" pitchFamily="34" charset="0"/>
              </a:rPr>
              <a:t>Deming Prize</a:t>
            </a:r>
          </a:p>
          <a:p>
            <a:pPr marL="285750" indent="-285750">
              <a:buFont typeface="Arial" panose="020B0604020202020204" pitchFamily="34" charset="0"/>
              <a:buChar char="•"/>
            </a:pPr>
            <a:r>
              <a:rPr lang="th-TH" sz="1400" dirty="0" smtClean="0">
                <a:solidFill>
                  <a:srgbClr val="FF0000"/>
                </a:solidFill>
                <a:latin typeface="Arial" panose="020B0604020202020204" pitchFamily="34" charset="0"/>
                <a:cs typeface="Arial" panose="020B0604020202020204" pitchFamily="34" charset="0"/>
              </a:rPr>
              <a:t>รางวัลคุณภาพเดมมิ่ง</a:t>
            </a:r>
            <a:endParaRPr lang="en-US" sz="14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sysClr val="windowText" lastClr="000000"/>
                </a:solidFill>
                <a:latin typeface="Arial" panose="020B0604020202020204" pitchFamily="34" charset="0"/>
                <a:cs typeface="Arial" panose="020B0604020202020204" pitchFamily="34" charset="0"/>
              </a:rPr>
              <a:t>Malcom Baldridge Award</a:t>
            </a:r>
            <a:endParaRPr lang="th-TH" sz="1600" dirty="0" smtClean="0">
              <a:solidFill>
                <a:sysClr val="windowText" lastClr="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รางวัลคุณภาพ</a:t>
            </a:r>
            <a:r>
              <a:rPr lang="en-US" sz="1200" dirty="0">
                <a:solidFill>
                  <a:srgbClr val="FF0000"/>
                </a:solidFill>
                <a:latin typeface="Arial" panose="020B0604020202020204" pitchFamily="34" charset="0"/>
                <a:cs typeface="Arial" panose="020B0604020202020204" pitchFamily="34" charset="0"/>
              </a:rPr>
              <a:t> </a:t>
            </a:r>
            <a:r>
              <a:rPr lang="th-TH" sz="1200" dirty="0" smtClean="0">
                <a:solidFill>
                  <a:srgbClr val="FF0000"/>
                </a:solidFill>
                <a:latin typeface="Arial" panose="020B0604020202020204" pitchFamily="34" charset="0"/>
                <a:cs typeface="Arial" panose="020B0604020202020204" pitchFamily="34" charset="0"/>
              </a:rPr>
              <a:t>มัล</a:t>
            </a:r>
            <a:r>
              <a:rPr lang="th-TH" sz="1200" dirty="0">
                <a:solidFill>
                  <a:srgbClr val="FF0000"/>
                </a:solidFill>
                <a:latin typeface="Arial" panose="020B0604020202020204" pitchFamily="34" charset="0"/>
                <a:cs typeface="Arial" panose="020B0604020202020204" pitchFamily="34" charset="0"/>
              </a:rPr>
              <a:t>คอล์ม บอล</a:t>
            </a:r>
            <a:r>
              <a:rPr lang="th-TH" sz="1200" dirty="0" smtClean="0">
                <a:solidFill>
                  <a:srgbClr val="FF0000"/>
                </a:solidFill>
                <a:latin typeface="Arial" panose="020B0604020202020204" pitchFamily="34" charset="0"/>
                <a:cs typeface="Arial" panose="020B0604020202020204" pitchFamily="34" charset="0"/>
              </a:rPr>
              <a:t>ดริจ</a:t>
            </a:r>
          </a:p>
          <a:p>
            <a:pPr marL="285750" indent="-285750">
              <a:buFont typeface="Arial" panose="020B0604020202020204" pitchFamily="34" charset="0"/>
              <a:buChar char="•"/>
            </a:pPr>
            <a:r>
              <a:rPr lang="en-US" sz="1600" dirty="0" smtClean="0">
                <a:solidFill>
                  <a:sysClr val="windowText" lastClr="000000"/>
                </a:solidFill>
                <a:latin typeface="Arial" panose="020B0604020202020204" pitchFamily="34" charset="0"/>
                <a:cs typeface="Arial" panose="020B0604020202020204" pitchFamily="34" charset="0"/>
              </a:rPr>
              <a:t>European </a:t>
            </a:r>
            <a:r>
              <a:rPr lang="en-US" sz="1600" dirty="0">
                <a:solidFill>
                  <a:sysClr val="windowText" lastClr="000000"/>
                </a:solidFill>
                <a:latin typeface="Arial" panose="020B0604020202020204" pitchFamily="34" charset="0"/>
                <a:cs typeface="Arial" panose="020B0604020202020204" pitchFamily="34" charset="0"/>
              </a:rPr>
              <a:t>Quality </a:t>
            </a:r>
            <a:r>
              <a:rPr lang="en-US" sz="1600" dirty="0" smtClean="0">
                <a:solidFill>
                  <a:sysClr val="windowText" lastClr="000000"/>
                </a:solidFill>
                <a:latin typeface="Arial" panose="020B0604020202020204" pitchFamily="34" charset="0"/>
                <a:cs typeface="Arial" panose="020B0604020202020204" pitchFamily="34" charset="0"/>
              </a:rPr>
              <a:t>Award</a:t>
            </a:r>
            <a:endParaRPr lang="th-TH" sz="1600" dirty="0" smtClean="0">
              <a:solidFill>
                <a:sysClr val="windowText" lastClr="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รางวัลคุณภาพยุโรป</a:t>
            </a:r>
            <a:endParaRPr lang="en-US" sz="1200" dirty="0" smtClean="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480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Business stakeholder Icon of Colored Outline style - Available in ...">
            <a:extLst>
              <a:ext uri="{FF2B5EF4-FFF2-40B4-BE49-F238E27FC236}">
                <a16:creationId xmlns:a16="http://schemas.microsoft.com/office/drawing/2014/main" xmlns="" id="{7B7CF00F-FA1D-4D26-8891-CAE71A5DE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33" y="2515230"/>
            <a:ext cx="1301613" cy="13016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dirty="0"/>
              <a:t>Approaches to Quality</a:t>
            </a:r>
            <a:r>
              <a:rPr lang="th-TH" dirty="0"/>
              <a:t> </a:t>
            </a:r>
            <a:r>
              <a:rPr lang="en-US" dirty="0" smtClean="0"/>
              <a:t>Management</a:t>
            </a:r>
            <a:r>
              <a:rPr lang="th-TH" dirty="0" smtClean="0"/>
              <a:t/>
            </a:r>
            <a:br>
              <a:rPr lang="th-TH" dirty="0" smtClean="0"/>
            </a:br>
            <a:r>
              <a:rPr lang="th-TH" dirty="0">
                <a:solidFill>
                  <a:srgbClr val="FF0000"/>
                </a:solidFill>
              </a:rPr>
              <a:t>กระบวนวิธีการจัดการ</a:t>
            </a:r>
            <a:r>
              <a:rPr lang="th-TH" dirty="0" smtClean="0">
                <a:solidFill>
                  <a:srgbClr val="FF0000"/>
                </a:solidFill>
              </a:rPr>
              <a:t>คุณภาพ</a:t>
            </a:r>
            <a:endParaRPr lang="en-US" dirty="0"/>
          </a:p>
        </p:txBody>
      </p:sp>
      <p:sp>
        <p:nvSpPr>
          <p:cNvPr id="5" name="Rectangle 4">
            <a:extLst>
              <a:ext uri="{FF2B5EF4-FFF2-40B4-BE49-F238E27FC236}">
                <a16:creationId xmlns:a16="http://schemas.microsoft.com/office/drawing/2014/main" xmlns="" id="{5C423911-6542-4C03-B62E-1B0998731A0E}"/>
              </a:ext>
            </a:extLst>
          </p:cNvPr>
          <p:cNvSpPr/>
          <p:nvPr/>
        </p:nvSpPr>
        <p:spPr>
          <a:xfrm>
            <a:off x="625428" y="1653364"/>
            <a:ext cx="4540312" cy="824841"/>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Factors to be considered when choosing approach to quality </a:t>
            </a:r>
            <a:r>
              <a:rPr lang="en-US" sz="1400" b="1" dirty="0" smtClean="0">
                <a:latin typeface="Arial" panose="020B0604020202020204" pitchFamily="34" charset="0"/>
                <a:cs typeface="Arial" panose="020B0604020202020204" pitchFamily="34" charset="0"/>
              </a:rPr>
              <a:t>management</a:t>
            </a:r>
            <a:endParaRPr lang="th-TH" sz="1400" b="1" dirty="0" smtClean="0">
              <a:latin typeface="Arial" panose="020B0604020202020204" pitchFamily="34" charset="0"/>
              <a:cs typeface="Arial" panose="020B0604020202020204" pitchFamily="34" charset="0"/>
            </a:endParaRPr>
          </a:p>
          <a:p>
            <a:r>
              <a:rPr lang="th-TH" sz="1400" b="1" dirty="0">
                <a:solidFill>
                  <a:srgbClr val="FF0000"/>
                </a:solidFill>
                <a:latin typeface="Arial" panose="020B0604020202020204" pitchFamily="34" charset="0"/>
                <a:cs typeface="Arial" panose="020B0604020202020204" pitchFamily="34" charset="0"/>
              </a:rPr>
              <a:t>ปัจจัยที่สำคัญต่อการเลือกกระบวนวิธีการจัดการ</a:t>
            </a:r>
            <a:r>
              <a:rPr lang="th-TH" sz="1400" b="1" dirty="0" smtClean="0">
                <a:solidFill>
                  <a:srgbClr val="FF0000"/>
                </a:solidFill>
                <a:latin typeface="Arial" panose="020B0604020202020204" pitchFamily="34" charset="0"/>
                <a:cs typeface="Arial" panose="020B0604020202020204" pitchFamily="34" charset="0"/>
              </a:rPr>
              <a:t>คุณภาพ</a:t>
            </a:r>
            <a:endParaRPr lang="th-TH" sz="1400" b="1" dirty="0">
              <a:solidFill>
                <a:srgbClr val="FF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B0F59AF1-BE03-4D4B-AD80-DB38755FED09}"/>
              </a:ext>
            </a:extLst>
          </p:cNvPr>
          <p:cNvSpPr/>
          <p:nvPr/>
        </p:nvSpPr>
        <p:spPr>
          <a:xfrm>
            <a:off x="276990" y="3895719"/>
            <a:ext cx="2521698" cy="513987"/>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rPr>
              <a:t>Customer and stakeholder </a:t>
            </a:r>
            <a:r>
              <a:rPr lang="en-US" sz="1200" dirty="0" smtClean="0">
                <a:latin typeface="Arial" panose="020B0604020202020204" pitchFamily="34" charset="0"/>
                <a:cs typeface="Arial" panose="020B0604020202020204" pitchFamily="34" charset="0"/>
              </a:rPr>
              <a:t>needs</a:t>
            </a:r>
            <a:endParaRPr lang="th-TH" sz="1200" dirty="0" smtClean="0">
              <a:latin typeface="Arial" panose="020B0604020202020204" pitchFamily="34" charset="0"/>
              <a:cs typeface="Arial" panose="020B0604020202020204" pitchFamily="34" charset="0"/>
            </a:endParaRPr>
          </a:p>
          <a:p>
            <a:pPr algn="ctr"/>
            <a:r>
              <a:rPr lang="th-TH" sz="1100" dirty="0" smtClean="0">
                <a:solidFill>
                  <a:srgbClr val="FF0000"/>
                </a:solidFill>
                <a:latin typeface="Arial" panose="020B0604020202020204" pitchFamily="34" charset="0"/>
                <a:cs typeface="Arial" panose="020B0604020202020204" pitchFamily="34" charset="0"/>
              </a:rPr>
              <a:t>ความต้องการลูกค้าและผู้มีส่วนได้ส่วนเสีย</a:t>
            </a:r>
            <a:endParaRPr lang="en-US" sz="1100" dirty="0">
              <a:solidFill>
                <a:srgbClr val="FF000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FAC83BB5-A211-4B74-89FF-65AD1B34188C}"/>
              </a:ext>
            </a:extLst>
          </p:cNvPr>
          <p:cNvSpPr/>
          <p:nvPr/>
        </p:nvSpPr>
        <p:spPr>
          <a:xfrm>
            <a:off x="2545527" y="3976310"/>
            <a:ext cx="2820493" cy="535531"/>
          </a:xfrm>
          <a:prstGeom prst="rect">
            <a:avLst/>
          </a:prstGeom>
        </p:spPr>
        <p:txBody>
          <a:bodyPr wrap="square">
            <a:spAutoFit/>
          </a:bodyPr>
          <a:lstStyle/>
          <a:p>
            <a:pPr algn="ctr"/>
            <a:r>
              <a:rPr lang="en-US" sz="1200" dirty="0" smtClean="0">
                <a:latin typeface="Arial" panose="020B0604020202020204" pitchFamily="34" charset="0"/>
                <a:cs typeface="Arial" panose="020B0604020202020204" pitchFamily="34" charset="0"/>
              </a:rPr>
              <a:t>Compliance</a:t>
            </a:r>
            <a:endParaRPr lang="th-TH" sz="1200" dirty="0" smtClean="0">
              <a:latin typeface="Arial" panose="020B0604020202020204" pitchFamily="34" charset="0"/>
              <a:cs typeface="Arial" panose="020B0604020202020204" pitchFamily="34" charset="0"/>
            </a:endParaRPr>
          </a:p>
          <a:p>
            <a:pPr algn="ctr"/>
            <a:r>
              <a:rPr lang="th-TH" sz="1200" dirty="0" smtClean="0">
                <a:solidFill>
                  <a:srgbClr val="FF0000"/>
                </a:solidFill>
                <a:latin typeface="Arial" panose="020B0604020202020204" pitchFamily="34" charset="0"/>
                <a:cs typeface="Arial" panose="020B0604020202020204" pitchFamily="34" charset="0"/>
              </a:rPr>
              <a:t>ข้อกำหนด</a:t>
            </a:r>
            <a:endParaRPr lang="en-US" sz="1200" dirty="0">
              <a:solidFill>
                <a:srgbClr val="FF000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6FEF6D17-A0AA-4F9D-87CD-23D6A3A0747B}"/>
              </a:ext>
            </a:extLst>
          </p:cNvPr>
          <p:cNvSpPr/>
          <p:nvPr/>
        </p:nvSpPr>
        <p:spPr>
          <a:xfrm>
            <a:off x="3392606" y="5677815"/>
            <a:ext cx="1599186" cy="904863"/>
          </a:xfrm>
          <a:prstGeom prst="rect">
            <a:avLst/>
          </a:prstGeom>
        </p:spPr>
        <p:txBody>
          <a:bodyPr wrap="square">
            <a:spAutoFit/>
          </a:bodyPr>
          <a:lstStyle/>
          <a:p>
            <a:pPr algn="ctr"/>
            <a:r>
              <a:rPr lang="en-US" sz="1100" dirty="0">
                <a:latin typeface="Arial" panose="020B0604020202020204" pitchFamily="34" charset="0"/>
                <a:cs typeface="Arial" panose="020B0604020202020204" pitchFamily="34" charset="0"/>
              </a:rPr>
              <a:t>Organizational size, type, </a:t>
            </a:r>
            <a:r>
              <a:rPr lang="en-US" sz="1100" dirty="0" smtClean="0">
                <a:latin typeface="Arial" panose="020B0604020202020204" pitchFamily="34" charset="0"/>
                <a:cs typeface="Arial" panose="020B0604020202020204" pitchFamily="34" charset="0"/>
              </a:rPr>
              <a:t>location</a:t>
            </a:r>
            <a:endParaRPr lang="th-TH" sz="1100" dirty="0" smtClean="0">
              <a:latin typeface="Arial" panose="020B0604020202020204" pitchFamily="34" charset="0"/>
              <a:cs typeface="Arial" panose="020B0604020202020204" pitchFamily="34" charset="0"/>
            </a:endParaRPr>
          </a:p>
          <a:p>
            <a:pPr algn="ctr"/>
            <a:r>
              <a:rPr lang="th-TH" sz="1100" dirty="0" smtClean="0">
                <a:solidFill>
                  <a:srgbClr val="FF0000"/>
                </a:solidFill>
                <a:latin typeface="Arial" panose="020B0604020202020204" pitchFamily="34" charset="0"/>
                <a:cs typeface="Arial" panose="020B0604020202020204" pitchFamily="34" charset="0"/>
              </a:rPr>
              <a:t>ขนาด ประเภท และตำแหน่งของ องค์กร</a:t>
            </a:r>
            <a:endParaRPr lang="en-US" sz="1100" dirty="0">
              <a:solidFill>
                <a:srgbClr val="FF000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C3382CB1-AD7A-4897-A6F8-B37D871E32D3}"/>
              </a:ext>
            </a:extLst>
          </p:cNvPr>
          <p:cNvSpPr/>
          <p:nvPr/>
        </p:nvSpPr>
        <p:spPr>
          <a:xfrm>
            <a:off x="1886016" y="5759344"/>
            <a:ext cx="1708144" cy="720197"/>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rPr>
              <a:t>Technology and </a:t>
            </a:r>
            <a:r>
              <a:rPr lang="en-US" sz="1200" dirty="0" smtClean="0">
                <a:latin typeface="Arial" panose="020B0604020202020204" pitchFamily="34" charset="0"/>
                <a:cs typeface="Arial" panose="020B0604020202020204" pitchFamily="34" charset="0"/>
              </a:rPr>
              <a:t>engineering</a:t>
            </a:r>
            <a:endParaRPr lang="th-TH" sz="1200" dirty="0" smtClean="0">
              <a:latin typeface="Arial" panose="020B0604020202020204" pitchFamily="34" charset="0"/>
              <a:cs typeface="Arial" panose="020B0604020202020204" pitchFamily="34" charset="0"/>
            </a:endParaRPr>
          </a:p>
          <a:p>
            <a:pPr algn="ctr"/>
            <a:r>
              <a:rPr lang="th-TH" sz="1100" dirty="0" smtClean="0">
                <a:solidFill>
                  <a:srgbClr val="FF0000"/>
                </a:solidFill>
                <a:latin typeface="Arial" panose="020B0604020202020204" pitchFamily="34" charset="0"/>
                <a:cs typeface="Arial" panose="020B0604020202020204" pitchFamily="34" charset="0"/>
              </a:rPr>
              <a:t>วิศวกรรมและเทคโนโลยี</a:t>
            </a:r>
            <a:endParaRPr lang="en-US" sz="1100" dirty="0">
              <a:solidFill>
                <a:srgbClr val="FF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77E65E2B-7281-4C7B-9DEF-2D5F290344FE}"/>
              </a:ext>
            </a:extLst>
          </p:cNvPr>
          <p:cNvSpPr/>
          <p:nvPr/>
        </p:nvSpPr>
        <p:spPr>
          <a:xfrm>
            <a:off x="329445" y="5715403"/>
            <a:ext cx="1781245" cy="904863"/>
          </a:xfrm>
          <a:prstGeom prst="rect">
            <a:avLst/>
          </a:prstGeom>
        </p:spPr>
        <p:txBody>
          <a:bodyPr wrap="square">
            <a:spAutoFit/>
          </a:bodyPr>
          <a:lstStyle/>
          <a:p>
            <a:pPr algn="ctr"/>
            <a:r>
              <a:rPr lang="en-US" sz="1100" dirty="0">
                <a:latin typeface="Arial" panose="020B0604020202020204" pitchFamily="34" charset="0"/>
                <a:cs typeface="Arial" panose="020B0604020202020204" pitchFamily="34" charset="0"/>
              </a:rPr>
              <a:t>Socio-cultural, economic, environmental </a:t>
            </a:r>
            <a:r>
              <a:rPr lang="en-US" sz="1100" dirty="0" smtClean="0">
                <a:latin typeface="Arial" panose="020B0604020202020204" pitchFamily="34" charset="0"/>
                <a:cs typeface="Arial" panose="020B0604020202020204" pitchFamily="34" charset="0"/>
              </a:rPr>
              <a:t>factors</a:t>
            </a:r>
            <a:endParaRPr lang="th-TH" sz="1100" dirty="0" smtClean="0">
              <a:latin typeface="Arial" panose="020B0604020202020204" pitchFamily="34" charset="0"/>
              <a:cs typeface="Arial" panose="020B0604020202020204" pitchFamily="34" charset="0"/>
            </a:endParaRPr>
          </a:p>
          <a:p>
            <a:pPr algn="ctr"/>
            <a:r>
              <a:rPr lang="th-TH" sz="1100" dirty="0" smtClean="0">
                <a:solidFill>
                  <a:srgbClr val="FF0000"/>
                </a:solidFill>
                <a:latin typeface="Arial" panose="020B0604020202020204" pitchFamily="34" charset="0"/>
                <a:cs typeface="Arial" panose="020B0604020202020204" pitchFamily="34" charset="0"/>
              </a:rPr>
              <a:t>ปัจจัยด้านสังคม เศรษฐกิจและสิ่งแวดล้อม</a:t>
            </a:r>
            <a:endParaRPr lang="en-US" sz="1100" dirty="0">
              <a:solidFill>
                <a:srgbClr val="FF0000"/>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xmlns="" id="{EA24E794-1816-46ED-92BB-C0C57C38C974}"/>
              </a:ext>
            </a:extLst>
          </p:cNvPr>
          <p:cNvCxnSpPr/>
          <p:nvPr/>
        </p:nvCxnSpPr>
        <p:spPr>
          <a:xfrm>
            <a:off x="5611528" y="1671447"/>
            <a:ext cx="0" cy="4343971"/>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xmlns="" id="{9153E96F-B6B7-4C31-AC68-1636A6209371}"/>
              </a:ext>
            </a:extLst>
          </p:cNvPr>
          <p:cNvSpPr/>
          <p:nvPr/>
        </p:nvSpPr>
        <p:spPr>
          <a:xfrm>
            <a:off x="9570052" y="2161939"/>
            <a:ext cx="1636450" cy="451429"/>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latin typeface="Arial" panose="020B0604020202020204" pitchFamily="34" charset="0"/>
                <a:cs typeface="Arial" panose="020B0604020202020204" pitchFamily="34" charset="0"/>
              </a:rPr>
              <a:t>ISO 9001</a:t>
            </a:r>
          </a:p>
        </p:txBody>
      </p:sp>
      <p:sp>
        <p:nvSpPr>
          <p:cNvPr id="14" name="Rectangle: Rounded Corners 13">
            <a:extLst>
              <a:ext uri="{FF2B5EF4-FFF2-40B4-BE49-F238E27FC236}">
                <a16:creationId xmlns:a16="http://schemas.microsoft.com/office/drawing/2014/main" xmlns="" id="{F47D652E-930B-411D-B79D-5FDFC48BC2CC}"/>
              </a:ext>
            </a:extLst>
          </p:cNvPr>
          <p:cNvSpPr/>
          <p:nvPr/>
        </p:nvSpPr>
        <p:spPr>
          <a:xfrm>
            <a:off x="9570052" y="5893729"/>
            <a:ext cx="1636450" cy="451429"/>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latin typeface="Arial" panose="020B0604020202020204" pitchFamily="34" charset="0"/>
                <a:cs typeface="Arial" panose="020B0604020202020204" pitchFamily="34" charset="0"/>
              </a:rPr>
              <a:t>Six Sigma</a:t>
            </a:r>
          </a:p>
        </p:txBody>
      </p:sp>
      <p:sp>
        <p:nvSpPr>
          <p:cNvPr id="15" name="Rectangle: Rounded Corners 14">
            <a:extLst>
              <a:ext uri="{FF2B5EF4-FFF2-40B4-BE49-F238E27FC236}">
                <a16:creationId xmlns:a16="http://schemas.microsoft.com/office/drawing/2014/main" xmlns="" id="{2AF2F91D-B807-4629-8CAE-99F2F183231B}"/>
              </a:ext>
            </a:extLst>
          </p:cNvPr>
          <p:cNvSpPr/>
          <p:nvPr/>
        </p:nvSpPr>
        <p:spPr>
          <a:xfrm>
            <a:off x="9570052" y="4661474"/>
            <a:ext cx="1636450" cy="451429"/>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latin typeface="Arial" panose="020B0604020202020204" pitchFamily="34" charset="0"/>
                <a:cs typeface="Arial" panose="020B0604020202020204" pitchFamily="34" charset="0"/>
              </a:rPr>
              <a:t>TQM</a:t>
            </a:r>
          </a:p>
        </p:txBody>
      </p:sp>
      <p:sp>
        <p:nvSpPr>
          <p:cNvPr id="16" name="Rectangle: Rounded Corners 15">
            <a:extLst>
              <a:ext uri="{FF2B5EF4-FFF2-40B4-BE49-F238E27FC236}">
                <a16:creationId xmlns:a16="http://schemas.microsoft.com/office/drawing/2014/main" xmlns="" id="{682769CF-6082-41E0-900F-869849977F71}"/>
              </a:ext>
            </a:extLst>
          </p:cNvPr>
          <p:cNvSpPr/>
          <p:nvPr/>
        </p:nvSpPr>
        <p:spPr>
          <a:xfrm>
            <a:off x="9570052" y="3429219"/>
            <a:ext cx="1636450" cy="451429"/>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latin typeface="Arial" panose="020B0604020202020204" pitchFamily="34" charset="0"/>
                <a:cs typeface="Arial" panose="020B0604020202020204" pitchFamily="34" charset="0"/>
              </a:rPr>
              <a:t>Lean</a:t>
            </a:r>
          </a:p>
        </p:txBody>
      </p:sp>
      <p:pic>
        <p:nvPicPr>
          <p:cNvPr id="17" name="Picture 16">
            <a:extLst>
              <a:ext uri="{FF2B5EF4-FFF2-40B4-BE49-F238E27FC236}">
                <a16:creationId xmlns:a16="http://schemas.microsoft.com/office/drawing/2014/main" xmlns="" id="{CBD15DFC-3FBB-4257-A114-A45CE774CD80}"/>
              </a:ext>
            </a:extLst>
          </p:cNvPr>
          <p:cNvPicPr>
            <a:picLocks noChangeAspect="1"/>
          </p:cNvPicPr>
          <p:nvPr/>
        </p:nvPicPr>
        <p:blipFill>
          <a:blip r:embed="rId4"/>
          <a:stretch>
            <a:fillRect/>
          </a:stretch>
        </p:blipFill>
        <p:spPr>
          <a:xfrm>
            <a:off x="5915108" y="3500534"/>
            <a:ext cx="1233133" cy="1233133"/>
          </a:xfrm>
          <a:prstGeom prst="rect">
            <a:avLst/>
          </a:prstGeom>
        </p:spPr>
      </p:pic>
      <p:sp>
        <p:nvSpPr>
          <p:cNvPr id="33" name="Rectangle 32">
            <a:extLst>
              <a:ext uri="{FF2B5EF4-FFF2-40B4-BE49-F238E27FC236}">
                <a16:creationId xmlns:a16="http://schemas.microsoft.com/office/drawing/2014/main" xmlns="" id="{7509F7D4-2D66-4FB1-9B2B-8D3E3CD7EA64}"/>
              </a:ext>
            </a:extLst>
          </p:cNvPr>
          <p:cNvSpPr/>
          <p:nvPr/>
        </p:nvSpPr>
        <p:spPr>
          <a:xfrm>
            <a:off x="7469456" y="1473999"/>
            <a:ext cx="3930414" cy="978729"/>
          </a:xfrm>
          <a:prstGeom prst="rect">
            <a:avLst/>
          </a:prstGeom>
        </p:spPr>
        <p:txBody>
          <a:bodyPr wrap="square">
            <a:spAutoFit/>
          </a:bodyPr>
          <a:lstStyle/>
          <a:p>
            <a:pPr marL="173038" indent="-173038">
              <a:buFont typeface="Arial" panose="020B0604020202020204" pitchFamily="34" charset="0"/>
              <a:buChar char="•"/>
            </a:pPr>
            <a:r>
              <a:rPr lang="en-US" sz="1200" dirty="0">
                <a:latin typeface="Arial" panose="020B0604020202020204" pitchFamily="34" charset="0"/>
                <a:cs typeface="Arial" panose="020B0604020202020204" pitchFamily="34" charset="0"/>
              </a:rPr>
              <a:t>Need a set of requirements and systematic </a:t>
            </a:r>
            <a:r>
              <a:rPr lang="en-US" sz="1200" dirty="0" smtClean="0">
                <a:latin typeface="Arial" panose="020B0604020202020204" pitchFamily="34" charset="0"/>
                <a:cs typeface="Arial" panose="020B0604020202020204" pitchFamily="34" charset="0"/>
              </a:rPr>
              <a:t>approach</a:t>
            </a:r>
            <a:endParaRPr lang="th-TH" sz="1200" dirty="0" smtClean="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ความต้องการด้านข้อกำหนดและวิธีการที่เป็นระบบ</a:t>
            </a:r>
            <a:endParaRPr lang="en-US" sz="1200" dirty="0">
              <a:solidFill>
                <a:srgbClr val="FF0000"/>
              </a:solidFill>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200" dirty="0">
                <a:latin typeface="Arial" panose="020B0604020202020204" pitchFamily="34" charset="0"/>
                <a:cs typeface="Arial" panose="020B0604020202020204" pitchFamily="34" charset="0"/>
              </a:rPr>
              <a:t>Need a </a:t>
            </a:r>
            <a:r>
              <a:rPr lang="en-US" sz="1200" dirty="0" smtClean="0">
                <a:latin typeface="Arial" panose="020B0604020202020204" pitchFamily="34" charset="0"/>
                <a:cs typeface="Arial" panose="020B0604020202020204" pitchFamily="34" charset="0"/>
              </a:rPr>
              <a:t>certification</a:t>
            </a:r>
            <a:endParaRPr lang="th-TH" sz="1200" dirty="0" smtClean="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th-TH" sz="1200" dirty="0">
                <a:solidFill>
                  <a:srgbClr val="FF0000"/>
                </a:solidFill>
                <a:latin typeface="Arial" panose="020B0604020202020204" pitchFamily="34" charset="0"/>
                <a:cs typeface="Arial" panose="020B0604020202020204" pitchFamily="34" charset="0"/>
              </a:rPr>
              <a:t>ความต้องการ</a:t>
            </a:r>
            <a:r>
              <a:rPr lang="th-TH" sz="1200" dirty="0" smtClean="0">
                <a:solidFill>
                  <a:srgbClr val="FF0000"/>
                </a:solidFill>
                <a:latin typeface="Arial" panose="020B0604020202020204" pitchFamily="34" charset="0"/>
                <a:cs typeface="Arial" panose="020B0604020202020204" pitchFamily="34" charset="0"/>
              </a:rPr>
              <a:t>ด้านการรับรอง</a:t>
            </a:r>
            <a:endParaRPr lang="en-US" sz="1200"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xmlns="" id="{3C7F96BE-46FD-4BCE-BCE3-9E914CC6458F}"/>
              </a:ext>
            </a:extLst>
          </p:cNvPr>
          <p:cNvSpPr/>
          <p:nvPr/>
        </p:nvSpPr>
        <p:spPr>
          <a:xfrm>
            <a:off x="7611966" y="2566185"/>
            <a:ext cx="3315114" cy="978729"/>
          </a:xfrm>
          <a:prstGeom prst="rect">
            <a:avLst/>
          </a:prstGeom>
        </p:spPr>
        <p:txBody>
          <a:bodyPr wrap="square">
            <a:spAutoFit/>
          </a:bodyPr>
          <a:lstStyle/>
          <a:p>
            <a:pPr marL="173038" indent="-173038">
              <a:buFont typeface="Arial" panose="020B0604020202020204" pitchFamily="34" charset="0"/>
              <a:buChar char="•"/>
            </a:pPr>
            <a:r>
              <a:rPr lang="en-US" sz="1200" dirty="0">
                <a:latin typeface="Arial" panose="020B0604020202020204" pitchFamily="34" charset="0"/>
                <a:cs typeface="Arial" panose="020B0604020202020204" pitchFamily="34" charset="0"/>
              </a:rPr>
              <a:t>Need to reduce costs, </a:t>
            </a:r>
            <a:r>
              <a:rPr lang="en-US" sz="1200" dirty="0" smtClean="0">
                <a:latin typeface="Arial" panose="020B0604020202020204" pitchFamily="34" charset="0"/>
                <a:cs typeface="Arial" panose="020B0604020202020204" pitchFamily="34" charset="0"/>
              </a:rPr>
              <a:t>waste</a:t>
            </a:r>
            <a:endParaRPr lang="th-TH" sz="1200" dirty="0" smtClean="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th-TH" sz="1200" dirty="0">
                <a:solidFill>
                  <a:srgbClr val="FF0000"/>
                </a:solidFill>
                <a:latin typeface="Arial" panose="020B0604020202020204" pitchFamily="34" charset="0"/>
                <a:cs typeface="Arial" panose="020B0604020202020204" pitchFamily="34" charset="0"/>
              </a:rPr>
              <a:t>ความ</a:t>
            </a:r>
            <a:r>
              <a:rPr lang="th-TH" sz="1200" dirty="0" smtClean="0">
                <a:solidFill>
                  <a:srgbClr val="FF0000"/>
                </a:solidFill>
                <a:latin typeface="Arial" panose="020B0604020202020204" pitchFamily="34" charset="0"/>
                <a:cs typeface="Arial" panose="020B0604020202020204" pitchFamily="34" charset="0"/>
              </a:rPr>
              <a:t>ต้องการในการลดต้นทุนและความสูญเสีย</a:t>
            </a:r>
            <a:endParaRPr lang="en-US" sz="1200" dirty="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200" dirty="0">
                <a:latin typeface="Arial" panose="020B0604020202020204" pitchFamily="34" charset="0"/>
                <a:cs typeface="Arial" panose="020B0604020202020204" pitchFamily="34" charset="0"/>
              </a:rPr>
              <a:t>Need quicker </a:t>
            </a:r>
            <a:r>
              <a:rPr lang="en-US" sz="1200" dirty="0" smtClean="0">
                <a:latin typeface="Arial" panose="020B0604020202020204" pitchFamily="34" charset="0"/>
                <a:cs typeface="Arial" panose="020B0604020202020204" pitchFamily="34" charset="0"/>
              </a:rPr>
              <a:t>operation</a:t>
            </a:r>
            <a:endParaRPr lang="th-TH" sz="1200" dirty="0" smtClean="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th-TH" sz="1200" dirty="0">
                <a:solidFill>
                  <a:srgbClr val="FF0000"/>
                </a:solidFill>
                <a:latin typeface="Arial" panose="020B0604020202020204" pitchFamily="34" charset="0"/>
                <a:cs typeface="Arial" panose="020B0604020202020204" pitchFamily="34" charset="0"/>
              </a:rPr>
              <a:t>ความต้องการ</a:t>
            </a:r>
            <a:r>
              <a:rPr lang="th-TH" sz="1200" dirty="0" smtClean="0">
                <a:solidFill>
                  <a:srgbClr val="FF0000"/>
                </a:solidFill>
                <a:latin typeface="Arial" panose="020B0604020202020204" pitchFamily="34" charset="0"/>
                <a:cs typeface="Arial" panose="020B0604020202020204" pitchFamily="34" charset="0"/>
              </a:rPr>
              <a:t>ด้านด้านการมีส่วนร่วม</a:t>
            </a:r>
            <a:endParaRPr lang="en-US" sz="1200" dirty="0">
              <a:latin typeface="Arial" panose="020B0604020202020204" pitchFamily="34" charset="0"/>
              <a:cs typeface="Arial" panose="020B0604020202020204" pitchFamily="34" charset="0"/>
            </a:endParaRPr>
          </a:p>
        </p:txBody>
      </p:sp>
      <p:cxnSp>
        <p:nvCxnSpPr>
          <p:cNvPr id="37" name="Connector: Elbow 36">
            <a:extLst>
              <a:ext uri="{FF2B5EF4-FFF2-40B4-BE49-F238E27FC236}">
                <a16:creationId xmlns:a16="http://schemas.microsoft.com/office/drawing/2014/main" xmlns="" id="{FF13D018-B3AC-4555-8F5D-810A5477AA3A}"/>
              </a:ext>
            </a:extLst>
          </p:cNvPr>
          <p:cNvCxnSpPr>
            <a:cxnSpLocks/>
            <a:stCxn id="17" idx="3"/>
            <a:endCxn id="13" idx="1"/>
          </p:cNvCxnSpPr>
          <p:nvPr/>
        </p:nvCxnSpPr>
        <p:spPr>
          <a:xfrm flipV="1">
            <a:off x="7148241" y="2387654"/>
            <a:ext cx="2421811" cy="1729447"/>
          </a:xfrm>
          <a:prstGeom prst="bentConnector3">
            <a:avLst>
              <a:gd name="adj1" fmla="val 14210"/>
            </a:avLst>
          </a:prstGeom>
          <a:ln w="190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xmlns="" id="{682277F4-9DB0-4158-9E20-3CCC646B1B43}"/>
              </a:ext>
            </a:extLst>
          </p:cNvPr>
          <p:cNvCxnSpPr>
            <a:cxnSpLocks/>
            <a:stCxn id="17" idx="3"/>
            <a:endCxn id="16" idx="1"/>
          </p:cNvCxnSpPr>
          <p:nvPr/>
        </p:nvCxnSpPr>
        <p:spPr>
          <a:xfrm flipV="1">
            <a:off x="7148241" y="3654934"/>
            <a:ext cx="2421811" cy="462167"/>
          </a:xfrm>
          <a:prstGeom prst="bentConnector3">
            <a:avLst>
              <a:gd name="adj1" fmla="val 14131"/>
            </a:avLst>
          </a:prstGeom>
          <a:ln w="190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xmlns="" id="{C13107E6-4747-48F8-96D2-00FA621EFDC7}"/>
              </a:ext>
            </a:extLst>
          </p:cNvPr>
          <p:cNvCxnSpPr>
            <a:cxnSpLocks/>
            <a:stCxn id="17" idx="3"/>
            <a:endCxn id="15" idx="1"/>
          </p:cNvCxnSpPr>
          <p:nvPr/>
        </p:nvCxnSpPr>
        <p:spPr>
          <a:xfrm>
            <a:off x="7148241" y="4117101"/>
            <a:ext cx="2421811" cy="770088"/>
          </a:xfrm>
          <a:prstGeom prst="bentConnector3">
            <a:avLst>
              <a:gd name="adj1" fmla="val 14131"/>
            </a:avLst>
          </a:prstGeom>
          <a:ln w="190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xmlns="" id="{88AD641F-9284-4D4C-9F7F-F27FC07D3CDB}"/>
              </a:ext>
            </a:extLst>
          </p:cNvPr>
          <p:cNvCxnSpPr>
            <a:cxnSpLocks/>
            <a:stCxn id="17" idx="3"/>
            <a:endCxn id="14" idx="1"/>
          </p:cNvCxnSpPr>
          <p:nvPr/>
        </p:nvCxnSpPr>
        <p:spPr>
          <a:xfrm>
            <a:off x="7148241" y="4117101"/>
            <a:ext cx="2421811" cy="2002343"/>
          </a:xfrm>
          <a:prstGeom prst="bentConnector3">
            <a:avLst>
              <a:gd name="adj1" fmla="val 14131"/>
            </a:avLst>
          </a:prstGeom>
          <a:ln w="190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xmlns="" id="{F22687A8-FF42-4D31-9B55-A119CB6EE653}"/>
              </a:ext>
            </a:extLst>
          </p:cNvPr>
          <p:cNvSpPr/>
          <p:nvPr/>
        </p:nvSpPr>
        <p:spPr>
          <a:xfrm>
            <a:off x="7584942" y="3674170"/>
            <a:ext cx="3814928" cy="1337289"/>
          </a:xfrm>
          <a:prstGeom prst="rect">
            <a:avLst/>
          </a:prstGeom>
        </p:spPr>
        <p:txBody>
          <a:bodyPr wrap="square">
            <a:spAutoFit/>
          </a:bodyPr>
          <a:lstStyle/>
          <a:p>
            <a:pPr marL="173038" indent="-173038">
              <a:buFont typeface="Arial" panose="020B0604020202020204" pitchFamily="34" charset="0"/>
              <a:buChar char="•"/>
            </a:pPr>
            <a:r>
              <a:rPr lang="en-US" sz="1100" dirty="0">
                <a:latin typeface="Arial" panose="020B0604020202020204" pitchFamily="34" charset="0"/>
                <a:cs typeface="Arial" panose="020B0604020202020204" pitchFamily="34" charset="0"/>
              </a:rPr>
              <a:t>Simple and easy to </a:t>
            </a:r>
            <a:r>
              <a:rPr lang="en-US" sz="1100" dirty="0" smtClean="0">
                <a:latin typeface="Arial" panose="020B0604020202020204" pitchFamily="34" charset="0"/>
                <a:cs typeface="Arial" panose="020B0604020202020204" pitchFamily="34" charset="0"/>
              </a:rPr>
              <a:t>understand</a:t>
            </a:r>
            <a:endParaRPr lang="th-TH" sz="1100" dirty="0" smtClean="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th-TH" sz="1100" dirty="0" smtClean="0">
                <a:solidFill>
                  <a:srgbClr val="FF0000"/>
                </a:solidFill>
                <a:latin typeface="Arial" panose="020B0604020202020204" pitchFamily="34" charset="0"/>
                <a:cs typeface="Arial" panose="020B0604020202020204" pitchFamily="34" charset="0"/>
              </a:rPr>
              <a:t>สามารถทำความเข้าใจได้ง่าย</a:t>
            </a:r>
            <a:endParaRPr lang="en-US" sz="1100" dirty="0">
              <a:solidFill>
                <a:srgbClr val="FF0000"/>
              </a:solidFill>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100" dirty="0">
                <a:latin typeface="Arial" panose="020B0604020202020204" pitchFamily="34" charset="0"/>
                <a:cs typeface="Arial" panose="020B0604020202020204" pitchFamily="34" charset="0"/>
              </a:rPr>
              <a:t>For individual </a:t>
            </a:r>
            <a:r>
              <a:rPr lang="en-US" sz="1100" dirty="0" smtClean="0">
                <a:latin typeface="Arial" panose="020B0604020202020204" pitchFamily="34" charset="0"/>
                <a:cs typeface="Arial" panose="020B0604020202020204" pitchFamily="34" charset="0"/>
              </a:rPr>
              <a:t>projects</a:t>
            </a:r>
            <a:endParaRPr lang="th-TH" sz="1100" dirty="0" smtClean="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th-TH" sz="1050" dirty="0" smtClean="0">
                <a:solidFill>
                  <a:srgbClr val="FF0000"/>
                </a:solidFill>
                <a:latin typeface="Arial" panose="020B0604020202020204" pitchFamily="34" charset="0"/>
                <a:cs typeface="Arial" panose="020B0604020202020204" pitchFamily="34" charset="0"/>
              </a:rPr>
              <a:t>สามารถำแยกโปรเจคงาน</a:t>
            </a:r>
            <a:endParaRPr lang="en-US" sz="1050" dirty="0">
              <a:solidFill>
                <a:srgbClr val="FF0000"/>
              </a:solidFill>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100" dirty="0" smtClean="0">
                <a:latin typeface="Arial" panose="020B0604020202020204" pitchFamily="34" charset="0"/>
                <a:cs typeface="Arial" panose="020B0604020202020204" pitchFamily="34" charset="0"/>
              </a:rPr>
              <a:t>Problem-solving</a:t>
            </a:r>
            <a:endParaRPr lang="th-TH" sz="1100" dirty="0" smtClean="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th-TH" sz="1100" dirty="0" smtClean="0">
                <a:solidFill>
                  <a:srgbClr val="FF0000"/>
                </a:solidFill>
                <a:latin typeface="Arial" panose="020B0604020202020204" pitchFamily="34" charset="0"/>
                <a:cs typeface="Arial" panose="020B0604020202020204" pitchFamily="34" charset="0"/>
              </a:rPr>
              <a:t>กระบวนการแก้ปัญหา</a:t>
            </a:r>
            <a:endParaRPr lang="en-US" sz="1100" dirty="0">
              <a:solidFill>
                <a:srgbClr val="FF0000"/>
              </a:solidFill>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xmlns="" id="{5F965854-FE16-491A-A190-F105B1457D7C}"/>
              </a:ext>
            </a:extLst>
          </p:cNvPr>
          <p:cNvSpPr/>
          <p:nvPr/>
        </p:nvSpPr>
        <p:spPr>
          <a:xfrm>
            <a:off x="7611966" y="5064554"/>
            <a:ext cx="3191219" cy="1357295"/>
          </a:xfrm>
          <a:prstGeom prst="rect">
            <a:avLst/>
          </a:prstGeom>
        </p:spPr>
        <p:txBody>
          <a:bodyPr wrap="square">
            <a:spAutoFit/>
          </a:bodyPr>
          <a:lstStyle/>
          <a:p>
            <a:pPr marL="173038" indent="-173038">
              <a:buFont typeface="Arial" panose="020B0604020202020204" pitchFamily="34" charset="0"/>
              <a:buChar char="•"/>
            </a:pPr>
            <a:r>
              <a:rPr lang="en-US" sz="1200" dirty="0">
                <a:latin typeface="Arial" panose="020B0604020202020204" pitchFamily="34" charset="0"/>
                <a:cs typeface="Arial" panose="020B0604020202020204" pitchFamily="34" charset="0"/>
              </a:rPr>
              <a:t>For high volume </a:t>
            </a:r>
            <a:r>
              <a:rPr lang="en-US" sz="1200" dirty="0" smtClean="0">
                <a:latin typeface="Arial" panose="020B0604020202020204" pitchFamily="34" charset="0"/>
                <a:cs typeface="Arial" panose="020B0604020202020204" pitchFamily="34" charset="0"/>
              </a:rPr>
              <a:t>activities</a:t>
            </a:r>
            <a:endParaRPr lang="th-TH" sz="1200" dirty="0" smtClean="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th-TH" sz="1100" dirty="0" smtClean="0">
                <a:solidFill>
                  <a:srgbClr val="FF0000"/>
                </a:solidFill>
                <a:latin typeface="Arial" panose="020B0604020202020204" pitchFamily="34" charset="0"/>
                <a:cs typeface="Arial" panose="020B0604020202020204" pitchFamily="34" charset="0"/>
              </a:rPr>
              <a:t>เหมาะสำหรับการผลิตปริมาณมาก</a:t>
            </a:r>
            <a:endParaRPr lang="en-US" sz="1100" dirty="0">
              <a:solidFill>
                <a:srgbClr val="FF0000"/>
              </a:solidFill>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200" dirty="0">
                <a:latin typeface="Arial" panose="020B0604020202020204" pitchFamily="34" charset="0"/>
                <a:cs typeface="Arial" panose="020B0604020202020204" pitchFamily="34" charset="0"/>
              </a:rPr>
              <a:t>Need high level of </a:t>
            </a:r>
            <a:r>
              <a:rPr lang="en-US" sz="1200" dirty="0" smtClean="0">
                <a:latin typeface="Arial" panose="020B0604020202020204" pitchFamily="34" charset="0"/>
                <a:cs typeface="Arial" panose="020B0604020202020204" pitchFamily="34" charset="0"/>
              </a:rPr>
              <a:t>stability</a:t>
            </a:r>
            <a:endParaRPr lang="th-TH" sz="1200" dirty="0" smtClean="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th-TH" sz="1100" dirty="0" smtClean="0">
                <a:solidFill>
                  <a:srgbClr val="FF0000"/>
                </a:solidFill>
                <a:latin typeface="Arial" panose="020B0604020202020204" pitchFamily="34" charset="0"/>
                <a:cs typeface="Arial" panose="020B0604020202020204" pitchFamily="34" charset="0"/>
              </a:rPr>
              <a:t>ต้องการความแน่นอน แม่นยำสูง</a:t>
            </a:r>
            <a:endParaRPr lang="en-US" sz="1100" dirty="0">
              <a:solidFill>
                <a:srgbClr val="FF0000"/>
              </a:solidFill>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200" dirty="0">
                <a:latin typeface="Arial" panose="020B0604020202020204" pitchFamily="34" charset="0"/>
                <a:cs typeface="Arial" panose="020B0604020202020204" pitchFamily="34" charset="0"/>
              </a:rPr>
              <a:t>More structured </a:t>
            </a:r>
            <a:r>
              <a:rPr lang="en-US" sz="1200" dirty="0" smtClean="0">
                <a:latin typeface="Arial" panose="020B0604020202020204" pitchFamily="34" charset="0"/>
                <a:cs typeface="Arial" panose="020B0604020202020204" pitchFamily="34" charset="0"/>
              </a:rPr>
              <a:t>tools</a:t>
            </a:r>
            <a:endParaRPr lang="th-TH" sz="1200" dirty="0" smtClean="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th-TH" sz="1100" dirty="0" smtClean="0">
                <a:solidFill>
                  <a:srgbClr val="FF0000"/>
                </a:solidFill>
                <a:latin typeface="Arial" panose="020B0604020202020204" pitchFamily="34" charset="0"/>
                <a:cs typeface="Arial" panose="020B0604020202020204" pitchFamily="34" charset="0"/>
              </a:rPr>
              <a:t>เป็นเครื่องมือที่มีแบบแผนขั้นตอน</a:t>
            </a:r>
            <a:endParaRPr lang="en-US" sz="1100" dirty="0">
              <a:solidFill>
                <a:srgbClr val="FF0000"/>
              </a:solidFill>
              <a:latin typeface="Arial" panose="020B0604020202020204" pitchFamily="34" charset="0"/>
              <a:cs typeface="Arial" panose="020B0604020202020204" pitchFamily="34" charset="0"/>
            </a:endParaRPr>
          </a:p>
        </p:txBody>
      </p:sp>
      <p:pic>
        <p:nvPicPr>
          <p:cNvPr id="68" name="Picture 67">
            <a:extLst>
              <a:ext uri="{FF2B5EF4-FFF2-40B4-BE49-F238E27FC236}">
                <a16:creationId xmlns:a16="http://schemas.microsoft.com/office/drawing/2014/main" xmlns="" id="{706BE380-4959-4055-9556-D34E439CE95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661508" y="2590022"/>
            <a:ext cx="2528647" cy="1369905"/>
          </a:xfrm>
          <a:prstGeom prst="rect">
            <a:avLst/>
          </a:prstGeom>
        </p:spPr>
      </p:pic>
      <p:pic>
        <p:nvPicPr>
          <p:cNvPr id="69" name="Picture 68">
            <a:extLst>
              <a:ext uri="{FF2B5EF4-FFF2-40B4-BE49-F238E27FC236}">
                <a16:creationId xmlns:a16="http://schemas.microsoft.com/office/drawing/2014/main" xmlns="" id="{EC5AB1E0-F4A9-4492-A0AF-B11C30CA84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019" y="4566397"/>
            <a:ext cx="1104099" cy="1120661"/>
          </a:xfrm>
          <a:prstGeom prst="rect">
            <a:avLst/>
          </a:prstGeom>
        </p:spPr>
      </p:pic>
      <p:pic>
        <p:nvPicPr>
          <p:cNvPr id="1034" name="Picture 10" descr="Engineering, maths, science, technology icon">
            <a:extLst>
              <a:ext uri="{FF2B5EF4-FFF2-40B4-BE49-F238E27FC236}">
                <a16:creationId xmlns:a16="http://schemas.microsoft.com/office/drawing/2014/main" xmlns="" id="{98914C7E-2144-4A00-8BBA-CEEFE544940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2154" y="4496502"/>
            <a:ext cx="1260452" cy="126045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a:extLst>
              <a:ext uri="{FF2B5EF4-FFF2-40B4-BE49-F238E27FC236}">
                <a16:creationId xmlns:a16="http://schemas.microsoft.com/office/drawing/2014/main" xmlns="" id="{9D53C5B6-3CFD-4B73-AC28-44CA7087D40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529168" y="4625249"/>
            <a:ext cx="1406256" cy="1012820"/>
          </a:xfrm>
          <a:prstGeom prst="rect">
            <a:avLst/>
          </a:prstGeom>
        </p:spPr>
      </p:pic>
    </p:spTree>
    <p:extLst>
      <p:ext uri="{BB962C8B-B14F-4D97-AF65-F5344CB8AC3E}">
        <p14:creationId xmlns:p14="http://schemas.microsoft.com/office/powerpoint/2010/main" val="524402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ISO 9001 and </a:t>
            </a:r>
            <a:r>
              <a:rPr lang="en-GB" dirty="0" smtClean="0"/>
              <a:t>TQM</a:t>
            </a:r>
            <a:r>
              <a:rPr lang="th-TH" dirty="0" smtClean="0"/>
              <a:t/>
            </a:r>
            <a:br>
              <a:rPr lang="th-TH" dirty="0" smtClean="0"/>
            </a:br>
            <a:r>
              <a:rPr lang="th-TH" sz="3100" dirty="0" smtClean="0">
                <a:solidFill>
                  <a:srgbClr val="FF0000"/>
                </a:solidFill>
              </a:rPr>
              <a:t>ไอเอสโอ 9001 และการบ</a:t>
            </a:r>
            <a:r>
              <a:rPr lang="th-TH" sz="3100" dirty="0">
                <a:solidFill>
                  <a:srgbClr val="FF0000"/>
                </a:solidFill>
              </a:rPr>
              <a:t>ริหารงานคุณภาพแบบมีส่วน</a:t>
            </a:r>
            <a:r>
              <a:rPr lang="th-TH" sz="3100" dirty="0" smtClean="0">
                <a:solidFill>
                  <a:srgbClr val="FF0000"/>
                </a:solidFill>
              </a:rPr>
              <a:t>ร่วม</a:t>
            </a:r>
            <a:endParaRPr lang="en-US" sz="3100" dirty="0">
              <a:solidFill>
                <a:srgbClr val="FF0000"/>
              </a:solidFill>
            </a:endParaRPr>
          </a:p>
        </p:txBody>
      </p:sp>
      <p:sp>
        <p:nvSpPr>
          <p:cNvPr id="5" name="Rectangle 4">
            <a:extLst>
              <a:ext uri="{FF2B5EF4-FFF2-40B4-BE49-F238E27FC236}">
                <a16:creationId xmlns:a16="http://schemas.microsoft.com/office/drawing/2014/main" xmlns="" id="{5C423911-6542-4C03-B62E-1B0998731A0E}"/>
              </a:ext>
            </a:extLst>
          </p:cNvPr>
          <p:cNvSpPr/>
          <p:nvPr/>
        </p:nvSpPr>
        <p:spPr>
          <a:xfrm>
            <a:off x="694026" y="1637157"/>
            <a:ext cx="7782900" cy="830997"/>
          </a:xfrm>
          <a:prstGeom prst="rect">
            <a:avLst/>
          </a:prstGeom>
        </p:spPr>
        <p:txBody>
          <a:bodyPr wrap="none">
            <a:spAutoFit/>
          </a:bodyPr>
          <a:lstStyle/>
          <a:p>
            <a:r>
              <a:rPr lang="en-US" sz="2000" b="1" dirty="0">
                <a:latin typeface="Arial" panose="020B0604020202020204" pitchFamily="34" charset="0"/>
                <a:cs typeface="Arial" panose="020B0604020202020204" pitchFamily="34" charset="0"/>
              </a:rPr>
              <a:t>In this lessen, we will focus on 2 important quality </a:t>
            </a:r>
            <a:r>
              <a:rPr lang="en-US" sz="2000" b="1" dirty="0" smtClean="0">
                <a:latin typeface="Arial" panose="020B0604020202020204" pitchFamily="34" charset="0"/>
                <a:cs typeface="Arial" panose="020B0604020202020204" pitchFamily="34" charset="0"/>
              </a:rPr>
              <a:t>approaches</a:t>
            </a:r>
            <a:endParaRPr lang="th-TH" sz="2000" b="1" dirty="0" smtClean="0">
              <a:latin typeface="Arial" panose="020B0604020202020204" pitchFamily="34" charset="0"/>
              <a:cs typeface="Arial" panose="020B0604020202020204" pitchFamily="34" charset="0"/>
            </a:endParaRPr>
          </a:p>
          <a:p>
            <a:r>
              <a:rPr lang="th-TH" sz="2000" b="1" dirty="0" smtClean="0">
                <a:solidFill>
                  <a:srgbClr val="FF0000"/>
                </a:solidFill>
                <a:latin typeface="Arial" panose="020B0604020202020204" pitchFamily="34" charset="0"/>
                <a:cs typeface="Arial" panose="020B0604020202020204" pitchFamily="34" charset="0"/>
              </a:rPr>
              <a:t>ในบทเรียนนี้ เราจะศึกษา สองกระบวนวิธีด้านคุณภาพที่สำคัญ</a:t>
            </a:r>
            <a:endParaRPr lang="en-US" sz="2000" b="1" dirty="0">
              <a:solidFill>
                <a:srgbClr val="FF0000"/>
              </a:solidFill>
              <a:latin typeface="Arial" panose="020B0604020202020204" pitchFamily="34" charset="0"/>
              <a:cs typeface="Arial" panose="020B0604020202020204" pitchFamily="34" charset="0"/>
            </a:endParaRPr>
          </a:p>
        </p:txBody>
      </p:sp>
      <p:pic>
        <p:nvPicPr>
          <p:cNvPr id="2052" name="Picture 4" descr="ISO9000:2015 certification - Marvo Technologies">
            <a:extLst>
              <a:ext uri="{FF2B5EF4-FFF2-40B4-BE49-F238E27FC236}">
                <a16:creationId xmlns:a16="http://schemas.microsoft.com/office/drawing/2014/main" xmlns="" id="{F66CA104-7AB5-4337-85AB-7CB352794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647" y="2468154"/>
            <a:ext cx="3381728" cy="25362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qm Icon Stock Illustrations – 10 Tqm Icon Stock Illustrations ...">
            <a:extLst>
              <a:ext uri="{FF2B5EF4-FFF2-40B4-BE49-F238E27FC236}">
                <a16:creationId xmlns:a16="http://schemas.microsoft.com/office/drawing/2014/main" xmlns="" id="{C990EB68-F6AC-444D-ACA6-A1F7997059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6375" y="2300238"/>
            <a:ext cx="2704212" cy="27042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CAB1B260-0D6A-4DEA-8829-A5B381BA9D87}"/>
              </a:ext>
            </a:extLst>
          </p:cNvPr>
          <p:cNvSpPr/>
          <p:nvPr/>
        </p:nvSpPr>
        <p:spPr>
          <a:xfrm>
            <a:off x="1874520" y="5055055"/>
            <a:ext cx="8767517" cy="1224951"/>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TQM and ISO 9000 were found to be the most prevalent quality approaches or strategies (Lee and Palmer, 1999</a:t>
            </a:r>
            <a:r>
              <a:rPr lang="en-US" dirty="0" smtClean="0">
                <a:latin typeface="Arial" panose="020B0604020202020204" pitchFamily="34" charset="0"/>
                <a:cs typeface="Arial" panose="020B0604020202020204" pitchFamily="34" charset="0"/>
              </a:rPr>
              <a:t>)</a:t>
            </a:r>
            <a:endParaRPr lang="th-TH" dirty="0" smtClean="0">
              <a:latin typeface="Arial" panose="020B0604020202020204" pitchFamily="34" charset="0"/>
              <a:cs typeface="Arial" panose="020B0604020202020204" pitchFamily="34" charset="0"/>
            </a:endParaRPr>
          </a:p>
          <a:p>
            <a:pPr algn="ctr"/>
            <a:r>
              <a:rPr lang="th-TH" sz="1400" dirty="0" smtClean="0">
                <a:solidFill>
                  <a:srgbClr val="FF0000"/>
                </a:solidFill>
                <a:latin typeface="Arial" panose="020B0604020202020204" pitchFamily="34" charset="0"/>
                <a:cs typeface="Arial" panose="020B0604020202020204" pitchFamily="34" charset="0"/>
              </a:rPr>
              <a:t>การ</a:t>
            </a:r>
            <a:r>
              <a:rPr lang="th-TH" sz="1400" dirty="0">
                <a:solidFill>
                  <a:srgbClr val="FF0000"/>
                </a:solidFill>
                <a:latin typeface="Arial" panose="020B0604020202020204" pitchFamily="34" charset="0"/>
                <a:cs typeface="Arial" panose="020B0604020202020204" pitchFamily="34" charset="0"/>
              </a:rPr>
              <a:t>บริหารงานคุณภาพแบบมีส่วน</a:t>
            </a:r>
            <a:r>
              <a:rPr lang="th-TH" sz="1400" dirty="0" smtClean="0">
                <a:solidFill>
                  <a:srgbClr val="FF0000"/>
                </a:solidFill>
                <a:latin typeface="Arial" panose="020B0604020202020204" pitchFamily="34" charset="0"/>
                <a:cs typeface="Arial" panose="020B0604020202020204" pitchFamily="34" charset="0"/>
              </a:rPr>
              <a:t>ร่วมและ</a:t>
            </a:r>
            <a:r>
              <a:rPr lang="th-TH" sz="1400" dirty="0">
                <a:solidFill>
                  <a:srgbClr val="FF0000"/>
                </a:solidFill>
                <a:latin typeface="Arial" panose="020B0604020202020204" pitchFamily="34" charset="0"/>
                <a:cs typeface="Arial" panose="020B0604020202020204" pitchFamily="34" charset="0"/>
              </a:rPr>
              <a:t>ไอเอสโอ 9001 </a:t>
            </a:r>
            <a:r>
              <a:rPr lang="th-TH" sz="1400" dirty="0" smtClean="0">
                <a:solidFill>
                  <a:srgbClr val="FF0000"/>
                </a:solidFill>
                <a:latin typeface="Arial" panose="020B0604020202020204" pitchFamily="34" charset="0"/>
                <a:cs typeface="Arial" panose="020B0604020202020204" pitchFamily="34" charset="0"/>
              </a:rPr>
              <a:t>ได้ถูกจัดเป็นกลยุทธ์และ กระบวนวิธีทางคุณภาพที่สำคัญมาก</a:t>
            </a:r>
            <a:endParaRPr lang="th-TH" sz="1400" dirty="0" smtClean="0">
              <a:solidFill>
                <a:srgbClr val="FF0000"/>
              </a:solidFill>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6B34F08D-00F9-4C40-A1F5-DF2B386D1519}"/>
              </a:ext>
            </a:extLst>
          </p:cNvPr>
          <p:cNvSpPr/>
          <p:nvPr/>
        </p:nvSpPr>
        <p:spPr>
          <a:xfrm>
            <a:off x="694026" y="5895471"/>
            <a:ext cx="10860665" cy="261610"/>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Lee, K.S. and Palmer, E. (1999), “An empirical examination of ISO 9000-registered companies in New Zealand”, Total Quality Management, Vol.10 No. 6, pp. 887-99</a:t>
            </a:r>
          </a:p>
        </p:txBody>
      </p:sp>
    </p:spTree>
    <p:extLst>
      <p:ext uri="{BB962C8B-B14F-4D97-AF65-F5344CB8AC3E}">
        <p14:creationId xmlns:p14="http://schemas.microsoft.com/office/powerpoint/2010/main" val="3583039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ISO </a:t>
            </a:r>
            <a:r>
              <a:rPr lang="en-GB" dirty="0" smtClean="0"/>
              <a:t>9001</a:t>
            </a:r>
            <a:r>
              <a:rPr lang="th-TH" dirty="0" smtClean="0"/>
              <a:t/>
            </a:r>
            <a:br>
              <a:rPr lang="th-TH" dirty="0" smtClean="0"/>
            </a:br>
            <a:r>
              <a:rPr lang="th-TH" sz="2700" dirty="0" smtClean="0">
                <a:solidFill>
                  <a:srgbClr val="FF0000"/>
                </a:solidFill>
              </a:rPr>
              <a:t>ไอเอสโอ 9001</a:t>
            </a:r>
            <a:endParaRPr lang="en-US" sz="2700" dirty="0">
              <a:solidFill>
                <a:srgbClr val="FF0000"/>
              </a:solidFill>
            </a:endParaRPr>
          </a:p>
        </p:txBody>
      </p:sp>
      <p:sp>
        <p:nvSpPr>
          <p:cNvPr id="5" name="Rectangle 4">
            <a:extLst>
              <a:ext uri="{FF2B5EF4-FFF2-40B4-BE49-F238E27FC236}">
                <a16:creationId xmlns:a16="http://schemas.microsoft.com/office/drawing/2014/main" xmlns="" id="{5C423911-6542-4C03-B62E-1B0998731A0E}"/>
              </a:ext>
            </a:extLst>
          </p:cNvPr>
          <p:cNvSpPr/>
          <p:nvPr/>
        </p:nvSpPr>
        <p:spPr>
          <a:xfrm>
            <a:off x="659736" y="1709547"/>
            <a:ext cx="10872528" cy="886397"/>
          </a:xfrm>
          <a:prstGeom prst="rect">
            <a:avLst/>
          </a:prstGeom>
        </p:spPr>
        <p:txBody>
          <a:bodyPr wrap="square">
            <a:spAutoFit/>
          </a:bodyPr>
          <a:lstStyle/>
          <a:p>
            <a:r>
              <a:rPr lang="en-GB" sz="1600" b="1" dirty="0">
                <a:latin typeface="Arial" panose="020B0604020202020204" pitchFamily="34" charset="0"/>
                <a:cs typeface="Arial" panose="020B0604020202020204" pitchFamily="34" charset="0"/>
              </a:rPr>
              <a:t>Quality Management System (QMS) </a:t>
            </a:r>
            <a:r>
              <a:rPr lang="en-GB" sz="1600" dirty="0">
                <a:latin typeface="Arial" panose="020B0604020202020204" pitchFamily="34" charset="0"/>
                <a:cs typeface="Arial" panose="020B0604020202020204" pitchFamily="34" charset="0"/>
              </a:rPr>
              <a:t>is a formalized system that documents processes, procedures, and responsibilities for achieving quality polices and objectives</a:t>
            </a:r>
            <a:r>
              <a:rPr lang="en-GB" sz="1600" dirty="0" smtClean="0">
                <a:latin typeface="Arial" panose="020B0604020202020204" pitchFamily="34" charset="0"/>
                <a:cs typeface="Arial" panose="020B0604020202020204" pitchFamily="34" charset="0"/>
              </a:rPr>
              <a:t>.</a:t>
            </a:r>
            <a:endParaRPr lang="th-TH" sz="1600" dirty="0" smtClean="0">
              <a:latin typeface="Arial" panose="020B0604020202020204" pitchFamily="34" charset="0"/>
              <a:cs typeface="Arial" panose="020B0604020202020204" pitchFamily="34" charset="0"/>
            </a:endParaRPr>
          </a:p>
          <a:p>
            <a:r>
              <a:rPr lang="th-TH" sz="1400" dirty="0" smtClean="0">
                <a:solidFill>
                  <a:srgbClr val="FF0000"/>
                </a:solidFill>
                <a:latin typeface="Arial" panose="020B0604020202020204" pitchFamily="34" charset="0"/>
                <a:cs typeface="Arial" panose="020B0604020202020204" pitchFamily="34" charset="0"/>
              </a:rPr>
              <a:t>ระบบการบริหารงานคุณภาพ เป็นระบบมาตรฐานที่มีการจัดทำการผลิตและวิธีอย่างเป็นหลักฐาน มีการกำหนดวัตถุประสงค์และนโยบายด้านคุณภาพ</a:t>
            </a:r>
            <a:endParaRPr lang="en-US" sz="1400" dirty="0">
              <a:solidFill>
                <a:srgbClr val="FF000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DDB67EC9-8323-4FE9-AE1D-FBBB4950AAA8}"/>
              </a:ext>
            </a:extLst>
          </p:cNvPr>
          <p:cNvSpPr/>
          <p:nvPr/>
        </p:nvSpPr>
        <p:spPr>
          <a:xfrm>
            <a:off x="667134" y="3479155"/>
            <a:ext cx="4501199" cy="3219343"/>
          </a:xfrm>
          <a:prstGeom prst="rect">
            <a:avLst/>
          </a:prstGeom>
        </p:spPr>
        <p:txBody>
          <a:bodyPr wrap="square">
            <a:spAutoFit/>
          </a:bodyPr>
          <a:lstStyle/>
          <a:p>
            <a:r>
              <a:rPr lang="en-GB" sz="1400" b="1" dirty="0">
                <a:latin typeface="Arial" panose="020B0604020202020204" pitchFamily="34" charset="0"/>
                <a:cs typeface="Arial" panose="020B0604020202020204" pitchFamily="34" charset="0"/>
              </a:rPr>
              <a:t>Why is QMS important</a:t>
            </a:r>
            <a:r>
              <a:rPr lang="en-GB" sz="1400" b="1" dirty="0" smtClean="0">
                <a:latin typeface="Arial" panose="020B0604020202020204" pitchFamily="34" charset="0"/>
                <a:cs typeface="Arial" panose="020B0604020202020204" pitchFamily="34" charset="0"/>
              </a:rPr>
              <a:t>?</a:t>
            </a:r>
            <a:endParaRPr lang="th-TH" sz="1400" b="1" dirty="0" smtClean="0">
              <a:latin typeface="Arial" panose="020B0604020202020204" pitchFamily="34" charset="0"/>
              <a:cs typeface="Arial" panose="020B0604020202020204" pitchFamily="34" charset="0"/>
            </a:endParaRPr>
          </a:p>
          <a:p>
            <a:r>
              <a:rPr lang="th-TH" sz="1200" b="1" dirty="0" smtClean="0">
                <a:solidFill>
                  <a:srgbClr val="FF0000"/>
                </a:solidFill>
                <a:latin typeface="Arial" panose="020B0604020202020204" pitchFamily="34" charset="0"/>
                <a:cs typeface="Arial" panose="020B0604020202020204" pitchFamily="34" charset="0"/>
              </a:rPr>
              <a:t>ทำไม</a:t>
            </a:r>
            <a:r>
              <a:rPr lang="th-TH" sz="1200" dirty="0">
                <a:solidFill>
                  <a:srgbClr val="FF0000"/>
                </a:solidFill>
                <a:latin typeface="Arial" panose="020B0604020202020204" pitchFamily="34" charset="0"/>
                <a:cs typeface="Arial" panose="020B0604020202020204" pitchFamily="34" charset="0"/>
              </a:rPr>
              <a:t>ระบบการบริหารงาน</a:t>
            </a:r>
            <a:r>
              <a:rPr lang="th-TH" sz="1200" dirty="0" smtClean="0">
                <a:solidFill>
                  <a:srgbClr val="FF0000"/>
                </a:solidFill>
                <a:latin typeface="Arial" panose="020B0604020202020204" pitchFamily="34" charset="0"/>
                <a:cs typeface="Arial" panose="020B0604020202020204" pitchFamily="34" charset="0"/>
              </a:rPr>
              <a:t>คุณภาพจึงมีความสำคัญ</a:t>
            </a:r>
            <a:endParaRPr lang="th-TH" sz="1200" b="1" dirty="0" smtClean="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pPr marL="342900" indent="-342900">
              <a:buFontTx/>
              <a:buChar char="-"/>
            </a:pPr>
            <a:r>
              <a:rPr lang="en-GB" sz="1100" dirty="0">
                <a:latin typeface="Arial" panose="020B0604020202020204" pitchFamily="34" charset="0"/>
                <a:cs typeface="Arial" panose="020B0604020202020204" pitchFamily="34" charset="0"/>
              </a:rPr>
              <a:t>Achieve customer </a:t>
            </a:r>
            <a:r>
              <a:rPr lang="en-GB" sz="1100" dirty="0" smtClean="0">
                <a:latin typeface="Arial" panose="020B0604020202020204" pitchFamily="34" charset="0"/>
                <a:cs typeface="Arial" panose="020B0604020202020204" pitchFamily="34" charset="0"/>
              </a:rPr>
              <a:t>satisfaction</a:t>
            </a:r>
            <a:endParaRPr lang="th-TH" sz="1100" dirty="0" smtClean="0">
              <a:latin typeface="Arial" panose="020B0604020202020204" pitchFamily="34" charset="0"/>
              <a:cs typeface="Arial" panose="020B0604020202020204" pitchFamily="34" charset="0"/>
            </a:endParaRPr>
          </a:p>
          <a:p>
            <a:pPr marL="342900" indent="-342900">
              <a:buFontTx/>
              <a:buChar char="-"/>
            </a:pPr>
            <a:r>
              <a:rPr lang="th-TH" sz="1100" dirty="0" smtClean="0">
                <a:solidFill>
                  <a:srgbClr val="FF0000"/>
                </a:solidFill>
                <a:latin typeface="Arial" panose="020B0604020202020204" pitchFamily="34" charset="0"/>
                <a:cs typeface="Arial" panose="020B0604020202020204" pitchFamily="34" charset="0"/>
              </a:rPr>
              <a:t>สร้างความพึงพอใจแก่ลูกค้า</a:t>
            </a:r>
            <a:endParaRPr lang="en-GB" sz="1100" dirty="0">
              <a:solidFill>
                <a:srgbClr val="FF0000"/>
              </a:solidFill>
              <a:latin typeface="Arial" panose="020B0604020202020204" pitchFamily="34" charset="0"/>
              <a:cs typeface="Arial" panose="020B0604020202020204" pitchFamily="34" charset="0"/>
            </a:endParaRPr>
          </a:p>
          <a:p>
            <a:pPr marL="342900" indent="-342900">
              <a:buFontTx/>
              <a:buChar char="-"/>
            </a:pPr>
            <a:r>
              <a:rPr lang="en-GB" sz="1100" dirty="0" smtClean="0">
                <a:latin typeface="Arial" panose="020B0604020202020204" pitchFamily="34" charset="0"/>
                <a:cs typeface="Arial" panose="020B0604020202020204" pitchFamily="34" charset="0"/>
              </a:rPr>
              <a:t>Lower cost</a:t>
            </a:r>
            <a:r>
              <a:rPr lang="th-TH" sz="110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improve </a:t>
            </a:r>
            <a:r>
              <a:rPr lang="en-GB" sz="1100" dirty="0" smtClean="0">
                <a:latin typeface="Arial" panose="020B0604020202020204" pitchFamily="34" charset="0"/>
                <a:cs typeface="Arial" panose="020B0604020202020204" pitchFamily="34" charset="0"/>
              </a:rPr>
              <a:t>performance</a:t>
            </a:r>
          </a:p>
          <a:p>
            <a:pPr marL="342900" indent="-342900">
              <a:buFontTx/>
              <a:buChar char="-"/>
            </a:pPr>
            <a:r>
              <a:rPr lang="th-TH" sz="1100" dirty="0" smtClean="0">
                <a:solidFill>
                  <a:srgbClr val="FF0000"/>
                </a:solidFill>
                <a:latin typeface="Arial" panose="020B0604020202020204" pitchFamily="34" charset="0"/>
                <a:cs typeface="Arial" panose="020B0604020202020204" pitchFamily="34" charset="0"/>
              </a:rPr>
              <a:t>ลดต้นทุน และปรับปรุงสมรรถนะการดำเนินงาน</a:t>
            </a:r>
            <a:endParaRPr lang="en-GB" sz="1100" dirty="0">
              <a:solidFill>
                <a:srgbClr val="FF0000"/>
              </a:solidFill>
              <a:latin typeface="Arial" panose="020B0604020202020204" pitchFamily="34" charset="0"/>
              <a:cs typeface="Arial" panose="020B0604020202020204" pitchFamily="34" charset="0"/>
            </a:endParaRPr>
          </a:p>
          <a:p>
            <a:pPr marL="342900" indent="-342900">
              <a:buFontTx/>
              <a:buChar char="-"/>
            </a:pPr>
            <a:r>
              <a:rPr lang="en-GB" sz="1100" dirty="0">
                <a:latin typeface="Arial" panose="020B0604020202020204" pitchFamily="34" charset="0"/>
                <a:cs typeface="Arial" panose="020B0604020202020204" pitchFamily="34" charset="0"/>
              </a:rPr>
              <a:t>Gain repeat </a:t>
            </a:r>
            <a:r>
              <a:rPr lang="en-GB" sz="1100" dirty="0" smtClean="0">
                <a:latin typeface="Arial" panose="020B0604020202020204" pitchFamily="34" charset="0"/>
                <a:cs typeface="Arial" panose="020B0604020202020204" pitchFamily="34" charset="0"/>
              </a:rPr>
              <a:t>business</a:t>
            </a:r>
            <a:endParaRPr lang="th-TH" sz="1100" dirty="0" smtClean="0">
              <a:latin typeface="Arial" panose="020B0604020202020204" pitchFamily="34" charset="0"/>
              <a:cs typeface="Arial" panose="020B0604020202020204" pitchFamily="34" charset="0"/>
            </a:endParaRPr>
          </a:p>
          <a:p>
            <a:pPr marL="342900" indent="-342900">
              <a:buFontTx/>
              <a:buChar char="-"/>
            </a:pPr>
            <a:r>
              <a:rPr lang="th-TH" sz="1100" dirty="0" smtClean="0">
                <a:solidFill>
                  <a:srgbClr val="FF0000"/>
                </a:solidFill>
                <a:latin typeface="Arial" panose="020B0604020202020204" pitchFamily="34" charset="0"/>
                <a:cs typeface="Arial" panose="020B0604020202020204" pitchFamily="34" charset="0"/>
              </a:rPr>
              <a:t>สามารถทำธุรกิจได้ต่อเนื่อง</a:t>
            </a:r>
            <a:endParaRPr lang="en-GB" sz="1100" dirty="0">
              <a:solidFill>
                <a:srgbClr val="FF0000"/>
              </a:solidFill>
              <a:latin typeface="Arial" panose="020B0604020202020204" pitchFamily="34" charset="0"/>
              <a:cs typeface="Arial" panose="020B0604020202020204" pitchFamily="34" charset="0"/>
            </a:endParaRPr>
          </a:p>
          <a:p>
            <a:pPr marL="342900" indent="-342900">
              <a:buFontTx/>
              <a:buChar char="-"/>
            </a:pPr>
            <a:r>
              <a:rPr lang="en-GB" sz="1100" dirty="0">
                <a:latin typeface="Arial" panose="020B0604020202020204" pitchFamily="34" charset="0"/>
                <a:cs typeface="Arial" panose="020B0604020202020204" pitchFamily="34" charset="0"/>
              </a:rPr>
              <a:t>Increase </a:t>
            </a:r>
            <a:r>
              <a:rPr lang="en-GB" sz="1100" dirty="0" smtClean="0">
                <a:latin typeface="Arial" panose="020B0604020202020204" pitchFamily="34" charset="0"/>
                <a:cs typeface="Arial" panose="020B0604020202020204" pitchFamily="34" charset="0"/>
              </a:rPr>
              <a:t>profitability</a:t>
            </a:r>
            <a:endParaRPr lang="th-TH" sz="1100" dirty="0" smtClean="0">
              <a:latin typeface="Arial" panose="020B0604020202020204" pitchFamily="34" charset="0"/>
              <a:cs typeface="Arial" panose="020B0604020202020204" pitchFamily="34" charset="0"/>
            </a:endParaRPr>
          </a:p>
          <a:p>
            <a:pPr marL="342900" indent="-342900">
              <a:buFontTx/>
              <a:buChar char="-"/>
            </a:pPr>
            <a:r>
              <a:rPr lang="th-TH" sz="1100" dirty="0" smtClean="0">
                <a:solidFill>
                  <a:srgbClr val="FF0000"/>
                </a:solidFill>
                <a:latin typeface="Arial" panose="020B0604020202020204" pitchFamily="34" charset="0"/>
                <a:cs typeface="Arial" panose="020B0604020202020204" pitchFamily="34" charset="0"/>
              </a:rPr>
              <a:t>เพิ่มผลกำไร</a:t>
            </a:r>
            <a:endParaRPr lang="en-GB" sz="1100" dirty="0">
              <a:solidFill>
                <a:srgbClr val="FF0000"/>
              </a:solidFill>
              <a:latin typeface="Arial" panose="020B0604020202020204" pitchFamily="34" charset="0"/>
              <a:cs typeface="Arial" panose="020B0604020202020204" pitchFamily="34" charset="0"/>
            </a:endParaRPr>
          </a:p>
          <a:p>
            <a:pPr marL="342900" indent="-342900">
              <a:buFontTx/>
              <a:buChar char="-"/>
            </a:pPr>
            <a:r>
              <a:rPr lang="en-GB" sz="1100" dirty="0">
                <a:latin typeface="Arial" panose="020B0604020202020204" pitchFamily="34" charset="0"/>
                <a:cs typeface="Arial" panose="020B0604020202020204" pitchFamily="34" charset="0"/>
              </a:rPr>
              <a:t>Increase </a:t>
            </a:r>
            <a:r>
              <a:rPr lang="en-GB" sz="1100" dirty="0" smtClean="0">
                <a:latin typeface="Arial" panose="020B0604020202020204" pitchFamily="34" charset="0"/>
                <a:cs typeface="Arial" panose="020B0604020202020204" pitchFamily="34" charset="0"/>
              </a:rPr>
              <a:t>effectiveness</a:t>
            </a:r>
            <a:endParaRPr lang="th-TH" sz="1100" dirty="0" smtClean="0">
              <a:latin typeface="Arial" panose="020B0604020202020204" pitchFamily="34" charset="0"/>
              <a:cs typeface="Arial" panose="020B0604020202020204" pitchFamily="34" charset="0"/>
            </a:endParaRPr>
          </a:p>
          <a:p>
            <a:pPr marL="342900" indent="-342900">
              <a:buFontTx/>
              <a:buChar char="-"/>
            </a:pPr>
            <a:r>
              <a:rPr lang="th-TH" sz="1100" dirty="0" smtClean="0">
                <a:solidFill>
                  <a:srgbClr val="FF0000"/>
                </a:solidFill>
                <a:latin typeface="Arial" panose="020B0604020202020204" pitchFamily="34" charset="0"/>
                <a:cs typeface="Arial" panose="020B0604020202020204" pitchFamily="34" charset="0"/>
              </a:rPr>
              <a:t>เพิ่มประสิทธิภาพ</a:t>
            </a:r>
            <a:endParaRPr lang="en-GB" sz="1100" dirty="0">
              <a:solidFill>
                <a:srgbClr val="FF0000"/>
              </a:solidFill>
              <a:latin typeface="Arial" panose="020B0604020202020204" pitchFamily="34" charset="0"/>
              <a:cs typeface="Arial" panose="020B0604020202020204" pitchFamily="34" charset="0"/>
            </a:endParaRPr>
          </a:p>
          <a:p>
            <a:pPr marL="342900" indent="-342900">
              <a:buFontTx/>
              <a:buChar char="-"/>
            </a:pPr>
            <a:r>
              <a:rPr lang="en-GB" sz="1100" dirty="0">
                <a:latin typeface="Arial" panose="020B0604020202020204" pitchFamily="34" charset="0"/>
                <a:cs typeface="Arial" panose="020B0604020202020204" pitchFamily="34" charset="0"/>
              </a:rPr>
              <a:t>Higher </a:t>
            </a:r>
            <a:r>
              <a:rPr lang="en-GB" sz="1100" dirty="0" smtClean="0">
                <a:latin typeface="Arial" panose="020B0604020202020204" pitchFamily="34" charset="0"/>
                <a:cs typeface="Arial" panose="020B0604020202020204" pitchFamily="34" charset="0"/>
              </a:rPr>
              <a:t>consistency</a:t>
            </a:r>
            <a:endParaRPr lang="th-TH" sz="1100" dirty="0" smtClean="0">
              <a:latin typeface="Arial" panose="020B0604020202020204" pitchFamily="34" charset="0"/>
              <a:cs typeface="Arial" panose="020B0604020202020204" pitchFamily="34" charset="0"/>
            </a:endParaRPr>
          </a:p>
          <a:p>
            <a:pPr marL="342900" indent="-342900">
              <a:buFontTx/>
              <a:buChar char="-"/>
            </a:pPr>
            <a:r>
              <a:rPr lang="th-TH" sz="1100" dirty="0" smtClean="0">
                <a:solidFill>
                  <a:srgbClr val="FF0000"/>
                </a:solidFill>
                <a:latin typeface="Arial" panose="020B0604020202020204" pitchFamily="34" charset="0"/>
                <a:cs typeface="Arial" panose="020B0604020202020204" pitchFamily="34" charset="0"/>
              </a:rPr>
              <a:t>เพิ่มความต่อเนื่องแน่นอนการบริหาร</a:t>
            </a:r>
            <a:endParaRPr lang="en-US" sz="1100" dirty="0">
              <a:solidFill>
                <a:srgbClr val="FF000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080EF8A6-66B6-47BB-8ED1-4FF7BF8E1FFB}"/>
              </a:ext>
            </a:extLst>
          </p:cNvPr>
          <p:cNvPicPr>
            <a:picLocks noChangeAspect="1"/>
          </p:cNvPicPr>
          <p:nvPr/>
        </p:nvPicPr>
        <p:blipFill>
          <a:blip r:embed="rId2"/>
          <a:stretch>
            <a:fillRect/>
          </a:stretch>
        </p:blipFill>
        <p:spPr>
          <a:xfrm>
            <a:off x="4666208" y="3631603"/>
            <a:ext cx="2137410" cy="2137410"/>
          </a:xfrm>
          <a:prstGeom prst="rect">
            <a:avLst/>
          </a:prstGeom>
        </p:spPr>
      </p:pic>
      <p:sp>
        <p:nvSpPr>
          <p:cNvPr id="9" name="Rectangle 8">
            <a:extLst>
              <a:ext uri="{FF2B5EF4-FFF2-40B4-BE49-F238E27FC236}">
                <a16:creationId xmlns:a16="http://schemas.microsoft.com/office/drawing/2014/main" xmlns="" id="{66CB5E13-4499-4954-90C9-5F713767D52A}"/>
              </a:ext>
            </a:extLst>
          </p:cNvPr>
          <p:cNvSpPr/>
          <p:nvPr/>
        </p:nvSpPr>
        <p:spPr>
          <a:xfrm>
            <a:off x="659736" y="2658152"/>
            <a:ext cx="10648344" cy="640175"/>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ISO 9001 </a:t>
            </a:r>
            <a:r>
              <a:rPr lang="en-US" sz="1600" dirty="0">
                <a:latin typeface="Arial" panose="020B0604020202020204" pitchFamily="34" charset="0"/>
                <a:cs typeface="Arial" panose="020B0604020202020204" pitchFamily="34" charset="0"/>
              </a:rPr>
              <a:t>is the world’s most popular and most commonly used standard for Quality Management System (QMS</a:t>
            </a:r>
            <a:r>
              <a:rPr lang="en-US" sz="1600" dirty="0" smtClean="0">
                <a:latin typeface="Arial" panose="020B0604020202020204" pitchFamily="34" charset="0"/>
                <a:cs typeface="Arial" panose="020B0604020202020204" pitchFamily="34" charset="0"/>
              </a:rPr>
              <a:t>)</a:t>
            </a:r>
            <a:endParaRPr lang="th-TH" sz="1600" dirty="0" smtClean="0">
              <a:latin typeface="Arial" panose="020B0604020202020204" pitchFamily="34" charset="0"/>
              <a:cs typeface="Arial" panose="020B0604020202020204" pitchFamily="34" charset="0"/>
            </a:endParaRPr>
          </a:p>
          <a:p>
            <a:r>
              <a:rPr lang="th-TH" sz="1400" dirty="0" smtClean="0">
                <a:solidFill>
                  <a:srgbClr val="FF0000"/>
                </a:solidFill>
                <a:latin typeface="Arial" panose="020B0604020202020204" pitchFamily="34" charset="0"/>
                <a:cs typeface="Arial" panose="020B0604020202020204" pitchFamily="34" charset="0"/>
              </a:rPr>
              <a:t>ไอเอสโอ 9001 เป็นมาตรฐานที่ได้รับความนิยมและนำมาใช้อย่างมากมาย สำหรับระบบการบริหารงานคุณภาพ</a:t>
            </a:r>
            <a:endParaRPr lang="en-US" sz="1400" dirty="0">
              <a:solidFill>
                <a:srgbClr val="FF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83E0BD7F-AE32-442F-A0FE-D097B4B627DA}"/>
              </a:ext>
            </a:extLst>
          </p:cNvPr>
          <p:cNvSpPr/>
          <p:nvPr/>
        </p:nvSpPr>
        <p:spPr>
          <a:xfrm>
            <a:off x="8656953" y="3674497"/>
            <a:ext cx="1524000" cy="44691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latin typeface="Arial" panose="020B0604020202020204" pitchFamily="34" charset="0"/>
                <a:cs typeface="Arial" panose="020B0604020202020204" pitchFamily="34" charset="0"/>
              </a:rPr>
              <a:t>ISO 9000</a:t>
            </a:r>
          </a:p>
        </p:txBody>
      </p:sp>
      <p:sp>
        <p:nvSpPr>
          <p:cNvPr id="10" name="Rectangle 9">
            <a:extLst>
              <a:ext uri="{FF2B5EF4-FFF2-40B4-BE49-F238E27FC236}">
                <a16:creationId xmlns:a16="http://schemas.microsoft.com/office/drawing/2014/main" xmlns="" id="{3403EC3D-6E6E-4FD9-8929-F4300AA8F39E}"/>
              </a:ext>
            </a:extLst>
          </p:cNvPr>
          <p:cNvSpPr/>
          <p:nvPr/>
        </p:nvSpPr>
        <p:spPr>
          <a:xfrm>
            <a:off x="7137400" y="4660724"/>
            <a:ext cx="1155521" cy="44691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latin typeface="Arial" panose="020B0604020202020204" pitchFamily="34" charset="0"/>
                <a:cs typeface="Arial" panose="020B0604020202020204" pitchFamily="34" charset="0"/>
              </a:rPr>
              <a:t>ISO 9001</a:t>
            </a:r>
          </a:p>
        </p:txBody>
      </p:sp>
      <p:sp>
        <p:nvSpPr>
          <p:cNvPr id="11" name="Rectangle 10">
            <a:extLst>
              <a:ext uri="{FF2B5EF4-FFF2-40B4-BE49-F238E27FC236}">
                <a16:creationId xmlns:a16="http://schemas.microsoft.com/office/drawing/2014/main" xmlns="" id="{7E14964B-919C-40CD-AA21-D74C393D4E32}"/>
              </a:ext>
            </a:extLst>
          </p:cNvPr>
          <p:cNvSpPr/>
          <p:nvPr/>
        </p:nvSpPr>
        <p:spPr>
          <a:xfrm>
            <a:off x="10522773" y="4660725"/>
            <a:ext cx="1155521" cy="4469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latin typeface="Arial" panose="020B0604020202020204" pitchFamily="34" charset="0"/>
                <a:cs typeface="Arial" panose="020B0604020202020204" pitchFamily="34" charset="0"/>
              </a:rPr>
              <a:t>ISO 9003</a:t>
            </a:r>
          </a:p>
        </p:txBody>
      </p:sp>
      <p:sp>
        <p:nvSpPr>
          <p:cNvPr id="12" name="Rectangle 11">
            <a:extLst>
              <a:ext uri="{FF2B5EF4-FFF2-40B4-BE49-F238E27FC236}">
                <a16:creationId xmlns:a16="http://schemas.microsoft.com/office/drawing/2014/main" xmlns="" id="{1FED041E-DC60-4C97-A22C-CA78A2A6A9B4}"/>
              </a:ext>
            </a:extLst>
          </p:cNvPr>
          <p:cNvSpPr/>
          <p:nvPr/>
        </p:nvSpPr>
        <p:spPr>
          <a:xfrm>
            <a:off x="8841193" y="4660726"/>
            <a:ext cx="1155521" cy="44691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latin typeface="Arial" panose="020B0604020202020204" pitchFamily="34" charset="0"/>
                <a:cs typeface="Arial" panose="020B0604020202020204" pitchFamily="34" charset="0"/>
              </a:rPr>
              <a:t>ISO 9002</a:t>
            </a:r>
          </a:p>
        </p:txBody>
      </p:sp>
      <p:sp>
        <p:nvSpPr>
          <p:cNvPr id="4" name="Rectangle 3">
            <a:extLst>
              <a:ext uri="{FF2B5EF4-FFF2-40B4-BE49-F238E27FC236}">
                <a16:creationId xmlns:a16="http://schemas.microsoft.com/office/drawing/2014/main" xmlns="" id="{6B0AA078-2ADF-4B5B-AC61-0C8A5BD6D214}"/>
              </a:ext>
            </a:extLst>
          </p:cNvPr>
          <p:cNvSpPr/>
          <p:nvPr/>
        </p:nvSpPr>
        <p:spPr>
          <a:xfrm>
            <a:off x="8447016" y="3252470"/>
            <a:ext cx="1816012" cy="338554"/>
          </a:xfrm>
          <a:prstGeom prst="rect">
            <a:avLst/>
          </a:prstGeom>
        </p:spPr>
        <p:txBody>
          <a:bodyPr wrap="square">
            <a:spAutoFit/>
          </a:bodyPr>
          <a:lstStyle/>
          <a:p>
            <a:pPr algn="ctr"/>
            <a:r>
              <a:rPr lang="en-GB" sz="1600" dirty="0">
                <a:latin typeface="Arial" panose="020B0604020202020204" pitchFamily="34" charset="0"/>
                <a:cs typeface="Arial" panose="020B0604020202020204" pitchFamily="34" charset="0"/>
              </a:rPr>
              <a:t>Guidelines</a:t>
            </a:r>
          </a:p>
        </p:txBody>
      </p:sp>
      <p:cxnSp>
        <p:nvCxnSpPr>
          <p:cNvPr id="14" name="Connector: Elbow 13">
            <a:extLst>
              <a:ext uri="{FF2B5EF4-FFF2-40B4-BE49-F238E27FC236}">
                <a16:creationId xmlns:a16="http://schemas.microsoft.com/office/drawing/2014/main" xmlns="" id="{6EB01407-DB61-4057-91C4-BE99A2D05052}"/>
              </a:ext>
            </a:extLst>
          </p:cNvPr>
          <p:cNvCxnSpPr>
            <a:cxnSpLocks/>
            <a:stCxn id="3" idx="2"/>
            <a:endCxn id="10" idx="0"/>
          </p:cNvCxnSpPr>
          <p:nvPr/>
        </p:nvCxnSpPr>
        <p:spPr>
          <a:xfrm rot="5400000">
            <a:off x="8297399" y="3539170"/>
            <a:ext cx="539316" cy="1703792"/>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xmlns="" id="{EBA5D2F6-7332-4C10-B9F1-D37BACB6D5AD}"/>
              </a:ext>
            </a:extLst>
          </p:cNvPr>
          <p:cNvCxnSpPr>
            <a:cxnSpLocks/>
            <a:stCxn id="3" idx="2"/>
            <a:endCxn id="12" idx="0"/>
          </p:cNvCxnSpPr>
          <p:nvPr/>
        </p:nvCxnSpPr>
        <p:spPr>
          <a:xfrm rot="16200000" flipH="1">
            <a:off x="9149294" y="4391066"/>
            <a:ext cx="539318" cy="1"/>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xmlns="" id="{E78C61B2-5F70-436F-945F-CC3979F9DC59}"/>
              </a:ext>
            </a:extLst>
          </p:cNvPr>
          <p:cNvCxnSpPr>
            <a:cxnSpLocks/>
            <a:stCxn id="3" idx="2"/>
            <a:endCxn id="11" idx="0"/>
          </p:cNvCxnSpPr>
          <p:nvPr/>
        </p:nvCxnSpPr>
        <p:spPr>
          <a:xfrm rot="16200000" flipH="1">
            <a:off x="9990085" y="3550275"/>
            <a:ext cx="539317" cy="1681581"/>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5FC8FD1E-3066-45DC-8EAA-DB875B8538E6}"/>
              </a:ext>
            </a:extLst>
          </p:cNvPr>
          <p:cNvSpPr/>
          <p:nvPr/>
        </p:nvSpPr>
        <p:spPr>
          <a:xfrm>
            <a:off x="6993622" y="5035305"/>
            <a:ext cx="1802096" cy="1277273"/>
          </a:xfrm>
          <a:prstGeom prst="rect">
            <a:avLst/>
          </a:prstGeom>
        </p:spPr>
        <p:txBody>
          <a:bodyPr wrap="none">
            <a:spAutoFit/>
          </a:bodyPr>
          <a:lstStyle/>
          <a:p>
            <a:pPr marL="17145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Design</a:t>
            </a:r>
            <a:r>
              <a:rPr lang="th-TH" sz="1100" dirty="0" smtClean="0">
                <a:latin typeface="Arial" panose="020B0604020202020204" pitchFamily="34" charset="0"/>
                <a:cs typeface="Arial" panose="020B0604020202020204" pitchFamily="34" charset="0"/>
              </a:rPr>
              <a:t> </a:t>
            </a:r>
            <a:r>
              <a:rPr lang="th-TH" sz="1100" dirty="0" smtClean="0">
                <a:solidFill>
                  <a:srgbClr val="FF0000"/>
                </a:solidFill>
                <a:latin typeface="Arial" panose="020B0604020202020204" pitchFamily="34" charset="0"/>
                <a:cs typeface="Arial" panose="020B0604020202020204" pitchFamily="34" charset="0"/>
              </a:rPr>
              <a:t>การออกแบบ</a:t>
            </a:r>
            <a:endParaRPr lang="en-GB" sz="1100" dirty="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Development</a:t>
            </a:r>
            <a:r>
              <a:rPr lang="th-TH" sz="1100" dirty="0" smtClean="0">
                <a:latin typeface="Arial" panose="020B0604020202020204" pitchFamily="34" charset="0"/>
                <a:cs typeface="Arial" panose="020B0604020202020204" pitchFamily="34" charset="0"/>
              </a:rPr>
              <a:t> </a:t>
            </a:r>
            <a:r>
              <a:rPr lang="th-TH" sz="1100" dirty="0" smtClean="0">
                <a:solidFill>
                  <a:srgbClr val="FF0000"/>
                </a:solidFill>
                <a:latin typeface="Arial" panose="020B0604020202020204" pitchFamily="34" charset="0"/>
                <a:cs typeface="Arial" panose="020B0604020202020204" pitchFamily="34" charset="0"/>
              </a:rPr>
              <a:t>การพัฒนา</a:t>
            </a:r>
            <a:endParaRPr lang="en-GB" sz="1100" dirty="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Production</a:t>
            </a:r>
            <a:r>
              <a:rPr lang="th-TH" sz="1100" dirty="0" smtClean="0">
                <a:latin typeface="Arial" panose="020B0604020202020204" pitchFamily="34" charset="0"/>
                <a:cs typeface="Arial" panose="020B0604020202020204" pitchFamily="34" charset="0"/>
              </a:rPr>
              <a:t> </a:t>
            </a:r>
            <a:r>
              <a:rPr lang="th-TH" sz="1100" dirty="0" smtClean="0">
                <a:solidFill>
                  <a:srgbClr val="FF0000"/>
                </a:solidFill>
                <a:latin typeface="Arial" panose="020B0604020202020204" pitchFamily="34" charset="0"/>
                <a:cs typeface="Arial" panose="020B0604020202020204" pitchFamily="34" charset="0"/>
              </a:rPr>
              <a:t>การผลิต</a:t>
            </a:r>
            <a:endParaRPr lang="en-GB" sz="1100" dirty="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Installation</a:t>
            </a:r>
            <a:r>
              <a:rPr lang="th-TH" sz="1100" dirty="0" smtClean="0">
                <a:latin typeface="Arial" panose="020B0604020202020204" pitchFamily="34" charset="0"/>
                <a:cs typeface="Arial" panose="020B0604020202020204" pitchFamily="34" charset="0"/>
              </a:rPr>
              <a:t> </a:t>
            </a:r>
            <a:r>
              <a:rPr lang="th-TH" sz="1100" dirty="0" smtClean="0">
                <a:solidFill>
                  <a:srgbClr val="FF0000"/>
                </a:solidFill>
                <a:latin typeface="Arial" panose="020B0604020202020204" pitchFamily="34" charset="0"/>
                <a:cs typeface="Arial" panose="020B0604020202020204" pitchFamily="34" charset="0"/>
              </a:rPr>
              <a:t>การติดตั้ง</a:t>
            </a:r>
            <a:endParaRPr lang="en-GB" sz="1100" dirty="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servicing</a:t>
            </a:r>
            <a:r>
              <a:rPr lang="th-TH" sz="1100" dirty="0" smtClean="0">
                <a:latin typeface="Arial" panose="020B0604020202020204" pitchFamily="34" charset="0"/>
                <a:cs typeface="Arial" panose="020B0604020202020204" pitchFamily="34" charset="0"/>
              </a:rPr>
              <a:t> </a:t>
            </a:r>
            <a:r>
              <a:rPr lang="th-TH" sz="1100" dirty="0" smtClean="0">
                <a:solidFill>
                  <a:srgbClr val="FF0000"/>
                </a:solidFill>
                <a:latin typeface="Arial" panose="020B0604020202020204" pitchFamily="34" charset="0"/>
                <a:cs typeface="Arial" panose="020B0604020202020204" pitchFamily="34" charset="0"/>
              </a:rPr>
              <a:t>การบริการ</a:t>
            </a:r>
            <a:endParaRPr lang="en-US" sz="1100" dirty="0">
              <a:solidFill>
                <a:srgbClr val="FF0000"/>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xmlns="" id="{178489F3-5794-4D83-9DAE-F7AAC53C7FC8}"/>
              </a:ext>
            </a:extLst>
          </p:cNvPr>
          <p:cNvSpPr/>
          <p:nvPr/>
        </p:nvSpPr>
        <p:spPr>
          <a:xfrm>
            <a:off x="8795718" y="5107633"/>
            <a:ext cx="1602213" cy="566309"/>
          </a:xfrm>
          <a:prstGeom prst="rect">
            <a:avLst/>
          </a:prstGeom>
        </p:spPr>
        <p:txBody>
          <a:bodyPr wrap="square">
            <a:spAutoFit/>
          </a:bodyPr>
          <a:lstStyle/>
          <a:p>
            <a:pPr marL="17145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Production</a:t>
            </a:r>
            <a:r>
              <a:rPr lang="th-TH" sz="1100" dirty="0" smtClean="0">
                <a:latin typeface="Arial" panose="020B0604020202020204" pitchFamily="34" charset="0"/>
                <a:cs typeface="Arial" panose="020B0604020202020204" pitchFamily="34" charset="0"/>
              </a:rPr>
              <a:t> </a:t>
            </a:r>
            <a:r>
              <a:rPr lang="th-TH" sz="1100" dirty="0">
                <a:solidFill>
                  <a:srgbClr val="FF0000"/>
                </a:solidFill>
                <a:latin typeface="Arial" panose="020B0604020202020204" pitchFamily="34" charset="0"/>
                <a:cs typeface="Arial" panose="020B0604020202020204" pitchFamily="34" charset="0"/>
              </a:rPr>
              <a:t>การผลิต</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Installation</a:t>
            </a:r>
            <a:r>
              <a:rPr lang="th-TH" sz="1100" dirty="0" smtClean="0">
                <a:latin typeface="Arial" panose="020B0604020202020204" pitchFamily="34" charset="0"/>
                <a:cs typeface="Arial" panose="020B0604020202020204" pitchFamily="34" charset="0"/>
              </a:rPr>
              <a:t> </a:t>
            </a:r>
            <a:r>
              <a:rPr lang="th-TH" sz="1100" dirty="0" smtClean="0">
                <a:solidFill>
                  <a:srgbClr val="FF0000"/>
                </a:solidFill>
                <a:latin typeface="Arial" panose="020B0604020202020204" pitchFamily="34" charset="0"/>
                <a:cs typeface="Arial" panose="020B0604020202020204" pitchFamily="34" charset="0"/>
              </a:rPr>
              <a:t>การติดตั้ง</a:t>
            </a:r>
            <a:endParaRPr lang="en-US" sz="1100" dirty="0">
              <a:solidFill>
                <a:srgbClr val="FF0000"/>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xmlns="" id="{203B762C-B034-4543-82A3-00AD92942D40}"/>
              </a:ext>
            </a:extLst>
          </p:cNvPr>
          <p:cNvSpPr/>
          <p:nvPr/>
        </p:nvSpPr>
        <p:spPr>
          <a:xfrm>
            <a:off x="10397932" y="5084329"/>
            <a:ext cx="2003618" cy="566309"/>
          </a:xfrm>
          <a:prstGeom prst="rect">
            <a:avLst/>
          </a:prstGeom>
        </p:spPr>
        <p:txBody>
          <a:bodyPr wrap="square">
            <a:spAutoFit/>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Inspection </a:t>
            </a:r>
            <a:r>
              <a:rPr lang="th-TH" sz="1100" dirty="0" smtClean="0">
                <a:latin typeface="Arial" panose="020B0604020202020204" pitchFamily="34" charset="0"/>
                <a:cs typeface="Arial" panose="020B0604020202020204" pitchFamily="34" charset="0"/>
              </a:rPr>
              <a:t> </a:t>
            </a:r>
            <a:r>
              <a:rPr lang="th-TH" sz="1100" dirty="0" smtClean="0">
                <a:solidFill>
                  <a:srgbClr val="FF0000"/>
                </a:solidFill>
                <a:latin typeface="Arial" panose="020B0604020202020204" pitchFamily="34" charset="0"/>
                <a:cs typeface="Arial" panose="020B0604020202020204" pitchFamily="34" charset="0"/>
              </a:rPr>
              <a:t>การตรวจสอบ</a:t>
            </a:r>
            <a:endParaRPr lang="en-GB" sz="1100" dirty="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Testing</a:t>
            </a:r>
            <a:r>
              <a:rPr lang="th-TH" sz="1100" dirty="0" smtClean="0">
                <a:latin typeface="Arial" panose="020B0604020202020204" pitchFamily="34" charset="0"/>
                <a:cs typeface="Arial" panose="020B0604020202020204" pitchFamily="34" charset="0"/>
              </a:rPr>
              <a:t>  </a:t>
            </a:r>
            <a:r>
              <a:rPr lang="th-TH" sz="1100" dirty="0" smtClean="0">
                <a:solidFill>
                  <a:srgbClr val="FF0000"/>
                </a:solidFill>
                <a:latin typeface="Arial" panose="020B0604020202020204" pitchFamily="34" charset="0"/>
                <a:cs typeface="Arial" panose="020B0604020202020204" pitchFamily="34" charset="0"/>
              </a:rPr>
              <a:t>การทดสอบ</a:t>
            </a:r>
            <a:endParaRPr lang="en-US" sz="11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954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ISO </a:t>
            </a:r>
            <a:r>
              <a:rPr lang="en-GB" dirty="0" smtClean="0"/>
              <a:t>9001</a:t>
            </a:r>
            <a:r>
              <a:rPr lang="th-TH" dirty="0" smtClean="0"/>
              <a:t/>
            </a:r>
            <a:br>
              <a:rPr lang="th-TH" dirty="0" smtClean="0"/>
            </a:br>
            <a:r>
              <a:rPr lang="th-TH" dirty="0" smtClean="0">
                <a:solidFill>
                  <a:srgbClr val="FF0000"/>
                </a:solidFill>
              </a:rPr>
              <a:t>ไอเอสโอ 9001</a:t>
            </a:r>
            <a:endParaRPr lang="en-US" dirty="0">
              <a:solidFill>
                <a:srgbClr val="FF0000"/>
              </a:solidFill>
            </a:endParaRPr>
          </a:p>
        </p:txBody>
      </p:sp>
      <p:sp>
        <p:nvSpPr>
          <p:cNvPr id="5" name="Rectangle 4">
            <a:extLst>
              <a:ext uri="{FF2B5EF4-FFF2-40B4-BE49-F238E27FC236}">
                <a16:creationId xmlns:a16="http://schemas.microsoft.com/office/drawing/2014/main" xmlns="" id="{5C423911-6542-4C03-B62E-1B0998731A0E}"/>
              </a:ext>
            </a:extLst>
          </p:cNvPr>
          <p:cNvSpPr/>
          <p:nvPr/>
        </p:nvSpPr>
        <p:spPr>
          <a:xfrm>
            <a:off x="810751" y="1482224"/>
            <a:ext cx="5612909" cy="787908"/>
          </a:xfrm>
          <a:prstGeom prst="rect">
            <a:avLst/>
          </a:prstGeom>
        </p:spPr>
        <p:txBody>
          <a:bodyPr wrap="square">
            <a:spAutoFit/>
          </a:bodyPr>
          <a:lstStyle/>
          <a:p>
            <a:r>
              <a:rPr lang="en-GB" sz="2000" b="1" dirty="0">
                <a:latin typeface="Arial" panose="020B0604020202020204" pitchFamily="34" charset="0"/>
                <a:cs typeface="Arial" panose="020B0604020202020204" pitchFamily="34" charset="0"/>
              </a:rPr>
              <a:t>Facts about ISO </a:t>
            </a:r>
            <a:r>
              <a:rPr lang="en-GB" sz="2000" b="1" dirty="0" smtClean="0">
                <a:latin typeface="Arial" panose="020B0604020202020204" pitchFamily="34" charset="0"/>
                <a:cs typeface="Arial" panose="020B0604020202020204" pitchFamily="34" charset="0"/>
              </a:rPr>
              <a:t>9001</a:t>
            </a:r>
            <a:endParaRPr lang="th-TH" sz="2000" b="1" dirty="0" smtClean="0">
              <a:latin typeface="Arial" panose="020B0604020202020204" pitchFamily="34" charset="0"/>
              <a:cs typeface="Arial" panose="020B0604020202020204" pitchFamily="34" charset="0"/>
            </a:endParaRPr>
          </a:p>
          <a:p>
            <a:r>
              <a:rPr lang="th-TH" b="1" dirty="0" smtClean="0">
                <a:solidFill>
                  <a:srgbClr val="FF0000"/>
                </a:solidFill>
                <a:latin typeface="Arial" panose="020B0604020202020204" pitchFamily="34" charset="0"/>
                <a:cs typeface="Arial" panose="020B0604020202020204" pitchFamily="34" charset="0"/>
              </a:rPr>
              <a:t>ข้อเท็จจริงเกี่ยวกับไอเอสโอ 9001</a:t>
            </a:r>
            <a:r>
              <a:rPr lang="en-GB" b="1" dirty="0" smtClean="0">
                <a:solidFill>
                  <a:srgbClr val="FF0000"/>
                </a:solidFill>
                <a:latin typeface="Arial" panose="020B0604020202020204" pitchFamily="34" charset="0"/>
                <a:cs typeface="Arial" panose="020B0604020202020204" pitchFamily="34" charset="0"/>
              </a:rPr>
              <a:t> </a:t>
            </a:r>
            <a:endParaRPr lang="en-US" dirty="0">
              <a:solidFill>
                <a:srgbClr val="FF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4F8B7EDF-D82A-4764-A296-5B8B080E90F0}"/>
              </a:ext>
            </a:extLst>
          </p:cNvPr>
          <p:cNvSpPr/>
          <p:nvPr/>
        </p:nvSpPr>
        <p:spPr>
          <a:xfrm>
            <a:off x="665625" y="2171212"/>
            <a:ext cx="7003905" cy="4621265"/>
          </a:xfrm>
          <a:prstGeom prst="rect">
            <a:avLst/>
          </a:prstGeom>
        </p:spPr>
        <p:txBody>
          <a:bodyPr wrap="square">
            <a:spAutoFit/>
          </a:bodyPr>
          <a:lstStyle/>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Generic – cover any organizational size, industry or culture – a standard for the whole </a:t>
            </a:r>
            <a:r>
              <a:rPr lang="en-GB" sz="1200" dirty="0" smtClean="0">
                <a:latin typeface="Arial" panose="020B0604020202020204" pitchFamily="34" charset="0"/>
                <a:cs typeface="Arial" panose="020B0604020202020204" pitchFamily="34" charset="0"/>
              </a:rPr>
              <a:t>wold</a:t>
            </a:r>
            <a:endParaRPr lang="th-TH"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100" dirty="0" smtClean="0">
                <a:solidFill>
                  <a:srgbClr val="FF0000"/>
                </a:solidFill>
                <a:latin typeface="Arial" panose="020B0604020202020204" pitchFamily="34" charset="0"/>
                <a:cs typeface="Arial" panose="020B0604020202020204" pitchFamily="34" charset="0"/>
              </a:rPr>
              <a:t>เป็นระบบทั่วไป คลอบคลุมทุกขนาด และประเภทอุตสาหกรรมทั่วโลก</a:t>
            </a:r>
            <a:endParaRPr lang="en-GB" sz="11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An organization can only get a certification of ISO </a:t>
            </a:r>
            <a:r>
              <a:rPr lang="en-GB" sz="1200" dirty="0" smtClean="0">
                <a:latin typeface="Arial" panose="020B0604020202020204" pitchFamily="34" charset="0"/>
                <a:cs typeface="Arial" panose="020B0604020202020204" pitchFamily="34" charset="0"/>
              </a:rPr>
              <a:t>9001</a:t>
            </a:r>
            <a:endParaRPr lang="th-TH"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100" dirty="0" smtClean="0">
                <a:solidFill>
                  <a:srgbClr val="FF0000"/>
                </a:solidFill>
                <a:latin typeface="Arial" panose="020B0604020202020204" pitchFamily="34" charset="0"/>
                <a:cs typeface="Arial" panose="020B0604020202020204" pitchFamily="34" charset="0"/>
              </a:rPr>
              <a:t>สามารถนำไปสู่การได้รับการรับรองมาตรฐานไอเอสโอ 9001</a:t>
            </a:r>
            <a:endParaRPr lang="en-GB" sz="11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Identify </a:t>
            </a:r>
            <a:r>
              <a:rPr lang="en-GB" sz="1200" b="1" dirty="0">
                <a:latin typeface="Arial" panose="020B0604020202020204" pitchFamily="34" charset="0"/>
                <a:cs typeface="Arial" panose="020B0604020202020204" pitchFamily="34" charset="0"/>
              </a:rPr>
              <a:t>what</a:t>
            </a:r>
            <a:r>
              <a:rPr lang="en-GB" sz="1200" dirty="0">
                <a:latin typeface="Arial" panose="020B0604020202020204" pitchFamily="34" charset="0"/>
                <a:cs typeface="Arial" panose="020B0604020202020204" pitchFamily="34" charset="0"/>
              </a:rPr>
              <a:t> but not </a:t>
            </a:r>
            <a:r>
              <a:rPr lang="en-GB" sz="1200" b="1" dirty="0">
                <a:latin typeface="Arial" panose="020B0604020202020204" pitchFamily="34" charset="0"/>
                <a:cs typeface="Arial" panose="020B0604020202020204" pitchFamily="34" charset="0"/>
              </a:rPr>
              <a:t>how</a:t>
            </a:r>
            <a:r>
              <a:rPr lang="en-GB" sz="1200" dirty="0">
                <a:latin typeface="Arial" panose="020B0604020202020204" pitchFamily="34" charset="0"/>
                <a:cs typeface="Arial" panose="020B0604020202020204" pitchFamily="34" charset="0"/>
              </a:rPr>
              <a:t> requirements must be </a:t>
            </a:r>
            <a:r>
              <a:rPr lang="en-GB" sz="1200" dirty="0" smtClean="0">
                <a:latin typeface="Arial" panose="020B0604020202020204" pitchFamily="34" charset="0"/>
                <a:cs typeface="Arial" panose="020B0604020202020204" pitchFamily="34" charset="0"/>
              </a:rPr>
              <a:t>met</a:t>
            </a:r>
            <a:endParaRPr lang="th-TH"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100" dirty="0" smtClean="0">
                <a:solidFill>
                  <a:srgbClr val="FF0000"/>
                </a:solidFill>
                <a:latin typeface="Arial" panose="020B0604020202020204" pitchFamily="34" charset="0"/>
                <a:cs typeface="Arial" panose="020B0604020202020204" pitchFamily="34" charset="0"/>
              </a:rPr>
              <a:t>มีการระบุ แนวทาง และ ประเภท เพื่อการบรรลุข้อกำหนด</a:t>
            </a:r>
            <a:endParaRPr lang="en-GB" sz="11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Allow for </a:t>
            </a:r>
            <a:r>
              <a:rPr lang="en-GB" sz="1200" dirty="0" smtClean="0">
                <a:latin typeface="Arial" panose="020B0604020202020204" pitchFamily="34" charset="0"/>
                <a:cs typeface="Arial" panose="020B0604020202020204" pitchFamily="34" charset="0"/>
              </a:rPr>
              <a:t>flexibility</a:t>
            </a:r>
            <a:r>
              <a:rPr lang="th-TH" sz="1200" dirty="0" smtClean="0">
                <a:latin typeface="Arial" panose="020B0604020202020204" pitchFamily="34" charset="0"/>
                <a:cs typeface="Arial" panose="020B0604020202020204" pitchFamily="34" charset="0"/>
              </a:rPr>
              <a:t> </a:t>
            </a:r>
            <a:r>
              <a:rPr lang="th-TH" sz="1100" dirty="0" smtClean="0">
                <a:solidFill>
                  <a:srgbClr val="FF0000"/>
                </a:solidFill>
                <a:latin typeface="Arial" panose="020B0604020202020204" pitchFamily="34" charset="0"/>
                <a:cs typeface="Arial" panose="020B0604020202020204" pitchFamily="34" charset="0"/>
              </a:rPr>
              <a:t>มีความยืดหยุ่น</a:t>
            </a:r>
            <a:endParaRPr lang="en-GB" sz="11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Allow management to stay in the driving </a:t>
            </a:r>
            <a:r>
              <a:rPr lang="en-GB" sz="1200" dirty="0" smtClean="0">
                <a:latin typeface="Arial" panose="020B0604020202020204" pitchFamily="34" charset="0"/>
                <a:cs typeface="Arial" panose="020B0604020202020204" pitchFamily="34" charset="0"/>
              </a:rPr>
              <a:t>seat</a:t>
            </a:r>
            <a:endParaRPr lang="th-TH"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100" dirty="0" smtClean="0">
                <a:solidFill>
                  <a:srgbClr val="FF0000"/>
                </a:solidFill>
                <a:latin typeface="Arial" panose="020B0604020202020204" pitchFamily="34" charset="0"/>
                <a:cs typeface="Arial" panose="020B0604020202020204" pitchFamily="34" charset="0"/>
              </a:rPr>
              <a:t>ช่วยให้ฝ่ายบริหารสามารถกำหนดแนวทางขับเคลื่อน</a:t>
            </a:r>
            <a:endParaRPr lang="en-GB" sz="11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Provides the base level of a quality system, </a:t>
            </a:r>
            <a:r>
              <a:rPr lang="en-GB" sz="1200" b="1" i="1" dirty="0">
                <a:latin typeface="Arial" panose="020B0604020202020204" pitchFamily="34" charset="0"/>
                <a:cs typeface="Arial" panose="020B0604020202020204" pitchFamily="34" charset="0"/>
              </a:rPr>
              <a:t>not a complete guarantee of quality </a:t>
            </a:r>
            <a:endParaRPr lang="th-TH" sz="1200" b="1" i="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050" b="1" i="1" dirty="0" smtClean="0">
                <a:solidFill>
                  <a:srgbClr val="FF0000"/>
                </a:solidFill>
                <a:latin typeface="Arial" panose="020B0604020202020204" pitchFamily="34" charset="0"/>
                <a:cs typeface="Arial" panose="020B0604020202020204" pitchFamily="34" charset="0"/>
              </a:rPr>
              <a:t>เป็นระบบคุณภาพพื้นฐาน ไม่ใช่การประกันคุณภาพ</a:t>
            </a:r>
            <a:endParaRPr lang="en-GB" sz="1050" b="1" i="1"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Not a quality control </a:t>
            </a:r>
            <a:r>
              <a:rPr lang="en-GB" sz="1200" dirty="0" smtClean="0">
                <a:latin typeface="Arial" panose="020B0604020202020204" pitchFamily="34" charset="0"/>
                <a:cs typeface="Arial" panose="020B0604020202020204" pitchFamily="34" charset="0"/>
              </a:rPr>
              <a:t>tool</a:t>
            </a:r>
            <a:r>
              <a:rPr lang="th-TH" sz="1200"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th-TH" sz="1100" dirty="0" smtClean="0">
                <a:solidFill>
                  <a:srgbClr val="FF0000"/>
                </a:solidFill>
                <a:latin typeface="Arial" panose="020B0604020202020204" pitchFamily="34" charset="0"/>
                <a:cs typeface="Arial" panose="020B0604020202020204" pitchFamily="34" charset="0"/>
              </a:rPr>
              <a:t>ไม่ใช่เครื่องมือการควบคุมคุณภาพ</a:t>
            </a:r>
            <a:endParaRPr lang="en-GB" sz="11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Help facilitate international </a:t>
            </a:r>
            <a:r>
              <a:rPr lang="en-GB" sz="1200" dirty="0" smtClean="0">
                <a:latin typeface="Arial" panose="020B0604020202020204" pitchFamily="34" charset="0"/>
                <a:cs typeface="Arial" panose="020B0604020202020204" pitchFamily="34" charset="0"/>
              </a:rPr>
              <a:t>trade</a:t>
            </a:r>
            <a:r>
              <a:rPr lang="th-TH" sz="1200"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ช่วยส่งเสริมการขายในระดับสากล</a:t>
            </a:r>
            <a:endParaRPr lang="en-GB" sz="12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Registration process takes 12 – 18 </a:t>
            </a:r>
            <a:r>
              <a:rPr lang="en-GB" sz="1200" dirty="0" smtClean="0">
                <a:latin typeface="Arial" panose="020B0604020202020204" pitchFamily="34" charset="0"/>
                <a:cs typeface="Arial" panose="020B0604020202020204" pitchFamily="34" charset="0"/>
              </a:rPr>
              <a:t>months</a:t>
            </a:r>
            <a:r>
              <a:rPr lang="th-TH" sz="1200"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กระบวนการขอรับรอลใช้เวลา 12-18 เดือน</a:t>
            </a:r>
            <a:endParaRPr lang="en-GB" sz="12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Can cost lots of money, time and </a:t>
            </a:r>
            <a:r>
              <a:rPr lang="en-GB" sz="1200" dirty="0" smtClean="0">
                <a:latin typeface="Arial" panose="020B0604020202020204" pitchFamily="34" charset="0"/>
                <a:cs typeface="Arial" panose="020B0604020202020204" pitchFamily="34" charset="0"/>
              </a:rPr>
              <a:t>paperwork</a:t>
            </a:r>
            <a:endParaRPr lang="th-TH"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ใช้ต้นทุน เวลา และเอกสาร จำนวนมาก</a:t>
            </a:r>
            <a:endParaRPr lang="en-GB" sz="12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Prone to failure when an organization focuses on certification not </a:t>
            </a:r>
            <a:r>
              <a:rPr lang="en-GB" sz="1200" dirty="0" smtClean="0">
                <a:latin typeface="Arial" panose="020B0604020202020204" pitchFamily="34" charset="0"/>
                <a:cs typeface="Arial" panose="020B0604020202020204" pitchFamily="34" charset="0"/>
              </a:rPr>
              <a:t>quality</a:t>
            </a:r>
            <a:endParaRPr lang="th-TH"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h-TH" sz="1200" dirty="0" smtClean="0">
                <a:solidFill>
                  <a:srgbClr val="FF0000"/>
                </a:solidFill>
                <a:latin typeface="Arial" panose="020B0604020202020204" pitchFamily="34" charset="0"/>
                <a:cs typeface="Arial" panose="020B0604020202020204" pitchFamily="34" charset="0"/>
              </a:rPr>
              <a:t>อาจจะล้มเหลวหากองค์กรให้ความสนใจเพียงแค่การรับรองมากกว่าคุณภาพที่แท้จริง</a:t>
            </a:r>
            <a:endParaRPr lang="en-GB" sz="1200" dirty="0">
              <a:solidFill>
                <a:srgbClr val="FF0000"/>
              </a:solidFill>
              <a:latin typeface="Arial" panose="020B0604020202020204" pitchFamily="34" charset="0"/>
              <a:cs typeface="Arial" panose="020B0604020202020204" pitchFamily="34" charset="0"/>
            </a:endParaRPr>
          </a:p>
        </p:txBody>
      </p:sp>
      <p:pic>
        <p:nvPicPr>
          <p:cNvPr id="3076" name="Picture 4" descr="ISO 9001">
            <a:extLst>
              <a:ext uri="{FF2B5EF4-FFF2-40B4-BE49-F238E27FC236}">
                <a16:creationId xmlns:a16="http://schemas.microsoft.com/office/drawing/2014/main" xmlns="" id="{C6012B8D-A3BF-4F8D-A454-F95CF4578D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2171212"/>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208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327FFD2F-1B72-44AA-9340-FCCF4237D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799" y="4813614"/>
            <a:ext cx="1314763" cy="986073"/>
          </a:xfrm>
          <a:prstGeom prst="rect">
            <a:avLst/>
          </a:prstGeom>
        </p:spPr>
      </p:pic>
      <p:pic>
        <p:nvPicPr>
          <p:cNvPr id="3" name="Picture 2">
            <a:extLst>
              <a:ext uri="{FF2B5EF4-FFF2-40B4-BE49-F238E27FC236}">
                <a16:creationId xmlns:a16="http://schemas.microsoft.com/office/drawing/2014/main" xmlns="" id="{572C6EE2-0736-4595-891D-3E1C1EF4C2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2108" y="2339527"/>
            <a:ext cx="3232167" cy="2747704"/>
          </a:xfrm>
          <a:prstGeom prst="rect">
            <a:avLst/>
          </a:prstGeom>
        </p:spPr>
      </p:pic>
      <p:sp>
        <p:nvSpPr>
          <p:cNvPr id="2" name="Title 1"/>
          <p:cNvSpPr>
            <a:spLocks noGrp="1"/>
          </p:cNvSpPr>
          <p:nvPr>
            <p:ph type="title"/>
          </p:nvPr>
        </p:nvSpPr>
        <p:spPr/>
        <p:txBody>
          <a:bodyPr>
            <a:normAutofit fontScale="90000"/>
          </a:bodyPr>
          <a:lstStyle/>
          <a:p>
            <a:r>
              <a:rPr lang="en-GB" dirty="0"/>
              <a:t>ISO </a:t>
            </a:r>
            <a:r>
              <a:rPr lang="en-GB" dirty="0" smtClean="0"/>
              <a:t>Standards</a:t>
            </a:r>
            <a:r>
              <a:rPr lang="th-TH" dirty="0" smtClean="0"/>
              <a:t/>
            </a:r>
            <a:br>
              <a:rPr lang="th-TH" dirty="0" smtClean="0"/>
            </a:br>
            <a:r>
              <a:rPr lang="th-TH" dirty="0" smtClean="0">
                <a:solidFill>
                  <a:srgbClr val="FF0000"/>
                </a:solidFill>
              </a:rPr>
              <a:t>มาตรฐาน ไอเอสโอ</a:t>
            </a:r>
            <a:endParaRPr lang="en-US" dirty="0">
              <a:solidFill>
                <a:srgbClr val="FF0000"/>
              </a:solidFill>
            </a:endParaRPr>
          </a:p>
        </p:txBody>
      </p:sp>
      <p:sp>
        <p:nvSpPr>
          <p:cNvPr id="4" name="Rectangle 3">
            <a:extLst>
              <a:ext uri="{FF2B5EF4-FFF2-40B4-BE49-F238E27FC236}">
                <a16:creationId xmlns:a16="http://schemas.microsoft.com/office/drawing/2014/main" xmlns="" id="{E2C7E204-5C81-4EF6-BC03-201C2FB2AD82}"/>
              </a:ext>
            </a:extLst>
          </p:cNvPr>
          <p:cNvSpPr/>
          <p:nvPr/>
        </p:nvSpPr>
        <p:spPr>
          <a:xfrm>
            <a:off x="4484974" y="5261424"/>
            <a:ext cx="3480440" cy="714042"/>
          </a:xfrm>
          <a:prstGeom prst="rect">
            <a:avLst/>
          </a:prstGeom>
        </p:spPr>
        <p:txBody>
          <a:bodyPr wrap="none">
            <a:spAutoFit/>
          </a:bodyPr>
          <a:lstStyle/>
          <a:p>
            <a:pPr algn="ctr"/>
            <a:r>
              <a:rPr lang="en-US" dirty="0">
                <a:latin typeface="Arial" panose="020B0604020202020204" pitchFamily="34" charset="0"/>
                <a:cs typeface="Arial" panose="020B0604020202020204" pitchFamily="34" charset="0"/>
              </a:rPr>
              <a:t> ISO 9000: Quality </a:t>
            </a:r>
            <a:r>
              <a:rPr lang="en-US" dirty="0" smtClean="0">
                <a:latin typeface="Arial" panose="020B0604020202020204" pitchFamily="34" charset="0"/>
                <a:cs typeface="Arial" panose="020B0604020202020204" pitchFamily="34" charset="0"/>
              </a:rPr>
              <a:t>Management</a:t>
            </a:r>
            <a:endParaRPr lang="th-TH" dirty="0" smtClean="0">
              <a:latin typeface="Arial" panose="020B0604020202020204" pitchFamily="34" charset="0"/>
              <a:cs typeface="Arial" panose="020B0604020202020204" pitchFamily="34" charset="0"/>
            </a:endParaRPr>
          </a:p>
          <a:p>
            <a:pPr algn="ctr"/>
            <a:r>
              <a:rPr lang="th-TH" sz="1600" dirty="0" smtClean="0">
                <a:solidFill>
                  <a:srgbClr val="FF0000"/>
                </a:solidFill>
                <a:latin typeface="Arial" panose="020B0604020202020204" pitchFamily="34" charset="0"/>
                <a:cs typeface="Arial" panose="020B0604020202020204" pitchFamily="34" charset="0"/>
              </a:rPr>
              <a:t>ระบบบริหารงานคุณภาพไอเอสโอ 9000</a:t>
            </a:r>
            <a:endParaRPr lang="en-US" sz="1600" dirty="0">
              <a:solidFill>
                <a:srgbClr val="FF000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581F2409-EBB5-4976-8D38-63527776BD97}"/>
              </a:ext>
            </a:extLst>
          </p:cNvPr>
          <p:cNvSpPr/>
          <p:nvPr/>
        </p:nvSpPr>
        <p:spPr>
          <a:xfrm>
            <a:off x="2590566" y="2574113"/>
            <a:ext cx="2169749" cy="883319"/>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 IATG 16949</a:t>
            </a:r>
          </a:p>
          <a:p>
            <a:pPr algn="ctr"/>
            <a:r>
              <a:rPr lang="en-US" sz="1200" dirty="0">
                <a:latin typeface="Arial" panose="020B0604020202020204" pitchFamily="34" charset="0"/>
                <a:cs typeface="Arial" panose="020B0604020202020204" pitchFamily="34" charset="0"/>
              </a:rPr>
              <a:t> Automotive Quality Management </a:t>
            </a:r>
            <a:endParaRPr lang="th-TH" sz="1200" dirty="0" smtClean="0">
              <a:latin typeface="Arial" panose="020B0604020202020204" pitchFamily="34" charset="0"/>
              <a:cs typeface="Arial" panose="020B0604020202020204" pitchFamily="34" charset="0"/>
            </a:endParaRPr>
          </a:p>
          <a:p>
            <a:pPr algn="ctr"/>
            <a:r>
              <a:rPr lang="th-TH" sz="1100" dirty="0" smtClean="0">
                <a:solidFill>
                  <a:srgbClr val="FF0000"/>
                </a:solidFill>
                <a:latin typeface="Arial" panose="020B0604020202020204" pitchFamily="34" charset="0"/>
                <a:cs typeface="Arial" panose="020B0604020202020204" pitchFamily="34" charset="0"/>
              </a:rPr>
              <a:t>การจัดการคุณภาพสำหรับยานยนต์</a:t>
            </a:r>
            <a:endParaRPr lang="en-US" sz="1100" dirty="0">
              <a:solidFill>
                <a:srgbClr val="FF000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636F3DF9-FEC7-481D-9983-A6640C22CB91}"/>
              </a:ext>
            </a:extLst>
          </p:cNvPr>
          <p:cNvSpPr/>
          <p:nvPr/>
        </p:nvSpPr>
        <p:spPr>
          <a:xfrm>
            <a:off x="367149" y="5768467"/>
            <a:ext cx="2273146" cy="904863"/>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ISO15378 and PS9000</a:t>
            </a:r>
          </a:p>
          <a:p>
            <a:pPr algn="ctr"/>
            <a:r>
              <a:rPr lang="en-US" sz="1200" dirty="0">
                <a:latin typeface="Arial" panose="020B0604020202020204" pitchFamily="34" charset="0"/>
                <a:cs typeface="Arial" panose="020B0604020202020204" pitchFamily="34" charset="0"/>
              </a:rPr>
              <a:t>Pharmaceutical Packaging </a:t>
            </a:r>
            <a:r>
              <a:rPr lang="en-US" sz="1200" dirty="0" smtClean="0">
                <a:latin typeface="Arial" panose="020B0604020202020204" pitchFamily="34" charset="0"/>
                <a:cs typeface="Arial" panose="020B0604020202020204" pitchFamily="34" charset="0"/>
              </a:rPr>
              <a:t>Materials</a:t>
            </a:r>
            <a:endParaRPr lang="th-TH" sz="1200" dirty="0" smtClean="0">
              <a:latin typeface="Arial" panose="020B0604020202020204" pitchFamily="34" charset="0"/>
              <a:cs typeface="Arial" panose="020B0604020202020204" pitchFamily="34" charset="0"/>
            </a:endParaRPr>
          </a:p>
          <a:p>
            <a:pPr algn="ctr"/>
            <a:r>
              <a:rPr lang="th-TH" sz="1100" dirty="0" smtClean="0">
                <a:solidFill>
                  <a:srgbClr val="FF0000"/>
                </a:solidFill>
                <a:latin typeface="Arial" panose="020B0604020202020204" pitchFamily="34" charset="0"/>
                <a:cs typeface="Arial" panose="020B0604020202020204" pitchFamily="34" charset="0"/>
              </a:rPr>
              <a:t>วัสดุ บรรจุภัณฑ์ เวชภัณฑ์</a:t>
            </a:r>
            <a:endParaRPr lang="en-US" sz="1100" dirty="0">
              <a:solidFill>
                <a:srgbClr val="FF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F0B279AC-6DDC-4B4B-B73E-A6EA0DAC7CA4}"/>
              </a:ext>
            </a:extLst>
          </p:cNvPr>
          <p:cNvSpPr/>
          <p:nvPr/>
        </p:nvSpPr>
        <p:spPr>
          <a:xfrm>
            <a:off x="472421" y="4308703"/>
            <a:ext cx="4086343" cy="720197"/>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ISO/TS 29001:2010</a:t>
            </a:r>
          </a:p>
          <a:p>
            <a:pPr algn="ctr"/>
            <a:r>
              <a:rPr lang="en-US" sz="1200" dirty="0">
                <a:latin typeface="Arial" panose="020B0604020202020204" pitchFamily="34" charset="0"/>
                <a:cs typeface="Arial" panose="020B0604020202020204" pitchFamily="34" charset="0"/>
              </a:rPr>
              <a:t>Petroleum, petrochemical and natural gas </a:t>
            </a:r>
            <a:r>
              <a:rPr lang="en-US" sz="1200" dirty="0" smtClean="0">
                <a:latin typeface="Arial" panose="020B0604020202020204" pitchFamily="34" charset="0"/>
                <a:cs typeface="Arial" panose="020B0604020202020204" pitchFamily="34" charset="0"/>
              </a:rPr>
              <a:t>industries</a:t>
            </a:r>
            <a:endParaRPr lang="th-TH" sz="1200" dirty="0" smtClean="0">
              <a:latin typeface="Arial" panose="020B0604020202020204" pitchFamily="34" charset="0"/>
              <a:cs typeface="Arial" panose="020B0604020202020204" pitchFamily="34" charset="0"/>
            </a:endParaRPr>
          </a:p>
          <a:p>
            <a:pPr algn="ctr"/>
            <a:r>
              <a:rPr lang="th-TH" sz="1200" dirty="0" smtClean="0">
                <a:solidFill>
                  <a:srgbClr val="FF0000"/>
                </a:solidFill>
                <a:latin typeface="Arial" panose="020B0604020202020204" pitchFamily="34" charset="0"/>
                <a:cs typeface="Arial" panose="020B0604020202020204" pitchFamily="34" charset="0"/>
              </a:rPr>
              <a:t>อุตสาหกรรม ปิโตรเคมี และก๊าซธรรมชาติ</a:t>
            </a:r>
            <a:endParaRPr lang="en-US" sz="1200" dirty="0">
              <a:solidFill>
                <a:srgbClr val="FF0000"/>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329B3C4C-549C-46CB-BCAA-A9282563CE78}"/>
              </a:ext>
            </a:extLst>
          </p:cNvPr>
          <p:cNvSpPr/>
          <p:nvPr/>
        </p:nvSpPr>
        <p:spPr>
          <a:xfrm>
            <a:off x="2493990" y="5768467"/>
            <a:ext cx="2168110" cy="720197"/>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ISO 14000</a:t>
            </a:r>
          </a:p>
          <a:p>
            <a:pPr algn="ctr"/>
            <a:r>
              <a:rPr lang="en-US" sz="1200" dirty="0">
                <a:latin typeface="Arial" panose="020B0604020202020204" pitchFamily="34" charset="0"/>
                <a:cs typeface="Arial" panose="020B0604020202020204" pitchFamily="34" charset="0"/>
              </a:rPr>
              <a:t>Environmental </a:t>
            </a:r>
            <a:r>
              <a:rPr lang="en-US" sz="1200" dirty="0" smtClean="0">
                <a:latin typeface="Arial" panose="020B0604020202020204" pitchFamily="34" charset="0"/>
                <a:cs typeface="Arial" panose="020B0604020202020204" pitchFamily="34" charset="0"/>
              </a:rPr>
              <a:t>management</a:t>
            </a:r>
            <a:endParaRPr lang="th-TH" sz="1200" dirty="0" smtClean="0">
              <a:latin typeface="Arial" panose="020B0604020202020204" pitchFamily="34" charset="0"/>
              <a:cs typeface="Arial" panose="020B0604020202020204" pitchFamily="34" charset="0"/>
            </a:endParaRPr>
          </a:p>
          <a:p>
            <a:pPr algn="ctr"/>
            <a:r>
              <a:rPr lang="th-TH" sz="1200" dirty="0" smtClean="0">
                <a:solidFill>
                  <a:srgbClr val="FF0000"/>
                </a:solidFill>
                <a:latin typeface="Arial" panose="020B0604020202020204" pitchFamily="34" charset="0"/>
                <a:cs typeface="Arial" panose="020B0604020202020204" pitchFamily="34" charset="0"/>
              </a:rPr>
              <a:t>การจัดการสิ่งแวดล้อม</a:t>
            </a:r>
            <a:endParaRPr lang="en-US" sz="1200" dirty="0">
              <a:solidFill>
                <a:srgbClr val="FF0000"/>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xmlns="" id="{1F9D378F-B311-432E-AB3D-35D3D60AA4BD}"/>
              </a:ext>
            </a:extLst>
          </p:cNvPr>
          <p:cNvSpPr/>
          <p:nvPr/>
        </p:nvSpPr>
        <p:spPr>
          <a:xfrm>
            <a:off x="9800102" y="5848495"/>
            <a:ext cx="1880715" cy="720197"/>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ISO 50001</a:t>
            </a:r>
          </a:p>
          <a:p>
            <a:pPr algn="ctr"/>
            <a:r>
              <a:rPr lang="en-US" sz="1200" dirty="0">
                <a:latin typeface="Arial" panose="020B0604020202020204" pitchFamily="34" charset="0"/>
                <a:cs typeface="Arial" panose="020B0604020202020204" pitchFamily="34" charset="0"/>
              </a:rPr>
              <a:t>Energy </a:t>
            </a:r>
            <a:r>
              <a:rPr lang="en-US" sz="1200" dirty="0" smtClean="0">
                <a:latin typeface="Arial" panose="020B0604020202020204" pitchFamily="34" charset="0"/>
                <a:cs typeface="Arial" panose="020B0604020202020204" pitchFamily="34" charset="0"/>
              </a:rPr>
              <a:t>management</a:t>
            </a:r>
            <a:endParaRPr lang="th-TH" sz="1200" dirty="0" smtClean="0">
              <a:latin typeface="Arial" panose="020B0604020202020204" pitchFamily="34" charset="0"/>
              <a:cs typeface="Arial" panose="020B0604020202020204" pitchFamily="34" charset="0"/>
            </a:endParaRPr>
          </a:p>
          <a:p>
            <a:pPr algn="ctr"/>
            <a:r>
              <a:rPr lang="th-TH" sz="1100" dirty="0" smtClean="0">
                <a:solidFill>
                  <a:srgbClr val="FF0000"/>
                </a:solidFill>
                <a:latin typeface="Arial" panose="020B0604020202020204" pitchFamily="34" charset="0"/>
                <a:cs typeface="Arial" panose="020B0604020202020204" pitchFamily="34" charset="0"/>
              </a:rPr>
              <a:t>การจัดการพลังงาน</a:t>
            </a:r>
            <a:endParaRPr lang="en-US" sz="1100" dirty="0">
              <a:solidFill>
                <a:srgbClr val="FF0000"/>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xmlns="" id="{F1731378-23A7-45C4-A70A-CEBCE8B6A2F8}"/>
              </a:ext>
            </a:extLst>
          </p:cNvPr>
          <p:cNvSpPr/>
          <p:nvPr/>
        </p:nvSpPr>
        <p:spPr>
          <a:xfrm>
            <a:off x="518503" y="2624911"/>
            <a:ext cx="1997089" cy="720197"/>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ISO 31000</a:t>
            </a:r>
          </a:p>
          <a:p>
            <a:pPr algn="ctr"/>
            <a:r>
              <a:rPr lang="en-US" sz="1200" dirty="0">
                <a:latin typeface="Arial" panose="020B0604020202020204" pitchFamily="34" charset="0"/>
                <a:cs typeface="Arial" panose="020B0604020202020204" pitchFamily="34" charset="0"/>
              </a:rPr>
              <a:t>Risk </a:t>
            </a:r>
            <a:r>
              <a:rPr lang="en-US" sz="1200" dirty="0" smtClean="0">
                <a:latin typeface="Arial" panose="020B0604020202020204" pitchFamily="34" charset="0"/>
                <a:cs typeface="Arial" panose="020B0604020202020204" pitchFamily="34" charset="0"/>
              </a:rPr>
              <a:t>management</a:t>
            </a:r>
            <a:endParaRPr lang="th-TH" sz="1200" dirty="0" smtClean="0">
              <a:latin typeface="Arial" panose="020B0604020202020204" pitchFamily="34" charset="0"/>
              <a:cs typeface="Arial" panose="020B0604020202020204" pitchFamily="34" charset="0"/>
            </a:endParaRPr>
          </a:p>
          <a:p>
            <a:pPr algn="ctr"/>
            <a:r>
              <a:rPr lang="th-TH" sz="1200" dirty="0" smtClean="0">
                <a:solidFill>
                  <a:srgbClr val="FF0000"/>
                </a:solidFill>
                <a:latin typeface="Arial" panose="020B0604020202020204" pitchFamily="34" charset="0"/>
                <a:cs typeface="Arial" panose="020B0604020202020204" pitchFamily="34" charset="0"/>
              </a:rPr>
              <a:t>การจัดการความเสี่ยง</a:t>
            </a:r>
            <a:endParaRPr lang="en-US" sz="1200" dirty="0">
              <a:solidFill>
                <a:srgbClr val="FF0000"/>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xmlns="" id="{947A7508-C6D2-42ED-A028-DC74C550D41A}"/>
              </a:ext>
            </a:extLst>
          </p:cNvPr>
          <p:cNvSpPr/>
          <p:nvPr/>
        </p:nvSpPr>
        <p:spPr>
          <a:xfrm>
            <a:off x="7819565" y="5866763"/>
            <a:ext cx="2291376" cy="698653"/>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ISO 22000</a:t>
            </a:r>
          </a:p>
          <a:p>
            <a:pPr algn="ctr"/>
            <a:r>
              <a:rPr lang="en-US" sz="1200" dirty="0">
                <a:latin typeface="Arial" panose="020B0604020202020204" pitchFamily="34" charset="0"/>
                <a:cs typeface="Arial" panose="020B0604020202020204" pitchFamily="34" charset="0"/>
              </a:rPr>
              <a:t>Food safety </a:t>
            </a:r>
            <a:r>
              <a:rPr lang="en-US" sz="1200" dirty="0" smtClean="0">
                <a:latin typeface="Arial" panose="020B0604020202020204" pitchFamily="34" charset="0"/>
                <a:cs typeface="Arial" panose="020B0604020202020204" pitchFamily="34" charset="0"/>
              </a:rPr>
              <a:t>management</a:t>
            </a:r>
            <a:endParaRPr lang="th-TH" sz="1200" dirty="0" smtClean="0">
              <a:latin typeface="Arial" panose="020B0604020202020204" pitchFamily="34" charset="0"/>
              <a:cs typeface="Arial" panose="020B0604020202020204" pitchFamily="34" charset="0"/>
            </a:endParaRPr>
          </a:p>
          <a:p>
            <a:pPr algn="ctr"/>
            <a:r>
              <a:rPr lang="th-TH" sz="1100" dirty="0" smtClean="0">
                <a:solidFill>
                  <a:srgbClr val="FF0000"/>
                </a:solidFill>
                <a:latin typeface="Arial" panose="020B0604020202020204" pitchFamily="34" charset="0"/>
                <a:cs typeface="Arial" panose="020B0604020202020204" pitchFamily="34" charset="0"/>
              </a:rPr>
              <a:t>การจัดการความปลอดภัยด้านอาหาร</a:t>
            </a:r>
            <a:endParaRPr lang="en-US" sz="1100" dirty="0">
              <a:solidFill>
                <a:srgbClr val="FF0000"/>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xmlns="" id="{9F06766E-C106-490A-A080-22BBB5B2BB5E}"/>
              </a:ext>
            </a:extLst>
          </p:cNvPr>
          <p:cNvSpPr/>
          <p:nvPr/>
        </p:nvSpPr>
        <p:spPr>
          <a:xfrm>
            <a:off x="9746164" y="2716886"/>
            <a:ext cx="1988592" cy="698653"/>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ISO 13485</a:t>
            </a:r>
          </a:p>
          <a:p>
            <a:pPr algn="ctr"/>
            <a:r>
              <a:rPr lang="en-US" sz="1200" dirty="0">
                <a:latin typeface="Arial" panose="020B0604020202020204" pitchFamily="34" charset="0"/>
                <a:cs typeface="Arial" panose="020B0604020202020204" pitchFamily="34" charset="0"/>
              </a:rPr>
              <a:t>Medical </a:t>
            </a:r>
            <a:r>
              <a:rPr lang="en-US" sz="1200" dirty="0" smtClean="0">
                <a:latin typeface="Arial" panose="020B0604020202020204" pitchFamily="34" charset="0"/>
                <a:cs typeface="Arial" panose="020B0604020202020204" pitchFamily="34" charset="0"/>
              </a:rPr>
              <a:t>Device</a:t>
            </a:r>
            <a:endParaRPr lang="th-TH" sz="1200" dirty="0" smtClean="0">
              <a:latin typeface="Arial" panose="020B0604020202020204" pitchFamily="34" charset="0"/>
              <a:cs typeface="Arial" panose="020B0604020202020204" pitchFamily="34" charset="0"/>
            </a:endParaRPr>
          </a:p>
          <a:p>
            <a:pPr algn="ctr"/>
            <a:r>
              <a:rPr lang="th-TH" sz="1100" dirty="0" smtClean="0">
                <a:solidFill>
                  <a:srgbClr val="FF0000"/>
                </a:solidFill>
                <a:latin typeface="Arial" panose="020B0604020202020204" pitchFamily="34" charset="0"/>
                <a:cs typeface="Arial" panose="020B0604020202020204" pitchFamily="34" charset="0"/>
              </a:rPr>
              <a:t>อุปกรณ์เครื่องมือทางการแพทย์</a:t>
            </a:r>
            <a:endParaRPr lang="en-US" sz="1100" dirty="0">
              <a:solidFill>
                <a:srgbClr val="FF0000"/>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xmlns="" id="{4D867D64-5C3F-413E-AF38-832E74AFA04A}"/>
              </a:ext>
            </a:extLst>
          </p:cNvPr>
          <p:cNvSpPr/>
          <p:nvPr/>
        </p:nvSpPr>
        <p:spPr>
          <a:xfrm>
            <a:off x="7965414" y="4212816"/>
            <a:ext cx="3391315" cy="720197"/>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AS 9100D</a:t>
            </a:r>
          </a:p>
          <a:p>
            <a:pPr algn="ctr"/>
            <a:r>
              <a:rPr lang="en-US" sz="1200" dirty="0">
                <a:latin typeface="Arial" panose="020B0604020202020204" pitchFamily="34" charset="0"/>
                <a:cs typeface="Arial" panose="020B0604020202020204" pitchFamily="34" charset="0"/>
              </a:rPr>
              <a:t>Aviation, Space, and Defense Organizations </a:t>
            </a:r>
            <a:endParaRPr lang="th-TH" sz="1200" dirty="0" smtClean="0">
              <a:latin typeface="Arial" panose="020B0604020202020204" pitchFamily="34" charset="0"/>
              <a:cs typeface="Arial" panose="020B0604020202020204" pitchFamily="34" charset="0"/>
            </a:endParaRPr>
          </a:p>
          <a:p>
            <a:pPr algn="ctr"/>
            <a:r>
              <a:rPr lang="th-TH" sz="1200" dirty="0" smtClean="0">
                <a:solidFill>
                  <a:srgbClr val="FF0000"/>
                </a:solidFill>
                <a:latin typeface="Arial" panose="020B0604020202020204" pitchFamily="34" charset="0"/>
                <a:cs typeface="Arial" panose="020B0604020202020204" pitchFamily="34" charset="0"/>
              </a:rPr>
              <a:t>อุตสาหกรรมการป้องกัน การบิน และ อวกาศ</a:t>
            </a:r>
            <a:endParaRPr lang="en-US" sz="1200" dirty="0">
              <a:solidFill>
                <a:srgbClr val="FF0000"/>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xmlns="" id="{204BA9DC-A35A-4D91-9ADC-4D95F44012A7}"/>
              </a:ext>
            </a:extLst>
          </p:cNvPr>
          <p:cNvSpPr/>
          <p:nvPr/>
        </p:nvSpPr>
        <p:spPr>
          <a:xfrm>
            <a:off x="7460348" y="2682669"/>
            <a:ext cx="2589744" cy="720197"/>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ISO 20000</a:t>
            </a:r>
          </a:p>
          <a:p>
            <a:pPr algn="ctr"/>
            <a:r>
              <a:rPr lang="en-US" sz="1200" dirty="0">
                <a:latin typeface="Arial" panose="020B0604020202020204" pitchFamily="34" charset="0"/>
                <a:cs typeface="Arial" panose="020B0604020202020204" pitchFamily="34" charset="0"/>
              </a:rPr>
              <a:t>IT service </a:t>
            </a:r>
            <a:r>
              <a:rPr lang="en-US" sz="1200" dirty="0" smtClean="0">
                <a:latin typeface="Arial" panose="020B0604020202020204" pitchFamily="34" charset="0"/>
                <a:cs typeface="Arial" panose="020B0604020202020204" pitchFamily="34" charset="0"/>
              </a:rPr>
              <a:t>management</a:t>
            </a:r>
            <a:endParaRPr lang="th-TH" sz="1200" dirty="0" smtClean="0">
              <a:latin typeface="Arial" panose="020B0604020202020204" pitchFamily="34" charset="0"/>
              <a:cs typeface="Arial" panose="020B0604020202020204" pitchFamily="34" charset="0"/>
            </a:endParaRPr>
          </a:p>
          <a:p>
            <a:pPr algn="ctr"/>
            <a:r>
              <a:rPr lang="th-TH" sz="1200" dirty="0" smtClean="0">
                <a:solidFill>
                  <a:srgbClr val="FF0000"/>
                </a:solidFill>
                <a:latin typeface="Arial" panose="020B0604020202020204" pitchFamily="34" charset="0"/>
                <a:cs typeface="Arial" panose="020B0604020202020204" pitchFamily="34" charset="0"/>
              </a:rPr>
              <a:t>การบริหารงานบริการด้านสารสนเทศ</a:t>
            </a:r>
            <a:endParaRPr lang="en-US" sz="1200" dirty="0">
              <a:solidFill>
                <a:srgbClr val="FF0000"/>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xmlns="" id="{26EDD995-FF97-4581-B37B-81330E8AA6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605" y="1632196"/>
            <a:ext cx="984767" cy="984767"/>
          </a:xfrm>
          <a:prstGeom prst="rect">
            <a:avLst/>
          </a:prstGeom>
        </p:spPr>
      </p:pic>
      <p:pic>
        <p:nvPicPr>
          <p:cNvPr id="23" name="Picture 22">
            <a:extLst>
              <a:ext uri="{FF2B5EF4-FFF2-40B4-BE49-F238E27FC236}">
                <a16:creationId xmlns:a16="http://schemas.microsoft.com/office/drawing/2014/main" xmlns="" id="{59287DBC-A19A-4651-BE77-5517B1E454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3286" y="1825568"/>
            <a:ext cx="2155826" cy="724179"/>
          </a:xfrm>
          <a:prstGeom prst="rect">
            <a:avLst/>
          </a:prstGeom>
        </p:spPr>
      </p:pic>
      <p:pic>
        <p:nvPicPr>
          <p:cNvPr id="25" name="Picture 24">
            <a:extLst>
              <a:ext uri="{FF2B5EF4-FFF2-40B4-BE49-F238E27FC236}">
                <a16:creationId xmlns:a16="http://schemas.microsoft.com/office/drawing/2014/main" xmlns="" id="{9C588F9E-C702-4C4D-9B94-3947598B28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4718" y="3345108"/>
            <a:ext cx="1436293" cy="956890"/>
          </a:xfrm>
          <a:prstGeom prst="rect">
            <a:avLst/>
          </a:prstGeom>
        </p:spPr>
      </p:pic>
      <p:pic>
        <p:nvPicPr>
          <p:cNvPr id="27" name="Picture 26">
            <a:extLst>
              <a:ext uri="{FF2B5EF4-FFF2-40B4-BE49-F238E27FC236}">
                <a16:creationId xmlns:a16="http://schemas.microsoft.com/office/drawing/2014/main" xmlns="" id="{BA47961C-7613-4B32-966C-616E0960C1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0476" y="4933013"/>
            <a:ext cx="1448371" cy="811088"/>
          </a:xfrm>
          <a:prstGeom prst="rect">
            <a:avLst/>
          </a:prstGeom>
        </p:spPr>
      </p:pic>
      <p:pic>
        <p:nvPicPr>
          <p:cNvPr id="28" name="Picture 27">
            <a:extLst>
              <a:ext uri="{FF2B5EF4-FFF2-40B4-BE49-F238E27FC236}">
                <a16:creationId xmlns:a16="http://schemas.microsoft.com/office/drawing/2014/main" xmlns="" id="{02E0C613-1623-40EF-A21D-DC17B5E0D4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25463" y="1632196"/>
            <a:ext cx="1553251" cy="1098950"/>
          </a:xfrm>
          <a:prstGeom prst="rect">
            <a:avLst/>
          </a:prstGeom>
        </p:spPr>
      </p:pic>
      <p:pic>
        <p:nvPicPr>
          <p:cNvPr id="29" name="Picture 28">
            <a:extLst>
              <a:ext uri="{FF2B5EF4-FFF2-40B4-BE49-F238E27FC236}">
                <a16:creationId xmlns:a16="http://schemas.microsoft.com/office/drawing/2014/main" xmlns="" id="{7F0BC7FF-473B-4CA8-B6E1-DF606773CC7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96905" y="1593276"/>
            <a:ext cx="2008424" cy="1130073"/>
          </a:xfrm>
          <a:prstGeom prst="rect">
            <a:avLst/>
          </a:prstGeom>
        </p:spPr>
      </p:pic>
      <p:pic>
        <p:nvPicPr>
          <p:cNvPr id="30" name="Picture 29">
            <a:extLst>
              <a:ext uri="{FF2B5EF4-FFF2-40B4-BE49-F238E27FC236}">
                <a16:creationId xmlns:a16="http://schemas.microsoft.com/office/drawing/2014/main" xmlns="" id="{1A34EC92-521C-497F-9B49-3162DEF4C27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33134" y="3391755"/>
            <a:ext cx="1654148" cy="1011227"/>
          </a:xfrm>
          <a:prstGeom prst="rect">
            <a:avLst/>
          </a:prstGeom>
        </p:spPr>
      </p:pic>
      <p:pic>
        <p:nvPicPr>
          <p:cNvPr id="31" name="Picture 30">
            <a:extLst>
              <a:ext uri="{FF2B5EF4-FFF2-40B4-BE49-F238E27FC236}">
                <a16:creationId xmlns:a16="http://schemas.microsoft.com/office/drawing/2014/main" xmlns="" id="{95950150-0B2E-4561-853B-EB3AFDD09CF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81539" y="4939385"/>
            <a:ext cx="1563255" cy="913388"/>
          </a:xfrm>
          <a:prstGeom prst="rect">
            <a:avLst/>
          </a:prstGeom>
        </p:spPr>
      </p:pic>
      <p:pic>
        <p:nvPicPr>
          <p:cNvPr id="32" name="Picture 31">
            <a:extLst>
              <a:ext uri="{FF2B5EF4-FFF2-40B4-BE49-F238E27FC236}">
                <a16:creationId xmlns:a16="http://schemas.microsoft.com/office/drawing/2014/main" xmlns="" id="{E7188902-A198-438B-ADE8-E0FD0375B45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74676" y="4869611"/>
            <a:ext cx="1637298" cy="969587"/>
          </a:xfrm>
          <a:prstGeom prst="rect">
            <a:avLst/>
          </a:prstGeom>
        </p:spPr>
      </p:pic>
    </p:spTree>
    <p:extLst>
      <p:ext uri="{BB962C8B-B14F-4D97-AF65-F5344CB8AC3E}">
        <p14:creationId xmlns:p14="http://schemas.microsoft.com/office/powerpoint/2010/main" val="1101340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298</TotalTime>
  <Words>3918</Words>
  <Application>Microsoft Office PowerPoint</Application>
  <PresentationFormat>Widescreen</PresentationFormat>
  <Paragraphs>503</Paragraphs>
  <Slides>23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Cordia New</vt:lpstr>
      <vt:lpstr>Raavi</vt:lpstr>
      <vt:lpstr>Tw Cen MT</vt:lpstr>
      <vt:lpstr>Webdings</vt:lpstr>
      <vt:lpstr>Wingdings</vt:lpstr>
      <vt:lpstr>Office Theme</vt:lpstr>
      <vt:lpstr>PowerPoint Presentation</vt:lpstr>
      <vt:lpstr>Learning Objectives วัตถุประสงค์การเรียนรู้</vt:lpstr>
      <vt:lpstr> </vt:lpstr>
      <vt:lpstr>3 Approaches to Quality Management 3 กระบวนวิธีการจัดการคุณภาพ</vt:lpstr>
      <vt:lpstr>Approaches to Quality Management กระบวนวิธีการจัดการคุณภาพ</vt:lpstr>
      <vt:lpstr>ISO 9001 and TQM ไอเอสโอ 9001 และการบริหารงานคุณภาพแบบมีส่วนร่วม</vt:lpstr>
      <vt:lpstr>ISO 9001 ไอเอสโอ 9001</vt:lpstr>
      <vt:lpstr>ISO 9001 ไอเอสโอ 9001</vt:lpstr>
      <vt:lpstr>ISO Standards มาตรฐาน ไอเอสโอ</vt:lpstr>
      <vt:lpstr>ISO 9001 Principles</vt:lpstr>
      <vt:lpstr>ISO 9001 Approach Based on PDCA Cycle กระบวนวิธีไอเอสโอ 9001 บนพื้นฐานการปรับปรุงต่อเนื่อง </vt:lpstr>
      <vt:lpstr>Establishing and Implementing QMS การจัดสร้างและดำเนินการระบบบริหารงานคุณภาพ</vt:lpstr>
      <vt:lpstr>Total Quality Management: TQM การบริหารงานคุณภาพแบบมีส่วนร่วม</vt:lpstr>
      <vt:lpstr>8 Elements of TQM 8 องค์ประกอบของการบริหารงานคุณภาพแบบมีส่วนร่วม</vt:lpstr>
      <vt:lpstr>6 C’s for Implementing TQM 6 หลักการ C การดำเนินการบริหารงานคุณภาพแบบมีส่วนร่วม</vt:lpstr>
      <vt:lpstr>Comparing between ISO9000 and TQM</vt:lpstr>
      <vt:lpstr>ISO 9000 and TQM: Which One First?  ระบบไอเอสโอ 9000 และการบริหารงานแบบมีส่วนรวม  แบบไหนก่อน? </vt:lpstr>
      <vt:lpstr>Transforming to Smart Manufacturing การเปลี่ยนถ่ายสู่การผลิตอัฉริยะ</vt:lpstr>
      <vt:lpstr>Transforming to Smart Manufacturing การเปลี่ยนถ่ายสู่การผลิตอัฉริยะ</vt:lpstr>
      <vt:lpstr>Quality Management in Industry 4.0 การบริหารงานคุณภาพสำหรับอุตสาหกรรม 4.0</vt:lpstr>
      <vt:lpstr>Quality Management in Industry 4.0 การบริหารงานคุณภาพสำหรับอุตสาหกรรม 4.0</vt:lpstr>
      <vt:lpstr>How Industry 4.0 aligns with TQM ปรับการบิรหารงานแบบมีส่วนร่วมเข้ากับอุตสาหกรรม 4.0 อย่างไร</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Lenovo</cp:lastModifiedBy>
  <cp:revision>391</cp:revision>
  <dcterms:created xsi:type="dcterms:W3CDTF">2018-02-11T14:22:08Z</dcterms:created>
  <dcterms:modified xsi:type="dcterms:W3CDTF">2020-06-24T12:49:19Z</dcterms:modified>
</cp:coreProperties>
</file>