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7" r:id="rId2"/>
    <p:sldId id="290" r:id="rId3"/>
    <p:sldId id="324" r:id="rId4"/>
    <p:sldId id="328" r:id="rId5"/>
    <p:sldId id="325" r:id="rId6"/>
    <p:sldId id="327" r:id="rId7"/>
    <p:sldId id="329" r:id="rId8"/>
    <p:sldId id="337" r:id="rId9"/>
    <p:sldId id="323" r:id="rId10"/>
    <p:sldId id="330" r:id="rId11"/>
    <p:sldId id="336" r:id="rId12"/>
    <p:sldId id="332" r:id="rId13"/>
    <p:sldId id="333" r:id="rId14"/>
    <p:sldId id="338" r:id="rId15"/>
    <p:sldId id="334" r:id="rId16"/>
    <p:sldId id="335" r:id="rId17"/>
    <p:sldId id="259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Angsana New" panose="02020603050405020304" pitchFamily="18" charset="-34"/>
      <p:regular r:id="rId24"/>
      <p:bold r:id="rId25"/>
      <p:italic r:id="rId26"/>
      <p:boldItalic r:id="rId27"/>
    </p:embeddedFont>
    <p:embeddedFont>
      <p:font typeface="Tw Cen MT" panose="020B0602020104020603" pitchFamily="34" charset="0"/>
      <p:regular r:id="rId28"/>
      <p:bold r:id="rId29"/>
      <p:italic r:id="rId30"/>
      <p:boldItalic r:id="rId31"/>
    </p:embeddedFont>
    <p:embeddedFont>
      <p:font typeface="Cordia New" panose="020B0304020202020204" pitchFamily="34" charset="-34"/>
      <p:regular r:id="rId32"/>
      <p:bold r:id="rId33"/>
      <p:italic r:id="rId34"/>
      <p:boldItalic r:id="rId35"/>
    </p:embeddedFont>
    <p:embeddedFont>
      <p:font typeface="Calibri Light" panose="020F0302020204030204" pitchFamily="34" charset="0"/>
      <p:regular r:id="rId36"/>
      <p: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979"/>
    <a:srgbClr val="F199D4"/>
    <a:srgbClr val="008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 autoAdjust="0"/>
    <p:restoredTop sz="91744" autoAdjust="0"/>
  </p:normalViewPr>
  <p:slideViewPr>
    <p:cSldViewPr snapToGrid="0">
      <p:cViewPr varScale="1">
        <p:scale>
          <a:sx n="84" d="100"/>
          <a:sy n="84" d="100"/>
        </p:scale>
        <p:origin x="11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viewProps" Target="viewProp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73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xmlns="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xmlns="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xmlns="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xmlns="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xmlns="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xmlns="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xmlns="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xmlns="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xmlns="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xmlns="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xmlns="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xmlns="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xmlns="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xmlns="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xmlns="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xmlns="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xmlns="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xmlns="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xmlns="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xmlns="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xmlns="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xmlns="" id="{1E8C3049-6B68-4E38-977A-C7B28A94B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674088"/>
            <a:ext cx="8950284" cy="1305161"/>
          </a:xfrm>
        </p:spPr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TAKORN OPASSUWAN &amp; Assoc. Prof. </a:t>
            </a:r>
            <a:r>
              <a:rPr lang="en-US" sz="2400" dirty="0" err="1">
                <a:solidFill>
                  <a:srgbClr val="002060"/>
                </a:solidFill>
              </a:rPr>
              <a:t>Wichai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Chattinnawat</a:t>
            </a:r>
            <a:endParaRPr lang="en-US" sz="2400" dirty="0">
              <a:solidFill>
                <a:srgbClr val="002060"/>
              </a:solidFill>
            </a:endParaRPr>
          </a:p>
          <a:p>
            <a:r>
              <a:rPr lang="th-TH" sz="2400" dirty="0">
                <a:solidFill>
                  <a:srgbClr val="002060"/>
                </a:solidFill>
              </a:rPr>
              <a:t>ฐากร โอภาสสุวรรณ และ รศ.ดร. วิชัย </a:t>
            </a:r>
            <a:r>
              <a:rPr lang="th-TH" sz="2400">
                <a:solidFill>
                  <a:srgbClr val="002060"/>
                </a:solidFill>
              </a:rPr>
              <a:t>ฉัตร</a:t>
            </a:r>
            <a:r>
              <a:rPr lang="th-TH" sz="2400" smtClean="0">
                <a:solidFill>
                  <a:srgbClr val="002060"/>
                </a:solidFill>
              </a:rPr>
              <a:t>ทินวัฒน์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56177" y="2006690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rgbClr val="002060"/>
                </a:solidFill>
              </a:rPr>
              <a:t>Quality Strategy for Digital Quality Management </a:t>
            </a:r>
            <a:r>
              <a:rPr lang="en-US" sz="3200" dirty="0" smtClean="0">
                <a:solidFill>
                  <a:srgbClr val="002060"/>
                </a:solidFill>
              </a:rPr>
              <a:t>System</a:t>
            </a:r>
          </a:p>
          <a:p>
            <a:r>
              <a:rPr lang="th-TH" sz="3200" dirty="0" smtClean="0">
                <a:solidFill>
                  <a:srgbClr val="002060"/>
                </a:solidFill>
              </a:rPr>
              <a:t>กลยุทธ์ด้านคุณภาพสำหรับระบบการบริหารคุณภาพดิจิทัล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Workshop: Overview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630F05F-BA36-437A-8B43-458D3B2E7B86}"/>
              </a:ext>
            </a:extLst>
          </p:cNvPr>
          <p:cNvSpPr/>
          <p:nvPr/>
        </p:nvSpPr>
        <p:spPr>
          <a:xfrm>
            <a:off x="659736" y="1994137"/>
            <a:ext cx="10872528" cy="148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A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is a large manufacturer of USB flash drives for domestic and international markets. The manufacturing process is shown in the VDO below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h-TH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บริษัท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th-TH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เป็นผู้ผลิตยูเอสบีแฟลช์ไดร์ฟขนาดใหญ่ซึ่งส่งขายในตลาดทั้งในและต่างประเทศ ซึ่งมีกระบวนการผลิตดังแสดงในวีดีโอด้านล่างนี้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C423911-6542-4C03-B62E-1B0998731A0E}"/>
              </a:ext>
            </a:extLst>
          </p:cNvPr>
          <p:cNvSpPr/>
          <p:nvPr/>
        </p:nvSpPr>
        <p:spPr>
          <a:xfrm>
            <a:off x="659736" y="1490351"/>
            <a:ext cx="2640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Situation </a:t>
            </a:r>
            <a:r>
              <a:rPr lang="th-TH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สถานการณ์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84B8F0E-1D15-49A6-9F14-89A8EEF6901E}"/>
              </a:ext>
            </a:extLst>
          </p:cNvPr>
          <p:cNvSpPr/>
          <p:nvPr/>
        </p:nvSpPr>
        <p:spPr>
          <a:xfrm>
            <a:off x="4779302" y="5488647"/>
            <a:ext cx="7111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How's a USB Flash Drive Made? Trip to the Kingston Production Plant</a:t>
            </a:r>
          </a:p>
          <a:p>
            <a:pPr algn="r"/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Click: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https://www.youtube.com/watch?v=g_6mMFmes1s</a:t>
            </a:r>
            <a:endParaRPr lang="en-US" sz="1600" b="0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8C76B4D-FE50-4094-97C5-FDB10C1D82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9191" y="2980476"/>
            <a:ext cx="4412220" cy="23528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8AB8A3A-6DA0-446D-8302-DE20234AB3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3" y="3563797"/>
            <a:ext cx="3997634" cy="212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480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Workshop: Overview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DAFDAA7-E6A8-45DB-9ED7-34FCEE84FF64}"/>
              </a:ext>
            </a:extLst>
          </p:cNvPr>
          <p:cNvSpPr/>
          <p:nvPr/>
        </p:nvSpPr>
        <p:spPr>
          <a:xfrm>
            <a:off x="1670180" y="1476381"/>
            <a:ext cx="1003514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However, with </a:t>
            </a: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rapid technological change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CEO of Company A is facing many challenges. First, the USB flash drive might be obsolete due to the arrival of Cloud storage. Second, many competitors now can produce USB flash drive in a lower cost so that the company might lose the market share. To sustain the business, CEO has an idea of introducing new features for a USB flash drive and launch to the market soon. From the meeting with management team, CEO suggests 4 steps to define strategy to achieve his vision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th-T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h-TH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อย่างไรก็ดีด้วยการเปลี่ยนแปลงที่รวดเร็วของเทคโนโลยีทำให้ซีอีโอของบริษัท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th-TH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ต้องเผชิญกับความท้าทายหลายประการ ประการแรกก็คือยูเอสบีแฟลทช์ไดร์ฟอาจถูกเลิกใช้เนื่องจากถูกแทนที่ด้วยการจัดเก็บข้อมูลในคลาวด์  ประการที่สอง ในปัจจุบันคู่แข่งสามารถผลิตยูเอสบีแฟลทช์ไดรฟ์ได้ในราคาที่ถูกกว่าซึ่งทำให้บริษัทอาจสูญเสียส่วนแบ่งการตลาด เพื่อประคับประคองธุรกิจซีอีโอมีความคิดที่จะสร้างคุณลักษณะใหม่ให้กับยูเอสบีแฟลทช์ไดร์ฟและนำเข้าสู่ตลาดในเร็วๆนี้ จากการประชุมกับทีมงาน ซีอีโอนเสนอขั้นตอนสี่ชั้นตอนในการกำหนดกลยุทธ์จากวิทสัยทัศน์ของเขา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6C95B27-0DDE-4B09-B9C4-17FD5A2B7B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01" y="1476381"/>
            <a:ext cx="1357950" cy="15993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A06583C-79E3-4BF9-8508-3204B1B3F88E}"/>
              </a:ext>
            </a:extLst>
          </p:cNvPr>
          <p:cNvSpPr/>
          <p:nvPr/>
        </p:nvSpPr>
        <p:spPr>
          <a:xfrm>
            <a:off x="1243688" y="5777136"/>
            <a:ext cx="1746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Conduct a market survey</a:t>
            </a:r>
          </a:p>
        </p:txBody>
      </p:sp>
      <p:pic>
        <p:nvPicPr>
          <p:cNvPr id="1026" name="Picture 2" descr="Image result for market survey clipart">
            <a:extLst>
              <a:ext uri="{FF2B5EF4-FFF2-40B4-BE49-F238E27FC236}">
                <a16:creationId xmlns:a16="http://schemas.microsoft.com/office/drawing/2014/main" xmlns="" id="{8D1CB200-843C-4B68-B05A-00AD80D7D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436" y="4297211"/>
            <a:ext cx="1335065" cy="133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kano model">
            <a:extLst>
              <a:ext uri="{FF2B5EF4-FFF2-40B4-BE49-F238E27FC236}">
                <a16:creationId xmlns:a16="http://schemas.microsoft.com/office/drawing/2014/main" xmlns="" id="{99FCCC9D-C9E6-4693-A045-75620C4BB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991" y="4359277"/>
            <a:ext cx="1413634" cy="127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qfd">
            <a:extLst>
              <a:ext uri="{FF2B5EF4-FFF2-40B4-BE49-F238E27FC236}">
                <a16:creationId xmlns:a16="http://schemas.microsoft.com/office/drawing/2014/main" xmlns="" id="{1F3DFE5D-666B-4E03-8DB7-5F8CB6B560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71371" y="4297211"/>
            <a:ext cx="1335066" cy="145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idea">
            <a:extLst>
              <a:ext uri="{FF2B5EF4-FFF2-40B4-BE49-F238E27FC236}">
                <a16:creationId xmlns:a16="http://schemas.microsoft.com/office/drawing/2014/main" xmlns="" id="{66A48F4D-7761-45A4-B778-E6ED6F039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426" y="4031112"/>
            <a:ext cx="1746024" cy="174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xmlns="" id="{2B794629-B916-456F-BE95-CA17B61C274F}"/>
              </a:ext>
            </a:extLst>
          </p:cNvPr>
          <p:cNvSpPr/>
          <p:nvPr/>
        </p:nvSpPr>
        <p:spPr>
          <a:xfrm>
            <a:off x="3114351" y="4845679"/>
            <a:ext cx="701770" cy="478971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xmlns="" id="{F2D45A7D-6F56-4042-948C-C67F41235B1D}"/>
              </a:ext>
            </a:extLst>
          </p:cNvPr>
          <p:cNvSpPr/>
          <p:nvPr/>
        </p:nvSpPr>
        <p:spPr>
          <a:xfrm>
            <a:off x="5692475" y="4845678"/>
            <a:ext cx="701770" cy="478971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xmlns="" id="{26B8960F-D98A-4FFD-892B-22BD151EF7D5}"/>
              </a:ext>
            </a:extLst>
          </p:cNvPr>
          <p:cNvSpPr/>
          <p:nvPr/>
        </p:nvSpPr>
        <p:spPr>
          <a:xfrm>
            <a:off x="8220530" y="4845677"/>
            <a:ext cx="701770" cy="478971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DF1A334-801E-4EF7-AA51-742B695D0DB9}"/>
              </a:ext>
            </a:extLst>
          </p:cNvPr>
          <p:cNvSpPr/>
          <p:nvPr/>
        </p:nvSpPr>
        <p:spPr>
          <a:xfrm>
            <a:off x="1762832" y="3869507"/>
            <a:ext cx="877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Step 1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8F3E67B-A23F-4475-8821-15FC78761AF8}"/>
              </a:ext>
            </a:extLst>
          </p:cNvPr>
          <p:cNvSpPr/>
          <p:nvPr/>
        </p:nvSpPr>
        <p:spPr>
          <a:xfrm>
            <a:off x="4353843" y="3907839"/>
            <a:ext cx="877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Step 2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6D7A860-C1B5-4C7E-BA5C-98A6E763231C}"/>
              </a:ext>
            </a:extLst>
          </p:cNvPr>
          <p:cNvSpPr/>
          <p:nvPr/>
        </p:nvSpPr>
        <p:spPr>
          <a:xfrm>
            <a:off x="6970266" y="3869507"/>
            <a:ext cx="877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Step 3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8792FB6-3C15-4EA5-910D-583ACE777D66}"/>
              </a:ext>
            </a:extLst>
          </p:cNvPr>
          <p:cNvSpPr/>
          <p:nvPr/>
        </p:nvSpPr>
        <p:spPr>
          <a:xfrm>
            <a:off x="9586689" y="3885894"/>
            <a:ext cx="877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Step 4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C53EA9FE-DC68-4A57-8E3E-98E1BF294D8D}"/>
              </a:ext>
            </a:extLst>
          </p:cNvPr>
          <p:cNvSpPr/>
          <p:nvPr/>
        </p:nvSpPr>
        <p:spPr>
          <a:xfrm>
            <a:off x="3459152" y="5789223"/>
            <a:ext cx="24985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Prioritize customers’ needs by using Kano Model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85D2160-53A8-418B-A06F-8B7EA0AE328E}"/>
              </a:ext>
            </a:extLst>
          </p:cNvPr>
          <p:cNvSpPr/>
          <p:nvPr/>
        </p:nvSpPr>
        <p:spPr>
          <a:xfrm>
            <a:off x="6394245" y="5750567"/>
            <a:ext cx="21059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Transform needs to specification by using QFD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0C750528-F40A-42DC-80BC-7BAC5B36DFB2}"/>
              </a:ext>
            </a:extLst>
          </p:cNvPr>
          <p:cNvSpPr/>
          <p:nvPr/>
        </p:nvSpPr>
        <p:spPr>
          <a:xfrm>
            <a:off x="8922300" y="5750567"/>
            <a:ext cx="21059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Define strategies for operation and quality management system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21183" y="6231855"/>
            <a:ext cx="1764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solidFill>
                  <a:srgbClr val="FF0000"/>
                </a:solidFill>
              </a:rPr>
              <a:t>ทำการสำรวจตลาด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65114" y="5480049"/>
            <a:ext cx="2054622" cy="550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th-TH" sz="2000" dirty="0" smtClean="0">
                <a:solidFill>
                  <a:srgbClr val="FF0000"/>
                </a:solidFill>
              </a:rPr>
              <a:t>จัดลำดับความต้องการของลูกค้าด้วยแบบจำลองคาโน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21757" y="3999657"/>
            <a:ext cx="2054622" cy="76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th-TH" sz="2000" dirty="0" smtClean="0">
                <a:solidFill>
                  <a:srgbClr val="FF0000"/>
                </a:solidFill>
                <a:latin typeface="Arial" panose="020B0604020202020204" pitchFamily="34" charset="0"/>
                <a:cs typeface="+mj-cs"/>
              </a:rPr>
              <a:t>แปลงความต้องการเป็นข้อกำหนดด้วยการกระจายหน้าที่เชิงคุณภาพ</a:t>
            </a:r>
            <a:endParaRPr lang="th-TH" dirty="0">
              <a:solidFill>
                <a:srgbClr val="FF0000"/>
              </a:solidFill>
              <a:latin typeface="Arial" panose="020B0604020202020204" pitchFamily="34" charset="0"/>
              <a:cs typeface="+mj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585689" y="4965517"/>
            <a:ext cx="1379402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th-TH" sz="2000" dirty="0" smtClean="0">
                <a:solidFill>
                  <a:srgbClr val="FF0000"/>
                </a:solidFill>
                <a:latin typeface="Arial" panose="020B0604020202020204" pitchFamily="34" charset="0"/>
                <a:cs typeface="+mj-cs"/>
              </a:rPr>
              <a:t>กำหนดกลยุทธ์การดำเนินงานและการจัดการระบบคุณภาพ</a:t>
            </a:r>
            <a:endParaRPr lang="th-TH" dirty="0">
              <a:solidFill>
                <a:srgbClr val="FF0000"/>
              </a:solidFill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50625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Workshop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DAFDAA7-E6A8-45DB-9ED7-34FCEE84FF64}"/>
              </a:ext>
            </a:extLst>
          </p:cNvPr>
          <p:cNvSpPr/>
          <p:nvPr/>
        </p:nvSpPr>
        <p:spPr>
          <a:xfrm>
            <a:off x="455958" y="1564145"/>
            <a:ext cx="5204575" cy="256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Step 1: Acquisition of VOC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marketing team develops a survey based on 15 features of new USB flash drive and then conduct launches a survey to100 participants. The survey data are presented in </a:t>
            </a:r>
            <a:r>
              <a:rPr lang="en-GB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the working sheet (Part 1</a:t>
            </a:r>
            <a:r>
              <a:rPr lang="en-GB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th-TH" sz="16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h-TH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ขั้นตอนที่</a:t>
            </a:r>
            <a:r>
              <a:rPr lang="en-US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</a:t>
            </a:r>
            <a:r>
              <a:rPr lang="th-TH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h-TH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การหาความต้องการของลูกค้า</a:t>
            </a:r>
          </a:p>
          <a:p>
            <a:r>
              <a:rPr lang="th-TH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ทีมการตลาดได้ทำการสำรวจคุณลักษณะ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th-TH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ด้านของยูเอสบีแฟลช์ไดร์ฟใหม่ โดยมีกลุ่มตัวอย่าง 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th-TH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คน ผลการสำรวจได้แสดงไว้ใน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h-TH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แผ่นงานส่วนที่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546C86A-F833-46EA-97D3-4AD7C0F46738}"/>
              </a:ext>
            </a:extLst>
          </p:cNvPr>
          <p:cNvSpPr/>
          <p:nvPr/>
        </p:nvSpPr>
        <p:spPr>
          <a:xfrm>
            <a:off x="5561045" y="1564145"/>
            <a:ext cx="6307494" cy="4726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USB flash drive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r>
              <a:rPr lang="th-TH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คุณลักษณะของยูเอสบีแฟลช์ไดร์ฟ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457200">
              <a:lnSpc>
                <a:spcPts val="1800"/>
              </a:lnSpc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Fast data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transfer</a:t>
            </a:r>
            <a:r>
              <a:rPr lang="th-T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h-TH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ถ่ายโอนข้อมูลได้รวดเร็ว</a:t>
            </a:r>
            <a:endParaRPr lang="en-GB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457200">
              <a:lnSpc>
                <a:spcPts val="1800"/>
              </a:lnSpc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Durable/ long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th-T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h-TH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มีความทนทาน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th-TH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อายุการใช้งานยาว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457200">
              <a:lnSpc>
                <a:spcPts val="1800"/>
              </a:lnSpc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Portable/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compact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h-TH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พกพาง่าย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th-TH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กะทัดรัด</a:t>
            </a:r>
            <a:endParaRPr lang="en-GB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457200">
              <a:lnSpc>
                <a:spcPts val="1800"/>
              </a:lnSpc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r>
              <a:rPr lang="th-T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h-TH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มีความจุสูง</a:t>
            </a:r>
            <a:endParaRPr lang="en-GB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457200">
              <a:lnSpc>
                <a:spcPts val="1800"/>
              </a:lnSpc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Compatible with every operation system (Both hardware and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software)</a:t>
            </a:r>
            <a:r>
              <a:rPr lang="th-T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h-TH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ใช้ได้กับทุกระบบปฏิบัติการ (ทั้งฮาร์ดแวร์และซอฟท์แวร์)</a:t>
            </a:r>
            <a:endParaRPr lang="en-GB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457200">
              <a:lnSpc>
                <a:spcPts val="1800"/>
              </a:lnSpc>
              <a:buFont typeface="+mj-lt"/>
              <a:buAutoNum type="arabicPeriod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Quiet</a:t>
            </a:r>
            <a:r>
              <a:rPr lang="th-T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h-TH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เสียงเงียบ</a:t>
            </a:r>
            <a:endParaRPr lang="en-GB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457200">
              <a:lnSpc>
                <a:spcPts val="1800"/>
              </a:lnSpc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Modern style/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packaging</a:t>
            </a:r>
            <a:r>
              <a:rPr lang="th-T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h-TH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บรรจุภัณฑ์ทันสมัย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th-TH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มีสไตล์</a:t>
            </a:r>
            <a:endParaRPr lang="en-GB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457200">
              <a:lnSpc>
                <a:spcPts val="1800"/>
              </a:lnSpc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Password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encryption</a:t>
            </a:r>
            <a:r>
              <a:rPr lang="th-TH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สามารถใส่รหัสผ่านได้</a:t>
            </a:r>
            <a:endParaRPr lang="en-GB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457200">
              <a:lnSpc>
                <a:spcPts val="1800"/>
              </a:lnSpc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Non-volatile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storage</a:t>
            </a:r>
            <a:r>
              <a:rPr lang="th-T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h-TH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หน่วยความจำไม่ลบเลือนไป</a:t>
            </a:r>
            <a:endParaRPr lang="en-GB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457200">
              <a:lnSpc>
                <a:spcPts val="1800"/>
              </a:lnSpc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Consume less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th-T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h-TH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ใช้พลังงานน้อย</a:t>
            </a:r>
            <a:endParaRPr lang="en-GB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457200">
              <a:lnSpc>
                <a:spcPts val="1800"/>
              </a:lnSpc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Automatically upload to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cloud</a:t>
            </a:r>
            <a:r>
              <a:rPr lang="th-T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h-TH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อัพโหลดขึ้นคลาวด์ได้อัตโนมัติ</a:t>
            </a:r>
            <a:endParaRPr lang="en-GB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457200">
              <a:lnSpc>
                <a:spcPts val="1800"/>
              </a:lnSpc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Indicate while transferring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th-T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h-TH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มีการแสดงสถานะให้เห็นเมื่อกำลังมีการถ่ายโอนข้อมูล</a:t>
            </a:r>
            <a:endParaRPr lang="en-GB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457200">
              <a:lnSpc>
                <a:spcPts val="1800"/>
              </a:lnSpc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No need to eject when removed from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  <a:r>
              <a:rPr lang="th-T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h-TH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ไม่จำเป็นต้องเลือกอีเจคเมื่อต้องการถอดออกจากคอมพิวเตอร์</a:t>
            </a:r>
            <a:endParaRPr lang="en-GB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457200">
              <a:lnSpc>
                <a:spcPts val="1800"/>
              </a:lnSpc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Automatically eject when finishing data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transfer</a:t>
            </a:r>
            <a:r>
              <a:rPr lang="th-T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h-TH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อีเจคอัตโนมัติเมื่อถ่ายโอนข้อมูลเสร็จ</a:t>
            </a:r>
            <a:endParaRPr lang="en-GB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457200">
              <a:lnSpc>
                <a:spcPts val="1800"/>
              </a:lnSpc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Trackable if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lost</a:t>
            </a:r>
            <a:r>
              <a:rPr lang="th-T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h-TH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สามารถติดตามได้เมื่อหาย</a:t>
            </a:r>
            <a:endParaRPr lang="en-GB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Image result for market survey">
            <a:extLst>
              <a:ext uri="{FF2B5EF4-FFF2-40B4-BE49-F238E27FC236}">
                <a16:creationId xmlns:a16="http://schemas.microsoft.com/office/drawing/2014/main" xmlns="" id="{EB0459B9-15EC-47BB-93C4-8752442EA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840" y="3823225"/>
            <a:ext cx="3910693" cy="218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750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Workshop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AAAEBDA-4574-4853-8248-2ACA7BD916BE}"/>
              </a:ext>
            </a:extLst>
          </p:cNvPr>
          <p:cNvSpPr/>
          <p:nvPr/>
        </p:nvSpPr>
        <p:spPr>
          <a:xfrm>
            <a:off x="533713" y="1449655"/>
            <a:ext cx="10384140" cy="133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Step 2: Application of Kano Model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From the working sheet, your team needs to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th-T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h-TH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ขั้นตอนที่</a:t>
            </a: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th-TH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การประยุกต์ใช้แบบจำลองคาโน จากแผ่นงาน</a:t>
            </a:r>
          </a:p>
          <a:p>
            <a:r>
              <a:rPr lang="th-TH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ทีมของคุณต้องทำสิ่งต่อไปนี้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D39C47F-BFD8-4223-96D6-E7581CD67887}"/>
              </a:ext>
            </a:extLst>
          </p:cNvPr>
          <p:cNvSpPr/>
          <p:nvPr/>
        </p:nvSpPr>
        <p:spPr>
          <a:xfrm>
            <a:off x="329347" y="2703016"/>
            <a:ext cx="6419461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Understand how the questions are designed and how the data are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collected</a:t>
            </a:r>
            <a:r>
              <a:rPr lang="th-TH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h-TH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ทำความเข้าใจว่าคำถามเหล่านี้ถูกออกแบบมาอย่างไร และเก็บข้อมูลมาอย่างไร</a:t>
            </a:r>
            <a:endParaRPr lang="en-GB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Apply Kano Model: computing user satisfaction score (CS) and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user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dissatisfaction score (DS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th-TH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h-TH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ประยุกต์ใช้แบบจำลองคาโน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h-TH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คำนวณคะแนนความพึงพอใจของผู้ใช้งาน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(CS)</a:t>
            </a:r>
            <a:r>
              <a:rPr lang="th-TH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และ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h-TH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คะแนนความไม่พึงพอใจของผู้ใช้งาน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(DS)</a:t>
            </a:r>
            <a:endParaRPr lang="en-GB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Visualize CS and DS of all features, prioritize, and select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th-TH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แสดง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</a:t>
            </a:r>
            <a:r>
              <a:rPr lang="th-TH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และ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</a:t>
            </a:r>
            <a:r>
              <a:rPr lang="th-TH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ของทุกคุณลักษณะด้วยภาพ จัดลำดับ และเลือก</a:t>
            </a:r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Transform the result from Kano Model to QFD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score</a:t>
            </a:r>
            <a:r>
              <a:rPr lang="th-TH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h-TH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แปลงผลลัพธ์จากแบบจำลองคาโนเป็นคะแนนการกระจายหน้าที่เชิงคุณภาพ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3A5900D-507A-4EC6-954F-1D9C4F7D7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459" y="1944590"/>
            <a:ext cx="4119908" cy="411990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6A0D250-3DF5-4719-A4C1-ECA151D6C875}"/>
              </a:ext>
            </a:extLst>
          </p:cNvPr>
          <p:cNvSpPr/>
          <p:nvPr/>
        </p:nvSpPr>
        <p:spPr>
          <a:xfrm>
            <a:off x="6748808" y="1748198"/>
            <a:ext cx="4326826" cy="7140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Rule of thumb for prioritizing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endParaRPr lang="th-TH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h-TH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หลักการง่ายๆในการจัดลำดับคุณลักษณะ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85985" y="2351796"/>
            <a:ext cx="960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solidFill>
                  <a:srgbClr val="FF0000"/>
                </a:solidFill>
              </a:rPr>
              <a:t>น่าดึงดูด</a:t>
            </a:r>
            <a:endParaRPr lang="th-TH" sz="2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91938" y="2341836"/>
            <a:ext cx="1087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solidFill>
                  <a:srgbClr val="FF0000"/>
                </a:solidFill>
              </a:rPr>
              <a:t>สมรรถนะ</a:t>
            </a:r>
            <a:endParaRPr lang="th-TH" sz="2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32654" y="4144593"/>
            <a:ext cx="1087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solidFill>
                  <a:srgbClr val="FF0000"/>
                </a:solidFill>
              </a:rPr>
              <a:t>ไม่แตกต่าง</a:t>
            </a:r>
            <a:endParaRPr lang="th-TH" sz="2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30882" y="4203167"/>
            <a:ext cx="1087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solidFill>
                  <a:srgbClr val="FF0000"/>
                </a:solidFill>
              </a:rPr>
              <a:t>สิ่งที่ต้องมี</a:t>
            </a:r>
            <a:endParaRPr lang="th-TH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655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Workshop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CF2EDBE-2167-4B82-9EC0-66CF5EF95BE6}"/>
              </a:ext>
            </a:extLst>
          </p:cNvPr>
          <p:cNvGrpSpPr/>
          <p:nvPr/>
        </p:nvGrpSpPr>
        <p:grpSpPr>
          <a:xfrm>
            <a:off x="5283383" y="1485900"/>
            <a:ext cx="5853741" cy="5020215"/>
            <a:chOff x="3073583" y="1638300"/>
            <a:chExt cx="5853741" cy="502021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91E40585-BF22-45D0-BC0D-2EA650287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56844" y="1729641"/>
              <a:ext cx="4958295" cy="4353392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27CD818E-0089-4551-8B83-2472C5A64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73583" y="1638300"/>
              <a:ext cx="5853741" cy="5020215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3CC50E8-B2A5-4BD3-96DE-87B1498C9828}"/>
              </a:ext>
            </a:extLst>
          </p:cNvPr>
          <p:cNvSpPr/>
          <p:nvPr/>
        </p:nvSpPr>
        <p:spPr>
          <a:xfrm>
            <a:off x="490447" y="1485900"/>
            <a:ext cx="4697373" cy="5706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result should look like this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th-T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h-TH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ผลลัพธ์ควรเป็นดังนี้</a:t>
            </a:r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NOTE: Feature 11 (Automatically upload to cloud) &amp; 14 (Automatically eject when finishing data transfer) are removed due to reverse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th-T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h-TH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หมายเหตุ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h-TH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คุณลักษณะที่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 (</a:t>
            </a:r>
            <a:r>
              <a:rPr lang="th-TH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อัพโหลดขึ้นคลาวด์ได้</a:t>
            </a:r>
            <a:r>
              <a:rPr lang="th-TH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อัตโนมัติ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th-TH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และคุณลักษณะที่ 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(</a:t>
            </a:r>
            <a:r>
              <a:rPr lang="th-TH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อีเจคอัตโนมัติเมื่อถ่ายโอนข้อมูล</a:t>
            </a:r>
            <a:r>
              <a:rPr lang="th-TH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เสร็จ) ถูกตัดทิ้งไปเนื่องจากมีผลในทางลบกับคุณภาพ</a:t>
            </a:r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Now, you need to choose which features to be developed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th-T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h-TH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ตอนนี้คุณจำเป็นต้องเลือกว่าจะพัฒนาคุณลักษณะใดต่อไป</a:t>
            </a:r>
            <a:endParaRPr lang="en-GB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Convert CS and DS to QFD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score</a:t>
            </a:r>
            <a:r>
              <a:rPr lang="th-T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score</a:t>
            </a:r>
            <a:r>
              <a:rPr lang="th-T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h-TH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แปลง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 </a:t>
            </a:r>
            <a:r>
              <a:rPr lang="th-TH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และ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DS</a:t>
            </a:r>
            <a:r>
              <a:rPr lang="th-TH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ให้เป็นคะแนนการกระจายหน้าที่เชิงคุณภาพ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h-T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194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Workshop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A3E3DA2-2B6F-4556-82A5-F305A47F911D}"/>
              </a:ext>
            </a:extLst>
          </p:cNvPr>
          <p:cNvSpPr/>
          <p:nvPr/>
        </p:nvSpPr>
        <p:spPr>
          <a:xfrm>
            <a:off x="903930" y="1747739"/>
            <a:ext cx="4010970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Step 3: QFD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After converting scores from Kano Model, you should complete the QFD (only Phase 1). Follow the instruction in 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the worksheet (Part </a:t>
            </a:r>
            <a:r>
              <a:rPr lang="en-GB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2).</a:t>
            </a:r>
            <a:endParaRPr lang="th-TH" sz="20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h-TH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h-TH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ขั้นตอนที่</a:t>
            </a:r>
            <a:r>
              <a:rPr lang="en-US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  <a:r>
              <a:rPr lang="th-TH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การกระจายหน้าที่เชิงคุณภาพ</a:t>
            </a:r>
          </a:p>
          <a:p>
            <a:r>
              <a:rPr lang="th-TH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หลังจากแปลงคะแนนจากแบบจำลองคาโน คุณควรจะได้การกระจายหน้าที่เชิงคุณภาพที่เสร็จสมบูรณ์ ให้ทำตามข้อแนะนำในแผ่นงานส่วนที่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th-TH" sz="1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6AB837AE-564D-4448-97CB-0F4A2E13A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1" y="1471513"/>
            <a:ext cx="6187444" cy="469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21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Down 9">
            <a:extLst>
              <a:ext uri="{FF2B5EF4-FFF2-40B4-BE49-F238E27FC236}">
                <a16:creationId xmlns:a16="http://schemas.microsoft.com/office/drawing/2014/main" xmlns="" id="{0FC09B8B-318E-4F49-A7F3-385B837297C8}"/>
              </a:ext>
            </a:extLst>
          </p:cNvPr>
          <p:cNvSpPr/>
          <p:nvPr/>
        </p:nvSpPr>
        <p:spPr>
          <a:xfrm>
            <a:off x="2535468" y="3429000"/>
            <a:ext cx="552450" cy="1790506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xmlns="" id="{A96FF973-697F-4CE0-B62D-E03273D85CC8}"/>
              </a:ext>
            </a:extLst>
          </p:cNvPr>
          <p:cNvSpPr/>
          <p:nvPr/>
        </p:nvSpPr>
        <p:spPr>
          <a:xfrm>
            <a:off x="5543550" y="3429000"/>
            <a:ext cx="552450" cy="1790506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Workshop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563D1F0-01CA-4161-BADF-E121ED143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090" y="1923054"/>
            <a:ext cx="5839477" cy="412821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ED4B574D-036D-465F-8BC0-0C029332F53B}"/>
              </a:ext>
            </a:extLst>
          </p:cNvPr>
          <p:cNvSpPr/>
          <p:nvPr/>
        </p:nvSpPr>
        <p:spPr>
          <a:xfrm>
            <a:off x="1854906" y="5219506"/>
            <a:ext cx="1847850" cy="104775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 strategy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46E8F82F-A465-4A36-853C-990D3E34B655}"/>
              </a:ext>
            </a:extLst>
          </p:cNvPr>
          <p:cNvSpPr/>
          <p:nvPr/>
        </p:nvSpPr>
        <p:spPr>
          <a:xfrm>
            <a:off x="4835197" y="5219506"/>
            <a:ext cx="1847850" cy="10477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management strategy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4157BBC-ACDC-4256-8984-1A9BBF68BA3D}"/>
              </a:ext>
            </a:extLst>
          </p:cNvPr>
          <p:cNvSpPr/>
          <p:nvPr/>
        </p:nvSpPr>
        <p:spPr>
          <a:xfrm>
            <a:off x="1054969" y="2973407"/>
            <a:ext cx="4953000" cy="632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Selected technical requirements + one technology for Industry 4.0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CEA1E64-9E87-40FA-81AD-150C09F1EECA}"/>
              </a:ext>
            </a:extLst>
          </p:cNvPr>
          <p:cNvSpPr/>
          <p:nvPr/>
        </p:nvSpPr>
        <p:spPr>
          <a:xfrm>
            <a:off x="352287" y="3596906"/>
            <a:ext cx="2302881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At which production processes should be changed to satisfy technical requirements? </a:t>
            </a:r>
            <a:r>
              <a:rPr lang="th-TH" sz="1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กระบวนการผลิตใดควรเปลี่ยนเพื่อตอบสนองความต้องการเชิงเทคนิค</a:t>
            </a:r>
            <a:endParaRPr lang="en-US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How can Industry 4.0 technology improve manufacturing processes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th-TH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h-TH" sz="1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เทคโนโลยีของอุตสาหกรรม</a:t>
            </a:r>
            <a:r>
              <a:rPr lang="en-US" sz="1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</a:t>
            </a:r>
            <a:r>
              <a:rPr lang="th-TH" sz="1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จะสามารถปรับปรุงกระบวนการผลิตได้อย่างไร</a:t>
            </a:r>
            <a:endParaRPr lang="en-US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DDCCB91-3483-4B1B-A32C-F05806D78B80}"/>
              </a:ext>
            </a:extLst>
          </p:cNvPr>
          <p:cNvSpPr/>
          <p:nvPr/>
        </p:nvSpPr>
        <p:spPr>
          <a:xfrm>
            <a:off x="2966836" y="3596906"/>
            <a:ext cx="2507046" cy="259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Based on the selected technical requirements, which processes should be focused to implement new quality management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th-TH" sz="1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จากความต้องการเชิงเทคนิคที่เลือกกระบวนการใดควรถูกเลือกให้ใช้ระบบการบริหารคุณภาพแบบใหม่</a:t>
            </a:r>
            <a:endParaRPr lang="en-US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How can Industry 4.0 technology help strengthen existing quality management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system </a:t>
            </a:r>
            <a:r>
              <a:rPr lang="th-TH" sz="1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เทคโนโลยีของอุตสาหกรรม</a:t>
            </a:r>
            <a:r>
              <a:rPr lang="en-US" sz="1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</a:t>
            </a:r>
            <a:r>
              <a:rPr lang="th-TH" sz="1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จะสามารถสนับสนุนระบบการบริหารคุณภาพที่มีอยู่ได้</a:t>
            </a:r>
            <a:endParaRPr lang="en-US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DAFDAA7-E6A8-45DB-9ED7-34FCEE84FF64}"/>
              </a:ext>
            </a:extLst>
          </p:cNvPr>
          <p:cNvSpPr/>
          <p:nvPr/>
        </p:nvSpPr>
        <p:spPr>
          <a:xfrm>
            <a:off x="393276" y="1383476"/>
            <a:ext cx="6618960" cy="173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Step 4: Defining strategies for QMS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Based on your QFD, select only important technical requirements (speciation) and one technology for Industry 4.0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th-TH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ขั้นตอนที่ 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4: </a:t>
            </a:r>
            <a:r>
              <a:rPr lang="th-TH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การกำหนดกลยุทธ์สำหรับการบริหารระบบคุณภาพ</a:t>
            </a:r>
          </a:p>
          <a:p>
            <a:r>
              <a:rPr lang="th-TH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จากการกระจายหน้าที่เชิงคุณภาพ ให้เลือกเฉพาะความต้องการทางเทคนิคที่สำคัญ และเลือกเทคโนโลยี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</a:t>
            </a:r>
            <a:r>
              <a:rPr lang="th-TH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มา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th-TH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อย่าง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709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2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Tw Cen MT" panose="020B0602020104020603" pitchFamily="34" charset="0"/>
              </a:rPr>
              <a:t>Module outcomes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9585" y="1957835"/>
            <a:ext cx="102796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Understand and assess customers’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Define technologies in Industry 4.0 in response to customers’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Transform traditional production system, organization, and quality culture to digital quality management system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6913" y="2435290"/>
            <a:ext cx="4385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solidFill>
                  <a:srgbClr val="FF0000"/>
                </a:solidFill>
              </a:rPr>
              <a:t>เข้าใจและประเมินความต้องการของลูกค้าได้</a:t>
            </a:r>
            <a:endParaRPr lang="th-TH" sz="2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6913" y="3660711"/>
            <a:ext cx="6895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solidFill>
                  <a:srgbClr val="FF0000"/>
                </a:solidFill>
                <a:latin typeface="Cordia New" panose="020B0304020202020204" pitchFamily="34" charset="-34"/>
              </a:rPr>
              <a:t>กำหนดเทคโนโลยีในอุตสาหกรรม</a:t>
            </a:r>
            <a:r>
              <a:rPr lang="en-US" sz="2400" dirty="0" smtClean="0">
                <a:solidFill>
                  <a:srgbClr val="FF0000"/>
                </a:solidFill>
                <a:latin typeface="Cordia New" panose="020B0304020202020204" pitchFamily="34" charset="-34"/>
              </a:rPr>
              <a:t>4.0</a:t>
            </a:r>
            <a:r>
              <a:rPr lang="th-TH" sz="2400" dirty="0" smtClean="0">
                <a:solidFill>
                  <a:srgbClr val="FF0000"/>
                </a:solidFill>
                <a:latin typeface="Cordia New" panose="020B0304020202020204" pitchFamily="34" charset="-34"/>
              </a:rPr>
              <a:t>ที่ตอบสนองความต้องการของลูกค้าได้</a:t>
            </a:r>
            <a:endParaRPr lang="th-TH" sz="2000" dirty="0">
              <a:solidFill>
                <a:srgbClr val="FF0000"/>
              </a:solidFill>
              <a:latin typeface="Cordia New" panose="020B0304020202020204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6913" y="5066379"/>
            <a:ext cx="8770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solidFill>
                  <a:srgbClr val="FF0000"/>
                </a:solidFill>
                <a:latin typeface="Cordia New" panose="020B0304020202020204" pitchFamily="34" charset="-34"/>
              </a:rPr>
              <a:t>แปลงระบบการผลิต องการ และวัฒนธรรมทางด้านคุณภาพแบบดั้งเดิมไปสู่ระบบการบริหารคุณภาพแบบดิจิทัล</a:t>
            </a:r>
            <a:endParaRPr lang="th-TH" sz="2000" dirty="0">
              <a:solidFill>
                <a:srgbClr val="FF0000"/>
              </a:solidFill>
              <a:latin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73475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Customer-driven </a:t>
            </a:r>
            <a:r>
              <a:rPr lang="en-GB" dirty="0" smtClean="0"/>
              <a:t>organizations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>
                <a:solidFill>
                  <a:srgbClr val="FF0000"/>
                </a:solidFill>
              </a:rPr>
              <a:t>องค์การที่ผลักดันโดยลูกค้า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8DBDDA9-812D-4956-B01B-8FCF642ECC54}"/>
              </a:ext>
            </a:extLst>
          </p:cNvPr>
          <p:cNvSpPr/>
          <p:nvPr/>
        </p:nvSpPr>
        <p:spPr>
          <a:xfrm>
            <a:off x="822151" y="1477725"/>
            <a:ext cx="107888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Customer- and market-driven enterprise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committed to providing excellent quality and competitive products and services to satisfy the needs and wants of a well-defined market segment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Edosomwan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1993).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3FCF583-DD1D-4C5A-9CBF-9CD9006057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6"/>
          <a:stretch/>
        </p:blipFill>
        <p:spPr>
          <a:xfrm>
            <a:off x="3057182" y="2876550"/>
            <a:ext cx="5813322" cy="300160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99085B9-3E4B-4FB2-A2AF-ADBC235C7FF0}"/>
              </a:ext>
            </a:extLst>
          </p:cNvPr>
          <p:cNvSpPr/>
          <p:nvPr/>
        </p:nvSpPr>
        <p:spPr>
          <a:xfrm>
            <a:off x="300832" y="2888006"/>
            <a:ext cx="3459405" cy="379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Short-term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focus </a:t>
            </a:r>
            <a:r>
              <a:rPr lang="th-TH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สนใจระยะสั้น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Bottom-line financial results &amp; quick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return </a:t>
            </a:r>
            <a:r>
              <a:rPr lang="th-TH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ให้</a:t>
            </a:r>
            <a:r>
              <a:rPr lang="th-TH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ความสำคัญกับผลลัพท์ทางการเงินและผลตอบแทนที่รวดเร็ว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Customers are irrational and a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ลูกค้าไม่มีเหตุผลและมีความยากลำบาก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Focus on error and defect </a:t>
            </a:r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detection</a:t>
            </a:r>
            <a:r>
              <a:rPr lang="th-TH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h-TH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ให้</a:t>
            </a:r>
            <a:r>
              <a:rPr lang="th-TH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ความสำคัญกับความผิดพลาดและ</a:t>
            </a:r>
            <a:r>
              <a:rPr lang="th-T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การตรวจจับ</a:t>
            </a:r>
            <a:r>
              <a:rPr lang="th-TH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ข้อบกพร่อง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Product-driven </a:t>
            </a:r>
            <a:r>
              <a:rPr lang="th-TH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ผลักดันโดยผลิตภัณฑ์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Crisis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 </a:t>
            </a:r>
            <a:r>
              <a:rPr lang="th-TH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การจัดการภาวะวิกฤติ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CD90D8E-AB3A-4855-8B81-F572BD58CEBC}"/>
              </a:ext>
            </a:extLst>
          </p:cNvPr>
          <p:cNvSpPr/>
          <p:nvPr/>
        </p:nvSpPr>
        <p:spPr>
          <a:xfrm>
            <a:off x="8425544" y="3077389"/>
            <a:ext cx="3374020" cy="382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Long-term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focus</a:t>
            </a:r>
            <a:r>
              <a:rPr lang="th-T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h-TH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สนใจระยะยาว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Focus on customer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satisfaction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h-TH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ให้ความสำคัญกับความพึงพอใจของลูกค้า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Voice of customer is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th-T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h-TH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เสียงของลูกค้าเป็นสิ่งสำคัญ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Focus on error and defect </a:t>
            </a:r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prevention</a:t>
            </a:r>
            <a:r>
              <a:rPr lang="th-TH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h-TH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ให้ความสำคัญการความผิดพลาดและ</a:t>
            </a:r>
            <a:r>
              <a:rPr lang="th-TH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การป้องกัน</a:t>
            </a:r>
            <a:r>
              <a:rPr lang="th-TH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ข้อบกพร่อง</a:t>
            </a:r>
            <a:endParaRPr lang="en-US" sz="1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Customer-driven </a:t>
            </a:r>
            <a:r>
              <a:rPr lang="th-TH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ผลักดันโดยลูกค้า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Continuous process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improvement </a:t>
            </a:r>
            <a:r>
              <a:rPr lang="th-TH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การปรับปรุงกระบวนการอย่างต่อเนื่อง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5CED4C9-C131-4385-B98F-BC4F5ACFC66D}"/>
              </a:ext>
            </a:extLst>
          </p:cNvPr>
          <p:cNvSpPr/>
          <p:nvPr/>
        </p:nvSpPr>
        <p:spPr>
          <a:xfrm>
            <a:off x="5283111" y="5771378"/>
            <a:ext cx="2095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(from Kotler, 1991)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2151" y="2382406"/>
            <a:ext cx="10187044" cy="633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th-TH" sz="2400" b="1" dirty="0" smtClean="0">
                <a:solidFill>
                  <a:srgbClr val="FF0000"/>
                </a:solidFill>
              </a:rPr>
              <a:t>องค์การที่ผลักดันโดยลูกค้า</a:t>
            </a:r>
            <a:r>
              <a:rPr lang="th-TH" sz="2400" dirty="0" smtClean="0">
                <a:solidFill>
                  <a:srgbClr val="FF0000"/>
                </a:solidFill>
              </a:rPr>
              <a:t>มุ่งมั่นในการส่งมอบสินค้าและบริการที่มีคุณภาพและมีความสามารถในการแข่งขันดีเลิศเพื่อตอบสนองความต้องการของลูกค้าในตลาดที่มีการแบ่งส่วนตลาดอย่างเหมาะสม</a:t>
            </a:r>
            <a:endParaRPr lang="th-TH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526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Customer-driven </a:t>
            </a:r>
            <a:r>
              <a:rPr lang="en-GB" dirty="0" smtClean="0"/>
              <a:t>organizations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>
                <a:solidFill>
                  <a:srgbClr val="FF0000"/>
                </a:solidFill>
              </a:rPr>
              <a:t>องค์การที่ผลักดันโดยลูกค้า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F857466-4EBF-4066-94BB-677F47228B52}"/>
              </a:ext>
            </a:extLst>
          </p:cNvPr>
          <p:cNvSpPr/>
          <p:nvPr/>
        </p:nvSpPr>
        <p:spPr>
          <a:xfrm>
            <a:off x="447086" y="1591028"/>
            <a:ext cx="5640503" cy="4512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5 traits of customer-driven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organizations </a:t>
            </a:r>
            <a:r>
              <a:rPr lang="th-TH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ลักษณะขององค์การที่ผลักดันโดยลูกค้า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7525" indent="-288925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Flatten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hierarchies </a:t>
            </a:r>
            <a:r>
              <a:rPr lang="th-TH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มีระดับการบังคับบัญชาแบน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7525" indent="-288925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Adaptable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r>
              <a:rPr lang="th-T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h-TH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กระบวนการปรับเปลี่ยนได้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7525" indent="-288925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Effective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r>
              <a:rPr lang="th-T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h-TH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การสื่อสารมีประสิทธิภาพ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7525" indent="-288925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th-T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h-TH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การวัดผลลัพธ์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7525" indent="-288925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Rewarding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employees </a:t>
            </a:r>
            <a:r>
              <a:rPr lang="th-TH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ให้รางวัลพนักงาน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2731E5E-1BEE-4EE9-B4B7-C54071D5F97E}"/>
              </a:ext>
            </a:extLst>
          </p:cNvPr>
          <p:cNvSpPr/>
          <p:nvPr/>
        </p:nvSpPr>
        <p:spPr>
          <a:xfrm>
            <a:off x="5296943" y="5629096"/>
            <a:ext cx="59749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“100 Of The Most Customer-Centric Companies” (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https://www.forbes.com/sites/blakemorgan/2019/06/30/100-of-the-most-customer-centric-companies/#65c7b9ef63c3)</a:t>
            </a:r>
            <a:endParaRPr lang="en-US" sz="1200" b="1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82BC63AE-5360-4012-9E7B-9684394DE420}"/>
              </a:ext>
            </a:extLst>
          </p:cNvPr>
          <p:cNvGrpSpPr/>
          <p:nvPr/>
        </p:nvGrpSpPr>
        <p:grpSpPr>
          <a:xfrm>
            <a:off x="5785684" y="1569304"/>
            <a:ext cx="5264325" cy="3995381"/>
            <a:chOff x="5785684" y="1569304"/>
            <a:chExt cx="5264325" cy="399538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D180FB06-C4D9-4897-8B21-80E51670B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9058" y="3429000"/>
              <a:ext cx="1739322" cy="173932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65E22369-D51C-431F-9E0E-8AC693DA3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684" y="1884014"/>
              <a:ext cx="2491134" cy="83898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BFC856A7-B630-4DD0-B1DE-D06BE6C7F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3489" y="2728953"/>
              <a:ext cx="2490208" cy="104057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10B2E6F5-6D8A-44D0-88F6-5C8DCAA7A0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791220" y="2707176"/>
              <a:ext cx="1981143" cy="40809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7EA8DDAE-66E8-41DC-AD5F-1AAEE3BFD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818" y="1626589"/>
              <a:ext cx="1071562" cy="107156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A7690558-27BE-4D0B-B734-87D1ABE708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7191" y="3692147"/>
              <a:ext cx="1593197" cy="73866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717E65FE-BCEE-4259-86B8-2F6947D01D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65222" y="3377073"/>
              <a:ext cx="1768366" cy="66675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F1AAF1B8-690B-4C35-B5E6-EF9D18DEA22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8380" y="4132159"/>
              <a:ext cx="1636273" cy="916313"/>
            </a:xfrm>
            <a:prstGeom prst="rect">
              <a:avLst/>
            </a:prstGeom>
          </p:spPr>
        </p:pic>
        <p:pic>
          <p:nvPicPr>
            <p:cNvPr id="1026" name="Picture 2" descr="Image result for porsche logo">
              <a:extLst>
                <a:ext uri="{FF2B5EF4-FFF2-40B4-BE49-F238E27FC236}">
                  <a16:creationId xmlns:a16="http://schemas.microsoft.com/office/drawing/2014/main" xmlns="" id="{55C50B7E-E8DC-488B-9E65-962950FC6F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0192" y="4645824"/>
              <a:ext cx="1667193" cy="836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741A3EE8-7307-4D8F-87EE-ACF55E5F9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5489" y="1569304"/>
              <a:ext cx="1834520" cy="107692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4399C421-AE88-44FC-8DB5-F40955C921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818" y="4981797"/>
              <a:ext cx="1108559" cy="5828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648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voice of customer">
            <a:extLst>
              <a:ext uri="{FF2B5EF4-FFF2-40B4-BE49-F238E27FC236}">
                <a16:creationId xmlns:a16="http://schemas.microsoft.com/office/drawing/2014/main" xmlns="" id="{B8084B7B-44C4-44E7-B66F-4FB81B2C23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59180" y="2585233"/>
            <a:ext cx="55245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Customer Needs: Voice of Customer (VOC</a:t>
            </a:r>
            <a:r>
              <a:rPr lang="en-GB" dirty="0" smtClean="0"/>
              <a:t>)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>
                <a:solidFill>
                  <a:srgbClr val="FF0000"/>
                </a:solidFill>
              </a:rPr>
              <a:t>ความต้องการของลูกค้า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th-TH" dirty="0" smtClean="0">
                <a:solidFill>
                  <a:srgbClr val="FF0000"/>
                </a:solidFill>
              </a:rPr>
              <a:t>เสียงของลูกค้า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7698" y="1727270"/>
            <a:ext cx="10605141" cy="148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Voice of customer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is “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actual customer descriptions in their own words, for the functions and features they desire for the goods and service they need</a:t>
            </a:r>
            <a:r>
              <a:rPr lang="en-GB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th-TH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h-TH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เสียงของลูกค้า คือ การอธิบายของลูกค้าด้วยถ้อยคำของเค้าเองอย่างแท้จริงถึงหน้าที่หลักและหน้าที่เสริมที่ต้องการจากสินค้าและบริการ</a:t>
            </a:r>
            <a:endParaRPr lang="en-GB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F6934EC-3CBC-448B-99D2-04D11F9A647B}"/>
              </a:ext>
            </a:extLst>
          </p:cNvPr>
          <p:cNvSpPr/>
          <p:nvPr/>
        </p:nvSpPr>
        <p:spPr>
          <a:xfrm>
            <a:off x="7809721" y="2585233"/>
            <a:ext cx="4258591" cy="4167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Approaches to collect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VOC</a:t>
            </a:r>
            <a:endParaRPr lang="th-TH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h-TH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วิธีการในการรวบรวมเสียงของลูกค้า</a:t>
            </a:r>
            <a:endParaRPr lang="en-GB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Existing company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informatio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th-TH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h-TH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สารสนเทศที่มีอยู่แล้วในบริษัท</a:t>
            </a:r>
            <a:endParaRPr lang="en-GB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Competitor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benchmark</a:t>
            </a:r>
            <a:r>
              <a:rPr lang="th-TH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h-TH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การเปรียบเทียบสมรรถนะกับคู่แข่ง</a:t>
            </a:r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Complaints</a:t>
            </a:r>
            <a:r>
              <a:rPr lang="th-TH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h-TH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การร้องเรียน</a:t>
            </a:r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Sales representative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billing </a:t>
            </a:r>
            <a:r>
              <a:rPr lang="th-TH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การเรียกเก็บเงินจากพนักงานขาย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Interviews </a:t>
            </a:r>
            <a:r>
              <a:rPr lang="th-TH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การสัมภาษณ์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Surveys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h-TH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การสำรวจ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Focus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groups </a:t>
            </a:r>
            <a:r>
              <a:rPr lang="th-TH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การสนทนากลุ่ม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547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800" dirty="0"/>
              <a:t>The Kano Model: Delivering Products That Will </a:t>
            </a:r>
            <a:r>
              <a:rPr lang="en-GB" sz="2800" dirty="0" smtClean="0"/>
              <a:t>Delight</a:t>
            </a:r>
            <a:r>
              <a:rPr lang="th-TH" sz="2800" dirty="0" smtClean="0"/>
              <a:t/>
            </a:r>
            <a:br>
              <a:rPr lang="th-TH" sz="2800" dirty="0" smtClean="0"/>
            </a:br>
            <a:r>
              <a:rPr lang="th-TH" sz="2800" dirty="0" smtClean="0"/>
              <a:t>แบบจำลองของคาโน</a:t>
            </a:r>
            <a:r>
              <a:rPr lang="en-US" sz="2800" dirty="0" smtClean="0"/>
              <a:t>: </a:t>
            </a:r>
            <a:r>
              <a:rPr lang="th-TH" sz="2800" dirty="0" smtClean="0"/>
              <a:t>การส่งมอบผลิตภัณฑ์ที่น่าพึงพอใจ</a:t>
            </a:r>
            <a:endParaRPr lang="en-US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5772846-C30C-4161-8F01-500648C2C85F}"/>
              </a:ext>
            </a:extLst>
          </p:cNvPr>
          <p:cNvSpPr/>
          <p:nvPr/>
        </p:nvSpPr>
        <p:spPr>
          <a:xfrm>
            <a:off x="205273" y="1443435"/>
            <a:ext cx="8584164" cy="154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Kano Model was developed by Dr.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Noriaki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Kano in 1984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th-TH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แบบจำลองของคาโนได้ถูกพัฒนาขึ้นโดยดอกเตอร์โนริอากิ คาโน ในปีค.ศ. 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1984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approach to prioritizing features on a product roadmap based on the degree to which they are likely to satisfy customers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h-TH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เป็นแนวทางในการจัดลำดับในแผนที่นำทางของคุณลักษณะของสินค้าโดยพิจารณาจากคุณลักษณะที่น่าจะทำให้ลูกค้าพึงพอใจ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Image result for kano model">
            <a:extLst>
              <a:ext uri="{FF2B5EF4-FFF2-40B4-BE49-F238E27FC236}">
                <a16:creationId xmlns:a16="http://schemas.microsoft.com/office/drawing/2014/main" xmlns="" id="{ABEAEAB3-5449-4F13-9429-D4AD6F75F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479" y="1336705"/>
            <a:ext cx="5285768" cy="52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AC831E2-10C5-4D1B-9F21-4132AAD1211D}"/>
              </a:ext>
            </a:extLst>
          </p:cNvPr>
          <p:cNvSpPr/>
          <p:nvPr/>
        </p:nvSpPr>
        <p:spPr>
          <a:xfrm>
            <a:off x="508118" y="2838805"/>
            <a:ext cx="7357587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categories of product </a:t>
            </a:r>
            <a:r>
              <a:rPr lang="en-US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th-TH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กลุ่มของคุณลักษณะของผลิตภัณฑ์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xmlns="" id="{D2C758D0-AC7E-4F06-BA53-D2851094D8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297218"/>
              </p:ext>
            </p:extLst>
          </p:nvPr>
        </p:nvGraphicFramePr>
        <p:xfrm>
          <a:off x="335902" y="3252333"/>
          <a:ext cx="6457215" cy="3724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1641">
                  <a:extLst>
                    <a:ext uri="{9D8B030D-6E8A-4147-A177-3AD203B41FA5}">
                      <a16:colId xmlns:a16="http://schemas.microsoft.com/office/drawing/2014/main" xmlns="" val="1397087521"/>
                    </a:ext>
                  </a:extLst>
                </a:gridCol>
                <a:gridCol w="2659224">
                  <a:extLst>
                    <a:ext uri="{9D8B030D-6E8A-4147-A177-3AD203B41FA5}">
                      <a16:colId xmlns:a16="http://schemas.microsoft.com/office/drawing/2014/main" xmlns="" val="516059143"/>
                    </a:ext>
                  </a:extLst>
                </a:gridCol>
                <a:gridCol w="2566350">
                  <a:extLst>
                    <a:ext uri="{9D8B030D-6E8A-4147-A177-3AD203B41FA5}">
                      <a16:colId xmlns:a16="http://schemas.microsoft.com/office/drawing/2014/main" xmlns="" val="1352265873"/>
                    </a:ext>
                  </a:extLst>
                </a:gridCol>
              </a:tblGrid>
              <a:tr h="25705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Quality</a:t>
                      </a:r>
                      <a:r>
                        <a:rPr lang="th-TH" sz="12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h-TH" sz="12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คุณภาพ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customers </a:t>
                      </a:r>
                      <a:r>
                        <a:rPr lang="en-US" sz="12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think</a:t>
                      </a:r>
                      <a:endParaRPr lang="th-TH" sz="1200" b="1" dirty="0" smtClea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th-TH" sz="12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ลูกค้าคิดว่าอย่างไร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we should </a:t>
                      </a:r>
                      <a:r>
                        <a:rPr lang="en-US" sz="12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</a:t>
                      </a:r>
                      <a:endParaRPr lang="th-TH" sz="1200" b="1" dirty="0" smtClea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th-TH" sz="12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เราควรทำอย่างไร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9054979"/>
                  </a:ext>
                </a:extLst>
              </a:tr>
              <a:tr h="359169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Attractive</a:t>
                      </a:r>
                    </a:p>
                    <a:p>
                      <a:r>
                        <a:rPr lang="th-TH" sz="12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ความน่าดึงดูด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Satisfied if having this feature that is not </a:t>
                      </a:r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expected </a:t>
                      </a:r>
                      <a:r>
                        <a:rPr lang="th-TH" sz="11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การตอบสนองคุณลักษณะที่ลูกค้าไม่ได้คาดหวัง</a:t>
                      </a:r>
                      <a:endParaRPr lang="en-US" sz="11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Definitely invest in this </a:t>
                      </a:r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 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ควรลงทุนในด้านนี้อย่างแน่นอน</a:t>
                      </a:r>
                      <a:endParaRPr lang="en-US" sz="12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5160860"/>
                  </a:ext>
                </a:extLst>
              </a:tr>
              <a:tr h="359169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Must-be</a:t>
                      </a:r>
                      <a:endParaRPr lang="th-TH" sz="1200" b="1" dirty="0" smtClea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th-TH" sz="12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สิ่งที่ต้องมี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Unsatisfied if not having this </a:t>
                      </a:r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 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ถ้าไม่มีคุณลักษณะนี้ลูกค้าจะไม่พึงพอใจ</a:t>
                      </a:r>
                      <a:endParaRPr lang="en-US" sz="12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Cannot ignore this </a:t>
                      </a:r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</a:t>
                      </a:r>
                      <a:endParaRPr lang="th-TH" sz="1200" b="0" dirty="0" smtClea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th-TH" sz="12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ไม่สามารถยกเว้นคุณลักษณะนี้ได้</a:t>
                      </a:r>
                      <a:endParaRPr lang="en-US" sz="12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7438044"/>
                  </a:ext>
                </a:extLst>
              </a:tr>
              <a:tr h="359169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One-dimensional</a:t>
                      </a:r>
                      <a:r>
                        <a:rPr lang="th-TH" sz="12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h-TH" sz="12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มีมิติเดียว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more this feature is provided, the more </a:t>
                      </a:r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satisfied 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ยิ่งมีคุณลักษณะนี้มากลูกค้ายิ่งพอใจมาก</a:t>
                      </a:r>
                      <a:endParaRPr lang="en-US" sz="12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Find the threshold to invest in this </a:t>
                      </a:r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 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หาระดับต่ำสุดที่ลูกค้ายอมรับได้สำหรับคุณลักษณะนี้</a:t>
                      </a:r>
                      <a:endParaRPr lang="en-US" sz="12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5781864"/>
                  </a:ext>
                </a:extLst>
              </a:tr>
              <a:tr h="359169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Indifferent</a:t>
                      </a:r>
                      <a:endParaRPr lang="th-TH" sz="1200" b="1" dirty="0" smtClea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th-TH" sz="12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ไม่แตกต่าง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not care if this feature exists or </a:t>
                      </a:r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th-TH" sz="1200" b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ไม่สนใจว่าจะมีคุณลักษณะนี้หรือไม่</a:t>
                      </a:r>
                      <a:endParaRPr lang="en-US" sz="12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need to invest in this </a:t>
                      </a:r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</a:t>
                      </a:r>
                      <a:r>
                        <a:rPr lang="th-TH" sz="1200" b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ไม่จำเป็นต้องลงทุนในคุณลักษณะนี้</a:t>
                      </a:r>
                      <a:endParaRPr lang="en-US" sz="12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6701185"/>
                  </a:ext>
                </a:extLst>
              </a:tr>
              <a:tr h="359169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Reverse </a:t>
                      </a:r>
                      <a:r>
                        <a:rPr lang="th-TH" sz="12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ตรงกันข้าม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Unsatisfied if having this </a:t>
                      </a:r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</a:t>
                      </a:r>
                      <a:endParaRPr lang="th-TH" sz="1200" b="0" dirty="0" smtClea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th-TH" sz="12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มีคุณลักษณะนี้แล้วจะไม่พึงพอใจ</a:t>
                      </a:r>
                      <a:endParaRPr lang="en-US" sz="12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not invest in this </a:t>
                      </a:r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</a:t>
                      </a:r>
                      <a:endParaRPr lang="th-TH" sz="1200" b="0" dirty="0" smtClea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ไม่ลงทุนในคุณลักษณะนี้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4966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8077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Quality Function Deployment (QFD</a:t>
            </a:r>
            <a:r>
              <a:rPr lang="en-GB" dirty="0" smtClean="0"/>
              <a:t>)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b="0" dirty="0" smtClean="0"/>
              <a:t>การกระจายหน้าที่เชิง</a:t>
            </a:r>
            <a:r>
              <a:rPr lang="th-TH" b="0" dirty="0"/>
              <a:t>คุณภาพ</a:t>
            </a:r>
            <a:endParaRPr lang="en-US" b="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52E658A-8DD1-43DF-9A0A-1981A0CC297F}"/>
              </a:ext>
            </a:extLst>
          </p:cNvPr>
          <p:cNvSpPr/>
          <p:nvPr/>
        </p:nvSpPr>
        <p:spPr>
          <a:xfrm>
            <a:off x="318473" y="1542781"/>
            <a:ext cx="6359332" cy="223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Quality Function Deployment (QFD, House of Quality)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an approach to transferring customer needs and requirement into technical specification for new product and service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</a:p>
          <a:p>
            <a:r>
              <a:rPr lang="th-TH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การกระจายหน้าที่เชิงคุณภาพ (บ้านคุณภาพ) เป็นแนวทางในการแปลงความต้องการของลูกค้าให้เป็นข้อกำหนดเชิงเทคนิคสำหรับการพัฒนาผลิตภัณฑ์และบริการใหม่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3FF6482-B1C1-4820-AC7C-1A8EAE1B7B1B}"/>
              </a:ext>
            </a:extLst>
          </p:cNvPr>
          <p:cNvSpPr/>
          <p:nvPr/>
        </p:nvSpPr>
        <p:spPr>
          <a:xfrm>
            <a:off x="2508926" y="3427119"/>
            <a:ext cx="3924472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Benefit of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QFD </a:t>
            </a:r>
            <a:r>
              <a:rPr lang="th-TH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ประโยชน์ของ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QFD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5C46705D-36C3-4FEC-B16F-A71F6F23AABC}"/>
              </a:ext>
            </a:extLst>
          </p:cNvPr>
          <p:cNvSpPr/>
          <p:nvPr/>
        </p:nvSpPr>
        <p:spPr>
          <a:xfrm>
            <a:off x="1792288" y="3939000"/>
            <a:ext cx="1600182" cy="89262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driven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DB6B3474-C413-4E0A-9B58-98701B42825F}"/>
              </a:ext>
            </a:extLst>
          </p:cNvPr>
          <p:cNvSpPr/>
          <p:nvPr/>
        </p:nvSpPr>
        <p:spPr>
          <a:xfrm>
            <a:off x="3595954" y="3939000"/>
            <a:ext cx="1600182" cy="8926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time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13BF919B-8B9A-4E90-8EC1-95CDBE6A3A4D}"/>
              </a:ext>
            </a:extLst>
          </p:cNvPr>
          <p:cNvSpPr/>
          <p:nvPr/>
        </p:nvSpPr>
        <p:spPr>
          <a:xfrm>
            <a:off x="1792288" y="4979677"/>
            <a:ext cx="1600182" cy="89262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Promotes teamwork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69309AE6-7A68-41EB-91C2-2B638C12929A}"/>
              </a:ext>
            </a:extLst>
          </p:cNvPr>
          <p:cNvSpPr/>
          <p:nvPr/>
        </p:nvSpPr>
        <p:spPr>
          <a:xfrm>
            <a:off x="3595954" y="4954592"/>
            <a:ext cx="1600182" cy="89262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documentation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13CA070-A4C9-4ED1-B941-3087461212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8808" y="1542781"/>
            <a:ext cx="4602940" cy="50945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3970" y="4090038"/>
            <a:ext cx="1473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solidFill>
                  <a:srgbClr val="FF0000"/>
                </a:solidFill>
              </a:rPr>
              <a:t>ผลักดันโดยลูกค้า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3970" y="5200851"/>
            <a:ext cx="1473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solidFill>
                  <a:srgbClr val="FF0000"/>
                </a:solidFill>
              </a:rPr>
              <a:t>ส่งเสริมการทำงานเป็นทีม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5921" y="4113397"/>
            <a:ext cx="1473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solidFill>
                  <a:srgbClr val="FF0000"/>
                </a:solidFill>
              </a:rPr>
              <a:t>ลดเวลา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86492" y="5225936"/>
            <a:ext cx="1473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solidFill>
                  <a:srgbClr val="FF0000"/>
                </a:solidFill>
              </a:rPr>
              <a:t>สร้างเป็นเอกสาร</a:t>
            </a:r>
            <a:endParaRPr lang="th-T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63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4 Phases of QFD process</a:t>
            </a:r>
            <a:endParaRPr lang="en-US" dirty="0"/>
          </a:p>
        </p:txBody>
      </p:sp>
      <p:pic>
        <p:nvPicPr>
          <p:cNvPr id="2052" name="Picture 4" descr="Four-phase approach of QFD ">
            <a:extLst>
              <a:ext uri="{FF2B5EF4-FFF2-40B4-BE49-F238E27FC236}">
                <a16:creationId xmlns:a16="http://schemas.microsoft.com/office/drawing/2014/main" xmlns="" id="{3D04C35D-3BE5-4D99-A62F-92B81D0DC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51" y="1881301"/>
            <a:ext cx="10578897" cy="354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8432" y="2808514"/>
            <a:ext cx="492443" cy="19334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th-TH" sz="2000" dirty="0" smtClean="0">
                <a:solidFill>
                  <a:srgbClr val="FF0000"/>
                </a:solidFill>
              </a:rPr>
              <a:t>ความปราถนาของลูกค้า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7072" y="2263856"/>
            <a:ext cx="2373875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th-TH" sz="2000" dirty="0" smtClean="0">
                <a:solidFill>
                  <a:srgbClr val="FF0000"/>
                </a:solidFill>
              </a:rPr>
              <a:t>ความต้องการในการออกแบบ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9472" y="4030453"/>
            <a:ext cx="1624315" cy="618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th-TH" sz="2000" dirty="0" smtClean="0">
                <a:solidFill>
                  <a:srgbClr val="FF0000"/>
                </a:solidFill>
              </a:rPr>
              <a:t>การวางแผนผลิตภัณฑ์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67565" y="2580218"/>
            <a:ext cx="492443" cy="19334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th-TH" sz="2000" dirty="0" smtClean="0">
                <a:solidFill>
                  <a:srgbClr val="FF0000"/>
                </a:solidFill>
              </a:rPr>
              <a:t>การวิเคราะห์คู่แข่ง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8127" y="2174033"/>
            <a:ext cx="492443" cy="23558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th-TH" sz="2000" dirty="0" smtClean="0">
                <a:solidFill>
                  <a:srgbClr val="FF0000"/>
                </a:solidFill>
              </a:rPr>
              <a:t>ความต้องการในการออกแบบ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82196" y="1962100"/>
            <a:ext cx="2373875" cy="618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th-TH" sz="2000" dirty="0" smtClean="0">
                <a:solidFill>
                  <a:srgbClr val="FF0000"/>
                </a:solidFill>
              </a:rPr>
              <a:t>ชิ้นส่วนสำคัญและคุณลักษณะของชิ้นส่วน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65974" y="4030453"/>
            <a:ext cx="1624315" cy="618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th-TH" sz="2000" dirty="0" smtClean="0">
                <a:solidFill>
                  <a:srgbClr val="FF0000"/>
                </a:solidFill>
              </a:rPr>
              <a:t>การออกแบบผลิตภัณฑ์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18942" y="4030453"/>
            <a:ext cx="1624315" cy="618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th-TH" sz="2000" dirty="0" smtClean="0">
                <a:solidFill>
                  <a:srgbClr val="FF0000"/>
                </a:solidFill>
              </a:rPr>
              <a:t>การวางแผนกระบวนการ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71910" y="4138635"/>
            <a:ext cx="1624315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th-TH" sz="2000" dirty="0" smtClean="0">
                <a:solidFill>
                  <a:srgbClr val="FF0000"/>
                </a:solidFill>
              </a:rPr>
              <a:t>การควบคุมการวางแผน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31322" y="2438262"/>
            <a:ext cx="697627" cy="220607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th-TH" sz="2000" dirty="0" smtClean="0">
                <a:solidFill>
                  <a:srgbClr val="FF0000"/>
                </a:solidFill>
              </a:rPr>
              <a:t>ชิ้นส่วนสำคัญและคุณลักษณะของชิ้นส่วน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03039" y="1994551"/>
            <a:ext cx="2373875" cy="618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th-TH" sz="2000" dirty="0" smtClean="0">
                <a:solidFill>
                  <a:srgbClr val="FF0000"/>
                </a:solidFill>
              </a:rPr>
              <a:t>พารามิเตอร์ที่สำคัญของกระบวนการ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59701" y="2877639"/>
            <a:ext cx="697627" cy="176669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th-TH" sz="2000" dirty="0" smtClean="0">
                <a:solidFill>
                  <a:srgbClr val="FF0000"/>
                </a:solidFill>
              </a:rPr>
              <a:t>พารามิเตอร์ที่สำคัญของกระบวนการ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71910" y="1972811"/>
            <a:ext cx="2373875" cy="618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th-TH" sz="2000" dirty="0" smtClean="0">
                <a:solidFill>
                  <a:srgbClr val="FF0000"/>
                </a:solidFill>
              </a:rPr>
              <a:t>การควบคุมคุณลักษณะกระบวนการ</a:t>
            </a:r>
            <a:endParaRPr lang="th-T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872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365" y="448674"/>
            <a:ext cx="10908378" cy="597429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367312" y="1563729"/>
            <a:ext cx="5631543" cy="35414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85137" y="2645615"/>
            <a:ext cx="4995892" cy="2948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Defining Strategy for QMS in Industry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4.0</a:t>
            </a:r>
            <a:endParaRPr lang="th-TH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h-TH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การกำหนดกลยุทธ์สำหรับการบริหารคุณภาพในอุตสาหกรรม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4.0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4648" y="2052501"/>
            <a:ext cx="1682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</a:t>
            </a:r>
            <a:endParaRPr lang="en-GB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405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(Workpackage Slide Master)</Template>
  <TotalTime>164</TotalTime>
  <Words>2042</Words>
  <Application>Microsoft Office PowerPoint</Application>
  <PresentationFormat>Widescreen</PresentationFormat>
  <Paragraphs>191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Calibri</vt:lpstr>
      <vt:lpstr>Angsana New</vt:lpstr>
      <vt:lpstr>Wingdings</vt:lpstr>
      <vt:lpstr>Arial</vt:lpstr>
      <vt:lpstr>Tw Cen MT</vt:lpstr>
      <vt:lpstr>Cordia New</vt:lpstr>
      <vt:lpstr>Calibri Light</vt:lpstr>
      <vt:lpstr>Office Theme</vt:lpstr>
      <vt:lpstr>PowerPoint Presentation</vt:lpstr>
      <vt:lpstr>Module outcomes</vt:lpstr>
      <vt:lpstr>Customer-driven organizations องค์การที่ผลักดันโดยลูกค้า</vt:lpstr>
      <vt:lpstr>Customer-driven organizations องค์การที่ผลักดันโดยลูกค้า</vt:lpstr>
      <vt:lpstr>Customer Needs: Voice of Customer (VOC) ความต้องการของลูกค้า: เสียงของลูกค้า</vt:lpstr>
      <vt:lpstr>The Kano Model: Delivering Products That Will Delight แบบจำลองของคาโน: การส่งมอบผลิตภัณฑ์ที่น่าพึงพอใจ</vt:lpstr>
      <vt:lpstr>Quality Function Deployment (QFD) การกระจายหน้าที่เชิงคุณภาพ</vt:lpstr>
      <vt:lpstr>4 Phases of QFD process</vt:lpstr>
      <vt:lpstr> </vt:lpstr>
      <vt:lpstr>Workshop: Overview</vt:lpstr>
      <vt:lpstr>Workshop: Overview</vt:lpstr>
      <vt:lpstr>Workshop</vt:lpstr>
      <vt:lpstr>Workshop</vt:lpstr>
      <vt:lpstr>Workshop</vt:lpstr>
      <vt:lpstr>Workshop</vt:lpstr>
      <vt:lpstr>Workshop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Lenovo</cp:lastModifiedBy>
  <cp:revision>300</cp:revision>
  <dcterms:created xsi:type="dcterms:W3CDTF">2018-02-11T14:22:08Z</dcterms:created>
  <dcterms:modified xsi:type="dcterms:W3CDTF">2020-06-24T09:58:06Z</dcterms:modified>
</cp:coreProperties>
</file>