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90" r:id="rId3"/>
    <p:sldId id="325" r:id="rId4"/>
    <p:sldId id="311" r:id="rId5"/>
    <p:sldId id="334" r:id="rId6"/>
    <p:sldId id="333" r:id="rId7"/>
    <p:sldId id="317" r:id="rId8"/>
    <p:sldId id="338" r:id="rId9"/>
    <p:sldId id="337" r:id="rId10"/>
    <p:sldId id="312" r:id="rId11"/>
    <p:sldId id="319" r:id="rId12"/>
    <p:sldId id="321" r:id="rId13"/>
    <p:sldId id="339" r:id="rId14"/>
    <p:sldId id="322" r:id="rId15"/>
    <p:sldId id="323" r:id="rId16"/>
    <p:sldId id="340" r:id="rId17"/>
    <p:sldId id="342" r:id="rId18"/>
    <p:sldId id="341" r:id="rId19"/>
    <p:sldId id="316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F199D4"/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34" autoAdjust="0"/>
    <p:restoredTop sz="91744" autoAdjust="0"/>
  </p:normalViewPr>
  <p:slideViewPr>
    <p:cSldViewPr snapToGrid="0">
      <p:cViewPr varScale="1">
        <p:scale>
          <a:sx n="84" d="100"/>
          <a:sy n="84" d="100"/>
        </p:scale>
        <p:origin x="11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sz="1200" dirty="0"/>
              <a:t>SD should be used as a tool, a mean to an end, not as the goal itself. It should be an endeavor that involves people throughout the organization.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Must capture exiting activities, not just add to already overflowing plats.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Must help senior managers face difficult decisions, set priorities and not just start new initiatives but eliminate many current activities which add no values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1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0. primary cause: inability to incorporate these quality programs into the business plans of the organization</a:t>
            </a:r>
            <a:endParaRPr lang="en-GB" sz="1200" b="1" dirty="0"/>
          </a:p>
          <a:p>
            <a:r>
              <a:rPr lang="en-GB" sz="1200" b="1" dirty="0"/>
              <a:t>1. </a:t>
            </a:r>
            <a:r>
              <a:rPr lang="en-GB" sz="1200" dirty="0"/>
              <a:t>Strategic planning was assigned to planning departments, not to the upper managers themselves.</a:t>
            </a:r>
          </a:p>
          <a:p>
            <a:r>
              <a:rPr lang="en-GB" sz="1200" dirty="0"/>
              <a:t>These planners lacked training in concepts and methods and were not among the decision</a:t>
            </a:r>
          </a:p>
          <a:p>
            <a:r>
              <a:rPr lang="en-GB" sz="1200" dirty="0"/>
              <a:t>makers in the organization. This led to a strategic plan which did not include improvement goals</a:t>
            </a:r>
          </a:p>
          <a:p>
            <a:r>
              <a:rPr lang="en-GB" sz="1200" dirty="0"/>
              <a:t>aimed at customer satisfaction, process improvement, etc.</a:t>
            </a:r>
          </a:p>
          <a:p>
            <a:r>
              <a:rPr lang="en-GB" sz="1200" b="1" dirty="0"/>
              <a:t>2. </a:t>
            </a:r>
            <a:r>
              <a:rPr lang="en-GB" sz="1200" dirty="0"/>
              <a:t>Individual departments had been pursuing their own departmental goals, failing to integrate</a:t>
            </a:r>
          </a:p>
          <a:p>
            <a:r>
              <a:rPr lang="en-GB" sz="1200" dirty="0"/>
              <a:t>them with the overall organizational goals.</a:t>
            </a:r>
          </a:p>
          <a:p>
            <a:r>
              <a:rPr lang="en-GB" sz="1200" b="1" dirty="0"/>
              <a:t>3. </a:t>
            </a:r>
            <a:r>
              <a:rPr lang="en-GB" sz="1200" dirty="0"/>
              <a:t>New products or services continued to be designed with failures from prior designs that were</a:t>
            </a:r>
          </a:p>
          <a:p>
            <a:r>
              <a:rPr lang="en-GB" sz="1200" dirty="0"/>
              <a:t>carried over into new models, year after year. The new designs were not evaluated or improved and</a:t>
            </a:r>
          </a:p>
          <a:p>
            <a:r>
              <a:rPr lang="en-GB" sz="1200" dirty="0"/>
              <a:t>hence were not customer-driven.</a:t>
            </a:r>
          </a:p>
          <a:p>
            <a:r>
              <a:rPr lang="en-GB" sz="1200" b="1" dirty="0"/>
              <a:t>4. </a:t>
            </a:r>
            <a:r>
              <a:rPr lang="en-GB" sz="1200" dirty="0"/>
              <a:t>Multifunctional “re-engineering” projects have suffered delays and waste due to inadequate</a:t>
            </a:r>
          </a:p>
          <a:p>
            <a:r>
              <a:rPr lang="en-GB" sz="1200" dirty="0"/>
              <a:t>participation and to lack of early warnings by upper management, and have ended before positive</a:t>
            </a:r>
          </a:p>
          <a:p>
            <a:r>
              <a:rPr lang="en-GB" sz="1200" dirty="0"/>
              <a:t>business results were achieved.</a:t>
            </a:r>
          </a:p>
          <a:p>
            <a:r>
              <a:rPr lang="en-GB" sz="1200" b="1" dirty="0"/>
              <a:t>5. </a:t>
            </a:r>
            <a:r>
              <a:rPr lang="en-GB" sz="1200" dirty="0"/>
              <a:t>There has been no clear responsibility for reducing cycle times or waste associated with major</a:t>
            </a:r>
          </a:p>
          <a:p>
            <a:r>
              <a:rPr lang="en-GB" sz="1200" dirty="0"/>
              <a:t>business processes. Clear responsibilities were limited to local (intradepartmental) processes.</a:t>
            </a:r>
          </a:p>
          <a:p>
            <a:r>
              <a:rPr lang="en-US" sz="1200" dirty="0"/>
              <a:t>6. </a:t>
            </a:r>
            <a:r>
              <a:rPr lang="en-GB" sz="1200" dirty="0"/>
              <a:t>Improvement goals were assumed to apply only to manufactured goods and manufacturing</a:t>
            </a:r>
          </a:p>
          <a:p>
            <a:r>
              <a:rPr lang="en-GB" sz="1200" dirty="0"/>
              <a:t>processes. Customers became irritated not only by receipt of defective goods; they were also irritated</a:t>
            </a:r>
          </a:p>
          <a:p>
            <a:r>
              <a:rPr lang="en-GB" sz="1200" dirty="0"/>
              <a:t>by receiving incorrect invoices and late deliveries. The business processes which produce invoices and</a:t>
            </a:r>
          </a:p>
          <a:p>
            <a:r>
              <a:rPr lang="en-GB" sz="1200" dirty="0"/>
              <a:t>deliveries were not subject to modern quality planning and improvement because there were no such</a:t>
            </a:r>
          </a:p>
          <a:p>
            <a:r>
              <a:rPr lang="en-GB" sz="1200" dirty="0"/>
              <a:t>goals in the annual plan to do so.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79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Tw Cen MT" panose="020B0602020104020603" pitchFamily="34" charset="0"/>
              </a:rPr>
              <a:t>To achieve this process, Industry 4.0 combines relevant physical and digital technologies, including analytics, additive manufacturing, robotics, high-performance computing, natural language processing, artificial intelligence and cognitive technologies, advanced materials, and augmented reality </a:t>
            </a:r>
            <a:r>
              <a:rPr lang="en-GB" dirty="0">
                <a:latin typeface="Tw Cen MT" panose="020B0602020104020603" pitchFamily="34" charset="0"/>
                <a:sym typeface="Wingdings" panose="05000000000000000000" pitchFamily="2" charset="2"/>
              </a:rPr>
              <a:t> The nine</a:t>
            </a:r>
            <a:r>
              <a:rPr lang="en-GB" baseline="0" dirty="0">
                <a:latin typeface="Tw Cen MT" panose="020B0602020104020603" pitchFamily="34" charset="0"/>
                <a:sym typeface="Wingdings" panose="05000000000000000000" pitchFamily="2" charset="2"/>
              </a:rPr>
              <a:t> technologies for industry 4.0</a:t>
            </a: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0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50DBC-2896-0A4C-AFF9-CCB22DA1C3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48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xmlns="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xmlns="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xmlns="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674088"/>
            <a:ext cx="8950284" cy="1305161"/>
          </a:xfrm>
        </p:spPr>
        <p:txBody>
          <a:bodyPr/>
          <a:lstStyle/>
          <a:p>
            <a:r>
              <a:rPr lang="en-US" sz="2400" dirty="0">
                <a:solidFill>
                  <a:srgbClr val="002060"/>
                </a:solidFill>
              </a:rPr>
              <a:t>TAKORN OPASSUWAN &amp; Assoc. Prof. </a:t>
            </a:r>
            <a:r>
              <a:rPr lang="en-US" sz="2400" dirty="0" err="1">
                <a:solidFill>
                  <a:srgbClr val="002060"/>
                </a:solidFill>
              </a:rPr>
              <a:t>Wichai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Chattinnawat</a:t>
            </a:r>
            <a:endParaRPr lang="en-US" sz="2400" dirty="0">
              <a:solidFill>
                <a:srgbClr val="002060"/>
              </a:solidFill>
            </a:endParaRPr>
          </a:p>
          <a:p>
            <a:r>
              <a:rPr lang="th-TH" sz="2400" dirty="0">
                <a:solidFill>
                  <a:srgbClr val="002060"/>
                </a:solidFill>
              </a:rPr>
              <a:t>ฐากร โอภาสสุวรรณ และ รศ.ดร. วิชัย ฉัตรทินวัฒน์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6177" y="2006690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3200" dirty="0">
                <a:solidFill>
                  <a:srgbClr val="002060"/>
                </a:solidFill>
              </a:rPr>
              <a:t>Organization Performances and Quality System Strategy for I4.0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Performance </a:t>
            </a:r>
            <a:r>
              <a:rPr lang="en-US" dirty="0" smtClean="0"/>
              <a:t>Indicators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>
                <a:solidFill>
                  <a:srgbClr val="FF0000"/>
                </a:solidFill>
              </a:rPr>
              <a:t>ตัวชี้วัดผลการดำเนินงานที่สำคัญ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9625" y="1796534"/>
            <a:ext cx="10429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 Key Performance Indicator (KPI) </a:t>
            </a:r>
            <a:r>
              <a:rPr lang="en-US" dirty="0"/>
              <a:t>is a business metric used to evaluate factors that are crucial to the success of an </a:t>
            </a:r>
            <a:r>
              <a:rPr lang="en-US" dirty="0" smtClean="0"/>
              <a:t>organization</a:t>
            </a:r>
            <a:endParaRPr lang="th-TH" dirty="0" smtClean="0"/>
          </a:p>
          <a:p>
            <a:r>
              <a:rPr lang="th-TH" dirty="0">
                <a:solidFill>
                  <a:srgbClr val="FF0000"/>
                </a:solidFill>
              </a:rPr>
              <a:t>ตัวชี้วัดผลการดำเนินงานที่</a:t>
            </a:r>
            <a:r>
              <a:rPr lang="th-TH" dirty="0" smtClean="0">
                <a:solidFill>
                  <a:srgbClr val="FF0000"/>
                </a:solidFill>
              </a:rPr>
              <a:t>สำคัญ เป็นมาตรวัดทางธุรกิจที่ใช้ในการประเมินปัจจัยที่ส่งผลต่อความสำเร็จขององค์กร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71580" y="2535198"/>
            <a:ext cx="397272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Properties of KPIs in QM</a:t>
            </a:r>
          </a:p>
          <a:p>
            <a:r>
              <a:rPr lang="th-TH" sz="1400" dirty="0" smtClean="0">
                <a:solidFill>
                  <a:srgbClr val="FF0000"/>
                </a:solidFill>
              </a:rPr>
              <a:t>คุณสมบัติของตัวชี้วัด</a:t>
            </a:r>
            <a:r>
              <a:rPr lang="th-TH" sz="1400" dirty="0">
                <a:solidFill>
                  <a:srgbClr val="FF0000"/>
                </a:solidFill>
              </a:rPr>
              <a:t>ผลการดำเนินงานที่</a:t>
            </a:r>
            <a:r>
              <a:rPr lang="th-TH" sz="1400" dirty="0" smtClean="0">
                <a:solidFill>
                  <a:srgbClr val="FF0000"/>
                </a:solidFill>
              </a:rPr>
              <a:t>สำคัญด้านการบริหารคุณภาพ</a:t>
            </a:r>
            <a:endParaRPr lang="en-GB" sz="1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Link strongly to strategic goals and to the vision and mission of the organization</a:t>
            </a:r>
            <a:endParaRPr lang="th-T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เชื่อมโยงชัดเจนกับเป้าหมายกลยุท์ วิสัยทัศน์ และพัธกิจขององค์กร</a:t>
            </a:r>
            <a:endParaRPr lang="en-GB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Include</a:t>
            </a:r>
            <a:r>
              <a:rPr lang="en-GB" sz="1400" b="1" dirty="0" smtClean="0"/>
              <a:t> </a:t>
            </a:r>
            <a:r>
              <a:rPr lang="en-GB" sz="1400" dirty="0"/>
              <a:t>customer concerns; focus on the needs and requirements of internal and external </a:t>
            </a:r>
            <a:r>
              <a:rPr lang="en-GB" sz="1400" dirty="0" smtClean="0"/>
              <a:t>customers</a:t>
            </a:r>
            <a:endParaRPr lang="th-T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ระบุเกี่ยวข้องกับความตระหนักของลูกค้า ให้ความสำคัญกับความต้องการของลูกค้าภายในและลูกค้าภายนอก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Can be easily obtained on a timely basis for executive decision </a:t>
            </a:r>
            <a:r>
              <a:rPr lang="en-GB" sz="1400" dirty="0" smtClean="0"/>
              <a:t>making</a:t>
            </a:r>
            <a:endParaRPr lang="th-T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สามารถรวบรวมประเมินเพื่อตัดสินใจได้ตามระยะเวลาที่เหมาะสม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The identification of chronic waste or cost of poor </a:t>
            </a:r>
            <a:r>
              <a:rPr lang="en-GB" sz="1400" dirty="0" smtClean="0"/>
              <a:t>quality</a:t>
            </a:r>
            <a:endParaRPr lang="th-TH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สามารถกำหนดระบุความสูญเปล่า และต้นทุนของความด้อยคุณภาพได้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9288" y="3913550"/>
            <a:ext cx="1801495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Strategic goal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27270" y="3290956"/>
            <a:ext cx="1801495" cy="4233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ysClr val="windowText" lastClr="000000"/>
                </a:solidFill>
              </a:rPr>
              <a:t>Subgoal</a:t>
            </a:r>
            <a:r>
              <a:rPr lang="en-GB" sz="1600" dirty="0">
                <a:solidFill>
                  <a:sysClr val="windowText" lastClr="000000"/>
                </a:solidFill>
              </a:rPr>
              <a:t> 1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48657" y="3036169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48657" y="3367155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48657" y="3704357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27270" y="4616787"/>
            <a:ext cx="1801495" cy="4233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>
                <a:solidFill>
                  <a:sysClr val="windowText" lastClr="000000"/>
                </a:solidFill>
              </a:rPr>
              <a:t>Subgoal</a:t>
            </a:r>
            <a:r>
              <a:rPr lang="en-GB" sz="1600" dirty="0">
                <a:solidFill>
                  <a:sysClr val="windowText" lastClr="000000"/>
                </a:solidFill>
              </a:rPr>
              <a:t> 1</a:t>
            </a:r>
          </a:p>
        </p:txBody>
      </p:sp>
      <p:cxnSp>
        <p:nvCxnSpPr>
          <p:cNvPr id="13" name="Elbow Connector 12"/>
          <p:cNvCxnSpPr>
            <a:stCxn id="7" idx="3"/>
            <a:endCxn id="8" idx="1"/>
          </p:cNvCxnSpPr>
          <p:nvPr/>
        </p:nvCxnSpPr>
        <p:spPr>
          <a:xfrm flipV="1">
            <a:off x="2450783" y="3502632"/>
            <a:ext cx="476487" cy="70961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7" idx="3"/>
            <a:endCxn id="12" idx="1"/>
          </p:cNvCxnSpPr>
          <p:nvPr/>
        </p:nvCxnSpPr>
        <p:spPr>
          <a:xfrm>
            <a:off x="2450783" y="4212251"/>
            <a:ext cx="476487" cy="61621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  <a:endCxn id="9" idx="1"/>
          </p:cNvCxnSpPr>
          <p:nvPr/>
        </p:nvCxnSpPr>
        <p:spPr>
          <a:xfrm flipV="1">
            <a:off x="4728765" y="3171645"/>
            <a:ext cx="819892" cy="3309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8" idx="3"/>
            <a:endCxn id="10" idx="1"/>
          </p:cNvCxnSpPr>
          <p:nvPr/>
        </p:nvCxnSpPr>
        <p:spPr>
          <a:xfrm flipV="1">
            <a:off x="4728765" y="3502631"/>
            <a:ext cx="819892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8" idx="3"/>
            <a:endCxn id="11" idx="1"/>
          </p:cNvCxnSpPr>
          <p:nvPr/>
        </p:nvCxnSpPr>
        <p:spPr>
          <a:xfrm>
            <a:off x="4728765" y="3502632"/>
            <a:ext cx="819892" cy="3372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548657" y="4345836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548657" y="4676822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548657" y="5014024"/>
            <a:ext cx="1801495" cy="2709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KPI3</a:t>
            </a:r>
          </a:p>
        </p:txBody>
      </p:sp>
      <p:cxnSp>
        <p:nvCxnSpPr>
          <p:cNvPr id="21" name="Elbow Connector 20"/>
          <p:cNvCxnSpPr>
            <a:endCxn id="18" idx="1"/>
          </p:cNvCxnSpPr>
          <p:nvPr/>
        </p:nvCxnSpPr>
        <p:spPr>
          <a:xfrm flipV="1">
            <a:off x="4728765" y="4481312"/>
            <a:ext cx="819892" cy="3309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9" idx="1"/>
          </p:cNvCxnSpPr>
          <p:nvPr/>
        </p:nvCxnSpPr>
        <p:spPr>
          <a:xfrm flipV="1">
            <a:off x="4728765" y="4812298"/>
            <a:ext cx="819892" cy="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20" idx="1"/>
          </p:cNvCxnSpPr>
          <p:nvPr/>
        </p:nvCxnSpPr>
        <p:spPr>
          <a:xfrm>
            <a:off x="4728765" y="4812299"/>
            <a:ext cx="819892" cy="337201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53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23949" y="4629129"/>
            <a:ext cx="1685925" cy="109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4495799" y="3438217"/>
            <a:ext cx="1685925" cy="2297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809874" y="4087863"/>
            <a:ext cx="1685925" cy="16329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185212" y="2714625"/>
            <a:ext cx="1685925" cy="30208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9557062" y="1609726"/>
            <a:ext cx="1685925" cy="4125752"/>
          </a:xfrm>
          <a:prstGeom prst="rect">
            <a:avLst/>
          </a:prstGeom>
          <a:solidFill>
            <a:srgbClr val="F199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871137" y="2019300"/>
            <a:ext cx="1685925" cy="37161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Strategist’s Guide to Industry </a:t>
            </a:r>
            <a:r>
              <a:rPr lang="en-US" dirty="0" smtClean="0"/>
              <a:t>4.0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>
                <a:solidFill>
                  <a:srgbClr val="FF0000"/>
                </a:solidFill>
              </a:rPr>
              <a:t>แนวทางสำหรับนักกลยุทธ์ สู่การเป็นอุตสาหกรรม 4.0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70713" y="3412467"/>
            <a:ext cx="18700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1. Map out an industry 4.0 strategy up front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" y="5864879"/>
            <a:ext cx="3762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Source: A strategist’s guide to Industry 4.0</a:t>
            </a:r>
          </a:p>
          <a:p>
            <a:r>
              <a:rPr lang="en-GB" sz="1200" i="1" dirty="0"/>
              <a:t>(https://www.strategy-business.com/article/A-Strategists-Guide-to-Industry-4.0?gko=a2260)</a:t>
            </a:r>
          </a:p>
        </p:txBody>
      </p:sp>
      <p:sp>
        <p:nvSpPr>
          <p:cNvPr id="6" name="Rectangle 5"/>
          <p:cNvSpPr/>
          <p:nvPr/>
        </p:nvSpPr>
        <p:spPr>
          <a:xfrm>
            <a:off x="2861539" y="3359002"/>
            <a:ext cx="1573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2. Start with pilot projects</a:t>
            </a:r>
          </a:p>
        </p:txBody>
      </p:sp>
      <p:sp>
        <p:nvSpPr>
          <p:cNvPr id="8" name="Rectangle 7"/>
          <p:cNvSpPr/>
          <p:nvPr/>
        </p:nvSpPr>
        <p:spPr>
          <a:xfrm>
            <a:off x="4512826" y="2844417"/>
            <a:ext cx="1632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3. Define the capabilities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37105" y="1904288"/>
            <a:ext cx="1578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4. Become a virtuoso in data analytics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71137" y="1731543"/>
            <a:ext cx="1500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5. Transform into a digital enterprise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00237" y="1731542"/>
            <a:ext cx="14576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6. Adopt an ecosystem perspective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63574" y="4243465"/>
            <a:ext cx="1606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Evaluate digital maturity vs. what you need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Prioritize the measures that will bring value to business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Align measures with overall strategy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Gain commitment from top management</a:t>
            </a:r>
            <a:endParaRPr lang="en-GB" sz="1000" dirty="0"/>
          </a:p>
        </p:txBody>
      </p:sp>
      <p:sp>
        <p:nvSpPr>
          <p:cNvPr id="21" name="Rectangle 20"/>
          <p:cNvSpPr/>
          <p:nvPr/>
        </p:nvSpPr>
        <p:spPr>
          <a:xfrm>
            <a:off x="2865070" y="4131285"/>
            <a:ext cx="16066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Establish proof of concept pilot projects will gain buy-in from the organization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Collaborate with digital leaders outside companies</a:t>
            </a:r>
            <a:endParaRPr lang="en-GB" sz="1000" dirty="0"/>
          </a:p>
        </p:txBody>
      </p:sp>
      <p:sp>
        <p:nvSpPr>
          <p:cNvPr id="22" name="Rectangle 21"/>
          <p:cNvSpPr/>
          <p:nvPr/>
        </p:nvSpPr>
        <p:spPr>
          <a:xfrm>
            <a:off x="4565107" y="3553995"/>
            <a:ext cx="1606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Map out in detail the capabilities to achieve the goal and acquire them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Develop strategies for recruiting and developing right employees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14236" y="2769357"/>
            <a:ext cx="16066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Establish cross-functional analytics capabilities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Develop ways of combining data from different parts of business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Learn to get value out of data through intelligent system design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Using real-time analytics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910761" y="2631006"/>
            <a:ext cx="1606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Set clear leadership, commitment and vision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Foster a digital culture, everyone think and act like technologically adept natives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36312" y="2599554"/>
            <a:ext cx="1606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Develop complete product and services solutions for your customers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000" dirty="0"/>
              <a:t>Use partnerships or align with platforms if you cannot develop a comprehensive offering on your 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3632" y="4215714"/>
            <a:ext cx="1649811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</a:rPr>
              <a:t>ระบุแผนงานกลยุทธ์ สำหรับอุตสาหกรรม 4.0 แรกเริ่ม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ประเมินความพร้อมด้าน และความต้องการ</a:t>
            </a:r>
            <a:r>
              <a:rPr lang="th-TH" sz="1400" dirty="0">
                <a:solidFill>
                  <a:srgbClr val="FF0000"/>
                </a:solidFill>
              </a:rPr>
              <a:t>ดิจิทัล</a:t>
            </a:r>
            <a:endParaRPr lang="th-TH" sz="1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จัดลำดับมาตรวัดประเมินที่จะทำให้เกิดคุณค่าแก่องค์กร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จัดวางมาตรวัดให้ตรงกับกลยุท์รวมองค์กร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ผู้บริหารให้การสนับสนุน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75489" y="3997242"/>
            <a:ext cx="153462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</a:rPr>
              <a:t>เริ่มดำเนินแผนงานทดลองเบื้องต้น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การยืนยันทดสอบแนวคิดด้วยใช้แผนงานทดลองจะช่วยเพิ่มความเข้าใจขององค์กร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ทำงานร่วมกันระหว่างผู้นำดิจิทัลต่างๆภายนอกองค์กร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58010" y="3508313"/>
            <a:ext cx="1534629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</a:rPr>
              <a:t>กำหนดความสามารถ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ระบุรายละเอียดของความสามารถที่จำเป็นในการบรรลุถึงเป้าหมาย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พัฒนากลยุท์สำหรับคัดเลือกและพัฒนาบุคลากรที่เหมาะสม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43935" y="2772872"/>
            <a:ext cx="1534629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</a:rPr>
              <a:t>เป็นผู้เชี่ยวชาญด้านการวิเคราะห์ข้อมูล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สร้างนักวิเคราะห์ข้อมูลที่มีศักยภาพ และทำงานร่วมกันของหลายแผนก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พัฒนาช่องทางในการรวบรวมข้อมูลจากหลายส่วนของุรกิจ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เรียนรู้การสังเคราะห์คุณค่าจากข้อมูลโดยใช้การออกแบบระบบอัฉริยะ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วิเตราะห์ข้อมูลแบบทันเวลา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44722" y="2484275"/>
            <a:ext cx="1534629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</a:rPr>
              <a:t>เปลี่ยนถ่ายสู่องค์กรดิจิทัล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สร้างผู้นำที่ชัดเจน ที่มีความมุ่งมั่น และมี วิสัยทัศน์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กำหนดให้เกิดการพัฒนาวัฒนธรรมดิจิทัล โดยทุกคนในองค์กรสามารถคิดและปฏิบัติการด้านดิจิทัลได้อย่างคล่องแคล่ว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72334" y="2599554"/>
            <a:ext cx="1534629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1400" dirty="0" smtClean="0">
                <a:solidFill>
                  <a:srgbClr val="FF0000"/>
                </a:solidFill>
              </a:rPr>
              <a:t>ประยุกต์ระบบนิเวศน์ที่เหมาะสม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พัฒนาผลิตภัณฑ์หรือการบริการที่ตอบความต้องการที่สมบูรณ์ของลูกค้า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 smtClean="0">
                <a:solidFill>
                  <a:srgbClr val="FF0000"/>
                </a:solidFill>
              </a:rPr>
              <a:t>ใช้พันธมิตรทางธุรกิจ หรือการเสนอรูปแบบการดำเนิงานที่สามารถตอบสนองได้ในกรณีที่เราไม่สามารถทำได้ด้วยตนเอง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8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KPIs in Industry </a:t>
            </a:r>
            <a:r>
              <a:rPr lang="en-US" dirty="0" smtClean="0"/>
              <a:t>4.0</a:t>
            </a:r>
            <a:r>
              <a:rPr lang="th-TH" dirty="0"/>
              <a:t/>
            </a:r>
            <a:br>
              <a:rPr lang="th-TH" dirty="0"/>
            </a:br>
            <a:r>
              <a:rPr lang="th-TH" dirty="0">
                <a:solidFill>
                  <a:srgbClr val="FF0000"/>
                </a:solidFill>
              </a:rPr>
              <a:t>ตัวชี้วัดผลการดำเนินงานที่สำคัญ </a:t>
            </a:r>
            <a:r>
              <a:rPr lang="th-TH" dirty="0" smtClean="0">
                <a:solidFill>
                  <a:srgbClr val="FF0000"/>
                </a:solidFill>
              </a:rPr>
              <a:t>สำหรับ</a:t>
            </a:r>
            <a:r>
              <a:rPr lang="th-TH" dirty="0">
                <a:solidFill>
                  <a:srgbClr val="FF0000"/>
                </a:solidFill>
              </a:rPr>
              <a:t>อุตสาหกรรม 4.0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43088"/>
              </p:ext>
            </p:extLst>
          </p:nvPr>
        </p:nvGraphicFramePr>
        <p:xfrm>
          <a:off x="840477" y="1585791"/>
          <a:ext cx="10674352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936987908"/>
                    </a:ext>
                  </a:extLst>
                </a:gridCol>
                <a:gridCol w="3077473">
                  <a:extLst>
                    <a:ext uri="{9D8B030D-6E8A-4147-A177-3AD203B41FA5}">
                      <a16:colId xmlns:a16="http://schemas.microsoft.com/office/drawing/2014/main" xmlns="" val="1413135833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xmlns="" val="4121059992"/>
                    </a:ext>
                  </a:extLst>
                </a:gridCol>
                <a:gridCol w="2761354">
                  <a:extLst>
                    <a:ext uri="{9D8B030D-6E8A-4147-A177-3AD203B41FA5}">
                      <a16:colId xmlns:a16="http://schemas.microsoft.com/office/drawing/2014/main" xmlns="" val="3851448274"/>
                    </a:ext>
                  </a:extLst>
                </a:gridCol>
              </a:tblGrid>
              <a:tr h="182817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TQM Principles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Indicator for improvements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Industry 4.0 indicators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Means of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230578"/>
                  </a:ext>
                </a:extLst>
              </a:tr>
              <a:tr h="65598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Customer Focus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Customer satisfaction &amp; loyalty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Growth % in customers’ base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Improved organization’s reputation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Response time to customers’ orders, product customization, and new product Developments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Easy to gather customer feedback through smart product connectivity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Real-time in-field performance product monitoring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Internet of Things, Wi-Fi and Big-Data will be utilized as data gathering and analysing tools.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969297"/>
                  </a:ext>
                </a:extLst>
              </a:tr>
              <a:tr h="65598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Leadership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Unity of purpose among the organization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Aligned strategies, policies, processes and resources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Effective communication between all administrative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Effective allocation of different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Resources (operational effectiveness)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revenues due to optimized allocation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Real-time resources monitoring and automatic regulation and reallocation.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System monitoring dashboards, ERP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246555"/>
                  </a:ext>
                </a:extLst>
              </a:tr>
              <a:tr h="655989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Engagement of 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 motivation of people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Increasing innovative ideas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Enhanced people satisfaction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Self-evaluation and self-improvement culture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innovative ideas or initiatives created or taken by employees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value (%) of employees’ Satisfaction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revenues due to less human related failures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problems solved by Employees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Human Resources smart systems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Statistics and data gathered during production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421007"/>
                  </a:ext>
                </a:extLst>
              </a:tr>
              <a:tr h="892575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</a:rPr>
                        <a:t>Process approach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Identify key processes and points of improvements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Optimized performance and effective process management,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Manage processes, and interrelations, as well as dependencies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process re-design activities made because of data analysis and enhancement decisions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Production lead time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Suppliers’ responsiveness to new supply orders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In-process real time quality control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Activities (percentage of defects)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Decreased percentage of Processing Downtime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 (integrated with customers and suppliers)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Sensors and actuators within production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Process related </a:t>
                      </a:r>
                      <a:r>
                        <a:rPr lang="en-GB" sz="1100" b="0" i="0" u="none" strike="noStrike" kern="1200" baseline="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bigdata</a:t>
                      </a: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Internet of things (machines data)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Maintenance management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32648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1864" y="5898711"/>
            <a:ext cx="410956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Source: Suggested Indicators to Measure the Impact of Industry 4.0 on Total Quality Management, International Scientific Conference on Industry 4.0, At 3-16. DECEMBER 2017, BOROVETS, BULGARIA</a:t>
            </a:r>
          </a:p>
        </p:txBody>
      </p:sp>
    </p:spTree>
    <p:extLst>
      <p:ext uri="{BB962C8B-B14F-4D97-AF65-F5344CB8AC3E}">
        <p14:creationId xmlns:p14="http://schemas.microsoft.com/office/powerpoint/2010/main" val="2526041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KPIs in Industry </a:t>
            </a:r>
            <a:r>
              <a:rPr lang="en-US" dirty="0" smtClean="0"/>
              <a:t>4.0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>
                <a:solidFill>
                  <a:srgbClr val="FF0000"/>
                </a:solidFill>
              </a:rPr>
              <a:t>ตัวชี้วัดผลการดำเนินงานที่สำคัญ สำหรับอุตสาหกรรม 4.0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60400" y="5689129"/>
            <a:ext cx="79597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Source: Suggested Indicators to Measure the Impact of Industry 4.0 on Total Quality Management</a:t>
            </a:r>
          </a:p>
          <a:p>
            <a:r>
              <a:rPr lang="en-GB" sz="1400" i="1" dirty="0"/>
              <a:t>International Scientific Conference on Industry 4.0, At 3-16. DECEMBER 2017, BOROVETS, BULGARIA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755481"/>
              </p:ext>
            </p:extLst>
          </p:nvPr>
        </p:nvGraphicFramePr>
        <p:xfrm>
          <a:off x="964302" y="1652466"/>
          <a:ext cx="10674352" cy="3874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936987908"/>
                    </a:ext>
                  </a:extLst>
                </a:gridCol>
                <a:gridCol w="3239398">
                  <a:extLst>
                    <a:ext uri="{9D8B030D-6E8A-4147-A177-3AD203B41FA5}">
                      <a16:colId xmlns:a16="http://schemas.microsoft.com/office/drawing/2014/main" xmlns="" val="1413135833"/>
                    </a:ext>
                  </a:extLst>
                </a:gridCol>
                <a:gridCol w="3838575">
                  <a:extLst>
                    <a:ext uri="{9D8B030D-6E8A-4147-A177-3AD203B41FA5}">
                      <a16:colId xmlns:a16="http://schemas.microsoft.com/office/drawing/2014/main" xmlns="" val="4121059992"/>
                    </a:ext>
                  </a:extLst>
                </a:gridCol>
                <a:gridCol w="2342254">
                  <a:extLst>
                    <a:ext uri="{9D8B030D-6E8A-4147-A177-3AD203B41FA5}">
                      <a16:colId xmlns:a16="http://schemas.microsoft.com/office/drawing/2014/main" xmlns="" val="3851448274"/>
                    </a:ext>
                  </a:extLst>
                </a:gridCol>
              </a:tblGrid>
              <a:tr h="224223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TQM Principles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Indicator for improvements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Industry 4.0 indicators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</a:rPr>
                        <a:t>Means of measurement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8230578"/>
                  </a:ext>
                </a:extLst>
              </a:tr>
              <a:tr h="949652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Improvement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Responsive systems to customer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requirements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Enhanced ability to react to development of processes, products and market needs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Support drivers for innovation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Enhanced percentage of response time (production lead time)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The range of customization options that can be fulfilled by the business without affecting the productivity normal rates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newly developed products and time needed to introduce it to Markets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 and CRM 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Big-data themes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u="none" strike="noStrike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Customers feedback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478874"/>
                  </a:ext>
                </a:extLst>
              </a:tr>
              <a:tr h="80456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Evidence-based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decision making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Clear and agreed decision-making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Data availability and clarity,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Effective past decisions,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Analyse and evaluate data using suitable methods and tools.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Increased revenues due to recently take decisions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reporting and automatic recommendations learned by or from the smart production system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Ease of data mining and friendly presentation of results and recommendations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Big-Data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479228"/>
                  </a:ext>
                </a:extLst>
              </a:tr>
              <a:tr h="1588791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Relationship</a:t>
                      </a:r>
                    </a:p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Stakeholders are identified and suitable communication tools to each are known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Stakeholders are satisfied, and their feedback is considered,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Suppliers are responding to materials requests on time and at the required quality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Supply chain is stable and no downtime due to lack supply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Number of received to processes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 from stakeholders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Rate of satisfaction for stakeholders is improving continuously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Improved suppliers 'responsiveness rate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Percentage of downtime due to lack of supply is in its minimum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ERP system (integrated with customers and suppliers)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Sensors and actuators within production process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Process related big data analysis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Internet of things (machines data)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9862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504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Case study: Nikon Strategic Focus on Quality </a:t>
            </a:r>
            <a:r>
              <a:rPr lang="en-GB" sz="2400" dirty="0" smtClean="0"/>
              <a:t>4.0</a:t>
            </a:r>
            <a:r>
              <a:rPr lang="th-TH" sz="2400" dirty="0" smtClean="0"/>
              <a:t/>
            </a:r>
            <a:br>
              <a:rPr lang="th-TH" sz="2400" dirty="0" smtClean="0"/>
            </a:br>
            <a:r>
              <a:rPr lang="th-TH" sz="2400" dirty="0" smtClean="0">
                <a:solidFill>
                  <a:srgbClr val="FF0000"/>
                </a:solidFill>
              </a:rPr>
              <a:t>กรณีศึกษา กลยุทธ์ของ บ </a:t>
            </a:r>
            <a:r>
              <a:rPr lang="en-US" sz="2400" dirty="0" smtClean="0">
                <a:solidFill>
                  <a:srgbClr val="FF0000"/>
                </a:solidFill>
              </a:rPr>
              <a:t>Nikon </a:t>
            </a:r>
            <a:r>
              <a:rPr lang="th-TH" sz="2400" dirty="0" smtClean="0">
                <a:solidFill>
                  <a:srgbClr val="FF0000"/>
                </a:solidFill>
              </a:rPr>
              <a:t>ที่ให้ความสำคัญกับระบบคุณภาพ 4.0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938" y="6188625"/>
            <a:ext cx="49620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i="1" dirty="0"/>
              <a:t>Source: https://metrology.news/nikon-strategic-focus-on-quality-4-0/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396" y="1820746"/>
            <a:ext cx="7244741" cy="402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7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65" y="448674"/>
            <a:ext cx="10908378" cy="597429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367312" y="1563729"/>
            <a:ext cx="5631543" cy="35414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85137" y="2602564"/>
            <a:ext cx="49958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Strategic Deployment and </a:t>
            </a:r>
            <a:r>
              <a:rPr lang="en-GB" sz="4000" b="1" dirty="0" smtClean="0"/>
              <a:t>KPI</a:t>
            </a:r>
            <a:endParaRPr lang="th-TH" sz="4000" b="1" dirty="0" smtClean="0"/>
          </a:p>
          <a:p>
            <a:pPr algn="ctr"/>
            <a:r>
              <a:rPr lang="th-TH" sz="4000" b="1" dirty="0" smtClean="0">
                <a:solidFill>
                  <a:srgbClr val="FF0000"/>
                </a:solidFill>
              </a:rPr>
              <a:t>การดำเนินกลยุทธ์และตัวชี้วัด</a:t>
            </a:r>
            <a:r>
              <a:rPr lang="th-TH" sz="4000" b="1" dirty="0">
                <a:solidFill>
                  <a:srgbClr val="FF0000"/>
                </a:solidFill>
              </a:rPr>
              <a:t>ผลการดำเนินงานที่สำคัญ 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1133" y="2052501"/>
            <a:ext cx="1764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Gallery walk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40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Gallery Walk: Strategic Deployment and </a:t>
            </a:r>
            <a:r>
              <a:rPr lang="en-GB" dirty="0" smtClean="0"/>
              <a:t>KPI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800" dirty="0">
                <a:solidFill>
                  <a:srgbClr val="FF0000"/>
                </a:solidFill>
              </a:rPr>
              <a:t>การดำเนินกลยุทธ์และตัวชี้วัดผลการดำเนินงานที่สำคัญ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52525" y="2771775"/>
            <a:ext cx="2276475" cy="26479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/>
          </a:p>
        </p:txBody>
      </p:sp>
      <p:sp>
        <p:nvSpPr>
          <p:cNvPr id="6" name="Rectangle 5"/>
          <p:cNvSpPr/>
          <p:nvPr/>
        </p:nvSpPr>
        <p:spPr>
          <a:xfrm>
            <a:off x="3724275" y="2771775"/>
            <a:ext cx="2276475" cy="2647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6025" y="2771775"/>
            <a:ext cx="2276475" cy="264795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867775" y="2771775"/>
            <a:ext cx="2276475" cy="264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19237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A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90987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57974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210674" y="2405726"/>
            <a:ext cx="1543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Company 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09674" y="2848660"/>
            <a:ext cx="2219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Food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Food manufacturer (B2B)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Fresh and frozen food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To be the kitchen of the world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produce and partner with our global sourcing expertise to provide quality food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Transform our existing production to smart factory for the better goods and service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20478" y="1610367"/>
            <a:ext cx="9923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Step 1: </a:t>
            </a:r>
            <a:r>
              <a:rPr lang="en-GB" dirty="0"/>
              <a:t>You will be assigned into a group of four. Each group represents a company in a particular industry. Each company has vision, mission and strategy in response to the arrival of industry 4.0</a:t>
            </a:r>
            <a:r>
              <a:rPr lang="en-GB" dirty="0" smtClean="0"/>
              <a:t>.</a:t>
            </a:r>
            <a:endParaRPr lang="th-TH" dirty="0" smtClean="0"/>
          </a:p>
          <a:p>
            <a:r>
              <a:rPr lang="th-TH" dirty="0" smtClean="0">
                <a:solidFill>
                  <a:srgbClr val="FF0000"/>
                </a:solidFill>
              </a:rPr>
              <a:t>ขั้นตอนที่ 1 แบ่งกลุ่มๆละ 4 คน  แต่ละกลุ่มนำเสนอบริษัทและอุตสาหกรรม  อธิบายวิสัยทัศน์ กลยุทธ์ที่จำเป็นต่อการดำเนินงานอุตสาหกรรม 4.0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32" y="5156984"/>
            <a:ext cx="1448931" cy="9667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781425" y="2849455"/>
            <a:ext cx="22193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Healthcare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Medical devices R&amp;D and manufacture (B2B)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Medical device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Be a world-class manufacturer in the medical-device industry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provide the highest level of excellence to any hospitals and medical centres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Seek for advanced technology to support R&amp;D and operation for more innovative products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53175" y="2848660"/>
            <a:ext cx="221932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Fashion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Design and manufacturer of clothes (B2C)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Clothes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Fashion and design belong to everyone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connect customers around the world through inspiring product design and experiences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Adopt digital technology to create the new design for customers and increase manufacturing speed in response to the demand</a:t>
            </a:r>
          </a:p>
        </p:txBody>
      </p:sp>
      <p:pic>
        <p:nvPicPr>
          <p:cNvPr id="10242" name="Picture 2" descr="Image result for cloth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54" y="5291917"/>
            <a:ext cx="1247290" cy="8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8924925" y="2848660"/>
            <a:ext cx="221932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Industry: </a:t>
            </a:r>
            <a:r>
              <a:rPr lang="en-GB" sz="1100" dirty="0"/>
              <a:t>Automotive</a:t>
            </a:r>
          </a:p>
          <a:p>
            <a:r>
              <a:rPr lang="en-US" sz="1100" b="1" dirty="0"/>
              <a:t>Type of company: </a:t>
            </a:r>
            <a:r>
              <a:rPr lang="en-US" sz="1100" dirty="0"/>
              <a:t>Automobile manufacturer (B2C)</a:t>
            </a:r>
            <a:endParaRPr lang="en-GB" sz="1100" dirty="0"/>
          </a:p>
          <a:p>
            <a:r>
              <a:rPr lang="en-US" sz="1100" b="1" dirty="0"/>
              <a:t>Product: </a:t>
            </a:r>
            <a:r>
              <a:rPr lang="en-US" sz="1100" dirty="0"/>
              <a:t>Automobile</a:t>
            </a:r>
            <a:endParaRPr lang="en-GB" sz="1100" dirty="0"/>
          </a:p>
          <a:p>
            <a:r>
              <a:rPr lang="en-GB" sz="1100" b="1" dirty="0"/>
              <a:t>Vision: </a:t>
            </a:r>
            <a:r>
              <a:rPr lang="en-GB" sz="1100" dirty="0"/>
              <a:t>The leader of future mobility society</a:t>
            </a:r>
          </a:p>
          <a:p>
            <a:r>
              <a:rPr lang="en-GB" sz="1100" b="1" dirty="0"/>
              <a:t>Mission: </a:t>
            </a:r>
            <a:r>
              <a:rPr lang="en-GB" sz="1100" dirty="0"/>
              <a:t>We deliver high valued and sustainable cars and create the best experience to our customers</a:t>
            </a:r>
          </a:p>
          <a:p>
            <a:r>
              <a:rPr lang="en-GB" sz="1100" b="1" dirty="0"/>
              <a:t>Strategy: </a:t>
            </a:r>
            <a:r>
              <a:rPr lang="en-GB" sz="1100" dirty="0"/>
              <a:t>Reduce wastes and increase the capacity by transforming to smart factory </a:t>
            </a:r>
          </a:p>
        </p:txBody>
      </p:sp>
      <p:pic>
        <p:nvPicPr>
          <p:cNvPr id="10244" name="Picture 4" descr="Image result for automobile industr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673" y="5125283"/>
            <a:ext cx="1619251" cy="9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884" y="5327181"/>
            <a:ext cx="1378955" cy="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34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Gallery Walk: Strategic Deployment and </a:t>
            </a:r>
            <a:r>
              <a:rPr lang="en-GB" dirty="0" smtClean="0"/>
              <a:t>KPI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800" dirty="0">
                <a:solidFill>
                  <a:srgbClr val="FF0000"/>
                </a:solidFill>
              </a:rPr>
              <a:t>การดำเนินกลยุทธ์และตัวชี้วัดผลการดำเนินงานที่สำคัญ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220478" y="1610367"/>
            <a:ext cx="99237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Step 2 (30 mins) : </a:t>
            </a:r>
            <a:r>
              <a:rPr lang="en-GB" sz="1400" dirty="0"/>
              <a:t>Using the predefined KPIs in each industry from the assignment, each group needs </a:t>
            </a:r>
            <a:r>
              <a:rPr lang="en-GB" sz="1400" dirty="0" smtClean="0"/>
              <a:t>to</a:t>
            </a:r>
            <a:endParaRPr lang="th-TH" sz="1400" dirty="0" smtClean="0"/>
          </a:p>
          <a:p>
            <a:r>
              <a:rPr lang="th-TH" sz="1400" dirty="0" smtClean="0">
                <a:solidFill>
                  <a:srgbClr val="FF0000"/>
                </a:solidFill>
              </a:rPr>
              <a:t>                                        ใช้ตัวชี้วัด</a:t>
            </a:r>
            <a:r>
              <a:rPr lang="th-TH" sz="1400" dirty="0">
                <a:solidFill>
                  <a:srgbClr val="FF0000"/>
                </a:solidFill>
              </a:rPr>
              <a:t>ผลการดำเนินงานที่</a:t>
            </a:r>
            <a:r>
              <a:rPr lang="th-TH" sz="1400" dirty="0" smtClean="0">
                <a:solidFill>
                  <a:srgbClr val="FF0000"/>
                </a:solidFill>
              </a:rPr>
              <a:t>สำคัญในแต่ละอุตสาหกรรม </a:t>
            </a:r>
            <a:endParaRPr lang="en-GB" sz="1400" dirty="0"/>
          </a:p>
          <a:p>
            <a:pPr marL="285750" indent="-285750">
              <a:buFontTx/>
              <a:buChar char="-"/>
            </a:pPr>
            <a:r>
              <a:rPr lang="en-GB" sz="1400" dirty="0"/>
              <a:t>Define the goal and KPIs of each department in the provided </a:t>
            </a:r>
            <a:r>
              <a:rPr lang="en-GB" sz="1400" dirty="0" smtClean="0"/>
              <a:t>flipchart</a:t>
            </a:r>
            <a:endParaRPr lang="th-TH" sz="1400" dirty="0" smtClean="0"/>
          </a:p>
          <a:p>
            <a:pPr marL="285750" indent="-285750">
              <a:buFontTx/>
              <a:buChar char="-"/>
            </a:pPr>
            <a:r>
              <a:rPr lang="th-TH" sz="1400" dirty="0" smtClean="0">
                <a:solidFill>
                  <a:srgbClr val="FF0000"/>
                </a:solidFill>
              </a:rPr>
              <a:t>กำหนดเป้าหมาย และ </a:t>
            </a:r>
            <a:r>
              <a:rPr lang="th-TH" sz="1400" dirty="0">
                <a:solidFill>
                  <a:srgbClr val="FF0000"/>
                </a:solidFill>
              </a:rPr>
              <a:t>ตัวชี้วัดผลการดำเนินงานที่สำคัญ </a:t>
            </a:r>
            <a:r>
              <a:rPr lang="th-TH" sz="1400" dirty="0" smtClean="0">
                <a:solidFill>
                  <a:srgbClr val="FF0000"/>
                </a:solidFill>
              </a:rPr>
              <a:t>ของแต่ละแผนก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400" dirty="0"/>
              <a:t>Define the technologies (Industry 4.0) to measure each </a:t>
            </a:r>
            <a:r>
              <a:rPr lang="en-GB" sz="1400" dirty="0" smtClean="0"/>
              <a:t>KPI</a:t>
            </a:r>
            <a:endParaRPr lang="th-TH" sz="1400" dirty="0" smtClean="0"/>
          </a:p>
          <a:p>
            <a:pPr marL="285750" indent="-285750">
              <a:buFontTx/>
              <a:buChar char="-"/>
            </a:pPr>
            <a:r>
              <a:rPr lang="th-TH" sz="1400" dirty="0" smtClean="0">
                <a:solidFill>
                  <a:srgbClr val="FF0000"/>
                </a:solidFill>
              </a:rPr>
              <a:t>กำหนดเทคดนดลยีของอุตสาหกรรม 4.0 ที่จะใช้วัด ตัวชี้วัด</a:t>
            </a:r>
            <a:r>
              <a:rPr lang="th-TH" sz="1400" dirty="0">
                <a:solidFill>
                  <a:srgbClr val="FF0000"/>
                </a:solidFill>
              </a:rPr>
              <a:t>ผลการดำเนินงานที่สำคัญ ของแต่ละแผนก</a:t>
            </a:r>
            <a:endParaRPr lang="en-GB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400" dirty="0" smtClean="0"/>
              <a:t>Ensure </a:t>
            </a:r>
            <a:r>
              <a:rPr lang="en-GB" sz="1400" dirty="0"/>
              <a:t>that the goal and KPIs are aligned with the vision and mission of the company</a:t>
            </a:r>
            <a:r>
              <a:rPr lang="en-GB" sz="1400" dirty="0" smtClean="0"/>
              <a:t>.</a:t>
            </a:r>
            <a:endParaRPr lang="th-TH" sz="1400" dirty="0" smtClean="0"/>
          </a:p>
          <a:p>
            <a:pPr marL="285750" indent="-285750">
              <a:buFontTx/>
              <a:buChar char="-"/>
            </a:pPr>
            <a:r>
              <a:rPr lang="th-TH" sz="1400" dirty="0" smtClean="0">
                <a:solidFill>
                  <a:srgbClr val="FF0000"/>
                </a:solidFill>
              </a:rPr>
              <a:t>ตรวจสอบให้มั่นใจว่าเป้หมายและตัวชี้วัด</a:t>
            </a:r>
            <a:r>
              <a:rPr lang="th-TH" sz="1400" dirty="0">
                <a:solidFill>
                  <a:srgbClr val="FF0000"/>
                </a:solidFill>
              </a:rPr>
              <a:t>ผลการดำเนินงานที่สำคัญ </a:t>
            </a:r>
            <a:r>
              <a:rPr lang="th-TH" sz="1400" dirty="0" smtClean="0">
                <a:solidFill>
                  <a:srgbClr val="FF0000"/>
                </a:solidFill>
              </a:rPr>
              <a:t>สอดคล้องกับวิสัยทัศน์และพันธกิจของบริษัท</a:t>
            </a:r>
            <a:endParaRPr lang="th-TH" sz="14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GB" sz="1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559444"/>
              </p:ext>
            </p:extLst>
          </p:nvPr>
        </p:nvGraphicFramePr>
        <p:xfrm>
          <a:off x="1887538" y="3410276"/>
          <a:ext cx="8128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42841315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63741970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19174624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4118905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Department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แผนก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Goal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เป้าหมาย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KPI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ตัวชี้วัดผลการดำเนินงาน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Technology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เทคโนโลยี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6718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R&amp;D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ฝ่ายวิจัยและพัฒนา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Goal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เป้าหมาย 1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Goal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เป้าหมาย 2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Goal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เป้าหมาย 3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KPI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ตัวชี้วัดผลการดำเนินงาน 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KPI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ตัวชี้วัดผลการดำเนินงาน 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KPI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ตัวชี้วัดผลการดำเนินงาน 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เทคโนโลยี แบบ 1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เทคโนโลยี แบบ 2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Technology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เทคโนโลยี แบบ 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Sales &amp;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Marketing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ฝ่ายขายและการตลาด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3965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Production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ฝ่ายผลิต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66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Warehouse and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logistics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ฝ่ายคลังสินค้าและการขนส่ง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2980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Quality </a:t>
                      </a:r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assurance</a:t>
                      </a:r>
                      <a:endParaRPr lang="th-TH" sz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dirty="0" smtClean="0">
                          <a:solidFill>
                            <a:srgbClr val="FF0000"/>
                          </a:solidFill>
                        </a:rPr>
                        <a:t>ฝ่ายประกันคุณภาพ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87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Human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aseline="0" dirty="0" smtClean="0">
                          <a:solidFill>
                            <a:schemeClr val="tx1"/>
                          </a:solidFill>
                        </a:rPr>
                        <a:t>Resources</a:t>
                      </a:r>
                      <a:endParaRPr lang="th-TH" sz="12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th-TH" sz="1200" baseline="0" dirty="0" smtClean="0">
                          <a:solidFill>
                            <a:srgbClr val="FF0000"/>
                          </a:solidFill>
                        </a:rPr>
                        <a:t>ฝ่ายทรัพยากรบุคคล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3454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9325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/>
              <a:t>Gallery Walk: Strategic Deployment and </a:t>
            </a:r>
            <a:r>
              <a:rPr lang="en-GB" dirty="0" smtClean="0"/>
              <a:t>KPI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sz="2800" dirty="0">
                <a:solidFill>
                  <a:srgbClr val="FF0000"/>
                </a:solidFill>
              </a:rPr>
              <a:t>การดำเนินกลยุทธ์และตัวชี้วัดผลการดำเนินงานที่สำคัญ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1220478" y="1610367"/>
            <a:ext cx="99237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Step 3 (20 </a:t>
            </a:r>
            <a:r>
              <a:rPr lang="en-GB" sz="1400" b="1" dirty="0" err="1"/>
              <a:t>mins</a:t>
            </a:r>
            <a:r>
              <a:rPr lang="en-GB" sz="1400" b="1" dirty="0"/>
              <a:t>) : </a:t>
            </a:r>
            <a:r>
              <a:rPr lang="en-GB" sz="1400" dirty="0"/>
              <a:t>Each group spends 5 minutes to visit another group. Each group can add or modify the goal, KPIs and technology in another group</a:t>
            </a:r>
            <a:r>
              <a:rPr lang="en-US" sz="1400" dirty="0"/>
              <a:t>’s flipchart with the pen representing the group color. When completely visiting every group, each group comes back to your own group and review the strategic deployment (5 </a:t>
            </a:r>
            <a:r>
              <a:rPr lang="en-US" sz="1400" dirty="0" err="1"/>
              <a:t>mins</a:t>
            </a:r>
            <a:r>
              <a:rPr lang="en-US" sz="1400" dirty="0" smtClean="0"/>
              <a:t>).</a:t>
            </a:r>
            <a:endParaRPr lang="th-TH" sz="1400" dirty="0" smtClean="0"/>
          </a:p>
          <a:p>
            <a:r>
              <a:rPr lang="th-TH" sz="1400" dirty="0" smtClean="0">
                <a:solidFill>
                  <a:srgbClr val="FF0000"/>
                </a:solidFill>
              </a:rPr>
              <a:t>แต่ละกลุ่มใช้เวลา 5 นาที เยี่ยมชมกลุ่มอื่น ให้คำแนะนำ เพิ่มเติม เป้าหมาย หรือตัวชี้วัด และเทคโนโลยีที่จะใช้แก่กลุ่มอื่น (ใช้ปากกาสี)  จากนั้นกลับมาทบทวน การดำเนินกลยุทธ์ของกลุ่มตนเอง</a:t>
            </a:r>
            <a:endParaRPr lang="en-GB" sz="1400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7358709" y="2543157"/>
            <a:ext cx="1085849" cy="1880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2526870" y="4178685"/>
            <a:ext cx="1085849" cy="1880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3768428" y="2564474"/>
            <a:ext cx="1085849" cy="1880194"/>
          </a:xfrm>
          <a:prstGeom prst="rect">
            <a:avLst/>
          </a:prstGeom>
        </p:spPr>
      </p:pic>
      <p:sp>
        <p:nvSpPr>
          <p:cNvPr id="23" name="Left Arrow 22"/>
          <p:cNvSpPr/>
          <p:nvPr/>
        </p:nvSpPr>
        <p:spPr>
          <a:xfrm>
            <a:off x="5326816" y="3037846"/>
            <a:ext cx="1571625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Left Arrow 23"/>
          <p:cNvSpPr/>
          <p:nvPr/>
        </p:nvSpPr>
        <p:spPr>
          <a:xfrm rot="18714350">
            <a:off x="2903079" y="3507093"/>
            <a:ext cx="925986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Left Arrow 24"/>
          <p:cNvSpPr/>
          <p:nvPr/>
        </p:nvSpPr>
        <p:spPr>
          <a:xfrm rot="10800000">
            <a:off x="4103227" y="5054552"/>
            <a:ext cx="4178599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 Arrow 25"/>
          <p:cNvSpPr/>
          <p:nvPr/>
        </p:nvSpPr>
        <p:spPr>
          <a:xfrm rot="2700000">
            <a:off x="8477106" y="3396283"/>
            <a:ext cx="904523" cy="466725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20770" r="21923" b="7858"/>
          <a:stretch/>
        </p:blipFill>
        <p:spPr>
          <a:xfrm>
            <a:off x="8772333" y="4114455"/>
            <a:ext cx="1085849" cy="18801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930613" y="2933824"/>
            <a:ext cx="773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701113" y="4811005"/>
            <a:ext cx="773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527259" y="2933824"/>
            <a:ext cx="7732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929367" y="4721684"/>
            <a:ext cx="780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</a:rPr>
              <a:t>Group 3</a:t>
            </a:r>
          </a:p>
        </p:txBody>
      </p:sp>
    </p:spTree>
    <p:extLst>
      <p:ext uri="{BB962C8B-B14F-4D97-AF65-F5344CB8AC3E}">
        <p14:creationId xmlns:p14="http://schemas.microsoft.com/office/powerpoint/2010/main" val="2291083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538" y="486774"/>
            <a:ext cx="9913041" cy="888031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Assignment</a:t>
            </a:r>
            <a:r>
              <a:rPr lang="th-TH" dirty="0" smtClean="0"/>
              <a:t>  </a:t>
            </a:r>
            <a:r>
              <a:rPr lang="th-TH" dirty="0" smtClean="0">
                <a:solidFill>
                  <a:srgbClr val="FF0000"/>
                </a:solidFill>
              </a:rPr>
              <a:t>งานที่มอบหมาย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5351" y="1784493"/>
            <a:ext cx="105156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Do a self-study on Quality Function Deployment (QFD or House of Quality). Student should understand its concept and be able to create QFD (4 phases</a:t>
            </a:r>
            <a:r>
              <a:rPr lang="en-US" sz="2000" dirty="0" smtClean="0"/>
              <a:t>)</a:t>
            </a:r>
            <a:endParaRPr lang="th-TH" sz="2000" dirty="0" smtClean="0"/>
          </a:p>
          <a:p>
            <a:r>
              <a:rPr lang="th-TH" sz="2000" dirty="0" smtClean="0">
                <a:solidFill>
                  <a:srgbClr val="FF0000"/>
                </a:solidFill>
              </a:rPr>
              <a:t>สืบค้น ศึกษาด้วยตนเองเรื่อง การกระจายหน้าที่เชิงคุณภาพ หรือ บ้านคุณภาพ ขอให้นักศึกษาทำความเข้าใจเกี่ยวกับแนวคิดและการประยุกต์ใช้เทคนิค </a:t>
            </a:r>
            <a:r>
              <a:rPr lang="en-US" sz="2000" dirty="0" smtClean="0">
                <a:solidFill>
                  <a:srgbClr val="FF0000"/>
                </a:solidFill>
              </a:rPr>
              <a:t>QFD </a:t>
            </a:r>
            <a:r>
              <a:rPr lang="th-TH" sz="2000" dirty="0" smtClean="0">
                <a:solidFill>
                  <a:srgbClr val="FF0000"/>
                </a:solidFill>
              </a:rPr>
              <a:t>ทั้งสี่ขั้นตอน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Do a self-study on a Kano-Based Evaluation. Student should understand how to apply the model to evaluate customers’ needs. </a:t>
            </a:r>
            <a:endParaRPr lang="th-TH" sz="2000" dirty="0" smtClean="0"/>
          </a:p>
          <a:p>
            <a:r>
              <a:rPr lang="th-TH" sz="2000" dirty="0">
                <a:solidFill>
                  <a:srgbClr val="FF0000"/>
                </a:solidFill>
              </a:rPr>
              <a:t>สืบค้น ศึกษาด้วยตนเองเรื่อง </a:t>
            </a:r>
            <a:r>
              <a:rPr lang="th-TH" sz="2000" dirty="0" smtClean="0">
                <a:solidFill>
                  <a:srgbClr val="FF0000"/>
                </a:solidFill>
              </a:rPr>
              <a:t>การประเมินด้วยโมเดลคุณภาพ</a:t>
            </a:r>
            <a:r>
              <a:rPr lang="en-US" sz="2000" dirty="0" smtClean="0">
                <a:solidFill>
                  <a:srgbClr val="FF0000"/>
                </a:solidFill>
              </a:rPr>
              <a:t>Kano </a:t>
            </a:r>
            <a:r>
              <a:rPr lang="th-TH" sz="2000" dirty="0" smtClean="0">
                <a:solidFill>
                  <a:srgbClr val="FF0000"/>
                </a:solidFill>
              </a:rPr>
              <a:t> ขอให้</a:t>
            </a:r>
            <a:r>
              <a:rPr lang="th-TH" sz="2000" dirty="0">
                <a:solidFill>
                  <a:srgbClr val="FF0000"/>
                </a:solidFill>
              </a:rPr>
              <a:t>นักศึกษาทำความเข้าใจ</a:t>
            </a:r>
            <a:r>
              <a:rPr lang="th-TH" sz="2000" dirty="0" smtClean="0">
                <a:solidFill>
                  <a:srgbClr val="FF0000"/>
                </a:solidFill>
              </a:rPr>
              <a:t>เกี่ยวกับการประยุกต์ใช้เพื่อหาความต้องการของลูกค้า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Recommended reading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th-TH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บทความอ่านเพิ่มเติม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r>
              <a:rPr lang="en-US" i="1" dirty="0"/>
              <a:t>1. </a:t>
            </a:r>
            <a:r>
              <a:rPr lang="en-GB" b="1" i="1" dirty="0"/>
              <a:t>Developing a Kano-Based Evaluation Model for Innovation Design</a:t>
            </a:r>
            <a:r>
              <a:rPr lang="en-GB" i="1" dirty="0"/>
              <a:t>, Mathematical Problems in Engineering 2015(2):1-8 · October 2015</a:t>
            </a:r>
            <a:endParaRPr lang="en-US" i="1" dirty="0"/>
          </a:p>
          <a:p>
            <a:pPr lvl="1"/>
            <a:r>
              <a:rPr lang="en-US" i="1" dirty="0"/>
              <a:t>2.</a:t>
            </a:r>
            <a:r>
              <a:rPr lang="en-GB" i="1" dirty="0"/>
              <a:t> </a:t>
            </a:r>
            <a:r>
              <a:rPr lang="en-GB" b="1" i="1" dirty="0"/>
              <a:t>The Complete Guide to the Kano Model: Prioritizing Customer Satisfaction and Delight</a:t>
            </a:r>
            <a:r>
              <a:rPr lang="en-US" b="1" i="1" dirty="0"/>
              <a:t> </a:t>
            </a:r>
            <a:r>
              <a:rPr lang="en-US" i="1" dirty="0"/>
              <a:t>https://foldingburritos.com/kano-model/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316328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965"/>
          <a:stretch/>
        </p:blipFill>
        <p:spPr>
          <a:xfrm>
            <a:off x="799306" y="2514160"/>
            <a:ext cx="6506468" cy="363962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6381946" y="1534748"/>
            <a:ext cx="5403114" cy="287295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will you learn from this module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th-TH" dirty="0" smtClean="0">
                <a:solidFill>
                  <a:srgbClr val="FF0000"/>
                </a:solidFill>
              </a:rPr>
              <a:t>คุณจะได้เรียนรู้อะไรบ้างจากหน่วยการเรียนรู้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106" y="1981141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Vision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27954" y="2791159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Mission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2118" y="3437850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Strategies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3104" y="3761375"/>
            <a:ext cx="1489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Strategic goals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2539" y="4823564"/>
            <a:ext cx="148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KPIs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31827" y="4361899"/>
            <a:ext cx="1559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w Cen MT" panose="020B0602020104020603" pitchFamily="34" charset="0"/>
              </a:rPr>
              <a:t>Strategic plan</a:t>
            </a:r>
            <a:endParaRPr lang="en-GB" b="1" dirty="0">
              <a:latin typeface="Tw Cen MT" panose="020B06020201040206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43938" y="1718378"/>
            <a:ext cx="45411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How to align strategic goals with the organization's vision and mission</a:t>
            </a:r>
            <a:r>
              <a:rPr lang="en-US" dirty="0" smtClean="0">
                <a:latin typeface="Tw Cen MT" panose="020B0602020104020603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สามารถปรับเป้าหมายกลยุทธ์ให้สอดคล้องกับวิสัยทัศน์และพันธกิจขององค์กรได้</a:t>
            </a:r>
            <a:endParaRPr lang="en-US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w Cen MT" panose="020B0602020104020603" pitchFamily="34" charset="0"/>
              </a:rPr>
              <a:t>How to deploy those goals throughout the organization</a:t>
            </a:r>
            <a:r>
              <a:rPr lang="en-US" dirty="0" smtClean="0">
                <a:latin typeface="Tw Cen MT" panose="020B0602020104020603" pitchFamily="34" charset="0"/>
              </a:rPr>
              <a:t>?</a:t>
            </a:r>
            <a:endParaRPr lang="th-TH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สามารถดำเนินกลยุทธ์ภายในองค์กร</a:t>
            </a:r>
            <a:r>
              <a:rPr lang="th-TH" dirty="0">
                <a:solidFill>
                  <a:srgbClr val="FF0000"/>
                </a:solidFill>
                <a:latin typeface="Tw Cen MT" panose="020B0602020104020603" pitchFamily="34" charset="0"/>
              </a:rPr>
              <a:t>ได้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w Cen MT" panose="020B0602020104020603" pitchFamily="34" charset="0"/>
              </a:rPr>
              <a:t>How </a:t>
            </a:r>
            <a:r>
              <a:rPr lang="en-US" dirty="0">
                <a:latin typeface="Tw Cen MT" panose="020B0602020104020603" pitchFamily="34" charset="0"/>
              </a:rPr>
              <a:t>to derive the benefits of strategic deployment </a:t>
            </a:r>
            <a:r>
              <a:rPr lang="en-US" dirty="0" smtClean="0">
                <a:latin typeface="Tw Cen MT" panose="020B0602020104020603" pitchFamily="34" charset="0"/>
              </a:rPr>
              <a:t>?</a:t>
            </a:r>
            <a:endParaRPr lang="th-TH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สามารถระบุกำหนดผลลัพธ์ที่ดีจากการดำเนินกลยุทธ์</a:t>
            </a:r>
            <a:endParaRPr lang="en-GB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Strategic Deployment</a:t>
            </a:r>
            <a:r>
              <a:rPr lang="en-US" dirty="0" smtClean="0"/>
              <a:t>?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>
                <a:solidFill>
                  <a:srgbClr val="FF0000"/>
                </a:solidFill>
              </a:rPr>
              <a:t>อะไรคือ </a:t>
            </a:r>
            <a:r>
              <a:rPr lang="th-TH" dirty="0" smtClean="0">
                <a:solidFill>
                  <a:srgbClr val="FF0000"/>
                </a:solidFill>
              </a:rPr>
              <a:t>การดำเนิน</a:t>
            </a:r>
            <a:r>
              <a:rPr lang="th-TH" dirty="0">
                <a:solidFill>
                  <a:srgbClr val="FF0000"/>
                </a:solidFill>
              </a:rPr>
              <a:t>กล</a:t>
            </a:r>
            <a:r>
              <a:rPr lang="th-TH" dirty="0" smtClean="0">
                <a:solidFill>
                  <a:srgbClr val="FF0000"/>
                </a:solidFill>
              </a:rPr>
              <a:t>ยุทธ์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5385" r="15385" b="22825"/>
          <a:stretch/>
        </p:blipFill>
        <p:spPr>
          <a:xfrm>
            <a:off x="1342116" y="1538515"/>
            <a:ext cx="10109653" cy="50074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38587" y="2331416"/>
            <a:ext cx="4577978" cy="31085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A systematic approach to integrating customer-focused organization-wide improvement efforts with the strategic plan of an </a:t>
            </a:r>
            <a:r>
              <a:rPr lang="en-US" sz="1400" dirty="0" smtClean="0">
                <a:latin typeface="Tw Cen MT" panose="020B0602020104020603" pitchFamily="34" charset="0"/>
              </a:rPr>
              <a:t>organization</a:t>
            </a:r>
            <a:endParaRPr lang="th-TH" sz="1400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FF0000"/>
                </a:solidFill>
                <a:latin typeface="Tw Cen MT" panose="020B0602020104020603" pitchFamily="34" charset="0"/>
              </a:rPr>
              <a:t>การดำเนินกล</a:t>
            </a:r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ยุทธ์เป็นวิธีการที่เป็นระบบ ในการกำหนดการปรับปรุงอย่างครอบคลุมทั่วทั้งองค์กรโดยเน้นที่ลูกค้า และใช้แผนกลยุทธ์ขององค์กร</a:t>
            </a:r>
            <a:endParaRPr lang="en-US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w Cen MT" panose="020B0602020104020603" pitchFamily="34" charset="0"/>
              </a:rPr>
              <a:t>A systematic process by which an organization defines its long-term goals with respect to quality and integrates them with financial, human resources, marketing and research and development goals into one cohesive business plan</a:t>
            </a:r>
            <a:r>
              <a:rPr lang="en-US" sz="1400" dirty="0" smtClean="0">
                <a:latin typeface="Tw Cen MT" panose="020B0602020104020603" pitchFamily="34" charset="0"/>
              </a:rPr>
              <a:t>.</a:t>
            </a:r>
            <a:endParaRPr lang="th-TH" sz="1400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1400" dirty="0">
                <a:solidFill>
                  <a:srgbClr val="FF0000"/>
                </a:solidFill>
                <a:latin typeface="Tw Cen MT" panose="020B0602020104020603" pitchFamily="34" charset="0"/>
              </a:rPr>
              <a:t>การดำเนินกลยุทธ์เป็นวิธีการที่เป็นระบบ </a:t>
            </a:r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โดยที่องค์กรกำหนดเป้าหมายระยะยาว ด้านคุณภาพ และรวมเข้าอยู่ในเป้าหมายแผนด้านงบประมาณ  การบริหารงานทรัพยากรบุคคล  การตลาด การวิจัยและการพัฒนา เพื่อเกิดเป็นแผนงานรวมธุรกิจขององค์กร</a:t>
            </a:r>
            <a:endParaRPr lang="th-TH" sz="1400" dirty="0" smtClean="0"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Tw Cen MT" panose="020B0602020104020603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4020124" y="1591170"/>
            <a:ext cx="2429444" cy="1480492"/>
          </a:xfrm>
          <a:prstGeom prst="wedgeEllipseCallout">
            <a:avLst>
              <a:gd name="adj1" fmla="val -44769"/>
              <a:gd name="adj2" fmla="val 4242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What values will the company deliverer</a:t>
            </a:r>
            <a:r>
              <a:rPr lang="en-US" sz="1600" b="1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?</a:t>
            </a:r>
          </a:p>
          <a:p>
            <a:pPr algn="ctr"/>
            <a:r>
              <a:rPr lang="th-TH" sz="1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บริษัทของเราสร้างส่งมอบคุณค่าอะไร</a:t>
            </a:r>
            <a:r>
              <a:rPr lang="en-US" sz="16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?</a:t>
            </a:r>
            <a:endParaRPr lang="en-GB" sz="16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6358" y="3071662"/>
            <a:ext cx="2339158" cy="1610620"/>
          </a:xfrm>
          <a:prstGeom prst="wedgeEllipseCallout">
            <a:avLst>
              <a:gd name="adj1" fmla="val 44630"/>
              <a:gd name="adj2" fmla="val -6700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How to deliver the values to customers</a:t>
            </a:r>
            <a:r>
              <a:rPr lang="en-US" sz="1400" b="1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?</a:t>
            </a:r>
          </a:p>
          <a:p>
            <a:pPr algn="ctr"/>
            <a:r>
              <a:rPr lang="th-TH" sz="1400" b="1" dirty="0">
                <a:solidFill>
                  <a:srgbClr val="FF0000"/>
                </a:solidFill>
                <a:latin typeface="Tw Cen MT" panose="020B0602020104020603" pitchFamily="34" charset="0"/>
              </a:rPr>
              <a:t>บริษัทของ</a:t>
            </a:r>
            <a:r>
              <a:rPr lang="th-TH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เราส่ง</a:t>
            </a:r>
            <a:r>
              <a:rPr lang="th-TH" sz="1400" b="1" dirty="0">
                <a:solidFill>
                  <a:srgbClr val="FF0000"/>
                </a:solidFill>
                <a:latin typeface="Tw Cen MT" panose="020B0602020104020603" pitchFamily="34" charset="0"/>
              </a:rPr>
              <a:t>มอบ</a:t>
            </a:r>
            <a:r>
              <a:rPr lang="th-TH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คุณค่าให้ลูกค้าได้อย่างไร</a:t>
            </a:r>
            <a:r>
              <a:rPr lang="en-US" sz="14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?</a:t>
            </a:r>
            <a:endParaRPr lang="en-GB" sz="1400" b="1" dirty="0">
              <a:solidFill>
                <a:srgbClr val="FF0000"/>
              </a:solidFill>
              <a:latin typeface="Tw Cen MT" panose="020B0602020104020603" pitchFamily="34" charset="0"/>
            </a:endParaRPr>
          </a:p>
          <a:p>
            <a:pPr algn="ctr"/>
            <a:endParaRPr lang="en-GB" sz="1400" b="1" dirty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97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Do Strategic Deployment</a:t>
            </a:r>
            <a:r>
              <a:rPr lang="en-US" dirty="0" smtClean="0"/>
              <a:t>?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>
                <a:solidFill>
                  <a:srgbClr val="FF0000"/>
                </a:solidFill>
              </a:rPr>
              <a:t>ทำไมจึงต้องดำเนิน</a:t>
            </a:r>
            <a:r>
              <a:rPr lang="th-TH" dirty="0">
                <a:solidFill>
                  <a:srgbClr val="FF0000"/>
                </a:solidFill>
              </a:rPr>
              <a:t>กลยุทธ์</a:t>
            </a:r>
            <a:r>
              <a:rPr lang="en-US" dirty="0">
                <a:solidFill>
                  <a:srgbClr val="FF0000"/>
                </a:solidFill>
              </a:rPr>
              <a:t>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8202" y="5587246"/>
            <a:ext cx="6737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Tw Cen MT" panose="020B0602020104020603" pitchFamily="34" charset="0"/>
              </a:rPr>
              <a:t>Strategic deployment is a necessary part of realizing success</a:t>
            </a:r>
            <a:r>
              <a:rPr lang="en-US" sz="2000" b="1" dirty="0" smtClean="0">
                <a:latin typeface="Tw Cen MT" panose="020B0602020104020603" pitchFamily="34" charset="0"/>
              </a:rPr>
              <a:t>!</a:t>
            </a:r>
            <a:endParaRPr lang="th-TH" sz="2000" b="1" dirty="0" smtClean="0">
              <a:latin typeface="Tw Cen MT" panose="020B0602020104020603" pitchFamily="34" charset="0"/>
            </a:endParaRPr>
          </a:p>
          <a:p>
            <a:pPr algn="ctr"/>
            <a:r>
              <a:rPr lang="th-TH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การดำเนิน</a:t>
            </a:r>
            <a:r>
              <a:rPr lang="th-TH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กล</a:t>
            </a:r>
            <a:r>
              <a:rPr lang="th-TH" sz="2000" b="1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ยุทธ์เป็นส่วนที่สำคัญของความสำเร็จ</a:t>
            </a:r>
            <a:endParaRPr lang="en-US" sz="2000" b="1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pic>
        <p:nvPicPr>
          <p:cNvPr id="1032" name="Picture 8" descr="https://airjordanenligen2015.com/images/trust-clipart-strategic-partnership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09" y="1121754"/>
            <a:ext cx="4381249" cy="438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486152" y="1774891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Effective utilization of organization’s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resources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เกิดการใช้ทรัพยากรให้มีประสิทธิภาพสูงสุด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58737" y="3168963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Create a planning and implementation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system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ช่วยสร้างระบบการวางแผนและปฏิบัติงาน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66108" y="4495465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Encourage interdepartmental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cooperation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ช่วยประกันให้เกิดความร่วมมือกันระหว่างแผนก หน่วยงานในองค์กร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695361" y="3045972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Eliminates unnecessary and wasteful team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activities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กำจัดกิจกรรมของทีมที่ไม่จำเป็นและไม่มีคุณค่า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52611" y="4495465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Ensure the alignment among goals, vision and </a:t>
            </a:r>
            <a:r>
              <a:rPr lang="en-US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plan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ช่วยประกันว่าเป้าหมาย วิสัยทัศน์ และแผนงาน สอดคล้องกัน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09494" y="1702595"/>
            <a:ext cx="2324100" cy="10075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</a:rPr>
              <a:t>Consistent top-to-bottom </a:t>
            </a:r>
            <a:r>
              <a:rPr lang="en-US" sz="1600" dirty="0" smtClean="0">
                <a:solidFill>
                  <a:sysClr val="windowText" lastClr="000000"/>
                </a:solidFill>
              </a:rPr>
              <a:t>message</a:t>
            </a:r>
            <a:endParaRPr lang="th-TH" sz="1600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</a:rPr>
              <a:t>เกิดการส่งสารอย่างถูกต้องจากระดับบนสู่ระดับล่าง</a:t>
            </a:r>
            <a:endParaRPr lang="en-GB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0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fail clipart busin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1"/>
          <a:stretch/>
        </p:blipFill>
        <p:spPr bwMode="auto">
          <a:xfrm>
            <a:off x="1792288" y="1464151"/>
            <a:ext cx="8837596" cy="50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Failure to adopt Strategic Deployment in </a:t>
            </a:r>
            <a:r>
              <a:rPr lang="en-US" dirty="0" smtClean="0"/>
              <a:t>Quality</a:t>
            </a:r>
            <a:r>
              <a:rPr lang="th-TH" dirty="0"/>
              <a:t/>
            </a:r>
            <a:br>
              <a:rPr lang="th-TH" dirty="0"/>
            </a:br>
            <a:r>
              <a:rPr lang="th-TH" dirty="0" smtClean="0">
                <a:solidFill>
                  <a:srgbClr val="FF0000"/>
                </a:solidFill>
              </a:rPr>
              <a:t>ความล้มเหลวในการดำเนิน</a:t>
            </a:r>
            <a:r>
              <a:rPr lang="th-TH" dirty="0">
                <a:solidFill>
                  <a:srgbClr val="FF0000"/>
                </a:solidFill>
              </a:rPr>
              <a:t>กล</a:t>
            </a:r>
            <a:r>
              <a:rPr lang="th-TH" dirty="0" smtClean="0">
                <a:solidFill>
                  <a:srgbClr val="FF0000"/>
                </a:solidFill>
              </a:rPr>
              <a:t>ยุทธ์ด้านคุณภาพ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84680" y="1577340"/>
            <a:ext cx="2435860" cy="12330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Inability to incorporate quality programs into business </a:t>
            </a:r>
            <a:r>
              <a:rPr lang="en-GB" sz="1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plan</a:t>
            </a:r>
            <a:endParaRPr lang="th-TH" sz="14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ไม่สามารถบรรจุแผนงานด้านคุณภาพลงไปในแผนธุรกิจ</a:t>
            </a:r>
            <a:endParaRPr lang="en-GB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0238" y="3001892"/>
            <a:ext cx="2927116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Strategic planning is assigned to planning departments, not upper </a:t>
            </a:r>
            <a:r>
              <a:rPr lang="en-GB" sz="1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managers</a:t>
            </a:r>
            <a:endParaRPr lang="th-TH" sz="14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การวางแผนกลยุทธ์ถูกกำหนดให้ฝ่ายวางแผน แทนที่จะให้ผู้จัดการระดับสูง</a:t>
            </a:r>
            <a:endParaRPr lang="en-GB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7115" y="4392340"/>
            <a:ext cx="2735131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Fail to integrate departmental goals with the overall organizational </a:t>
            </a:r>
            <a:r>
              <a:rPr lang="en-GB" sz="1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goals</a:t>
            </a:r>
            <a:endParaRPr lang="th-TH" sz="14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ล้มเหลวในการหลอมรวมเป้าหมายของแผนกต่างๆเข้ากับเป้าหมายรวมขององค์กร</a:t>
            </a:r>
            <a:endParaRPr lang="en-GB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93024" y="1772949"/>
            <a:ext cx="2622175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Poor designs of new products/service but are carried </a:t>
            </a:r>
            <a:r>
              <a:rPr lang="en-US" sz="1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on</a:t>
            </a:r>
            <a:endParaRPr lang="th-TH" sz="14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ยังคงใช้การออกแบบผลิตภัณฑ์หรือบริการที่ไม่ดี</a:t>
            </a:r>
            <a:endParaRPr lang="en-GB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593762" y="1772949"/>
            <a:ext cx="2324100" cy="10075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No clear responsibility for reducing cycle times or </a:t>
            </a:r>
            <a:r>
              <a:rPr lang="en-US" sz="14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waste</a:t>
            </a:r>
            <a:endParaRPr lang="th-TH" sz="14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ไม่มีการกำหนดบทบาทหน้าที่ชัดเจนในการลดเวลาและความสูญเสีย</a:t>
            </a:r>
            <a:endParaRPr lang="en-GB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4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Deployment Process and </a:t>
            </a:r>
            <a:r>
              <a:rPr lang="en-US" dirty="0" smtClean="0"/>
              <a:t>Elements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>
                <a:solidFill>
                  <a:srgbClr val="FF0000"/>
                </a:solidFill>
              </a:rPr>
              <a:t>องค์ประกอบ และ </a:t>
            </a:r>
            <a:r>
              <a:rPr lang="th-TH" dirty="0" smtClean="0">
                <a:solidFill>
                  <a:srgbClr val="FF0000"/>
                </a:solidFill>
              </a:rPr>
              <a:t>กระบวนการดำเนิน</a:t>
            </a:r>
            <a:r>
              <a:rPr lang="th-TH" dirty="0">
                <a:solidFill>
                  <a:srgbClr val="FF0000"/>
                </a:solidFill>
              </a:rPr>
              <a:t>กลยุทธ์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84680" y="2221999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Establish the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vision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กำหนดวิสัยทัศน์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84680" y="3096870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Agree on a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mission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ระบุข้อตกลงด้านพันธกิจ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84680" y="3952498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Develop key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strategies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พัฒนากลยุทธ์ที่สำคัญ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84680" y="4835460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Develop strategic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goals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พัฒนาเป้าหมายด้านกลยุทธ์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84680" y="5678747"/>
            <a:ext cx="2230120" cy="597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Establish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values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สร้างแผนคุณค่า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44319" y="3019513"/>
            <a:ext cx="2230120" cy="597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Communicate company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policies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สื่อสารนโยบายขององค์กร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44319" y="3952498"/>
            <a:ext cx="2230120" cy="597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Deploy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goal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ดำเนินปฏิบัติการเป้าหมาย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544319" y="4935100"/>
            <a:ext cx="2230120" cy="597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Measure with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KPIs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4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วัดประเมินมาตรวัดสมรรถนะที่สำคัญ</a:t>
            </a:r>
            <a:endParaRPr lang="en-GB" sz="14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043190" y="3280645"/>
            <a:ext cx="2230120" cy="597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Review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process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กระบวนการทบทวน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043190" y="4238059"/>
            <a:ext cx="2230120" cy="597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Business </a:t>
            </a:r>
            <a:r>
              <a:rPr lang="en-GB" sz="1600" dirty="0" smtClean="0">
                <a:solidFill>
                  <a:sysClr val="windowText" lastClr="000000"/>
                </a:solidFill>
                <a:latin typeface="Tw Cen MT" panose="020B0602020104020603" pitchFamily="34" charset="0"/>
              </a:rPr>
              <a:t>audit</a:t>
            </a:r>
            <a:endParaRPr lang="th-TH" sz="1600" dirty="0" smtClean="0">
              <a:solidFill>
                <a:sysClr val="windowText" lastClr="000000"/>
              </a:solidFill>
              <a:latin typeface="Tw Cen MT" panose="020B0602020104020603" pitchFamily="34" charset="0"/>
            </a:endParaRPr>
          </a:p>
          <a:p>
            <a:pPr algn="ctr"/>
            <a:r>
              <a:rPr lang="th-TH" sz="1600" dirty="0" smtClean="0">
                <a:solidFill>
                  <a:srgbClr val="FF0000"/>
                </a:solidFill>
                <a:latin typeface="Tw Cen MT" panose="020B0602020104020603" pitchFamily="34" charset="0"/>
              </a:rPr>
              <a:t>การทบทวนธุรกิจ</a:t>
            </a:r>
            <a:endParaRPr lang="en-GB" sz="1600" dirty="0">
              <a:solidFill>
                <a:srgbClr val="FF0000"/>
              </a:solidFill>
              <a:latin typeface="Tw Cen MT" panose="020B0602020104020603" pitchFamily="34" charset="0"/>
            </a:endParaRPr>
          </a:p>
        </p:txBody>
      </p:sp>
      <p:cxnSp>
        <p:nvCxnSpPr>
          <p:cNvPr id="17" name="Straight Arrow Connector 16"/>
          <p:cNvCxnSpPr>
            <a:stCxn id="6" idx="2"/>
            <a:endCxn id="7" idx="0"/>
          </p:cNvCxnSpPr>
          <p:nvPr/>
        </p:nvCxnSpPr>
        <p:spPr>
          <a:xfrm>
            <a:off x="2999740" y="2819400"/>
            <a:ext cx="0" cy="2774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2999740" y="3694271"/>
            <a:ext cx="0" cy="2582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2999740" y="4549899"/>
            <a:ext cx="0" cy="2855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9" idx="2"/>
            <a:endCxn id="10" idx="0"/>
          </p:cNvCxnSpPr>
          <p:nvPr/>
        </p:nvCxnSpPr>
        <p:spPr>
          <a:xfrm>
            <a:off x="2999740" y="5432861"/>
            <a:ext cx="0" cy="245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93030" y="1622266"/>
            <a:ext cx="10134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Planning</a:t>
            </a:r>
            <a:endParaRPr lang="th-TH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การวางแผน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7942" y="1622266"/>
            <a:ext cx="1362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ysClr val="windowText" lastClr="000000"/>
                </a:solidFill>
              </a:rPr>
              <a:t>Execution</a:t>
            </a:r>
            <a:endParaRPr lang="th-TH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การดำเนินปฏิบัติ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960668" y="1617608"/>
            <a:ext cx="19656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Review and </a:t>
            </a:r>
            <a:r>
              <a:rPr lang="en-US" b="1" dirty="0" smtClean="0">
                <a:solidFill>
                  <a:sysClr val="windowText" lastClr="000000"/>
                </a:solidFill>
              </a:rPr>
              <a:t>audit</a:t>
            </a:r>
            <a:endParaRPr lang="th-TH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การทบทวนและตรวจสอบ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5" name="Straight Arrow Connector 34"/>
          <p:cNvCxnSpPr>
            <a:stCxn id="11" idx="2"/>
            <a:endCxn id="12" idx="0"/>
          </p:cNvCxnSpPr>
          <p:nvPr/>
        </p:nvCxnSpPr>
        <p:spPr>
          <a:xfrm>
            <a:off x="6659379" y="3616914"/>
            <a:ext cx="0" cy="3355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2" idx="2"/>
            <a:endCxn id="13" idx="0"/>
          </p:cNvCxnSpPr>
          <p:nvPr/>
        </p:nvCxnSpPr>
        <p:spPr>
          <a:xfrm>
            <a:off x="6659379" y="4549899"/>
            <a:ext cx="0" cy="385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2"/>
            <a:endCxn id="15" idx="0"/>
          </p:cNvCxnSpPr>
          <p:nvPr/>
        </p:nvCxnSpPr>
        <p:spPr>
          <a:xfrm>
            <a:off x="10158250" y="3878046"/>
            <a:ext cx="0" cy="360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609725" y="1991598"/>
            <a:ext cx="966358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4457700" y="3616914"/>
            <a:ext cx="781050" cy="113606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 Cen MT" panose="020B0602020104020603" pitchFamily="34" charset="0"/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8080008" y="3606438"/>
            <a:ext cx="781050" cy="1136061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421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0" y="2930167"/>
            <a:ext cx="12192000" cy="12415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Identification of strategic </a:t>
            </a:r>
            <a:r>
              <a:rPr lang="en-US" dirty="0" smtClean="0"/>
              <a:t>goals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>
                <a:solidFill>
                  <a:srgbClr val="FF0000"/>
                </a:solidFill>
              </a:rPr>
              <a:t>การระบุเป้าหมายของกลยุทธ์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56938" y="2578239"/>
            <a:ext cx="862607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500" b="1" dirty="0">
                <a:solidFill>
                  <a:sysClr val="windowText" lastClr="000000"/>
                </a:solidFill>
              </a:rPr>
              <a:t>S   M   A   R   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506538" y="4311590"/>
            <a:ext cx="18862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Is your objective </a:t>
            </a:r>
            <a:r>
              <a:rPr lang="en-US" sz="2400" b="1" dirty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?</a:t>
            </a:r>
            <a:endParaRPr lang="th-TH" dirty="0" smtClean="0"/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วัตถุประสงค</a:t>
            </a:r>
            <a:r>
              <a:rPr lang="th-TH" dirty="0">
                <a:solidFill>
                  <a:srgbClr val="FF0000"/>
                </a:solidFill>
              </a:rPr>
              <a:t>์</a:t>
            </a:r>
            <a:r>
              <a:rPr lang="th-TH" dirty="0" smtClean="0">
                <a:solidFill>
                  <a:srgbClr val="FF0000"/>
                </a:solidFill>
              </a:rPr>
              <a:t>มีความชัดเจนเฉพาะ วัดได้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71883" y="1769631"/>
            <a:ext cx="31637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Can you </a:t>
            </a:r>
            <a:r>
              <a:rPr lang="en-US" sz="2400" b="1" dirty="0">
                <a:solidFill>
                  <a:srgbClr val="FF0000"/>
                </a:solidFill>
              </a:rPr>
              <a:t>measure</a:t>
            </a:r>
            <a:r>
              <a:rPr lang="en-US" dirty="0"/>
              <a:t> progress towards that goal</a:t>
            </a:r>
            <a:r>
              <a:rPr lang="en-US" dirty="0" smtClean="0"/>
              <a:t>?</a:t>
            </a:r>
            <a:endParaRPr lang="th-TH" dirty="0" smtClean="0"/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สามารถวัดความก้าวหน้าของเป้าหมายได้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49166" y="4238019"/>
            <a:ext cx="22277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Is the goal realistically </a:t>
            </a:r>
            <a:r>
              <a:rPr lang="en-US" sz="2400" b="1" dirty="0">
                <a:solidFill>
                  <a:srgbClr val="FF0000"/>
                </a:solidFill>
              </a:rPr>
              <a:t>achievable</a:t>
            </a:r>
            <a:r>
              <a:rPr lang="en-US" dirty="0" smtClean="0"/>
              <a:t>?</a:t>
            </a:r>
            <a:endParaRPr lang="th-TH" dirty="0" smtClean="0"/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เป้าหมายสามารถบรรลุได้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056696" y="1748095"/>
            <a:ext cx="29902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How </a:t>
            </a:r>
            <a:r>
              <a:rPr lang="en-US" sz="2400" b="1" dirty="0">
                <a:solidFill>
                  <a:srgbClr val="FF0000"/>
                </a:solidFill>
              </a:rPr>
              <a:t>relevant</a:t>
            </a:r>
            <a:r>
              <a:rPr lang="en-US" dirty="0"/>
              <a:t> is the goal to your organization</a:t>
            </a:r>
            <a:r>
              <a:rPr lang="en-US" dirty="0" smtClean="0"/>
              <a:t>?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เป้าหมายมีความสอดคล้องกับองค์กรอย่างไร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835148" y="4245015"/>
            <a:ext cx="219826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is the </a:t>
            </a:r>
            <a:r>
              <a:rPr lang="en-US" sz="2400" b="1" dirty="0">
                <a:solidFill>
                  <a:srgbClr val="FF0000"/>
                </a:solidFill>
              </a:rPr>
              <a:t>time-frame</a:t>
            </a:r>
            <a:r>
              <a:rPr lang="en-US" dirty="0"/>
              <a:t> for achieving this goal</a:t>
            </a:r>
            <a:r>
              <a:rPr lang="en-US" dirty="0" smtClean="0"/>
              <a:t>?</a:t>
            </a:r>
          </a:p>
          <a:p>
            <a:pPr algn="ctr"/>
            <a:r>
              <a:rPr lang="th-TH" dirty="0" smtClean="0">
                <a:solidFill>
                  <a:srgbClr val="FF0000"/>
                </a:solidFill>
              </a:rPr>
              <a:t>ระยะเวลาที่ใช้ในการบรรลุเป้าหมาย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32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Deployment Process and </a:t>
            </a:r>
            <a:r>
              <a:rPr lang="en-US" dirty="0" smtClean="0"/>
              <a:t>Elements</a:t>
            </a:r>
            <a:br>
              <a:rPr lang="en-US" dirty="0" smtClean="0"/>
            </a:br>
            <a:r>
              <a:rPr lang="th-TH" dirty="0">
                <a:solidFill>
                  <a:srgbClr val="FF0000"/>
                </a:solidFill>
              </a:rPr>
              <a:t>องค์ประกอบ และ กระบวนการดำเนินกลยุทธ์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71" t="28985" r="9687" b="17681"/>
          <a:stretch/>
        </p:blipFill>
        <p:spPr>
          <a:xfrm>
            <a:off x="4834629" y="1720020"/>
            <a:ext cx="6870700" cy="3842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145" t="11450" r="28855" b="54203"/>
          <a:stretch/>
        </p:blipFill>
        <p:spPr>
          <a:xfrm>
            <a:off x="542029" y="1631120"/>
            <a:ext cx="4140200" cy="17035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55999" y="5679916"/>
            <a:ext cx="476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</a:rPr>
              <a:t>Deploying the vision (</a:t>
            </a:r>
            <a:r>
              <a:rPr lang="en-US" i="1" dirty="0" err="1">
                <a:solidFill>
                  <a:sysClr val="windowText" lastClr="000000"/>
                </a:solidFill>
              </a:rPr>
              <a:t>Juran</a:t>
            </a:r>
            <a:r>
              <a:rPr lang="en-US" i="1" dirty="0">
                <a:solidFill>
                  <a:sysClr val="windowText" lastClr="000000"/>
                </a:solidFill>
              </a:rPr>
              <a:t> Institute, </a:t>
            </a:r>
            <a:r>
              <a:rPr lang="en-US" i="1" dirty="0" err="1">
                <a:solidFill>
                  <a:sysClr val="windowText" lastClr="000000"/>
                </a:solidFill>
              </a:rPr>
              <a:t>Wiliton</a:t>
            </a:r>
            <a:r>
              <a:rPr lang="en-US" i="1" dirty="0">
                <a:solidFill>
                  <a:sysClr val="windowText" lastClr="000000"/>
                </a:solidFill>
              </a:rPr>
              <a:t>, CT)</a:t>
            </a:r>
            <a:endParaRPr lang="en-GB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51510" y="3760470"/>
            <a:ext cx="34632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คำนิยาม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Mission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th-TH" dirty="0" smtClean="0">
                <a:solidFill>
                  <a:srgbClr val="FF0000"/>
                </a:solidFill>
              </a:rPr>
              <a:t> เราอยู่นุรกิจอะไร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Vision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th-TH" dirty="0" smtClean="0">
                <a:solidFill>
                  <a:srgbClr val="FF0000"/>
                </a:solidFill>
              </a:rPr>
              <a:t>วิสัยทัศน์ในอนาคตขององค์กรคืออะไร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Values</a:t>
            </a:r>
            <a:r>
              <a:rPr lang="en-US" dirty="0" smtClean="0">
                <a:solidFill>
                  <a:srgbClr val="FF0000"/>
                </a:solidFill>
              </a:rPr>
              <a:t> : </a:t>
            </a:r>
            <a:r>
              <a:rPr lang="th-TH" dirty="0" smtClean="0">
                <a:solidFill>
                  <a:srgbClr val="FF0000"/>
                </a:solidFill>
              </a:rPr>
              <a:t>หลักการที่ควรจะถูกกำหนด หรือถำนำมาใช้ ให้บรรลุวิสัยทัศน์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Policy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th-TH" dirty="0" smtClean="0">
                <a:solidFill>
                  <a:srgbClr val="FF0000"/>
                </a:solidFill>
              </a:rPr>
              <a:t>ความมุ่งมั่นต่อลูกค้า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4629" y="2965307"/>
            <a:ext cx="13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กลยุทธ์ที่สำคัญ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1" y="1454021"/>
            <a:ext cx="1303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เป้าหมายกลยุทธ์ด้านคุณภาพ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4539" y="1915686"/>
            <a:ext cx="13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เป้าหมายรอง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40753" y="1592520"/>
            <a:ext cx="13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เป้าหมายประจำปี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57976" y="1731020"/>
            <a:ext cx="13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โครงการ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8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Strategic Deployment Process and </a:t>
            </a:r>
            <a:r>
              <a:rPr lang="en-US" dirty="0" smtClean="0"/>
              <a:t>Elements</a:t>
            </a:r>
            <a:r>
              <a:rPr lang="th-TH" dirty="0" smtClean="0"/>
              <a:t/>
            </a:r>
            <a:br>
              <a:rPr lang="th-TH" dirty="0" smtClean="0"/>
            </a:br>
            <a:r>
              <a:rPr lang="th-TH" dirty="0">
                <a:solidFill>
                  <a:srgbClr val="FF0000"/>
                </a:solidFill>
              </a:rPr>
              <a:t>องค์ประกอบ และ กระบวนการดำเนินกลยุทธ์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8100" y="1676400"/>
            <a:ext cx="9888921" cy="40132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45872" y="5689600"/>
            <a:ext cx="5556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ysClr val="windowText" lastClr="000000"/>
                </a:solidFill>
              </a:rPr>
              <a:t>Deploying the strategic goals (</a:t>
            </a:r>
            <a:r>
              <a:rPr lang="en-US" i="1" dirty="0" err="1">
                <a:solidFill>
                  <a:sysClr val="windowText" lastClr="000000"/>
                </a:solidFill>
              </a:rPr>
              <a:t>Juran</a:t>
            </a:r>
            <a:r>
              <a:rPr lang="en-US" i="1" dirty="0">
                <a:solidFill>
                  <a:sysClr val="windowText" lastClr="000000"/>
                </a:solidFill>
              </a:rPr>
              <a:t> Institute, </a:t>
            </a:r>
            <a:r>
              <a:rPr lang="en-US" i="1" dirty="0" err="1">
                <a:solidFill>
                  <a:sysClr val="windowText" lastClr="000000"/>
                </a:solidFill>
              </a:rPr>
              <a:t>Wiliton</a:t>
            </a:r>
            <a:r>
              <a:rPr lang="en-US" i="1" dirty="0">
                <a:solidFill>
                  <a:sysClr val="windowText" lastClr="000000"/>
                </a:solidFill>
              </a:rPr>
              <a:t>, CT)</a:t>
            </a:r>
            <a:endParaRPr lang="en-GB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372599" y="1676400"/>
            <a:ext cx="169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เป้าหมายระดับกลยุทธ์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18999" y="2385427"/>
            <a:ext cx="140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เป้าหมายรอง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05708" y="3036669"/>
            <a:ext cx="22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กลุ่มดำเนินงาน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แผนงานร่วมระหว่างแผนก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5708" y="4736633"/>
            <a:ext cx="2299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แผนก / หน่วยงาน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แผนงาน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72599" y="5648344"/>
            <a:ext cx="229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เจ้าของกระบวน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203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174</TotalTime>
  <Words>3220</Words>
  <Application>Microsoft Office PowerPoint</Application>
  <PresentationFormat>Widescreen</PresentationFormat>
  <Paragraphs>396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Cordia New</vt:lpstr>
      <vt:lpstr>Tw Cen MT</vt:lpstr>
      <vt:lpstr>Wingdings</vt:lpstr>
      <vt:lpstr>Office Theme</vt:lpstr>
      <vt:lpstr>PowerPoint Presentation</vt:lpstr>
      <vt:lpstr>What will you learn from this module? คุณจะได้เรียนรู้อะไรบ้างจากหน่วยการเรียนรู้?</vt:lpstr>
      <vt:lpstr>What Is Strategic Deployment? อะไรคือ การดำเนินกลยุทธ์?</vt:lpstr>
      <vt:lpstr>Why Do Strategic Deployment? ทำไมจึงต้องดำเนินกลยุทธ์?</vt:lpstr>
      <vt:lpstr>Failure to adopt Strategic Deployment in Quality ความล้มเหลวในการดำเนินกลยุทธ์ด้านคุณภาพ</vt:lpstr>
      <vt:lpstr>Strategic Deployment Process and Elements องค์ประกอบ และ กระบวนการดำเนินกลยุทธ์</vt:lpstr>
      <vt:lpstr>Identification of strategic goals การระบุเป้าหมายของกลยุทธ์</vt:lpstr>
      <vt:lpstr>Strategic Deployment Process and Elements องค์ประกอบ และ กระบวนการดำเนินกลยุทธ์</vt:lpstr>
      <vt:lpstr>Strategic Deployment Process and Elements องค์ประกอบ และ กระบวนการดำเนินกลยุทธ์</vt:lpstr>
      <vt:lpstr>Key Performance Indicators ตัวชี้วัดผลการดำเนินงานที่สำคัญ</vt:lpstr>
      <vt:lpstr>A Strategist’s Guide to Industry 4.0 แนวทางสำหรับนักกลยุทธ์ สู่การเป็นอุตสาหกรรม 4.0</vt:lpstr>
      <vt:lpstr>KPIs in Industry 4.0 ตัวชี้วัดผลการดำเนินงานที่สำคัญ สำหรับอุตสาหกรรม 4.0</vt:lpstr>
      <vt:lpstr>KPIs in Industry 4.0 ตัวชี้วัดผลการดำเนินงานที่สำคัญ สำหรับอุตสาหกรรม 4.0</vt:lpstr>
      <vt:lpstr>Case study: Nikon Strategic Focus on Quality 4.0 กรณีศึกษา กลยุทธ์ของ บ Nikon ที่ให้ความสำคัญกับระบบคุณภาพ 4.0 </vt:lpstr>
      <vt:lpstr> </vt:lpstr>
      <vt:lpstr>Gallery Walk: Strategic Deployment and KPI การดำเนินกลยุทธ์และตัวชี้วัดผลการดำเนินงานที่สำคัญ </vt:lpstr>
      <vt:lpstr>Gallery Walk: Strategic Deployment and KPI การดำเนินกลยุทธ์และตัวชี้วัดผลการดำเนินงานที่สำคัญ </vt:lpstr>
      <vt:lpstr>Gallery Walk: Strategic Deployment and KPI การดำเนินกลยุทธ์และตัวชี้วัดผลการดำเนินงานที่สำคัญ </vt:lpstr>
      <vt:lpstr>Assignment  งานที่มอบหมาย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Lenovo</cp:lastModifiedBy>
  <cp:revision>248</cp:revision>
  <dcterms:created xsi:type="dcterms:W3CDTF">2018-02-11T14:22:08Z</dcterms:created>
  <dcterms:modified xsi:type="dcterms:W3CDTF">2020-06-16T11:17:05Z</dcterms:modified>
</cp:coreProperties>
</file>