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90" r:id="rId3"/>
    <p:sldId id="311" r:id="rId4"/>
    <p:sldId id="312" r:id="rId5"/>
    <p:sldId id="299" r:id="rId6"/>
    <p:sldId id="317" r:id="rId7"/>
    <p:sldId id="298" r:id="rId8"/>
    <p:sldId id="300" r:id="rId9"/>
    <p:sldId id="302" r:id="rId10"/>
    <p:sldId id="304" r:id="rId11"/>
    <p:sldId id="305" r:id="rId12"/>
    <p:sldId id="319" r:id="rId13"/>
    <p:sldId id="320" r:id="rId14"/>
    <p:sldId id="307" r:id="rId15"/>
    <p:sldId id="310" r:id="rId16"/>
    <p:sldId id="321" r:id="rId17"/>
    <p:sldId id="314" r:id="rId18"/>
    <p:sldId id="315" r:id="rId19"/>
    <p:sldId id="322" r:id="rId20"/>
    <p:sldId id="323" r:id="rId21"/>
    <p:sldId id="316" r:id="rId22"/>
    <p:sldId id="25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1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66" autoAdjust="0"/>
    <p:restoredTop sz="91744" autoAdjust="0"/>
  </p:normalViewPr>
  <p:slideViewPr>
    <p:cSldViewPr snapToGrid="0">
      <p:cViewPr>
        <p:scale>
          <a:sx n="100" d="100"/>
          <a:sy n="100" d="100"/>
        </p:scale>
        <p:origin x="390" y="-174"/>
      </p:cViewPr>
      <p:guideLst/>
    </p:cSldViewPr>
  </p:slid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299C7C-64F4-6E4D-ACDB-FD7876D2BE1F}" type="datetimeFigureOut">
              <a:rPr lang="en-US" smtClean="0"/>
              <a:t>6/16/2020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50DBC-2896-0A4C-AFF9-CCB22DA1C35C}" type="slidenum">
              <a:rPr lang="en-US" smtClean="0"/>
              <a:t>‹#›</a:t>
            </a:fld>
            <a:endParaRPr lang="en-US"/>
          </a:p>
        </p:txBody>
      </p:sp>
    </p:spTree>
    <p:extLst>
      <p:ext uri="{BB962C8B-B14F-4D97-AF65-F5344CB8AC3E}">
        <p14:creationId xmlns:p14="http://schemas.microsoft.com/office/powerpoint/2010/main" val="150348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Tw Cen MT" panose="020B0602020104020603" pitchFamily="34" charset="0"/>
              </a:rPr>
              <a:t>To achieve this process, Industry 4.0 combines relevant physical and digital technologies, including analytics, additive manufacturing, robotics, high-performance computing, natural language processing, artificial intelligence and cognitive technologies, advanced materials, and augmented reality </a:t>
            </a:r>
            <a:r>
              <a:rPr lang="en-GB" dirty="0">
                <a:latin typeface="Tw Cen MT" panose="020B0602020104020603" pitchFamily="34" charset="0"/>
                <a:sym typeface="Wingdings" panose="05000000000000000000" pitchFamily="2" charset="2"/>
              </a:rPr>
              <a:t> The nine</a:t>
            </a:r>
            <a:r>
              <a:rPr lang="en-GB" baseline="0" dirty="0">
                <a:latin typeface="Tw Cen MT" panose="020B0602020104020603" pitchFamily="34" charset="0"/>
                <a:sym typeface="Wingdings" panose="05000000000000000000" pitchFamily="2" charset="2"/>
              </a:rPr>
              <a:t> technologies for industry 4.0</a:t>
            </a:r>
            <a:endParaRPr lang="en-GB" dirty="0">
              <a:latin typeface="Tw Cen MT" panose="020B0602020104020603" pitchFamily="34" charset="0"/>
            </a:endParaRPr>
          </a:p>
        </p:txBody>
      </p:sp>
      <p:sp>
        <p:nvSpPr>
          <p:cNvPr id="4" name="Slide Number Placeholder 3"/>
          <p:cNvSpPr>
            <a:spLocks noGrp="1"/>
          </p:cNvSpPr>
          <p:nvPr>
            <p:ph type="sldNum" sz="quarter" idx="10"/>
          </p:nvPr>
        </p:nvSpPr>
        <p:spPr/>
        <p:txBody>
          <a:bodyPr/>
          <a:lstStyle/>
          <a:p>
            <a:fld id="{D9E50DBC-2896-0A4C-AFF9-CCB22DA1C35C}" type="slidenum">
              <a:rPr lang="en-US" smtClean="0"/>
              <a:t>4</a:t>
            </a:fld>
            <a:endParaRPr lang="en-US"/>
          </a:p>
        </p:txBody>
      </p:sp>
    </p:spTree>
    <p:extLst>
      <p:ext uri="{BB962C8B-B14F-4D97-AF65-F5344CB8AC3E}">
        <p14:creationId xmlns:p14="http://schemas.microsoft.com/office/powerpoint/2010/main" val="326500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a:t>
            </a:r>
            <a:r>
              <a:rPr lang="en-GB" sz="1200" b="1" dirty="0">
                <a:latin typeface="Tw Cen MT" panose="020B0602020104020603" pitchFamily="34" charset="0"/>
              </a:rPr>
              <a:t>“Industry 4.0 touches everything in our daily lives”</a:t>
            </a:r>
          </a:p>
          <a:p>
            <a:pPr marL="171450" indent="-171450">
              <a:buFontTx/>
              <a:buChar char="-"/>
            </a:pPr>
            <a:r>
              <a:rPr lang="en-US" baseline="0" dirty="0"/>
              <a:t>I4.0 does not just touch ‘manufacturers’ but all of us</a:t>
            </a:r>
          </a:p>
          <a:p>
            <a:pPr marL="171450" indent="-171450">
              <a:buFontTx/>
              <a:buChar char="-"/>
            </a:pPr>
            <a:r>
              <a:rPr lang="en-US" baseline="0" dirty="0"/>
              <a:t>I4.0 will change how we make things but it could also affect how those things are moved, how customer interact with them and the experience they expect to have as they interact with companies</a:t>
            </a:r>
          </a:p>
          <a:p>
            <a:pPr marL="171450" indent="-171450">
              <a:buFontTx/>
              <a:buChar char="-"/>
            </a:pPr>
            <a:r>
              <a:rPr lang="en-US" baseline="0" dirty="0"/>
              <a:t>Beyond that, it could drive changes in the workforce, requiring new skills and roles.</a:t>
            </a:r>
          </a:p>
          <a:p>
            <a:pPr marL="171450" indent="-171450">
              <a:buFontTx/>
              <a:buChar char="-"/>
            </a:pPr>
            <a:r>
              <a:rPr lang="en-US" baseline="0" dirty="0"/>
              <a:t>Good example: this is the reason why we have to study this course!</a:t>
            </a:r>
          </a:p>
          <a:p>
            <a:pPr marL="0" indent="0">
              <a:buFontTx/>
              <a:buNone/>
            </a:pPr>
            <a:r>
              <a:rPr lang="en-US" b="1" baseline="0" dirty="0"/>
              <a:t>2. </a:t>
            </a:r>
            <a:r>
              <a:rPr lang="en-GB" b="1" baseline="0" dirty="0"/>
              <a:t>“Industry 4.0 integrates the digital and physical worlds</a:t>
            </a:r>
          </a:p>
          <a:p>
            <a:pPr marL="0" indent="0">
              <a:buFontTx/>
              <a:buNone/>
            </a:pPr>
            <a:r>
              <a:rPr lang="en-US" baseline="0" dirty="0"/>
              <a:t>- </a:t>
            </a:r>
            <a:r>
              <a:rPr lang="en-GB" baseline="0" dirty="0"/>
              <a:t>Beyond the digital thread, the use of the digital twin can enable organizations to gain insight into the inner workings of systems or facilities, simulate possible scenarios, and understand the impacts of changes in one node on the rest</a:t>
            </a:r>
          </a:p>
          <a:p>
            <a:pPr marL="0" indent="0">
              <a:buFontTx/>
              <a:buNone/>
            </a:pPr>
            <a:r>
              <a:rPr lang="en-GB" baseline="0" dirty="0"/>
              <a:t>of the network.</a:t>
            </a:r>
          </a:p>
          <a:p>
            <a:pPr marL="0" indent="0">
              <a:buFontTx/>
              <a:buNone/>
            </a:pPr>
            <a:r>
              <a:rPr lang="en-US" b="1" baseline="0" dirty="0"/>
              <a:t>3. </a:t>
            </a:r>
            <a:r>
              <a:rPr lang="en-GB" b="1" baseline="0" dirty="0"/>
              <a:t>It’s not just about the supply chain or manufacturing–it’s about business operations and revenue growth</a:t>
            </a:r>
          </a:p>
          <a:p>
            <a:pPr marL="171450" indent="-171450">
              <a:buFontTx/>
              <a:buChar char="-"/>
            </a:pPr>
            <a:r>
              <a:rPr lang="en-US" baseline="0" dirty="0"/>
              <a:t>I4.0 is broader than just supply chain or production: </a:t>
            </a:r>
            <a:r>
              <a:rPr lang="en-GB" baseline="0" dirty="0"/>
              <a:t>Industry 4.0 capabilities can improve business operations and revenue growth, transforming products, the supply chain, and the customer experience.</a:t>
            </a:r>
          </a:p>
          <a:p>
            <a:pPr marL="171450" indent="-171450">
              <a:buFontTx/>
              <a:buChar char="-"/>
            </a:pPr>
            <a:r>
              <a:rPr lang="en-US" baseline="0" dirty="0"/>
              <a:t>Impact on product: transform the way products are designed and developed. Lead to business model.</a:t>
            </a:r>
          </a:p>
          <a:p>
            <a:pPr marL="171450" indent="-171450">
              <a:buFontTx/>
              <a:buChar char="-"/>
            </a:pPr>
            <a:r>
              <a:rPr lang="en-US" baseline="0" dirty="0"/>
              <a:t>Impact on supply chain: I4.0 enables the smart factory, connect supply network and logistics capabilities and inform planning and inventory processes</a:t>
            </a:r>
          </a:p>
          <a:p>
            <a:pPr marL="171450" indent="-171450">
              <a:buFontTx/>
              <a:buChar char="-"/>
            </a:pPr>
            <a:r>
              <a:rPr lang="en-US" baseline="0" dirty="0"/>
              <a:t>Impact on customers: enhance the customer experience, direct selling and marketing strategies though data gathered though intelligent products and services. Customers can interact with the object. </a:t>
            </a:r>
          </a:p>
        </p:txBody>
      </p:sp>
      <p:sp>
        <p:nvSpPr>
          <p:cNvPr id="4" name="Slide Number Placeholder 3"/>
          <p:cNvSpPr>
            <a:spLocks noGrp="1"/>
          </p:cNvSpPr>
          <p:nvPr>
            <p:ph type="sldNum" sz="quarter" idx="10"/>
          </p:nvPr>
        </p:nvSpPr>
        <p:spPr/>
        <p:txBody>
          <a:bodyPr/>
          <a:lstStyle/>
          <a:p>
            <a:fld id="{D9E50DBC-2896-0A4C-AFF9-CCB22DA1C35C}" type="slidenum">
              <a:rPr lang="en-US" smtClean="0"/>
              <a:t>8</a:t>
            </a:fld>
            <a:endParaRPr lang="en-US"/>
          </a:p>
        </p:txBody>
      </p:sp>
    </p:spTree>
    <p:extLst>
      <p:ext uri="{BB962C8B-B14F-4D97-AF65-F5344CB8AC3E}">
        <p14:creationId xmlns:p14="http://schemas.microsoft.com/office/powerpoint/2010/main" val="3410126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to https://www.cbinsights.com/research/future-factory-manufacturing-tech-trends/#quality)</a:t>
            </a:r>
            <a:endParaRPr lang="en-GB" dirty="0"/>
          </a:p>
        </p:txBody>
      </p:sp>
      <p:sp>
        <p:nvSpPr>
          <p:cNvPr id="4" name="Slide Number Placeholder 3"/>
          <p:cNvSpPr>
            <a:spLocks noGrp="1"/>
          </p:cNvSpPr>
          <p:nvPr>
            <p:ph type="sldNum" sz="quarter" idx="10"/>
          </p:nvPr>
        </p:nvSpPr>
        <p:spPr/>
        <p:txBody>
          <a:bodyPr/>
          <a:lstStyle/>
          <a:p>
            <a:fld id="{D9E50DBC-2896-0A4C-AFF9-CCB22DA1C35C}" type="slidenum">
              <a:rPr lang="en-US" smtClean="0"/>
              <a:t>16</a:t>
            </a:fld>
            <a:endParaRPr lang="en-US"/>
          </a:p>
        </p:txBody>
      </p:sp>
    </p:spTree>
    <p:extLst>
      <p:ext uri="{BB962C8B-B14F-4D97-AF65-F5344CB8AC3E}">
        <p14:creationId xmlns:p14="http://schemas.microsoft.com/office/powerpoint/2010/main" val="3461677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Situation: </a:t>
            </a:r>
            <a:r>
              <a:rPr lang="en-GB" dirty="0"/>
              <a:t>Due to the arrival of industry 4.0, CEO of Company A has a new vision to transform the existing operation to be smart factory in response to industry 4.0 and competing with the competitors. However, the main concern is that the company staff are still lack of industry 4.0 awareness. CEO hence decides to organize a meeting with the representatives from all departments to announce the new vision and create the awareness. </a:t>
            </a:r>
          </a:p>
        </p:txBody>
      </p:sp>
      <p:sp>
        <p:nvSpPr>
          <p:cNvPr id="4" name="Slide Number Placeholder 3"/>
          <p:cNvSpPr>
            <a:spLocks noGrp="1"/>
          </p:cNvSpPr>
          <p:nvPr>
            <p:ph type="sldNum" sz="quarter" idx="10"/>
          </p:nvPr>
        </p:nvSpPr>
        <p:spPr/>
        <p:txBody>
          <a:bodyPr/>
          <a:lstStyle/>
          <a:p>
            <a:fld id="{D9E50DBC-2896-0A4C-AFF9-CCB22DA1C35C}" type="slidenum">
              <a:rPr lang="en-US" smtClean="0"/>
              <a:t>18</a:t>
            </a:fld>
            <a:endParaRPr lang="en-US"/>
          </a:p>
        </p:txBody>
      </p:sp>
    </p:spTree>
    <p:extLst>
      <p:ext uri="{BB962C8B-B14F-4D97-AF65-F5344CB8AC3E}">
        <p14:creationId xmlns:p14="http://schemas.microsoft.com/office/powerpoint/2010/main" val="2582114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E50DBC-2896-0A4C-AFF9-CCB22DA1C35C}" type="slidenum">
              <a:rPr lang="en-US" smtClean="0"/>
              <a:t>19</a:t>
            </a:fld>
            <a:endParaRPr lang="en-US"/>
          </a:p>
        </p:txBody>
      </p:sp>
    </p:spTree>
    <p:extLst>
      <p:ext uri="{BB962C8B-B14F-4D97-AF65-F5344CB8AC3E}">
        <p14:creationId xmlns:p14="http://schemas.microsoft.com/office/powerpoint/2010/main" val="797021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E50DBC-2896-0A4C-AFF9-CCB22DA1C35C}" type="slidenum">
              <a:rPr lang="en-US" smtClean="0"/>
              <a:t>20</a:t>
            </a:fld>
            <a:endParaRPr lang="en-US"/>
          </a:p>
        </p:txBody>
      </p:sp>
    </p:spTree>
    <p:extLst>
      <p:ext uri="{BB962C8B-B14F-4D97-AF65-F5344CB8AC3E}">
        <p14:creationId xmlns:p14="http://schemas.microsoft.com/office/powerpoint/2010/main" val="149740695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6.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1" name="Isosceles Triangle 9">
            <a:extLst>
              <a:ext uri="{FF2B5EF4-FFF2-40B4-BE49-F238E27FC236}">
                <a16:creationId xmlns=""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 xmlns:a16="http://schemas.microsoft.com/office/drawing/2014/main" id="{9358ED85-3F91-4A60-AA0D-5214CD30A548}"/>
              </a:ext>
            </a:extLst>
          </p:cNvPr>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pic>
        <p:nvPicPr>
          <p:cNvPr id="17" name="Picture 16" descr="A close up of a logo&#10;&#10;Description generated with very high confidence">
            <a:extLst>
              <a:ext uri="{FF2B5EF4-FFF2-40B4-BE49-F238E27FC236}">
                <a16:creationId xmlns="" xmlns:a16="http://schemas.microsoft.com/office/drawing/2014/main" id="{745027A7-4436-4BFC-B715-CB8E92192DF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sp>
        <p:nvSpPr>
          <p:cNvPr id="22" name="Subtitle 2">
            <a:extLst>
              <a:ext uri="{FF2B5EF4-FFF2-40B4-BE49-F238E27FC236}">
                <a16:creationId xmlns=""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5" name="Subtitle 2">
            <a:extLst>
              <a:ext uri="{FF2B5EF4-FFF2-40B4-BE49-F238E27FC236}">
                <a16:creationId xmlns="" xmlns:a16="http://schemas.microsoft.com/office/drawing/2014/main" id="{5D39AF64-02D8-4A17-BB3F-4E3014876403}"/>
              </a:ext>
            </a:extLst>
          </p:cNvPr>
          <p:cNvSpPr>
            <a:spLocks noGrp="1"/>
          </p:cNvSpPr>
          <p:nvPr>
            <p:ph type="subTitle" idx="1"/>
          </p:nvPr>
        </p:nvSpPr>
        <p:spPr>
          <a:xfrm>
            <a:off x="1356177" y="3445482"/>
            <a:ext cx="8950284" cy="1305161"/>
          </a:xfrm>
          <a:noFill/>
        </p:spPr>
        <p:txBody>
          <a:bodyPr anchor="ctr">
            <a:noAutofit/>
          </a:bodyPr>
          <a:lstStyle>
            <a:lvl1pPr marL="0" indent="0" algn="ctr">
              <a:buNone/>
              <a:defRPr sz="28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 xmlns:a16="http://schemas.microsoft.com/office/drawing/2014/main" id="{47DADDB0-2C51-4443-AB1B-DC4AF76394AD}"/>
              </a:ext>
            </a:extLst>
          </p:cNvPr>
          <p:cNvSpPr>
            <a:spLocks noGrp="1"/>
          </p:cNvSpPr>
          <p:nvPr>
            <p:ph type="ctrTitle"/>
          </p:nvPr>
        </p:nvSpPr>
        <p:spPr>
          <a:xfrm>
            <a:off x="1356177" y="2067992"/>
            <a:ext cx="8950284" cy="1121423"/>
          </a:xfrm>
          <a:noFill/>
        </p:spPr>
        <p:txBody>
          <a:bodyPr anchor="ctr">
            <a:noAutofit/>
          </a:bodyPr>
          <a:lstStyle>
            <a:lvl1pPr algn="ctr">
              <a:defRPr sz="4400" b="0" i="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Rectangle 2">
            <a:extLst>
              <a:ext uri="{FF2B5EF4-FFF2-40B4-BE49-F238E27FC236}">
                <a16:creationId xmlns="" xmlns:a16="http://schemas.microsoft.com/office/drawing/2014/main" id="{55E31D9C-DF45-4586-BF2E-7912D4B41D80}"/>
              </a:ext>
            </a:extLst>
          </p:cNvPr>
          <p:cNvSpPr/>
          <p:nvPr userDrawn="1"/>
        </p:nvSpPr>
        <p:spPr>
          <a:xfrm>
            <a:off x="1356177" y="3184039"/>
            <a:ext cx="89502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33344BED-7B33-41AD-A323-368EB9B434D6}"/>
              </a:ext>
            </a:extLst>
          </p:cNvPr>
          <p:cNvSpPr/>
          <p:nvPr userDrawn="1"/>
        </p:nvSpPr>
        <p:spPr>
          <a:xfrm>
            <a:off x="1615354" y="3263030"/>
            <a:ext cx="843193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 xmlns:a16="http://schemas.microsoft.com/office/drawing/2014/main" id="{BB023124-B431-4DF0-80A3-5D3DB66D88FD}"/>
              </a:ext>
            </a:extLst>
          </p:cNvPr>
          <p:cNvSpPr/>
          <p:nvPr userDrawn="1"/>
        </p:nvSpPr>
        <p:spPr>
          <a:xfrm>
            <a:off x="1927935" y="3310167"/>
            <a:ext cx="7806768"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userDrawn="1"/>
        </p:nvGrpSpPr>
        <p:grpSpPr>
          <a:xfrm>
            <a:off x="1433334" y="1661096"/>
            <a:ext cx="10658792" cy="5077641"/>
            <a:chOff x="1433334" y="1661096"/>
            <a:chExt cx="10658792" cy="5077641"/>
          </a:xfrm>
        </p:grpSpPr>
        <p:pic>
          <p:nvPicPr>
            <p:cNvPr id="16" name="Picture 15">
              <a:extLst>
                <a:ext uri="{FF2B5EF4-FFF2-40B4-BE49-F238E27FC236}">
                  <a16:creationId xmlns=""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4" name="Pictur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9" name="Group 38"/>
            <p:cNvGrpSpPr/>
            <p:nvPr userDrawn="1"/>
          </p:nvGrpSpPr>
          <p:grpSpPr>
            <a:xfrm>
              <a:off x="1433334" y="5625782"/>
              <a:ext cx="1947672" cy="1112955"/>
              <a:chOff x="1462142" y="5625782"/>
              <a:chExt cx="1947672" cy="1112955"/>
            </a:xfrm>
          </p:grpSpPr>
          <p:sp>
            <p:nvSpPr>
              <p:cNvPr id="29" name="Rectangle 28"/>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24" name="Picture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8" name="Picture 3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41" name="Picture 4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42" name="Picture 4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3974934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21" name="Rectangle 20">
            <a:extLst>
              <a:ext uri="{FF2B5EF4-FFF2-40B4-BE49-F238E27FC236}">
                <a16:creationId xmlns=""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 xmlns:a16="http://schemas.microsoft.com/office/drawing/2014/main" id="{33CC12D3-EFEE-4DBD-A0DE-4E6866861109}"/>
              </a:ext>
            </a:extLst>
          </p:cNvPr>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3" name="Group 22">
            <a:extLst>
              <a:ext uri="{FF2B5EF4-FFF2-40B4-BE49-F238E27FC236}">
                <a16:creationId xmlns="" xmlns:a16="http://schemas.microsoft.com/office/drawing/2014/main" id="{6AB01A1C-51D1-41B4-9C3C-E06B1D57AF69}"/>
              </a:ext>
            </a:extLst>
          </p:cNvPr>
          <p:cNvGrpSpPr/>
          <p:nvPr userDrawn="1"/>
        </p:nvGrpSpPr>
        <p:grpSpPr>
          <a:xfrm>
            <a:off x="1792289" y="1349129"/>
            <a:ext cx="9913040" cy="154101"/>
            <a:chOff x="1610813" y="1340083"/>
            <a:chExt cx="7607984" cy="169918"/>
          </a:xfrm>
        </p:grpSpPr>
        <p:sp>
          <p:nvSpPr>
            <p:cNvPr id="24" name="Rectangle 23">
              <a:extLst>
                <a:ext uri="{FF2B5EF4-FFF2-40B4-BE49-F238E27FC236}">
                  <a16:creationId xmlns="" xmlns:a16="http://schemas.microsoft.com/office/drawing/2014/main" id="{3FAE0845-1B36-45A0-A900-346B585FB863}"/>
                </a:ext>
              </a:extLst>
            </p:cNvPr>
            <p:cNvSpPr/>
            <p:nvPr userDrawn="1"/>
          </p:nvSpPr>
          <p:spPr>
            <a:xfrm>
              <a:off x="1610813" y="1340083"/>
              <a:ext cx="76079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54424509-D133-4E5C-8A4D-7A431372B253}"/>
                </a:ext>
              </a:extLst>
            </p:cNvPr>
            <p:cNvSpPr/>
            <p:nvPr userDrawn="1"/>
          </p:nvSpPr>
          <p:spPr>
            <a:xfrm>
              <a:off x="1831119" y="1405583"/>
              <a:ext cx="716737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84E59BE7-4247-4ABD-852F-D91F21A5AAD4}"/>
                </a:ext>
              </a:extLst>
            </p:cNvPr>
            <p:cNvSpPr/>
            <p:nvPr userDrawn="1"/>
          </p:nvSpPr>
          <p:spPr>
            <a:xfrm>
              <a:off x="2096821" y="1457576"/>
              <a:ext cx="6635965"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descr="A close up of a logo&#10;&#10;Description generated with very high confidence">
            <a:extLst>
              <a:ext uri="{FF2B5EF4-FFF2-40B4-BE49-F238E27FC236}">
                <a16:creationId xmlns="" xmlns:a16="http://schemas.microsoft.com/office/drawing/2014/main" id="{B361314F-AD54-4372-AC14-9CC620E0DE7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extLst>
      <p:ext uri="{BB962C8B-B14F-4D97-AF65-F5344CB8AC3E}">
        <p14:creationId xmlns:p14="http://schemas.microsoft.com/office/powerpoint/2010/main" val="2219612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Slide">
    <p:spTree>
      <p:nvGrpSpPr>
        <p:cNvPr id="1" name=""/>
        <p:cNvGrpSpPr/>
        <p:nvPr/>
      </p:nvGrpSpPr>
      <p:grpSpPr>
        <a:xfrm>
          <a:off x="0" y="0"/>
          <a:ext cx="0" cy="0"/>
          <a:chOff x="0" y="0"/>
          <a:chExt cx="0" cy="0"/>
        </a:xfrm>
      </p:grpSpPr>
      <p:sp>
        <p:nvSpPr>
          <p:cNvPr id="21" name="Rectangle 20">
            <a:extLst>
              <a:ext uri="{FF2B5EF4-FFF2-40B4-BE49-F238E27FC236}">
                <a16:creationId xmlns=""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 xmlns:a16="http://schemas.microsoft.com/office/drawing/2014/main" id="{33CC12D3-EFEE-4DBD-A0DE-4E6866861109}"/>
              </a:ext>
            </a:extLst>
          </p:cNvPr>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descr="A close up of a logo&#10;&#10;Description generated with very high confidence">
            <a:extLst>
              <a:ext uri="{FF2B5EF4-FFF2-40B4-BE49-F238E27FC236}">
                <a16:creationId xmlns="" xmlns:a16="http://schemas.microsoft.com/office/drawing/2014/main" id="{B361314F-AD54-4372-AC14-9CC620E0DE7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1" name="Isosceles Triangle 9">
            <a:extLst>
              <a:ext uri="{FF2B5EF4-FFF2-40B4-BE49-F238E27FC236}">
                <a16:creationId xmlns=""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 xmlns:a16="http://schemas.microsoft.com/office/drawing/2014/main" id="{9358ED85-3F91-4A60-AA0D-5214CD30A548}"/>
              </a:ext>
            </a:extLst>
          </p:cNvPr>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sp>
        <p:nvSpPr>
          <p:cNvPr id="22" name="Subtitle 2">
            <a:extLst>
              <a:ext uri="{FF2B5EF4-FFF2-40B4-BE49-F238E27FC236}">
                <a16:creationId xmlns=""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4" name="Rectangle 23">
            <a:extLst>
              <a:ext uri="{FF2B5EF4-FFF2-40B4-BE49-F238E27FC236}">
                <a16:creationId xmlns="" xmlns:a16="http://schemas.microsoft.com/office/drawing/2014/main" id="{6B09061E-C19F-4F07-A1CD-123D3E1DE607}"/>
              </a:ext>
            </a:extLst>
          </p:cNvPr>
          <p:cNvSpPr/>
          <p:nvPr userDrawn="1"/>
        </p:nvSpPr>
        <p:spPr>
          <a:xfrm>
            <a:off x="4042475" y="2034173"/>
            <a:ext cx="6001323" cy="1569660"/>
          </a:xfrm>
          <a:prstGeom prst="rect">
            <a:avLst/>
          </a:prstGeom>
          <a:noFill/>
        </p:spPr>
        <p:txBody>
          <a:bodyPr wrap="none" lIns="91440" tIns="45720" rIns="91440" bIns="45720">
            <a:spAutoFit/>
          </a:bodyPr>
          <a:lstStyle/>
          <a:p>
            <a:pPr algn="ctr"/>
            <a:r>
              <a:rPr lang="en-US" sz="9600" b="0" i="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Thank You</a:t>
            </a:r>
          </a:p>
        </p:txBody>
      </p:sp>
      <p:pic>
        <p:nvPicPr>
          <p:cNvPr id="19" name="Picture 18" descr="A close up of a logo&#10;&#10;Description generated with very high confidence">
            <a:extLst>
              <a:ext uri="{FF2B5EF4-FFF2-40B4-BE49-F238E27FC236}">
                <a16:creationId xmlns="" xmlns:a16="http://schemas.microsoft.com/office/drawing/2014/main" id="{FA31B2A8-CB08-462F-B7BA-1D4FF2A92CD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grpSp>
        <p:nvGrpSpPr>
          <p:cNvPr id="26" name="Group 25"/>
          <p:cNvGrpSpPr/>
          <p:nvPr userDrawn="1"/>
        </p:nvGrpSpPr>
        <p:grpSpPr>
          <a:xfrm>
            <a:off x="1433334" y="1661096"/>
            <a:ext cx="10658792" cy="5077641"/>
            <a:chOff x="1433334" y="1661096"/>
            <a:chExt cx="10658792" cy="5077641"/>
          </a:xfrm>
        </p:grpSpPr>
        <p:pic>
          <p:nvPicPr>
            <p:cNvPr id="27" name="Picture 26">
              <a:extLst>
                <a:ext uri="{FF2B5EF4-FFF2-40B4-BE49-F238E27FC236}">
                  <a16:creationId xmlns=""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8" name="Picture 2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30" name="Picture 2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1" name="Group 30"/>
            <p:cNvGrpSpPr/>
            <p:nvPr userDrawn="1"/>
          </p:nvGrpSpPr>
          <p:grpSpPr>
            <a:xfrm>
              <a:off x="1433334" y="5625782"/>
              <a:ext cx="1947672" cy="1112955"/>
              <a:chOff x="1462142" y="5625782"/>
              <a:chExt cx="1947672" cy="1112955"/>
            </a:xfrm>
          </p:grpSpPr>
          <p:sp>
            <p:nvSpPr>
              <p:cNvPr id="36" name="Rectangle 35"/>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32" name="Picture 3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3" name="Picture 3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34" name="Picture 3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35" name="Picture 3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grpSp>
        <p:nvGrpSpPr>
          <p:cNvPr id="25" name="Group 24">
            <a:extLst>
              <a:ext uri="{FF2B5EF4-FFF2-40B4-BE49-F238E27FC236}">
                <a16:creationId xmlns="" xmlns:a16="http://schemas.microsoft.com/office/drawing/2014/main" id="{45838C6F-2712-40E5-B33C-0F633F5A2BC1}"/>
              </a:ext>
            </a:extLst>
          </p:cNvPr>
          <p:cNvGrpSpPr/>
          <p:nvPr userDrawn="1"/>
        </p:nvGrpSpPr>
        <p:grpSpPr>
          <a:xfrm>
            <a:off x="208806" y="3605919"/>
            <a:ext cx="4259613" cy="2063948"/>
            <a:chOff x="1367874" y="3724026"/>
            <a:chExt cx="4259613" cy="2063948"/>
          </a:xfrm>
        </p:grpSpPr>
        <p:pic>
          <p:nvPicPr>
            <p:cNvPr id="38" name="Picture 8" descr="Related image">
              <a:extLst>
                <a:ext uri="{FF2B5EF4-FFF2-40B4-BE49-F238E27FC236}">
                  <a16:creationId xmlns="" xmlns:a16="http://schemas.microsoft.com/office/drawing/2014/main" id="{C347F2E1-32C3-42DE-A641-A761A9BC8457}"/>
                </a:ext>
              </a:extLst>
            </p:cNvPr>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l="12951" t="10377" r="11299" b="16033"/>
            <a:stretch/>
          </p:blipFill>
          <p:spPr bwMode="auto">
            <a:xfrm>
              <a:off x="1451557" y="4417174"/>
              <a:ext cx="658490" cy="63971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9" name="Picture 38" descr="Image result for youtube icon png">
              <a:extLst>
                <a:ext uri="{FF2B5EF4-FFF2-40B4-BE49-F238E27FC236}">
                  <a16:creationId xmlns="" xmlns:a16="http://schemas.microsoft.com/office/drawing/2014/main" id="{433171C4-5851-4396-BA52-6A4F1EB08AA1}"/>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367874" y="5129484"/>
              <a:ext cx="658490" cy="65849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0" name="Picture 6" descr="Image result for website icon png">
              <a:extLst>
                <a:ext uri="{FF2B5EF4-FFF2-40B4-BE49-F238E27FC236}">
                  <a16:creationId xmlns="" xmlns:a16="http://schemas.microsoft.com/office/drawing/2014/main" id="{700B0FFF-4324-4D36-ABB6-514B1D0CC3D6}"/>
                </a:ext>
              </a:extLst>
            </p:cNvPr>
            <p:cNvPicPr>
              <a:picLocks noChangeAspect="1" noChangeArrowheads="1"/>
            </p:cNvPicPr>
            <p:nvPr userDrawn="1"/>
          </p:nvPicPr>
          <p:blipFill rotWithShape="1">
            <a:blip r:embed="rId15" cstate="print">
              <a:extLst>
                <a:ext uri="{28A0092B-C50C-407E-A947-70E740481C1C}">
                  <a14:useLocalDpi xmlns:a14="http://schemas.microsoft.com/office/drawing/2010/main" val="0"/>
                </a:ext>
              </a:extLst>
            </a:blip>
            <a:srcRect b="6087"/>
            <a:stretch/>
          </p:blipFill>
          <p:spPr bwMode="auto">
            <a:xfrm>
              <a:off x="1496281" y="3724026"/>
              <a:ext cx="658490" cy="618404"/>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 xmlns:a16="http://schemas.microsoft.com/office/drawing/2014/main" id="{A5E2B65C-C975-427A-8BB0-A7D46DE78454}"/>
                </a:ext>
              </a:extLst>
            </p:cNvPr>
            <p:cNvSpPr txBox="1"/>
            <p:nvPr userDrawn="1"/>
          </p:nvSpPr>
          <p:spPr>
            <a:xfrm>
              <a:off x="2137507" y="3833173"/>
              <a:ext cx="3489980" cy="400110"/>
            </a:xfrm>
            <a:prstGeom prst="rect">
              <a:avLst/>
            </a:prstGeom>
            <a:noFill/>
          </p:spPr>
          <p:txBody>
            <a:bodyPr wrap="square" rtlCol="0">
              <a:spAutoFit/>
            </a:bodyPr>
            <a:lstStyle/>
            <a:p>
              <a:pPr algn="l"/>
              <a:r>
                <a:rPr lang="en-US" sz="2000" dirty="0">
                  <a:solidFill>
                    <a:srgbClr val="002060"/>
                  </a:solidFill>
                </a:rPr>
                <a:t>https://msie4.ait.ac.th/</a:t>
              </a:r>
            </a:p>
          </p:txBody>
        </p:sp>
        <p:sp>
          <p:nvSpPr>
            <p:cNvPr id="42" name="TextBox 41">
              <a:extLst>
                <a:ext uri="{FF2B5EF4-FFF2-40B4-BE49-F238E27FC236}">
                  <a16:creationId xmlns="" xmlns:a16="http://schemas.microsoft.com/office/drawing/2014/main" id="{5D1A48ED-6076-4329-BBEF-FBED22F94A4E}"/>
                </a:ext>
              </a:extLst>
            </p:cNvPr>
            <p:cNvSpPr txBox="1"/>
            <p:nvPr userDrawn="1"/>
          </p:nvSpPr>
          <p:spPr>
            <a:xfrm>
              <a:off x="2060031" y="5269018"/>
              <a:ext cx="3166593" cy="400110"/>
            </a:xfrm>
            <a:prstGeom prst="rect">
              <a:avLst/>
            </a:prstGeom>
            <a:noFill/>
          </p:spPr>
          <p:txBody>
            <a:bodyPr wrap="square" rtlCol="0">
              <a:spAutoFit/>
            </a:bodyPr>
            <a:lstStyle/>
            <a:p>
              <a:pPr algn="l"/>
              <a:r>
                <a:rPr lang="en-US" sz="2000" dirty="0">
                  <a:solidFill>
                    <a:srgbClr val="002060"/>
                  </a:solidFill>
                </a:rPr>
                <a:t>MSIE 4.0 Channel</a:t>
              </a:r>
            </a:p>
          </p:txBody>
        </p:sp>
        <p:sp>
          <p:nvSpPr>
            <p:cNvPr id="43" name="TextBox 42">
              <a:extLst>
                <a:ext uri="{FF2B5EF4-FFF2-40B4-BE49-F238E27FC236}">
                  <a16:creationId xmlns="" xmlns:a16="http://schemas.microsoft.com/office/drawing/2014/main" id="{FD629B7C-F449-4D17-9736-3DF1838E5F47}"/>
                </a:ext>
              </a:extLst>
            </p:cNvPr>
            <p:cNvSpPr txBox="1"/>
            <p:nvPr userDrawn="1"/>
          </p:nvSpPr>
          <p:spPr>
            <a:xfrm>
              <a:off x="2109384" y="4536977"/>
              <a:ext cx="3166593" cy="400110"/>
            </a:xfrm>
            <a:prstGeom prst="rect">
              <a:avLst/>
            </a:prstGeom>
            <a:noFill/>
          </p:spPr>
          <p:txBody>
            <a:bodyPr wrap="square" rtlCol="0">
              <a:spAutoFit/>
            </a:bodyPr>
            <a:lstStyle/>
            <a:p>
              <a:pPr algn="l"/>
              <a:r>
                <a:rPr lang="en-US" sz="2000" dirty="0">
                  <a:solidFill>
                    <a:srgbClr val="002060"/>
                  </a:solidFill>
                </a:rPr>
                <a:t>@MSIE4Thailand</a:t>
              </a:r>
            </a:p>
          </p:txBody>
        </p:sp>
      </p:grpSp>
      <p:sp>
        <p:nvSpPr>
          <p:cNvPr id="44" name="TextBox 43">
            <a:extLst>
              <a:ext uri="{FF2B5EF4-FFF2-40B4-BE49-F238E27FC236}">
                <a16:creationId xmlns="" xmlns:a16="http://schemas.microsoft.com/office/drawing/2014/main" id="{F67F8699-7B71-4797-B9A1-850CF5BF8DCB}"/>
              </a:ext>
            </a:extLst>
          </p:cNvPr>
          <p:cNvSpPr txBox="1"/>
          <p:nvPr userDrawn="1"/>
        </p:nvSpPr>
        <p:spPr>
          <a:xfrm>
            <a:off x="4042475" y="3672689"/>
            <a:ext cx="6311008" cy="430887"/>
          </a:xfrm>
          <a:prstGeom prst="rect">
            <a:avLst/>
          </a:prstGeom>
          <a:noFill/>
        </p:spPr>
        <p:txBody>
          <a:bodyPr wrap="square" rtlCol="0">
            <a:spAutoFit/>
          </a:bodyPr>
          <a:lstStyle/>
          <a:p>
            <a:pPr algn="ctr"/>
            <a:r>
              <a:rPr lang="en-US" sz="2200" dirty="0">
                <a:solidFill>
                  <a:srgbClr val="002060"/>
                </a:solidFill>
              </a:rPr>
              <a:t>Together We Will Make Our Education Stronger</a:t>
            </a:r>
          </a:p>
        </p:txBody>
      </p:sp>
    </p:spTree>
    <p:extLst>
      <p:ext uri="{BB962C8B-B14F-4D97-AF65-F5344CB8AC3E}">
        <p14:creationId xmlns:p14="http://schemas.microsoft.com/office/powerpoint/2010/main" val="2860896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8607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A7A579E-4B74-4964-A53B-FB8332EF50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3FEC04A4-EEFA-4B33-8F0B-8AD3425CE2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2F46A3A-1AE9-4421-975B-95106E5773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CF984-20D0-475F-95E8-BAD667F37A1D}" type="datetimeFigureOut">
              <a:rPr lang="en-US" smtClean="0"/>
              <a:t>6/16/2020</a:t>
            </a:fld>
            <a:endParaRPr lang="en-US"/>
          </a:p>
        </p:txBody>
      </p:sp>
      <p:sp>
        <p:nvSpPr>
          <p:cNvPr id="5" name="Footer Placeholder 4">
            <a:extLst>
              <a:ext uri="{FF2B5EF4-FFF2-40B4-BE49-F238E27FC236}">
                <a16:creationId xmlns="" xmlns:a16="http://schemas.microsoft.com/office/drawing/2014/main" id="{3D2ECF4F-5EC1-4EF5-ABA2-A2BF92300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AF6227D0-FBCE-4F46-A81F-6B494FE79A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D2C98-E128-431B-B44D-4E0429A369B3}" type="slidenum">
              <a:rPr lang="en-US" smtClean="0"/>
              <a:t>‹#›</a:t>
            </a:fld>
            <a:endParaRPr lang="en-US"/>
          </a:p>
        </p:txBody>
      </p:sp>
    </p:spTree>
    <p:extLst>
      <p:ext uri="{BB962C8B-B14F-4D97-AF65-F5344CB8AC3E}">
        <p14:creationId xmlns:p14="http://schemas.microsoft.com/office/powerpoint/2010/main" val="321489313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62" r:id="rId4"/>
    <p:sldLayoutId id="214748366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 xmlns:a16="http://schemas.microsoft.com/office/drawing/2014/main" id="{1E8C3049-6B68-4E38-977A-C7B28A94B82F}"/>
              </a:ext>
            </a:extLst>
          </p:cNvPr>
          <p:cNvSpPr>
            <a:spLocks noGrp="1"/>
          </p:cNvSpPr>
          <p:nvPr>
            <p:ph type="subTitle" idx="1"/>
          </p:nvPr>
        </p:nvSpPr>
        <p:spPr>
          <a:xfrm>
            <a:off x="1356177" y="3674088"/>
            <a:ext cx="8950284" cy="1305161"/>
          </a:xfrm>
        </p:spPr>
        <p:txBody>
          <a:bodyPr/>
          <a:lstStyle/>
          <a:p>
            <a:r>
              <a:rPr lang="en-US" sz="2400" dirty="0" smtClean="0">
                <a:solidFill>
                  <a:srgbClr val="002060"/>
                </a:solidFill>
              </a:rPr>
              <a:t>TAKORN OPASSUWAN &amp; Assoc. Prof. </a:t>
            </a:r>
            <a:r>
              <a:rPr lang="en-US" sz="2400" dirty="0" err="1" smtClean="0">
                <a:solidFill>
                  <a:srgbClr val="002060"/>
                </a:solidFill>
              </a:rPr>
              <a:t>Wichai</a:t>
            </a:r>
            <a:r>
              <a:rPr lang="en-US" sz="2400" dirty="0" smtClean="0">
                <a:solidFill>
                  <a:srgbClr val="002060"/>
                </a:solidFill>
              </a:rPr>
              <a:t> </a:t>
            </a:r>
            <a:r>
              <a:rPr lang="en-US" sz="2400" dirty="0" err="1" smtClean="0">
                <a:solidFill>
                  <a:srgbClr val="002060"/>
                </a:solidFill>
              </a:rPr>
              <a:t>Chattinnawat</a:t>
            </a:r>
            <a:endParaRPr lang="en-US" sz="2400" dirty="0" smtClean="0">
              <a:solidFill>
                <a:srgbClr val="002060"/>
              </a:solidFill>
            </a:endParaRPr>
          </a:p>
          <a:p>
            <a:r>
              <a:rPr lang="th-TH" sz="2400" dirty="0" smtClean="0">
                <a:solidFill>
                  <a:srgbClr val="002060"/>
                </a:solidFill>
              </a:rPr>
              <a:t>ฐากร โอภาสสุวรรณ และ </a:t>
            </a:r>
            <a:r>
              <a:rPr lang="th-TH" sz="2400" dirty="0" smtClean="0">
                <a:solidFill>
                  <a:srgbClr val="002060"/>
                </a:solidFill>
              </a:rPr>
              <a:t>รศ.ดร. วิชัย ฉัตรทินวัฒน์</a:t>
            </a:r>
            <a:endParaRPr lang="en-US" sz="2400" dirty="0">
              <a:solidFill>
                <a:srgbClr val="002060"/>
              </a:solidFill>
            </a:endParaRPr>
          </a:p>
        </p:txBody>
      </p:sp>
      <p:sp>
        <p:nvSpPr>
          <p:cNvPr id="4" name="Title 1"/>
          <p:cNvSpPr txBox="1">
            <a:spLocks/>
          </p:cNvSpPr>
          <p:nvPr/>
        </p:nvSpPr>
        <p:spPr>
          <a:xfrm>
            <a:off x="1356177" y="2204653"/>
            <a:ext cx="9672210" cy="1121423"/>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4400" b="0" i="0" kern="120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GB" sz="3200" dirty="0">
                <a:solidFill>
                  <a:srgbClr val="002060"/>
                </a:solidFill>
              </a:rPr>
              <a:t>Quality Management Concept under the Digital </a:t>
            </a:r>
            <a:r>
              <a:rPr lang="en-GB" sz="3200" dirty="0" smtClean="0">
                <a:solidFill>
                  <a:srgbClr val="002060"/>
                </a:solidFill>
              </a:rPr>
              <a:t>Era</a:t>
            </a:r>
          </a:p>
          <a:p>
            <a:r>
              <a:rPr lang="th-TH" sz="3200" dirty="0" smtClean="0">
                <a:solidFill>
                  <a:srgbClr val="002060"/>
                </a:solidFill>
              </a:rPr>
              <a:t>แนวคิดการบริหารงานคุณภาพในยุคดิจิทัล</a:t>
            </a:r>
            <a:endParaRPr lang="en-US" sz="3200" dirty="0">
              <a:solidFill>
                <a:srgbClr val="002060"/>
              </a:solidFill>
            </a:endParaRPr>
          </a:p>
          <a:p>
            <a:endParaRPr lang="en-US" sz="3200" dirty="0">
              <a:solidFill>
                <a:srgbClr val="002060"/>
              </a:solidFill>
            </a:endParaRPr>
          </a:p>
        </p:txBody>
      </p:sp>
    </p:spTree>
    <p:extLst>
      <p:ext uri="{BB962C8B-B14F-4D97-AF65-F5344CB8AC3E}">
        <p14:creationId xmlns:p14="http://schemas.microsoft.com/office/powerpoint/2010/main" val="1457352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7998" y="533987"/>
            <a:ext cx="9913041" cy="888031"/>
          </a:xfrm>
        </p:spPr>
        <p:txBody>
          <a:bodyPr>
            <a:normAutofit fontScale="90000"/>
          </a:bodyPr>
          <a:lstStyle/>
          <a:p>
            <a:r>
              <a:rPr lang="en-US" dirty="0"/>
              <a:t>Quality Management: </a:t>
            </a:r>
            <a:r>
              <a:rPr lang="en-US" dirty="0" err="1"/>
              <a:t>Juran’s</a:t>
            </a:r>
            <a:r>
              <a:rPr lang="en-US" dirty="0"/>
              <a:t> Quality </a:t>
            </a:r>
            <a:r>
              <a:rPr lang="en-US" dirty="0" smtClean="0"/>
              <a:t>Trilogy</a:t>
            </a:r>
            <a:br>
              <a:rPr lang="en-US" dirty="0" smtClean="0"/>
            </a:br>
            <a:r>
              <a:rPr lang="th-TH" dirty="0">
                <a:solidFill>
                  <a:srgbClr val="FF0000"/>
                </a:solidFill>
              </a:rPr>
              <a:t>การจัดการ</a:t>
            </a:r>
            <a:r>
              <a:rPr lang="th-TH" dirty="0" smtClean="0">
                <a:solidFill>
                  <a:srgbClr val="FF0000"/>
                </a:solidFill>
              </a:rPr>
              <a:t>คุณภาพ</a:t>
            </a:r>
            <a:r>
              <a:rPr lang="en-US" dirty="0" smtClean="0">
                <a:solidFill>
                  <a:srgbClr val="FF0000"/>
                </a:solidFill>
              </a:rPr>
              <a:t> : </a:t>
            </a:r>
            <a:r>
              <a:rPr lang="th-TH" dirty="0" smtClean="0">
                <a:solidFill>
                  <a:srgbClr val="FF0000"/>
                </a:solidFill>
              </a:rPr>
              <a:t>ไตร</a:t>
            </a:r>
            <a:r>
              <a:rPr lang="th-TH" dirty="0">
                <a:solidFill>
                  <a:srgbClr val="FF0000"/>
                </a:solidFill>
              </a:rPr>
              <a:t>ศาสตร์ด้านคุณภาพของจูลัน</a:t>
            </a:r>
            <a:br>
              <a:rPr lang="th-TH" dirty="0">
                <a:solidFill>
                  <a:srgbClr val="FF0000"/>
                </a:solidFill>
              </a:rPr>
            </a:br>
            <a:endParaRPr lang="en-US" sz="2800" dirty="0">
              <a:solidFill>
                <a:srgbClr val="FF0000"/>
              </a:solidFill>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5462194" y="2376104"/>
            <a:ext cx="5785577" cy="3616037"/>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651" y="2847352"/>
            <a:ext cx="3070730" cy="2673542"/>
          </a:xfrm>
          <a:prstGeom prst="rect">
            <a:avLst/>
          </a:prstGeom>
        </p:spPr>
      </p:pic>
      <p:sp>
        <p:nvSpPr>
          <p:cNvPr id="10" name="Rectangle 9"/>
          <p:cNvSpPr/>
          <p:nvPr/>
        </p:nvSpPr>
        <p:spPr>
          <a:xfrm>
            <a:off x="745460" y="2108688"/>
            <a:ext cx="2932921" cy="1015663"/>
          </a:xfrm>
          <a:prstGeom prst="rect">
            <a:avLst/>
          </a:prstGeom>
        </p:spPr>
        <p:txBody>
          <a:bodyPr wrap="square">
            <a:spAutoFit/>
          </a:bodyPr>
          <a:lstStyle/>
          <a:p>
            <a:r>
              <a:rPr lang="en-GB" sz="1200" b="1" dirty="0">
                <a:latin typeface="Tw Cen MT" panose="020B0602020104020603" pitchFamily="34" charset="0"/>
              </a:rPr>
              <a:t>Quality Planning </a:t>
            </a:r>
            <a:r>
              <a:rPr lang="en-GB" sz="1200" dirty="0">
                <a:latin typeface="Tw Cen MT" panose="020B0602020104020603" pitchFamily="34" charset="0"/>
              </a:rPr>
              <a:t>is the activity of developing the products and processes required to meet customer’s needs</a:t>
            </a:r>
            <a:r>
              <a:rPr lang="en-GB" sz="1200" dirty="0" smtClean="0">
                <a:latin typeface="Tw Cen MT" panose="020B0602020104020603" pitchFamily="34" charset="0"/>
              </a:rPr>
              <a:t>.</a:t>
            </a:r>
            <a:endParaRPr lang="th-TH" sz="1200" dirty="0" smtClean="0">
              <a:latin typeface="Tw Cen MT" panose="020B0602020104020603" pitchFamily="34" charset="0"/>
            </a:endParaRPr>
          </a:p>
          <a:p>
            <a:r>
              <a:rPr lang="th-TH" sz="1200" b="1" dirty="0" smtClean="0">
                <a:solidFill>
                  <a:srgbClr val="FF0000"/>
                </a:solidFill>
                <a:latin typeface="Tw Cen MT" panose="020B0602020104020603" pitchFamily="34" charset="0"/>
              </a:rPr>
              <a:t>การวางแผนคุณภาพ </a:t>
            </a:r>
            <a:r>
              <a:rPr lang="th-TH" sz="1200" dirty="0" smtClean="0">
                <a:solidFill>
                  <a:srgbClr val="FF0000"/>
                </a:solidFill>
                <a:latin typeface="Tw Cen MT" panose="020B0602020104020603" pitchFamily="34" charset="0"/>
              </a:rPr>
              <a:t>เป็นกิจกรรมในการพัฒนาผลิตภัณพ์และกระบวนการเพื่อตอบสนองต่อความต้องการของลูกค้า</a:t>
            </a:r>
            <a:endParaRPr lang="en-GB" sz="1200" dirty="0">
              <a:solidFill>
                <a:srgbClr val="FF0000"/>
              </a:solidFill>
              <a:latin typeface="Tw Cen MT" panose="020B0602020104020603" pitchFamily="34" charset="0"/>
            </a:endParaRPr>
          </a:p>
        </p:txBody>
      </p:sp>
      <p:sp>
        <p:nvSpPr>
          <p:cNvPr id="11" name="Rectangle 10"/>
          <p:cNvSpPr/>
          <p:nvPr/>
        </p:nvSpPr>
        <p:spPr>
          <a:xfrm>
            <a:off x="607651" y="5520894"/>
            <a:ext cx="3382458" cy="1015663"/>
          </a:xfrm>
          <a:prstGeom prst="rect">
            <a:avLst/>
          </a:prstGeom>
        </p:spPr>
        <p:txBody>
          <a:bodyPr wrap="square">
            <a:spAutoFit/>
          </a:bodyPr>
          <a:lstStyle/>
          <a:p>
            <a:r>
              <a:rPr lang="en-GB" sz="1200" b="1" dirty="0">
                <a:latin typeface="Tw Cen MT" panose="020B0602020104020603" pitchFamily="34" charset="0"/>
              </a:rPr>
              <a:t>Quality control </a:t>
            </a:r>
            <a:r>
              <a:rPr lang="en-GB" sz="1200" dirty="0">
                <a:latin typeface="Tw Cen MT" panose="020B0602020104020603" pitchFamily="34" charset="0"/>
              </a:rPr>
              <a:t>is the process used by operational personnel to ensure that their processes meet the product and service requirements</a:t>
            </a:r>
            <a:r>
              <a:rPr lang="en-GB" sz="1200" dirty="0" smtClean="0">
                <a:latin typeface="Tw Cen MT" panose="020B0602020104020603" pitchFamily="34" charset="0"/>
              </a:rPr>
              <a:t>.</a:t>
            </a:r>
            <a:endParaRPr lang="th-TH" sz="1200" dirty="0" smtClean="0">
              <a:latin typeface="Tw Cen MT" panose="020B0602020104020603" pitchFamily="34" charset="0"/>
            </a:endParaRPr>
          </a:p>
          <a:p>
            <a:r>
              <a:rPr lang="th-TH" sz="1200" b="1" dirty="0" smtClean="0">
                <a:solidFill>
                  <a:srgbClr val="FF0000"/>
                </a:solidFill>
                <a:latin typeface="Tw Cen MT" panose="020B0602020104020603" pitchFamily="34" charset="0"/>
              </a:rPr>
              <a:t>การควบคุมคุณภาพ </a:t>
            </a:r>
            <a:r>
              <a:rPr lang="th-TH" sz="1200" dirty="0" smtClean="0">
                <a:solidFill>
                  <a:srgbClr val="FF0000"/>
                </a:solidFill>
                <a:latin typeface="Tw Cen MT" panose="020B0602020104020603" pitchFamily="34" charset="0"/>
              </a:rPr>
              <a:t>เป็นกระบวนการที่ใช้ในระดับปฏิบัติการเพื่อประกันว่ากระบวนการผลิตสอดคล้องต่อความต้องการด้านผลิตภัณฑ์และการบริการ</a:t>
            </a:r>
            <a:endParaRPr lang="en-GB" sz="1200" dirty="0">
              <a:solidFill>
                <a:srgbClr val="FF0000"/>
              </a:solidFill>
              <a:latin typeface="Tw Cen MT" panose="020B0602020104020603" pitchFamily="34" charset="0"/>
            </a:endParaRPr>
          </a:p>
        </p:txBody>
      </p:sp>
      <p:sp>
        <p:nvSpPr>
          <p:cNvPr id="12" name="Rectangle 11"/>
          <p:cNvSpPr/>
          <p:nvPr/>
        </p:nvSpPr>
        <p:spPr>
          <a:xfrm>
            <a:off x="3303246" y="3124351"/>
            <a:ext cx="2296155" cy="1754326"/>
          </a:xfrm>
          <a:prstGeom prst="rect">
            <a:avLst/>
          </a:prstGeom>
        </p:spPr>
        <p:txBody>
          <a:bodyPr wrap="square">
            <a:spAutoFit/>
          </a:bodyPr>
          <a:lstStyle/>
          <a:p>
            <a:r>
              <a:rPr lang="en-GB" sz="1200" b="1" dirty="0">
                <a:latin typeface="Tw Cen MT" panose="020B0602020104020603" pitchFamily="34" charset="0"/>
              </a:rPr>
              <a:t>Quality improvement </a:t>
            </a:r>
            <a:r>
              <a:rPr lang="en-GB" sz="1200" dirty="0">
                <a:latin typeface="Tw Cen MT" panose="020B0602020104020603" pitchFamily="34" charset="0"/>
              </a:rPr>
              <a:t>aims to attain levels of performance that are</a:t>
            </a:r>
          </a:p>
          <a:p>
            <a:r>
              <a:rPr lang="en-GB" sz="1200" dirty="0">
                <a:latin typeface="Tw Cen MT" panose="020B0602020104020603" pitchFamily="34" charset="0"/>
              </a:rPr>
              <a:t>unprecedented—levels that are significantly better than any past level</a:t>
            </a:r>
            <a:r>
              <a:rPr lang="en-GB" sz="1200" dirty="0" smtClean="0">
                <a:latin typeface="Tw Cen MT" panose="020B0602020104020603" pitchFamily="34" charset="0"/>
              </a:rPr>
              <a:t>.</a:t>
            </a:r>
            <a:endParaRPr lang="th-TH" sz="1200" dirty="0" smtClean="0">
              <a:latin typeface="Tw Cen MT" panose="020B0602020104020603" pitchFamily="34" charset="0"/>
            </a:endParaRPr>
          </a:p>
          <a:p>
            <a:r>
              <a:rPr lang="th-TH" sz="1200" b="1" dirty="0" smtClean="0">
                <a:solidFill>
                  <a:srgbClr val="FF0000"/>
                </a:solidFill>
                <a:latin typeface="Tw Cen MT" panose="020B0602020104020603" pitchFamily="34" charset="0"/>
              </a:rPr>
              <a:t>การปรับปรุงคุณภาพ </a:t>
            </a:r>
            <a:r>
              <a:rPr lang="th-TH" sz="1200" dirty="0" smtClean="0">
                <a:solidFill>
                  <a:srgbClr val="FF0000"/>
                </a:solidFill>
                <a:latin typeface="Tw Cen MT" panose="020B0602020104020603" pitchFamily="34" charset="0"/>
              </a:rPr>
              <a:t>เพื่อให้บรรลุถึงระดับของสมรรถนะที่ได้เปรียบการแข่งขัน มีระดับสมรรถนะที่ดีและสูงกว่าเดิมที่มีอยู่</a:t>
            </a:r>
            <a:endParaRPr lang="en-GB" sz="1200" dirty="0">
              <a:solidFill>
                <a:srgbClr val="FF0000"/>
              </a:solidFill>
              <a:latin typeface="Tw Cen MT" panose="020B0602020104020603" pitchFamily="34" charset="0"/>
            </a:endParaRPr>
          </a:p>
        </p:txBody>
      </p:sp>
      <p:sp>
        <p:nvSpPr>
          <p:cNvPr id="13" name="Rectangle 12"/>
          <p:cNvSpPr/>
          <p:nvPr/>
        </p:nvSpPr>
        <p:spPr>
          <a:xfrm>
            <a:off x="825470" y="1462357"/>
            <a:ext cx="10333373" cy="1015663"/>
          </a:xfrm>
          <a:prstGeom prst="rect">
            <a:avLst/>
          </a:prstGeom>
        </p:spPr>
        <p:txBody>
          <a:bodyPr wrap="square">
            <a:spAutoFit/>
          </a:bodyPr>
          <a:lstStyle/>
          <a:p>
            <a:r>
              <a:rPr lang="en-US" sz="1600" dirty="0">
                <a:latin typeface="Tw Cen MT" panose="020B0602020104020603" pitchFamily="34" charset="0"/>
              </a:rPr>
              <a:t>Quality Management According to </a:t>
            </a:r>
            <a:r>
              <a:rPr lang="en-US" sz="1600" dirty="0" err="1">
                <a:latin typeface="Tw Cen MT" panose="020B0602020104020603" pitchFamily="34" charset="0"/>
              </a:rPr>
              <a:t>Juran</a:t>
            </a:r>
            <a:r>
              <a:rPr lang="en-US" sz="1600" dirty="0">
                <a:latin typeface="Tw Cen MT" panose="020B0602020104020603" pitchFamily="34" charset="0"/>
              </a:rPr>
              <a:t> consisted of three basic processes called </a:t>
            </a:r>
            <a:r>
              <a:rPr lang="en-US" sz="2000" b="1" dirty="0">
                <a:solidFill>
                  <a:srgbClr val="002060"/>
                </a:solidFill>
                <a:latin typeface="Tw Cen MT" panose="020B0602020104020603" pitchFamily="34" charset="0"/>
              </a:rPr>
              <a:t>‘</a:t>
            </a:r>
            <a:r>
              <a:rPr lang="en-US" sz="2000" b="1" dirty="0" err="1">
                <a:solidFill>
                  <a:srgbClr val="002060"/>
                </a:solidFill>
                <a:latin typeface="Tw Cen MT" panose="020B0602020104020603" pitchFamily="34" charset="0"/>
              </a:rPr>
              <a:t>Juran’s</a:t>
            </a:r>
            <a:r>
              <a:rPr lang="en-US" sz="2000" b="1" dirty="0">
                <a:solidFill>
                  <a:srgbClr val="002060"/>
                </a:solidFill>
                <a:latin typeface="Tw Cen MT" panose="020B0602020104020603" pitchFamily="34" charset="0"/>
              </a:rPr>
              <a:t> Trilogy</a:t>
            </a:r>
            <a:r>
              <a:rPr lang="en-US" sz="2000" b="1" dirty="0" smtClean="0">
                <a:solidFill>
                  <a:srgbClr val="002060"/>
                </a:solidFill>
                <a:latin typeface="Tw Cen MT" panose="020B0602020104020603" pitchFamily="34" charset="0"/>
              </a:rPr>
              <a:t>’</a:t>
            </a:r>
          </a:p>
          <a:p>
            <a:r>
              <a:rPr lang="th-TH" sz="2000" b="1" dirty="0">
                <a:solidFill>
                  <a:srgbClr val="FF0000"/>
                </a:solidFill>
                <a:latin typeface="Tw Cen MT" panose="020B0602020104020603" pitchFamily="34" charset="0"/>
              </a:rPr>
              <a:t>การจัดการ</a:t>
            </a:r>
            <a:r>
              <a:rPr lang="th-TH" sz="2000" b="1" dirty="0" smtClean="0">
                <a:solidFill>
                  <a:srgbClr val="FF0000"/>
                </a:solidFill>
                <a:latin typeface="Tw Cen MT" panose="020B0602020104020603" pitchFamily="34" charset="0"/>
              </a:rPr>
              <a:t>คุณภาพ</a:t>
            </a:r>
            <a:r>
              <a:rPr lang="en-US" sz="2000" b="1" dirty="0" smtClean="0">
                <a:solidFill>
                  <a:srgbClr val="FF0000"/>
                </a:solidFill>
                <a:latin typeface="Tw Cen MT" panose="020B0602020104020603" pitchFamily="34" charset="0"/>
              </a:rPr>
              <a:t> </a:t>
            </a:r>
            <a:r>
              <a:rPr lang="th-TH" sz="2000" b="1" dirty="0" smtClean="0">
                <a:solidFill>
                  <a:srgbClr val="FF0000"/>
                </a:solidFill>
                <a:latin typeface="Tw Cen MT" panose="020B0602020104020603" pitchFamily="34" charset="0"/>
              </a:rPr>
              <a:t>ตามนิยามของ</a:t>
            </a:r>
            <a:r>
              <a:rPr lang="th-TH" sz="2000" b="1" dirty="0">
                <a:solidFill>
                  <a:srgbClr val="FF0000"/>
                </a:solidFill>
                <a:latin typeface="Tw Cen MT" panose="020B0602020104020603" pitchFamily="34" charset="0"/>
              </a:rPr>
              <a:t>จู</a:t>
            </a:r>
            <a:r>
              <a:rPr lang="th-TH" sz="2000" b="1" dirty="0" smtClean="0">
                <a:solidFill>
                  <a:srgbClr val="FF0000"/>
                </a:solidFill>
                <a:latin typeface="Tw Cen MT" panose="020B0602020104020603" pitchFamily="34" charset="0"/>
              </a:rPr>
              <a:t>ลันประกอบด้วย 3 กระบวนการพื้นฐาน เรียกว่า</a:t>
            </a:r>
            <a:r>
              <a:rPr lang="th-TH" sz="2000" b="1" dirty="0">
                <a:solidFill>
                  <a:srgbClr val="FF0000"/>
                </a:solidFill>
                <a:latin typeface="Tw Cen MT" panose="020B0602020104020603" pitchFamily="34" charset="0"/>
              </a:rPr>
              <a:t>ไตร</a:t>
            </a:r>
            <a:r>
              <a:rPr lang="th-TH" sz="2000" b="1" dirty="0" smtClean="0">
                <a:solidFill>
                  <a:srgbClr val="FF0000"/>
                </a:solidFill>
                <a:latin typeface="Tw Cen MT" panose="020B0602020104020603" pitchFamily="34" charset="0"/>
              </a:rPr>
              <a:t>ศาสตร์ของจูลัน</a:t>
            </a:r>
            <a:endParaRPr lang="th-TH" sz="2000" b="1" dirty="0">
              <a:solidFill>
                <a:srgbClr val="FF0000"/>
              </a:solidFill>
              <a:latin typeface="Tw Cen MT" panose="020B0602020104020603" pitchFamily="34" charset="0"/>
            </a:endParaRPr>
          </a:p>
          <a:p>
            <a:endParaRPr lang="en-GB" sz="2000" b="1" dirty="0">
              <a:solidFill>
                <a:srgbClr val="002060"/>
              </a:solidFill>
              <a:latin typeface="Tw Cen MT" panose="020B0602020104020603" pitchFamily="34" charset="0"/>
            </a:endParaRPr>
          </a:p>
        </p:txBody>
      </p:sp>
      <p:sp>
        <p:nvSpPr>
          <p:cNvPr id="3" name="TextBox 2"/>
          <p:cNvSpPr txBox="1"/>
          <p:nvPr/>
        </p:nvSpPr>
        <p:spPr>
          <a:xfrm>
            <a:off x="5658976" y="2766059"/>
            <a:ext cx="1313323" cy="338554"/>
          </a:xfrm>
          <a:prstGeom prst="rect">
            <a:avLst/>
          </a:prstGeom>
          <a:noFill/>
        </p:spPr>
        <p:txBody>
          <a:bodyPr wrap="square" rtlCol="0">
            <a:spAutoFit/>
          </a:bodyPr>
          <a:lstStyle/>
          <a:p>
            <a:r>
              <a:rPr lang="th-TH" sz="1600" dirty="0" smtClean="0">
                <a:solidFill>
                  <a:srgbClr val="FF0000"/>
                </a:solidFill>
              </a:rPr>
              <a:t>การวางแผนคุณภาพ</a:t>
            </a:r>
            <a:endParaRPr lang="en-US" sz="1600" dirty="0">
              <a:solidFill>
                <a:srgbClr val="FF0000"/>
              </a:solidFill>
            </a:endParaRPr>
          </a:p>
        </p:txBody>
      </p:sp>
      <p:sp>
        <p:nvSpPr>
          <p:cNvPr id="14" name="TextBox 13"/>
          <p:cNvSpPr txBox="1"/>
          <p:nvPr/>
        </p:nvSpPr>
        <p:spPr>
          <a:xfrm>
            <a:off x="7380551" y="2766059"/>
            <a:ext cx="1375561" cy="338554"/>
          </a:xfrm>
          <a:prstGeom prst="rect">
            <a:avLst/>
          </a:prstGeom>
          <a:noFill/>
        </p:spPr>
        <p:txBody>
          <a:bodyPr wrap="square" rtlCol="0">
            <a:spAutoFit/>
          </a:bodyPr>
          <a:lstStyle/>
          <a:p>
            <a:r>
              <a:rPr lang="th-TH" sz="1600" dirty="0" smtClean="0">
                <a:solidFill>
                  <a:srgbClr val="FF0000"/>
                </a:solidFill>
              </a:rPr>
              <a:t>การควบคุมคุณภาพ</a:t>
            </a:r>
            <a:endParaRPr lang="en-US" sz="1600" dirty="0">
              <a:solidFill>
                <a:srgbClr val="FF0000"/>
              </a:solidFill>
            </a:endParaRPr>
          </a:p>
        </p:txBody>
      </p:sp>
      <p:sp>
        <p:nvSpPr>
          <p:cNvPr id="15" name="TextBox 14"/>
          <p:cNvSpPr txBox="1"/>
          <p:nvPr/>
        </p:nvSpPr>
        <p:spPr>
          <a:xfrm rot="16200000">
            <a:off x="6171593" y="3549261"/>
            <a:ext cx="1085850" cy="276999"/>
          </a:xfrm>
          <a:prstGeom prst="rect">
            <a:avLst/>
          </a:prstGeom>
          <a:noFill/>
        </p:spPr>
        <p:txBody>
          <a:bodyPr wrap="square" rtlCol="0">
            <a:spAutoFit/>
          </a:bodyPr>
          <a:lstStyle/>
          <a:p>
            <a:r>
              <a:rPr lang="th-TH" sz="1200" dirty="0" smtClean="0">
                <a:solidFill>
                  <a:srgbClr val="FF0000"/>
                </a:solidFill>
              </a:rPr>
              <a:t>ต้นทุนคุณภาพ</a:t>
            </a:r>
            <a:endParaRPr lang="en-US" sz="1200" dirty="0">
              <a:solidFill>
                <a:srgbClr val="FF0000"/>
              </a:solidFill>
            </a:endParaRPr>
          </a:p>
        </p:txBody>
      </p:sp>
      <p:sp>
        <p:nvSpPr>
          <p:cNvPr id="16" name="TextBox 15"/>
          <p:cNvSpPr txBox="1"/>
          <p:nvPr/>
        </p:nvSpPr>
        <p:spPr>
          <a:xfrm>
            <a:off x="10414377" y="3753789"/>
            <a:ext cx="1085850" cy="461665"/>
          </a:xfrm>
          <a:prstGeom prst="rect">
            <a:avLst/>
          </a:prstGeom>
          <a:noFill/>
        </p:spPr>
        <p:txBody>
          <a:bodyPr wrap="square" rtlCol="0">
            <a:spAutoFit/>
          </a:bodyPr>
          <a:lstStyle/>
          <a:p>
            <a:r>
              <a:rPr lang="th-TH" sz="1200" dirty="0" smtClean="0">
                <a:solidFill>
                  <a:srgbClr val="FF0000"/>
                </a:solidFill>
              </a:rPr>
              <a:t>ช่วงขอบเขตการควบคุมคุณภาพ</a:t>
            </a:r>
            <a:endParaRPr lang="en-US" sz="1200" dirty="0">
              <a:solidFill>
                <a:srgbClr val="FF0000"/>
              </a:solidFill>
            </a:endParaRPr>
          </a:p>
        </p:txBody>
      </p:sp>
      <p:sp>
        <p:nvSpPr>
          <p:cNvPr id="17" name="TextBox 16"/>
          <p:cNvSpPr txBox="1"/>
          <p:nvPr/>
        </p:nvSpPr>
        <p:spPr>
          <a:xfrm>
            <a:off x="10957302" y="4348126"/>
            <a:ext cx="1085850" cy="461665"/>
          </a:xfrm>
          <a:prstGeom prst="rect">
            <a:avLst/>
          </a:prstGeom>
          <a:noFill/>
        </p:spPr>
        <p:txBody>
          <a:bodyPr wrap="square" rtlCol="0">
            <a:spAutoFit/>
          </a:bodyPr>
          <a:lstStyle/>
          <a:p>
            <a:r>
              <a:rPr lang="th-TH" sz="1200" dirty="0" smtClean="0">
                <a:solidFill>
                  <a:srgbClr val="FF0000"/>
                </a:solidFill>
              </a:rPr>
              <a:t>ช่วงขอบเขตใหม่การควบคุมคุณภาพ</a:t>
            </a:r>
            <a:endParaRPr lang="en-US" sz="1200" dirty="0">
              <a:solidFill>
                <a:srgbClr val="FF0000"/>
              </a:solidFill>
            </a:endParaRPr>
          </a:p>
        </p:txBody>
      </p:sp>
      <p:sp>
        <p:nvSpPr>
          <p:cNvPr id="18" name="TextBox 17"/>
          <p:cNvSpPr txBox="1"/>
          <p:nvPr/>
        </p:nvSpPr>
        <p:spPr>
          <a:xfrm>
            <a:off x="8976102" y="4878677"/>
            <a:ext cx="1085850" cy="276999"/>
          </a:xfrm>
          <a:prstGeom prst="rect">
            <a:avLst/>
          </a:prstGeom>
          <a:noFill/>
        </p:spPr>
        <p:txBody>
          <a:bodyPr wrap="square" rtlCol="0">
            <a:spAutoFit/>
          </a:bodyPr>
          <a:lstStyle/>
          <a:p>
            <a:r>
              <a:rPr lang="th-TH" sz="1200" dirty="0" smtClean="0">
                <a:solidFill>
                  <a:srgbClr val="FF0000"/>
                </a:solidFill>
              </a:rPr>
              <a:t>การปรับปรุงคุณภาพ</a:t>
            </a:r>
            <a:endParaRPr lang="en-US" sz="1200" dirty="0">
              <a:solidFill>
                <a:srgbClr val="FF0000"/>
              </a:solidFill>
            </a:endParaRPr>
          </a:p>
        </p:txBody>
      </p:sp>
      <p:sp>
        <p:nvSpPr>
          <p:cNvPr id="19" name="TextBox 18"/>
          <p:cNvSpPr txBox="1"/>
          <p:nvPr/>
        </p:nvSpPr>
        <p:spPr>
          <a:xfrm>
            <a:off x="9166672" y="2810837"/>
            <a:ext cx="1438275" cy="276999"/>
          </a:xfrm>
          <a:prstGeom prst="rect">
            <a:avLst/>
          </a:prstGeom>
          <a:noFill/>
        </p:spPr>
        <p:txBody>
          <a:bodyPr wrap="square" rtlCol="0">
            <a:spAutoFit/>
          </a:bodyPr>
          <a:lstStyle/>
          <a:p>
            <a:r>
              <a:rPr lang="th-TH" sz="1200" dirty="0" smtClean="0">
                <a:solidFill>
                  <a:srgbClr val="FF0000"/>
                </a:solidFill>
              </a:rPr>
              <a:t>การเปลี่ยนแปลงอย่างฉับพลัน</a:t>
            </a:r>
            <a:endParaRPr lang="en-US" sz="1200" dirty="0">
              <a:solidFill>
                <a:srgbClr val="FF0000"/>
              </a:solidFill>
            </a:endParaRPr>
          </a:p>
        </p:txBody>
      </p:sp>
      <p:sp>
        <p:nvSpPr>
          <p:cNvPr id="20" name="TextBox 19"/>
          <p:cNvSpPr txBox="1"/>
          <p:nvPr/>
        </p:nvSpPr>
        <p:spPr>
          <a:xfrm>
            <a:off x="7317837" y="5890225"/>
            <a:ext cx="1438275" cy="276999"/>
          </a:xfrm>
          <a:prstGeom prst="rect">
            <a:avLst/>
          </a:prstGeom>
          <a:noFill/>
        </p:spPr>
        <p:txBody>
          <a:bodyPr wrap="square" rtlCol="0">
            <a:spAutoFit/>
          </a:bodyPr>
          <a:lstStyle/>
          <a:p>
            <a:r>
              <a:rPr lang="th-TH" sz="1200" dirty="0" smtClean="0">
                <a:solidFill>
                  <a:srgbClr val="FF0000"/>
                </a:solidFill>
              </a:rPr>
              <a:t>วงจรการเรียนรู้</a:t>
            </a:r>
            <a:endParaRPr lang="en-US" sz="1200" dirty="0">
              <a:solidFill>
                <a:srgbClr val="FF0000"/>
              </a:solidFill>
            </a:endParaRPr>
          </a:p>
        </p:txBody>
      </p:sp>
    </p:spTree>
    <p:extLst>
      <p:ext uri="{BB962C8B-B14F-4D97-AF65-F5344CB8AC3E}">
        <p14:creationId xmlns:p14="http://schemas.microsoft.com/office/powerpoint/2010/main" val="38126816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Cost of </a:t>
            </a:r>
            <a:r>
              <a:rPr lang="en-US" dirty="0" smtClean="0"/>
              <a:t>Quality</a:t>
            </a:r>
            <a:r>
              <a:rPr lang="th-TH" dirty="0" smtClean="0"/>
              <a:t/>
            </a:r>
            <a:br>
              <a:rPr lang="th-TH" dirty="0" smtClean="0"/>
            </a:br>
            <a:r>
              <a:rPr lang="th-TH" dirty="0" smtClean="0">
                <a:solidFill>
                  <a:srgbClr val="FF0000"/>
                </a:solidFill>
              </a:rPr>
              <a:t>ต้นทุนคุณภาพ</a:t>
            </a:r>
            <a:endParaRPr lang="en-US" sz="2800" dirty="0">
              <a:solidFill>
                <a:srgbClr val="FF0000"/>
              </a:solidFill>
            </a:endParaRPr>
          </a:p>
        </p:txBody>
      </p:sp>
      <p:sp>
        <p:nvSpPr>
          <p:cNvPr id="3" name="Rectangle 2"/>
          <p:cNvSpPr/>
          <p:nvPr/>
        </p:nvSpPr>
        <p:spPr>
          <a:xfrm>
            <a:off x="626917" y="1506864"/>
            <a:ext cx="10668001" cy="923330"/>
          </a:xfrm>
          <a:prstGeom prst="rect">
            <a:avLst/>
          </a:prstGeom>
        </p:spPr>
        <p:txBody>
          <a:bodyPr wrap="square">
            <a:spAutoFit/>
          </a:bodyPr>
          <a:lstStyle/>
          <a:p>
            <a:r>
              <a:rPr lang="en-GB" dirty="0"/>
              <a:t>Quality costs are those incurred in excess of those that would have been incurred if the product were built or the service performed exactly right the first </a:t>
            </a:r>
            <a:r>
              <a:rPr lang="en-GB" dirty="0" smtClean="0"/>
              <a:t>time</a:t>
            </a:r>
            <a:endParaRPr lang="th-TH" dirty="0" smtClean="0"/>
          </a:p>
          <a:p>
            <a:r>
              <a:rPr lang="th-TH" dirty="0" smtClean="0">
                <a:solidFill>
                  <a:srgbClr val="FF0000"/>
                </a:solidFill>
              </a:rPr>
              <a:t>ต้นทุนคุณภาพ คือต้นทุนที่เกิดขึ้น และคาดว่าจะเกิดขึ้น ที่เกี่ยวข้อง ถ้าผลิตภัณฑ์ได้ถูกสร้างขึ้นหรือการบริการได้ถูกดำเนินไปอย่างถูกต้องเริ่มแรก</a:t>
            </a:r>
            <a:endParaRPr lang="en-GB" dirty="0">
              <a:solidFill>
                <a:srgbClr val="FF0000"/>
              </a:solidFill>
            </a:endParaRPr>
          </a:p>
        </p:txBody>
      </p:sp>
      <p:sp>
        <p:nvSpPr>
          <p:cNvPr id="6" name="Rectangle 5"/>
          <p:cNvSpPr/>
          <p:nvPr/>
        </p:nvSpPr>
        <p:spPr>
          <a:xfrm>
            <a:off x="2160151" y="2451417"/>
            <a:ext cx="1765300" cy="589499"/>
          </a:xfrm>
          <a:prstGeom prst="rect">
            <a:avLst/>
          </a:prstGeom>
          <a:solidFill>
            <a:srgbClr val="92D05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160154" y="3211075"/>
            <a:ext cx="1765300" cy="647699"/>
          </a:xfrm>
          <a:prstGeom prst="rect">
            <a:avLst/>
          </a:prstGeom>
          <a:solidFill>
            <a:srgbClr val="FFFF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2160154" y="3955187"/>
            <a:ext cx="1765300" cy="1256042"/>
          </a:xfrm>
          <a:prstGeom prst="rect">
            <a:avLst/>
          </a:prstGeom>
          <a:solidFill>
            <a:srgbClr val="FF00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2160154" y="5270975"/>
            <a:ext cx="1765300" cy="642711"/>
          </a:xfrm>
          <a:prstGeom prst="rect">
            <a:avLst/>
          </a:prstGeom>
          <a:solidFill>
            <a:srgbClr val="FF00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189654" y="2517696"/>
            <a:ext cx="1663981" cy="523220"/>
          </a:xfrm>
          <a:prstGeom prst="rect">
            <a:avLst/>
          </a:prstGeom>
        </p:spPr>
        <p:txBody>
          <a:bodyPr wrap="square">
            <a:spAutoFit/>
          </a:bodyPr>
          <a:lstStyle/>
          <a:p>
            <a:pPr algn="ctr"/>
            <a:r>
              <a:rPr lang="en-US" sz="1400" b="1" dirty="0"/>
              <a:t>Prevention </a:t>
            </a:r>
            <a:r>
              <a:rPr lang="en-US" sz="1400" b="1" dirty="0" smtClean="0"/>
              <a:t>cost</a:t>
            </a:r>
            <a:endParaRPr lang="th-TH" sz="1400" b="1" dirty="0" smtClean="0"/>
          </a:p>
          <a:p>
            <a:pPr algn="ctr"/>
            <a:r>
              <a:rPr lang="th-TH" sz="1400" b="1" dirty="0" smtClean="0">
                <a:solidFill>
                  <a:srgbClr val="FF0000"/>
                </a:solidFill>
              </a:rPr>
              <a:t>ต้นทุนการป้องกัน</a:t>
            </a:r>
            <a:endParaRPr lang="en-GB" sz="1400" b="1" dirty="0">
              <a:solidFill>
                <a:srgbClr val="FF0000"/>
              </a:solidFill>
            </a:endParaRPr>
          </a:p>
        </p:txBody>
      </p:sp>
      <p:sp>
        <p:nvSpPr>
          <p:cNvPr id="10" name="Rectangle 9"/>
          <p:cNvSpPr/>
          <p:nvPr/>
        </p:nvSpPr>
        <p:spPr>
          <a:xfrm>
            <a:off x="2210812" y="3295461"/>
            <a:ext cx="1663981" cy="523220"/>
          </a:xfrm>
          <a:prstGeom prst="rect">
            <a:avLst/>
          </a:prstGeom>
        </p:spPr>
        <p:txBody>
          <a:bodyPr wrap="square">
            <a:spAutoFit/>
          </a:bodyPr>
          <a:lstStyle/>
          <a:p>
            <a:pPr algn="ctr"/>
            <a:r>
              <a:rPr lang="en-US" sz="1400" b="1" dirty="0"/>
              <a:t>Appraisal </a:t>
            </a:r>
            <a:r>
              <a:rPr lang="en-US" sz="1400" b="1" dirty="0" smtClean="0"/>
              <a:t>cost</a:t>
            </a:r>
            <a:endParaRPr lang="th-TH" sz="1400" b="1" dirty="0" smtClean="0"/>
          </a:p>
          <a:p>
            <a:pPr algn="ctr"/>
            <a:r>
              <a:rPr lang="th-TH" sz="1400" b="1" dirty="0" smtClean="0">
                <a:solidFill>
                  <a:srgbClr val="FF0000"/>
                </a:solidFill>
              </a:rPr>
              <a:t>ต้นทุนการประเมิน</a:t>
            </a:r>
            <a:endParaRPr lang="en-GB" sz="1400" b="1" dirty="0">
              <a:solidFill>
                <a:srgbClr val="FF0000"/>
              </a:solidFill>
            </a:endParaRPr>
          </a:p>
        </p:txBody>
      </p:sp>
      <p:sp>
        <p:nvSpPr>
          <p:cNvPr id="11" name="Rectangle 10"/>
          <p:cNvSpPr/>
          <p:nvPr/>
        </p:nvSpPr>
        <p:spPr>
          <a:xfrm>
            <a:off x="2368114" y="4250488"/>
            <a:ext cx="1426646" cy="461665"/>
          </a:xfrm>
          <a:prstGeom prst="rect">
            <a:avLst/>
          </a:prstGeom>
        </p:spPr>
        <p:txBody>
          <a:bodyPr wrap="square">
            <a:spAutoFit/>
          </a:bodyPr>
          <a:lstStyle/>
          <a:p>
            <a:pPr algn="ctr"/>
            <a:r>
              <a:rPr lang="en-US" sz="1200" b="1" dirty="0">
                <a:solidFill>
                  <a:schemeClr val="bg1">
                    <a:lumMod val="95000"/>
                  </a:schemeClr>
                </a:solidFill>
              </a:rPr>
              <a:t>Internal failure </a:t>
            </a:r>
            <a:r>
              <a:rPr lang="en-US" sz="1200" b="1" dirty="0" smtClean="0">
                <a:solidFill>
                  <a:schemeClr val="bg1">
                    <a:lumMod val="95000"/>
                  </a:schemeClr>
                </a:solidFill>
              </a:rPr>
              <a:t>cost</a:t>
            </a:r>
            <a:endParaRPr lang="th-TH" sz="1200" b="1" dirty="0" smtClean="0">
              <a:solidFill>
                <a:schemeClr val="bg1">
                  <a:lumMod val="95000"/>
                </a:schemeClr>
              </a:solidFill>
            </a:endParaRPr>
          </a:p>
          <a:p>
            <a:pPr algn="ctr"/>
            <a:r>
              <a:rPr lang="th-TH" sz="1200" b="1" dirty="0" smtClean="0">
                <a:solidFill>
                  <a:schemeClr val="bg1">
                    <a:lumMod val="95000"/>
                  </a:schemeClr>
                </a:solidFill>
              </a:rPr>
              <a:t>ต้นทุนความเสียหายภายใน</a:t>
            </a:r>
            <a:endParaRPr lang="en-GB" sz="1200" b="1" dirty="0">
              <a:solidFill>
                <a:schemeClr val="bg1">
                  <a:lumMod val="95000"/>
                </a:schemeClr>
              </a:solidFill>
            </a:endParaRPr>
          </a:p>
        </p:txBody>
      </p:sp>
      <p:sp>
        <p:nvSpPr>
          <p:cNvPr id="12" name="Rectangle 11"/>
          <p:cNvSpPr/>
          <p:nvPr/>
        </p:nvSpPr>
        <p:spPr>
          <a:xfrm>
            <a:off x="2210812" y="5366018"/>
            <a:ext cx="1746683" cy="646331"/>
          </a:xfrm>
          <a:prstGeom prst="rect">
            <a:avLst/>
          </a:prstGeom>
        </p:spPr>
        <p:txBody>
          <a:bodyPr wrap="square">
            <a:spAutoFit/>
          </a:bodyPr>
          <a:lstStyle/>
          <a:p>
            <a:pPr algn="ctr"/>
            <a:r>
              <a:rPr lang="en-US" sz="1200" b="1" dirty="0">
                <a:solidFill>
                  <a:schemeClr val="bg1">
                    <a:lumMod val="95000"/>
                  </a:schemeClr>
                </a:solidFill>
              </a:rPr>
              <a:t>External failure </a:t>
            </a:r>
            <a:r>
              <a:rPr lang="en-US" sz="1200" b="1" dirty="0" smtClean="0">
                <a:solidFill>
                  <a:schemeClr val="bg1">
                    <a:lumMod val="95000"/>
                  </a:schemeClr>
                </a:solidFill>
              </a:rPr>
              <a:t>cost</a:t>
            </a:r>
            <a:endParaRPr lang="th-TH" sz="1200" b="1" dirty="0" smtClean="0">
              <a:solidFill>
                <a:schemeClr val="bg1">
                  <a:lumMod val="95000"/>
                </a:schemeClr>
              </a:solidFill>
            </a:endParaRPr>
          </a:p>
          <a:p>
            <a:pPr algn="ctr"/>
            <a:r>
              <a:rPr lang="th-TH" sz="1200" b="1" dirty="0"/>
              <a:t>ต้นทุนความเสียหาย</a:t>
            </a:r>
            <a:r>
              <a:rPr lang="th-TH" sz="1200" b="1" dirty="0" smtClean="0"/>
              <a:t>ภายนอก</a:t>
            </a:r>
            <a:endParaRPr lang="en-GB" sz="1200" b="1" dirty="0"/>
          </a:p>
          <a:p>
            <a:pPr algn="ctr"/>
            <a:endParaRPr lang="en-GB" sz="1200" b="1" dirty="0"/>
          </a:p>
        </p:txBody>
      </p:sp>
      <p:sp>
        <p:nvSpPr>
          <p:cNvPr id="13" name="Rectangle 12"/>
          <p:cNvSpPr/>
          <p:nvPr/>
        </p:nvSpPr>
        <p:spPr>
          <a:xfrm>
            <a:off x="533400" y="5932163"/>
            <a:ext cx="4651664" cy="523220"/>
          </a:xfrm>
          <a:prstGeom prst="rect">
            <a:avLst/>
          </a:prstGeom>
        </p:spPr>
        <p:txBody>
          <a:bodyPr wrap="square">
            <a:spAutoFit/>
          </a:bodyPr>
          <a:lstStyle/>
          <a:p>
            <a:r>
              <a:rPr lang="en-GB" sz="1400" i="1" dirty="0"/>
              <a:t>Source: </a:t>
            </a:r>
            <a:r>
              <a:rPr lang="en-GB" sz="1400" i="1" dirty="0" err="1"/>
              <a:t>Juran's</a:t>
            </a:r>
            <a:r>
              <a:rPr lang="en-GB" sz="1400" i="1" dirty="0"/>
              <a:t> Quality Handbook: The Complete Guide to Performance Excellence</a:t>
            </a:r>
          </a:p>
        </p:txBody>
      </p:sp>
      <p:sp>
        <p:nvSpPr>
          <p:cNvPr id="16" name="Rectangle 15"/>
          <p:cNvSpPr/>
          <p:nvPr/>
        </p:nvSpPr>
        <p:spPr>
          <a:xfrm>
            <a:off x="4149252" y="2482252"/>
            <a:ext cx="5836412" cy="738664"/>
          </a:xfrm>
          <a:prstGeom prst="rect">
            <a:avLst/>
          </a:prstGeom>
        </p:spPr>
        <p:txBody>
          <a:bodyPr wrap="square">
            <a:spAutoFit/>
          </a:bodyPr>
          <a:lstStyle/>
          <a:p>
            <a:pPr marL="285750" indent="-285750">
              <a:buFont typeface="Arial" panose="020B0604020202020204" pitchFamily="34" charset="0"/>
              <a:buChar char="•"/>
            </a:pPr>
            <a:r>
              <a:rPr lang="en-GB" sz="1400" dirty="0"/>
              <a:t>The costs of all activities specifically designed to prevent poor quality in products or services</a:t>
            </a:r>
            <a:r>
              <a:rPr lang="en-GB" sz="1400" dirty="0" smtClean="0"/>
              <a:t>.</a:t>
            </a:r>
            <a:endParaRPr lang="th-TH" sz="1400" dirty="0" smtClean="0"/>
          </a:p>
          <a:p>
            <a:pPr marL="285750" indent="-285750">
              <a:buFont typeface="Arial" panose="020B0604020202020204" pitchFamily="34" charset="0"/>
              <a:buChar char="•"/>
            </a:pPr>
            <a:r>
              <a:rPr lang="th-TH" sz="1400" dirty="0" smtClean="0">
                <a:solidFill>
                  <a:srgbClr val="FF0000"/>
                </a:solidFill>
              </a:rPr>
              <a:t>ต้นทุนของทุกกิจกรรมที่ได้ถูกออกแบบเฉพาะเพื่อป้องกันความด้อยคุณภาพของผลิตภัณพ์หรือบริการ</a:t>
            </a:r>
            <a:endParaRPr lang="en-GB" sz="1400" dirty="0">
              <a:solidFill>
                <a:srgbClr val="FF0000"/>
              </a:solidFill>
            </a:endParaRPr>
          </a:p>
        </p:txBody>
      </p:sp>
      <p:sp>
        <p:nvSpPr>
          <p:cNvPr id="18" name="Rectangle 17"/>
          <p:cNvSpPr/>
          <p:nvPr/>
        </p:nvSpPr>
        <p:spPr>
          <a:xfrm>
            <a:off x="4114797" y="3191946"/>
            <a:ext cx="5662873" cy="1169551"/>
          </a:xfrm>
          <a:prstGeom prst="rect">
            <a:avLst/>
          </a:prstGeom>
        </p:spPr>
        <p:txBody>
          <a:bodyPr wrap="square">
            <a:spAutoFit/>
          </a:bodyPr>
          <a:lstStyle/>
          <a:p>
            <a:pPr marL="285750" indent="-285750">
              <a:buFont typeface="Arial" panose="020B0604020202020204" pitchFamily="34" charset="0"/>
              <a:buChar char="•"/>
            </a:pPr>
            <a:r>
              <a:rPr lang="en-GB" sz="1400" dirty="0"/>
              <a:t>The costs associated with measuring, evaluating, or auditing products or services to assure conformance to quality standards and performance requirements</a:t>
            </a:r>
            <a:r>
              <a:rPr lang="en-GB" sz="1400" dirty="0" smtClean="0"/>
              <a:t>.</a:t>
            </a:r>
            <a:endParaRPr lang="th-TH" sz="1400" dirty="0" smtClean="0"/>
          </a:p>
          <a:p>
            <a:pPr marL="285750" indent="-285750">
              <a:buFont typeface="Arial" panose="020B0604020202020204" pitchFamily="34" charset="0"/>
              <a:buChar char="•"/>
            </a:pPr>
            <a:r>
              <a:rPr lang="th-TH" sz="1400" dirty="0" smtClean="0">
                <a:solidFill>
                  <a:srgbClr val="FF0000"/>
                </a:solidFill>
              </a:rPr>
              <a:t>ต้นทุนที่เกี่ยวกับการวัด ประเมิน และตรวจสอบผลิตภัณพ์หรือบริการ เพื่อสร้างการประกันความสอดคล้องต่อมาตรฐานด้านคุณภาพและความต้องการด้านสมรรถนะ</a:t>
            </a:r>
            <a:endParaRPr lang="en-GB" sz="1400" dirty="0">
              <a:solidFill>
                <a:srgbClr val="FF0000"/>
              </a:solidFill>
            </a:endParaRPr>
          </a:p>
        </p:txBody>
      </p:sp>
      <p:sp>
        <p:nvSpPr>
          <p:cNvPr id="19" name="Rectangle 18"/>
          <p:cNvSpPr/>
          <p:nvPr/>
        </p:nvSpPr>
        <p:spPr>
          <a:xfrm>
            <a:off x="4107114" y="4361497"/>
            <a:ext cx="5662873" cy="738664"/>
          </a:xfrm>
          <a:prstGeom prst="rect">
            <a:avLst/>
          </a:prstGeom>
        </p:spPr>
        <p:txBody>
          <a:bodyPr wrap="square">
            <a:spAutoFit/>
          </a:bodyPr>
          <a:lstStyle/>
          <a:p>
            <a:pPr marL="285750" indent="-285750">
              <a:buFont typeface="Arial" panose="020B0604020202020204" pitchFamily="34" charset="0"/>
              <a:buChar char="•"/>
            </a:pPr>
            <a:r>
              <a:rPr lang="en-GB" sz="1400" dirty="0"/>
              <a:t>Failure costs occurring prior to delivery or shipment of the product, or the furnishing of a service, to the customer</a:t>
            </a:r>
            <a:r>
              <a:rPr lang="en-GB" sz="1400" dirty="0" smtClean="0"/>
              <a:t>.</a:t>
            </a:r>
            <a:endParaRPr lang="th-TH" sz="1400" dirty="0" smtClean="0"/>
          </a:p>
          <a:p>
            <a:pPr marL="285750" indent="-285750">
              <a:buFont typeface="Arial" panose="020B0604020202020204" pitchFamily="34" charset="0"/>
              <a:buChar char="•"/>
            </a:pPr>
            <a:r>
              <a:rPr lang="th-TH" sz="1400" dirty="0" smtClean="0">
                <a:solidFill>
                  <a:srgbClr val="FF0000"/>
                </a:solidFill>
              </a:rPr>
              <a:t>ต้นทุนจากความเสียหายของผลิตภัณฑ์หรือบริการที่เกิดขึ้นก่อนการส่งมอบไปยังลูกค้า</a:t>
            </a:r>
            <a:r>
              <a:rPr lang="en-GB" sz="1400" dirty="0" smtClean="0">
                <a:solidFill>
                  <a:srgbClr val="FF0000"/>
                </a:solidFill>
              </a:rPr>
              <a:t> </a:t>
            </a:r>
            <a:endParaRPr lang="en-GB" sz="1400" dirty="0">
              <a:solidFill>
                <a:srgbClr val="FF0000"/>
              </a:solidFill>
            </a:endParaRPr>
          </a:p>
        </p:txBody>
      </p:sp>
      <p:sp>
        <p:nvSpPr>
          <p:cNvPr id="20" name="Rectangle 19"/>
          <p:cNvSpPr/>
          <p:nvPr/>
        </p:nvSpPr>
        <p:spPr>
          <a:xfrm>
            <a:off x="4107114" y="5310086"/>
            <a:ext cx="5769379" cy="954107"/>
          </a:xfrm>
          <a:prstGeom prst="rect">
            <a:avLst/>
          </a:prstGeom>
        </p:spPr>
        <p:txBody>
          <a:bodyPr wrap="square">
            <a:spAutoFit/>
          </a:bodyPr>
          <a:lstStyle/>
          <a:p>
            <a:pPr marL="285750" indent="-285750">
              <a:buFont typeface="Arial" panose="020B0604020202020204" pitchFamily="34" charset="0"/>
              <a:buChar char="•"/>
            </a:pPr>
            <a:r>
              <a:rPr lang="en-GB" sz="1400" dirty="0"/>
              <a:t>Failure costs occurring after delivery or shipment of the product, and during or after furnishing of a service, to the customer</a:t>
            </a:r>
            <a:r>
              <a:rPr lang="en-GB" sz="1400" dirty="0" smtClean="0"/>
              <a:t>.</a:t>
            </a:r>
            <a:endParaRPr lang="th-TH" sz="1400" dirty="0" smtClean="0"/>
          </a:p>
          <a:p>
            <a:pPr marL="285750" indent="-285750">
              <a:buFont typeface="Arial" panose="020B0604020202020204" pitchFamily="34" charset="0"/>
              <a:buChar char="•"/>
            </a:pPr>
            <a:r>
              <a:rPr lang="th-TH" sz="1400" dirty="0">
                <a:solidFill>
                  <a:srgbClr val="FF0000"/>
                </a:solidFill>
              </a:rPr>
              <a:t>ต้นทุนจากความเสียหายของผลิตภัณฑ์หรือบริการที่</a:t>
            </a:r>
            <a:r>
              <a:rPr lang="th-TH" sz="1400" dirty="0" smtClean="0">
                <a:solidFill>
                  <a:srgbClr val="FF0000"/>
                </a:solidFill>
              </a:rPr>
              <a:t>เกิดขึ้นหลังจากการ</a:t>
            </a:r>
            <a:r>
              <a:rPr lang="th-TH" sz="1400" dirty="0">
                <a:solidFill>
                  <a:srgbClr val="FF0000"/>
                </a:solidFill>
              </a:rPr>
              <a:t>ส่งมอบไปยังลูกค้า</a:t>
            </a:r>
            <a:r>
              <a:rPr lang="en-GB" sz="1400" dirty="0">
                <a:solidFill>
                  <a:srgbClr val="FF0000"/>
                </a:solidFill>
              </a:rPr>
              <a:t> </a:t>
            </a:r>
          </a:p>
          <a:p>
            <a:pPr marL="285750" indent="-285750">
              <a:buFont typeface="Arial" panose="020B0604020202020204" pitchFamily="34" charset="0"/>
              <a:buChar char="•"/>
            </a:pPr>
            <a:endParaRPr lang="en-GB" sz="1400" dirty="0"/>
          </a:p>
        </p:txBody>
      </p:sp>
    </p:spTree>
    <p:extLst>
      <p:ext uri="{BB962C8B-B14F-4D97-AF65-F5344CB8AC3E}">
        <p14:creationId xmlns:p14="http://schemas.microsoft.com/office/powerpoint/2010/main" val="656647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Cost of </a:t>
            </a:r>
            <a:r>
              <a:rPr lang="en-US" dirty="0" smtClean="0"/>
              <a:t>Quality</a:t>
            </a:r>
            <a:r>
              <a:rPr lang="th-TH" dirty="0" smtClean="0"/>
              <a:t/>
            </a:r>
            <a:br>
              <a:rPr lang="th-TH" dirty="0" smtClean="0"/>
            </a:br>
            <a:r>
              <a:rPr lang="th-TH" dirty="0" smtClean="0">
                <a:solidFill>
                  <a:srgbClr val="FF0000"/>
                </a:solidFill>
              </a:rPr>
              <a:t>ต้นทุนคุณภาพ</a:t>
            </a:r>
            <a:endParaRPr lang="en-US" sz="2800" dirty="0">
              <a:solidFill>
                <a:srgbClr val="FF0000"/>
              </a:solidFill>
            </a:endParaRPr>
          </a:p>
        </p:txBody>
      </p:sp>
      <p:sp>
        <p:nvSpPr>
          <p:cNvPr id="13" name="Rectangle 12"/>
          <p:cNvSpPr/>
          <p:nvPr/>
        </p:nvSpPr>
        <p:spPr>
          <a:xfrm>
            <a:off x="533400" y="5932163"/>
            <a:ext cx="4651664" cy="523220"/>
          </a:xfrm>
          <a:prstGeom prst="rect">
            <a:avLst/>
          </a:prstGeom>
        </p:spPr>
        <p:txBody>
          <a:bodyPr wrap="square">
            <a:spAutoFit/>
          </a:bodyPr>
          <a:lstStyle/>
          <a:p>
            <a:r>
              <a:rPr lang="en-GB" sz="1400" i="1" dirty="0"/>
              <a:t>Source: </a:t>
            </a:r>
            <a:r>
              <a:rPr lang="en-GB" sz="1400" i="1" dirty="0" err="1"/>
              <a:t>Juran's</a:t>
            </a:r>
            <a:r>
              <a:rPr lang="en-GB" sz="1400" i="1" dirty="0"/>
              <a:t> Quality Handbook: The Complete Guide to Performance Excellence</a:t>
            </a:r>
          </a:p>
        </p:txBody>
      </p:sp>
      <p:pic>
        <p:nvPicPr>
          <p:cNvPr id="4" name="Picture 3"/>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2647950" y="1625251"/>
            <a:ext cx="7410450" cy="5232749"/>
          </a:xfrm>
          <a:prstGeom prst="rect">
            <a:avLst/>
          </a:prstGeom>
        </p:spPr>
      </p:pic>
      <p:sp>
        <p:nvSpPr>
          <p:cNvPr id="3" name="TextBox 2"/>
          <p:cNvSpPr txBox="1"/>
          <p:nvPr/>
        </p:nvSpPr>
        <p:spPr>
          <a:xfrm>
            <a:off x="8058150" y="2171700"/>
            <a:ext cx="902970" cy="369332"/>
          </a:xfrm>
          <a:prstGeom prst="rect">
            <a:avLst/>
          </a:prstGeom>
          <a:noFill/>
        </p:spPr>
        <p:txBody>
          <a:bodyPr wrap="square" rtlCol="0">
            <a:spAutoFit/>
          </a:bodyPr>
          <a:lstStyle/>
          <a:p>
            <a:r>
              <a:rPr lang="th-TH" dirty="0" smtClean="0">
                <a:solidFill>
                  <a:srgbClr val="FF0000"/>
                </a:solidFill>
              </a:rPr>
              <a:t>ต้นทุนรวม</a:t>
            </a:r>
            <a:endParaRPr lang="en-US" dirty="0">
              <a:solidFill>
                <a:srgbClr val="FF0000"/>
              </a:solidFill>
            </a:endParaRPr>
          </a:p>
        </p:txBody>
      </p:sp>
      <p:sp>
        <p:nvSpPr>
          <p:cNvPr id="6" name="TextBox 5"/>
          <p:cNvSpPr txBox="1"/>
          <p:nvPr/>
        </p:nvSpPr>
        <p:spPr>
          <a:xfrm rot="16200000">
            <a:off x="3181350" y="3369758"/>
            <a:ext cx="902970" cy="369332"/>
          </a:xfrm>
          <a:prstGeom prst="rect">
            <a:avLst/>
          </a:prstGeom>
          <a:noFill/>
        </p:spPr>
        <p:txBody>
          <a:bodyPr wrap="square" rtlCol="0">
            <a:spAutoFit/>
          </a:bodyPr>
          <a:lstStyle/>
          <a:p>
            <a:r>
              <a:rPr lang="th-TH" dirty="0" smtClean="0">
                <a:solidFill>
                  <a:srgbClr val="FF0000"/>
                </a:solidFill>
              </a:rPr>
              <a:t>ต้นทุน</a:t>
            </a:r>
            <a:endParaRPr lang="en-US" dirty="0">
              <a:solidFill>
                <a:srgbClr val="FF0000"/>
              </a:solidFill>
            </a:endParaRPr>
          </a:p>
        </p:txBody>
      </p:sp>
      <p:sp>
        <p:nvSpPr>
          <p:cNvPr id="7" name="TextBox 6"/>
          <p:cNvSpPr txBox="1"/>
          <p:nvPr/>
        </p:nvSpPr>
        <p:spPr>
          <a:xfrm>
            <a:off x="4301490" y="4848344"/>
            <a:ext cx="1436370" cy="369332"/>
          </a:xfrm>
          <a:prstGeom prst="rect">
            <a:avLst/>
          </a:prstGeom>
          <a:noFill/>
        </p:spPr>
        <p:txBody>
          <a:bodyPr wrap="square" rtlCol="0">
            <a:spAutoFit/>
          </a:bodyPr>
          <a:lstStyle/>
          <a:p>
            <a:r>
              <a:rPr lang="th-TH" dirty="0" smtClean="0">
                <a:solidFill>
                  <a:srgbClr val="FF0000"/>
                </a:solidFill>
              </a:rPr>
              <a:t>ต้นทุนความเสียหาย</a:t>
            </a:r>
            <a:endParaRPr lang="en-US" dirty="0">
              <a:solidFill>
                <a:srgbClr val="FF0000"/>
              </a:solidFill>
            </a:endParaRPr>
          </a:p>
        </p:txBody>
      </p:sp>
      <p:sp>
        <p:nvSpPr>
          <p:cNvPr id="8" name="TextBox 7"/>
          <p:cNvSpPr txBox="1"/>
          <p:nvPr/>
        </p:nvSpPr>
        <p:spPr>
          <a:xfrm>
            <a:off x="8141970" y="4848344"/>
            <a:ext cx="1390650" cy="369332"/>
          </a:xfrm>
          <a:prstGeom prst="rect">
            <a:avLst/>
          </a:prstGeom>
          <a:noFill/>
        </p:spPr>
        <p:txBody>
          <a:bodyPr wrap="square" rtlCol="0">
            <a:spAutoFit/>
          </a:bodyPr>
          <a:lstStyle/>
          <a:p>
            <a:r>
              <a:rPr lang="th-TH" dirty="0" smtClean="0">
                <a:solidFill>
                  <a:srgbClr val="FF0000"/>
                </a:solidFill>
              </a:rPr>
              <a:t>ต้นทุนการป้องกัน</a:t>
            </a:r>
            <a:endParaRPr lang="en-US" dirty="0">
              <a:solidFill>
                <a:srgbClr val="FF0000"/>
              </a:solidFill>
            </a:endParaRPr>
          </a:p>
        </p:txBody>
      </p:sp>
      <p:sp>
        <p:nvSpPr>
          <p:cNvPr id="9" name="TextBox 8"/>
          <p:cNvSpPr txBox="1"/>
          <p:nvPr/>
        </p:nvSpPr>
        <p:spPr>
          <a:xfrm>
            <a:off x="6353175" y="2718149"/>
            <a:ext cx="1719727" cy="369332"/>
          </a:xfrm>
          <a:prstGeom prst="rect">
            <a:avLst/>
          </a:prstGeom>
          <a:noFill/>
        </p:spPr>
        <p:txBody>
          <a:bodyPr wrap="square" rtlCol="0">
            <a:spAutoFit/>
          </a:bodyPr>
          <a:lstStyle/>
          <a:p>
            <a:r>
              <a:rPr lang="th-TH" dirty="0" smtClean="0">
                <a:solidFill>
                  <a:srgbClr val="FF0000"/>
                </a:solidFill>
              </a:rPr>
              <a:t>ระดับคุณภาพที่ดีที่สุด</a:t>
            </a:r>
            <a:endParaRPr lang="en-US" dirty="0">
              <a:solidFill>
                <a:srgbClr val="FF0000"/>
              </a:solidFill>
            </a:endParaRPr>
          </a:p>
        </p:txBody>
      </p:sp>
      <p:sp>
        <p:nvSpPr>
          <p:cNvPr id="10" name="TextBox 9"/>
          <p:cNvSpPr txBox="1"/>
          <p:nvPr/>
        </p:nvSpPr>
        <p:spPr>
          <a:xfrm>
            <a:off x="6439750" y="6009107"/>
            <a:ext cx="1719727" cy="369332"/>
          </a:xfrm>
          <a:prstGeom prst="rect">
            <a:avLst/>
          </a:prstGeom>
          <a:noFill/>
        </p:spPr>
        <p:txBody>
          <a:bodyPr wrap="square" rtlCol="0">
            <a:spAutoFit/>
          </a:bodyPr>
          <a:lstStyle/>
          <a:p>
            <a:r>
              <a:rPr lang="th-TH" dirty="0" smtClean="0">
                <a:solidFill>
                  <a:srgbClr val="FF0000"/>
                </a:solidFill>
              </a:rPr>
              <a:t>ระดับคุณภาพ</a:t>
            </a:r>
            <a:endParaRPr lang="en-US" dirty="0">
              <a:solidFill>
                <a:srgbClr val="FF0000"/>
              </a:solidFill>
            </a:endParaRPr>
          </a:p>
        </p:txBody>
      </p:sp>
      <p:sp>
        <p:nvSpPr>
          <p:cNvPr id="11" name="TextBox 10"/>
          <p:cNvSpPr txBox="1"/>
          <p:nvPr/>
        </p:nvSpPr>
        <p:spPr>
          <a:xfrm>
            <a:off x="7977431" y="5932163"/>
            <a:ext cx="1719727" cy="369332"/>
          </a:xfrm>
          <a:prstGeom prst="rect">
            <a:avLst/>
          </a:prstGeom>
          <a:noFill/>
        </p:spPr>
        <p:txBody>
          <a:bodyPr wrap="square" rtlCol="0">
            <a:spAutoFit/>
          </a:bodyPr>
          <a:lstStyle/>
          <a:p>
            <a:r>
              <a:rPr lang="th-TH" dirty="0" smtClean="0">
                <a:solidFill>
                  <a:srgbClr val="FF0000"/>
                </a:solidFill>
              </a:rPr>
              <a:t>ระดับคุณภาพเป็นเลิศ</a:t>
            </a:r>
            <a:endParaRPr lang="en-US" dirty="0">
              <a:solidFill>
                <a:srgbClr val="FF0000"/>
              </a:solidFill>
            </a:endParaRPr>
          </a:p>
        </p:txBody>
      </p:sp>
    </p:spTree>
    <p:extLst>
      <p:ext uri="{BB962C8B-B14F-4D97-AF65-F5344CB8AC3E}">
        <p14:creationId xmlns:p14="http://schemas.microsoft.com/office/powerpoint/2010/main" val="4256356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Cost of Quality really </a:t>
            </a:r>
            <a:r>
              <a:rPr lang="en-US" dirty="0" smtClean="0"/>
              <a:t>matters?</a:t>
            </a:r>
            <a:br>
              <a:rPr lang="en-US" dirty="0" smtClean="0"/>
            </a:br>
            <a:r>
              <a:rPr lang="th-TH" dirty="0" smtClean="0">
                <a:solidFill>
                  <a:srgbClr val="FF0000"/>
                </a:solidFill>
              </a:rPr>
              <a:t>ทำไมต้นทุนคุณภาพจึงมีความสำคัญ</a:t>
            </a:r>
            <a:r>
              <a:rPr lang="en-US" dirty="0" smtClean="0">
                <a:solidFill>
                  <a:srgbClr val="FF0000"/>
                </a:solidFill>
              </a:rPr>
              <a:t>?</a:t>
            </a:r>
            <a:endParaRPr lang="en-US" sz="2800" dirty="0">
              <a:solidFill>
                <a:srgbClr val="FF0000"/>
              </a:solidFill>
            </a:endParaRPr>
          </a:p>
        </p:txBody>
      </p:sp>
      <p:sp>
        <p:nvSpPr>
          <p:cNvPr id="7" name="Rectangle 6"/>
          <p:cNvSpPr/>
          <p:nvPr/>
        </p:nvSpPr>
        <p:spPr>
          <a:xfrm>
            <a:off x="912396" y="2148422"/>
            <a:ext cx="4922347" cy="3477875"/>
          </a:xfrm>
          <a:prstGeom prst="rect">
            <a:avLst/>
          </a:prstGeom>
        </p:spPr>
        <p:txBody>
          <a:bodyPr wrap="square">
            <a:spAutoFit/>
          </a:bodyPr>
          <a:lstStyle/>
          <a:p>
            <a:pPr marL="285750" indent="-285750">
              <a:buFont typeface="Arial" panose="020B0604020202020204" pitchFamily="34" charset="0"/>
              <a:buChar char="•"/>
            </a:pPr>
            <a:r>
              <a:rPr lang="en-GB" sz="2000" dirty="0"/>
              <a:t>Costs of quality are the most difficult to measure (December 2016 </a:t>
            </a:r>
            <a:r>
              <a:rPr lang="en-GB" sz="2000" dirty="0" err="1"/>
              <a:t>Intelex</a:t>
            </a:r>
            <a:r>
              <a:rPr lang="en-GB" sz="2000" dirty="0"/>
              <a:t> Quality Survey</a:t>
            </a:r>
            <a:r>
              <a:rPr lang="en-GB" sz="2000" dirty="0" smtClean="0"/>
              <a:t>)</a:t>
            </a:r>
          </a:p>
          <a:p>
            <a:pPr marL="285750" indent="-285750">
              <a:buFont typeface="Arial" panose="020B0604020202020204" pitchFamily="34" charset="0"/>
              <a:buChar char="•"/>
            </a:pPr>
            <a:r>
              <a:rPr lang="th-TH" sz="2000" dirty="0" smtClean="0">
                <a:solidFill>
                  <a:srgbClr val="FF0000"/>
                </a:solidFill>
              </a:rPr>
              <a:t>ต้นทุนคุณภาพเป็นสิ่งที่วัดได้ยากมากที่สุด</a:t>
            </a:r>
          </a:p>
          <a:p>
            <a:pPr marL="285750" indent="-285750">
              <a:buFont typeface="Arial" panose="020B0604020202020204" pitchFamily="34" charset="0"/>
              <a:buChar char="•"/>
            </a:pPr>
            <a:r>
              <a:rPr lang="en-US" sz="2000" dirty="0" smtClean="0"/>
              <a:t>What’s </a:t>
            </a:r>
            <a:r>
              <a:rPr lang="en-US" sz="2000" dirty="0"/>
              <a:t>underneath the iceberg is significant and often </a:t>
            </a:r>
            <a:r>
              <a:rPr lang="en-US" sz="2000" dirty="0" smtClean="0"/>
              <a:t>overlooked</a:t>
            </a:r>
            <a:endParaRPr lang="th-TH" sz="2000" dirty="0" smtClean="0"/>
          </a:p>
          <a:p>
            <a:pPr marL="285750" indent="-285750">
              <a:buFont typeface="Arial" panose="020B0604020202020204" pitchFamily="34" charset="0"/>
              <a:buChar char="•"/>
            </a:pPr>
            <a:r>
              <a:rPr lang="th-TH" sz="2000" dirty="0" smtClean="0">
                <a:solidFill>
                  <a:srgbClr val="FF0000"/>
                </a:solidFill>
              </a:rPr>
              <a:t>สิ่งที่อยู่ภายใต้ภูเขาน้ำแข็ง คือสิ่งสำคัญที่มักจะถูกมองข้าม</a:t>
            </a:r>
            <a:endParaRPr lang="en-US" sz="2000" dirty="0">
              <a:solidFill>
                <a:srgbClr val="FF0000"/>
              </a:solidFill>
            </a:endParaRPr>
          </a:p>
          <a:p>
            <a:pPr marL="285750" indent="-285750">
              <a:buFont typeface="Arial" panose="020B0604020202020204" pitchFamily="34" charset="0"/>
              <a:buChar char="•"/>
            </a:pPr>
            <a:r>
              <a:rPr lang="en-US" sz="2000" dirty="0"/>
              <a:t>Investing in Quality will give high return in revenue and </a:t>
            </a:r>
            <a:r>
              <a:rPr lang="en-US" sz="2000" dirty="0" smtClean="0"/>
              <a:t>profit</a:t>
            </a:r>
            <a:endParaRPr lang="th-TH" sz="2000" dirty="0" smtClean="0"/>
          </a:p>
          <a:p>
            <a:pPr marL="285750" indent="-285750">
              <a:buFont typeface="Arial" panose="020B0604020202020204" pitchFamily="34" charset="0"/>
              <a:buChar char="•"/>
            </a:pPr>
            <a:r>
              <a:rPr lang="th-TH" sz="2000" dirty="0" smtClean="0">
                <a:solidFill>
                  <a:srgbClr val="FF0000"/>
                </a:solidFill>
              </a:rPr>
              <a:t>การลงทุนด้านคุณภาพ จะช่วยให้เกิดผลตอบแทนและกำไรที่สูงขึ้น</a:t>
            </a:r>
            <a:endParaRPr lang="en-GB" sz="2000" dirty="0">
              <a:solidFill>
                <a:srgbClr val="FF0000"/>
              </a:solidFill>
            </a:endParaRPr>
          </a:p>
        </p:txBody>
      </p:sp>
      <p:pic>
        <p:nvPicPr>
          <p:cNvPr id="6" name="Picture 5"/>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6110515" y="1582057"/>
            <a:ext cx="5341788" cy="4775816"/>
          </a:xfrm>
          <a:prstGeom prst="rect">
            <a:avLst/>
          </a:prstGeom>
        </p:spPr>
      </p:pic>
    </p:spTree>
    <p:extLst>
      <p:ext uri="{BB962C8B-B14F-4D97-AF65-F5344CB8AC3E}">
        <p14:creationId xmlns:p14="http://schemas.microsoft.com/office/powerpoint/2010/main" val="1337367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9" y="448674"/>
            <a:ext cx="9790112" cy="888031"/>
          </a:xfrm>
        </p:spPr>
        <p:txBody>
          <a:bodyPr>
            <a:normAutofit fontScale="90000"/>
          </a:bodyPr>
          <a:lstStyle/>
          <a:p>
            <a:r>
              <a:rPr lang="en-US" dirty="0"/>
              <a:t>What is Quality 4.0</a:t>
            </a:r>
            <a:r>
              <a:rPr lang="en-US" dirty="0" smtClean="0"/>
              <a:t>?</a:t>
            </a:r>
            <a:r>
              <a:rPr lang="th-TH" dirty="0" smtClean="0"/>
              <a:t/>
            </a:r>
            <a:br>
              <a:rPr lang="th-TH" dirty="0" smtClean="0"/>
            </a:br>
            <a:r>
              <a:rPr lang="th-TH" dirty="0" smtClean="0">
                <a:solidFill>
                  <a:srgbClr val="FF0000"/>
                </a:solidFill>
              </a:rPr>
              <a:t>อะไรคือ คุณภาพ 4.0</a:t>
            </a:r>
            <a:r>
              <a:rPr lang="en-US" dirty="0" smtClean="0">
                <a:solidFill>
                  <a:srgbClr val="FF0000"/>
                </a:solidFill>
              </a:rPr>
              <a:t>?</a:t>
            </a:r>
            <a:endParaRPr lang="en-US" sz="2800" dirty="0">
              <a:solidFill>
                <a:srgbClr val="FF0000"/>
              </a:solidFill>
            </a:endParaRPr>
          </a:p>
        </p:txBody>
      </p:sp>
      <p:sp>
        <p:nvSpPr>
          <p:cNvPr id="3" name="Rectangle 2"/>
          <p:cNvSpPr/>
          <p:nvPr/>
        </p:nvSpPr>
        <p:spPr>
          <a:xfrm>
            <a:off x="761999" y="1592143"/>
            <a:ext cx="10096501" cy="923330"/>
          </a:xfrm>
          <a:prstGeom prst="rect">
            <a:avLst/>
          </a:prstGeom>
        </p:spPr>
        <p:txBody>
          <a:bodyPr wrap="square">
            <a:spAutoFit/>
          </a:bodyPr>
          <a:lstStyle/>
          <a:p>
            <a:r>
              <a:rPr lang="en-GB" b="1" dirty="0"/>
              <a:t>Quality 4.0 </a:t>
            </a:r>
            <a:r>
              <a:rPr lang="en-GB" dirty="0"/>
              <a:t>certainly includes the digitalization of quality management. More importantly it is the impact of that digitalization on quality technology, processes and people</a:t>
            </a:r>
            <a:r>
              <a:rPr lang="en-GB" dirty="0" smtClean="0"/>
              <a:t>.</a:t>
            </a:r>
          </a:p>
          <a:p>
            <a:r>
              <a:rPr lang="th-TH" dirty="0" smtClean="0">
                <a:solidFill>
                  <a:srgbClr val="FF0000"/>
                </a:solidFill>
              </a:rPr>
              <a:t>คุณภาพ 4.0 ต้องประกอบด้วยการจัดการคุณภาพด้วยดิจิทัล และที่สำคัญยิ่งคือผลกระทบของการจัดการเทคโนโลยี  กระบวนการ และแรงงานด้วยดิจิทัล</a:t>
            </a:r>
            <a:endParaRPr lang="en-GB" dirty="0">
              <a:solidFill>
                <a:srgbClr val="FF0000"/>
              </a:solidFill>
            </a:endParaRPr>
          </a:p>
        </p:txBody>
      </p:sp>
      <p:pic>
        <p:nvPicPr>
          <p:cNvPr id="6" name="Picture 5"/>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761999" y="2854781"/>
            <a:ext cx="5695950" cy="3276597"/>
          </a:xfrm>
          <a:prstGeom prst="rect">
            <a:avLst/>
          </a:prstGeom>
        </p:spPr>
      </p:pic>
      <p:sp>
        <p:nvSpPr>
          <p:cNvPr id="7" name="Rectangle 6"/>
          <p:cNvSpPr/>
          <p:nvPr/>
        </p:nvSpPr>
        <p:spPr>
          <a:xfrm>
            <a:off x="6560457" y="2493913"/>
            <a:ext cx="4898117" cy="1077218"/>
          </a:xfrm>
          <a:prstGeom prst="rect">
            <a:avLst/>
          </a:prstGeom>
        </p:spPr>
        <p:txBody>
          <a:bodyPr wrap="square">
            <a:spAutoFit/>
          </a:bodyPr>
          <a:lstStyle/>
          <a:p>
            <a:r>
              <a:rPr lang="en-GB" sz="1600" dirty="0"/>
              <a:t>With Quality 4.0, firm can earn more profit and reduce cost, especially internal and external failure </a:t>
            </a:r>
            <a:r>
              <a:rPr lang="en-GB" sz="1600" dirty="0" smtClean="0"/>
              <a:t>cost</a:t>
            </a:r>
            <a:endParaRPr lang="th-TH" sz="1600" dirty="0" smtClean="0"/>
          </a:p>
          <a:p>
            <a:r>
              <a:rPr lang="th-TH" sz="1600" dirty="0" smtClean="0">
                <a:solidFill>
                  <a:srgbClr val="FF0000"/>
                </a:solidFill>
              </a:rPr>
              <a:t>ด้วยระบบคุณภาพ 4.0 องค์กรสามรถได้รับผลกำไรสูงขึ้น ต้นทุนลดลง โดยเฉพาะต้นทุนความเสียหายทั้งภายในและภายนอก</a:t>
            </a:r>
            <a:endParaRPr lang="en-GB" sz="1600" dirty="0">
              <a:solidFill>
                <a:srgbClr val="FF0000"/>
              </a:solidFill>
            </a:endParaRPr>
          </a:p>
        </p:txBody>
      </p:sp>
      <p:sp>
        <p:nvSpPr>
          <p:cNvPr id="8" name="Rectangle 7"/>
          <p:cNvSpPr/>
          <p:nvPr/>
        </p:nvSpPr>
        <p:spPr>
          <a:xfrm>
            <a:off x="6970032" y="3531364"/>
            <a:ext cx="4326617" cy="3108543"/>
          </a:xfrm>
          <a:prstGeom prst="rect">
            <a:avLst/>
          </a:prstGeom>
        </p:spPr>
        <p:txBody>
          <a:bodyPr wrap="square">
            <a:spAutoFit/>
          </a:bodyPr>
          <a:lstStyle/>
          <a:p>
            <a:pPr marL="285750" indent="-285750">
              <a:buFont typeface="Arial" panose="020B0604020202020204" pitchFamily="34" charset="0"/>
              <a:buChar char="•"/>
            </a:pPr>
            <a:r>
              <a:rPr lang="en-GB" sz="1400" dirty="0"/>
              <a:t>Global manufactures expect digitization will help them increase annual revenues by 2.9% while reducing costs by 3.6% </a:t>
            </a:r>
            <a:r>
              <a:rPr lang="en-US" sz="1400" i="1" dirty="0"/>
              <a:t>(PwC 2016 Global Industry 4.0 Survey</a:t>
            </a:r>
            <a:r>
              <a:rPr lang="en-US" sz="1400" i="1" dirty="0" smtClean="0"/>
              <a:t>)</a:t>
            </a:r>
            <a:endParaRPr lang="th-TH" sz="1400" i="1" dirty="0" smtClean="0"/>
          </a:p>
          <a:p>
            <a:pPr marL="285750" indent="-285750">
              <a:buFont typeface="Arial" panose="020B0604020202020204" pitchFamily="34" charset="0"/>
              <a:buChar char="•"/>
            </a:pPr>
            <a:r>
              <a:rPr lang="th-TH" sz="1400" i="1" dirty="0" smtClean="0">
                <a:solidFill>
                  <a:srgbClr val="FF0000"/>
                </a:solidFill>
              </a:rPr>
              <a:t>ผู้ประกอบการทั่วโลก คาดว่า </a:t>
            </a:r>
            <a:r>
              <a:rPr lang="th-TH" sz="1400" i="1" dirty="0">
                <a:solidFill>
                  <a:srgbClr val="FF0000"/>
                </a:solidFill>
              </a:rPr>
              <a:t>ร</a:t>
            </a:r>
            <a:r>
              <a:rPr lang="th-TH" sz="1400" i="1" dirty="0" smtClean="0">
                <a:solidFill>
                  <a:srgbClr val="FF0000"/>
                </a:solidFill>
              </a:rPr>
              <a:t>ะบบดิจิทัลจะช่วยเพิ่มรายได้ 2.9 </a:t>
            </a:r>
            <a:r>
              <a:rPr lang="en-US" sz="1400" i="1" dirty="0" smtClean="0">
                <a:solidFill>
                  <a:srgbClr val="FF0000"/>
                </a:solidFill>
              </a:rPr>
              <a:t>% </a:t>
            </a:r>
            <a:r>
              <a:rPr lang="th-TH" sz="1400" i="1" dirty="0" smtClean="0">
                <a:solidFill>
                  <a:srgbClr val="FF0000"/>
                </a:solidFill>
              </a:rPr>
              <a:t>ในขณะที่ต้นทุนสามารถลดลงได้ 3.6</a:t>
            </a:r>
            <a:r>
              <a:rPr lang="en-US" sz="1400" i="1" dirty="0" smtClean="0">
                <a:solidFill>
                  <a:srgbClr val="FF0000"/>
                </a:solidFill>
              </a:rPr>
              <a:t>%</a:t>
            </a:r>
            <a:endParaRPr lang="en-US" sz="1400" i="1" dirty="0">
              <a:solidFill>
                <a:srgbClr val="FF0000"/>
              </a:solidFill>
            </a:endParaRPr>
          </a:p>
          <a:p>
            <a:pPr marL="285750" indent="-285750">
              <a:buFont typeface="Arial" panose="020B0604020202020204" pitchFamily="34" charset="0"/>
              <a:buChar char="•"/>
            </a:pPr>
            <a:r>
              <a:rPr lang="en-US" sz="1400" dirty="0" smtClean="0"/>
              <a:t>Productivity </a:t>
            </a:r>
            <a:r>
              <a:rPr lang="en-US" sz="1400" dirty="0"/>
              <a:t>increases of 4%-5% per </a:t>
            </a:r>
            <a:r>
              <a:rPr lang="en-US" sz="1400" dirty="0" smtClean="0"/>
              <a:t>year</a:t>
            </a:r>
            <a:endParaRPr lang="th-TH" sz="1400" dirty="0" smtClean="0"/>
          </a:p>
          <a:p>
            <a:pPr marL="285750" indent="-285750">
              <a:buFont typeface="Arial" panose="020B0604020202020204" pitchFamily="34" charset="0"/>
              <a:buChar char="•"/>
            </a:pPr>
            <a:r>
              <a:rPr lang="th-TH" sz="1400" dirty="0" smtClean="0">
                <a:solidFill>
                  <a:srgbClr val="FF0000"/>
                </a:solidFill>
              </a:rPr>
              <a:t>ผลิตภาพเพิ่มขึ้น 4</a:t>
            </a:r>
            <a:r>
              <a:rPr lang="en-US" sz="1400" dirty="0" smtClean="0">
                <a:solidFill>
                  <a:srgbClr val="FF0000"/>
                </a:solidFill>
              </a:rPr>
              <a:t>%</a:t>
            </a:r>
            <a:r>
              <a:rPr lang="th-TH" sz="1400" dirty="0" smtClean="0">
                <a:solidFill>
                  <a:srgbClr val="FF0000"/>
                </a:solidFill>
              </a:rPr>
              <a:t>-5</a:t>
            </a:r>
            <a:r>
              <a:rPr lang="en-US" sz="1400" dirty="0" smtClean="0">
                <a:solidFill>
                  <a:srgbClr val="FF0000"/>
                </a:solidFill>
              </a:rPr>
              <a:t>% </a:t>
            </a:r>
            <a:r>
              <a:rPr lang="th-TH" sz="1400" dirty="0" smtClean="0">
                <a:solidFill>
                  <a:srgbClr val="FF0000"/>
                </a:solidFill>
              </a:rPr>
              <a:t>ต่อปี</a:t>
            </a:r>
            <a:endParaRPr lang="en-US" sz="1400" dirty="0">
              <a:solidFill>
                <a:srgbClr val="FF0000"/>
              </a:solidFill>
            </a:endParaRPr>
          </a:p>
          <a:p>
            <a:pPr marL="285750" indent="-285750">
              <a:buFont typeface="Arial" panose="020B0604020202020204" pitchFamily="34" charset="0"/>
              <a:buChar char="•"/>
            </a:pPr>
            <a:r>
              <a:rPr lang="en-US" sz="1400" dirty="0"/>
              <a:t>Quality improvements that result in defects being cut by 50</a:t>
            </a:r>
            <a:r>
              <a:rPr lang="en-US" sz="1400" dirty="0" smtClean="0"/>
              <a:t>%</a:t>
            </a:r>
            <a:r>
              <a:rPr lang="th-TH" sz="1400" dirty="0" smtClean="0"/>
              <a:t> </a:t>
            </a:r>
            <a:r>
              <a:rPr lang="th-TH" sz="1400" dirty="0" smtClean="0">
                <a:solidFill>
                  <a:srgbClr val="FF0000"/>
                </a:solidFill>
              </a:rPr>
              <a:t>การปรับปรุงคุณภาพช่วยลดของเสียได้ถึง 50</a:t>
            </a:r>
            <a:r>
              <a:rPr lang="en-US" sz="1400" dirty="0" smtClean="0">
                <a:solidFill>
                  <a:srgbClr val="FF0000"/>
                </a:solidFill>
              </a:rPr>
              <a:t>%</a:t>
            </a:r>
            <a:endParaRPr lang="en-US" sz="1400" dirty="0">
              <a:solidFill>
                <a:srgbClr val="FF0000"/>
              </a:solidFill>
            </a:endParaRPr>
          </a:p>
          <a:p>
            <a:pPr marL="285750" indent="-285750">
              <a:buFont typeface="Arial" panose="020B0604020202020204" pitchFamily="34" charset="0"/>
              <a:buChar char="•"/>
            </a:pPr>
            <a:r>
              <a:rPr lang="en-US" sz="1400" dirty="0"/>
              <a:t>On-time delivery increases from 82%-98</a:t>
            </a:r>
            <a:r>
              <a:rPr lang="en-US" sz="1400" dirty="0" smtClean="0"/>
              <a:t>%</a:t>
            </a:r>
          </a:p>
          <a:p>
            <a:pPr marL="285750" indent="-285750">
              <a:buFont typeface="Arial" panose="020B0604020202020204" pitchFamily="34" charset="0"/>
              <a:buChar char="•"/>
            </a:pPr>
            <a:r>
              <a:rPr lang="th-TH" sz="1400" dirty="0" smtClean="0">
                <a:solidFill>
                  <a:srgbClr val="FF0000"/>
                </a:solidFill>
              </a:rPr>
              <a:t>การส่งมอบตรงเวลาเพิ่มขึ้น 82</a:t>
            </a:r>
            <a:r>
              <a:rPr lang="en-US" sz="1400" dirty="0" smtClean="0">
                <a:solidFill>
                  <a:srgbClr val="FF0000"/>
                </a:solidFill>
              </a:rPr>
              <a:t>%</a:t>
            </a:r>
            <a:r>
              <a:rPr lang="th-TH" sz="1400" dirty="0" smtClean="0">
                <a:solidFill>
                  <a:srgbClr val="FF0000"/>
                </a:solidFill>
              </a:rPr>
              <a:t>-98</a:t>
            </a:r>
            <a:r>
              <a:rPr lang="en-US" sz="1400" dirty="0" smtClean="0">
                <a:solidFill>
                  <a:srgbClr val="FF0000"/>
                </a:solidFill>
              </a:rPr>
              <a:t>%</a:t>
            </a:r>
            <a:endParaRPr lang="en-US" sz="1400" dirty="0">
              <a:solidFill>
                <a:srgbClr val="FF0000"/>
              </a:solidFill>
            </a:endParaRPr>
          </a:p>
          <a:p>
            <a:r>
              <a:rPr lang="en-US" sz="1400" i="1" dirty="0"/>
              <a:t>(Rockwell Automation)</a:t>
            </a:r>
          </a:p>
          <a:p>
            <a:pPr marL="285750" indent="-285750">
              <a:buFont typeface="Arial" panose="020B0604020202020204" pitchFamily="34" charset="0"/>
              <a:buChar char="•"/>
            </a:pPr>
            <a:endParaRPr lang="en-GB" sz="1400" dirty="0"/>
          </a:p>
        </p:txBody>
      </p:sp>
    </p:spTree>
    <p:extLst>
      <p:ext uri="{BB962C8B-B14F-4D97-AF65-F5344CB8AC3E}">
        <p14:creationId xmlns:p14="http://schemas.microsoft.com/office/powerpoint/2010/main" val="509260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501658" y="1569027"/>
            <a:ext cx="1905000" cy="716974"/>
          </a:xfrm>
          <a:prstGeom prst="rect">
            <a:avLst/>
          </a:prstGeom>
        </p:spPr>
      </p:pic>
      <p:sp>
        <p:nvSpPr>
          <p:cNvPr id="2" name="Title 1"/>
          <p:cNvSpPr>
            <a:spLocks noGrp="1"/>
          </p:cNvSpPr>
          <p:nvPr>
            <p:ph type="title"/>
          </p:nvPr>
        </p:nvSpPr>
        <p:spPr/>
        <p:txBody>
          <a:bodyPr>
            <a:normAutofit/>
          </a:bodyPr>
          <a:lstStyle/>
          <a:p>
            <a:r>
              <a:rPr lang="en-GB" sz="2400" dirty="0"/>
              <a:t>Future Factory: How Technology Is Transforming </a:t>
            </a:r>
            <a:r>
              <a:rPr lang="en-GB" sz="2400" dirty="0" smtClean="0"/>
              <a:t>Manufacturing? </a:t>
            </a:r>
            <a:br>
              <a:rPr lang="en-GB" sz="2400" dirty="0" smtClean="0"/>
            </a:br>
            <a:r>
              <a:rPr lang="th-TH" sz="2400" dirty="0">
                <a:solidFill>
                  <a:srgbClr val="FF0000"/>
                </a:solidFill>
              </a:rPr>
              <a:t>โ</a:t>
            </a:r>
            <a:r>
              <a:rPr lang="th-TH" sz="2400" dirty="0" smtClean="0">
                <a:solidFill>
                  <a:srgbClr val="FF0000"/>
                </a:solidFill>
              </a:rPr>
              <a:t>รงงานในอนาคต เทคโนโลยีสามารถเปลี่ยการผลิตได้อย่างไร</a:t>
            </a:r>
            <a:r>
              <a:rPr lang="en-US" sz="2400" dirty="0" smtClean="0">
                <a:solidFill>
                  <a:srgbClr val="FF0000"/>
                </a:solidFill>
              </a:rPr>
              <a:t>?</a:t>
            </a:r>
            <a:endParaRPr lang="en-US" sz="2000" dirty="0">
              <a:solidFill>
                <a:srgbClr val="FF0000"/>
              </a:solidFill>
            </a:endParaRPr>
          </a:p>
        </p:txBody>
      </p:sp>
      <p:sp>
        <p:nvSpPr>
          <p:cNvPr id="5" name="Rectangle 4"/>
          <p:cNvSpPr/>
          <p:nvPr/>
        </p:nvSpPr>
        <p:spPr>
          <a:xfrm>
            <a:off x="536294" y="5841663"/>
            <a:ext cx="3664231" cy="461665"/>
          </a:xfrm>
          <a:prstGeom prst="rect">
            <a:avLst/>
          </a:prstGeom>
        </p:spPr>
        <p:txBody>
          <a:bodyPr wrap="square">
            <a:spAutoFit/>
          </a:bodyPr>
          <a:lstStyle/>
          <a:p>
            <a:r>
              <a:rPr lang="en-GB" sz="1200" dirty="0"/>
              <a:t>Source: https://www.cbinsights.com/research/future-factory-manufacturing-tech-trends/#quality</a:t>
            </a:r>
          </a:p>
        </p:txBody>
      </p:sp>
      <p:sp>
        <p:nvSpPr>
          <p:cNvPr id="4" name="Rectangle 3"/>
          <p:cNvSpPr/>
          <p:nvPr/>
        </p:nvSpPr>
        <p:spPr>
          <a:xfrm>
            <a:off x="2481688" y="1733132"/>
            <a:ext cx="5086136" cy="646331"/>
          </a:xfrm>
          <a:prstGeom prst="rect">
            <a:avLst/>
          </a:prstGeom>
        </p:spPr>
        <p:txBody>
          <a:bodyPr wrap="none">
            <a:spAutoFit/>
          </a:bodyPr>
          <a:lstStyle/>
          <a:p>
            <a:r>
              <a:rPr lang="en-US" b="1" dirty="0"/>
              <a:t>Case study: FANUC, the Japanese robotics </a:t>
            </a:r>
            <a:r>
              <a:rPr lang="en-US" b="1" dirty="0" smtClean="0"/>
              <a:t>company</a:t>
            </a:r>
          </a:p>
          <a:p>
            <a:r>
              <a:rPr lang="th-TH" b="1" dirty="0" smtClean="0">
                <a:solidFill>
                  <a:srgbClr val="FF0000"/>
                </a:solidFill>
              </a:rPr>
              <a:t>กรณีศึกษา บ </a:t>
            </a:r>
            <a:r>
              <a:rPr lang="en-US" b="1" dirty="0" smtClean="0">
                <a:solidFill>
                  <a:srgbClr val="FF0000"/>
                </a:solidFill>
              </a:rPr>
              <a:t>FANUC </a:t>
            </a:r>
            <a:r>
              <a:rPr lang="th-TH" b="1" dirty="0" smtClean="0">
                <a:solidFill>
                  <a:srgbClr val="FF0000"/>
                </a:solidFill>
              </a:rPr>
              <a:t>ผู้ผลิตหุ่นยนต์ประเทศญี่ปุ่น</a:t>
            </a:r>
            <a:endParaRPr lang="en-GB" b="1" dirty="0">
              <a:solidFill>
                <a:srgbClr val="FF00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300" y="2294383"/>
            <a:ext cx="5019675" cy="3163441"/>
          </a:xfrm>
          <a:prstGeom prst="rect">
            <a:avLst/>
          </a:prstGeom>
        </p:spPr>
      </p:pic>
      <p:sp>
        <p:nvSpPr>
          <p:cNvPr id="7" name="Rectangle 6"/>
          <p:cNvSpPr/>
          <p:nvPr/>
        </p:nvSpPr>
        <p:spPr>
          <a:xfrm>
            <a:off x="6120238" y="2498891"/>
            <a:ext cx="5166887" cy="3539430"/>
          </a:xfrm>
          <a:prstGeom prst="rect">
            <a:avLst/>
          </a:prstGeom>
        </p:spPr>
        <p:txBody>
          <a:bodyPr wrap="square">
            <a:spAutoFit/>
          </a:bodyPr>
          <a:lstStyle/>
          <a:p>
            <a:pPr marL="171450" indent="-171450">
              <a:buFont typeface="Arial" panose="020B0604020202020204" pitchFamily="34" charset="0"/>
              <a:buChar char="•"/>
            </a:pPr>
            <a:r>
              <a:rPr lang="en-GB" sz="1400" dirty="0"/>
              <a:t>Operating a “lights-out” factory since 2001, where robots build other robots completely unsupervised for nearly a month at a time.</a:t>
            </a:r>
          </a:p>
          <a:p>
            <a:pPr marL="171450" indent="-171450">
              <a:buFont typeface="Arial" panose="020B0604020202020204" pitchFamily="34" charset="0"/>
              <a:buChar char="•"/>
            </a:pPr>
            <a:r>
              <a:rPr lang="th-TH" sz="1400" dirty="0" smtClean="0">
                <a:solidFill>
                  <a:srgbClr val="FF0000"/>
                </a:solidFill>
              </a:rPr>
              <a:t>ทำงานต่อเนื่องไม่หยุดโดยใช้หุ่นยนต์สร้างหุ่นยนต์ ได้โดยไม่ต้องมีการควบคุมของคน โดยสามารถทำงานได้เองแต่ละครั้งได้นานเป็นระยะวลาเกือบเดือน</a:t>
            </a:r>
            <a:endParaRPr lang="en-GB" sz="1400" dirty="0">
              <a:solidFill>
                <a:srgbClr val="FF0000"/>
              </a:solidFill>
            </a:endParaRPr>
          </a:p>
          <a:p>
            <a:pPr marL="171450" indent="-171450">
              <a:buFont typeface="Arial" panose="020B0604020202020204" pitchFamily="34" charset="0"/>
              <a:buChar char="•"/>
            </a:pPr>
            <a:r>
              <a:rPr lang="en-GB" sz="1400" dirty="0"/>
              <a:t>The factory is outfitted with 20 industrial robots that can pick, pack, and transfer packages with no human presence or oversight.</a:t>
            </a:r>
          </a:p>
          <a:p>
            <a:pPr marL="171450" indent="-171450">
              <a:buFont typeface="Arial" panose="020B0604020202020204" pitchFamily="34" charset="0"/>
              <a:buChar char="•"/>
            </a:pPr>
            <a:r>
              <a:rPr lang="th-TH" sz="1400" dirty="0" smtClean="0">
                <a:solidFill>
                  <a:srgbClr val="FF0000"/>
                </a:solidFill>
              </a:rPr>
              <a:t>โรงงานสามารถบรรจุหุ่นยนต์ขนาดอุตสาหกรรมได้ถึง 20 ตัว ที่สามารถหยิบ บรรจุ และส่งมอบชิ้นงานได้เองโดยไม่ต้องผ่านการควบคุมของคน</a:t>
            </a:r>
            <a:endParaRPr lang="en-GB" sz="1400" dirty="0">
              <a:solidFill>
                <a:srgbClr val="FF0000"/>
              </a:solidFill>
            </a:endParaRPr>
          </a:p>
          <a:p>
            <a:pPr marL="171450" indent="-171450">
              <a:buFont typeface="Arial" panose="020B0604020202020204" pitchFamily="34" charset="0"/>
              <a:buChar char="•"/>
            </a:pPr>
            <a:r>
              <a:rPr lang="en-GB" sz="1400" dirty="0"/>
              <a:t>Without robots, it would take as many </a:t>
            </a:r>
            <a:r>
              <a:rPr lang="en-GB" sz="1400" b="1" dirty="0"/>
              <a:t>as 500 workers </a:t>
            </a:r>
            <a:r>
              <a:rPr lang="en-GB" sz="1400" dirty="0"/>
              <a:t>to fully staff this 40K square foot warehouse — instead, the factory requires only five technicians to service the machines and keep them working</a:t>
            </a:r>
            <a:r>
              <a:rPr lang="en-GB" sz="1400" dirty="0" smtClean="0"/>
              <a:t>.</a:t>
            </a:r>
            <a:endParaRPr lang="th-TH" sz="1400" dirty="0" smtClean="0"/>
          </a:p>
          <a:p>
            <a:pPr marL="171450" indent="-171450">
              <a:buFont typeface="Arial" panose="020B0604020202020204" pitchFamily="34" charset="0"/>
              <a:buChar char="•"/>
            </a:pPr>
            <a:r>
              <a:rPr lang="th-TH" sz="1400" dirty="0" smtClean="0">
                <a:solidFill>
                  <a:srgbClr val="FF0000"/>
                </a:solidFill>
              </a:rPr>
              <a:t>หากปราศจากหุ่นยนต์อุตสาหกรรมเหล่านี้ โรงงานอาจจะต้องใช้คนงานสูงถึง 500คน สำหรับขนาดพื้นที่คลังสินค้าสี่หมื่นตารางฟุต  ในขณะเดียวกันโรงงานใช้คนระดับเทคนิคเพียง 5 คน เพื่อคอยบริการให้เครื่องจักรให้สามารถทำงานได้</a:t>
            </a:r>
            <a:endParaRPr lang="en-GB" sz="1400" dirty="0">
              <a:solidFill>
                <a:srgbClr val="FF0000"/>
              </a:solidFill>
            </a:endParaRPr>
          </a:p>
        </p:txBody>
      </p:sp>
    </p:spTree>
    <p:extLst>
      <p:ext uri="{BB962C8B-B14F-4D97-AF65-F5344CB8AC3E}">
        <p14:creationId xmlns:p14="http://schemas.microsoft.com/office/powerpoint/2010/main" val="2299616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501658" y="1569027"/>
            <a:ext cx="1905000" cy="716974"/>
          </a:xfrm>
          <a:prstGeom prst="rect">
            <a:avLst/>
          </a:prstGeom>
        </p:spPr>
      </p:pic>
      <p:sp>
        <p:nvSpPr>
          <p:cNvPr id="2" name="Title 1"/>
          <p:cNvSpPr>
            <a:spLocks noGrp="1"/>
          </p:cNvSpPr>
          <p:nvPr>
            <p:ph type="title"/>
          </p:nvPr>
        </p:nvSpPr>
        <p:spPr/>
        <p:txBody>
          <a:bodyPr>
            <a:noAutofit/>
          </a:bodyPr>
          <a:lstStyle/>
          <a:p>
            <a:r>
              <a:rPr lang="en-GB" sz="2400" dirty="0"/>
              <a:t>Future Factory: How Technology Is Transforming </a:t>
            </a:r>
            <a:r>
              <a:rPr lang="en-GB" sz="2400" dirty="0" smtClean="0"/>
              <a:t>Manufacturing</a:t>
            </a:r>
            <a:r>
              <a:rPr lang="en-GB" sz="2000" dirty="0"/>
              <a:t> ? </a:t>
            </a:r>
            <a:br>
              <a:rPr lang="en-GB" sz="2000" dirty="0"/>
            </a:br>
            <a:r>
              <a:rPr lang="th-TH" sz="2000" dirty="0">
                <a:solidFill>
                  <a:srgbClr val="FF0000"/>
                </a:solidFill>
              </a:rPr>
              <a:t>โรงงานในอนาคต เทคโนโลยีสามารถ</a:t>
            </a:r>
            <a:r>
              <a:rPr lang="th-TH" sz="2000" dirty="0" smtClean="0">
                <a:solidFill>
                  <a:srgbClr val="FF0000"/>
                </a:solidFill>
              </a:rPr>
              <a:t>เปลี่ยนการ</a:t>
            </a:r>
            <a:r>
              <a:rPr lang="th-TH" sz="2000" dirty="0">
                <a:solidFill>
                  <a:srgbClr val="FF0000"/>
                </a:solidFill>
              </a:rPr>
              <a:t>ผลิตได้อย่างไร</a:t>
            </a:r>
            <a:r>
              <a:rPr lang="en-US" sz="2000" dirty="0">
                <a:solidFill>
                  <a:srgbClr val="FF0000"/>
                </a:solidFill>
              </a:rPr>
              <a:t>?</a:t>
            </a:r>
            <a:endParaRPr lang="en-US" sz="2000" dirty="0"/>
          </a:p>
        </p:txBody>
      </p:sp>
      <p:sp>
        <p:nvSpPr>
          <p:cNvPr id="7" name="Rectangle 6"/>
          <p:cNvSpPr/>
          <p:nvPr/>
        </p:nvSpPr>
        <p:spPr>
          <a:xfrm>
            <a:off x="2406658" y="1639670"/>
            <a:ext cx="8929824" cy="707886"/>
          </a:xfrm>
          <a:prstGeom prst="rect">
            <a:avLst/>
          </a:prstGeom>
        </p:spPr>
        <p:txBody>
          <a:bodyPr wrap="square">
            <a:spAutoFit/>
          </a:bodyPr>
          <a:lstStyle/>
          <a:p>
            <a:r>
              <a:rPr lang="en-GB" sz="2000" b="1" dirty="0"/>
              <a:t>8 different steps of the manufacturing process to Future </a:t>
            </a:r>
            <a:r>
              <a:rPr lang="en-GB" sz="2000" b="1" dirty="0" smtClean="0"/>
              <a:t>Factory</a:t>
            </a:r>
            <a:endParaRPr lang="th-TH" sz="2000" b="1" dirty="0" smtClean="0"/>
          </a:p>
          <a:p>
            <a:r>
              <a:rPr lang="th-TH" sz="2000" b="1" dirty="0" smtClean="0">
                <a:solidFill>
                  <a:srgbClr val="FF0000"/>
                </a:solidFill>
              </a:rPr>
              <a:t>8 ขั้นตอนของกระบวนการเพื่อเข้าสู่โรงงานแห่งอนาคต</a:t>
            </a:r>
            <a:endParaRPr lang="en-GB" sz="1600" b="1" dirty="0">
              <a:solidFill>
                <a:srgbClr val="FF0000"/>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891" y="2329377"/>
            <a:ext cx="5171209" cy="4087140"/>
          </a:xfrm>
          <a:prstGeom prst="rect">
            <a:avLst/>
          </a:prstGeom>
        </p:spPr>
      </p:pic>
      <p:sp>
        <p:nvSpPr>
          <p:cNvPr id="10" name="Rectangle 9"/>
          <p:cNvSpPr/>
          <p:nvPr/>
        </p:nvSpPr>
        <p:spPr>
          <a:xfrm>
            <a:off x="6324600" y="3105835"/>
            <a:ext cx="4787900" cy="923330"/>
          </a:xfrm>
          <a:prstGeom prst="rect">
            <a:avLst/>
          </a:prstGeom>
        </p:spPr>
        <p:txBody>
          <a:bodyPr wrap="square">
            <a:spAutoFit/>
          </a:bodyPr>
          <a:lstStyle/>
          <a:p>
            <a:r>
              <a:rPr lang="pl-PL" dirty="0"/>
              <a:t>Go to </a:t>
            </a:r>
            <a:r>
              <a:rPr lang="en-US" dirty="0"/>
              <a:t> </a:t>
            </a:r>
            <a:r>
              <a:rPr lang="pl-PL" dirty="0"/>
              <a:t>https://www.cbinsights.com/research/future-factory-manufacturing-tech-trends/#quality</a:t>
            </a:r>
          </a:p>
        </p:txBody>
      </p:sp>
    </p:spTree>
    <p:extLst>
      <p:ext uri="{BB962C8B-B14F-4D97-AF65-F5344CB8AC3E}">
        <p14:creationId xmlns:p14="http://schemas.microsoft.com/office/powerpoint/2010/main" val="1602402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6294" y="5841663"/>
            <a:ext cx="6096000" cy="430887"/>
          </a:xfrm>
          <a:prstGeom prst="rect">
            <a:avLst/>
          </a:prstGeom>
        </p:spPr>
        <p:txBody>
          <a:bodyPr>
            <a:spAutoFit/>
          </a:bodyPr>
          <a:lstStyle/>
          <a:p>
            <a:r>
              <a:rPr lang="en-GB" sz="1100" dirty="0"/>
              <a:t>Source: https://www.i-scoop.eu/manufacturing-industry/?fbclid=IwAR2k2T9_YyxroWoUS-EBa5U7k1QjYRfuMHPwRUOrxLBdHuGDu_sF8ywtXeY</a:t>
            </a:r>
          </a:p>
        </p:txBody>
      </p:sp>
      <p:sp>
        <p:nvSpPr>
          <p:cNvPr id="3" name="Title 2"/>
          <p:cNvSpPr>
            <a:spLocks noGrp="1"/>
          </p:cNvSpPr>
          <p:nvPr>
            <p:ph type="title"/>
          </p:nvPr>
        </p:nvSpPr>
        <p:spPr/>
        <p:txBody>
          <a:bodyPr/>
          <a:lstStyle/>
          <a:p>
            <a:endParaRPr lang="en-GB"/>
          </a:p>
        </p:txBody>
      </p:sp>
      <p:sp>
        <p:nvSpPr>
          <p:cNvPr id="6" name="Title 3"/>
          <p:cNvSpPr txBox="1">
            <a:spLocks/>
          </p:cNvSpPr>
          <p:nvPr/>
        </p:nvSpPr>
        <p:spPr>
          <a:xfrm>
            <a:off x="1792288" y="448674"/>
            <a:ext cx="9913041" cy="888031"/>
          </a:xfrm>
          <a:prstGeom prst="rect">
            <a:avLst/>
          </a:prstGeom>
        </p:spPr>
        <p:txBody>
          <a:bodyPr vert="horz" lIns="91440" tIns="45720" rIns="91440" bIns="45720" rtlCol="0" anchor="ctr">
            <a:normAutofit fontScale="97500" lnSpcReduction="10000"/>
          </a:bodyPr>
          <a:lstStyle>
            <a:lvl1pPr algn="ctr" defTabSz="914400" rtl="0" eaLnBrk="1" latinLnBrk="0" hangingPunct="1">
              <a:lnSpc>
                <a:spcPct val="90000"/>
              </a:lnSpc>
              <a:spcBef>
                <a:spcPct val="0"/>
              </a:spcBef>
              <a:buNone/>
              <a:defRPr sz="3200" b="1" i="0" kern="1200">
                <a:solidFill>
                  <a:schemeClr val="tx1"/>
                </a:solidFill>
                <a:latin typeface="Arial" panose="020B0604020202020204" pitchFamily="34" charset="0"/>
                <a:ea typeface="+mj-ea"/>
                <a:cs typeface="Arial" panose="020B0604020202020204" pitchFamily="34" charset="0"/>
              </a:defRPr>
            </a:lvl1pPr>
          </a:lstStyle>
          <a:p>
            <a:r>
              <a:rPr lang="en-US"/>
              <a:t/>
            </a:r>
            <a:br>
              <a:rPr lang="en-US"/>
            </a:br>
            <a:endParaRPr lang="en-US" dirty="0"/>
          </a:p>
        </p:txBody>
      </p:sp>
      <p:pic>
        <p:nvPicPr>
          <p:cNvPr id="7" name="Picture 6"/>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499365" y="448674"/>
            <a:ext cx="10908378" cy="5974294"/>
          </a:xfrm>
          <a:prstGeom prst="rect">
            <a:avLst/>
          </a:prstGeom>
        </p:spPr>
      </p:pic>
      <p:sp>
        <p:nvSpPr>
          <p:cNvPr id="8" name="Oval 7"/>
          <p:cNvSpPr/>
          <p:nvPr/>
        </p:nvSpPr>
        <p:spPr>
          <a:xfrm>
            <a:off x="3284184" y="1550778"/>
            <a:ext cx="5631543" cy="35414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3685138" y="3050575"/>
            <a:ext cx="4995892" cy="2062103"/>
          </a:xfrm>
          <a:prstGeom prst="rect">
            <a:avLst/>
          </a:prstGeom>
        </p:spPr>
        <p:txBody>
          <a:bodyPr wrap="square">
            <a:spAutoFit/>
          </a:bodyPr>
          <a:lstStyle/>
          <a:p>
            <a:pPr algn="ctr"/>
            <a:r>
              <a:rPr lang="en-GB" sz="3200" b="1" dirty="0"/>
              <a:t>Arrival of Industry 4.0 Era: What should we do next</a:t>
            </a:r>
            <a:r>
              <a:rPr lang="en-GB" sz="3200" b="1" dirty="0" smtClean="0"/>
              <a:t>?</a:t>
            </a:r>
            <a:endParaRPr lang="th-TH" sz="3200" b="1" dirty="0" smtClean="0"/>
          </a:p>
          <a:p>
            <a:pPr algn="ctr"/>
            <a:r>
              <a:rPr lang="th-TH" sz="3200" b="1" dirty="0" smtClean="0">
                <a:solidFill>
                  <a:srgbClr val="FF0000"/>
                </a:solidFill>
              </a:rPr>
              <a:t>การเข้าสู่ยุคอุตสาหกรรม 4.0 </a:t>
            </a:r>
            <a:endParaRPr lang="en-US" sz="3200" b="1" dirty="0" smtClean="0">
              <a:solidFill>
                <a:srgbClr val="FF0000"/>
              </a:solidFill>
            </a:endParaRPr>
          </a:p>
          <a:p>
            <a:pPr algn="ctr"/>
            <a:r>
              <a:rPr lang="th-TH" sz="3200" b="1" dirty="0" smtClean="0">
                <a:solidFill>
                  <a:srgbClr val="FF0000"/>
                </a:solidFill>
              </a:rPr>
              <a:t>เราควรจะทำอย่างไรต่อ</a:t>
            </a:r>
            <a:r>
              <a:rPr lang="th-TH" sz="3200" b="1" dirty="0" smtClean="0">
                <a:solidFill>
                  <a:srgbClr val="FF0000"/>
                </a:solidFill>
              </a:rPr>
              <a:t>ไป</a:t>
            </a:r>
            <a:r>
              <a:rPr lang="en-US" sz="3200" b="1" dirty="0" smtClean="0">
                <a:solidFill>
                  <a:srgbClr val="FF0000"/>
                </a:solidFill>
              </a:rPr>
              <a:t>?</a:t>
            </a:r>
            <a:endParaRPr lang="en-GB" sz="3200" b="1" dirty="0">
              <a:solidFill>
                <a:srgbClr val="FF0000"/>
              </a:solidFill>
            </a:endParaRPr>
          </a:p>
        </p:txBody>
      </p:sp>
      <p:sp>
        <p:nvSpPr>
          <p:cNvPr id="10" name="Rectangle 9"/>
          <p:cNvSpPr/>
          <p:nvPr/>
        </p:nvSpPr>
        <p:spPr>
          <a:xfrm>
            <a:off x="4943322" y="2052501"/>
            <a:ext cx="2020463" cy="461665"/>
          </a:xfrm>
          <a:prstGeom prst="rect">
            <a:avLst/>
          </a:prstGeom>
        </p:spPr>
        <p:txBody>
          <a:bodyPr wrap="square">
            <a:spAutoFit/>
          </a:bodyPr>
          <a:lstStyle/>
          <a:p>
            <a:pPr algn="ctr"/>
            <a:r>
              <a:rPr lang="en-US" sz="2400" b="1" dirty="0">
                <a:solidFill>
                  <a:srgbClr val="00B050"/>
                </a:solidFill>
              </a:rPr>
              <a:t>Role-play</a:t>
            </a:r>
            <a:endParaRPr lang="en-GB" sz="2400" b="1" dirty="0">
              <a:solidFill>
                <a:srgbClr val="00B050"/>
              </a:solidFill>
            </a:endParaRPr>
          </a:p>
        </p:txBody>
      </p:sp>
    </p:spTree>
    <p:extLst>
      <p:ext uri="{BB962C8B-B14F-4D97-AF65-F5344CB8AC3E}">
        <p14:creationId xmlns:p14="http://schemas.microsoft.com/office/powerpoint/2010/main" val="494494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980" y="1647968"/>
            <a:ext cx="3137259" cy="4394738"/>
          </a:xfrm>
          <a:prstGeom prst="rect">
            <a:avLst/>
          </a:prstGeom>
        </p:spPr>
      </p:pic>
      <p:sp>
        <p:nvSpPr>
          <p:cNvPr id="2" name="Title 1"/>
          <p:cNvSpPr>
            <a:spLocks noGrp="1"/>
          </p:cNvSpPr>
          <p:nvPr>
            <p:ph type="title"/>
          </p:nvPr>
        </p:nvSpPr>
        <p:spPr/>
        <p:txBody>
          <a:bodyPr>
            <a:normAutofit fontScale="90000"/>
          </a:bodyPr>
          <a:lstStyle/>
          <a:p>
            <a:r>
              <a:rPr lang="en-GB" dirty="0"/>
              <a:t>The arrival of Industry 4.0: What should we do next</a:t>
            </a:r>
            <a:r>
              <a:rPr lang="en-GB" dirty="0" smtClean="0"/>
              <a:t>?</a:t>
            </a:r>
            <a:r>
              <a:rPr lang="th-TH" dirty="0" smtClean="0"/>
              <a:t/>
            </a:r>
            <a:br>
              <a:rPr lang="th-TH" dirty="0" smtClean="0"/>
            </a:br>
            <a:r>
              <a:rPr lang="th-TH" sz="2800" dirty="0">
                <a:solidFill>
                  <a:srgbClr val="FF0000"/>
                </a:solidFill>
              </a:rPr>
              <a:t>การเข้าสู่ยุคอุตสาหกรรม 4.0 </a:t>
            </a:r>
            <a:r>
              <a:rPr lang="th-TH" sz="2800" dirty="0" smtClean="0">
                <a:solidFill>
                  <a:srgbClr val="FF0000"/>
                </a:solidFill>
              </a:rPr>
              <a:t>เรา</a:t>
            </a:r>
            <a:r>
              <a:rPr lang="th-TH" sz="2800" dirty="0">
                <a:solidFill>
                  <a:srgbClr val="FF0000"/>
                </a:solidFill>
              </a:rPr>
              <a:t>ควรจะทำอย่างไรต่อไป</a:t>
            </a:r>
            <a:r>
              <a:rPr lang="en-US" sz="2800" dirty="0">
                <a:solidFill>
                  <a:srgbClr val="FF0000"/>
                </a:solidFill>
              </a:rPr>
              <a:t>?</a:t>
            </a:r>
            <a:r>
              <a:rPr lang="en-GB" sz="2800" dirty="0">
                <a:solidFill>
                  <a:srgbClr val="FF0000"/>
                </a:solidFill>
              </a:rPr>
              <a:t/>
            </a:r>
            <a:br>
              <a:rPr lang="en-GB" sz="2800" dirty="0">
                <a:solidFill>
                  <a:srgbClr val="FF0000"/>
                </a:solidFill>
              </a:rPr>
            </a:br>
            <a:endParaRPr lang="en-US" sz="2800" dirty="0"/>
          </a:p>
        </p:txBody>
      </p:sp>
      <p:sp>
        <p:nvSpPr>
          <p:cNvPr id="7" name="Rectangle 6"/>
          <p:cNvSpPr/>
          <p:nvPr/>
        </p:nvSpPr>
        <p:spPr>
          <a:xfrm>
            <a:off x="9798610" y="5581041"/>
            <a:ext cx="701987" cy="461665"/>
          </a:xfrm>
          <a:prstGeom prst="rect">
            <a:avLst/>
          </a:prstGeom>
        </p:spPr>
        <p:txBody>
          <a:bodyPr wrap="none">
            <a:spAutoFit/>
          </a:bodyPr>
          <a:lstStyle/>
          <a:p>
            <a:r>
              <a:rPr lang="en-GB" sz="2400" b="1" dirty="0">
                <a:solidFill>
                  <a:schemeClr val="bg1"/>
                </a:solidFill>
              </a:rPr>
              <a:t>CEO</a:t>
            </a:r>
          </a:p>
        </p:txBody>
      </p:sp>
      <p:sp>
        <p:nvSpPr>
          <p:cNvPr id="8" name="Oval Callout 7"/>
          <p:cNvSpPr/>
          <p:nvPr/>
        </p:nvSpPr>
        <p:spPr>
          <a:xfrm>
            <a:off x="1279493" y="2848296"/>
            <a:ext cx="5832507" cy="2942903"/>
          </a:xfrm>
          <a:prstGeom prst="wedgeEllipseCallout">
            <a:avLst>
              <a:gd name="adj1" fmla="val 79735"/>
              <a:gd name="adj2" fmla="val -4363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ysClr val="windowText" lastClr="000000"/>
                </a:solidFill>
                <a:latin typeface="Tw Cen MT" panose="020B0602020104020603" pitchFamily="34" charset="0"/>
              </a:rPr>
              <a:t>Smart factory is the key!</a:t>
            </a:r>
          </a:p>
          <a:p>
            <a:pPr algn="ctr"/>
            <a:r>
              <a:rPr lang="en-US" sz="2800" dirty="0">
                <a:solidFill>
                  <a:sysClr val="windowText" lastClr="000000"/>
                </a:solidFill>
                <a:latin typeface="Tw Cen MT" panose="020B0602020104020603" pitchFamily="34" charset="0"/>
              </a:rPr>
              <a:t>But how can my people think like me? </a:t>
            </a:r>
            <a:endParaRPr lang="th-TH" sz="2800" dirty="0" smtClean="0">
              <a:solidFill>
                <a:sysClr val="windowText" lastClr="000000"/>
              </a:solidFill>
              <a:latin typeface="Tw Cen MT" panose="020B0602020104020603" pitchFamily="34" charset="0"/>
            </a:endParaRPr>
          </a:p>
          <a:p>
            <a:pPr algn="ctr"/>
            <a:r>
              <a:rPr lang="th-TH" sz="2800" dirty="0" smtClean="0">
                <a:solidFill>
                  <a:srgbClr val="FF0000"/>
                </a:solidFill>
                <a:latin typeface="Tw Cen MT" panose="020B0602020104020603" pitchFamily="34" charset="0"/>
              </a:rPr>
              <a:t>โรงงานอัฉริยะคือกุญแจที่สำคัญ</a:t>
            </a:r>
          </a:p>
          <a:p>
            <a:pPr algn="ctr"/>
            <a:r>
              <a:rPr lang="th-TH" sz="2800" dirty="0" smtClean="0">
                <a:solidFill>
                  <a:srgbClr val="FF0000"/>
                </a:solidFill>
                <a:latin typeface="Tw Cen MT" panose="020B0602020104020603" pitchFamily="34" charset="0"/>
              </a:rPr>
              <a:t>แต่ว่า เราจะทำให้คนอื่นคิดเหมือนเราได้อย่างไร</a:t>
            </a:r>
            <a:endParaRPr lang="en-GB" sz="2800" dirty="0">
              <a:solidFill>
                <a:srgbClr val="FF0000"/>
              </a:solidFill>
              <a:latin typeface="Tw Cen MT" panose="020B0602020104020603" pitchFamily="34" charset="0"/>
            </a:endParaRPr>
          </a:p>
        </p:txBody>
      </p:sp>
      <p:sp>
        <p:nvSpPr>
          <p:cNvPr id="9" name="Rectangle 8"/>
          <p:cNvSpPr/>
          <p:nvPr/>
        </p:nvSpPr>
        <p:spPr>
          <a:xfrm>
            <a:off x="850900" y="1647968"/>
            <a:ext cx="7226300" cy="1569660"/>
          </a:xfrm>
          <a:prstGeom prst="rect">
            <a:avLst/>
          </a:prstGeom>
        </p:spPr>
        <p:txBody>
          <a:bodyPr wrap="square">
            <a:spAutoFit/>
          </a:bodyPr>
          <a:lstStyle/>
          <a:p>
            <a:r>
              <a:rPr lang="en-GB" sz="1600" dirty="0"/>
              <a:t>Due to the arrival of industry 4.0, a young and new CEO of Company A is worried if the company will not be able to compete with the competitors in the market. He then has as a new vision to transform the existing operation to be smart factory. </a:t>
            </a:r>
            <a:endParaRPr lang="th-TH" sz="1600" dirty="0" smtClean="0"/>
          </a:p>
          <a:p>
            <a:pPr algn="ctr"/>
            <a:r>
              <a:rPr lang="th-TH" sz="1600" b="1" dirty="0" smtClean="0">
                <a:solidFill>
                  <a:srgbClr val="FF0000"/>
                </a:solidFill>
              </a:rPr>
              <a:t>สืบเนื่องจากการ</a:t>
            </a:r>
            <a:r>
              <a:rPr lang="th-TH" sz="1600" b="1" dirty="0">
                <a:solidFill>
                  <a:srgbClr val="FF0000"/>
                </a:solidFill>
              </a:rPr>
              <a:t>เข้าสู่ยุคอุตสาหกรรม 4.0 </a:t>
            </a:r>
            <a:r>
              <a:rPr lang="th-TH" sz="1600" b="1" dirty="0" smtClean="0">
                <a:solidFill>
                  <a:srgbClr val="FF0000"/>
                </a:solidFill>
              </a:rPr>
              <a:t> ผู้บริหารสูงสุดของบริษัทแห่งหนึ่ง กำลังกังวลว่าบริษัทจะไม่สามารถแข่งขันกับคู่แข่งจำนวนมากได้ในตลาด  เขามีวิสัยทัศน์ใหม่ที่จะเปลี่ยนการทำงานให้เป็นโรงงานอัฉริยะ</a:t>
            </a:r>
            <a:endParaRPr lang="en-GB" sz="1600" b="1" dirty="0">
              <a:solidFill>
                <a:srgbClr val="FF0000"/>
              </a:solidFill>
            </a:endParaRPr>
          </a:p>
          <a:p>
            <a:endParaRPr lang="en-GB" sz="1600" dirty="0"/>
          </a:p>
        </p:txBody>
      </p:sp>
    </p:spTree>
    <p:extLst>
      <p:ext uri="{BB962C8B-B14F-4D97-AF65-F5344CB8AC3E}">
        <p14:creationId xmlns:p14="http://schemas.microsoft.com/office/powerpoint/2010/main" val="1525963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dirty="0"/>
              <a:t>The arrival of Industry 4.0: What should we do next</a:t>
            </a:r>
            <a:r>
              <a:rPr lang="en-GB" dirty="0" smtClean="0"/>
              <a:t>?</a:t>
            </a:r>
            <a:r>
              <a:rPr lang="th-TH" dirty="0" smtClean="0"/>
              <a:t/>
            </a:r>
            <a:br>
              <a:rPr lang="th-TH" dirty="0" smtClean="0"/>
            </a:br>
            <a:r>
              <a:rPr lang="th-TH" sz="2800" dirty="0">
                <a:solidFill>
                  <a:srgbClr val="FF0000"/>
                </a:solidFill>
              </a:rPr>
              <a:t>การเข้าสู่ยุคอุตสาหกรรม 4.0 เราควรจะทำอย่างไรต่อไป</a:t>
            </a:r>
            <a:r>
              <a:rPr lang="en-US" sz="2800" dirty="0" smtClean="0">
                <a:solidFill>
                  <a:srgbClr val="FF0000"/>
                </a:solidFill>
              </a:rPr>
              <a:t>?</a:t>
            </a:r>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0021" y="2453390"/>
            <a:ext cx="8161338" cy="3615617"/>
          </a:xfrm>
          <a:prstGeom prst="rect">
            <a:avLst/>
          </a:prstGeom>
        </p:spPr>
      </p:pic>
      <p:sp>
        <p:nvSpPr>
          <p:cNvPr id="5" name="Rectangle 4"/>
          <p:cNvSpPr/>
          <p:nvPr/>
        </p:nvSpPr>
        <p:spPr>
          <a:xfrm>
            <a:off x="700800" y="1667961"/>
            <a:ext cx="10916236" cy="1200329"/>
          </a:xfrm>
          <a:prstGeom prst="rect">
            <a:avLst/>
          </a:prstGeom>
        </p:spPr>
        <p:txBody>
          <a:bodyPr wrap="square">
            <a:spAutoFit/>
          </a:bodyPr>
          <a:lstStyle/>
          <a:p>
            <a:r>
              <a:rPr lang="en-GB" dirty="0"/>
              <a:t>The young CEO then arranges the meeting with managers from all functions in the company. He explains why the company needs to respond to industry 4.0 to makes sure that everyone is on the same page</a:t>
            </a:r>
            <a:r>
              <a:rPr lang="en-GB" dirty="0" smtClean="0"/>
              <a:t>.</a:t>
            </a:r>
            <a:endParaRPr lang="th-TH" dirty="0" smtClean="0"/>
          </a:p>
          <a:p>
            <a:r>
              <a:rPr lang="th-TH" b="1" dirty="0">
                <a:solidFill>
                  <a:srgbClr val="FF0000"/>
                </a:solidFill>
              </a:rPr>
              <a:t>ผู้บริหารสูงสุดของ</a:t>
            </a:r>
            <a:r>
              <a:rPr lang="th-TH" b="1" dirty="0" smtClean="0">
                <a:solidFill>
                  <a:srgbClr val="FF0000"/>
                </a:solidFill>
              </a:rPr>
              <a:t>บริษัทได้เรียกประชุมผู้จัดการจากทุกแผนก เขาได้อธิบายว่าทำไมบริษัทถึงต้องปรับตัวให้เข้ากับอุตสาหกรรม 4.0 เพื่อให้ทุกคนได้มีกรอบความคิดที่ตรงกัน</a:t>
            </a:r>
            <a:endParaRPr lang="en-GB" dirty="0"/>
          </a:p>
        </p:txBody>
      </p:sp>
      <p:sp>
        <p:nvSpPr>
          <p:cNvPr id="11" name="Rectangle 10"/>
          <p:cNvSpPr/>
          <p:nvPr/>
        </p:nvSpPr>
        <p:spPr>
          <a:xfrm>
            <a:off x="5889429" y="2795682"/>
            <a:ext cx="528991" cy="338554"/>
          </a:xfrm>
          <a:prstGeom prst="rect">
            <a:avLst/>
          </a:prstGeom>
        </p:spPr>
        <p:txBody>
          <a:bodyPr wrap="none">
            <a:spAutoFit/>
          </a:bodyPr>
          <a:lstStyle/>
          <a:p>
            <a:pPr algn="ctr"/>
            <a:r>
              <a:rPr lang="en-GB" sz="1600" b="1" dirty="0"/>
              <a:t>CEO</a:t>
            </a:r>
          </a:p>
        </p:txBody>
      </p:sp>
      <p:sp>
        <p:nvSpPr>
          <p:cNvPr id="12" name="Rectangle 11"/>
          <p:cNvSpPr/>
          <p:nvPr/>
        </p:nvSpPr>
        <p:spPr>
          <a:xfrm>
            <a:off x="4401775" y="2672571"/>
            <a:ext cx="1295829" cy="523220"/>
          </a:xfrm>
          <a:prstGeom prst="rect">
            <a:avLst/>
          </a:prstGeom>
        </p:spPr>
        <p:txBody>
          <a:bodyPr wrap="square">
            <a:spAutoFit/>
          </a:bodyPr>
          <a:lstStyle/>
          <a:p>
            <a:pPr algn="ctr"/>
            <a:r>
              <a:rPr lang="en-GB" sz="1400" b="1" dirty="0"/>
              <a:t>Marketing manager</a:t>
            </a:r>
          </a:p>
        </p:txBody>
      </p:sp>
      <p:sp>
        <p:nvSpPr>
          <p:cNvPr id="13" name="Rectangle 12"/>
          <p:cNvSpPr/>
          <p:nvPr/>
        </p:nvSpPr>
        <p:spPr>
          <a:xfrm>
            <a:off x="6980298" y="2626434"/>
            <a:ext cx="1207636" cy="523220"/>
          </a:xfrm>
          <a:prstGeom prst="rect">
            <a:avLst/>
          </a:prstGeom>
        </p:spPr>
        <p:txBody>
          <a:bodyPr wrap="square">
            <a:spAutoFit/>
          </a:bodyPr>
          <a:lstStyle/>
          <a:p>
            <a:pPr algn="ctr"/>
            <a:r>
              <a:rPr lang="en-GB" sz="1400" b="1" dirty="0"/>
              <a:t>Production manager</a:t>
            </a:r>
          </a:p>
        </p:txBody>
      </p:sp>
      <p:sp>
        <p:nvSpPr>
          <p:cNvPr id="14" name="Rectangle 13"/>
          <p:cNvSpPr/>
          <p:nvPr/>
        </p:nvSpPr>
        <p:spPr>
          <a:xfrm>
            <a:off x="9290598" y="2622105"/>
            <a:ext cx="1537338" cy="523220"/>
          </a:xfrm>
          <a:prstGeom prst="rect">
            <a:avLst/>
          </a:prstGeom>
        </p:spPr>
        <p:txBody>
          <a:bodyPr wrap="square">
            <a:spAutoFit/>
          </a:bodyPr>
          <a:lstStyle/>
          <a:p>
            <a:pPr algn="ctr"/>
            <a:r>
              <a:rPr lang="en-GB" sz="1400" b="1" dirty="0"/>
              <a:t>Quality assurance manager</a:t>
            </a:r>
          </a:p>
        </p:txBody>
      </p:sp>
      <p:sp>
        <p:nvSpPr>
          <p:cNvPr id="15" name="Rectangle 14"/>
          <p:cNvSpPr/>
          <p:nvPr/>
        </p:nvSpPr>
        <p:spPr>
          <a:xfrm>
            <a:off x="1792288" y="2814070"/>
            <a:ext cx="1139541" cy="523220"/>
          </a:xfrm>
          <a:prstGeom prst="rect">
            <a:avLst/>
          </a:prstGeom>
        </p:spPr>
        <p:txBody>
          <a:bodyPr wrap="square">
            <a:spAutoFit/>
          </a:bodyPr>
          <a:lstStyle/>
          <a:p>
            <a:pPr algn="ctr"/>
            <a:r>
              <a:rPr lang="en-GB" sz="1400" b="1" dirty="0"/>
              <a:t>R&amp;D manager </a:t>
            </a:r>
          </a:p>
        </p:txBody>
      </p:sp>
      <p:sp>
        <p:nvSpPr>
          <p:cNvPr id="16" name="Rectangle 15"/>
          <p:cNvSpPr/>
          <p:nvPr/>
        </p:nvSpPr>
        <p:spPr>
          <a:xfrm>
            <a:off x="3138957" y="2865532"/>
            <a:ext cx="1106072" cy="307777"/>
          </a:xfrm>
          <a:prstGeom prst="rect">
            <a:avLst/>
          </a:prstGeom>
        </p:spPr>
        <p:txBody>
          <a:bodyPr wrap="none">
            <a:spAutoFit/>
          </a:bodyPr>
          <a:lstStyle/>
          <a:p>
            <a:pPr algn="ctr"/>
            <a:r>
              <a:rPr lang="en-GB" sz="1400" b="1" dirty="0"/>
              <a:t>HR Manager</a:t>
            </a:r>
          </a:p>
        </p:txBody>
      </p:sp>
      <p:sp>
        <p:nvSpPr>
          <p:cNvPr id="17" name="Rectangle 16"/>
          <p:cNvSpPr/>
          <p:nvPr/>
        </p:nvSpPr>
        <p:spPr>
          <a:xfrm>
            <a:off x="8077193" y="2567848"/>
            <a:ext cx="1493386" cy="738664"/>
          </a:xfrm>
          <a:prstGeom prst="rect">
            <a:avLst/>
          </a:prstGeom>
        </p:spPr>
        <p:txBody>
          <a:bodyPr wrap="square">
            <a:spAutoFit/>
          </a:bodyPr>
          <a:lstStyle/>
          <a:p>
            <a:pPr algn="ctr"/>
            <a:r>
              <a:rPr lang="en-GB" sz="1400" b="1" dirty="0"/>
              <a:t>Logistics and warehouse manager</a:t>
            </a:r>
          </a:p>
        </p:txBody>
      </p:sp>
      <p:sp>
        <p:nvSpPr>
          <p:cNvPr id="18" name="Rectangle 17"/>
          <p:cNvSpPr/>
          <p:nvPr/>
        </p:nvSpPr>
        <p:spPr>
          <a:xfrm>
            <a:off x="2254457" y="5364238"/>
            <a:ext cx="1048152" cy="584775"/>
          </a:xfrm>
          <a:prstGeom prst="rect">
            <a:avLst/>
          </a:prstGeom>
        </p:spPr>
        <p:txBody>
          <a:bodyPr wrap="square">
            <a:spAutoFit/>
          </a:bodyPr>
          <a:lstStyle/>
          <a:p>
            <a:pPr algn="ctr"/>
            <a:r>
              <a:rPr lang="en-GB" sz="1600" b="1" dirty="0"/>
              <a:t>Group </a:t>
            </a:r>
            <a:r>
              <a:rPr lang="en-GB" sz="1600" b="1" dirty="0" smtClean="0"/>
              <a:t>1</a:t>
            </a:r>
            <a:endParaRPr lang="th-TH" sz="1600" b="1" dirty="0" smtClean="0"/>
          </a:p>
          <a:p>
            <a:pPr algn="ctr"/>
            <a:r>
              <a:rPr lang="th-TH" sz="1600" b="1" dirty="0" smtClean="0">
                <a:solidFill>
                  <a:srgbClr val="FF0000"/>
                </a:solidFill>
              </a:rPr>
              <a:t>กลุ่ม 1</a:t>
            </a:r>
            <a:endParaRPr lang="en-GB" sz="1600" b="1" dirty="0">
              <a:solidFill>
                <a:srgbClr val="FF0000"/>
              </a:solidFill>
            </a:endParaRPr>
          </a:p>
        </p:txBody>
      </p:sp>
      <p:sp>
        <p:nvSpPr>
          <p:cNvPr id="19" name="Rectangle 18"/>
          <p:cNvSpPr/>
          <p:nvPr/>
        </p:nvSpPr>
        <p:spPr>
          <a:xfrm>
            <a:off x="3148033" y="5364238"/>
            <a:ext cx="1048152" cy="584775"/>
          </a:xfrm>
          <a:prstGeom prst="rect">
            <a:avLst/>
          </a:prstGeom>
        </p:spPr>
        <p:txBody>
          <a:bodyPr wrap="square">
            <a:spAutoFit/>
          </a:bodyPr>
          <a:lstStyle/>
          <a:p>
            <a:pPr algn="ctr"/>
            <a:r>
              <a:rPr lang="en-GB" sz="1600" b="1" dirty="0"/>
              <a:t>Group </a:t>
            </a:r>
            <a:r>
              <a:rPr lang="en-GB" sz="1600" b="1" dirty="0" smtClean="0"/>
              <a:t>2</a:t>
            </a:r>
            <a:endParaRPr lang="th-TH" sz="1600" b="1" dirty="0" smtClean="0"/>
          </a:p>
          <a:p>
            <a:pPr algn="ctr"/>
            <a:r>
              <a:rPr lang="th-TH" sz="1600" b="1" dirty="0">
                <a:solidFill>
                  <a:srgbClr val="FF0000"/>
                </a:solidFill>
              </a:rPr>
              <a:t>กลุ่ม 2</a:t>
            </a:r>
            <a:endParaRPr lang="en-GB" sz="1600" b="1" dirty="0">
              <a:solidFill>
                <a:srgbClr val="FF0000"/>
              </a:solidFill>
            </a:endParaRPr>
          </a:p>
        </p:txBody>
      </p:sp>
      <p:sp>
        <p:nvSpPr>
          <p:cNvPr id="20" name="Rectangle 19"/>
          <p:cNvSpPr/>
          <p:nvPr/>
        </p:nvSpPr>
        <p:spPr>
          <a:xfrm>
            <a:off x="4312227" y="5364238"/>
            <a:ext cx="1048152" cy="584775"/>
          </a:xfrm>
          <a:prstGeom prst="rect">
            <a:avLst/>
          </a:prstGeom>
        </p:spPr>
        <p:txBody>
          <a:bodyPr wrap="square">
            <a:spAutoFit/>
          </a:bodyPr>
          <a:lstStyle/>
          <a:p>
            <a:pPr algn="ctr"/>
            <a:r>
              <a:rPr lang="en-GB" sz="1600" b="1" dirty="0"/>
              <a:t>Group </a:t>
            </a:r>
            <a:r>
              <a:rPr lang="en-GB" sz="1600" b="1" dirty="0" smtClean="0"/>
              <a:t>3</a:t>
            </a:r>
            <a:endParaRPr lang="th-TH" sz="1600" b="1" dirty="0" smtClean="0"/>
          </a:p>
          <a:p>
            <a:pPr algn="ctr"/>
            <a:r>
              <a:rPr lang="th-TH" sz="1600" b="1" dirty="0">
                <a:solidFill>
                  <a:srgbClr val="FF0000"/>
                </a:solidFill>
              </a:rPr>
              <a:t>กลุ่ม 3</a:t>
            </a:r>
            <a:endParaRPr lang="en-GB" sz="1600" b="1" dirty="0">
              <a:solidFill>
                <a:srgbClr val="FF0000"/>
              </a:solidFill>
            </a:endParaRPr>
          </a:p>
        </p:txBody>
      </p:sp>
      <p:sp>
        <p:nvSpPr>
          <p:cNvPr id="21" name="Rectangle 20"/>
          <p:cNvSpPr/>
          <p:nvPr/>
        </p:nvSpPr>
        <p:spPr>
          <a:xfrm>
            <a:off x="6929090" y="5364238"/>
            <a:ext cx="1048152" cy="584775"/>
          </a:xfrm>
          <a:prstGeom prst="rect">
            <a:avLst/>
          </a:prstGeom>
        </p:spPr>
        <p:txBody>
          <a:bodyPr wrap="square">
            <a:spAutoFit/>
          </a:bodyPr>
          <a:lstStyle/>
          <a:p>
            <a:pPr algn="ctr"/>
            <a:r>
              <a:rPr lang="en-GB" sz="1600" b="1" dirty="0"/>
              <a:t>Group </a:t>
            </a:r>
            <a:r>
              <a:rPr lang="en-GB" sz="1600" b="1" dirty="0" smtClean="0"/>
              <a:t>4</a:t>
            </a:r>
            <a:endParaRPr lang="th-TH" sz="1600" b="1" dirty="0" smtClean="0"/>
          </a:p>
          <a:p>
            <a:pPr algn="ctr"/>
            <a:r>
              <a:rPr lang="th-TH" sz="1600" b="1" dirty="0">
                <a:solidFill>
                  <a:srgbClr val="FF0000"/>
                </a:solidFill>
              </a:rPr>
              <a:t>กลุ่ม 4</a:t>
            </a:r>
            <a:endParaRPr lang="en-GB" sz="1600" b="1" dirty="0">
              <a:solidFill>
                <a:srgbClr val="FF0000"/>
              </a:solidFill>
            </a:endParaRPr>
          </a:p>
        </p:txBody>
      </p:sp>
      <p:sp>
        <p:nvSpPr>
          <p:cNvPr id="22" name="Rectangle 21"/>
          <p:cNvSpPr/>
          <p:nvPr/>
        </p:nvSpPr>
        <p:spPr>
          <a:xfrm>
            <a:off x="7876869" y="5364238"/>
            <a:ext cx="1048152" cy="584775"/>
          </a:xfrm>
          <a:prstGeom prst="rect">
            <a:avLst/>
          </a:prstGeom>
        </p:spPr>
        <p:txBody>
          <a:bodyPr wrap="square">
            <a:spAutoFit/>
          </a:bodyPr>
          <a:lstStyle/>
          <a:p>
            <a:pPr algn="ctr"/>
            <a:r>
              <a:rPr lang="en-GB" sz="1600" b="1" dirty="0"/>
              <a:t>Group </a:t>
            </a:r>
            <a:r>
              <a:rPr lang="en-GB" sz="1600" b="1" dirty="0" smtClean="0"/>
              <a:t>5</a:t>
            </a:r>
            <a:endParaRPr lang="th-TH" sz="1600" b="1" dirty="0" smtClean="0"/>
          </a:p>
          <a:p>
            <a:pPr algn="ctr"/>
            <a:r>
              <a:rPr lang="th-TH" sz="1600" b="1" dirty="0">
                <a:solidFill>
                  <a:srgbClr val="FF0000"/>
                </a:solidFill>
              </a:rPr>
              <a:t>กลุ่ม 5</a:t>
            </a:r>
            <a:endParaRPr lang="en-GB" sz="1600" b="1" dirty="0">
              <a:solidFill>
                <a:srgbClr val="FF0000"/>
              </a:solidFill>
            </a:endParaRPr>
          </a:p>
        </p:txBody>
      </p:sp>
      <p:sp>
        <p:nvSpPr>
          <p:cNvPr id="23" name="Rectangle 22"/>
          <p:cNvSpPr/>
          <p:nvPr/>
        </p:nvSpPr>
        <p:spPr>
          <a:xfrm>
            <a:off x="8925021" y="5364238"/>
            <a:ext cx="1048152" cy="584775"/>
          </a:xfrm>
          <a:prstGeom prst="rect">
            <a:avLst/>
          </a:prstGeom>
        </p:spPr>
        <p:txBody>
          <a:bodyPr wrap="square">
            <a:spAutoFit/>
          </a:bodyPr>
          <a:lstStyle/>
          <a:p>
            <a:pPr algn="ctr"/>
            <a:r>
              <a:rPr lang="en-GB" sz="1600" b="1" dirty="0"/>
              <a:t>Group </a:t>
            </a:r>
            <a:r>
              <a:rPr lang="en-GB" sz="1600" b="1" dirty="0" smtClean="0"/>
              <a:t>6</a:t>
            </a:r>
            <a:endParaRPr lang="th-TH" sz="1600" b="1" dirty="0" smtClean="0"/>
          </a:p>
          <a:p>
            <a:pPr algn="ctr"/>
            <a:r>
              <a:rPr lang="th-TH" sz="1600" b="1" dirty="0">
                <a:solidFill>
                  <a:srgbClr val="FF0000"/>
                </a:solidFill>
              </a:rPr>
              <a:t>กลุ่ม 6</a:t>
            </a:r>
            <a:endParaRPr lang="en-GB" sz="1600" b="1" dirty="0">
              <a:solidFill>
                <a:srgbClr val="FF0000"/>
              </a:solidFill>
            </a:endParaRPr>
          </a:p>
        </p:txBody>
      </p:sp>
    </p:spTree>
    <p:extLst>
      <p:ext uri="{BB962C8B-B14F-4D97-AF65-F5344CB8AC3E}">
        <p14:creationId xmlns:p14="http://schemas.microsoft.com/office/powerpoint/2010/main" val="4126243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Course outline</a:t>
            </a:r>
          </a:p>
        </p:txBody>
      </p:sp>
      <p:sp>
        <p:nvSpPr>
          <p:cNvPr id="7" name="Oval 6"/>
          <p:cNvSpPr/>
          <p:nvPr/>
        </p:nvSpPr>
        <p:spPr>
          <a:xfrm>
            <a:off x="1988957" y="2368430"/>
            <a:ext cx="5369953" cy="3599543"/>
          </a:xfrm>
          <a:prstGeom prst="ellipse">
            <a:avLst/>
          </a:prstGeom>
          <a:solidFill>
            <a:schemeClr val="accent6">
              <a:lumMod val="40000"/>
              <a:lumOff val="6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4920676" y="2368431"/>
            <a:ext cx="5369953" cy="3599543"/>
          </a:xfrm>
          <a:prstGeom prst="ellipse">
            <a:avLst/>
          </a:prstGeom>
          <a:solidFill>
            <a:schemeClr val="accent5">
              <a:lumMod val="60000"/>
              <a:lumOff val="4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2264311" y="2840382"/>
            <a:ext cx="2322286" cy="830997"/>
          </a:xfrm>
          <a:prstGeom prst="rect">
            <a:avLst/>
          </a:prstGeom>
          <a:noFill/>
        </p:spPr>
        <p:txBody>
          <a:bodyPr wrap="square" rtlCol="0">
            <a:spAutoFit/>
          </a:bodyPr>
          <a:lstStyle/>
          <a:p>
            <a:pPr algn="ctr"/>
            <a:r>
              <a:rPr lang="en-GB" sz="2400" b="1" dirty="0">
                <a:latin typeface="Tw Cen MT" panose="020B0602020104020603" pitchFamily="34" charset="0"/>
              </a:rPr>
              <a:t>Industry </a:t>
            </a:r>
            <a:r>
              <a:rPr lang="en-GB" sz="2400" b="1" dirty="0" smtClean="0">
                <a:latin typeface="Tw Cen MT" panose="020B0602020104020603" pitchFamily="34" charset="0"/>
              </a:rPr>
              <a:t>4.0</a:t>
            </a:r>
            <a:endParaRPr lang="th-TH" sz="2400" b="1" dirty="0" smtClean="0">
              <a:latin typeface="Tw Cen MT" panose="020B0602020104020603" pitchFamily="34" charset="0"/>
            </a:endParaRPr>
          </a:p>
          <a:p>
            <a:pPr algn="ctr"/>
            <a:r>
              <a:rPr lang="th-TH" sz="2400" b="1" dirty="0" smtClean="0">
                <a:latin typeface="Tw Cen MT" panose="020B0602020104020603" pitchFamily="34" charset="0"/>
              </a:rPr>
              <a:t>อุตสาหกรรม 4.0</a:t>
            </a:r>
            <a:endParaRPr lang="en-GB" sz="2400" b="1" dirty="0">
              <a:latin typeface="Tw Cen MT" panose="020B0602020104020603" pitchFamily="34" charset="0"/>
            </a:endParaRPr>
          </a:p>
        </p:txBody>
      </p:sp>
      <p:sp>
        <p:nvSpPr>
          <p:cNvPr id="10" name="TextBox 9"/>
          <p:cNvSpPr txBox="1"/>
          <p:nvPr/>
        </p:nvSpPr>
        <p:spPr>
          <a:xfrm>
            <a:off x="7474438" y="2875230"/>
            <a:ext cx="2496793" cy="707886"/>
          </a:xfrm>
          <a:prstGeom prst="rect">
            <a:avLst/>
          </a:prstGeom>
          <a:noFill/>
        </p:spPr>
        <p:txBody>
          <a:bodyPr wrap="square" rtlCol="0">
            <a:spAutoFit/>
          </a:bodyPr>
          <a:lstStyle/>
          <a:p>
            <a:pPr algn="ctr"/>
            <a:r>
              <a:rPr lang="en-GB" sz="2000" b="1" dirty="0">
                <a:solidFill>
                  <a:srgbClr val="0070C0"/>
                </a:solidFill>
                <a:latin typeface="Tw Cen MT" panose="020B0602020104020603" pitchFamily="34" charset="0"/>
              </a:rPr>
              <a:t>Quality </a:t>
            </a:r>
            <a:r>
              <a:rPr lang="en-GB" sz="2000" b="1" dirty="0" smtClean="0">
                <a:solidFill>
                  <a:srgbClr val="0070C0"/>
                </a:solidFill>
                <a:latin typeface="Tw Cen MT" panose="020B0602020104020603" pitchFamily="34" charset="0"/>
              </a:rPr>
              <a:t>Management</a:t>
            </a:r>
            <a:endParaRPr lang="th-TH" sz="2000" b="1" dirty="0" smtClean="0">
              <a:solidFill>
                <a:srgbClr val="0070C0"/>
              </a:solidFill>
              <a:latin typeface="Tw Cen MT" panose="020B0602020104020603" pitchFamily="34" charset="0"/>
            </a:endParaRPr>
          </a:p>
          <a:p>
            <a:pPr algn="ctr"/>
            <a:r>
              <a:rPr lang="th-TH" sz="2000" b="1" dirty="0" smtClean="0">
                <a:solidFill>
                  <a:srgbClr val="0070C0"/>
                </a:solidFill>
                <a:latin typeface="Tw Cen MT" panose="020B0602020104020603" pitchFamily="34" charset="0"/>
              </a:rPr>
              <a:t>การจัดการคุณภาพ</a:t>
            </a:r>
            <a:endParaRPr lang="en-GB" sz="2000" b="1" dirty="0">
              <a:solidFill>
                <a:srgbClr val="0070C0"/>
              </a:solidFill>
              <a:latin typeface="Tw Cen MT" panose="020B0602020104020603" pitchFamily="34" charset="0"/>
            </a:endParaRPr>
          </a:p>
        </p:txBody>
      </p:sp>
      <p:sp>
        <p:nvSpPr>
          <p:cNvPr id="11" name="TextBox 10"/>
          <p:cNvSpPr txBox="1"/>
          <p:nvPr/>
        </p:nvSpPr>
        <p:spPr>
          <a:xfrm>
            <a:off x="4861951" y="2840382"/>
            <a:ext cx="2496793" cy="707886"/>
          </a:xfrm>
          <a:prstGeom prst="rect">
            <a:avLst/>
          </a:prstGeom>
          <a:noFill/>
        </p:spPr>
        <p:txBody>
          <a:bodyPr wrap="square" rtlCol="0">
            <a:spAutoFit/>
          </a:bodyPr>
          <a:lstStyle/>
          <a:p>
            <a:pPr algn="ctr"/>
            <a:r>
              <a:rPr lang="en-GB" sz="2000" b="1" dirty="0">
                <a:solidFill>
                  <a:schemeClr val="accent2">
                    <a:lumMod val="75000"/>
                  </a:schemeClr>
                </a:solidFill>
                <a:latin typeface="Tw Cen MT" panose="020B0602020104020603" pitchFamily="34" charset="0"/>
              </a:rPr>
              <a:t>Quality </a:t>
            </a:r>
            <a:r>
              <a:rPr lang="en-GB" sz="2000" b="1" dirty="0" smtClean="0">
                <a:solidFill>
                  <a:schemeClr val="accent2">
                    <a:lumMod val="75000"/>
                  </a:schemeClr>
                </a:solidFill>
                <a:latin typeface="Tw Cen MT" panose="020B0602020104020603" pitchFamily="34" charset="0"/>
              </a:rPr>
              <a:t>4.0</a:t>
            </a:r>
            <a:endParaRPr lang="th-TH" sz="2000" b="1" dirty="0" smtClean="0">
              <a:solidFill>
                <a:schemeClr val="accent2">
                  <a:lumMod val="75000"/>
                </a:schemeClr>
              </a:solidFill>
              <a:latin typeface="Tw Cen MT" panose="020B0602020104020603" pitchFamily="34" charset="0"/>
            </a:endParaRPr>
          </a:p>
          <a:p>
            <a:pPr algn="ctr"/>
            <a:r>
              <a:rPr lang="th-TH" sz="2000" b="1" dirty="0" smtClean="0">
                <a:solidFill>
                  <a:schemeClr val="accent2">
                    <a:lumMod val="75000"/>
                  </a:schemeClr>
                </a:solidFill>
                <a:latin typeface="Tw Cen MT" panose="020B0602020104020603" pitchFamily="34" charset="0"/>
              </a:rPr>
              <a:t>การบริหารงานคุณภาพ 4.0</a:t>
            </a:r>
            <a:endParaRPr lang="en-GB" sz="2000" b="1" dirty="0">
              <a:solidFill>
                <a:schemeClr val="accent2">
                  <a:lumMod val="75000"/>
                </a:schemeClr>
              </a:solidFill>
              <a:latin typeface="Tw Cen MT" panose="020B0602020104020603" pitchFamily="34" charset="0"/>
            </a:endParaRPr>
          </a:p>
        </p:txBody>
      </p:sp>
      <p:sp>
        <p:nvSpPr>
          <p:cNvPr id="12" name="TextBox 11"/>
          <p:cNvSpPr txBox="1"/>
          <p:nvPr/>
        </p:nvSpPr>
        <p:spPr>
          <a:xfrm>
            <a:off x="7598560" y="3717547"/>
            <a:ext cx="3707730" cy="1815882"/>
          </a:xfrm>
          <a:prstGeom prst="rect">
            <a:avLst/>
          </a:prstGeom>
          <a:noFill/>
        </p:spPr>
        <p:txBody>
          <a:bodyPr wrap="square" rtlCol="0">
            <a:spAutoFit/>
          </a:bodyPr>
          <a:lstStyle/>
          <a:p>
            <a:pPr marL="285750" indent="-285750">
              <a:buFont typeface="Arial" panose="020B0604020202020204" pitchFamily="34" charset="0"/>
              <a:buChar char="•"/>
            </a:pPr>
            <a:r>
              <a:rPr lang="en-GB" sz="1400" dirty="0">
                <a:latin typeface="Tw Cen MT" panose="020B0602020104020603" pitchFamily="34" charset="0"/>
              </a:rPr>
              <a:t>What Industrial revolution is Quality</a:t>
            </a:r>
            <a:r>
              <a:rPr lang="en-GB" sz="1400" dirty="0" smtClean="0">
                <a:latin typeface="Tw Cen MT" panose="020B0602020104020603" pitchFamily="34" charset="0"/>
              </a:rPr>
              <a:t>?</a:t>
            </a:r>
            <a:endParaRPr lang="th-TH" sz="1400" dirty="0" smtClean="0">
              <a:latin typeface="Tw Cen MT" panose="020B0602020104020603" pitchFamily="34" charset="0"/>
            </a:endParaRPr>
          </a:p>
          <a:p>
            <a:pPr marL="285750" indent="-285750">
              <a:buFont typeface="Arial" panose="020B0604020202020204" pitchFamily="34" charset="0"/>
              <a:buChar char="•"/>
            </a:pPr>
            <a:r>
              <a:rPr lang="th-TH" sz="1400" dirty="0" smtClean="0">
                <a:solidFill>
                  <a:srgbClr val="FF0000"/>
                </a:solidFill>
                <a:latin typeface="Tw Cen MT" panose="020B0602020104020603" pitchFamily="34" charset="0"/>
              </a:rPr>
              <a:t>การปฏิวัติอุตสาหกรรมเกี่ยวข้องอย่างไรต่อคุณภาพ</a:t>
            </a:r>
            <a:r>
              <a:rPr lang="en-US" sz="1400" dirty="0" smtClean="0">
                <a:solidFill>
                  <a:srgbClr val="FF0000"/>
                </a:solidFill>
                <a:latin typeface="Tw Cen MT" panose="020B0602020104020603" pitchFamily="34" charset="0"/>
              </a:rPr>
              <a:t>?</a:t>
            </a:r>
            <a:r>
              <a:rPr lang="en-GB" sz="1400" dirty="0" smtClean="0">
                <a:solidFill>
                  <a:srgbClr val="FF0000"/>
                </a:solidFill>
                <a:latin typeface="Tw Cen MT" panose="020B0602020104020603" pitchFamily="34" charset="0"/>
              </a:rPr>
              <a:t> </a:t>
            </a:r>
            <a:endParaRPr lang="en-GB" sz="1400" dirty="0">
              <a:solidFill>
                <a:srgbClr val="FF0000"/>
              </a:solidFill>
              <a:latin typeface="Tw Cen MT" panose="020B0602020104020603" pitchFamily="34" charset="0"/>
            </a:endParaRPr>
          </a:p>
          <a:p>
            <a:pPr marL="285750" indent="-285750">
              <a:buFont typeface="Arial" panose="020B0604020202020204" pitchFamily="34" charset="0"/>
              <a:buChar char="•"/>
            </a:pPr>
            <a:r>
              <a:rPr lang="en-GB" sz="1400" dirty="0">
                <a:latin typeface="Tw Cen MT" panose="020B0602020104020603" pitchFamily="34" charset="0"/>
              </a:rPr>
              <a:t>What is Quality Management</a:t>
            </a:r>
            <a:r>
              <a:rPr lang="en-GB" sz="1400" dirty="0" smtClean="0">
                <a:latin typeface="Tw Cen MT" panose="020B0602020104020603" pitchFamily="34" charset="0"/>
              </a:rPr>
              <a:t>?</a:t>
            </a:r>
          </a:p>
          <a:p>
            <a:pPr marL="285750" indent="-285750">
              <a:buFont typeface="Arial" panose="020B0604020202020204" pitchFamily="34" charset="0"/>
              <a:buChar char="•"/>
            </a:pPr>
            <a:r>
              <a:rPr lang="th-TH" sz="1400" dirty="0" smtClean="0">
                <a:solidFill>
                  <a:srgbClr val="FF0000"/>
                </a:solidFill>
                <a:latin typeface="Tw Cen MT" panose="020B0602020104020603" pitchFamily="34" charset="0"/>
              </a:rPr>
              <a:t>การจัดการคุณภาพคืออะไร</a:t>
            </a:r>
            <a:r>
              <a:rPr lang="en-US" sz="1400" dirty="0" smtClean="0">
                <a:solidFill>
                  <a:srgbClr val="FF0000"/>
                </a:solidFill>
                <a:latin typeface="Tw Cen MT" panose="020B0602020104020603" pitchFamily="34" charset="0"/>
              </a:rPr>
              <a:t>?</a:t>
            </a:r>
            <a:endParaRPr lang="en-GB" sz="1400" dirty="0">
              <a:solidFill>
                <a:srgbClr val="FF0000"/>
              </a:solidFill>
              <a:latin typeface="Tw Cen MT" panose="020B0602020104020603" pitchFamily="34" charset="0"/>
            </a:endParaRPr>
          </a:p>
          <a:p>
            <a:pPr marL="285750" indent="-285750">
              <a:buFont typeface="Arial" panose="020B0604020202020204" pitchFamily="34" charset="0"/>
              <a:buChar char="•"/>
            </a:pPr>
            <a:r>
              <a:rPr lang="en-GB" sz="1400" dirty="0" err="1">
                <a:latin typeface="Tw Cen MT" panose="020B0602020104020603" pitchFamily="34" charset="0"/>
              </a:rPr>
              <a:t>Juran's</a:t>
            </a:r>
            <a:r>
              <a:rPr lang="en-GB" sz="1400" dirty="0">
                <a:latin typeface="Tw Cen MT" panose="020B0602020104020603" pitchFamily="34" charset="0"/>
              </a:rPr>
              <a:t> Quality </a:t>
            </a:r>
            <a:r>
              <a:rPr lang="en-GB" sz="1400" dirty="0" smtClean="0">
                <a:latin typeface="Tw Cen MT" panose="020B0602020104020603" pitchFamily="34" charset="0"/>
              </a:rPr>
              <a:t>Trilogy</a:t>
            </a:r>
          </a:p>
          <a:p>
            <a:pPr marL="285750" indent="-285750">
              <a:buFont typeface="Arial" panose="020B0604020202020204" pitchFamily="34" charset="0"/>
              <a:buChar char="•"/>
            </a:pPr>
            <a:r>
              <a:rPr lang="th-TH" sz="1400" dirty="0" smtClean="0">
                <a:solidFill>
                  <a:srgbClr val="FF0000"/>
                </a:solidFill>
                <a:latin typeface="Tw Cen MT" panose="020B0602020104020603" pitchFamily="34" charset="0"/>
              </a:rPr>
              <a:t>ไตรศาสตร์ด้านคุณภาพของจูลัน</a:t>
            </a:r>
            <a:endParaRPr lang="en-GB" sz="1400" dirty="0">
              <a:solidFill>
                <a:srgbClr val="FF0000"/>
              </a:solidFill>
              <a:latin typeface="Tw Cen MT" panose="020B0602020104020603" pitchFamily="34" charset="0"/>
            </a:endParaRPr>
          </a:p>
          <a:p>
            <a:pPr marL="285750" indent="-285750">
              <a:buFont typeface="Arial" panose="020B0604020202020204" pitchFamily="34" charset="0"/>
              <a:buChar char="•"/>
            </a:pPr>
            <a:r>
              <a:rPr lang="en-GB" sz="1400" dirty="0">
                <a:latin typeface="Tw Cen MT" panose="020B0602020104020603" pitchFamily="34" charset="0"/>
              </a:rPr>
              <a:t>Cost of </a:t>
            </a:r>
            <a:r>
              <a:rPr lang="en-GB" sz="1400" dirty="0" smtClean="0">
                <a:latin typeface="Tw Cen MT" panose="020B0602020104020603" pitchFamily="34" charset="0"/>
              </a:rPr>
              <a:t>quality</a:t>
            </a:r>
            <a:endParaRPr lang="th-TH" sz="1400" dirty="0" smtClean="0">
              <a:latin typeface="Tw Cen MT" panose="020B0602020104020603" pitchFamily="34" charset="0"/>
            </a:endParaRPr>
          </a:p>
          <a:p>
            <a:pPr marL="285750" indent="-285750">
              <a:buFont typeface="Arial" panose="020B0604020202020204" pitchFamily="34" charset="0"/>
              <a:buChar char="•"/>
            </a:pPr>
            <a:r>
              <a:rPr lang="th-TH" sz="1400" dirty="0" smtClean="0">
                <a:solidFill>
                  <a:srgbClr val="FF0000"/>
                </a:solidFill>
                <a:latin typeface="Tw Cen MT" panose="020B0602020104020603" pitchFamily="34" charset="0"/>
              </a:rPr>
              <a:t>ต้นทุนคุณภาพ</a:t>
            </a:r>
            <a:endParaRPr lang="en-GB" sz="1400" dirty="0">
              <a:solidFill>
                <a:srgbClr val="FF0000"/>
              </a:solidFill>
              <a:latin typeface="Tw Cen MT" panose="020B0602020104020603" pitchFamily="34" charset="0"/>
            </a:endParaRPr>
          </a:p>
        </p:txBody>
      </p:sp>
      <p:sp>
        <p:nvSpPr>
          <p:cNvPr id="13" name="TextBox 12"/>
          <p:cNvSpPr txBox="1"/>
          <p:nvPr/>
        </p:nvSpPr>
        <p:spPr>
          <a:xfrm>
            <a:off x="2148783" y="3655536"/>
            <a:ext cx="2771893" cy="1815882"/>
          </a:xfrm>
          <a:prstGeom prst="rect">
            <a:avLst/>
          </a:prstGeom>
          <a:noFill/>
        </p:spPr>
        <p:txBody>
          <a:bodyPr wrap="square" rtlCol="0">
            <a:spAutoFit/>
          </a:bodyPr>
          <a:lstStyle/>
          <a:p>
            <a:pPr marL="285750" indent="-285750">
              <a:buFont typeface="Arial" panose="020B0604020202020204" pitchFamily="34" charset="0"/>
              <a:buChar char="•"/>
            </a:pPr>
            <a:r>
              <a:rPr lang="en-GB" sz="1400" dirty="0">
                <a:latin typeface="Tw Cen MT" panose="020B0602020104020603" pitchFamily="34" charset="0"/>
              </a:rPr>
              <a:t>What is industry 4.0</a:t>
            </a:r>
            <a:r>
              <a:rPr lang="en-GB" sz="1400" dirty="0" smtClean="0">
                <a:latin typeface="Tw Cen MT" panose="020B0602020104020603" pitchFamily="34" charset="0"/>
              </a:rPr>
              <a:t>?</a:t>
            </a:r>
            <a:endParaRPr lang="th-TH" sz="1400" dirty="0" smtClean="0">
              <a:latin typeface="Tw Cen MT" panose="020B0602020104020603" pitchFamily="34" charset="0"/>
            </a:endParaRPr>
          </a:p>
          <a:p>
            <a:pPr marL="285750" indent="-285750">
              <a:buFont typeface="Arial" panose="020B0604020202020204" pitchFamily="34" charset="0"/>
              <a:buChar char="•"/>
            </a:pPr>
            <a:r>
              <a:rPr lang="th-TH" sz="1400" dirty="0" smtClean="0">
                <a:solidFill>
                  <a:srgbClr val="FF0000"/>
                </a:solidFill>
                <a:latin typeface="Tw Cen MT" panose="020B0602020104020603" pitchFamily="34" charset="0"/>
              </a:rPr>
              <a:t>อุตสาหกรรม 4.0 คืออะไร</a:t>
            </a:r>
            <a:r>
              <a:rPr lang="en-US" sz="1400" dirty="0" smtClean="0">
                <a:solidFill>
                  <a:srgbClr val="FF0000"/>
                </a:solidFill>
                <a:latin typeface="Tw Cen MT" panose="020B0602020104020603" pitchFamily="34" charset="0"/>
              </a:rPr>
              <a:t>?</a:t>
            </a:r>
            <a:endParaRPr lang="en-GB" sz="1400" dirty="0">
              <a:solidFill>
                <a:srgbClr val="FF0000"/>
              </a:solidFill>
              <a:latin typeface="Tw Cen MT" panose="020B0602020104020603" pitchFamily="34" charset="0"/>
            </a:endParaRPr>
          </a:p>
          <a:p>
            <a:pPr marL="285750" indent="-285750">
              <a:buFont typeface="Arial" panose="020B0604020202020204" pitchFamily="34" charset="0"/>
              <a:buChar char="•"/>
            </a:pPr>
            <a:r>
              <a:rPr lang="en-GB" sz="1400" dirty="0">
                <a:latin typeface="Tw Cen MT" panose="020B0602020104020603" pitchFamily="34" charset="0"/>
              </a:rPr>
              <a:t>Industrial </a:t>
            </a:r>
            <a:r>
              <a:rPr lang="en-GB" sz="1400" dirty="0" smtClean="0">
                <a:latin typeface="Tw Cen MT" panose="020B0602020104020603" pitchFamily="34" charset="0"/>
              </a:rPr>
              <a:t>revolution</a:t>
            </a:r>
          </a:p>
          <a:p>
            <a:pPr marL="285750" indent="-285750">
              <a:buFont typeface="Arial" panose="020B0604020202020204" pitchFamily="34" charset="0"/>
              <a:buChar char="•"/>
            </a:pPr>
            <a:r>
              <a:rPr lang="th-TH" sz="1400" dirty="0" smtClean="0">
                <a:solidFill>
                  <a:srgbClr val="FF0000"/>
                </a:solidFill>
                <a:latin typeface="Tw Cen MT" panose="020B0602020104020603" pitchFamily="34" charset="0"/>
              </a:rPr>
              <a:t>การปฏิวัติอุตสาหกรรม</a:t>
            </a:r>
            <a:endParaRPr lang="en-GB" sz="1400" dirty="0">
              <a:solidFill>
                <a:srgbClr val="FF0000"/>
              </a:solidFill>
              <a:latin typeface="Tw Cen MT" panose="020B0602020104020603" pitchFamily="34" charset="0"/>
            </a:endParaRPr>
          </a:p>
          <a:p>
            <a:pPr marL="285750" indent="-285750">
              <a:buFont typeface="Arial" panose="020B0604020202020204" pitchFamily="34" charset="0"/>
              <a:buChar char="•"/>
            </a:pPr>
            <a:r>
              <a:rPr lang="en-GB" sz="1400" dirty="0">
                <a:latin typeface="Tw Cen MT" panose="020B0602020104020603" pitchFamily="34" charset="0"/>
              </a:rPr>
              <a:t>Key technologies of industry </a:t>
            </a:r>
            <a:r>
              <a:rPr lang="en-GB" sz="1400" dirty="0" smtClean="0">
                <a:latin typeface="Tw Cen MT" panose="020B0602020104020603" pitchFamily="34" charset="0"/>
              </a:rPr>
              <a:t>4.0</a:t>
            </a:r>
            <a:endParaRPr lang="th-TH" sz="1400" dirty="0" smtClean="0">
              <a:latin typeface="Tw Cen MT" panose="020B0602020104020603" pitchFamily="34" charset="0"/>
            </a:endParaRPr>
          </a:p>
          <a:p>
            <a:pPr marL="285750" indent="-285750">
              <a:buFont typeface="Arial" panose="020B0604020202020204" pitchFamily="34" charset="0"/>
              <a:buChar char="•"/>
            </a:pPr>
            <a:r>
              <a:rPr lang="th-TH" sz="1400" dirty="0" smtClean="0">
                <a:solidFill>
                  <a:srgbClr val="FF0000"/>
                </a:solidFill>
                <a:latin typeface="Tw Cen MT" panose="020B0602020104020603" pitchFamily="34" charset="0"/>
              </a:rPr>
              <a:t>เทคโนโลยีที่สำคัญในอุตสาหกรรม 4.0</a:t>
            </a:r>
            <a:endParaRPr lang="en-GB" sz="1400" dirty="0">
              <a:solidFill>
                <a:srgbClr val="FF0000"/>
              </a:solidFill>
              <a:latin typeface="Tw Cen MT" panose="020B0602020104020603" pitchFamily="34" charset="0"/>
            </a:endParaRPr>
          </a:p>
          <a:p>
            <a:pPr marL="285750" indent="-285750">
              <a:buFont typeface="Arial" panose="020B0604020202020204" pitchFamily="34" charset="0"/>
              <a:buChar char="•"/>
            </a:pPr>
            <a:r>
              <a:rPr lang="en-GB" sz="1400" dirty="0">
                <a:latin typeface="Tw Cen MT" panose="020B0602020104020603" pitchFamily="34" charset="0"/>
              </a:rPr>
              <a:t>The impacts of Industry </a:t>
            </a:r>
            <a:r>
              <a:rPr lang="en-GB" sz="1400" dirty="0" smtClean="0">
                <a:latin typeface="Tw Cen MT" panose="020B0602020104020603" pitchFamily="34" charset="0"/>
              </a:rPr>
              <a:t>4.0</a:t>
            </a:r>
            <a:endParaRPr lang="th-TH" sz="1400" dirty="0" smtClean="0">
              <a:latin typeface="Tw Cen MT" panose="020B0602020104020603" pitchFamily="34" charset="0"/>
            </a:endParaRPr>
          </a:p>
          <a:p>
            <a:pPr marL="285750" indent="-285750">
              <a:buFont typeface="Arial" panose="020B0604020202020204" pitchFamily="34" charset="0"/>
              <a:buChar char="•"/>
            </a:pPr>
            <a:r>
              <a:rPr lang="th-TH" sz="1400" dirty="0" smtClean="0">
                <a:solidFill>
                  <a:srgbClr val="FF0000"/>
                </a:solidFill>
                <a:latin typeface="Tw Cen MT" panose="020B0602020104020603" pitchFamily="34" charset="0"/>
              </a:rPr>
              <a:t>ผลกระทบของอุตสาหกรรม 4.0</a:t>
            </a:r>
            <a:endParaRPr lang="en-GB" sz="1400" dirty="0">
              <a:solidFill>
                <a:srgbClr val="FF0000"/>
              </a:solidFill>
              <a:latin typeface="Tw Cen MT" panose="020B0602020104020603" pitchFamily="34" charset="0"/>
            </a:endParaRPr>
          </a:p>
        </p:txBody>
      </p:sp>
      <p:sp>
        <p:nvSpPr>
          <p:cNvPr id="15" name="Rectangle 14"/>
          <p:cNvSpPr/>
          <p:nvPr/>
        </p:nvSpPr>
        <p:spPr>
          <a:xfrm>
            <a:off x="4537726" y="3659649"/>
            <a:ext cx="3002109" cy="1815882"/>
          </a:xfrm>
          <a:prstGeom prst="rect">
            <a:avLst/>
          </a:prstGeom>
        </p:spPr>
        <p:txBody>
          <a:bodyPr wrap="square">
            <a:spAutoFit/>
          </a:bodyPr>
          <a:lstStyle/>
          <a:p>
            <a:pPr marL="742950" lvl="1" indent="-285750">
              <a:buFont typeface="Arial" panose="020B0604020202020204" pitchFamily="34" charset="0"/>
              <a:buChar char="•"/>
            </a:pPr>
            <a:r>
              <a:rPr lang="en-GB" sz="1400" dirty="0">
                <a:latin typeface="Tw Cen MT" panose="020B0602020104020603" pitchFamily="34" charset="0"/>
              </a:rPr>
              <a:t>What is Quality 4.0</a:t>
            </a:r>
            <a:r>
              <a:rPr lang="en-GB" sz="1400" dirty="0" smtClean="0">
                <a:latin typeface="Tw Cen MT" panose="020B0602020104020603" pitchFamily="34" charset="0"/>
              </a:rPr>
              <a:t>?</a:t>
            </a:r>
            <a:endParaRPr lang="th-TH" sz="1400" dirty="0" smtClean="0">
              <a:latin typeface="Tw Cen MT" panose="020B0602020104020603" pitchFamily="34" charset="0"/>
            </a:endParaRPr>
          </a:p>
          <a:p>
            <a:pPr marL="742950" lvl="1" indent="-285750">
              <a:buFont typeface="Arial" panose="020B0604020202020204" pitchFamily="34" charset="0"/>
              <a:buChar char="•"/>
            </a:pPr>
            <a:r>
              <a:rPr lang="th-TH" sz="1400" dirty="0" smtClean="0">
                <a:solidFill>
                  <a:srgbClr val="FF0000"/>
                </a:solidFill>
                <a:latin typeface="Tw Cen MT" panose="020B0602020104020603" pitchFamily="34" charset="0"/>
              </a:rPr>
              <a:t>คุณภาพ 4.0 คืออะไร</a:t>
            </a:r>
            <a:r>
              <a:rPr lang="en-US" sz="1400" dirty="0" smtClean="0">
                <a:solidFill>
                  <a:srgbClr val="FF0000"/>
                </a:solidFill>
                <a:latin typeface="Tw Cen MT" panose="020B0602020104020603" pitchFamily="34" charset="0"/>
              </a:rPr>
              <a:t>?</a:t>
            </a:r>
            <a:endParaRPr lang="en-GB" sz="1400" dirty="0">
              <a:solidFill>
                <a:srgbClr val="FF0000"/>
              </a:solidFill>
              <a:latin typeface="Tw Cen MT" panose="020B0602020104020603" pitchFamily="34" charset="0"/>
            </a:endParaRPr>
          </a:p>
          <a:p>
            <a:pPr marL="742950" lvl="1" indent="-285750">
              <a:buFont typeface="Arial" panose="020B0604020202020204" pitchFamily="34" charset="0"/>
              <a:buChar char="•"/>
            </a:pPr>
            <a:r>
              <a:rPr lang="en-GB" sz="1400" dirty="0">
                <a:latin typeface="Tw Cen MT" panose="020B0602020104020603" pitchFamily="34" charset="0"/>
              </a:rPr>
              <a:t>How smart factory reduces costs of </a:t>
            </a:r>
            <a:r>
              <a:rPr lang="en-GB" sz="1400" dirty="0" smtClean="0">
                <a:latin typeface="Tw Cen MT" panose="020B0602020104020603" pitchFamily="34" charset="0"/>
              </a:rPr>
              <a:t>quality?</a:t>
            </a:r>
          </a:p>
          <a:p>
            <a:pPr marL="742950" lvl="1" indent="-285750">
              <a:buFont typeface="Arial" panose="020B0604020202020204" pitchFamily="34" charset="0"/>
              <a:buChar char="•"/>
            </a:pPr>
            <a:r>
              <a:rPr lang="th-TH" sz="1400" dirty="0" smtClean="0">
                <a:solidFill>
                  <a:srgbClr val="FF0000"/>
                </a:solidFill>
                <a:latin typeface="Tw Cen MT" panose="020B0602020104020603" pitchFamily="34" charset="0"/>
              </a:rPr>
              <a:t>โรงงานที่ทันสมัยสามารถลดต้นทุนคุณภาพได้อย่างไร</a:t>
            </a:r>
            <a:r>
              <a:rPr lang="en-US" sz="1400" dirty="0" smtClean="0">
                <a:solidFill>
                  <a:srgbClr val="FF0000"/>
                </a:solidFill>
                <a:latin typeface="Tw Cen MT" panose="020B0602020104020603" pitchFamily="34" charset="0"/>
              </a:rPr>
              <a:t>?</a:t>
            </a:r>
            <a:endParaRPr lang="en-GB" sz="1400" dirty="0">
              <a:solidFill>
                <a:srgbClr val="FF0000"/>
              </a:solidFill>
              <a:latin typeface="Tw Cen MT" panose="020B0602020104020603" pitchFamily="34" charset="0"/>
            </a:endParaRPr>
          </a:p>
          <a:p>
            <a:pPr marL="742950" lvl="1" indent="-285750">
              <a:buFont typeface="Arial" panose="020B0604020202020204" pitchFamily="34" charset="0"/>
              <a:buChar char="•"/>
            </a:pPr>
            <a:r>
              <a:rPr lang="en-GB" sz="1400" dirty="0">
                <a:latin typeface="Tw Cen MT" panose="020B0602020104020603" pitchFamily="34" charset="0"/>
              </a:rPr>
              <a:t>Case study: Future </a:t>
            </a:r>
            <a:r>
              <a:rPr lang="en-GB" sz="1400" dirty="0" smtClean="0">
                <a:latin typeface="Tw Cen MT" panose="020B0602020104020603" pitchFamily="34" charset="0"/>
              </a:rPr>
              <a:t>Factory</a:t>
            </a:r>
          </a:p>
          <a:p>
            <a:pPr marL="742950" lvl="1" indent="-285750">
              <a:buFont typeface="Arial" panose="020B0604020202020204" pitchFamily="34" charset="0"/>
              <a:buChar char="•"/>
            </a:pPr>
            <a:r>
              <a:rPr lang="th-TH" sz="1400" dirty="0" smtClean="0">
                <a:solidFill>
                  <a:srgbClr val="FF0000"/>
                </a:solidFill>
                <a:latin typeface="Tw Cen MT" panose="020B0602020104020603" pitchFamily="34" charset="0"/>
              </a:rPr>
              <a:t>กรณีศึกษา โรงงานในอนาคต</a:t>
            </a:r>
            <a:endParaRPr lang="en-GB" sz="1400" dirty="0">
              <a:solidFill>
                <a:srgbClr val="FF0000"/>
              </a:solidFill>
              <a:latin typeface="Tw Cen MT" panose="020B0602020104020603" pitchFamily="34" charset="0"/>
            </a:endParaRPr>
          </a:p>
        </p:txBody>
      </p:sp>
      <p:sp>
        <p:nvSpPr>
          <p:cNvPr id="14" name="TextBox 13"/>
          <p:cNvSpPr txBox="1"/>
          <p:nvPr/>
        </p:nvSpPr>
        <p:spPr>
          <a:xfrm>
            <a:off x="2148783" y="1786692"/>
            <a:ext cx="8824821" cy="954107"/>
          </a:xfrm>
          <a:prstGeom prst="rect">
            <a:avLst/>
          </a:prstGeom>
          <a:noFill/>
        </p:spPr>
        <p:txBody>
          <a:bodyPr wrap="square" rtlCol="0">
            <a:spAutoFit/>
          </a:bodyPr>
          <a:lstStyle/>
          <a:p>
            <a:pPr algn="ctr"/>
            <a:r>
              <a:rPr lang="en-GB" sz="2800" b="1" dirty="0">
                <a:latin typeface="Tw Cen MT" panose="020B0602020104020603" pitchFamily="34" charset="0"/>
              </a:rPr>
              <a:t>Industry 4.0 + </a:t>
            </a:r>
            <a:r>
              <a:rPr lang="en-GB" sz="2800" b="1" dirty="0">
                <a:solidFill>
                  <a:srgbClr val="0070C0"/>
                </a:solidFill>
                <a:latin typeface="Tw Cen MT" panose="020B0602020104020603" pitchFamily="34" charset="0"/>
              </a:rPr>
              <a:t>Quality Management </a:t>
            </a:r>
            <a:r>
              <a:rPr lang="en-GB" sz="2800" b="1" dirty="0">
                <a:latin typeface="Tw Cen MT" panose="020B0602020104020603" pitchFamily="34" charset="0"/>
              </a:rPr>
              <a:t>= </a:t>
            </a:r>
            <a:r>
              <a:rPr lang="en-GB" sz="2800" b="1" dirty="0">
                <a:solidFill>
                  <a:schemeClr val="accent2">
                    <a:lumMod val="75000"/>
                  </a:schemeClr>
                </a:solidFill>
                <a:latin typeface="Tw Cen MT" panose="020B0602020104020603" pitchFamily="34" charset="0"/>
              </a:rPr>
              <a:t>Quality </a:t>
            </a:r>
            <a:r>
              <a:rPr lang="en-GB" sz="2800" b="1" dirty="0" smtClean="0">
                <a:solidFill>
                  <a:schemeClr val="accent2">
                    <a:lumMod val="75000"/>
                  </a:schemeClr>
                </a:solidFill>
                <a:latin typeface="Tw Cen MT" panose="020B0602020104020603" pitchFamily="34" charset="0"/>
              </a:rPr>
              <a:t>4.0</a:t>
            </a:r>
          </a:p>
          <a:p>
            <a:pPr algn="ctr"/>
            <a:r>
              <a:rPr lang="th-TH" sz="2800" b="1" dirty="0" smtClean="0">
                <a:latin typeface="Tw Cen MT" panose="020B0602020104020603" pitchFamily="34" charset="0"/>
              </a:rPr>
              <a:t>อุตสาหกรรม</a:t>
            </a:r>
            <a:r>
              <a:rPr lang="en-GB" sz="2800" b="1" dirty="0" smtClean="0">
                <a:latin typeface="Tw Cen MT" panose="020B0602020104020603" pitchFamily="34" charset="0"/>
              </a:rPr>
              <a:t> </a:t>
            </a:r>
            <a:r>
              <a:rPr lang="en-GB" sz="2800" b="1" dirty="0">
                <a:latin typeface="Tw Cen MT" panose="020B0602020104020603" pitchFamily="34" charset="0"/>
              </a:rPr>
              <a:t>4.0 + </a:t>
            </a:r>
            <a:r>
              <a:rPr lang="th-TH" sz="2800" b="1" dirty="0" smtClean="0">
                <a:solidFill>
                  <a:srgbClr val="0070C0"/>
                </a:solidFill>
                <a:latin typeface="Tw Cen MT" panose="020B0602020104020603" pitchFamily="34" charset="0"/>
              </a:rPr>
              <a:t>การบริหารงานคุณภาพ</a:t>
            </a:r>
            <a:r>
              <a:rPr lang="en-GB" sz="2800" b="1" dirty="0" smtClean="0">
                <a:solidFill>
                  <a:srgbClr val="0070C0"/>
                </a:solidFill>
                <a:latin typeface="Tw Cen MT" panose="020B0602020104020603" pitchFamily="34" charset="0"/>
              </a:rPr>
              <a:t> </a:t>
            </a:r>
            <a:r>
              <a:rPr lang="en-GB" sz="2800" b="1" dirty="0" smtClean="0">
                <a:latin typeface="Tw Cen MT" panose="020B0602020104020603" pitchFamily="34" charset="0"/>
              </a:rPr>
              <a:t>=</a:t>
            </a:r>
            <a:r>
              <a:rPr lang="th-TH" sz="2800" b="1" dirty="0" smtClean="0">
                <a:latin typeface="Tw Cen MT" panose="020B0602020104020603" pitchFamily="34" charset="0"/>
              </a:rPr>
              <a:t> </a:t>
            </a:r>
            <a:r>
              <a:rPr lang="th-TH" sz="2800" b="1" dirty="0" smtClean="0">
                <a:solidFill>
                  <a:schemeClr val="accent2">
                    <a:lumMod val="75000"/>
                  </a:schemeClr>
                </a:solidFill>
                <a:latin typeface="Tw Cen MT" panose="020B0602020104020603" pitchFamily="34" charset="0"/>
              </a:rPr>
              <a:t>การ</a:t>
            </a:r>
            <a:r>
              <a:rPr lang="th-TH" sz="2800" b="1" dirty="0">
                <a:solidFill>
                  <a:schemeClr val="accent2">
                    <a:lumMod val="75000"/>
                  </a:schemeClr>
                </a:solidFill>
                <a:latin typeface="Tw Cen MT" panose="020B0602020104020603" pitchFamily="34" charset="0"/>
              </a:rPr>
              <a:t>บริหารงานคุณภาพ </a:t>
            </a:r>
            <a:r>
              <a:rPr lang="en-GB" sz="2800" b="1" dirty="0" smtClean="0">
                <a:solidFill>
                  <a:schemeClr val="accent2">
                    <a:lumMod val="75000"/>
                  </a:schemeClr>
                </a:solidFill>
                <a:latin typeface="Tw Cen MT" panose="020B0602020104020603" pitchFamily="34" charset="0"/>
              </a:rPr>
              <a:t> 4.0</a:t>
            </a:r>
            <a:endParaRPr lang="en-GB" sz="2800" b="1" dirty="0">
              <a:solidFill>
                <a:schemeClr val="accent2">
                  <a:lumMod val="75000"/>
                </a:schemeClr>
              </a:solidFill>
              <a:latin typeface="Tw Cen MT" panose="020B0602020104020603" pitchFamily="34" charset="0"/>
            </a:endParaRPr>
          </a:p>
        </p:txBody>
      </p:sp>
    </p:spTree>
    <p:extLst>
      <p:ext uri="{BB962C8B-B14F-4D97-AF65-F5344CB8AC3E}">
        <p14:creationId xmlns:p14="http://schemas.microsoft.com/office/powerpoint/2010/main" val="2073475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dirty="0"/>
              <a:t>The arrival of Industry 4.0: What should we do next</a:t>
            </a:r>
            <a:r>
              <a:rPr lang="en-GB" dirty="0" smtClean="0"/>
              <a:t>?</a:t>
            </a:r>
            <a:r>
              <a:rPr lang="th-TH" dirty="0" smtClean="0"/>
              <a:t/>
            </a:r>
            <a:br>
              <a:rPr lang="th-TH" dirty="0" smtClean="0"/>
            </a:br>
            <a:r>
              <a:rPr lang="th-TH" sz="2800" dirty="0">
                <a:solidFill>
                  <a:srgbClr val="FF0000"/>
                </a:solidFill>
              </a:rPr>
              <a:t>การเข้าสู่ยุคอุตสาหกรรม 4.0 เราควรจะทำอย่างไรต่อไป</a:t>
            </a:r>
            <a:r>
              <a:rPr lang="en-US" sz="2800" dirty="0">
                <a:solidFill>
                  <a:srgbClr val="FF0000"/>
                </a:solidFill>
              </a:rPr>
              <a:t>?</a:t>
            </a:r>
            <a:endParaRPr lang="en-US" sz="2800" dirty="0"/>
          </a:p>
        </p:txBody>
      </p:sp>
      <p:sp>
        <p:nvSpPr>
          <p:cNvPr id="5" name="Rectangle 4"/>
          <p:cNvSpPr/>
          <p:nvPr/>
        </p:nvSpPr>
        <p:spPr>
          <a:xfrm>
            <a:off x="766257" y="1647968"/>
            <a:ext cx="3399343" cy="461665"/>
          </a:xfrm>
          <a:prstGeom prst="rect">
            <a:avLst/>
          </a:prstGeom>
        </p:spPr>
        <p:txBody>
          <a:bodyPr wrap="square">
            <a:spAutoFit/>
          </a:bodyPr>
          <a:lstStyle/>
          <a:p>
            <a:r>
              <a:rPr lang="en-GB" sz="2400" dirty="0"/>
              <a:t>Now, it </a:t>
            </a:r>
            <a:r>
              <a:rPr lang="en-US" sz="2400" dirty="0"/>
              <a:t>is your turn… </a:t>
            </a:r>
            <a:endParaRPr lang="en-GB" sz="2400" dirty="0"/>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980" y="1647968"/>
            <a:ext cx="3137259" cy="4394738"/>
          </a:xfrm>
          <a:prstGeom prst="rect">
            <a:avLst/>
          </a:prstGeom>
        </p:spPr>
      </p:pic>
      <p:sp>
        <p:nvSpPr>
          <p:cNvPr id="19" name="Rectangle 18"/>
          <p:cNvSpPr/>
          <p:nvPr/>
        </p:nvSpPr>
        <p:spPr>
          <a:xfrm>
            <a:off x="9798610" y="5581041"/>
            <a:ext cx="701987" cy="461665"/>
          </a:xfrm>
          <a:prstGeom prst="rect">
            <a:avLst/>
          </a:prstGeom>
        </p:spPr>
        <p:txBody>
          <a:bodyPr wrap="none">
            <a:spAutoFit/>
          </a:bodyPr>
          <a:lstStyle/>
          <a:p>
            <a:r>
              <a:rPr lang="en-GB" sz="2400" b="1" dirty="0">
                <a:solidFill>
                  <a:schemeClr val="bg1"/>
                </a:solidFill>
              </a:rPr>
              <a:t>CEO</a:t>
            </a:r>
          </a:p>
        </p:txBody>
      </p:sp>
      <p:sp>
        <p:nvSpPr>
          <p:cNvPr id="20" name="Oval Callout 19"/>
          <p:cNvSpPr/>
          <p:nvPr/>
        </p:nvSpPr>
        <p:spPr>
          <a:xfrm>
            <a:off x="700801" y="2238374"/>
            <a:ext cx="6938249" cy="3804331"/>
          </a:xfrm>
          <a:prstGeom prst="wedgeEllipseCallout">
            <a:avLst>
              <a:gd name="adj1" fmla="val 62849"/>
              <a:gd name="adj2" fmla="val -3561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Tw Cen MT" panose="020B0602020104020603" pitchFamily="34" charset="0"/>
              </a:rPr>
              <a:t>I want to hear your </a:t>
            </a:r>
            <a:r>
              <a:rPr lang="en-US" sz="2400" dirty="0" smtClean="0">
                <a:solidFill>
                  <a:sysClr val="windowText" lastClr="000000"/>
                </a:solidFill>
                <a:latin typeface="Tw Cen MT" panose="020B0602020104020603" pitchFamily="34" charset="0"/>
              </a:rPr>
              <a:t>thought</a:t>
            </a:r>
            <a:endParaRPr lang="th-TH" sz="2400" dirty="0" smtClean="0">
              <a:solidFill>
                <a:sysClr val="windowText" lastClr="000000"/>
              </a:solidFill>
              <a:latin typeface="Tw Cen MT" panose="020B0602020104020603" pitchFamily="34" charset="0"/>
            </a:endParaRPr>
          </a:p>
          <a:p>
            <a:pPr algn="ctr"/>
            <a:r>
              <a:rPr lang="th-TH" sz="2400" dirty="0" smtClean="0">
                <a:solidFill>
                  <a:srgbClr val="FF0000"/>
                </a:solidFill>
                <a:latin typeface="Tw Cen MT" panose="020B0602020104020603" pitchFamily="34" charset="0"/>
              </a:rPr>
              <a:t>ผมต้องการรับฟังความคิดจากพวกคุณ</a:t>
            </a:r>
            <a:endParaRPr lang="en-US" sz="2400" dirty="0">
              <a:solidFill>
                <a:srgbClr val="FF0000"/>
              </a:solidFill>
              <a:latin typeface="Tw Cen MT" panose="020B0602020104020603" pitchFamily="34" charset="0"/>
            </a:endParaRPr>
          </a:p>
          <a:p>
            <a:pPr marL="342900" indent="-342900">
              <a:buFont typeface="Arial" panose="020B0604020202020204" pitchFamily="34" charset="0"/>
              <a:buChar char="•"/>
            </a:pPr>
            <a:r>
              <a:rPr lang="en-US" sz="2400" dirty="0">
                <a:solidFill>
                  <a:sysClr val="windowText" lastClr="000000"/>
                </a:solidFill>
                <a:latin typeface="Tw Cen MT" panose="020B0602020104020603" pitchFamily="34" charset="0"/>
              </a:rPr>
              <a:t>What your function </a:t>
            </a:r>
            <a:r>
              <a:rPr lang="en-US" sz="2400" dirty="0" smtClean="0">
                <a:solidFill>
                  <a:sysClr val="windowText" lastClr="000000"/>
                </a:solidFill>
                <a:latin typeface="Tw Cen MT" panose="020B0602020104020603" pitchFamily="34" charset="0"/>
              </a:rPr>
              <a:t>does?</a:t>
            </a:r>
          </a:p>
          <a:p>
            <a:pPr marL="342900" indent="-342900">
              <a:buFont typeface="Arial" panose="020B0604020202020204" pitchFamily="34" charset="0"/>
              <a:buChar char="•"/>
            </a:pPr>
            <a:r>
              <a:rPr lang="th-TH" sz="2400" dirty="0" smtClean="0">
                <a:solidFill>
                  <a:srgbClr val="FF0000"/>
                </a:solidFill>
                <a:latin typeface="Tw Cen MT" panose="020B0602020104020603" pitchFamily="34" charset="0"/>
              </a:rPr>
              <a:t>หน่วยงานของคุณทำหน้าที่อะไร</a:t>
            </a:r>
            <a:r>
              <a:rPr lang="en-US" sz="2400" dirty="0" smtClean="0">
                <a:solidFill>
                  <a:srgbClr val="FF0000"/>
                </a:solidFill>
                <a:latin typeface="Tw Cen MT" panose="020B0602020104020603" pitchFamily="34" charset="0"/>
              </a:rPr>
              <a:t>?</a:t>
            </a:r>
            <a:endParaRPr lang="en-US" sz="2400" dirty="0">
              <a:solidFill>
                <a:srgbClr val="FF0000"/>
              </a:solidFill>
              <a:latin typeface="Tw Cen MT" panose="020B0602020104020603" pitchFamily="34" charset="0"/>
            </a:endParaRPr>
          </a:p>
          <a:p>
            <a:pPr marL="457200" indent="-457200">
              <a:buFont typeface="Arial" panose="020B0604020202020204" pitchFamily="34" charset="0"/>
              <a:buChar char="•"/>
            </a:pPr>
            <a:r>
              <a:rPr lang="en-US" sz="2400" dirty="0">
                <a:solidFill>
                  <a:sysClr val="windowText" lastClr="000000"/>
                </a:solidFill>
                <a:latin typeface="Tw Cen MT" panose="020B0602020104020603" pitchFamily="34" charset="0"/>
              </a:rPr>
              <a:t>How important your function is in industry 4.0 </a:t>
            </a:r>
            <a:r>
              <a:rPr lang="en-US" sz="2400" dirty="0" smtClean="0">
                <a:solidFill>
                  <a:sysClr val="windowText" lastClr="000000"/>
                </a:solidFill>
                <a:latin typeface="Tw Cen MT" panose="020B0602020104020603" pitchFamily="34" charset="0"/>
              </a:rPr>
              <a:t>era?</a:t>
            </a:r>
          </a:p>
          <a:p>
            <a:pPr marL="457200" indent="-457200">
              <a:buFont typeface="Arial" panose="020B0604020202020204" pitchFamily="34" charset="0"/>
              <a:buChar char="•"/>
            </a:pPr>
            <a:r>
              <a:rPr lang="th-TH" sz="2400" dirty="0">
                <a:solidFill>
                  <a:srgbClr val="FF0000"/>
                </a:solidFill>
                <a:latin typeface="Tw Cen MT" panose="020B0602020104020603" pitchFamily="34" charset="0"/>
              </a:rPr>
              <a:t>หน่วยงานของ</a:t>
            </a:r>
            <a:r>
              <a:rPr lang="th-TH" sz="2400" dirty="0" smtClean="0">
                <a:solidFill>
                  <a:srgbClr val="FF0000"/>
                </a:solidFill>
                <a:latin typeface="Tw Cen MT" panose="020B0602020104020603" pitchFamily="34" charset="0"/>
              </a:rPr>
              <a:t>คุณมีความสำคัญอย่างไรในยุคอุตสาหกรรม 4.0</a:t>
            </a:r>
            <a:r>
              <a:rPr lang="en-US" sz="2400" dirty="0" smtClean="0">
                <a:solidFill>
                  <a:srgbClr val="FF0000"/>
                </a:solidFill>
                <a:latin typeface="Tw Cen MT" panose="020B0602020104020603" pitchFamily="34" charset="0"/>
              </a:rPr>
              <a:t>?</a:t>
            </a:r>
            <a:endParaRPr lang="en-US" sz="2400" dirty="0">
              <a:solidFill>
                <a:srgbClr val="FF0000"/>
              </a:solidFill>
              <a:latin typeface="Tw Cen MT" panose="020B0602020104020603" pitchFamily="34" charset="0"/>
            </a:endParaRPr>
          </a:p>
          <a:p>
            <a:pPr marL="457200" indent="-457200">
              <a:buFont typeface="Arial" panose="020B0604020202020204" pitchFamily="34" charset="0"/>
              <a:buChar char="•"/>
            </a:pPr>
            <a:endParaRPr lang="th-TH" sz="2400" dirty="0" smtClean="0">
              <a:solidFill>
                <a:sysClr val="windowText" lastClr="000000"/>
              </a:solidFill>
              <a:latin typeface="Tw Cen MT" panose="020B0602020104020603" pitchFamily="34" charset="0"/>
            </a:endParaRPr>
          </a:p>
          <a:p>
            <a:pPr marL="457200" indent="-457200">
              <a:buFont typeface="Arial" panose="020B0604020202020204" pitchFamily="34" charset="0"/>
              <a:buChar char="•"/>
            </a:pPr>
            <a:endParaRPr lang="en-US" sz="2400" dirty="0">
              <a:solidFill>
                <a:sysClr val="windowText" lastClr="000000"/>
              </a:solidFill>
              <a:latin typeface="Tw Cen MT" panose="020B0602020104020603" pitchFamily="34" charset="0"/>
            </a:endParaRPr>
          </a:p>
          <a:p>
            <a:pPr marL="457200" indent="-457200">
              <a:buFont typeface="Arial" panose="020B0604020202020204" pitchFamily="34" charset="0"/>
              <a:buChar char="•"/>
            </a:pPr>
            <a:r>
              <a:rPr lang="en-US" sz="2400" dirty="0">
                <a:solidFill>
                  <a:sysClr val="windowText" lastClr="000000"/>
                </a:solidFill>
                <a:latin typeface="Tw Cen MT" panose="020B0602020104020603" pitchFamily="34" charset="0"/>
              </a:rPr>
              <a:t>How your function will respond to </a:t>
            </a:r>
            <a:r>
              <a:rPr lang="en-US" sz="2400" dirty="0" smtClean="0">
                <a:solidFill>
                  <a:sysClr val="windowText" lastClr="000000"/>
                </a:solidFill>
                <a:latin typeface="Tw Cen MT" panose="020B0602020104020603" pitchFamily="34" charset="0"/>
              </a:rPr>
              <a:t>it</a:t>
            </a:r>
            <a:r>
              <a:rPr lang="th-TH" sz="2400" dirty="0">
                <a:solidFill>
                  <a:srgbClr val="FF0000"/>
                </a:solidFill>
                <a:latin typeface="Tw Cen MT" panose="020B0602020104020603" pitchFamily="34" charset="0"/>
              </a:rPr>
              <a:t>หน่วยงานของ</a:t>
            </a:r>
            <a:r>
              <a:rPr lang="th-TH" sz="2400" dirty="0" smtClean="0">
                <a:solidFill>
                  <a:srgbClr val="FF0000"/>
                </a:solidFill>
                <a:latin typeface="Tw Cen MT" panose="020B0602020104020603" pitchFamily="34" charset="0"/>
              </a:rPr>
              <a:t>คุณควรจะทำอะไร</a:t>
            </a:r>
            <a:r>
              <a:rPr lang="en-US" sz="2400" dirty="0" smtClean="0">
                <a:solidFill>
                  <a:srgbClr val="FF0000"/>
                </a:solidFill>
                <a:latin typeface="Tw Cen MT" panose="020B0602020104020603" pitchFamily="34" charset="0"/>
              </a:rPr>
              <a:t>?</a:t>
            </a:r>
            <a:r>
              <a:rPr lang="en-US" sz="2400" dirty="0" smtClean="0">
                <a:solidFill>
                  <a:sysClr val="windowText" lastClr="000000"/>
                </a:solidFill>
                <a:latin typeface="Tw Cen MT" panose="020B0602020104020603" pitchFamily="34" charset="0"/>
              </a:rPr>
              <a:t> </a:t>
            </a:r>
            <a:endParaRPr lang="en-GB" sz="2400" dirty="0">
              <a:solidFill>
                <a:sysClr val="windowText" lastClr="000000"/>
              </a:solidFill>
              <a:latin typeface="Tw Cen MT" panose="020B0602020104020603" pitchFamily="34" charset="0"/>
            </a:endParaRPr>
          </a:p>
        </p:txBody>
      </p:sp>
      <p:sp>
        <p:nvSpPr>
          <p:cNvPr id="21" name="Rectangle 20"/>
          <p:cNvSpPr/>
          <p:nvPr/>
        </p:nvSpPr>
        <p:spPr>
          <a:xfrm>
            <a:off x="2528382" y="4980876"/>
            <a:ext cx="3695993" cy="830997"/>
          </a:xfrm>
          <a:prstGeom prst="rect">
            <a:avLst/>
          </a:prstGeom>
        </p:spPr>
        <p:txBody>
          <a:bodyPr wrap="square">
            <a:spAutoFit/>
          </a:bodyPr>
          <a:lstStyle/>
          <a:p>
            <a:r>
              <a:rPr lang="en-US" sz="1600" dirty="0"/>
              <a:t>10 minutes for brainstorming and 3 minutes for presentation </a:t>
            </a:r>
            <a:r>
              <a:rPr lang="th-TH" sz="1600" dirty="0" smtClean="0">
                <a:solidFill>
                  <a:srgbClr val="FF0000"/>
                </a:solidFill>
              </a:rPr>
              <a:t>ให้ใช้เวลา 10 นาทีระดมสมอง และ 3 นาทีในการนำเสนอ</a:t>
            </a:r>
            <a:endParaRPr lang="en-GB" sz="1600" dirty="0">
              <a:solidFill>
                <a:srgbClr val="FF0000"/>
              </a:solidFill>
            </a:endParaRPr>
          </a:p>
        </p:txBody>
      </p:sp>
    </p:spTree>
    <p:extLst>
      <p:ext uri="{BB962C8B-B14F-4D97-AF65-F5344CB8AC3E}">
        <p14:creationId xmlns:p14="http://schemas.microsoft.com/office/powerpoint/2010/main" val="360090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7538" y="486774"/>
            <a:ext cx="9913041" cy="888031"/>
          </a:xfrm>
        </p:spPr>
        <p:txBody>
          <a:bodyPr>
            <a:normAutofit/>
          </a:bodyPr>
          <a:lstStyle/>
          <a:p>
            <a:pPr algn="l"/>
            <a:r>
              <a:rPr lang="en-GB" dirty="0" smtClean="0"/>
              <a:t>Assignment</a:t>
            </a:r>
            <a:r>
              <a:rPr lang="th-TH" dirty="0" smtClean="0"/>
              <a:t> </a:t>
            </a:r>
            <a:r>
              <a:rPr lang="th-TH" dirty="0" smtClean="0">
                <a:solidFill>
                  <a:srgbClr val="FF0000"/>
                </a:solidFill>
              </a:rPr>
              <a:t>งานที่ต้องทำ</a:t>
            </a:r>
            <a:endParaRPr lang="en-US" sz="2800" dirty="0">
              <a:solidFill>
                <a:srgbClr val="FF0000"/>
              </a:solidFill>
            </a:endParaRPr>
          </a:p>
        </p:txBody>
      </p:sp>
      <p:sp>
        <p:nvSpPr>
          <p:cNvPr id="4" name="Rectangle 3"/>
          <p:cNvSpPr/>
          <p:nvPr/>
        </p:nvSpPr>
        <p:spPr>
          <a:xfrm>
            <a:off x="895351" y="1813068"/>
            <a:ext cx="10515600" cy="3477875"/>
          </a:xfrm>
          <a:prstGeom prst="rect">
            <a:avLst/>
          </a:prstGeom>
        </p:spPr>
        <p:txBody>
          <a:bodyPr wrap="square">
            <a:spAutoFit/>
          </a:bodyPr>
          <a:lstStyle/>
          <a:p>
            <a:pPr marL="342900" indent="-342900">
              <a:buFont typeface="+mj-lt"/>
              <a:buAutoNum type="arabicPeriod"/>
            </a:pPr>
            <a:r>
              <a:rPr lang="en-GB" sz="2000" dirty="0"/>
              <a:t>Read </a:t>
            </a:r>
            <a:r>
              <a:rPr lang="en-GB" sz="2000" b="1" dirty="0"/>
              <a:t>Chapter 13: Strategic Deployment </a:t>
            </a:r>
            <a:r>
              <a:rPr lang="en-GB" sz="2000" dirty="0"/>
              <a:t>in </a:t>
            </a:r>
            <a:r>
              <a:rPr lang="en-GB" sz="2000" dirty="0" err="1"/>
              <a:t>Juran’Quality</a:t>
            </a:r>
            <a:r>
              <a:rPr lang="en-GB" sz="2000" dirty="0"/>
              <a:t> Handbook and list the common Key Performance Index (KPI) used in each function of an organization, in these four industries: Healthcare, Automobile, Fashion, Food</a:t>
            </a:r>
            <a:r>
              <a:rPr lang="en-GB" sz="2000" dirty="0" smtClean="0"/>
              <a:t>).</a:t>
            </a:r>
            <a:endParaRPr lang="th-TH" sz="2000" dirty="0" smtClean="0"/>
          </a:p>
          <a:p>
            <a:r>
              <a:rPr lang="th-TH" sz="2000" dirty="0" smtClean="0"/>
              <a:t>          </a:t>
            </a:r>
            <a:r>
              <a:rPr lang="th-TH" sz="2000" dirty="0" smtClean="0">
                <a:solidFill>
                  <a:srgbClr val="FF0000"/>
                </a:solidFill>
                <a:latin typeface="CordiaUPC" panose="020B0304020202020204" pitchFamily="34" charset="-34"/>
                <a:cs typeface="CordiaUPC" panose="020B0304020202020204" pitchFamily="34" charset="-34"/>
              </a:rPr>
              <a:t>อ่านบทที่ 13 เรื่อง </a:t>
            </a:r>
            <a:r>
              <a:rPr lang="en-US" sz="2000" dirty="0" smtClean="0">
                <a:solidFill>
                  <a:srgbClr val="FF0000"/>
                </a:solidFill>
                <a:latin typeface="CordiaUPC" panose="020B0304020202020204" pitchFamily="34" charset="-34"/>
                <a:cs typeface="CordiaUPC" panose="020B0304020202020204" pitchFamily="34" charset="-34"/>
              </a:rPr>
              <a:t>Strategic </a:t>
            </a:r>
            <a:r>
              <a:rPr lang="en-US" sz="2000" dirty="0">
                <a:solidFill>
                  <a:srgbClr val="FF0000"/>
                </a:solidFill>
                <a:latin typeface="CordiaUPC" panose="020B0304020202020204" pitchFamily="34" charset="-34"/>
                <a:cs typeface="CordiaUPC" panose="020B0304020202020204" pitchFamily="34" charset="-34"/>
              </a:rPr>
              <a:t>Deployment in </a:t>
            </a:r>
            <a:r>
              <a:rPr lang="en-US" sz="2000" dirty="0" err="1">
                <a:solidFill>
                  <a:srgbClr val="FF0000"/>
                </a:solidFill>
                <a:latin typeface="CordiaUPC" panose="020B0304020202020204" pitchFamily="34" charset="-34"/>
                <a:cs typeface="CordiaUPC" panose="020B0304020202020204" pitchFamily="34" charset="-34"/>
              </a:rPr>
              <a:t>Juran’Quality</a:t>
            </a:r>
            <a:r>
              <a:rPr lang="en-US" sz="2000" dirty="0">
                <a:solidFill>
                  <a:srgbClr val="FF0000"/>
                </a:solidFill>
                <a:latin typeface="CordiaUPC" panose="020B0304020202020204" pitchFamily="34" charset="-34"/>
                <a:cs typeface="CordiaUPC" panose="020B0304020202020204" pitchFamily="34" charset="-34"/>
              </a:rPr>
              <a:t> Handbook and list the common Key Performance Index (KPI) used in each function of an organization, in these four industries: Healthcare, Automobile, Fashion, Food).</a:t>
            </a:r>
          </a:p>
          <a:p>
            <a:endParaRPr lang="en-GB" sz="2000" dirty="0"/>
          </a:p>
          <a:p>
            <a:pPr marL="342900" indent="-342900">
              <a:buFont typeface="+mj-lt"/>
              <a:buAutoNum type="arabicPeriod"/>
            </a:pPr>
            <a:r>
              <a:rPr lang="en-GB" sz="2000" dirty="0"/>
              <a:t>Read an article </a:t>
            </a:r>
            <a:r>
              <a:rPr lang="en-GB" sz="2000" b="1" dirty="0"/>
              <a:t>Nikon Strategic Focus on Quality 4.0</a:t>
            </a:r>
            <a:r>
              <a:rPr lang="en-GB" sz="2000" dirty="0"/>
              <a:t> for the discussion in the next </a:t>
            </a:r>
            <a:r>
              <a:rPr lang="en-GB" sz="2000" dirty="0" smtClean="0"/>
              <a:t>class</a:t>
            </a:r>
            <a:endParaRPr lang="th-TH" sz="2000" dirty="0" smtClean="0"/>
          </a:p>
          <a:p>
            <a:r>
              <a:rPr lang="th-TH" sz="2000" dirty="0">
                <a:solidFill>
                  <a:srgbClr val="FF0000"/>
                </a:solidFill>
              </a:rPr>
              <a:t> </a:t>
            </a:r>
            <a:r>
              <a:rPr lang="th-TH" sz="2000" dirty="0" smtClean="0">
                <a:solidFill>
                  <a:srgbClr val="FF0000"/>
                </a:solidFill>
              </a:rPr>
              <a:t>       อ่านบทความเรื่องกลยุทธ์ของ </a:t>
            </a:r>
            <a:r>
              <a:rPr lang="en-US" sz="2000" dirty="0" smtClean="0">
                <a:solidFill>
                  <a:srgbClr val="FF0000"/>
                </a:solidFill>
              </a:rPr>
              <a:t>NIKON </a:t>
            </a:r>
            <a:r>
              <a:rPr lang="th-TH" sz="2000" dirty="0" smtClean="0">
                <a:solidFill>
                  <a:srgbClr val="FF0000"/>
                </a:solidFill>
              </a:rPr>
              <a:t>ต่อการดำเนินคุณภาพ 4.0 และถกกันในห้อง</a:t>
            </a:r>
          </a:p>
          <a:p>
            <a:endParaRPr lang="en-GB" sz="2000" dirty="0"/>
          </a:p>
          <a:p>
            <a:pPr marL="342900" indent="-342900">
              <a:buFont typeface="+mj-lt"/>
              <a:buAutoNum type="arabicPeriod"/>
            </a:pPr>
            <a:r>
              <a:rPr lang="en-US" sz="2000" dirty="0"/>
              <a:t>Understand the Nine Pillars of Technology for industry </a:t>
            </a:r>
            <a:r>
              <a:rPr lang="en-US" sz="2000" dirty="0" smtClean="0"/>
              <a:t>4.0</a:t>
            </a:r>
            <a:endParaRPr lang="th-TH" sz="2000" dirty="0" smtClean="0"/>
          </a:p>
          <a:p>
            <a:r>
              <a:rPr lang="th-TH" sz="2000" dirty="0"/>
              <a:t>  </a:t>
            </a:r>
            <a:r>
              <a:rPr lang="th-TH" sz="2000" dirty="0" smtClean="0"/>
              <a:t>       </a:t>
            </a:r>
            <a:r>
              <a:rPr lang="th-TH" sz="2000" dirty="0" smtClean="0">
                <a:solidFill>
                  <a:srgbClr val="FF0000"/>
                </a:solidFill>
              </a:rPr>
              <a:t>ทบทวนทำความเข้าใจกับ เสาหลักเทคโนโลยี 9 ด้านสำหรับอุตสาหกรรม 4.0</a:t>
            </a:r>
            <a:endParaRPr lang="en-GB" sz="2000" dirty="0">
              <a:solidFill>
                <a:srgbClr val="FF0000"/>
              </a:solidFill>
            </a:endParaRPr>
          </a:p>
        </p:txBody>
      </p:sp>
    </p:spTree>
    <p:extLst>
      <p:ext uri="{BB962C8B-B14F-4D97-AF65-F5344CB8AC3E}">
        <p14:creationId xmlns:p14="http://schemas.microsoft.com/office/powerpoint/2010/main" val="1316328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290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Industrial 4.0 and Industrial </a:t>
            </a:r>
            <a:r>
              <a:rPr lang="en-US" dirty="0" smtClean="0"/>
              <a:t>revolution</a:t>
            </a:r>
            <a:r>
              <a:rPr lang="th-TH" dirty="0" smtClean="0"/>
              <a:t/>
            </a:r>
            <a:br>
              <a:rPr lang="th-TH" dirty="0" smtClean="0"/>
            </a:br>
            <a:r>
              <a:rPr lang="th-TH" dirty="0" smtClean="0">
                <a:solidFill>
                  <a:srgbClr val="FF0000"/>
                </a:solidFill>
              </a:rPr>
              <a:t>อุตสาหกรรม 4.0 และการปฏิวัติทางอุตสาหกรรม</a:t>
            </a:r>
            <a:endParaRPr lang="en-US" dirty="0">
              <a:solidFill>
                <a:srgbClr val="FF0000"/>
              </a:solidFill>
            </a:endParaRP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332979" y="1525814"/>
            <a:ext cx="7372350" cy="5332186"/>
          </a:xfrm>
          <a:prstGeom prst="rect">
            <a:avLst/>
          </a:prstGeom>
        </p:spPr>
      </p:pic>
      <p:sp>
        <p:nvSpPr>
          <p:cNvPr id="10" name="Rectangle 9"/>
          <p:cNvSpPr/>
          <p:nvPr/>
        </p:nvSpPr>
        <p:spPr>
          <a:xfrm>
            <a:off x="615527" y="1677926"/>
            <a:ext cx="3177508" cy="3970318"/>
          </a:xfrm>
          <a:prstGeom prst="rect">
            <a:avLst/>
          </a:prstGeom>
        </p:spPr>
        <p:txBody>
          <a:bodyPr wrap="square">
            <a:spAutoFit/>
          </a:bodyPr>
          <a:lstStyle/>
          <a:p>
            <a:r>
              <a:rPr lang="en-GB" b="1" i="1" dirty="0">
                <a:latin typeface="Tw Cen MT" panose="020B0602020104020603" pitchFamily="34" charset="0"/>
              </a:rPr>
              <a:t>“Industry 4.0 connects embedded system production technologies and smart production processes to pave the way to a new technological age which will radically transform industry and production value chains and business models</a:t>
            </a:r>
            <a:r>
              <a:rPr lang="en-GB" b="1" i="1" dirty="0" smtClean="0">
                <a:latin typeface="Tw Cen MT" panose="020B0602020104020603" pitchFamily="34" charset="0"/>
              </a:rPr>
              <a:t>.”</a:t>
            </a:r>
            <a:endParaRPr lang="th-TH" b="1" i="1" dirty="0" smtClean="0">
              <a:latin typeface="Tw Cen MT" panose="020B0602020104020603" pitchFamily="34" charset="0"/>
            </a:endParaRPr>
          </a:p>
          <a:p>
            <a:r>
              <a:rPr lang="th-TH" b="1" i="1" dirty="0" smtClean="0">
                <a:solidFill>
                  <a:srgbClr val="FF0000"/>
                </a:solidFill>
                <a:latin typeface="Tw Cen MT" panose="020B0602020104020603" pitchFamily="34" charset="0"/>
              </a:rPr>
              <a:t>อุตสาหกรรม4.0 ได้เชื่อต่อระบบการผลิต เทคโนโลยี และการผลิตอัฉริยะเข้าด้วยกัน เพื่อสร้างแนวทาง ใหม่ยุคเทคโนโลยีที่เปลี่ยนอุตสาหกรรมและห่วงโซ่คุณค่าการผลิต รวมถึงรูปแบบทางธุรกิจ </a:t>
            </a:r>
            <a:endParaRPr lang="en-GB" b="1" i="1" dirty="0">
              <a:solidFill>
                <a:srgbClr val="FF0000"/>
              </a:solidFill>
              <a:latin typeface="Tw Cen MT" panose="020B0602020104020603" pitchFamily="34" charset="0"/>
            </a:endParaRPr>
          </a:p>
          <a:p>
            <a:r>
              <a:rPr lang="en-GB" dirty="0">
                <a:latin typeface="Tw Cen MT" panose="020B0602020104020603" pitchFamily="34" charset="0"/>
              </a:rPr>
              <a:t>—Germany Trade and Invest</a:t>
            </a:r>
          </a:p>
        </p:txBody>
      </p:sp>
      <p:sp>
        <p:nvSpPr>
          <p:cNvPr id="3" name="Rectangle 2"/>
          <p:cNvSpPr/>
          <p:nvPr/>
        </p:nvSpPr>
        <p:spPr>
          <a:xfrm>
            <a:off x="468702" y="5648244"/>
            <a:ext cx="3171645" cy="830997"/>
          </a:xfrm>
          <a:prstGeom prst="rect">
            <a:avLst/>
          </a:prstGeom>
        </p:spPr>
        <p:txBody>
          <a:bodyPr wrap="square">
            <a:spAutoFit/>
          </a:bodyPr>
          <a:lstStyle/>
          <a:p>
            <a:r>
              <a:rPr lang="en-GB" sz="800" dirty="0"/>
              <a:t>Germany Trade &amp; Invest, “Smart manufacturing for the future,” http://www.gtai.de/GTAI/Content/EN/Invest/_SharedDocs/Downloads/GTAI/Brochures/Industries/industrie4.0-smart-manufacturing-for-the-future-en.pdf; National Academy of Science and Engineering, “Securing the future of German manufacturing industry: Recommendations for implementing the strategic initiative Industry 4.0”</a:t>
            </a:r>
          </a:p>
        </p:txBody>
      </p:sp>
      <p:sp>
        <p:nvSpPr>
          <p:cNvPr id="4" name="TextBox 3"/>
          <p:cNvSpPr txBox="1"/>
          <p:nvPr/>
        </p:nvSpPr>
        <p:spPr>
          <a:xfrm>
            <a:off x="4256635" y="5337971"/>
            <a:ext cx="2078138" cy="1107996"/>
          </a:xfrm>
          <a:prstGeom prst="rect">
            <a:avLst/>
          </a:prstGeom>
          <a:solidFill>
            <a:schemeClr val="bg1"/>
          </a:solidFill>
        </p:spPr>
        <p:txBody>
          <a:bodyPr wrap="square" rtlCol="0">
            <a:spAutoFit/>
          </a:bodyPr>
          <a:lstStyle/>
          <a:p>
            <a:r>
              <a:rPr lang="th-TH" sz="1400" b="1" dirty="0">
                <a:latin typeface="Tw Cen MT" panose="020B0602020104020603" pitchFamily="34" charset="0"/>
              </a:rPr>
              <a:t>การปฏิวัติ</a:t>
            </a:r>
            <a:r>
              <a:rPr lang="th-TH" sz="1400" b="1" dirty="0" smtClean="0">
                <a:latin typeface="Tw Cen MT" panose="020B0602020104020603" pitchFamily="34" charset="0"/>
              </a:rPr>
              <a:t>อุตสาหกรรมครั้งที่ 1</a:t>
            </a:r>
            <a:endParaRPr lang="en-GB" sz="1400" b="1" dirty="0">
              <a:latin typeface="Tw Cen MT" panose="020B0602020104020603" pitchFamily="34" charset="0"/>
            </a:endParaRPr>
          </a:p>
          <a:p>
            <a:pPr marL="285750" indent="-285750">
              <a:buFont typeface="Arial" panose="020B0604020202020204" pitchFamily="34" charset="0"/>
              <a:buChar char="•"/>
            </a:pPr>
            <a:r>
              <a:rPr lang="th-TH" sz="1300" dirty="0" smtClean="0">
                <a:solidFill>
                  <a:srgbClr val="FF0000"/>
                </a:solidFill>
              </a:rPr>
              <a:t>การใช้เครื่องทอผ้าด้วยไฟฟ้า ใน ค.ศ1784</a:t>
            </a:r>
          </a:p>
          <a:p>
            <a:pPr marL="285750" indent="-285750">
              <a:buFont typeface="Arial" panose="020B0604020202020204" pitchFamily="34" charset="0"/>
              <a:buChar char="•"/>
            </a:pPr>
            <a:r>
              <a:rPr lang="th-TH" sz="1300" dirty="0" smtClean="0">
                <a:solidFill>
                  <a:srgbClr val="FF0000"/>
                </a:solidFill>
              </a:rPr>
              <a:t>การใช้กลไกของน้ำและไอน้ำในโรงงาน</a:t>
            </a:r>
            <a:endParaRPr lang="en-US" sz="1300" dirty="0">
              <a:solidFill>
                <a:srgbClr val="FF0000"/>
              </a:solidFill>
            </a:endParaRPr>
          </a:p>
        </p:txBody>
      </p:sp>
      <p:sp>
        <p:nvSpPr>
          <p:cNvPr id="5" name="TextBox 4"/>
          <p:cNvSpPr txBox="1"/>
          <p:nvPr/>
        </p:nvSpPr>
        <p:spPr>
          <a:xfrm>
            <a:off x="6155629" y="4650032"/>
            <a:ext cx="1845441" cy="1169551"/>
          </a:xfrm>
          <a:prstGeom prst="rect">
            <a:avLst/>
          </a:prstGeom>
          <a:solidFill>
            <a:schemeClr val="bg1"/>
          </a:solidFill>
        </p:spPr>
        <p:txBody>
          <a:bodyPr wrap="square" rtlCol="0">
            <a:spAutoFit/>
          </a:bodyPr>
          <a:lstStyle/>
          <a:p>
            <a:r>
              <a:rPr lang="th-TH" sz="1400" b="1" dirty="0">
                <a:latin typeface="Tw Cen MT" panose="020B0602020104020603" pitchFamily="34" charset="0"/>
              </a:rPr>
              <a:t>การปฏิวัติอุตสาหกรรมครั้งที่ </a:t>
            </a:r>
            <a:r>
              <a:rPr lang="th-TH" sz="1400" b="1" dirty="0" smtClean="0">
                <a:latin typeface="Tw Cen MT" panose="020B0602020104020603" pitchFamily="34" charset="0"/>
              </a:rPr>
              <a:t>2</a:t>
            </a:r>
          </a:p>
          <a:p>
            <a:pPr marL="285750" indent="-285750">
              <a:buFont typeface="Arial" panose="020B0604020202020204" pitchFamily="34" charset="0"/>
              <a:buChar char="•"/>
            </a:pPr>
            <a:r>
              <a:rPr lang="th-TH" sz="1400" dirty="0" smtClean="0">
                <a:solidFill>
                  <a:srgbClr val="FF0000"/>
                </a:solidFill>
              </a:rPr>
              <a:t>การสร้างไลน์การผลิตในโรงแปรรูปสัตว์</a:t>
            </a:r>
          </a:p>
          <a:p>
            <a:pPr marL="285750" indent="-285750">
              <a:buFont typeface="Arial" panose="020B0604020202020204" pitchFamily="34" charset="0"/>
              <a:buChar char="•"/>
            </a:pPr>
            <a:r>
              <a:rPr lang="th-TH" sz="1400" dirty="0" smtClean="0">
                <a:solidFill>
                  <a:srgbClr val="FF0000"/>
                </a:solidFill>
              </a:rPr>
              <a:t>การใช้ไฟฟ้าช่วยในการผลิตและเพิ่มผลผลิต</a:t>
            </a:r>
            <a:endParaRPr lang="en-US" sz="1400" dirty="0">
              <a:solidFill>
                <a:srgbClr val="FF0000"/>
              </a:solidFill>
            </a:endParaRPr>
          </a:p>
        </p:txBody>
      </p:sp>
      <p:sp>
        <p:nvSpPr>
          <p:cNvPr id="6" name="TextBox 5"/>
          <p:cNvSpPr txBox="1"/>
          <p:nvPr/>
        </p:nvSpPr>
        <p:spPr>
          <a:xfrm>
            <a:off x="8019154" y="4191907"/>
            <a:ext cx="1879226" cy="1815882"/>
          </a:xfrm>
          <a:prstGeom prst="rect">
            <a:avLst/>
          </a:prstGeom>
          <a:solidFill>
            <a:schemeClr val="bg1"/>
          </a:solidFill>
        </p:spPr>
        <p:txBody>
          <a:bodyPr wrap="square" rtlCol="0">
            <a:spAutoFit/>
          </a:bodyPr>
          <a:lstStyle/>
          <a:p>
            <a:r>
              <a:rPr lang="th-TH" sz="1400" b="1" dirty="0">
                <a:latin typeface="Tw Cen MT" panose="020B0602020104020603" pitchFamily="34" charset="0"/>
              </a:rPr>
              <a:t>การปฏิวัติอุตสาหกรรมครั้งที่ </a:t>
            </a:r>
            <a:r>
              <a:rPr lang="th-TH" sz="1400" b="1" dirty="0" smtClean="0">
                <a:latin typeface="Tw Cen MT" panose="020B0602020104020603" pitchFamily="34" charset="0"/>
              </a:rPr>
              <a:t>3</a:t>
            </a:r>
            <a:endParaRPr lang="en-GB" sz="1400" b="1" dirty="0">
              <a:latin typeface="Tw Cen MT" panose="020B0602020104020603" pitchFamily="34" charset="0"/>
            </a:endParaRPr>
          </a:p>
          <a:p>
            <a:pPr marL="285750" indent="-285750">
              <a:buFont typeface="Arial" panose="020B0604020202020204" pitchFamily="34" charset="0"/>
              <a:buChar char="•"/>
            </a:pPr>
            <a:r>
              <a:rPr lang="th-TH" sz="1400" dirty="0" smtClean="0">
                <a:solidFill>
                  <a:srgbClr val="FF0000"/>
                </a:solidFill>
              </a:rPr>
              <a:t>การพัฒนาระบบ </a:t>
            </a:r>
            <a:r>
              <a:rPr lang="en-US" sz="1400" dirty="0" smtClean="0">
                <a:solidFill>
                  <a:srgbClr val="FF0000"/>
                </a:solidFill>
              </a:rPr>
              <a:t>PCL </a:t>
            </a:r>
            <a:r>
              <a:rPr lang="th-TH" sz="1400" dirty="0" smtClean="0">
                <a:solidFill>
                  <a:srgbClr val="FF0000"/>
                </a:solidFill>
              </a:rPr>
              <a:t>ขึ้นใช้ใน ค.ศ. 1969</a:t>
            </a:r>
          </a:p>
          <a:p>
            <a:pPr marL="285750" indent="-285750">
              <a:buFont typeface="Arial" panose="020B0604020202020204" pitchFamily="34" charset="0"/>
              <a:buChar char="•"/>
            </a:pPr>
            <a:r>
              <a:rPr lang="th-TH" sz="1400" dirty="0" smtClean="0">
                <a:solidFill>
                  <a:srgbClr val="FF0000"/>
                </a:solidFill>
              </a:rPr>
              <a:t>การใช้อิเลคทรอนิคส์ และระบบไอที ในการผลิตแบบอัตโนมัต</a:t>
            </a:r>
          </a:p>
          <a:p>
            <a:endParaRPr lang="th-TH" sz="1400" dirty="0">
              <a:solidFill>
                <a:srgbClr val="FF0000"/>
              </a:solidFill>
            </a:endParaRPr>
          </a:p>
          <a:p>
            <a:endParaRPr lang="en-US" sz="1400" dirty="0">
              <a:solidFill>
                <a:srgbClr val="FF0000"/>
              </a:solidFill>
            </a:endParaRPr>
          </a:p>
        </p:txBody>
      </p:sp>
      <p:sp>
        <p:nvSpPr>
          <p:cNvPr id="9" name="TextBox 8"/>
          <p:cNvSpPr txBox="1"/>
          <p:nvPr/>
        </p:nvSpPr>
        <p:spPr>
          <a:xfrm>
            <a:off x="9828426" y="3560965"/>
            <a:ext cx="1879226" cy="2862322"/>
          </a:xfrm>
          <a:prstGeom prst="rect">
            <a:avLst/>
          </a:prstGeom>
          <a:solidFill>
            <a:schemeClr val="bg1"/>
          </a:solidFill>
        </p:spPr>
        <p:txBody>
          <a:bodyPr wrap="square" rtlCol="0">
            <a:spAutoFit/>
          </a:bodyPr>
          <a:lstStyle/>
          <a:p>
            <a:r>
              <a:rPr lang="th-TH" sz="1200" b="1" dirty="0">
                <a:latin typeface="Tw Cen MT" panose="020B0602020104020603" pitchFamily="34" charset="0"/>
              </a:rPr>
              <a:t>การปฏิวัติอุตสาหกรรมครั้งที่ 4</a:t>
            </a:r>
            <a:endParaRPr lang="en-GB" sz="1200" b="1" dirty="0">
              <a:latin typeface="Tw Cen MT" panose="020B0602020104020603" pitchFamily="34" charset="0"/>
            </a:endParaRPr>
          </a:p>
          <a:p>
            <a:pPr marL="285750" indent="-285750">
              <a:buFont typeface="Arial" panose="020B0604020202020204" pitchFamily="34" charset="0"/>
              <a:buChar char="•"/>
            </a:pPr>
            <a:r>
              <a:rPr lang="th-TH" sz="1200" dirty="0" smtClean="0">
                <a:solidFill>
                  <a:srgbClr val="FF0000"/>
                </a:solidFill>
              </a:rPr>
              <a:t>การเพิ่มปริมาณการประยุกตืใช้ระบบบ </a:t>
            </a:r>
            <a:r>
              <a:rPr lang="en-US" sz="1200" dirty="0" smtClean="0">
                <a:solidFill>
                  <a:srgbClr val="FF0000"/>
                </a:solidFill>
              </a:rPr>
              <a:t>CPS</a:t>
            </a:r>
            <a:endParaRPr lang="th-TH" sz="1200" dirty="0" smtClean="0">
              <a:solidFill>
                <a:srgbClr val="FF0000"/>
              </a:solidFill>
            </a:endParaRPr>
          </a:p>
          <a:p>
            <a:pPr marL="285750" indent="-285750">
              <a:buFont typeface="Arial" panose="020B0604020202020204" pitchFamily="34" charset="0"/>
              <a:buChar char="•"/>
            </a:pPr>
            <a:r>
              <a:rPr lang="th-TH" sz="1200" dirty="0" smtClean="0">
                <a:solidFill>
                  <a:srgbClr val="FF0000"/>
                </a:solidFill>
              </a:rPr>
              <a:t>เดือน มค </a:t>
            </a:r>
            <a:r>
              <a:rPr lang="en-US" sz="1200" dirty="0" smtClean="0">
                <a:solidFill>
                  <a:srgbClr val="FF0000"/>
                </a:solidFill>
              </a:rPr>
              <a:t> 2011</a:t>
            </a:r>
            <a:r>
              <a:rPr lang="th-TH" sz="1200" dirty="0" smtClean="0">
                <a:solidFill>
                  <a:srgbClr val="FF0000"/>
                </a:solidFill>
              </a:rPr>
              <a:t> การ</a:t>
            </a:r>
            <a:r>
              <a:rPr lang="th-TH" sz="1200" dirty="0">
                <a:solidFill>
                  <a:srgbClr val="FF0000"/>
                </a:solidFill>
              </a:rPr>
              <a:t>ปฏิวัติอุตสาหกรรมครั้งที่ </a:t>
            </a:r>
            <a:r>
              <a:rPr lang="th-TH" sz="1200" dirty="0" smtClean="0">
                <a:solidFill>
                  <a:srgbClr val="FF0000"/>
                </a:solidFill>
              </a:rPr>
              <a:t>4 ได้เกิดขึ้นภายใต้ดครงการริเริ่มของรัฐบาลเยอรมัน</a:t>
            </a:r>
          </a:p>
          <a:p>
            <a:pPr marL="285750" indent="-285750">
              <a:buFont typeface="Arial" panose="020B0604020202020204" pitchFamily="34" charset="0"/>
              <a:buChar char="•"/>
            </a:pPr>
            <a:r>
              <a:rPr lang="th-TH" sz="1200" dirty="0" smtClean="0">
                <a:solidFill>
                  <a:srgbClr val="FF0000"/>
                </a:solidFill>
              </a:rPr>
              <a:t>ใน ค.ศ 2012 ได้มีการใช้ระบบ </a:t>
            </a:r>
            <a:r>
              <a:rPr lang="en-US" sz="1200" dirty="0" smtClean="0">
                <a:solidFill>
                  <a:srgbClr val="FF0000"/>
                </a:solidFill>
              </a:rPr>
              <a:t>IPV6 </a:t>
            </a:r>
            <a:r>
              <a:rPr lang="th-TH" sz="1200" dirty="0" smtClean="0">
                <a:solidFill>
                  <a:srgbClr val="FF0000"/>
                </a:solidFill>
              </a:rPr>
              <a:t>อย่างแพร่หลาย เกิดพื้นที่การพัฒนาอย่างไม่มีขอบขีดจำกัด</a:t>
            </a:r>
          </a:p>
          <a:p>
            <a:pPr marL="285750" indent="-285750">
              <a:buFont typeface="Arial" panose="020B0604020202020204" pitchFamily="34" charset="0"/>
              <a:buChar char="•"/>
            </a:pPr>
            <a:r>
              <a:rPr lang="th-TH" sz="1200" dirty="0" smtClean="0">
                <a:solidFill>
                  <a:srgbClr val="FF0000"/>
                </a:solidFill>
              </a:rPr>
              <a:t>รัฐบาล องค์กรธุรกิจ และสมาพันธ์อุตสาหกรรมต่างๆ ได้ให้ความสนใจเกี่ยวกับ ระบบอุตสาหกรรม 4.0 และได้เกิดการลงทุนพัฒนาอย่างมากตั้งแต่ ค.ศ. 2010</a:t>
            </a:r>
            <a:endParaRPr lang="en-US" sz="1200" dirty="0">
              <a:solidFill>
                <a:srgbClr val="FF0000"/>
              </a:solidFill>
            </a:endParaRPr>
          </a:p>
        </p:txBody>
      </p:sp>
    </p:spTree>
    <p:extLst>
      <p:ext uri="{BB962C8B-B14F-4D97-AF65-F5344CB8AC3E}">
        <p14:creationId xmlns:p14="http://schemas.microsoft.com/office/powerpoint/2010/main" val="381060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Transformation and Integration of digital </a:t>
            </a:r>
            <a:r>
              <a:rPr lang="en-US" dirty="0" smtClean="0"/>
              <a:t>information</a:t>
            </a:r>
            <a:r>
              <a:rPr lang="th-TH" dirty="0" smtClean="0"/>
              <a:t/>
            </a:r>
            <a:br>
              <a:rPr lang="th-TH" dirty="0" smtClean="0"/>
            </a:br>
            <a:r>
              <a:rPr lang="th-TH" dirty="0" smtClean="0">
                <a:solidFill>
                  <a:srgbClr val="FF0000"/>
                </a:solidFill>
              </a:rPr>
              <a:t>การเปลี่ยนแปลงและการเชื่อมโยงข้อมูลดิจิทัล</a:t>
            </a:r>
            <a:endParaRPr lang="en-US" dirty="0">
              <a:solidFill>
                <a:srgbClr val="FF0000"/>
              </a:solidFil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636655" y="1600198"/>
            <a:ext cx="6752329" cy="4570017"/>
          </a:xfrm>
          <a:prstGeom prst="rect">
            <a:avLst/>
          </a:prstGeom>
        </p:spPr>
      </p:pic>
      <p:sp>
        <p:nvSpPr>
          <p:cNvPr id="4" name="Rectangle 3"/>
          <p:cNvSpPr/>
          <p:nvPr/>
        </p:nvSpPr>
        <p:spPr>
          <a:xfrm>
            <a:off x="621097" y="1992380"/>
            <a:ext cx="3708400" cy="3785652"/>
          </a:xfrm>
          <a:prstGeom prst="rect">
            <a:avLst/>
          </a:prstGeom>
        </p:spPr>
        <p:txBody>
          <a:bodyPr wrap="square">
            <a:spAutoFit/>
          </a:bodyPr>
          <a:lstStyle/>
          <a:p>
            <a:pPr marL="285750" indent="-285750">
              <a:buFont typeface="Arial" panose="020B0604020202020204" pitchFamily="34" charset="0"/>
              <a:buChar char="•"/>
            </a:pPr>
            <a:r>
              <a:rPr lang="en-GB" sz="1600" dirty="0"/>
              <a:t>Shifting to real-time access to data and intelligence will fundamentally transform the way to conduct business</a:t>
            </a:r>
            <a:r>
              <a:rPr lang="en-GB" sz="1600" dirty="0" smtClean="0"/>
              <a:t>.</a:t>
            </a:r>
            <a:endParaRPr lang="th-TH" sz="1600" dirty="0" smtClean="0"/>
          </a:p>
          <a:p>
            <a:pPr marL="285750" indent="-285750">
              <a:buFont typeface="Arial" panose="020B0604020202020204" pitchFamily="34" charset="0"/>
              <a:buChar char="•"/>
            </a:pPr>
            <a:r>
              <a:rPr lang="th-TH" sz="1600" dirty="0" smtClean="0">
                <a:solidFill>
                  <a:srgbClr val="FF0000"/>
                </a:solidFill>
              </a:rPr>
              <a:t>การเปลี่ยนสู่การเข้าถึงข้อมูลและผลตัดสินใจแบบทันเวลาจะเปลี่ยนวิถีการดำเนินงานทางธุรกิจ</a:t>
            </a:r>
            <a:endParaRPr lang="en-GB" sz="1600" dirty="0">
              <a:solidFill>
                <a:srgbClr val="FF0000"/>
              </a:solidFill>
            </a:endParaRPr>
          </a:p>
          <a:p>
            <a:pPr marL="285750" indent="-285750">
              <a:buFont typeface="Arial" panose="020B0604020202020204" pitchFamily="34" charset="0"/>
              <a:buChar char="•"/>
            </a:pPr>
            <a:r>
              <a:rPr lang="en-US" sz="1600" dirty="0"/>
              <a:t>This shift is driven by the continuous and cyclical flow of information and actions between physical and digital worlds called ‘</a:t>
            </a:r>
            <a:r>
              <a:rPr lang="en-US" sz="1600" b="1" dirty="0">
                <a:latin typeface="Tw Cen MT" panose="020B0602020104020603" pitchFamily="34" charset="0"/>
              </a:rPr>
              <a:t>The Physical-to-Digital-to-Physical (PDP) loop</a:t>
            </a:r>
            <a:r>
              <a:rPr lang="en-GB" sz="1600" b="1" dirty="0" smtClean="0"/>
              <a:t>’</a:t>
            </a:r>
            <a:endParaRPr lang="th-TH" sz="1600" b="1" dirty="0" smtClean="0"/>
          </a:p>
          <a:p>
            <a:pPr marL="285750" indent="-285750">
              <a:buFont typeface="Arial" panose="020B0604020202020204" pitchFamily="34" charset="0"/>
              <a:buChar char="•"/>
            </a:pPr>
            <a:r>
              <a:rPr lang="th-TH" sz="1600" b="1" dirty="0" smtClean="0">
                <a:solidFill>
                  <a:srgbClr val="FF0000"/>
                </a:solidFill>
              </a:rPr>
              <a:t>การเป</a:t>
            </a:r>
            <a:r>
              <a:rPr lang="th-TH" sz="1600" b="1" dirty="0" smtClean="0">
                <a:solidFill>
                  <a:srgbClr val="FF0000"/>
                </a:solidFill>
              </a:rPr>
              <a:t>ลี่</a:t>
            </a:r>
            <a:r>
              <a:rPr lang="th-TH" sz="1600" b="1" dirty="0" smtClean="0">
                <a:solidFill>
                  <a:srgbClr val="FF0000"/>
                </a:solidFill>
              </a:rPr>
              <a:t>ยน</a:t>
            </a:r>
            <a:r>
              <a:rPr lang="th-TH" sz="1600" b="1" dirty="0" smtClean="0">
                <a:solidFill>
                  <a:srgbClr val="FF0000"/>
                </a:solidFill>
              </a:rPr>
              <a:t>แปลงถูกดำเนินอย่างต่อเนื่องเป็นวงจรโดยอาศัย</a:t>
            </a:r>
            <a:r>
              <a:rPr lang="th-TH" sz="1600" b="1" dirty="0" smtClean="0">
                <a:solidFill>
                  <a:srgbClr val="FF0000"/>
                </a:solidFill>
              </a:rPr>
              <a:t>ข้อมูลและผลจากการดำเนินงานร่วมกันระหว่าง ระบบอุปกรณ์ และ ระบบดิจิทัล เชื่องโยงกันเรียกว่า </a:t>
            </a:r>
            <a:r>
              <a:rPr lang="en-US" sz="1600" b="1" dirty="0">
                <a:solidFill>
                  <a:srgbClr val="FF0000"/>
                </a:solidFill>
              </a:rPr>
              <a:t>Physical-to-Digital-to-Physical </a:t>
            </a:r>
            <a:r>
              <a:rPr lang="en-US" sz="1600" b="1" dirty="0" smtClean="0">
                <a:solidFill>
                  <a:srgbClr val="FF0000"/>
                </a:solidFill>
              </a:rPr>
              <a:t>: PDP</a:t>
            </a:r>
            <a:endParaRPr lang="en-GB" sz="1600" b="1" dirty="0">
              <a:solidFill>
                <a:srgbClr val="FF0000"/>
              </a:solidFill>
            </a:endParaRPr>
          </a:p>
        </p:txBody>
      </p:sp>
      <p:sp>
        <p:nvSpPr>
          <p:cNvPr id="5" name="Rectangle 4"/>
          <p:cNvSpPr/>
          <p:nvPr/>
        </p:nvSpPr>
        <p:spPr>
          <a:xfrm>
            <a:off x="473843" y="5877828"/>
            <a:ext cx="4002908" cy="584775"/>
          </a:xfrm>
          <a:prstGeom prst="rect">
            <a:avLst/>
          </a:prstGeom>
        </p:spPr>
        <p:txBody>
          <a:bodyPr wrap="square">
            <a:spAutoFit/>
          </a:bodyPr>
          <a:lstStyle/>
          <a:p>
            <a:r>
              <a:rPr lang="en-GB" sz="1600" i="1" dirty="0"/>
              <a:t>Source: Forces of change: Industry 4.0</a:t>
            </a:r>
          </a:p>
          <a:p>
            <a:r>
              <a:rPr lang="en-GB" sz="1600" i="1" dirty="0"/>
              <a:t>A Deloitte series on Industry 4.0</a:t>
            </a:r>
          </a:p>
        </p:txBody>
      </p:sp>
      <p:sp>
        <p:nvSpPr>
          <p:cNvPr id="3" name="TextBox 2"/>
          <p:cNvSpPr txBox="1"/>
          <p:nvPr/>
        </p:nvSpPr>
        <p:spPr>
          <a:xfrm>
            <a:off x="4636655" y="4021455"/>
            <a:ext cx="1954645" cy="1169551"/>
          </a:xfrm>
          <a:prstGeom prst="rect">
            <a:avLst/>
          </a:prstGeom>
          <a:solidFill>
            <a:schemeClr val="bg1"/>
          </a:solidFill>
        </p:spPr>
        <p:txBody>
          <a:bodyPr wrap="square" rtlCol="0">
            <a:spAutoFit/>
          </a:bodyPr>
          <a:lstStyle/>
          <a:p>
            <a:pPr marL="342900" indent="-342900">
              <a:buAutoNum type="arabicPeriod"/>
            </a:pPr>
            <a:r>
              <a:rPr lang="th-TH" sz="1400" dirty="0" smtClean="0">
                <a:solidFill>
                  <a:srgbClr val="FF0000"/>
                </a:solidFill>
              </a:rPr>
              <a:t>สร้างระบบเก็บข้อมูลดิจิทัล</a:t>
            </a:r>
          </a:p>
          <a:p>
            <a:r>
              <a:rPr lang="th-TH" sz="1400" dirty="0" smtClean="0">
                <a:solidFill>
                  <a:srgbClr val="FF0000"/>
                </a:solidFill>
              </a:rPr>
              <a:t>เก็บข้อมูลจากระบบอุปกรณ์เพื่อสร้างผลบันทึกให้แก่ระบบดิจิทัล สำหรับการทำงาน และระบบบโครงข่าย</a:t>
            </a:r>
            <a:endParaRPr lang="en-US" sz="1400" dirty="0" smtClean="0">
              <a:solidFill>
                <a:srgbClr val="FF0000"/>
              </a:solidFill>
            </a:endParaRPr>
          </a:p>
          <a:p>
            <a:endParaRPr lang="en-US" sz="1400" dirty="0">
              <a:solidFill>
                <a:srgbClr val="FF0000"/>
              </a:solidFill>
            </a:endParaRPr>
          </a:p>
        </p:txBody>
      </p:sp>
      <p:sp>
        <p:nvSpPr>
          <p:cNvPr id="6" name="TextBox 5"/>
          <p:cNvSpPr txBox="1"/>
          <p:nvPr/>
        </p:nvSpPr>
        <p:spPr>
          <a:xfrm>
            <a:off x="9372600" y="1441170"/>
            <a:ext cx="2016384" cy="1815882"/>
          </a:xfrm>
          <a:prstGeom prst="rect">
            <a:avLst/>
          </a:prstGeom>
          <a:solidFill>
            <a:schemeClr val="bg1"/>
          </a:solidFill>
        </p:spPr>
        <p:txBody>
          <a:bodyPr wrap="square" rtlCol="0">
            <a:spAutoFit/>
          </a:bodyPr>
          <a:lstStyle/>
          <a:p>
            <a:r>
              <a:rPr lang="th-TH" sz="1600" dirty="0" smtClean="0">
                <a:solidFill>
                  <a:srgbClr val="FF0000"/>
                </a:solidFill>
              </a:rPr>
              <a:t>2. การวิเคราะห์และเฝ้าระวัง</a:t>
            </a:r>
          </a:p>
          <a:p>
            <a:endParaRPr lang="th-TH" sz="1600" dirty="0" smtClean="0">
              <a:solidFill>
                <a:srgbClr val="FF0000"/>
              </a:solidFill>
            </a:endParaRPr>
          </a:p>
          <a:p>
            <a:r>
              <a:rPr lang="th-TH" sz="1600" dirty="0" smtClean="0">
                <a:solidFill>
                  <a:srgbClr val="FF0000"/>
                </a:solidFill>
              </a:rPr>
              <a:t>เครื่องจักรสามารถสื่อสารระหว่างกันได้ เพื่อแชร์ข้อมูลและให้ระบบการวิเคราะห์อัฉริยะขั้นสูงเข้ามามีบทบาทในการเฝ้าระวังอย่างทันเวลา ได้จากห</a:t>
            </a:r>
            <a:r>
              <a:rPr lang="th-TH" sz="1600" dirty="0">
                <a:solidFill>
                  <a:srgbClr val="FF0000"/>
                </a:solidFill>
              </a:rPr>
              <a:t>ลายแหล่ง </a:t>
            </a:r>
            <a:endParaRPr lang="en-US" sz="1600" dirty="0">
              <a:solidFill>
                <a:srgbClr val="FF0000"/>
              </a:solidFill>
            </a:endParaRPr>
          </a:p>
        </p:txBody>
      </p:sp>
      <p:sp>
        <p:nvSpPr>
          <p:cNvPr id="7" name="TextBox 6"/>
          <p:cNvSpPr txBox="1"/>
          <p:nvPr/>
        </p:nvSpPr>
        <p:spPr>
          <a:xfrm>
            <a:off x="9023869" y="4759583"/>
            <a:ext cx="2672273" cy="1569660"/>
          </a:xfrm>
          <a:prstGeom prst="rect">
            <a:avLst/>
          </a:prstGeom>
          <a:solidFill>
            <a:schemeClr val="bg1"/>
          </a:solidFill>
        </p:spPr>
        <p:txBody>
          <a:bodyPr wrap="square" rtlCol="0">
            <a:spAutoFit/>
          </a:bodyPr>
          <a:lstStyle/>
          <a:p>
            <a:r>
              <a:rPr lang="th-TH" sz="1600" dirty="0" smtClean="0">
                <a:solidFill>
                  <a:srgbClr val="FF0000"/>
                </a:solidFill>
              </a:rPr>
              <a:t>3. การสร้างการเปลี่ยนแปลง</a:t>
            </a:r>
          </a:p>
          <a:p>
            <a:endParaRPr lang="th-TH" sz="1600" dirty="0">
              <a:solidFill>
                <a:srgbClr val="FF0000"/>
              </a:solidFill>
            </a:endParaRPr>
          </a:p>
          <a:p>
            <a:r>
              <a:rPr lang="th-TH" sz="1600" dirty="0" smtClean="0">
                <a:solidFill>
                  <a:srgbClr val="FF0000"/>
                </a:solidFill>
              </a:rPr>
              <a:t>ประยุกต์ใช้หลักการประมวลผลอัตโนมัติเพื่อแปลงการตัดสินใจและการทำงานในระบบดิจิทัล ให้สู่การทำงานควบคุมของระบบอุปกรณ์</a:t>
            </a:r>
            <a:endParaRPr lang="en-US" sz="1600" dirty="0">
              <a:solidFill>
                <a:srgbClr val="FF0000"/>
              </a:solidFill>
            </a:endParaRPr>
          </a:p>
        </p:txBody>
      </p:sp>
    </p:spTree>
    <p:extLst>
      <p:ext uri="{BB962C8B-B14F-4D97-AF65-F5344CB8AC3E}">
        <p14:creationId xmlns:p14="http://schemas.microsoft.com/office/powerpoint/2010/main" val="3738530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hq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p:blipFill>
        <p:spPr>
          <a:xfrm>
            <a:off x="396592" y="1738150"/>
            <a:ext cx="9557635" cy="4739960"/>
          </a:xfrm>
          <a:prstGeom prst="rect">
            <a:avLst/>
          </a:prstGeom>
        </p:spPr>
      </p:pic>
      <p:sp>
        <p:nvSpPr>
          <p:cNvPr id="2" name="Title 1"/>
          <p:cNvSpPr>
            <a:spLocks noGrp="1"/>
          </p:cNvSpPr>
          <p:nvPr>
            <p:ph type="title"/>
          </p:nvPr>
        </p:nvSpPr>
        <p:spPr/>
        <p:txBody>
          <a:bodyPr>
            <a:normAutofit fontScale="90000"/>
          </a:bodyPr>
          <a:lstStyle/>
          <a:p>
            <a:r>
              <a:rPr lang="en-GB" sz="2700" dirty="0"/>
              <a:t>The Nine Pillars of Technological Advancement </a:t>
            </a:r>
            <a:r>
              <a:rPr lang="en-US" sz="2700" dirty="0"/>
              <a:t>of Industry 4.0 </a:t>
            </a:r>
            <a:r>
              <a:rPr lang="th-TH" dirty="0" smtClean="0"/>
              <a:t/>
            </a:r>
            <a:br>
              <a:rPr lang="th-TH" dirty="0" smtClean="0"/>
            </a:br>
            <a:r>
              <a:rPr lang="th-TH" sz="3100" dirty="0" smtClean="0">
                <a:solidFill>
                  <a:srgbClr val="FF0000"/>
                </a:solidFill>
              </a:rPr>
              <a:t>เสาหลัก 9 ด้านของความรุดหน้าด้านเทคโนโลยีอุตสาหกรรม 4.0</a:t>
            </a:r>
            <a:endParaRPr lang="en-US" dirty="0">
              <a:solidFill>
                <a:srgbClr val="FF0000"/>
              </a:solidFill>
            </a:endParaRPr>
          </a:p>
        </p:txBody>
      </p:sp>
      <p:sp>
        <p:nvSpPr>
          <p:cNvPr id="5" name="Rectangle 4"/>
          <p:cNvSpPr/>
          <p:nvPr/>
        </p:nvSpPr>
        <p:spPr>
          <a:xfrm>
            <a:off x="9954227" y="6047223"/>
            <a:ext cx="1342664" cy="430887"/>
          </a:xfrm>
          <a:prstGeom prst="rect">
            <a:avLst/>
          </a:prstGeom>
        </p:spPr>
        <p:txBody>
          <a:bodyPr wrap="square">
            <a:spAutoFit/>
          </a:bodyPr>
          <a:lstStyle/>
          <a:p>
            <a:r>
              <a:rPr lang="en-GB" sz="1100" i="1" dirty="0"/>
              <a:t>Source: Boston Consulting Group  </a:t>
            </a:r>
          </a:p>
        </p:txBody>
      </p:sp>
      <p:sp>
        <p:nvSpPr>
          <p:cNvPr id="3" name="TextBox 2"/>
          <p:cNvSpPr txBox="1"/>
          <p:nvPr/>
        </p:nvSpPr>
        <p:spPr>
          <a:xfrm>
            <a:off x="8248119" y="1851660"/>
            <a:ext cx="2377440" cy="369332"/>
          </a:xfrm>
          <a:prstGeom prst="rect">
            <a:avLst/>
          </a:prstGeom>
          <a:noFill/>
        </p:spPr>
        <p:txBody>
          <a:bodyPr wrap="square" rtlCol="0">
            <a:spAutoFit/>
          </a:bodyPr>
          <a:lstStyle/>
          <a:p>
            <a:r>
              <a:rPr lang="th-TH" dirty="0" smtClean="0">
                <a:solidFill>
                  <a:srgbClr val="FF0000"/>
                </a:solidFill>
              </a:rPr>
              <a:t>ระบบหุ่นยนต์อัฉริยะ</a:t>
            </a:r>
            <a:endParaRPr lang="en-US" dirty="0">
              <a:solidFill>
                <a:srgbClr val="FF0000"/>
              </a:solidFill>
            </a:endParaRPr>
          </a:p>
        </p:txBody>
      </p:sp>
      <p:sp>
        <p:nvSpPr>
          <p:cNvPr id="4" name="TextBox 3"/>
          <p:cNvSpPr txBox="1"/>
          <p:nvPr/>
        </p:nvSpPr>
        <p:spPr>
          <a:xfrm>
            <a:off x="8586437" y="2348778"/>
            <a:ext cx="2903220" cy="369332"/>
          </a:xfrm>
          <a:prstGeom prst="rect">
            <a:avLst/>
          </a:prstGeom>
          <a:noFill/>
        </p:spPr>
        <p:txBody>
          <a:bodyPr wrap="square" rtlCol="0">
            <a:spAutoFit/>
          </a:bodyPr>
          <a:lstStyle/>
          <a:p>
            <a:r>
              <a:rPr lang="th-TH" dirty="0" smtClean="0">
                <a:solidFill>
                  <a:srgbClr val="FF0000"/>
                </a:solidFill>
              </a:rPr>
              <a:t>ระบบการขึ้นรูปแบบสามมิติ</a:t>
            </a:r>
            <a:endParaRPr lang="en-US" dirty="0">
              <a:solidFill>
                <a:srgbClr val="FF0000"/>
              </a:solidFill>
            </a:endParaRPr>
          </a:p>
        </p:txBody>
      </p:sp>
      <p:sp>
        <p:nvSpPr>
          <p:cNvPr id="8" name="TextBox 7"/>
          <p:cNvSpPr txBox="1"/>
          <p:nvPr/>
        </p:nvSpPr>
        <p:spPr>
          <a:xfrm>
            <a:off x="8586437" y="2952726"/>
            <a:ext cx="2903220" cy="369332"/>
          </a:xfrm>
          <a:prstGeom prst="rect">
            <a:avLst/>
          </a:prstGeom>
          <a:noFill/>
        </p:spPr>
        <p:txBody>
          <a:bodyPr wrap="square" rtlCol="0">
            <a:spAutoFit/>
          </a:bodyPr>
          <a:lstStyle/>
          <a:p>
            <a:r>
              <a:rPr lang="th-TH" dirty="0" smtClean="0">
                <a:solidFill>
                  <a:srgbClr val="FF0000"/>
                </a:solidFill>
              </a:rPr>
              <a:t>ระบบความเสมือนจริง</a:t>
            </a:r>
            <a:endParaRPr lang="en-US" dirty="0">
              <a:solidFill>
                <a:srgbClr val="FF0000"/>
              </a:solidFill>
            </a:endParaRPr>
          </a:p>
        </p:txBody>
      </p:sp>
      <p:sp>
        <p:nvSpPr>
          <p:cNvPr id="9" name="TextBox 8"/>
          <p:cNvSpPr txBox="1"/>
          <p:nvPr/>
        </p:nvSpPr>
        <p:spPr>
          <a:xfrm>
            <a:off x="8760440" y="3429686"/>
            <a:ext cx="2903220" cy="369332"/>
          </a:xfrm>
          <a:prstGeom prst="rect">
            <a:avLst/>
          </a:prstGeom>
          <a:noFill/>
        </p:spPr>
        <p:txBody>
          <a:bodyPr wrap="square" rtlCol="0">
            <a:spAutoFit/>
          </a:bodyPr>
          <a:lstStyle/>
          <a:p>
            <a:r>
              <a:rPr lang="th-TH" dirty="0" smtClean="0">
                <a:solidFill>
                  <a:srgbClr val="FF0000"/>
                </a:solidFill>
              </a:rPr>
              <a:t>ระบบการจำลองสถาณการณ์</a:t>
            </a:r>
            <a:endParaRPr lang="en-US" dirty="0">
              <a:solidFill>
                <a:srgbClr val="FF0000"/>
              </a:solidFill>
            </a:endParaRPr>
          </a:p>
        </p:txBody>
      </p:sp>
      <p:sp>
        <p:nvSpPr>
          <p:cNvPr id="10" name="TextBox 9"/>
          <p:cNvSpPr txBox="1"/>
          <p:nvPr/>
        </p:nvSpPr>
        <p:spPr>
          <a:xfrm>
            <a:off x="8838283" y="3944641"/>
            <a:ext cx="2903220" cy="369332"/>
          </a:xfrm>
          <a:prstGeom prst="rect">
            <a:avLst/>
          </a:prstGeom>
          <a:noFill/>
        </p:spPr>
        <p:txBody>
          <a:bodyPr wrap="square" rtlCol="0">
            <a:spAutoFit/>
          </a:bodyPr>
          <a:lstStyle/>
          <a:p>
            <a:r>
              <a:rPr lang="th-TH" dirty="0" smtClean="0">
                <a:solidFill>
                  <a:srgbClr val="FF0000"/>
                </a:solidFill>
              </a:rPr>
              <a:t>การเชื่องโยงแนวดิ่งและแนวนอน</a:t>
            </a:r>
            <a:endParaRPr lang="en-US" dirty="0">
              <a:solidFill>
                <a:srgbClr val="FF0000"/>
              </a:solidFill>
            </a:endParaRPr>
          </a:p>
        </p:txBody>
      </p:sp>
      <p:sp>
        <p:nvSpPr>
          <p:cNvPr id="11" name="TextBox 10"/>
          <p:cNvSpPr txBox="1"/>
          <p:nvPr/>
        </p:nvSpPr>
        <p:spPr>
          <a:xfrm>
            <a:off x="8838283" y="4423922"/>
            <a:ext cx="2903220" cy="369332"/>
          </a:xfrm>
          <a:prstGeom prst="rect">
            <a:avLst/>
          </a:prstGeom>
          <a:noFill/>
        </p:spPr>
        <p:txBody>
          <a:bodyPr wrap="square" rtlCol="0">
            <a:spAutoFit/>
          </a:bodyPr>
          <a:lstStyle/>
          <a:p>
            <a:r>
              <a:rPr lang="th-TH" dirty="0" smtClean="0">
                <a:solidFill>
                  <a:srgbClr val="FF0000"/>
                </a:solidFill>
              </a:rPr>
              <a:t>อินเตอร์เนท อุตสาหกรรม</a:t>
            </a:r>
            <a:endParaRPr lang="en-US" dirty="0">
              <a:solidFill>
                <a:srgbClr val="FF0000"/>
              </a:solidFill>
            </a:endParaRPr>
          </a:p>
        </p:txBody>
      </p:sp>
      <p:sp>
        <p:nvSpPr>
          <p:cNvPr id="12" name="TextBox 11"/>
          <p:cNvSpPr txBox="1"/>
          <p:nvPr/>
        </p:nvSpPr>
        <p:spPr>
          <a:xfrm>
            <a:off x="8838283" y="4932882"/>
            <a:ext cx="2903220" cy="369332"/>
          </a:xfrm>
          <a:prstGeom prst="rect">
            <a:avLst/>
          </a:prstGeom>
          <a:noFill/>
        </p:spPr>
        <p:txBody>
          <a:bodyPr wrap="square" rtlCol="0">
            <a:spAutoFit/>
          </a:bodyPr>
          <a:lstStyle/>
          <a:p>
            <a:r>
              <a:rPr lang="th-TH" dirty="0" smtClean="0">
                <a:solidFill>
                  <a:srgbClr val="FF0000"/>
                </a:solidFill>
              </a:rPr>
              <a:t>ระบบการประมวลผลแบบก้อนเมฆ</a:t>
            </a:r>
            <a:endParaRPr lang="en-US" dirty="0">
              <a:solidFill>
                <a:srgbClr val="FF0000"/>
              </a:solidFill>
            </a:endParaRPr>
          </a:p>
        </p:txBody>
      </p:sp>
      <p:sp>
        <p:nvSpPr>
          <p:cNvPr id="13" name="TextBox 12"/>
          <p:cNvSpPr txBox="1"/>
          <p:nvPr/>
        </p:nvSpPr>
        <p:spPr>
          <a:xfrm>
            <a:off x="8802109" y="5441842"/>
            <a:ext cx="2903220" cy="369332"/>
          </a:xfrm>
          <a:prstGeom prst="rect">
            <a:avLst/>
          </a:prstGeom>
          <a:noFill/>
        </p:spPr>
        <p:txBody>
          <a:bodyPr wrap="square" rtlCol="0">
            <a:spAutoFit/>
          </a:bodyPr>
          <a:lstStyle/>
          <a:p>
            <a:r>
              <a:rPr lang="th-TH" dirty="0" smtClean="0">
                <a:solidFill>
                  <a:srgbClr val="FF0000"/>
                </a:solidFill>
              </a:rPr>
              <a:t>ระบบความปลอดภัยไซเบอร์</a:t>
            </a:r>
            <a:endParaRPr lang="en-US" dirty="0">
              <a:solidFill>
                <a:srgbClr val="FF0000"/>
              </a:solidFill>
            </a:endParaRPr>
          </a:p>
        </p:txBody>
      </p:sp>
      <p:sp>
        <p:nvSpPr>
          <p:cNvPr id="14" name="TextBox 13"/>
          <p:cNvSpPr txBox="1"/>
          <p:nvPr/>
        </p:nvSpPr>
        <p:spPr>
          <a:xfrm>
            <a:off x="7722339" y="6021825"/>
            <a:ext cx="2903220" cy="369332"/>
          </a:xfrm>
          <a:prstGeom prst="rect">
            <a:avLst/>
          </a:prstGeom>
          <a:noFill/>
        </p:spPr>
        <p:txBody>
          <a:bodyPr wrap="square" rtlCol="0">
            <a:spAutoFit/>
          </a:bodyPr>
          <a:lstStyle/>
          <a:p>
            <a:r>
              <a:rPr lang="th-TH" dirty="0" smtClean="0">
                <a:solidFill>
                  <a:srgbClr val="FF0000"/>
                </a:solidFill>
              </a:rPr>
              <a:t>ระบบการวิเคราะห์เหมืองข้อมูล</a:t>
            </a:r>
            <a:endParaRPr lang="en-US" dirty="0">
              <a:solidFill>
                <a:srgbClr val="FF0000"/>
              </a:solidFill>
            </a:endParaRPr>
          </a:p>
        </p:txBody>
      </p:sp>
    </p:spTree>
    <p:extLst>
      <p:ext uri="{BB962C8B-B14F-4D97-AF65-F5344CB8AC3E}">
        <p14:creationId xmlns:p14="http://schemas.microsoft.com/office/powerpoint/2010/main" val="2156882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Changing Traditional Manufacturing to Smart Factory</a:t>
            </a:r>
          </a:p>
        </p:txBody>
      </p:sp>
      <p:sp>
        <p:nvSpPr>
          <p:cNvPr id="7" name="Rectangle 6"/>
          <p:cNvSpPr/>
          <p:nvPr/>
        </p:nvSpPr>
        <p:spPr>
          <a:xfrm>
            <a:off x="8386022" y="1683657"/>
            <a:ext cx="3177508" cy="4185761"/>
          </a:xfrm>
          <a:prstGeom prst="rect">
            <a:avLst/>
          </a:prstGeom>
        </p:spPr>
        <p:txBody>
          <a:bodyPr wrap="square">
            <a:spAutoFit/>
          </a:bodyPr>
          <a:lstStyle/>
          <a:p>
            <a:pPr marL="285750" indent="-285750">
              <a:buFont typeface="Arial" panose="020B0604020202020204" pitchFamily="34" charset="0"/>
              <a:buChar char="•"/>
            </a:pPr>
            <a:r>
              <a:rPr lang="en-GB" sz="1400" i="1" dirty="0">
                <a:latin typeface="Tw Cen MT" panose="020B0602020104020603" pitchFamily="34" charset="0"/>
              </a:rPr>
              <a:t>With industry 4.0, the nine pillars of technological advancement will transform </a:t>
            </a:r>
            <a:r>
              <a:rPr lang="en-GB" sz="1400" i="1" dirty="0" smtClean="0">
                <a:latin typeface="Tw Cen MT" panose="020B0602020104020603" pitchFamily="34" charset="0"/>
              </a:rPr>
              <a:t>production</a:t>
            </a:r>
          </a:p>
          <a:p>
            <a:pPr marL="285750" indent="-285750">
              <a:buFont typeface="Arial" panose="020B0604020202020204" pitchFamily="34" charset="0"/>
              <a:buChar char="•"/>
            </a:pPr>
            <a:r>
              <a:rPr lang="th-TH" sz="1400" i="1" dirty="0" smtClean="0">
                <a:solidFill>
                  <a:srgbClr val="FF0000"/>
                </a:solidFill>
                <a:latin typeface="Tw Cen MT" panose="020B0602020104020603" pitchFamily="34" charset="0"/>
              </a:rPr>
              <a:t>ด้วยระบบอุตสาหกรรม 4.0 เสาหลักเทคโนดลยี 9 ด้านของความก้าวหน้าทางเทคโนโลยีจะเป็นตัวเปลี่ยนระบบการผลิต</a:t>
            </a:r>
          </a:p>
          <a:p>
            <a:pPr marL="285750" indent="-285750">
              <a:buFont typeface="Arial" panose="020B0604020202020204" pitchFamily="34" charset="0"/>
              <a:buChar char="•"/>
            </a:pPr>
            <a:r>
              <a:rPr lang="en-GB" sz="1400" i="1" dirty="0" smtClean="0">
                <a:latin typeface="Tw Cen MT" panose="020B0602020104020603" pitchFamily="34" charset="0"/>
              </a:rPr>
              <a:t>From </a:t>
            </a:r>
            <a:r>
              <a:rPr lang="en-GB" sz="1400" i="1" dirty="0">
                <a:latin typeface="Tw Cen MT" panose="020B0602020104020603" pitchFamily="34" charset="0"/>
              </a:rPr>
              <a:t>isolated, optimized cells to a fully integrated, automated and optimized production flow, leading to great efficiencies and changing traditional production relationships among suppliers, producers and customer – as well as between human and </a:t>
            </a:r>
            <a:r>
              <a:rPr lang="en-GB" sz="1400" i="1" dirty="0" smtClean="0">
                <a:latin typeface="Tw Cen MT" panose="020B0602020104020603" pitchFamily="34" charset="0"/>
              </a:rPr>
              <a:t>machine</a:t>
            </a:r>
            <a:endParaRPr lang="th-TH" sz="1400" i="1" dirty="0" smtClean="0">
              <a:latin typeface="Tw Cen MT" panose="020B0602020104020603" pitchFamily="34" charset="0"/>
            </a:endParaRPr>
          </a:p>
          <a:p>
            <a:pPr marL="285750" indent="-285750">
              <a:buFont typeface="Arial" panose="020B0604020202020204" pitchFamily="34" charset="0"/>
              <a:buChar char="•"/>
            </a:pPr>
            <a:r>
              <a:rPr lang="th-TH" sz="1400" i="1" dirty="0">
                <a:solidFill>
                  <a:srgbClr val="FF0000"/>
                </a:solidFill>
                <a:latin typeface="Tw Cen MT" panose="020B0602020104020603" pitchFamily="34" charset="0"/>
              </a:rPr>
              <a:t>จากระบบหน่วยการทำงานที่</a:t>
            </a:r>
            <a:r>
              <a:rPr lang="th-TH" sz="1400" i="1" dirty="0" smtClean="0">
                <a:solidFill>
                  <a:srgbClr val="FF0000"/>
                </a:solidFill>
                <a:latin typeface="Tw Cen MT" panose="020B0602020104020603" pitchFamily="34" charset="0"/>
              </a:rPr>
              <a:t>ดีแต่ละหน่วยงานและ</a:t>
            </a:r>
            <a:r>
              <a:rPr lang="th-TH" sz="1400" i="1" dirty="0">
                <a:solidFill>
                  <a:srgbClr val="FF0000"/>
                </a:solidFill>
                <a:latin typeface="Tw Cen MT" panose="020B0602020104020603" pitchFamily="34" charset="0"/>
              </a:rPr>
              <a:t>อิสระจากกัน ได้ถูกเปลี่ยนไปสู่การเชื่องโยงระบบเข้าด้วยกัน ทำให้เกิดผลิตภาพที่สูงมาก และเกิดการเปลี่ยนแปลง</a:t>
            </a:r>
            <a:r>
              <a:rPr lang="th-TH" sz="1400" i="1" dirty="0" smtClean="0">
                <a:solidFill>
                  <a:srgbClr val="FF0000"/>
                </a:solidFill>
                <a:latin typeface="Tw Cen MT" panose="020B0602020104020603" pitchFamily="34" charset="0"/>
              </a:rPr>
              <a:t>ความสัมพันธ์ ระหว่าง </a:t>
            </a:r>
            <a:r>
              <a:rPr lang="th-TH" sz="1400" i="1" dirty="0">
                <a:solidFill>
                  <a:srgbClr val="FF0000"/>
                </a:solidFill>
                <a:latin typeface="Tw Cen MT" panose="020B0602020104020603" pitchFamily="34" charset="0"/>
              </a:rPr>
              <a:t>ผู้ส่งมอบ ผู้ผลิต และ</a:t>
            </a:r>
            <a:r>
              <a:rPr lang="th-TH" sz="1400" i="1" dirty="0" smtClean="0">
                <a:solidFill>
                  <a:srgbClr val="FF0000"/>
                </a:solidFill>
                <a:latin typeface="Tw Cen MT" panose="020B0602020104020603" pitchFamily="34" charset="0"/>
              </a:rPr>
              <a:t>ลูกค้า  รวมถึงระหว่างคนและเครื่องจักร</a:t>
            </a:r>
            <a:endParaRPr lang="th-TH" sz="1400" i="1" dirty="0">
              <a:solidFill>
                <a:srgbClr val="FF0000"/>
              </a:solidFill>
              <a:latin typeface="Tw Cen MT" panose="020B0602020104020603" pitchFamily="34" charset="0"/>
            </a:endParaRPr>
          </a:p>
          <a:p>
            <a:endParaRPr lang="en-GB" sz="1400" dirty="0">
              <a:latin typeface="Tw Cen MT" panose="020B0602020104020603" pitchFamily="34" charset="0"/>
            </a:endParaRPr>
          </a:p>
        </p:txBody>
      </p:sp>
      <p:pic>
        <p:nvPicPr>
          <p:cNvPr id="5" name="Picture 4"/>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647700" y="1683657"/>
            <a:ext cx="7569200" cy="4436733"/>
          </a:xfrm>
          <a:prstGeom prst="rect">
            <a:avLst/>
          </a:prstGeom>
        </p:spPr>
      </p:pic>
    </p:spTree>
    <p:extLst>
      <p:ext uri="{BB962C8B-B14F-4D97-AF65-F5344CB8AC3E}">
        <p14:creationId xmlns:p14="http://schemas.microsoft.com/office/powerpoint/2010/main" val="541990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2288" y="448674"/>
            <a:ext cx="9913041" cy="888031"/>
          </a:xfrm>
        </p:spPr>
        <p:txBody>
          <a:bodyPr>
            <a:normAutofit fontScale="90000"/>
          </a:bodyPr>
          <a:lstStyle/>
          <a:p>
            <a:r>
              <a:rPr lang="en-US" dirty="0"/>
              <a:t/>
            </a:r>
            <a:br>
              <a:rPr lang="en-US" dirty="0"/>
            </a:br>
            <a:endParaRPr lang="en-US" dirty="0"/>
          </a:p>
        </p:txBody>
      </p:sp>
      <p:pic>
        <p:nvPicPr>
          <p:cNvPr id="8" name="Picture 7"/>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499365" y="448674"/>
            <a:ext cx="10908378" cy="5974294"/>
          </a:xfrm>
          <a:prstGeom prst="rect">
            <a:avLst/>
          </a:prstGeom>
        </p:spPr>
      </p:pic>
      <p:sp>
        <p:nvSpPr>
          <p:cNvPr id="9" name="Oval 8"/>
          <p:cNvSpPr/>
          <p:nvPr/>
        </p:nvSpPr>
        <p:spPr>
          <a:xfrm>
            <a:off x="3367313" y="1959655"/>
            <a:ext cx="5631543" cy="35414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3685138" y="2602564"/>
            <a:ext cx="4995892" cy="2554545"/>
          </a:xfrm>
          <a:prstGeom prst="rect">
            <a:avLst/>
          </a:prstGeom>
        </p:spPr>
        <p:txBody>
          <a:bodyPr wrap="square">
            <a:spAutoFit/>
          </a:bodyPr>
          <a:lstStyle/>
          <a:p>
            <a:pPr algn="ctr"/>
            <a:r>
              <a:rPr lang="en-US" sz="4000" b="1" dirty="0"/>
              <a:t>Why does Industry 4.0 matter in this era</a:t>
            </a:r>
            <a:r>
              <a:rPr lang="en-US" sz="4000" b="1" dirty="0" smtClean="0"/>
              <a:t>?</a:t>
            </a:r>
            <a:endParaRPr lang="th-TH" sz="4000" b="1" dirty="0" smtClean="0"/>
          </a:p>
          <a:p>
            <a:pPr algn="ctr"/>
            <a:r>
              <a:rPr lang="th-TH" sz="4000" b="1" dirty="0" smtClean="0">
                <a:solidFill>
                  <a:srgbClr val="FF0000"/>
                </a:solidFill>
              </a:rPr>
              <a:t>ทำใมอุตสาหกรรม 4.0ถึงมีความสำคัญในยุคนี้</a:t>
            </a:r>
            <a:r>
              <a:rPr lang="en-US" sz="4000" b="1" dirty="0" smtClean="0">
                <a:solidFill>
                  <a:srgbClr val="FF0000"/>
                </a:solidFill>
              </a:rPr>
              <a:t>?</a:t>
            </a:r>
            <a:endParaRPr lang="en-GB" sz="4000" b="1" dirty="0">
              <a:solidFill>
                <a:srgbClr val="FF0000"/>
              </a:solidFill>
            </a:endParaRPr>
          </a:p>
        </p:txBody>
      </p:sp>
      <p:sp>
        <p:nvSpPr>
          <p:cNvPr id="7" name="Rectangle 6"/>
          <p:cNvSpPr/>
          <p:nvPr/>
        </p:nvSpPr>
        <p:spPr>
          <a:xfrm>
            <a:off x="5001439" y="2052501"/>
            <a:ext cx="2201244" cy="461665"/>
          </a:xfrm>
          <a:prstGeom prst="rect">
            <a:avLst/>
          </a:prstGeom>
        </p:spPr>
        <p:txBody>
          <a:bodyPr wrap="none">
            <a:spAutoFit/>
          </a:bodyPr>
          <a:lstStyle/>
          <a:p>
            <a:r>
              <a:rPr lang="en-US" sz="2400" b="1" dirty="0">
                <a:solidFill>
                  <a:srgbClr val="00B050"/>
                </a:solidFill>
              </a:rPr>
              <a:t>Class discussion</a:t>
            </a:r>
            <a:endParaRPr lang="en-GB" sz="2400" b="1" dirty="0">
              <a:solidFill>
                <a:srgbClr val="00B050"/>
              </a:solidFill>
            </a:endParaRPr>
          </a:p>
        </p:txBody>
      </p:sp>
    </p:spTree>
    <p:extLst>
      <p:ext uri="{BB962C8B-B14F-4D97-AF65-F5344CB8AC3E}">
        <p14:creationId xmlns:p14="http://schemas.microsoft.com/office/powerpoint/2010/main" val="537544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Why does Industry 4.0 matter?</a:t>
            </a:r>
            <a:endParaRPr lang="en-US" sz="2800" dirty="0"/>
          </a:p>
        </p:txBody>
      </p:sp>
      <p:pic>
        <p:nvPicPr>
          <p:cNvPr id="3" name="Picture 2"/>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3213100" y="1435100"/>
            <a:ext cx="6032500" cy="5094539"/>
          </a:xfrm>
          <a:prstGeom prst="rect">
            <a:avLst/>
          </a:prstGeom>
        </p:spPr>
      </p:pic>
      <p:sp>
        <p:nvSpPr>
          <p:cNvPr id="7" name="Rectangle 6"/>
          <p:cNvSpPr/>
          <p:nvPr/>
        </p:nvSpPr>
        <p:spPr>
          <a:xfrm>
            <a:off x="404192" y="2204761"/>
            <a:ext cx="3202608" cy="1631216"/>
          </a:xfrm>
          <a:prstGeom prst="rect">
            <a:avLst/>
          </a:prstGeom>
        </p:spPr>
        <p:txBody>
          <a:bodyPr wrap="square">
            <a:spAutoFit/>
          </a:bodyPr>
          <a:lstStyle/>
          <a:p>
            <a:r>
              <a:rPr lang="en-GB" sz="2000" b="1" dirty="0">
                <a:latin typeface="Tw Cen MT" panose="020B0602020104020603" pitchFamily="34" charset="0"/>
              </a:rPr>
              <a:t>“Industry 4.0 touches everything in our daily lives</a:t>
            </a:r>
            <a:r>
              <a:rPr lang="en-GB" sz="2000" b="1" dirty="0" smtClean="0">
                <a:latin typeface="Tw Cen MT" panose="020B0602020104020603" pitchFamily="34" charset="0"/>
              </a:rPr>
              <a:t>”</a:t>
            </a:r>
          </a:p>
          <a:p>
            <a:r>
              <a:rPr lang="th-TH" sz="2000" b="1" dirty="0" smtClean="0">
                <a:solidFill>
                  <a:srgbClr val="FF0000"/>
                </a:solidFill>
                <a:latin typeface="Tw Cen MT" panose="020B0602020104020603" pitchFamily="34" charset="0"/>
              </a:rPr>
              <a:t>อุตสาหกรรม 4.0 เกี่ยวข้องกับทุกส่วนการใช้ชีวิต</a:t>
            </a:r>
            <a:endParaRPr lang="en-GB" sz="2000" b="1" dirty="0">
              <a:solidFill>
                <a:srgbClr val="FF0000"/>
              </a:solidFill>
              <a:latin typeface="Tw Cen MT" panose="020B0602020104020603" pitchFamily="34" charset="0"/>
            </a:endParaRPr>
          </a:p>
        </p:txBody>
      </p:sp>
      <p:sp>
        <p:nvSpPr>
          <p:cNvPr id="6" name="Rectangle 5"/>
          <p:cNvSpPr/>
          <p:nvPr/>
        </p:nvSpPr>
        <p:spPr>
          <a:xfrm>
            <a:off x="639071" y="3982369"/>
            <a:ext cx="2420592" cy="1938992"/>
          </a:xfrm>
          <a:prstGeom prst="rect">
            <a:avLst/>
          </a:prstGeom>
        </p:spPr>
        <p:txBody>
          <a:bodyPr wrap="square">
            <a:spAutoFit/>
          </a:bodyPr>
          <a:lstStyle/>
          <a:p>
            <a:r>
              <a:rPr lang="en-GB" sz="2000" b="1" dirty="0">
                <a:latin typeface="Tw Cen MT" panose="020B0602020104020603" pitchFamily="34" charset="0"/>
              </a:rPr>
              <a:t>“Industry 4.0 integrates the digital and physical worlds</a:t>
            </a:r>
            <a:r>
              <a:rPr lang="en-GB" sz="2000" b="1" dirty="0" smtClean="0">
                <a:latin typeface="Tw Cen MT" panose="020B0602020104020603" pitchFamily="34" charset="0"/>
              </a:rPr>
              <a:t>”</a:t>
            </a:r>
            <a:endParaRPr lang="th-TH" sz="2000" b="1" dirty="0" smtClean="0">
              <a:latin typeface="Tw Cen MT" panose="020B0602020104020603" pitchFamily="34" charset="0"/>
            </a:endParaRPr>
          </a:p>
          <a:p>
            <a:r>
              <a:rPr lang="th-TH" sz="2000" b="1" dirty="0" smtClean="0">
                <a:solidFill>
                  <a:srgbClr val="FF0000"/>
                </a:solidFill>
                <a:latin typeface="Tw Cen MT" panose="020B0602020104020603" pitchFamily="34" charset="0"/>
              </a:rPr>
              <a:t>อุตสาหกรรม 4.0 เชื่อมโยงโลกและข้อมูลเข้าด้วยกัน</a:t>
            </a:r>
            <a:endParaRPr lang="en-GB" sz="2000" b="1" dirty="0">
              <a:solidFill>
                <a:srgbClr val="FF0000"/>
              </a:solidFill>
              <a:latin typeface="Tw Cen MT" panose="020B0602020104020603" pitchFamily="34" charset="0"/>
            </a:endParaRPr>
          </a:p>
        </p:txBody>
      </p:sp>
      <p:sp>
        <p:nvSpPr>
          <p:cNvPr id="4" name="Rectangle 3"/>
          <p:cNvSpPr/>
          <p:nvPr/>
        </p:nvSpPr>
        <p:spPr>
          <a:xfrm>
            <a:off x="8305800" y="2204761"/>
            <a:ext cx="3539229" cy="3416320"/>
          </a:xfrm>
          <a:prstGeom prst="rect">
            <a:avLst/>
          </a:prstGeom>
        </p:spPr>
        <p:txBody>
          <a:bodyPr wrap="square">
            <a:spAutoFit/>
          </a:bodyPr>
          <a:lstStyle/>
          <a:p>
            <a:r>
              <a:rPr lang="en-GB" sz="2400" b="1" dirty="0">
                <a:latin typeface="Tw Cen MT" panose="020B0602020104020603" pitchFamily="34" charset="0"/>
              </a:rPr>
              <a:t>“It’s not just about the supply chain or manufacturing–it’s about business operations</a:t>
            </a:r>
          </a:p>
          <a:p>
            <a:r>
              <a:rPr lang="en-GB" sz="2400" b="1" dirty="0">
                <a:latin typeface="Tw Cen MT" panose="020B0602020104020603" pitchFamily="34" charset="0"/>
              </a:rPr>
              <a:t>and revenue growth</a:t>
            </a:r>
            <a:r>
              <a:rPr lang="en-GB" sz="2400" b="1" dirty="0" smtClean="0">
                <a:latin typeface="Tw Cen MT" panose="020B0602020104020603" pitchFamily="34" charset="0"/>
              </a:rPr>
              <a:t>”</a:t>
            </a:r>
            <a:endParaRPr lang="th-TH" sz="2400" b="1" dirty="0" smtClean="0">
              <a:latin typeface="Tw Cen MT" panose="020B0602020104020603" pitchFamily="34" charset="0"/>
            </a:endParaRPr>
          </a:p>
          <a:p>
            <a:r>
              <a:rPr lang="th-TH" sz="2400" b="1" dirty="0" smtClean="0">
                <a:solidFill>
                  <a:srgbClr val="FF0000"/>
                </a:solidFill>
                <a:latin typeface="Tw Cen MT" panose="020B0602020104020603" pitchFamily="34" charset="0"/>
              </a:rPr>
              <a:t>อุตสาหกรรม4.0 เกิดผลกระทบไม่ใช่เพี่ยงแค่ ห่วงโซ่อุปทาน หรือการผลิต แต่ยังส่งผลต่อระบบ</a:t>
            </a:r>
            <a:r>
              <a:rPr lang="th-TH" sz="2400" b="1" dirty="0">
                <a:solidFill>
                  <a:srgbClr val="FF0000"/>
                </a:solidFill>
                <a:latin typeface="Tw Cen MT" panose="020B0602020104020603" pitchFamily="34" charset="0"/>
              </a:rPr>
              <a:t>การดำเนินงาน</a:t>
            </a:r>
            <a:r>
              <a:rPr lang="th-TH" sz="2400" b="1" dirty="0" smtClean="0">
                <a:solidFill>
                  <a:srgbClr val="FF0000"/>
                </a:solidFill>
                <a:latin typeface="Tw Cen MT" panose="020B0602020104020603" pitchFamily="34" charset="0"/>
              </a:rPr>
              <a:t>และ</a:t>
            </a:r>
            <a:r>
              <a:rPr lang="th-TH" sz="2400" b="1" dirty="0">
                <a:solidFill>
                  <a:srgbClr val="FF0000"/>
                </a:solidFill>
                <a:latin typeface="Tw Cen MT" panose="020B0602020104020603" pitchFamily="34" charset="0"/>
              </a:rPr>
              <a:t>การ</a:t>
            </a:r>
            <a:r>
              <a:rPr lang="th-TH" sz="2400" b="1" dirty="0" smtClean="0">
                <a:solidFill>
                  <a:srgbClr val="FF0000"/>
                </a:solidFill>
                <a:latin typeface="Tw Cen MT" panose="020B0602020104020603" pitchFamily="34" charset="0"/>
              </a:rPr>
              <a:t>เติบโตทางธุรกิจ</a:t>
            </a:r>
            <a:endParaRPr lang="en-GB" sz="2400" b="1" dirty="0">
              <a:solidFill>
                <a:srgbClr val="FF0000"/>
              </a:solidFill>
              <a:latin typeface="Tw Cen MT" panose="020B0602020104020603" pitchFamily="34" charset="0"/>
            </a:endParaRPr>
          </a:p>
        </p:txBody>
      </p:sp>
      <p:sp>
        <p:nvSpPr>
          <p:cNvPr id="8" name="Rectangle 7"/>
          <p:cNvSpPr/>
          <p:nvPr/>
        </p:nvSpPr>
        <p:spPr>
          <a:xfrm>
            <a:off x="404192" y="6129308"/>
            <a:ext cx="3171645" cy="400110"/>
          </a:xfrm>
          <a:prstGeom prst="rect">
            <a:avLst/>
          </a:prstGeom>
        </p:spPr>
        <p:txBody>
          <a:bodyPr wrap="square">
            <a:spAutoFit/>
          </a:bodyPr>
          <a:lstStyle/>
          <a:p>
            <a:r>
              <a:rPr lang="en-GB" sz="1000" i="1" dirty="0"/>
              <a:t>Source: Forces of change: Industry 4.0</a:t>
            </a:r>
          </a:p>
          <a:p>
            <a:r>
              <a:rPr lang="en-GB" sz="1000" i="1" dirty="0"/>
              <a:t>A Deloitte series on Industry 4.0</a:t>
            </a:r>
          </a:p>
        </p:txBody>
      </p:sp>
    </p:spTree>
    <p:extLst>
      <p:ext uri="{BB962C8B-B14F-4D97-AF65-F5344CB8AC3E}">
        <p14:creationId xmlns:p14="http://schemas.microsoft.com/office/powerpoint/2010/main" val="3153945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Quality</a:t>
            </a:r>
            <a:r>
              <a:rPr lang="en-US" dirty="0" smtClean="0"/>
              <a:t>?</a:t>
            </a:r>
            <a:r>
              <a:rPr lang="th-TH" dirty="0" smtClean="0"/>
              <a:t/>
            </a:r>
            <a:br>
              <a:rPr lang="th-TH" dirty="0" smtClean="0"/>
            </a:br>
            <a:r>
              <a:rPr lang="th-TH" dirty="0" smtClean="0">
                <a:solidFill>
                  <a:srgbClr val="FF0000"/>
                </a:solidFill>
              </a:rPr>
              <a:t>คุณภาพ หมายถึงอะไร</a:t>
            </a:r>
            <a:r>
              <a:rPr lang="en-US" dirty="0" smtClean="0">
                <a:solidFill>
                  <a:srgbClr val="FF0000"/>
                </a:solidFill>
              </a:rPr>
              <a:t>?</a:t>
            </a:r>
            <a:endParaRPr lang="en-US" sz="2800" dirty="0">
              <a:solidFill>
                <a:srgbClr val="FF0000"/>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728963372"/>
              </p:ext>
            </p:extLst>
          </p:nvPr>
        </p:nvGraphicFramePr>
        <p:xfrm>
          <a:off x="657283" y="1451005"/>
          <a:ext cx="6197600" cy="5532120"/>
        </p:xfrm>
        <a:graphic>
          <a:graphicData uri="http://schemas.openxmlformats.org/drawingml/2006/table">
            <a:tbl>
              <a:tblPr firstRow="1" bandRow="1">
                <a:tableStyleId>{5C22544A-7EE6-4342-B048-85BDC9FD1C3A}</a:tableStyleId>
              </a:tblPr>
              <a:tblGrid>
                <a:gridCol w="6197600">
                  <a:extLst>
                    <a:ext uri="{9D8B030D-6E8A-4147-A177-3AD203B41FA5}">
                      <a16:colId xmlns="" xmlns:a16="http://schemas.microsoft.com/office/drawing/2014/main" val="842461228"/>
                    </a:ext>
                  </a:extLst>
                </a:gridCol>
              </a:tblGrid>
              <a:tr h="0">
                <a:tc>
                  <a:txBody>
                    <a:bodyPr/>
                    <a:lstStyle/>
                    <a:p>
                      <a:pPr algn="ctr"/>
                      <a:r>
                        <a:rPr lang="en-US" sz="1500" dirty="0">
                          <a:latin typeface="Tw Cen MT" panose="020B0602020104020603" pitchFamily="34" charset="0"/>
                        </a:rPr>
                        <a:t>Definition of </a:t>
                      </a:r>
                      <a:r>
                        <a:rPr lang="en-US" sz="1500" dirty="0" smtClean="0">
                          <a:latin typeface="Tw Cen MT" panose="020B0602020104020603" pitchFamily="34" charset="0"/>
                        </a:rPr>
                        <a:t>quality</a:t>
                      </a:r>
                      <a:r>
                        <a:rPr lang="th-TH" sz="1500" dirty="0" smtClean="0">
                          <a:latin typeface="Tw Cen MT" panose="020B0602020104020603" pitchFamily="34" charset="0"/>
                        </a:rPr>
                        <a:t> </a:t>
                      </a:r>
                      <a:r>
                        <a:rPr lang="th-TH" sz="1500" dirty="0" smtClean="0">
                          <a:solidFill>
                            <a:srgbClr val="FF0000"/>
                          </a:solidFill>
                          <a:latin typeface="Tw Cen MT" panose="020B0602020104020603" pitchFamily="34" charset="0"/>
                        </a:rPr>
                        <a:t>นิยามคุณภาพ</a:t>
                      </a:r>
                      <a:endParaRPr lang="en-GB" sz="1500" dirty="0">
                        <a:solidFill>
                          <a:srgbClr val="FF0000"/>
                        </a:solidFill>
                        <a:latin typeface="Tw Cen MT" panose="020B0602020104020603" pitchFamily="34" charset="0"/>
                      </a:endParaRPr>
                    </a:p>
                  </a:txBody>
                  <a:tcPr/>
                </a:tc>
                <a:extLst>
                  <a:ext uri="{0D108BD9-81ED-4DB2-BD59-A6C34878D82A}">
                    <a16:rowId xmlns="" xmlns:a16="http://schemas.microsoft.com/office/drawing/2014/main" val="1018700954"/>
                  </a:ext>
                </a:extLst>
              </a:tr>
              <a:tr h="256614">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dirty="0">
                          <a:latin typeface="Tw Cen MT" panose="020B0602020104020603" pitchFamily="34" charset="0"/>
                        </a:rPr>
                        <a:t>Conformance to specification</a:t>
                      </a:r>
                      <a:r>
                        <a:rPr lang="en-US" sz="1500" b="0" i="1" dirty="0">
                          <a:latin typeface="Tw Cen MT" panose="020B0602020104020603" pitchFamily="34" charset="0"/>
                        </a:rPr>
                        <a:t> (British Defense Industries Quality Assurance Panel</a:t>
                      </a:r>
                      <a:r>
                        <a:rPr lang="en-GB" sz="1500" b="0" i="1" dirty="0" smtClean="0">
                          <a:latin typeface="Tw Cen MT" panose="020B0602020104020603" pitchFamily="34" charset="0"/>
                        </a:rPr>
                        <a:t>)</a:t>
                      </a:r>
                      <a:endParaRPr lang="th-TH" sz="1500" b="0" i="1" dirty="0" smtClean="0">
                        <a:latin typeface="Tw Cen MT" panose="020B06020201040206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h-TH" sz="1500" b="0" i="1" dirty="0" smtClean="0">
                          <a:solidFill>
                            <a:srgbClr val="FF0000"/>
                          </a:solidFill>
                          <a:latin typeface="Tw Cen MT" panose="020B0602020104020603" pitchFamily="34" charset="0"/>
                        </a:rPr>
                        <a:t>ความสอดคล้องต่อข้อกำหนด</a:t>
                      </a:r>
                      <a:endParaRPr lang="en-GB" sz="1500" b="0" i="1" dirty="0">
                        <a:solidFill>
                          <a:srgbClr val="FF0000"/>
                        </a:solidFill>
                        <a:latin typeface="Tw Cen MT" panose="020B0602020104020603" pitchFamily="34" charset="0"/>
                      </a:endParaRPr>
                    </a:p>
                  </a:txBody>
                  <a:tcPr/>
                </a:tc>
                <a:extLst>
                  <a:ext uri="{0D108BD9-81ED-4DB2-BD59-A6C34878D82A}">
                    <a16:rowId xmlns="" xmlns:a16="http://schemas.microsoft.com/office/drawing/2014/main" val="2012382518"/>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b="0" dirty="0">
                          <a:latin typeface="Tw Cen MT" panose="020B0602020104020603" pitchFamily="34" charset="0"/>
                        </a:rPr>
                        <a:t>Conformance to requirements  </a:t>
                      </a:r>
                      <a:r>
                        <a:rPr lang="en-GB" sz="1500" b="0" i="1" dirty="0">
                          <a:latin typeface="Tw Cen MT" panose="020B0602020104020603" pitchFamily="34" charset="0"/>
                        </a:rPr>
                        <a:t>(</a:t>
                      </a:r>
                      <a:r>
                        <a:rPr lang="en-US" sz="1500" b="0" i="1" dirty="0">
                          <a:latin typeface="Tw Cen MT" panose="020B0602020104020603" pitchFamily="34" charset="0"/>
                        </a:rPr>
                        <a:t>Philip Crosby</a:t>
                      </a:r>
                      <a:r>
                        <a:rPr lang="en-GB" sz="1500" b="0" i="1" dirty="0" smtClean="0">
                          <a:latin typeface="Tw Cen MT" panose="020B0602020104020603" pitchFamily="34" charset="0"/>
                        </a:rPr>
                        <a:t>)</a:t>
                      </a:r>
                      <a:endParaRPr lang="th-TH" sz="1500" b="0" i="1" dirty="0" smtClean="0">
                        <a:latin typeface="Tw Cen MT" panose="020B06020201040206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h-TH" sz="1500" b="0" i="1" dirty="0" smtClean="0">
                          <a:solidFill>
                            <a:srgbClr val="FF0000"/>
                          </a:solidFill>
                          <a:latin typeface="Tw Cen MT" panose="020B0602020104020603" pitchFamily="34" charset="0"/>
                        </a:rPr>
                        <a:t>ความสอดคล้องต่อความต้องการ</a:t>
                      </a:r>
                      <a:endParaRPr lang="en-GB" sz="1500" b="0" i="1" dirty="0" smtClean="0">
                        <a:solidFill>
                          <a:srgbClr val="FF0000"/>
                        </a:solidFill>
                        <a:latin typeface="Tw Cen MT" panose="020B0602020104020603" pitchFamily="34" charset="0"/>
                      </a:endParaRPr>
                    </a:p>
                  </a:txBody>
                  <a:tcPr/>
                </a:tc>
                <a:extLst>
                  <a:ext uri="{0D108BD9-81ED-4DB2-BD59-A6C34878D82A}">
                    <a16:rowId xmlns="" xmlns:a16="http://schemas.microsoft.com/office/drawing/2014/main" val="3172995879"/>
                  </a:ext>
                </a:extLst>
              </a:tr>
              <a:tr h="0">
                <a:tc>
                  <a:txBody>
                    <a:bodyPr/>
                    <a:lstStyle/>
                    <a:p>
                      <a:pPr marL="285750" indent="-285750">
                        <a:buFont typeface="Arial" panose="020B0604020202020204" pitchFamily="34" charset="0"/>
                        <a:buChar char="•"/>
                      </a:pPr>
                      <a:r>
                        <a:rPr lang="en-GB" sz="1500" b="0" dirty="0">
                          <a:latin typeface="Tw Cen MT" panose="020B0602020104020603" pitchFamily="34" charset="0"/>
                        </a:rPr>
                        <a:t>Fitness for purpose or use </a:t>
                      </a:r>
                      <a:r>
                        <a:rPr lang="en-GB" sz="1500" b="0" i="1" dirty="0">
                          <a:latin typeface="Tw Cen MT" panose="020B0602020104020603" pitchFamily="34" charset="0"/>
                        </a:rPr>
                        <a:t>(</a:t>
                      </a:r>
                      <a:r>
                        <a:rPr lang="en-GB" sz="1500" b="0" i="1" dirty="0" err="1">
                          <a:latin typeface="Tw Cen MT" panose="020B0602020104020603" pitchFamily="34" charset="0"/>
                        </a:rPr>
                        <a:t>Juran</a:t>
                      </a:r>
                      <a:r>
                        <a:rPr lang="en-GB" sz="1500" b="0" i="1" dirty="0" smtClean="0">
                          <a:latin typeface="Tw Cen MT" panose="020B0602020104020603" pitchFamily="34" charset="0"/>
                        </a:rPr>
                        <a:t>)</a:t>
                      </a:r>
                      <a:endParaRPr lang="th-TH" sz="1500" b="0" i="1" dirty="0" smtClean="0">
                        <a:latin typeface="Tw Cen MT" panose="020B06020201040206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h-TH" sz="1500" b="0" i="1" dirty="0" smtClean="0">
                          <a:solidFill>
                            <a:srgbClr val="FF0000"/>
                          </a:solidFill>
                          <a:latin typeface="Tw Cen MT" panose="020B0602020104020603" pitchFamily="34" charset="0"/>
                        </a:rPr>
                        <a:t>ความตรงเงื่อนไขในการใช้งาน</a:t>
                      </a:r>
                      <a:endParaRPr lang="en-GB" sz="1500" b="0" i="1" dirty="0" smtClean="0">
                        <a:solidFill>
                          <a:srgbClr val="FF0000"/>
                        </a:solidFill>
                        <a:latin typeface="Tw Cen MT" panose="020B0602020104020603" pitchFamily="34" charset="0"/>
                      </a:endParaRPr>
                    </a:p>
                  </a:txBody>
                  <a:tcPr/>
                </a:tc>
                <a:extLst>
                  <a:ext uri="{0D108BD9-81ED-4DB2-BD59-A6C34878D82A}">
                    <a16:rowId xmlns="" xmlns:a16="http://schemas.microsoft.com/office/drawing/2014/main" val="372546137"/>
                  </a:ext>
                </a:extLst>
              </a:tr>
              <a:tr h="256614">
                <a:tc>
                  <a:txBody>
                    <a:bodyPr/>
                    <a:lstStyle/>
                    <a:p>
                      <a:pPr marL="285750" indent="-285750">
                        <a:buFont typeface="Arial" panose="020B0604020202020204" pitchFamily="34" charset="0"/>
                        <a:buChar char="•"/>
                      </a:pPr>
                      <a:r>
                        <a:rPr lang="en-GB" sz="1500" b="0" dirty="0">
                          <a:latin typeface="Tw Cen MT" panose="020B0602020104020603" pitchFamily="34" charset="0"/>
                        </a:rPr>
                        <a:t>A predictable degree of uniformity and dependability, at low cost and suited to the market </a:t>
                      </a:r>
                      <a:r>
                        <a:rPr lang="en-GB" sz="1500" b="0" i="1" dirty="0">
                          <a:latin typeface="Tw Cen MT" panose="020B0602020104020603" pitchFamily="34" charset="0"/>
                        </a:rPr>
                        <a:t>(Edward Deming</a:t>
                      </a:r>
                      <a:r>
                        <a:rPr lang="en-GB" sz="1500" b="0" i="1" dirty="0" smtClean="0">
                          <a:latin typeface="Tw Cen MT" panose="020B0602020104020603" pitchFamily="34" charset="0"/>
                        </a:rPr>
                        <a:t>)</a:t>
                      </a:r>
                      <a:endParaRPr lang="th-TH" sz="1500" b="0" i="1" dirty="0" smtClean="0">
                        <a:latin typeface="Tw Cen MT" panose="020B06020201040206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h-TH" sz="1500" b="0" i="1" dirty="0" smtClean="0">
                          <a:solidFill>
                            <a:srgbClr val="FF0000"/>
                          </a:solidFill>
                          <a:latin typeface="Tw Cen MT" panose="020B0602020104020603" pitchFamily="34" charset="0"/>
                        </a:rPr>
                        <a:t>ความสามารถในการยืนยันทำนายความสมบูรณ์และความเชื่อถือ</a:t>
                      </a:r>
                      <a:r>
                        <a:rPr lang="th-TH" sz="1500" b="0" i="1" baseline="0" dirty="0" smtClean="0">
                          <a:solidFill>
                            <a:srgbClr val="FF0000"/>
                          </a:solidFill>
                          <a:latin typeface="Tw Cen MT" panose="020B0602020104020603" pitchFamily="34" charset="0"/>
                        </a:rPr>
                        <a:t> ในราคาต่ำ และเหมาะสมกับตลาด</a:t>
                      </a:r>
                      <a:endParaRPr lang="en-GB" sz="1500" b="0" i="1" dirty="0">
                        <a:latin typeface="Tw Cen MT" panose="020B0602020104020603" pitchFamily="34" charset="0"/>
                      </a:endParaRPr>
                    </a:p>
                  </a:txBody>
                  <a:tcPr/>
                </a:tc>
                <a:extLst>
                  <a:ext uri="{0D108BD9-81ED-4DB2-BD59-A6C34878D82A}">
                    <a16:rowId xmlns="" xmlns:a16="http://schemas.microsoft.com/office/drawing/2014/main" val="3258638121"/>
                  </a:ext>
                </a:extLst>
              </a:tr>
              <a:tr h="256614">
                <a:tc>
                  <a:txBody>
                    <a:bodyPr/>
                    <a:lstStyle/>
                    <a:p>
                      <a:pPr marL="285750" indent="-285750">
                        <a:buFont typeface="Arial" panose="020B0604020202020204" pitchFamily="34" charset="0"/>
                        <a:buChar char="•"/>
                      </a:pPr>
                      <a:r>
                        <a:rPr lang="en-GB" sz="1500" b="0" dirty="0">
                          <a:latin typeface="Tw Cen MT" panose="020B0602020104020603" pitchFamily="34" charset="0"/>
                        </a:rPr>
                        <a:t>Meeting the (stated) requirements </a:t>
                      </a:r>
                      <a:r>
                        <a:rPr lang="en-GB" sz="1500" b="0" i="1" dirty="0">
                          <a:latin typeface="Tw Cen MT" panose="020B0602020104020603" pitchFamily="34" charset="0"/>
                        </a:rPr>
                        <a:t>of the customer- now and in the future </a:t>
                      </a:r>
                      <a:r>
                        <a:rPr lang="en-GB" sz="1500" b="0" dirty="0">
                          <a:latin typeface="Tw Cen MT" panose="020B0602020104020603" pitchFamily="34" charset="0"/>
                        </a:rPr>
                        <a:t>(Mike Robinson</a:t>
                      </a:r>
                      <a:r>
                        <a:rPr lang="en-GB" sz="1500" b="0" dirty="0" smtClean="0">
                          <a:latin typeface="Tw Cen MT" panose="020B0602020104020603" pitchFamily="34" charset="0"/>
                        </a:rPr>
                        <a:t>)</a:t>
                      </a:r>
                      <a:endParaRPr lang="th-TH" sz="1500" b="0" dirty="0" smtClean="0">
                        <a:latin typeface="Tw Cen MT" panose="020B0602020104020603" pitchFamily="34" charset="0"/>
                      </a:endParaRPr>
                    </a:p>
                    <a:p>
                      <a:pPr marL="285750" indent="-285750">
                        <a:buFont typeface="Arial" panose="020B0604020202020204" pitchFamily="34" charset="0"/>
                        <a:buChar char="•"/>
                      </a:pPr>
                      <a:r>
                        <a:rPr lang="th-TH" sz="1500" b="0" dirty="0" smtClean="0">
                          <a:solidFill>
                            <a:srgbClr val="FF0000"/>
                          </a:solidFill>
                          <a:latin typeface="Tw Cen MT" panose="020B0602020104020603" pitchFamily="34" charset="0"/>
                        </a:rPr>
                        <a:t>การบรรลุถึงข้อกำหนดของลูกค้า ทั้งในปัจจุบันและในอนาคต</a:t>
                      </a:r>
                      <a:endParaRPr lang="en-GB" sz="1500" b="0" dirty="0">
                        <a:solidFill>
                          <a:srgbClr val="FF0000"/>
                        </a:solidFill>
                        <a:latin typeface="Tw Cen MT" panose="020B0602020104020603" pitchFamily="34" charset="0"/>
                      </a:endParaRPr>
                    </a:p>
                  </a:txBody>
                  <a:tcPr/>
                </a:tc>
                <a:extLst>
                  <a:ext uri="{0D108BD9-81ED-4DB2-BD59-A6C34878D82A}">
                    <a16:rowId xmlns="" xmlns:a16="http://schemas.microsoft.com/office/drawing/2014/main" val="882549295"/>
                  </a:ext>
                </a:extLst>
              </a:tr>
              <a:tr h="192785">
                <a:tc>
                  <a:txBody>
                    <a:bodyPr/>
                    <a:lstStyle/>
                    <a:p>
                      <a:pPr marL="285750" indent="-285750">
                        <a:buFont typeface="Arial" panose="020B0604020202020204" pitchFamily="34" charset="0"/>
                        <a:buChar char="•"/>
                      </a:pPr>
                      <a:r>
                        <a:rPr lang="en-GB" sz="1500" b="0" dirty="0">
                          <a:latin typeface="Tw Cen MT" panose="020B0602020104020603" pitchFamily="34" charset="0"/>
                        </a:rPr>
                        <a:t>The totality of features and characteristics of a product or service that bears on its ability to </a:t>
                      </a:r>
                      <a:r>
                        <a:rPr lang="en-GB" sz="1500" b="0" i="1" dirty="0">
                          <a:latin typeface="Tw Cen MT" panose="020B0602020104020603" pitchFamily="34" charset="0"/>
                        </a:rPr>
                        <a:t>satisfy stated or implied needs (ISO 8402</a:t>
                      </a:r>
                      <a:r>
                        <a:rPr lang="en-GB" sz="1500" b="0" i="1" dirty="0" smtClean="0">
                          <a:latin typeface="Tw Cen MT" panose="020B0602020104020603" pitchFamily="34" charset="0"/>
                        </a:rPr>
                        <a:t>)</a:t>
                      </a:r>
                      <a:endParaRPr lang="th-TH" sz="1500" b="0" i="1" dirty="0" smtClean="0">
                        <a:latin typeface="Tw Cen MT" panose="020B0602020104020603" pitchFamily="34" charset="0"/>
                      </a:endParaRPr>
                    </a:p>
                    <a:p>
                      <a:pPr marL="285750" indent="-285750">
                        <a:buFont typeface="Arial" panose="020B0604020202020204" pitchFamily="34" charset="0"/>
                        <a:buChar char="•"/>
                      </a:pPr>
                      <a:r>
                        <a:rPr lang="th-TH" sz="1500" b="0" i="1" dirty="0" smtClean="0">
                          <a:solidFill>
                            <a:srgbClr val="FF0000"/>
                          </a:solidFill>
                          <a:latin typeface="Tw Cen MT" panose="020B0602020104020603" pitchFamily="34" charset="0"/>
                        </a:rPr>
                        <a:t>คุณลักษณะปรากฏทั้งหมดของผลิตภัณฑ์หรือบริการที่สามารถตอบสนองต่อข้อเรียกร้องหรือความต้องการ</a:t>
                      </a:r>
                      <a:endParaRPr lang="en-GB" sz="1500" b="0" i="1" dirty="0">
                        <a:solidFill>
                          <a:srgbClr val="FF0000"/>
                        </a:solidFill>
                        <a:latin typeface="Tw Cen MT" panose="020B0602020104020603" pitchFamily="34" charset="0"/>
                      </a:endParaRPr>
                    </a:p>
                  </a:txBody>
                  <a:tcPr/>
                </a:tc>
                <a:extLst>
                  <a:ext uri="{0D108BD9-81ED-4DB2-BD59-A6C34878D82A}">
                    <a16:rowId xmlns="" xmlns:a16="http://schemas.microsoft.com/office/drawing/2014/main" val="2669592477"/>
                  </a:ext>
                </a:extLst>
              </a:tr>
              <a:tr h="192785">
                <a:tc>
                  <a:txBody>
                    <a:bodyPr/>
                    <a:lstStyle/>
                    <a:p>
                      <a:pPr marL="285750" indent="-285750">
                        <a:buFont typeface="Arial" panose="020B0604020202020204" pitchFamily="34" charset="0"/>
                        <a:buChar char="•"/>
                      </a:pPr>
                      <a:r>
                        <a:rPr lang="en-GB" sz="1500" b="0" dirty="0">
                          <a:latin typeface="Tw Cen MT" panose="020B0602020104020603" pitchFamily="34" charset="0"/>
                        </a:rPr>
                        <a:t>degree to which a set of inherent characteristics fulfils requirement </a:t>
                      </a:r>
                      <a:r>
                        <a:rPr lang="en-GB" sz="1500" b="0" i="1" dirty="0">
                          <a:latin typeface="Tw Cen MT" panose="020B0602020104020603" pitchFamily="34" charset="0"/>
                        </a:rPr>
                        <a:t>(ISO 9000</a:t>
                      </a:r>
                      <a:r>
                        <a:rPr lang="en-GB" sz="1500" b="0" i="1" dirty="0" smtClean="0">
                          <a:latin typeface="Tw Cen MT" panose="020B0602020104020603" pitchFamily="34" charset="0"/>
                        </a:rPr>
                        <a:t>)</a:t>
                      </a:r>
                      <a:endParaRPr lang="th-TH" sz="1500" b="0" i="1" dirty="0" smtClean="0">
                        <a:latin typeface="Tw Cen MT" panose="020B0602020104020603" pitchFamily="34" charset="0"/>
                      </a:endParaRPr>
                    </a:p>
                    <a:p>
                      <a:pPr marL="285750" indent="-285750">
                        <a:buFont typeface="Arial" panose="020B0604020202020204" pitchFamily="34" charset="0"/>
                        <a:buChar char="•"/>
                      </a:pPr>
                      <a:r>
                        <a:rPr lang="th-TH" sz="1500" b="0" i="1" dirty="0" smtClean="0">
                          <a:solidFill>
                            <a:srgbClr val="FF0000"/>
                          </a:solidFill>
                          <a:latin typeface="Tw Cen MT" panose="020B0602020104020603" pitchFamily="34" charset="0"/>
                        </a:rPr>
                        <a:t>ปริมาณขนาดของคุณลักษณะที่ปรากฏภายในของผลิตภัณฑ์ตอบสนองต่อความต้องการ</a:t>
                      </a:r>
                    </a:p>
                    <a:p>
                      <a:pPr marL="285750" indent="-285750">
                        <a:buFont typeface="Arial" panose="020B0604020202020204" pitchFamily="34" charset="0"/>
                        <a:buChar char="•"/>
                      </a:pPr>
                      <a:endParaRPr lang="en-GB" sz="1500" b="0" i="1" dirty="0">
                        <a:latin typeface="Tw Cen MT" panose="020B0602020104020603" pitchFamily="34" charset="0"/>
                      </a:endParaRPr>
                    </a:p>
                  </a:txBody>
                  <a:tcPr/>
                </a:tc>
                <a:extLst>
                  <a:ext uri="{0D108BD9-81ED-4DB2-BD59-A6C34878D82A}">
                    <a16:rowId xmlns="" xmlns:a16="http://schemas.microsoft.com/office/drawing/2014/main" val="701742113"/>
                  </a:ext>
                </a:extLst>
              </a:tr>
            </a:tbl>
          </a:graphicData>
        </a:graphic>
      </p:graphicFrame>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5206" y="2036618"/>
            <a:ext cx="4498118" cy="2628900"/>
          </a:xfrm>
          <a:prstGeom prst="rect">
            <a:avLst/>
          </a:prstGeom>
        </p:spPr>
      </p:pic>
    </p:spTree>
    <p:extLst>
      <p:ext uri="{BB962C8B-B14F-4D97-AF65-F5344CB8AC3E}">
        <p14:creationId xmlns:p14="http://schemas.microsoft.com/office/powerpoint/2010/main" val="34936228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9" id="{C62A709E-BDC5-A046-9ECD-57A6FD34528D}" vid="{392FA3C1-01DE-2349-B0AB-32C1135A0C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MSIE 4.0 (Workpackage Slide Master)</Template>
  <TotalTime>128</TotalTime>
  <Words>3152</Words>
  <Application>Microsoft Office PowerPoint</Application>
  <PresentationFormat>Widescreen</PresentationFormat>
  <Paragraphs>276</Paragraphs>
  <Slides>22</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Calibri Light</vt:lpstr>
      <vt:lpstr>Cordia New</vt:lpstr>
      <vt:lpstr>CordiaUPC</vt:lpstr>
      <vt:lpstr>Tw Cen MT</vt:lpstr>
      <vt:lpstr>Wingdings</vt:lpstr>
      <vt:lpstr>Office Theme</vt:lpstr>
      <vt:lpstr>PowerPoint Presentation</vt:lpstr>
      <vt:lpstr>Course outline</vt:lpstr>
      <vt:lpstr>Industrial 4.0 and Industrial revolution อุตสาหกรรม 4.0 และการปฏิวัติทางอุตสาหกรรม</vt:lpstr>
      <vt:lpstr>Transformation and Integration of digital information การเปลี่ยนแปลงและการเชื่อมโยงข้อมูลดิจิทัล</vt:lpstr>
      <vt:lpstr>The Nine Pillars of Technological Advancement of Industry 4.0  เสาหลัก 9 ด้านของความรุดหน้าด้านเทคโนโลยีอุตสาหกรรม 4.0</vt:lpstr>
      <vt:lpstr>Changing Traditional Manufacturing to Smart Factory</vt:lpstr>
      <vt:lpstr> </vt:lpstr>
      <vt:lpstr>Why does Industry 4.0 matter?</vt:lpstr>
      <vt:lpstr>What is Quality? คุณภาพ หมายถึงอะไร?</vt:lpstr>
      <vt:lpstr>Quality Management: Juran’s Quality Trilogy การจัดการคุณภาพ : ไตรศาสตร์ด้านคุณภาพของจูลัน </vt:lpstr>
      <vt:lpstr>Cost of Quality ต้นทุนคุณภาพ</vt:lpstr>
      <vt:lpstr>Cost of Quality ต้นทุนคุณภาพ</vt:lpstr>
      <vt:lpstr>Why Cost of Quality really matters? ทำไมต้นทุนคุณภาพจึงมีความสำคัญ?</vt:lpstr>
      <vt:lpstr>What is Quality 4.0? อะไรคือ คุณภาพ 4.0?</vt:lpstr>
      <vt:lpstr>Future Factory: How Technology Is Transforming Manufacturing?  โรงงานในอนาคต เทคโนโลยีสามารถเปลี่ยการผลิตได้อย่างไร?</vt:lpstr>
      <vt:lpstr>Future Factory: How Technology Is Transforming Manufacturing ?  โรงงานในอนาคต เทคโนโลยีสามารถเปลี่ยนการผลิตได้อย่างไร?</vt:lpstr>
      <vt:lpstr>PowerPoint Presentation</vt:lpstr>
      <vt:lpstr>The arrival of Industry 4.0: What should we do next? การเข้าสู่ยุคอุตสาหกรรม 4.0 เราควรจะทำอย่างไรต่อไป? </vt:lpstr>
      <vt:lpstr>The arrival of Industry 4.0: What should we do next? การเข้าสู่ยุคอุตสาหกรรม 4.0 เราควรจะทำอย่างไรต่อไป?</vt:lpstr>
      <vt:lpstr>The arrival of Industry 4.0: What should we do next? การเข้าสู่ยุคอุตสาหกรรม 4.0 เราควรจะทำอย่างไรต่อไป?</vt:lpstr>
      <vt:lpstr>Assignment งานที่ต้องทำ</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Lenovo</cp:lastModifiedBy>
  <cp:revision>180</cp:revision>
  <dcterms:created xsi:type="dcterms:W3CDTF">2018-02-11T14:22:08Z</dcterms:created>
  <dcterms:modified xsi:type="dcterms:W3CDTF">2020-06-16T08:20:45Z</dcterms:modified>
</cp:coreProperties>
</file>