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9" r:id="rId2"/>
    <p:sldId id="421" r:id="rId3"/>
    <p:sldId id="39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FD5EA"/>
    <a:srgbClr val="EAEFF7"/>
    <a:srgbClr val="E9EBF5"/>
    <a:srgbClr val="0070C0"/>
    <a:srgbClr val="ED7D31"/>
    <a:srgbClr val="C0C0C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7143" autoAdjust="0"/>
  </p:normalViewPr>
  <p:slideViewPr>
    <p:cSldViewPr snapToGrid="0">
      <p:cViewPr varScale="1">
        <p:scale>
          <a:sx n="50" d="100"/>
          <a:sy n="50" d="100"/>
        </p:scale>
        <p:origin x="66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06-10-2020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help students to develop competences related to Project Management in context of Industry 4.0. </a:t>
            </a:r>
          </a:p>
          <a:p>
            <a:r>
              <a:rPr lang="en-US" dirty="0"/>
              <a:t>In order to accomplish this objective, the main assumption is the need to use student-centered learning approaches for competence development. In this course we propose to use a project-based learning approach to solve open problems, which is known as one of the main strategies to give autonomy to the student in the development of competences.</a:t>
            </a:r>
          </a:p>
          <a:p>
            <a:r>
              <a:rPr lang="en-US" dirty="0"/>
              <a:t>Additionally, we use this project has one of the ways of bringing Industry 4.0 into the content. Students will have to develop their knowledge and skills in this context developing a project related with I4.0 with companies.</a:t>
            </a:r>
          </a:p>
          <a:p>
            <a:r>
              <a:rPr lang="en-US" dirty="0"/>
              <a:t>Another way to bring I4.0 to the content is through the use of agile approaches and collaborative and multicultural project management content in a new era of digitalization, which are the main requirements in this new era for project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041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5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D94-BDE6-43CB-8B96-E11B39F5F58E}" type="datetime1">
              <a:rPr lang="pt-PT" smtClean="0"/>
              <a:t>06-10-2020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CEBB-13BF-4312-A352-5D9FAD0C50C8}" type="datetime1">
              <a:rPr lang="pt-PT" smtClean="0"/>
              <a:t>06-10-2020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BFAA-5303-434E-B697-0A7C43CF1BB8}" type="datetime1">
              <a:rPr lang="pt-PT" smtClean="0"/>
              <a:t>06-10-2020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4335-1CFF-4ED4-8641-B1D6B2EAA1DF}" type="datetime1">
              <a:rPr lang="pt-PT" smtClean="0"/>
              <a:t>06-10-2020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707F-3602-42C6-A83D-6842C6230962}" type="datetime1">
              <a:rPr lang="pt-PT" smtClean="0"/>
              <a:t>06-10-2020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1418-5CB2-4190-8933-646DF6BEB0F7}" type="datetime1">
              <a:rPr lang="pt-PT" smtClean="0"/>
              <a:t>06-10-2020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3EE2-85EE-416A-9668-71CEA4E20232}" type="datetime1">
              <a:rPr lang="pt-PT" smtClean="0"/>
              <a:t>06-10-2020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5AA6-3B45-47DF-A456-53565C4F2293}" type="datetime1">
              <a:rPr lang="pt-PT" smtClean="0"/>
              <a:t>06-10-2020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C3EC-E2F1-4D40-83EC-2714AC6AD458}" type="datetime1">
              <a:rPr lang="pt-PT" smtClean="0"/>
              <a:t>06-10-2020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9AB-D5EF-4FC2-838B-B0A01657D558}" type="datetime1">
              <a:rPr lang="pt-PT" smtClean="0"/>
              <a:t>06-10-2020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DB2C-56E6-415F-9045-471A3A298C4C}" type="datetime1">
              <a:rPr lang="pt-PT" smtClean="0"/>
              <a:t>06-10-2020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F26D-F691-41BA-966B-99E30C5F1591}" type="datetime1">
              <a:rPr lang="pt-PT" smtClean="0"/>
              <a:t>06-10-2020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mcanvas.com.br/downloa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Lima</a:t>
            </a:r>
          </a:p>
          <a:p>
            <a:r>
              <a:rPr lang="en-US" dirty="0"/>
              <a:t>(School of Engineering of University of Minho)</a:t>
            </a:r>
            <a:endParaRPr lang="pt-PT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275367"/>
            <a:ext cx="8950284" cy="574159"/>
          </a:xfrm>
        </p:spPr>
        <p:txBody>
          <a:bodyPr/>
          <a:lstStyle/>
          <a:p>
            <a:r>
              <a:rPr lang="pt-BR" sz="4200" dirty="0"/>
              <a:t>PM4I4.0 - </a:t>
            </a:r>
            <a:r>
              <a:rPr lang="th-TH" sz="4200" dirty="0"/>
              <a:t>การนำเสนอโครงการ - การ</a:t>
            </a:r>
            <a:r>
              <a:rPr lang="th-TH" sz="4200" dirty="0" smtClean="0"/>
              <a:t>ประเมินโครงการ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D2476F-FEF4-4DF2-8A0F-EA10A343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แผนผังการประเมินโดยรวม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E4CF89-9674-4278-A770-7752EA6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h-TH" b="1" u="sng" dirty="0" smtClean="0"/>
              <a:t>แผนการประเมินโครงการ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th-TH" dirty="0" smtClean="0"/>
              <a:t>ลำดับสุดท้าย</a:t>
            </a:r>
            <a:r>
              <a:rPr lang="th-TH" dirty="0"/>
              <a:t>จะคำนวณตามการ</a:t>
            </a:r>
            <a:r>
              <a:rPr lang="th-TH" dirty="0" smtClean="0"/>
              <a:t>กระจายของน้ำหนัก</a:t>
            </a:r>
            <a:r>
              <a:rPr lang="th-TH" dirty="0"/>
              <a:t>ต่อไปนี้</a:t>
            </a:r>
            <a:r>
              <a:rPr lang="th-TH" dirty="0" smtClean="0"/>
              <a:t>: รายการผลงานราย</a:t>
            </a:r>
            <a:r>
              <a:rPr lang="th-TH" dirty="0"/>
              <a:t>สัปดาห์ (10%); ผลงานทั่วโลกโดยรวม (40%); การนำเสนอโครงการและการอภิปราย (50%) </a:t>
            </a:r>
            <a:r>
              <a:rPr lang="th-TH" dirty="0" smtClean="0"/>
              <a:t>ซึ่งสิ่ง</a:t>
            </a:r>
            <a:r>
              <a:rPr lang="th-TH" dirty="0"/>
              <a:t>เหล่านี้จะแบ่งออกเป็นการสื่อสารด้วยปากเปล่า (40%); การสื่อสารเป็นลายลักษณ์อักษร (20%); การนำเสนอ </a:t>
            </a:r>
            <a:r>
              <a:rPr lang="th-TH" dirty="0" smtClean="0"/>
              <a:t>(10%); การประเมินเปรียบเทียบผู้เท่าเทียม </a:t>
            </a:r>
            <a:r>
              <a:rPr lang="th-TH" dirty="0"/>
              <a:t>(10%) </a:t>
            </a:r>
            <a:r>
              <a:rPr lang="th-TH" dirty="0" smtClean="0"/>
              <a:t>และประเมินการ</a:t>
            </a:r>
            <a:r>
              <a:rPr lang="th-TH" dirty="0"/>
              <a:t>พัฒนาตนเอง (20%)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en-US" dirty="0" smtClean="0"/>
              <a:t> </a:t>
            </a:r>
            <a:r>
              <a:rPr lang="en-US" dirty="0"/>
              <a:t>“A” </a:t>
            </a:r>
            <a:r>
              <a:rPr lang="th-TH" dirty="0"/>
              <a:t>จะได้รับรางวัลหากนักเรียนสามารถแสดงให้เห็นถึงความสามารถในการจัดการโครงการที่มีประสิทธิภาพอย่างชัดเจนสำหรับอุตสาหกรรม </a:t>
            </a:r>
            <a:r>
              <a:rPr lang="th-TH" dirty="0" smtClean="0"/>
              <a:t>4.0</a:t>
            </a:r>
          </a:p>
          <a:p>
            <a:r>
              <a:rPr lang="en-US" dirty="0" smtClean="0"/>
              <a:t> </a:t>
            </a:r>
            <a:r>
              <a:rPr lang="en-US" dirty="0"/>
              <a:t>“B” </a:t>
            </a:r>
            <a:r>
              <a:rPr lang="th-TH" dirty="0"/>
              <a:t>จะได้รับรางวัลหากนักเรียนสามารถแสดงความก้าวหน้าที่ดีเกี่ยวกับความสามารถในการจัดการโครงการสำหรับอุตสาหกรรม 4.0</a:t>
            </a:r>
            <a:endParaRPr lang="pt-PT" dirty="0"/>
          </a:p>
          <a:p>
            <a:r>
              <a:rPr lang="en-US" dirty="0" smtClean="0"/>
              <a:t> </a:t>
            </a:r>
            <a:r>
              <a:rPr lang="en-US" dirty="0"/>
              <a:t>“C” </a:t>
            </a:r>
            <a:r>
              <a:rPr lang="th-TH" dirty="0"/>
              <a:t>จะได้รับหากนักเรียนสามารถแสดงความก้าวหน้าที่สมเหตุสมผลเกี่ยวกับความสามารถในการจัดการโครงการสำหรับอุตสาหกรรม 4.0</a:t>
            </a:r>
            <a:endParaRPr lang="pt-PT" dirty="0"/>
          </a:p>
          <a:p>
            <a:r>
              <a:rPr lang="en-US" dirty="0" smtClean="0"/>
              <a:t> </a:t>
            </a:r>
            <a:r>
              <a:rPr lang="en-US" dirty="0"/>
              <a:t>“D” </a:t>
            </a:r>
            <a:r>
              <a:rPr lang="th-TH" dirty="0"/>
              <a:t>จะ</a:t>
            </a:r>
            <a:r>
              <a:rPr lang="th-TH" dirty="0" smtClean="0"/>
              <a:t>ได้รับรางวัลหากนักเรียน</a:t>
            </a:r>
            <a:r>
              <a:rPr lang="th-TH" dirty="0"/>
              <a:t>แสดงให้เห็นถึงการขาดความสามารถในการปรับปรุง</a:t>
            </a:r>
            <a:r>
              <a:rPr lang="th-TH" dirty="0" smtClean="0"/>
              <a:t>การจัดการ</a:t>
            </a:r>
            <a:r>
              <a:rPr lang="th-TH" dirty="0"/>
              <a:t>โครงการสำหรับอุตสาหกรรม 4.0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614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73DE172-C5D5-4EF1-AF65-ED2301FB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altLang="pt-PT" dirty="0"/>
              <a:t>การประเมิน - การนำเสนอโครงการ</a:t>
            </a:r>
            <a:endParaRPr lang="pt-PT" dirty="0"/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8BCC7AC8-EA91-4D4F-9AC3-964070F51E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815" y="1576012"/>
            <a:ext cx="6598904" cy="4824787"/>
          </a:xfrm>
        </p:spPr>
        <p:txBody>
          <a:bodyPr/>
          <a:lstStyle/>
          <a:p>
            <a:r>
              <a:rPr lang="th-TH" dirty="0"/>
              <a:t>นำเสนอในรูปแบบโปสเตอร์ภายใน 10 นาที</a:t>
            </a:r>
            <a:r>
              <a:rPr lang="th-TH" dirty="0" smtClean="0"/>
              <a:t>และตอบคำถามรวมถึง</a:t>
            </a:r>
            <a:r>
              <a:rPr lang="th-TH" dirty="0"/>
              <a:t>การ</a:t>
            </a:r>
            <a:r>
              <a:rPr lang="th-TH" dirty="0" smtClean="0"/>
              <a:t>อภิปรายผลและนำเสนอข้อเสนอแนะ</a:t>
            </a:r>
            <a:endParaRPr lang="en-US" dirty="0" smtClean="0"/>
          </a:p>
          <a:p>
            <a:pPr lvl="1"/>
            <a:r>
              <a:rPr lang="th-TH" dirty="0" smtClean="0"/>
              <a:t>แผนการดำเนินโครงการ</a:t>
            </a:r>
            <a:endParaRPr lang="th-TH" dirty="0"/>
          </a:p>
          <a:p>
            <a:pPr lvl="1"/>
            <a:r>
              <a:rPr lang="th-TH" dirty="0"/>
              <a:t>กระบวนการดำเนินการและการตรวจสอบ</a:t>
            </a:r>
          </a:p>
          <a:p>
            <a:pPr lvl="1"/>
            <a:r>
              <a:rPr lang="th-TH" dirty="0" smtClean="0"/>
              <a:t>ผลที่ได้</a:t>
            </a:r>
            <a:endParaRPr lang="pt-PT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448D882-1A87-430F-8F1A-4C5CD72F2FAD}"/>
              </a:ext>
            </a:extLst>
          </p:cNvPr>
          <p:cNvSpPr/>
          <p:nvPr/>
        </p:nvSpPr>
        <p:spPr>
          <a:xfrm>
            <a:off x="8485441" y="6132605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dirty="0">
                <a:hlinkClick r:id="rId3"/>
              </a:rPr>
              <a:t>http://pmcanvas.com.br/download/</a:t>
            </a:r>
            <a:r>
              <a:rPr lang="pt-PT" sz="10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81E43E6-13A4-470A-A0ED-7DECE462F419}"/>
              </a:ext>
            </a:extLst>
          </p:cNvPr>
          <p:cNvGrpSpPr/>
          <p:nvPr/>
        </p:nvGrpSpPr>
        <p:grpSpPr>
          <a:xfrm>
            <a:off x="8632516" y="1657277"/>
            <a:ext cx="3083669" cy="3076732"/>
            <a:chOff x="3326861" y="1639782"/>
            <a:chExt cx="5311302" cy="4588712"/>
          </a:xfrm>
        </p:grpSpPr>
        <p:pic>
          <p:nvPicPr>
            <p:cNvPr id="11" name="Graphic 10">
              <a:extLst>
                <a:ext uri="{FF2B5EF4-FFF2-40B4-BE49-F238E27FC236}">
                  <a16:creationId xmlns="" xmlns:a16="http://schemas.microsoft.com/office/drawing/2014/main" id="{B512639A-6071-4EAF-97FE-E8EA3EF36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26861" y="1639782"/>
              <a:ext cx="5311302" cy="45887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BF4A743-2F54-4290-B6A3-E1B758892252}"/>
                </a:ext>
              </a:extLst>
            </p:cNvPr>
            <p:cNvSpPr txBox="1"/>
            <p:nvPr/>
          </p:nvSpPr>
          <p:spPr>
            <a:xfrm>
              <a:off x="3929975" y="1639782"/>
              <a:ext cx="615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TODO</a:t>
              </a:r>
              <a:endParaRPr lang="pt-PT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553F071-57BD-4EF3-911F-419BE8BBF1E2}"/>
                </a:ext>
              </a:extLst>
            </p:cNvPr>
            <p:cNvSpPr txBox="1"/>
            <p:nvPr/>
          </p:nvSpPr>
          <p:spPr>
            <a:xfrm>
              <a:off x="5566372" y="1639782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DOING</a:t>
              </a:r>
              <a:endParaRPr lang="pt-PT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26B3EE0-D519-4EDB-B7C9-63A4393A194D}"/>
                </a:ext>
              </a:extLst>
            </p:cNvPr>
            <p:cNvSpPr txBox="1"/>
            <p:nvPr/>
          </p:nvSpPr>
          <p:spPr>
            <a:xfrm>
              <a:off x="7297474" y="1639782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DONE</a:t>
              </a:r>
              <a:endParaRPr lang="pt-PT" sz="14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6CEE14-BB16-43FA-90EC-332B354D8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279" y="3262238"/>
            <a:ext cx="3927184" cy="27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2410</TotalTime>
  <Words>410</Words>
  <Application>Microsoft Office PowerPoint</Application>
  <PresentationFormat>Widescreen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Source Sans Pro Black</vt:lpstr>
      <vt:lpstr>Office Theme</vt:lpstr>
      <vt:lpstr>PM4I4.0 - การนำเสนอโครงการ - การประเมินโครงการ</vt:lpstr>
      <vt:lpstr>แผนผังการประเมินโดยรวม</vt:lpstr>
      <vt:lpstr>การประเมิน - การนำเสนอโครงการ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Sky123.Org</cp:lastModifiedBy>
  <cp:revision>189</cp:revision>
  <dcterms:created xsi:type="dcterms:W3CDTF">2018-02-10T16:55:03Z</dcterms:created>
  <dcterms:modified xsi:type="dcterms:W3CDTF">2020-10-06T06:13:30Z</dcterms:modified>
</cp:coreProperties>
</file>