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9" r:id="rId2"/>
    <p:sldId id="401" r:id="rId3"/>
    <p:sldId id="397" r:id="rId4"/>
    <p:sldId id="399" r:id="rId5"/>
    <p:sldId id="398" r:id="rId6"/>
    <p:sldId id="403" r:id="rId7"/>
    <p:sldId id="396" r:id="rId8"/>
    <p:sldId id="402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E6E6E6"/>
    <a:srgbClr val="E9EBF5"/>
    <a:srgbClr val="4472C4"/>
    <a:srgbClr val="ED7D31"/>
    <a:srgbClr val="C0C0C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43" autoAdjust="0"/>
  </p:normalViewPr>
  <p:slideViewPr>
    <p:cSldViewPr snapToGrid="0">
      <p:cViewPr varScale="1">
        <p:scale>
          <a:sx n="63" d="100"/>
          <a:sy n="63" d="100"/>
        </p:scale>
        <p:origin x="978" y="72"/>
      </p:cViewPr>
      <p:guideLst/>
    </p:cSldViewPr>
  </p:slideViewPr>
  <p:outlineViewPr>
    <p:cViewPr>
      <p:scale>
        <a:sx n="33" d="100"/>
        <a:sy n="33" d="100"/>
      </p:scale>
      <p:origin x="0" y="-196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B649A-40E9-45A7-921C-FA2C295A8D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2373A072-6F35-4597-BFEF-A8E18534A74C}">
      <dgm:prSet phldrT="[Text]"/>
      <dgm:spPr/>
      <dgm:t>
        <a:bodyPr/>
        <a:lstStyle/>
        <a:p>
          <a:r>
            <a:rPr lang="en-US" b="1" i="1" noProof="0" dirty="0"/>
            <a:t>Scrum Master</a:t>
          </a:r>
          <a:r>
            <a:rPr lang="en-US" noProof="0" dirty="0"/>
            <a:t> – </a:t>
          </a:r>
          <a:r>
            <a:rPr lang="th-TH" noProof="0" dirty="0"/>
            <a:t> อำนวยความสะดวกและตรวจสอบการทำงาน</a:t>
          </a:r>
          <a:r>
            <a:rPr lang="en-US" noProof="0" dirty="0"/>
            <a:t> (PM manager)</a:t>
          </a:r>
        </a:p>
      </dgm:t>
    </dgm:pt>
    <dgm:pt modelId="{2191BA2D-0E9A-4A45-8FEA-4259C7A88682}" type="parTrans" cxnId="{D230F1DC-9C32-48EE-8AC4-9DA3707CC832}">
      <dgm:prSet/>
      <dgm:spPr/>
      <dgm:t>
        <a:bodyPr/>
        <a:lstStyle/>
        <a:p>
          <a:endParaRPr lang="en-US" noProof="0" dirty="0"/>
        </a:p>
      </dgm:t>
    </dgm:pt>
    <dgm:pt modelId="{2A116E82-5F4F-4851-AE06-C14A87EEC2D6}" type="sibTrans" cxnId="{D230F1DC-9C32-48EE-8AC4-9DA3707CC832}">
      <dgm:prSet/>
      <dgm:spPr/>
      <dgm:t>
        <a:bodyPr/>
        <a:lstStyle/>
        <a:p>
          <a:endParaRPr lang="en-US" noProof="0" dirty="0"/>
        </a:p>
      </dgm:t>
    </dgm:pt>
    <dgm:pt modelId="{A889D844-29CF-49E5-BDDD-36F7F7329C34}">
      <dgm:prSet phldrT="[Text]"/>
      <dgm:spPr/>
      <dgm:t>
        <a:bodyPr/>
        <a:lstStyle/>
        <a:p>
          <a:r>
            <a:rPr lang="th-TH" b="1" i="1" noProof="0" dirty="0"/>
            <a:t>ทีม - ทีมที่จัดการด้วยตนเองแบบ</a:t>
          </a:r>
          <a:r>
            <a:rPr lang="th-TH" b="1" i="1" noProof="0" dirty="0" err="1"/>
            <a:t>มัล</a:t>
          </a:r>
          <a:r>
            <a:rPr lang="th-TH" b="1" i="1" noProof="0" dirty="0"/>
            <a:t>ติ</a:t>
          </a:r>
          <a:r>
            <a:rPr lang="th-TH" b="1" i="1" noProof="0" dirty="0" err="1"/>
            <a:t>ฟั</a:t>
          </a:r>
          <a:r>
            <a:rPr lang="th-TH" b="1" i="1" noProof="0" dirty="0"/>
            <a:t>งก</a:t>
          </a:r>
          <a:r>
            <a:rPr lang="th-TH" b="1" i="1" noProof="0" dirty="0" err="1"/>
            <a:t>์ชั่น</a:t>
          </a:r>
          <a:endParaRPr lang="en-US" noProof="0" dirty="0"/>
        </a:p>
      </dgm:t>
    </dgm:pt>
    <dgm:pt modelId="{331DB18F-D7F8-4D62-8298-B6D8E1D4E523}" type="parTrans" cxnId="{EFC0F727-B502-4621-86AD-2D1F01B8EEC8}">
      <dgm:prSet/>
      <dgm:spPr/>
      <dgm:t>
        <a:bodyPr/>
        <a:lstStyle/>
        <a:p>
          <a:endParaRPr lang="en-US" noProof="0" dirty="0"/>
        </a:p>
      </dgm:t>
    </dgm:pt>
    <dgm:pt modelId="{F5A1345E-413E-4002-AC2B-9180AF620497}" type="sibTrans" cxnId="{EFC0F727-B502-4621-86AD-2D1F01B8EEC8}">
      <dgm:prSet/>
      <dgm:spPr/>
      <dgm:t>
        <a:bodyPr/>
        <a:lstStyle/>
        <a:p>
          <a:endParaRPr lang="en-US" noProof="0" dirty="0"/>
        </a:p>
      </dgm:t>
    </dgm:pt>
    <dgm:pt modelId="{023A1DD9-BA6B-4208-9D5A-2E2583310F58}">
      <dgm:prSet phldrT="[Text]"/>
      <dgm:spPr/>
      <dgm:t>
        <a:bodyPr/>
        <a:lstStyle/>
        <a:p>
          <a:r>
            <a:rPr lang="th-TH" b="1" i="1" noProof="0" dirty="0"/>
            <a:t>เจ้าของผลิตภัณฑ์ - เป็นตัวแทนของลูกค้าและผู้ใช้</a:t>
          </a:r>
          <a:endParaRPr lang="en-US" noProof="0" dirty="0"/>
        </a:p>
      </dgm:t>
    </dgm:pt>
    <dgm:pt modelId="{28955CCC-A8CD-4503-9EFF-22257F4EEBB4}" type="sibTrans" cxnId="{96AD84AE-C8D9-4BE2-9DBE-A0532599C950}">
      <dgm:prSet/>
      <dgm:spPr/>
      <dgm:t>
        <a:bodyPr/>
        <a:lstStyle/>
        <a:p>
          <a:endParaRPr lang="en-US" noProof="0" dirty="0"/>
        </a:p>
      </dgm:t>
    </dgm:pt>
    <dgm:pt modelId="{93B0D0CF-C151-404A-A43A-4C29AC3176B3}" type="parTrans" cxnId="{96AD84AE-C8D9-4BE2-9DBE-A0532599C950}">
      <dgm:prSet/>
      <dgm:spPr/>
      <dgm:t>
        <a:bodyPr/>
        <a:lstStyle/>
        <a:p>
          <a:endParaRPr lang="en-US" noProof="0" dirty="0"/>
        </a:p>
      </dgm:t>
    </dgm:pt>
    <dgm:pt modelId="{67A95E7D-0825-453F-B58F-C4847EFCDFFD}" type="pres">
      <dgm:prSet presAssocID="{B2DB649A-40E9-45A7-921C-FA2C295A8D8F}" presName="Name0" presStyleCnt="0">
        <dgm:presLayoutVars>
          <dgm:chMax val="7"/>
          <dgm:chPref val="7"/>
          <dgm:dir/>
        </dgm:presLayoutVars>
      </dgm:prSet>
      <dgm:spPr/>
    </dgm:pt>
    <dgm:pt modelId="{E1885485-5AB4-4450-9355-5CD8ADC88BA6}" type="pres">
      <dgm:prSet presAssocID="{B2DB649A-40E9-45A7-921C-FA2C295A8D8F}" presName="Name1" presStyleCnt="0"/>
      <dgm:spPr/>
    </dgm:pt>
    <dgm:pt modelId="{597C1F7E-9E9C-4B1E-80DA-D067DBF73D95}" type="pres">
      <dgm:prSet presAssocID="{B2DB649A-40E9-45A7-921C-FA2C295A8D8F}" presName="cycle" presStyleCnt="0"/>
      <dgm:spPr/>
    </dgm:pt>
    <dgm:pt modelId="{B09BCDCE-CC97-4E01-8E02-FFC4B9943BB1}" type="pres">
      <dgm:prSet presAssocID="{B2DB649A-40E9-45A7-921C-FA2C295A8D8F}" presName="srcNode" presStyleLbl="node1" presStyleIdx="0" presStyleCnt="3"/>
      <dgm:spPr/>
    </dgm:pt>
    <dgm:pt modelId="{6A50DC15-C588-4655-9D87-B938386DCB49}" type="pres">
      <dgm:prSet presAssocID="{B2DB649A-40E9-45A7-921C-FA2C295A8D8F}" presName="conn" presStyleLbl="parChTrans1D2" presStyleIdx="0" presStyleCnt="1"/>
      <dgm:spPr/>
    </dgm:pt>
    <dgm:pt modelId="{70372FC3-53C3-4F6D-9E55-80912EA1AB53}" type="pres">
      <dgm:prSet presAssocID="{B2DB649A-40E9-45A7-921C-FA2C295A8D8F}" presName="extraNode" presStyleLbl="node1" presStyleIdx="0" presStyleCnt="3"/>
      <dgm:spPr/>
    </dgm:pt>
    <dgm:pt modelId="{B9C633BA-6F91-4720-AF2E-B3AE6105AD37}" type="pres">
      <dgm:prSet presAssocID="{B2DB649A-40E9-45A7-921C-FA2C295A8D8F}" presName="dstNode" presStyleLbl="node1" presStyleIdx="0" presStyleCnt="3"/>
      <dgm:spPr/>
    </dgm:pt>
    <dgm:pt modelId="{7A1D880A-E5F3-4C32-8354-784C6D9D4098}" type="pres">
      <dgm:prSet presAssocID="{023A1DD9-BA6B-4208-9D5A-2E2583310F58}" presName="text_1" presStyleLbl="node1" presStyleIdx="0" presStyleCnt="3">
        <dgm:presLayoutVars>
          <dgm:bulletEnabled val="1"/>
        </dgm:presLayoutVars>
      </dgm:prSet>
      <dgm:spPr/>
    </dgm:pt>
    <dgm:pt modelId="{67F0BF4B-9709-4BB4-B191-39215643C356}" type="pres">
      <dgm:prSet presAssocID="{023A1DD9-BA6B-4208-9D5A-2E2583310F58}" presName="accent_1" presStyleCnt="0"/>
      <dgm:spPr/>
    </dgm:pt>
    <dgm:pt modelId="{D1645F9E-C4F8-46A4-AD48-C295885E3DE7}" type="pres">
      <dgm:prSet presAssocID="{023A1DD9-BA6B-4208-9D5A-2E2583310F5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C09F05-E7E2-4925-93E4-17CA2DF7D43A}" type="pres">
      <dgm:prSet presAssocID="{2373A072-6F35-4597-BFEF-A8E18534A74C}" presName="text_2" presStyleLbl="node1" presStyleIdx="1" presStyleCnt="3">
        <dgm:presLayoutVars>
          <dgm:bulletEnabled val="1"/>
        </dgm:presLayoutVars>
      </dgm:prSet>
      <dgm:spPr/>
    </dgm:pt>
    <dgm:pt modelId="{88919F9E-A12C-42B7-A12D-04C54D47A5DF}" type="pres">
      <dgm:prSet presAssocID="{2373A072-6F35-4597-BFEF-A8E18534A74C}" presName="accent_2" presStyleCnt="0"/>
      <dgm:spPr/>
    </dgm:pt>
    <dgm:pt modelId="{34B4C988-E69A-45DC-97EA-828DEF17FF1F}" type="pres">
      <dgm:prSet presAssocID="{2373A072-6F35-4597-BFEF-A8E18534A74C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0C520D3-BD6E-4930-BE0C-CF0B530AC1F4}" type="pres">
      <dgm:prSet presAssocID="{A889D844-29CF-49E5-BDDD-36F7F7329C34}" presName="text_3" presStyleLbl="node1" presStyleIdx="2" presStyleCnt="3">
        <dgm:presLayoutVars>
          <dgm:bulletEnabled val="1"/>
        </dgm:presLayoutVars>
      </dgm:prSet>
      <dgm:spPr/>
    </dgm:pt>
    <dgm:pt modelId="{C1CF6E08-CE21-41EC-A3AA-FEBEE9D1EE0D}" type="pres">
      <dgm:prSet presAssocID="{A889D844-29CF-49E5-BDDD-36F7F7329C34}" presName="accent_3" presStyleCnt="0"/>
      <dgm:spPr/>
    </dgm:pt>
    <dgm:pt modelId="{A748A636-D2B7-4D36-BFE3-5AD27F90C6B6}" type="pres">
      <dgm:prSet presAssocID="{A889D844-29CF-49E5-BDDD-36F7F7329C34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B3F010A-F6D4-45B8-B543-502609317621}" type="presOf" srcId="{2373A072-6F35-4597-BFEF-A8E18534A74C}" destId="{9CC09F05-E7E2-4925-93E4-17CA2DF7D43A}" srcOrd="0" destOrd="0" presId="urn:microsoft.com/office/officeart/2008/layout/VerticalCurvedList"/>
    <dgm:cxn modelId="{EFC0F727-B502-4621-86AD-2D1F01B8EEC8}" srcId="{B2DB649A-40E9-45A7-921C-FA2C295A8D8F}" destId="{A889D844-29CF-49E5-BDDD-36F7F7329C34}" srcOrd="2" destOrd="0" parTransId="{331DB18F-D7F8-4D62-8298-B6D8E1D4E523}" sibTransId="{F5A1345E-413E-4002-AC2B-9180AF620497}"/>
    <dgm:cxn modelId="{47361B6E-9963-4DF0-9A0D-C49035DAF27A}" type="presOf" srcId="{023A1DD9-BA6B-4208-9D5A-2E2583310F58}" destId="{7A1D880A-E5F3-4C32-8354-784C6D9D4098}" srcOrd="0" destOrd="0" presId="urn:microsoft.com/office/officeart/2008/layout/VerticalCurvedList"/>
    <dgm:cxn modelId="{A04B0E93-A869-4CCB-B27B-E8B186337CC6}" type="presOf" srcId="{28955CCC-A8CD-4503-9EFF-22257F4EEBB4}" destId="{6A50DC15-C588-4655-9D87-B938386DCB49}" srcOrd="0" destOrd="0" presId="urn:microsoft.com/office/officeart/2008/layout/VerticalCurvedList"/>
    <dgm:cxn modelId="{96AD84AE-C8D9-4BE2-9DBE-A0532599C950}" srcId="{B2DB649A-40E9-45A7-921C-FA2C295A8D8F}" destId="{023A1DD9-BA6B-4208-9D5A-2E2583310F58}" srcOrd="0" destOrd="0" parTransId="{93B0D0CF-C151-404A-A43A-4C29AC3176B3}" sibTransId="{28955CCC-A8CD-4503-9EFF-22257F4EEBB4}"/>
    <dgm:cxn modelId="{F51A55DA-4024-4816-A049-221EFB9680D0}" type="presOf" srcId="{B2DB649A-40E9-45A7-921C-FA2C295A8D8F}" destId="{67A95E7D-0825-453F-B58F-C4847EFCDFFD}" srcOrd="0" destOrd="0" presId="urn:microsoft.com/office/officeart/2008/layout/VerticalCurvedList"/>
    <dgm:cxn modelId="{D230F1DC-9C32-48EE-8AC4-9DA3707CC832}" srcId="{B2DB649A-40E9-45A7-921C-FA2C295A8D8F}" destId="{2373A072-6F35-4597-BFEF-A8E18534A74C}" srcOrd="1" destOrd="0" parTransId="{2191BA2D-0E9A-4A45-8FEA-4259C7A88682}" sibTransId="{2A116E82-5F4F-4851-AE06-C14A87EEC2D6}"/>
    <dgm:cxn modelId="{4AB224E6-D9C6-4D8C-8440-7275AA16581E}" type="presOf" srcId="{A889D844-29CF-49E5-BDDD-36F7F7329C34}" destId="{00C520D3-BD6E-4930-BE0C-CF0B530AC1F4}" srcOrd="0" destOrd="0" presId="urn:microsoft.com/office/officeart/2008/layout/VerticalCurvedList"/>
    <dgm:cxn modelId="{777D0F5D-901B-41C0-8201-9F2644668551}" type="presParOf" srcId="{67A95E7D-0825-453F-B58F-C4847EFCDFFD}" destId="{E1885485-5AB4-4450-9355-5CD8ADC88BA6}" srcOrd="0" destOrd="0" presId="urn:microsoft.com/office/officeart/2008/layout/VerticalCurvedList"/>
    <dgm:cxn modelId="{8328FE81-0E41-4A5B-AC1E-8B0D7E5A3390}" type="presParOf" srcId="{E1885485-5AB4-4450-9355-5CD8ADC88BA6}" destId="{597C1F7E-9E9C-4B1E-80DA-D067DBF73D95}" srcOrd="0" destOrd="0" presId="urn:microsoft.com/office/officeart/2008/layout/VerticalCurvedList"/>
    <dgm:cxn modelId="{A8F803BC-C6C7-4472-9522-673D4496B99D}" type="presParOf" srcId="{597C1F7E-9E9C-4B1E-80DA-D067DBF73D95}" destId="{B09BCDCE-CC97-4E01-8E02-FFC4B9943BB1}" srcOrd="0" destOrd="0" presId="urn:microsoft.com/office/officeart/2008/layout/VerticalCurvedList"/>
    <dgm:cxn modelId="{3DB741D1-35F3-40F7-99E7-931D7A30D508}" type="presParOf" srcId="{597C1F7E-9E9C-4B1E-80DA-D067DBF73D95}" destId="{6A50DC15-C588-4655-9D87-B938386DCB49}" srcOrd="1" destOrd="0" presId="urn:microsoft.com/office/officeart/2008/layout/VerticalCurvedList"/>
    <dgm:cxn modelId="{89CEC823-F03A-470C-8279-9DF28056952A}" type="presParOf" srcId="{597C1F7E-9E9C-4B1E-80DA-D067DBF73D95}" destId="{70372FC3-53C3-4F6D-9E55-80912EA1AB53}" srcOrd="2" destOrd="0" presId="urn:microsoft.com/office/officeart/2008/layout/VerticalCurvedList"/>
    <dgm:cxn modelId="{71BC1C4A-FDD5-418A-BD04-801B59D4DBBA}" type="presParOf" srcId="{597C1F7E-9E9C-4B1E-80DA-D067DBF73D95}" destId="{B9C633BA-6F91-4720-AF2E-B3AE6105AD37}" srcOrd="3" destOrd="0" presId="urn:microsoft.com/office/officeart/2008/layout/VerticalCurvedList"/>
    <dgm:cxn modelId="{4E2FE600-0ABB-480F-8711-673DE65EB8F2}" type="presParOf" srcId="{E1885485-5AB4-4450-9355-5CD8ADC88BA6}" destId="{7A1D880A-E5F3-4C32-8354-784C6D9D4098}" srcOrd="1" destOrd="0" presId="urn:microsoft.com/office/officeart/2008/layout/VerticalCurvedList"/>
    <dgm:cxn modelId="{35E548F4-ABDD-4F1C-9786-78BA3ED7A9F1}" type="presParOf" srcId="{E1885485-5AB4-4450-9355-5CD8ADC88BA6}" destId="{67F0BF4B-9709-4BB4-B191-39215643C356}" srcOrd="2" destOrd="0" presId="urn:microsoft.com/office/officeart/2008/layout/VerticalCurvedList"/>
    <dgm:cxn modelId="{2478F0A1-9ADF-4A9C-87BF-3A72CF6381DD}" type="presParOf" srcId="{67F0BF4B-9709-4BB4-B191-39215643C356}" destId="{D1645F9E-C4F8-46A4-AD48-C295885E3DE7}" srcOrd="0" destOrd="0" presId="urn:microsoft.com/office/officeart/2008/layout/VerticalCurvedList"/>
    <dgm:cxn modelId="{8984712E-37FA-4D77-8DDA-F2539D6AC0C0}" type="presParOf" srcId="{E1885485-5AB4-4450-9355-5CD8ADC88BA6}" destId="{9CC09F05-E7E2-4925-93E4-17CA2DF7D43A}" srcOrd="3" destOrd="0" presId="urn:microsoft.com/office/officeart/2008/layout/VerticalCurvedList"/>
    <dgm:cxn modelId="{82B5CCE7-C6D5-4263-AD52-2F578D734805}" type="presParOf" srcId="{E1885485-5AB4-4450-9355-5CD8ADC88BA6}" destId="{88919F9E-A12C-42B7-A12D-04C54D47A5DF}" srcOrd="4" destOrd="0" presId="urn:microsoft.com/office/officeart/2008/layout/VerticalCurvedList"/>
    <dgm:cxn modelId="{8B5941D1-B209-46DD-9677-1025F17F3CCF}" type="presParOf" srcId="{88919F9E-A12C-42B7-A12D-04C54D47A5DF}" destId="{34B4C988-E69A-45DC-97EA-828DEF17FF1F}" srcOrd="0" destOrd="0" presId="urn:microsoft.com/office/officeart/2008/layout/VerticalCurvedList"/>
    <dgm:cxn modelId="{FD6FF188-495D-43B1-BFB8-44EF370784B1}" type="presParOf" srcId="{E1885485-5AB4-4450-9355-5CD8ADC88BA6}" destId="{00C520D3-BD6E-4930-BE0C-CF0B530AC1F4}" srcOrd="5" destOrd="0" presId="urn:microsoft.com/office/officeart/2008/layout/VerticalCurvedList"/>
    <dgm:cxn modelId="{001AAFE8-6D92-4FFB-8189-9ED9E7221BCD}" type="presParOf" srcId="{E1885485-5AB4-4450-9355-5CD8ADC88BA6}" destId="{C1CF6E08-CE21-41EC-A3AA-FEBEE9D1EE0D}" srcOrd="6" destOrd="0" presId="urn:microsoft.com/office/officeart/2008/layout/VerticalCurvedList"/>
    <dgm:cxn modelId="{28E24F68-0BA7-4579-8F36-BA58EA4978EA}" type="presParOf" srcId="{C1CF6E08-CE21-41EC-A3AA-FEBEE9D1EE0D}" destId="{A748A636-D2B7-4D36-BFE3-5AD27F90C6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0DC15-C588-4655-9D87-B938386DCB49}">
      <dsp:nvSpPr>
        <dsp:cNvPr id="0" name=""/>
        <dsp:cNvSpPr/>
      </dsp:nvSpPr>
      <dsp:spPr>
        <a:xfrm>
          <a:off x="-5454032" y="-835198"/>
          <a:ext cx="6494809" cy="6494809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D880A-E5F3-4C32-8354-784C6D9D4098}">
      <dsp:nvSpPr>
        <dsp:cNvPr id="0" name=""/>
        <dsp:cNvSpPr/>
      </dsp:nvSpPr>
      <dsp:spPr>
        <a:xfrm>
          <a:off x="669628" y="482441"/>
          <a:ext cx="10492182" cy="964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7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i="1" kern="1200" noProof="0" dirty="0"/>
            <a:t>เจ้าของผลิตภัณฑ์ - เป็นตัวแทนของลูกค้าและผู้ใช้</a:t>
          </a:r>
          <a:endParaRPr lang="en-US" sz="2900" kern="1200" noProof="0" dirty="0"/>
        </a:p>
      </dsp:txBody>
      <dsp:txXfrm>
        <a:off x="669628" y="482441"/>
        <a:ext cx="10492182" cy="964882"/>
      </dsp:txXfrm>
    </dsp:sp>
    <dsp:sp modelId="{D1645F9E-C4F8-46A4-AD48-C295885E3DE7}">
      <dsp:nvSpPr>
        <dsp:cNvPr id="0" name=""/>
        <dsp:cNvSpPr/>
      </dsp:nvSpPr>
      <dsp:spPr>
        <a:xfrm>
          <a:off x="66576" y="361830"/>
          <a:ext cx="1206103" cy="12061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09F05-E7E2-4925-93E4-17CA2DF7D43A}">
      <dsp:nvSpPr>
        <dsp:cNvPr id="0" name=""/>
        <dsp:cNvSpPr/>
      </dsp:nvSpPr>
      <dsp:spPr>
        <a:xfrm>
          <a:off x="1020363" y="1929764"/>
          <a:ext cx="10141447" cy="964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7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noProof="0" dirty="0"/>
            <a:t>Scrum Master</a:t>
          </a:r>
          <a:r>
            <a:rPr lang="en-US" sz="2900" kern="1200" noProof="0" dirty="0"/>
            <a:t> – </a:t>
          </a:r>
          <a:r>
            <a:rPr lang="th-TH" sz="2900" kern="1200" noProof="0" dirty="0"/>
            <a:t> อำนวยความสะดวกและตรวจสอบการทำงาน</a:t>
          </a:r>
          <a:r>
            <a:rPr lang="en-US" sz="2900" kern="1200" noProof="0" dirty="0"/>
            <a:t> (PM manager)</a:t>
          </a:r>
        </a:p>
      </dsp:txBody>
      <dsp:txXfrm>
        <a:off x="1020363" y="1929764"/>
        <a:ext cx="10141447" cy="964882"/>
      </dsp:txXfrm>
    </dsp:sp>
    <dsp:sp modelId="{34B4C988-E69A-45DC-97EA-828DEF17FF1F}">
      <dsp:nvSpPr>
        <dsp:cNvPr id="0" name=""/>
        <dsp:cNvSpPr/>
      </dsp:nvSpPr>
      <dsp:spPr>
        <a:xfrm>
          <a:off x="417311" y="1809154"/>
          <a:ext cx="1206103" cy="12061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520D3-BD6E-4930-BE0C-CF0B530AC1F4}">
      <dsp:nvSpPr>
        <dsp:cNvPr id="0" name=""/>
        <dsp:cNvSpPr/>
      </dsp:nvSpPr>
      <dsp:spPr>
        <a:xfrm>
          <a:off x="669628" y="3377088"/>
          <a:ext cx="10492182" cy="964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7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i="1" kern="1200" noProof="0" dirty="0"/>
            <a:t>ทีม - ทีมที่จัดการด้วยตนเองแบบ</a:t>
          </a:r>
          <a:r>
            <a:rPr lang="th-TH" sz="2900" b="1" i="1" kern="1200" noProof="0" dirty="0" err="1"/>
            <a:t>มัล</a:t>
          </a:r>
          <a:r>
            <a:rPr lang="th-TH" sz="2900" b="1" i="1" kern="1200" noProof="0" dirty="0"/>
            <a:t>ติ</a:t>
          </a:r>
          <a:r>
            <a:rPr lang="th-TH" sz="2900" b="1" i="1" kern="1200" noProof="0" dirty="0" err="1"/>
            <a:t>ฟั</a:t>
          </a:r>
          <a:r>
            <a:rPr lang="th-TH" sz="2900" b="1" i="1" kern="1200" noProof="0" dirty="0"/>
            <a:t>งก</a:t>
          </a:r>
          <a:r>
            <a:rPr lang="th-TH" sz="2900" b="1" i="1" kern="1200" noProof="0" dirty="0" err="1"/>
            <a:t>์ชั่น</a:t>
          </a:r>
          <a:endParaRPr lang="en-US" sz="2900" kern="1200" noProof="0" dirty="0"/>
        </a:p>
      </dsp:txBody>
      <dsp:txXfrm>
        <a:off x="669628" y="3377088"/>
        <a:ext cx="10492182" cy="964882"/>
      </dsp:txXfrm>
    </dsp:sp>
    <dsp:sp modelId="{A748A636-D2B7-4D36-BFE3-5AD27F90C6B6}">
      <dsp:nvSpPr>
        <dsp:cNvPr id="0" name=""/>
        <dsp:cNvSpPr/>
      </dsp:nvSpPr>
      <dsp:spPr>
        <a:xfrm>
          <a:off x="66576" y="3256478"/>
          <a:ext cx="1206103" cy="120610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14612-2E3E-4CBC-BBBE-ED26E3580793}" type="datetimeFigureOut">
              <a:rPr lang="pt-PT" smtClean="0"/>
              <a:t>27/09/2020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27FA-9838-49F9-BC71-C65DD91E4A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02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slides for discussing some collaborative tools and approaches to project management.</a:t>
            </a:r>
          </a:p>
          <a:p>
            <a:r>
              <a:rPr lang="en-US"/>
              <a:t>This </a:t>
            </a:r>
            <a:r>
              <a:rPr lang="en-US" dirty="0"/>
              <a:t>class should be developed would large periods of time for students to discuss ideas and concepts and search and explore for tools in an open way.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323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 Scrum proporciona equipas auto gerenciáveis ao encorajar o trabalho de todos os membros em um mesmo ambiente físico, e a comunicação verbal entre todos os elementos e disciplinas envolvidas.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9D18-7B07-4F74-AB88-A6E85379D2E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6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365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2006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6592D-4670-416E-B9DF-17250ACF6E75}" type="slidenum">
              <a:rPr lang="en-US"/>
              <a:pPr/>
              <a:t>7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459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35402" y="273352"/>
            <a:ext cx="11320441" cy="8696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266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35402" y="3881302"/>
            <a:ext cx="11320441" cy="4020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2903" b="0" strike="noStrike" spc="-1">
              <a:solidFill>
                <a:srgbClr val="2C3E5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323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77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576012"/>
            <a:ext cx="11229516" cy="482478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0359105" y="430655"/>
            <a:ext cx="1633538" cy="933451"/>
            <a:chOff x="1462141" y="5625782"/>
            <a:chExt cx="2174647" cy="93126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1" y="5625782"/>
              <a:ext cx="2174647" cy="931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40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4" r:id="rId3"/>
    <p:sldLayoutId id="2147483665" r:id="rId4"/>
    <p:sldLayoutId id="2147483667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6" r:id="rId1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Rui M. </a:t>
            </a:r>
            <a:r>
              <a:rPr lang="pt-PT"/>
              <a:t>Lima</a:t>
            </a:r>
          </a:p>
          <a:p>
            <a:r>
              <a:rPr lang="en-US"/>
              <a:t>(</a:t>
            </a:r>
            <a:r>
              <a:rPr lang="en-US" dirty="0"/>
              <a:t>School of Engineering of University of Minho)</a:t>
            </a:r>
            <a:endParaRPr lang="pt-P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0C0E8-738B-49FE-B22C-D057EE668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3200" dirty="0">
                <a:effectLst/>
              </a:rPr>
              <a:t>เครื่องมือซอฟต์แวร์สำหรับการจัดการโครงการ</a:t>
            </a:r>
            <a:br>
              <a:rPr lang="th-TH" sz="3200" dirty="0">
                <a:effectLst/>
              </a:rPr>
            </a:br>
            <a:r>
              <a:rPr lang="th-TH" sz="3200" dirty="0">
                <a:effectLst/>
              </a:rPr>
              <a:t>ในยุคดิจิทัลยุคใหม่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564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Framework</a:t>
            </a:r>
            <a:r>
              <a:rPr lang="th-TH" dirty="0"/>
              <a:t> (มุมมองด้านเทคโนโลยี)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459967"/>
              </p:ext>
            </p:extLst>
          </p:nvPr>
        </p:nvGraphicFramePr>
        <p:xfrm>
          <a:off x="476250" y="1576388"/>
          <a:ext cx="1122838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319">
                  <a:extLst>
                    <a:ext uri="{9D8B030D-6E8A-4147-A177-3AD203B41FA5}">
                      <a16:colId xmlns:a16="http://schemas.microsoft.com/office/drawing/2014/main" val="2042466384"/>
                    </a:ext>
                  </a:extLst>
                </a:gridCol>
                <a:gridCol w="4434535">
                  <a:extLst>
                    <a:ext uri="{9D8B030D-6E8A-4147-A177-3AD203B41FA5}">
                      <a16:colId xmlns:a16="http://schemas.microsoft.com/office/drawing/2014/main" val="510956398"/>
                    </a:ext>
                  </a:extLst>
                </a:gridCol>
                <a:gridCol w="4434535">
                  <a:extLst>
                    <a:ext uri="{9D8B030D-6E8A-4147-A177-3AD203B41FA5}">
                      <a16:colId xmlns:a16="http://schemas.microsoft.com/office/drawing/2014/main" val="2028606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3085" marR="93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Synchronous </a:t>
                      </a:r>
                    </a:p>
                  </a:txBody>
                  <a:tcPr marL="93085" marR="930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Asynchronous</a:t>
                      </a:r>
                    </a:p>
                  </a:txBody>
                  <a:tcPr marL="93085" marR="93085"/>
                </a:tc>
                <a:extLst>
                  <a:ext uri="{0D108BD9-81ED-4DB2-BD59-A6C34878D82A}">
                    <a16:rowId xmlns:a16="http://schemas.microsoft.com/office/drawing/2014/main" val="59863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/>
                        <a:t>การสื่อสาร</a:t>
                      </a:r>
                      <a:endParaRPr lang="en-US" sz="2000" dirty="0"/>
                    </a:p>
                  </a:txBody>
                  <a:tcPr marL="93085" marR="930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โทรศัพท์</a:t>
                      </a:r>
                    </a:p>
                    <a:p>
                      <a:pPr algn="ctr"/>
                      <a:r>
                        <a:rPr lang="th-TH" sz="2000" dirty="0"/>
                        <a:t>โทรศัพท์มือถือ</a:t>
                      </a:r>
                    </a:p>
                    <a:p>
                      <a:pPr algn="ctr"/>
                      <a:r>
                        <a:rPr lang="th-TH" sz="2000" dirty="0"/>
                        <a:t>การประชุมทางไกลผ่านระบบวิดีโอ</a:t>
                      </a:r>
                    </a:p>
                    <a:p>
                      <a:pPr algn="ctr"/>
                      <a:r>
                        <a:rPr lang="th-TH" sz="2000" dirty="0"/>
                        <a:t>แชท</a:t>
                      </a:r>
                      <a:endParaRPr lang="en-US" sz="2000" dirty="0"/>
                    </a:p>
                  </a:txBody>
                  <a:tcPr marL="93085" marR="930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อีเมล์</a:t>
                      </a:r>
                    </a:p>
                    <a:p>
                      <a:pPr algn="ctr"/>
                      <a:r>
                        <a:rPr lang="th-TH" sz="2000" dirty="0"/>
                        <a:t>วอยซ์เมล</a:t>
                      </a:r>
                    </a:p>
                    <a:p>
                      <a:pPr algn="ctr"/>
                      <a:r>
                        <a:rPr lang="th-TH" sz="2000" dirty="0"/>
                        <a:t>บล็อก</a:t>
                      </a:r>
                    </a:p>
                    <a:p>
                      <a:pPr algn="ctr"/>
                      <a:r>
                        <a:rPr lang="th-TH" sz="2000" dirty="0"/>
                        <a:t>เครือข่ายสังคม</a:t>
                      </a:r>
                      <a:endParaRPr lang="en-US" sz="2000" dirty="0"/>
                    </a:p>
                  </a:txBody>
                  <a:tcPr marL="93085" marR="93085" anchor="ctr"/>
                </a:tc>
                <a:extLst>
                  <a:ext uri="{0D108BD9-81ED-4DB2-BD59-A6C34878D82A}">
                    <a16:rowId xmlns:a16="http://schemas.microsoft.com/office/drawing/2014/main" val="215884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/>
                        <a:t>การแบ่งปัน</a:t>
                      </a:r>
                      <a:endParaRPr lang="en-US" sz="2000" dirty="0"/>
                    </a:p>
                  </a:txBody>
                  <a:tcPr marL="93085" marR="930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กระดาน</a:t>
                      </a:r>
                      <a:r>
                        <a:rPr lang="th-TH" sz="2000" dirty="0" err="1"/>
                        <a:t>ไวท์</a:t>
                      </a:r>
                      <a:r>
                        <a:rPr lang="th-TH" sz="2000" dirty="0"/>
                        <a:t>บอร์ด</a:t>
                      </a:r>
                    </a:p>
                    <a:p>
                      <a:pPr algn="ctr"/>
                      <a:r>
                        <a:rPr lang="th-TH" sz="2000" dirty="0"/>
                        <a:t>การแชร์แอปพลิ</a:t>
                      </a:r>
                      <a:r>
                        <a:rPr lang="th-TH" sz="2000" dirty="0" err="1"/>
                        <a:t>เค</a:t>
                      </a:r>
                      <a:r>
                        <a:rPr lang="th-TH" sz="2000" dirty="0"/>
                        <a:t>ชัน</a:t>
                      </a:r>
                    </a:p>
                    <a:p>
                      <a:pPr algn="ctr"/>
                      <a:r>
                        <a:rPr lang="th-TH" sz="2000" dirty="0"/>
                        <a:t>เครื่องมือการประชุมทางไกล</a:t>
                      </a:r>
                    </a:p>
                    <a:p>
                      <a:pPr algn="ctr"/>
                      <a:r>
                        <a:rPr lang="th-TH" sz="2000" dirty="0"/>
                        <a:t>โลกเสมือนจริง</a:t>
                      </a:r>
                      <a:endParaRPr lang="en-US" sz="2000" dirty="0"/>
                    </a:p>
                  </a:txBody>
                  <a:tcPr marL="93085" marR="930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ที่เก็บเอกสาร</a:t>
                      </a:r>
                    </a:p>
                    <a:p>
                      <a:pPr algn="ctr"/>
                      <a:r>
                        <a:rPr lang="en-US" sz="2000" dirty="0"/>
                        <a:t>Wikis</a:t>
                      </a:r>
                    </a:p>
                    <a:p>
                      <a:pPr algn="ctr"/>
                      <a:r>
                        <a:rPr lang="th-TH" sz="2000" dirty="0"/>
                        <a:t>เว็บไซต์</a:t>
                      </a:r>
                    </a:p>
                    <a:p>
                      <a:pPr algn="ctr"/>
                      <a:r>
                        <a:rPr lang="th-TH" sz="2000" dirty="0"/>
                        <a:t>พื้นที่ทำงานของทีม</a:t>
                      </a:r>
                      <a:endParaRPr lang="en-US" sz="2000" dirty="0"/>
                    </a:p>
                  </a:txBody>
                  <a:tcPr marL="93085" marR="93085" anchor="ctr"/>
                </a:tc>
                <a:extLst>
                  <a:ext uri="{0D108BD9-81ED-4DB2-BD59-A6C34878D82A}">
                    <a16:rowId xmlns:a16="http://schemas.microsoft.com/office/drawing/2014/main" val="235529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/>
                        <a:t>การประสานงาน</a:t>
                      </a:r>
                      <a:endParaRPr lang="en-US" sz="2000" dirty="0"/>
                    </a:p>
                  </a:txBody>
                  <a:tcPr marL="93085" marR="930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การจัดการประชุม</a:t>
                      </a:r>
                    </a:p>
                    <a:p>
                      <a:pPr algn="ctr"/>
                      <a:r>
                        <a:rPr lang="th-TH" sz="2000" dirty="0"/>
                        <a:t>การพัฒนาเอกสาร</a:t>
                      </a:r>
                    </a:p>
                    <a:p>
                      <a:pPr algn="ctr"/>
                      <a:r>
                        <a:rPr lang="en-US" sz="2000" dirty="0"/>
                        <a:t>(BIM …)</a:t>
                      </a:r>
                    </a:p>
                  </a:txBody>
                  <a:tcPr marL="93085" marR="930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การจัดการโครงการ</a:t>
                      </a:r>
                    </a:p>
                    <a:p>
                      <a:pPr algn="ctr"/>
                      <a:r>
                        <a:rPr lang="th-TH" sz="2000" dirty="0"/>
                        <a:t>การจัดการ</a:t>
                      </a:r>
                      <a:r>
                        <a:rPr lang="th-TH" sz="2000" dirty="0" err="1"/>
                        <a:t>เวิร์กโฟลว์</a:t>
                      </a:r>
                      <a:endParaRPr lang="th-TH" sz="2000" dirty="0"/>
                    </a:p>
                    <a:p>
                      <a:pPr algn="ctr"/>
                      <a:r>
                        <a:rPr lang="th-TH" sz="2000" dirty="0"/>
                        <a:t>การตั้งเวลาปฏิทิน</a:t>
                      </a:r>
                      <a:endParaRPr lang="en-US" sz="2000" dirty="0"/>
                    </a:p>
                  </a:txBody>
                  <a:tcPr marL="93085" marR="93085" anchor="ctr"/>
                </a:tc>
                <a:extLst>
                  <a:ext uri="{0D108BD9-81ED-4DB2-BD59-A6C34878D82A}">
                    <a16:rowId xmlns:a16="http://schemas.microsoft.com/office/drawing/2014/main" val="181981935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69430" y="5608598"/>
            <a:ext cx="3485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Framework </a:t>
            </a:r>
            <a:r>
              <a:rPr lang="th-TH" sz="2400" dirty="0"/>
              <a:t>(มุมมองการทำงาน)</a:t>
            </a:r>
            <a:r>
              <a:rPr lang="en-US" sz="2400" dirty="0"/>
              <a:t> </a:t>
            </a:r>
            <a:r>
              <a:rPr lang="th-TH" sz="2400" dirty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587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E3F1-2EC5-4E50-BE52-7D591C2D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907E24-4462-456C-8C5F-D60DAFDFE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40601CD-3502-4250-B950-8FB3F7DDF1F5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2897" y="711382"/>
            <a:ext cx="9001000" cy="61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4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บทบาทของทีมต่อสู้</a:t>
            </a:r>
            <a:endParaRPr lang="pt-BR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727219"/>
              </p:ext>
            </p:extLst>
          </p:nvPr>
        </p:nvGraphicFramePr>
        <p:xfrm>
          <a:off x="476250" y="1576388"/>
          <a:ext cx="11228388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40601CD-3502-4250-B950-8FB3F7DDF1F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42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เครื่องมือ - การประชุมประจำวันและบอร์ด </a:t>
            </a:r>
            <a:r>
              <a:rPr lang="en-US" dirty="0"/>
              <a:t>Kanban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40601CD-3502-4250-B950-8FB3F7DDF1F5}" type="slidenum">
              <a:rPr lang="pt-BR" smtClean="0"/>
              <a:t>5</a:t>
            </a:fld>
            <a:endParaRPr lang="pt-BR"/>
          </a:p>
        </p:txBody>
      </p:sp>
      <p:sp>
        <p:nvSpPr>
          <p:cNvPr id="3" name="Rectangle 2"/>
          <p:cNvSpPr/>
          <p:nvPr/>
        </p:nvSpPr>
        <p:spPr>
          <a:xfrm>
            <a:off x="7031736" y="2148840"/>
            <a:ext cx="466344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th-TH" sz="2400" b="1" dirty="0"/>
              <a:t>การประชุมทุกวัน (5 ถึง 15 นาที)</a:t>
            </a:r>
            <a:endParaRPr lang="en-US" sz="2400" b="1" dirty="0"/>
          </a:p>
          <a:p>
            <a:pPr lvl="0">
              <a:lnSpc>
                <a:spcPct val="115000"/>
              </a:lnSpc>
            </a:pPr>
            <a:r>
              <a:rPr lang="en-US" sz="2400" dirty="0"/>
              <a:t> </a:t>
            </a:r>
            <a:r>
              <a:rPr lang="th-TH" sz="2400" dirty="0"/>
              <a:t>สมาชิกในทีมแต่ละคนอัพเดทบอร์ด</a:t>
            </a:r>
          </a:p>
          <a:p>
            <a:pPr lvl="0">
              <a:lnSpc>
                <a:spcPct val="115000"/>
              </a:lnSpc>
            </a:pPr>
            <a:r>
              <a:rPr lang="th-TH" sz="2400" dirty="0"/>
              <a:t>สมาชิกในทีมแต่ละคนตอบคำถามต่อไปนี้:</a:t>
            </a:r>
            <a:endParaRPr lang="en-US" sz="2400" dirty="0"/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h-TH" sz="2400" dirty="0"/>
              <a:t>เมื่อวานคุณทำอะไร?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h-TH" sz="2400" dirty="0"/>
              <a:t>สิ่งที่คุณจะ</a:t>
            </a:r>
            <a:r>
              <a:rPr lang="th-TH" sz="2400" dirty="0" err="1"/>
              <a:t>ทำใน</a:t>
            </a:r>
            <a:r>
              <a:rPr lang="th-TH" sz="2400" dirty="0"/>
              <a:t>วันนี้?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h-TH" sz="2400" dirty="0"/>
              <a:t>มีอุปสรรคอะไรไหม?</a:t>
            </a:r>
            <a:endParaRPr lang="en-US" sz="2400" dirty="0"/>
          </a:p>
          <a:p>
            <a:pPr lvl="0">
              <a:lnSpc>
                <a:spcPct val="115000"/>
              </a:lnSpc>
            </a:pPr>
            <a:r>
              <a:rPr lang="th-TH" sz="2400" dirty="0"/>
              <a:t>อุปสรรคจะถูกลบออกหลังจากการประชุมกับสมาชิกที่สนใจ / เกี่ยวข้อง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1D08A5-32EA-427E-ABE5-CBF4BE6B2A03}"/>
              </a:ext>
            </a:extLst>
          </p:cNvPr>
          <p:cNvGrpSpPr/>
          <p:nvPr/>
        </p:nvGrpSpPr>
        <p:grpSpPr>
          <a:xfrm>
            <a:off x="670105" y="1735097"/>
            <a:ext cx="5944703" cy="4227958"/>
            <a:chOff x="3326861" y="1639782"/>
            <a:chExt cx="5311302" cy="4588712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1BAFD48-03BD-4CEC-A06D-384D620A4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26861" y="1639782"/>
              <a:ext cx="5311302" cy="45887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1942FD-FFC6-4D20-A80C-9B899BCDF80A}"/>
                </a:ext>
              </a:extLst>
            </p:cNvPr>
            <p:cNvSpPr txBox="1"/>
            <p:nvPr/>
          </p:nvSpPr>
          <p:spPr>
            <a:xfrm>
              <a:off x="3929975" y="1639782"/>
              <a:ext cx="714212" cy="43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TODO</a:t>
              </a:r>
              <a:endParaRPr lang="pt-PT" sz="2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1C2074-BBE9-45BC-A350-B852EA8566F9}"/>
                </a:ext>
              </a:extLst>
            </p:cNvPr>
            <p:cNvSpPr txBox="1"/>
            <p:nvPr/>
          </p:nvSpPr>
          <p:spPr>
            <a:xfrm>
              <a:off x="5566372" y="1639782"/>
              <a:ext cx="806618" cy="43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DOING</a:t>
              </a:r>
              <a:endParaRPr lang="pt-PT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65E722-B0D6-4047-AA83-9432E52A582B}"/>
                </a:ext>
              </a:extLst>
            </p:cNvPr>
            <p:cNvSpPr txBox="1"/>
            <p:nvPr/>
          </p:nvSpPr>
          <p:spPr>
            <a:xfrm>
              <a:off x="7297474" y="1639782"/>
              <a:ext cx="716390" cy="43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DONE</a:t>
              </a:r>
              <a:endParaRPr lang="pt-P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68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FCD0-1042-48D7-8FF5-98308279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เครื่องมือการทำงานร่วมกัน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DCF4A-1405-47FB-87F8-1B8ABE4D9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/>
              <a:t>เมื่อพิจารณาถึงความจำเป็นในการใช้เครื่องมือการทำงานร่วมกันเพื่อสนับสนุนการทำงานของทีม (โดยใช้ </a:t>
            </a:r>
            <a:r>
              <a:rPr lang="en-US" dirty="0"/>
              <a:t>BIM) </a:t>
            </a:r>
            <a:r>
              <a:rPr lang="th-TH" dirty="0"/>
              <a:t>ในการออกแบบอาคารซึ่งกระจายอยู่ในสองประเทศในยุโรปให้วิเคราะห์เครื่องมืออย่างน้อยสองชิ้นและพยายามตอบคำถามต่อไปนี้ในสองหรือสามสไลด์:</a:t>
            </a:r>
            <a:endParaRPr lang="en-US" dirty="0"/>
          </a:p>
          <a:p>
            <a:r>
              <a:rPr lang="th-TH" dirty="0"/>
              <a:t>อะไรคือความต้องการหลักสำหรับการทำงานเป็นทีมนี้?</a:t>
            </a:r>
          </a:p>
          <a:p>
            <a:r>
              <a:rPr lang="th-TH" dirty="0"/>
              <a:t>หน้าที่หลักของซอฟต์แวร์?</a:t>
            </a:r>
          </a:p>
          <a:p>
            <a:r>
              <a:rPr lang="th-TH" dirty="0"/>
              <a:t>คุณจะใช้ </a:t>
            </a:r>
            <a:r>
              <a:rPr lang="en-US" dirty="0"/>
              <a:t>SW </a:t>
            </a:r>
            <a:r>
              <a:rPr lang="th-TH" dirty="0"/>
              <a:t>เพื่อสนับสนุนการทำงานของทีมแบบกระจายอย่างไร</a:t>
            </a:r>
          </a:p>
          <a:p>
            <a:r>
              <a:rPr lang="th-TH" dirty="0"/>
              <a:t>คุณจะใช้ </a:t>
            </a:r>
            <a:r>
              <a:rPr lang="en-US" dirty="0"/>
              <a:t>SW </a:t>
            </a:r>
            <a:r>
              <a:rPr lang="th-TH" dirty="0"/>
              <a:t>เพื่อสนับสนุนองค์กรของ </a:t>
            </a:r>
            <a:r>
              <a:rPr lang="en-US" dirty="0"/>
              <a:t>Scrum sprints </a:t>
            </a:r>
            <a:r>
              <a:rPr lang="th-TH" dirty="0"/>
              <a:t>อย่างไร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1971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6FA3DB-80B0-47F4-B0F2-50AC3FFA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D8774-4F26-4742-A718-0F82874F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5E997001-2493-4CB9-B764-0BEFE00A70E4}" type="slidenum">
              <a:rPr lang="pt-PT"/>
              <a:pPr/>
              <a:t>7</a:t>
            </a:fld>
            <a:endParaRPr lang="pt-PT"/>
          </a:p>
        </p:txBody>
      </p:sp>
      <p:grpSp>
        <p:nvGrpSpPr>
          <p:cNvPr id="17" name="Group 16"/>
          <p:cNvGrpSpPr/>
          <p:nvPr/>
        </p:nvGrpSpPr>
        <p:grpSpPr>
          <a:xfrm>
            <a:off x="152071" y="3513942"/>
            <a:ext cx="2857500" cy="3260534"/>
            <a:chOff x="8665535" y="630825"/>
            <a:chExt cx="2857500" cy="32605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b="19450"/>
            <a:stretch/>
          </p:blipFill>
          <p:spPr>
            <a:xfrm>
              <a:off x="8665535" y="945150"/>
              <a:ext cx="2857500" cy="29462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5535" y="630825"/>
              <a:ext cx="2105025" cy="31432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55295"/>
          <a:stretch/>
        </p:blipFill>
        <p:spPr>
          <a:xfrm>
            <a:off x="1562161" y="5992123"/>
            <a:ext cx="8094699" cy="71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77" y="4835096"/>
            <a:ext cx="1594309" cy="7551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7761" t="5313" r="77396" b="82453"/>
          <a:stretch/>
        </p:blipFill>
        <p:spPr>
          <a:xfrm>
            <a:off x="3851935" y="3844212"/>
            <a:ext cx="3225665" cy="39860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071" y="75852"/>
            <a:ext cx="11708027" cy="3402419"/>
            <a:chOff x="152071" y="75852"/>
            <a:chExt cx="11708027" cy="340241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/>
            <a:srcRect t="8363" b="2433"/>
            <a:stretch/>
          </p:blipFill>
          <p:spPr>
            <a:xfrm>
              <a:off x="152071" y="75852"/>
              <a:ext cx="11708027" cy="340241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678" y="324690"/>
              <a:ext cx="695325" cy="8382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2919" y="2414626"/>
            <a:ext cx="4107179" cy="444337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5125999" y="4608757"/>
            <a:ext cx="1760169" cy="1249527"/>
            <a:chOff x="3921266" y="4455023"/>
            <a:chExt cx="1760169" cy="124952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21266" y="4455023"/>
              <a:ext cx="1760169" cy="124952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48900" y="4854175"/>
              <a:ext cx="1104900" cy="409575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68799" y="2414626"/>
            <a:ext cx="7334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7C993C-E19C-4595-9B49-29BCC65B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934055-0DF2-46E7-B627-2D0B5EB68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771" r="16803" b="17392"/>
          <a:stretch/>
        </p:blipFill>
        <p:spPr>
          <a:xfrm>
            <a:off x="0" y="329184"/>
            <a:ext cx="12218201" cy="59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5" id="{ABBDC217-1176-2942-8DB9-284760B0BC4F}" vid="{815B1822-6844-D741-AA52-3976F2E03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(UMinho Slide Master)</Template>
  <TotalTime>2594</TotalTime>
  <Words>399</Words>
  <Application>Microsoft Office PowerPoint</Application>
  <PresentationFormat>Widescreen</PresentationFormat>
  <Paragraphs>67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Source Sans Pro</vt:lpstr>
      <vt:lpstr>Source Sans Pro Black</vt:lpstr>
      <vt:lpstr>Office Theme</vt:lpstr>
      <vt:lpstr>เครื่องมือซอฟต์แวร์สำหรับการจัดการโครงการ ในยุคดิจิทัลยุคใหม่</vt:lpstr>
      <vt:lpstr>Framework (มุมมองด้านเทคโนโลยี)</vt:lpstr>
      <vt:lpstr>PowerPoint Presentation</vt:lpstr>
      <vt:lpstr>บทบาทของทีมต่อสู้</vt:lpstr>
      <vt:lpstr>เครื่องมือ - การประชุมประจำวันและบอร์ด Kanban</vt:lpstr>
      <vt:lpstr>เครื่องมือการทำงานร่วมกัน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M. Lima</dc:creator>
  <cp:lastModifiedBy>lukaw9</cp:lastModifiedBy>
  <cp:revision>191</cp:revision>
  <dcterms:created xsi:type="dcterms:W3CDTF">2018-02-10T16:55:03Z</dcterms:created>
  <dcterms:modified xsi:type="dcterms:W3CDTF">2020-09-26T22:12:44Z</dcterms:modified>
</cp:coreProperties>
</file>