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00" r:id="rId4"/>
  </p:sldMasterIdLst>
  <p:notesMasterIdLst>
    <p:notesMasterId r:id="rId11"/>
  </p:notesMasterIdLst>
  <p:sldIdLst>
    <p:sldId id="256" r:id="rId5"/>
    <p:sldId id="279" r:id="rId6"/>
    <p:sldId id="280" r:id="rId7"/>
    <p:sldId id="281" r:id="rId8"/>
    <p:sldId id="431" r:id="rId9"/>
    <p:sldId id="283" r:id="rId10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8FB47-EA4E-7037-F9E5-80EF9C0D23AF}" v="142" dt="2020-05-17T15:07:17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46BB-6672-4869-8483-EEE612A6CE9A}" type="datetimeFigureOut">
              <a:rPr lang="pt-PT" smtClean="0"/>
              <a:t>27/09/2020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2734E-1525-41CB-A323-EFCD35D024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88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consider to repeat this workshop because you may have new students in this module that may need this information to integrate other on-going teams that are already developing the instruments for I4.0 </a:t>
            </a:r>
            <a:r>
              <a:rPr lang="en-US"/>
              <a:t>maturity assessment.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734E-1525-41CB-A323-EFCD35D024D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60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3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PT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12600" y="2160"/>
            <a:ext cx="12195000" cy="6846480"/>
          </a:xfrm>
          <a:custGeom>
            <a:avLst/>
            <a:gdLst/>
            <a:ahLst/>
            <a:cxnLst/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"/>
          <p:cNvSpPr/>
          <p:nvPr/>
        </p:nvSpPr>
        <p:spPr>
          <a:xfrm>
            <a:off x="-15120" y="-8640"/>
            <a:ext cx="12221640" cy="6871680"/>
          </a:xfrm>
          <a:custGeom>
            <a:avLst/>
            <a:gdLst/>
            <a:ahLst/>
            <a:cxnLst/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720" y="-11880"/>
            <a:ext cx="12204000" cy="6869880"/>
          </a:xfrm>
          <a:custGeom>
            <a:avLst/>
            <a:gdLst/>
            <a:ahLst/>
            <a:cxnLst/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0800000">
            <a:off x="720" y="0"/>
            <a:ext cx="12191400" cy="68572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Picture 5" descr="A picture containing indoor&#10;&#10;Description generated with high confidence"/>
          <p:cNvPicPr/>
          <p:nvPr/>
        </p:nvPicPr>
        <p:blipFill>
          <a:blip r:embed="rId14">
            <a:lum bright="70000" contrast="-70000"/>
          </a:blip>
          <a:srcRect t="7204"/>
          <a:stretch/>
        </p:blipFill>
        <p:spPr>
          <a:xfrm>
            <a:off x="354600" y="479160"/>
            <a:ext cx="1824120" cy="1431720"/>
          </a:xfrm>
          <a:prstGeom prst="rect">
            <a:avLst/>
          </a:prstGeom>
          <a:ln>
            <a:noFill/>
          </a:ln>
        </p:spPr>
      </p:pic>
      <p:pic>
        <p:nvPicPr>
          <p:cNvPr id="5" name="Picture 16" descr="A close up of a logo&#10;&#10;Description generated with very high confidence"/>
          <p:cNvPicPr/>
          <p:nvPr/>
        </p:nvPicPr>
        <p:blipFill>
          <a:blip r:embed="rId15"/>
          <a:stretch/>
        </p:blipFill>
        <p:spPr>
          <a:xfrm>
            <a:off x="7118280" y="770400"/>
            <a:ext cx="4262760" cy="121716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6958800" y="5796360"/>
            <a:ext cx="513144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Curriculum Development </a:t>
            </a:r>
            <a:endParaRPr lang="pt-PT" sz="14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of Master’s Degree Program in </a:t>
            </a:r>
            <a:endParaRPr lang="pt-PT" sz="14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Industrial Engineering for Thailand Sustainable Smart Industry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1356120" y="3184200"/>
            <a:ext cx="8949600" cy="835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1615320" y="3263040"/>
            <a:ext cx="8431200" cy="45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1927800" y="3310200"/>
            <a:ext cx="7805880" cy="51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" name="Group 9"/>
          <p:cNvGrpSpPr/>
          <p:nvPr/>
        </p:nvGrpSpPr>
        <p:grpSpPr>
          <a:xfrm>
            <a:off x="1433160" y="1661040"/>
            <a:ext cx="10658160" cy="5077080"/>
            <a:chOff x="1433160" y="1661040"/>
            <a:chExt cx="10658160" cy="5077080"/>
          </a:xfrm>
        </p:grpSpPr>
        <p:pic>
          <p:nvPicPr>
            <p:cNvPr id="11" name="Picture 15"/>
            <p:cNvPicPr/>
            <p:nvPr/>
          </p:nvPicPr>
          <p:blipFill>
            <a:blip r:embed="rId16"/>
            <a:stretch/>
          </p:blipFill>
          <p:spPr>
            <a:xfrm>
              <a:off x="9820440" y="4249800"/>
              <a:ext cx="1279440" cy="1279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"/>
            <p:cNvPicPr/>
            <p:nvPr/>
          </p:nvPicPr>
          <p:blipFill>
            <a:blip r:embed="rId17"/>
            <a:stretch/>
          </p:blipFill>
          <p:spPr>
            <a:xfrm>
              <a:off x="5943240" y="5267160"/>
              <a:ext cx="1242720" cy="1227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3"/>
            <p:cNvPicPr/>
            <p:nvPr/>
          </p:nvPicPr>
          <p:blipFill>
            <a:blip r:embed="rId18"/>
            <a:stretch/>
          </p:blipFill>
          <p:spPr>
            <a:xfrm>
              <a:off x="4587840" y="5409360"/>
              <a:ext cx="1233720" cy="123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4"/>
            <p:cNvPicPr/>
            <p:nvPr/>
          </p:nvPicPr>
          <p:blipFill>
            <a:blip r:embed="rId19"/>
            <a:stretch/>
          </p:blipFill>
          <p:spPr>
            <a:xfrm>
              <a:off x="7152480" y="4984200"/>
              <a:ext cx="1553760" cy="14173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" name="Group 10"/>
            <p:cNvGrpSpPr/>
            <p:nvPr/>
          </p:nvGrpSpPr>
          <p:grpSpPr>
            <a:xfrm>
              <a:off x="1433160" y="5625720"/>
              <a:ext cx="1946880" cy="1112400"/>
              <a:chOff x="1433160" y="5625720"/>
              <a:chExt cx="1946880" cy="1112400"/>
            </a:xfrm>
          </p:grpSpPr>
          <p:sp>
            <p:nvSpPr>
              <p:cNvPr id="16" name="CustomShape 11"/>
              <p:cNvSpPr/>
              <p:nvPr/>
            </p:nvSpPr>
            <p:spPr>
              <a:xfrm>
                <a:off x="1680480" y="6396480"/>
                <a:ext cx="1452240" cy="155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7" name="Picture 6"/>
              <p:cNvPicPr/>
              <p:nvPr/>
            </p:nvPicPr>
            <p:blipFill>
              <a:blip r:embed="rId20"/>
              <a:stretch/>
            </p:blipFill>
            <p:spPr>
              <a:xfrm>
                <a:off x="1433160" y="5625720"/>
                <a:ext cx="1946880" cy="11124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8" name="Picture 23"/>
            <p:cNvPicPr/>
            <p:nvPr/>
          </p:nvPicPr>
          <p:blipFill>
            <a:blip r:embed="rId21"/>
            <a:stretch/>
          </p:blipFill>
          <p:spPr>
            <a:xfrm>
              <a:off x="8635680" y="4846680"/>
              <a:ext cx="1252080" cy="1243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37"/>
            <p:cNvPicPr/>
            <p:nvPr/>
          </p:nvPicPr>
          <p:blipFill>
            <a:blip r:embed="rId22"/>
            <a:stretch/>
          </p:blipFill>
          <p:spPr>
            <a:xfrm>
              <a:off x="11031480" y="1661040"/>
              <a:ext cx="1059840" cy="141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40"/>
            <p:cNvPicPr/>
            <p:nvPr/>
          </p:nvPicPr>
          <p:blipFill>
            <a:blip r:embed="rId23"/>
            <a:stretch/>
          </p:blipFill>
          <p:spPr>
            <a:xfrm>
              <a:off x="3282840" y="5179680"/>
              <a:ext cx="1224720" cy="1417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41"/>
            <p:cNvPicPr/>
            <p:nvPr/>
          </p:nvPicPr>
          <p:blipFill>
            <a:blip r:embed="rId24"/>
            <a:stretch/>
          </p:blipFill>
          <p:spPr>
            <a:xfrm>
              <a:off x="10739160" y="2994480"/>
              <a:ext cx="849600" cy="1489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PT" sz="44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23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2"/>
          <p:cNvSpPr/>
          <p:nvPr/>
        </p:nvSpPr>
        <p:spPr>
          <a:xfrm rot="10800000">
            <a:off x="305640" y="274320"/>
            <a:ext cx="11570760" cy="6294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7632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6" descr="A picture containing indoor&#10;&#10;Description generated with high confidence"/>
          <p:cNvPicPr/>
          <p:nvPr/>
        </p:nvPicPr>
        <p:blipFill>
          <a:blip r:embed="rId15"/>
          <a:stretch/>
        </p:blipFill>
        <p:spPr>
          <a:xfrm>
            <a:off x="571680" y="486360"/>
            <a:ext cx="1090800" cy="898920"/>
          </a:xfrm>
          <a:prstGeom prst="rect">
            <a:avLst/>
          </a:prstGeom>
          <a:ln>
            <a:noFill/>
          </a:ln>
        </p:spPr>
      </p:pic>
      <p:grpSp>
        <p:nvGrpSpPr>
          <p:cNvPr id="113" name="Group 3"/>
          <p:cNvGrpSpPr/>
          <p:nvPr/>
        </p:nvGrpSpPr>
        <p:grpSpPr>
          <a:xfrm>
            <a:off x="1792440" y="1349280"/>
            <a:ext cx="8706240" cy="183600"/>
            <a:chOff x="1792440" y="1349280"/>
            <a:chExt cx="8706240" cy="183600"/>
          </a:xfrm>
        </p:grpSpPr>
        <p:sp>
          <p:nvSpPr>
            <p:cNvPr id="114" name="CustomShape 4"/>
            <p:cNvSpPr/>
            <p:nvPr/>
          </p:nvSpPr>
          <p:spPr>
            <a:xfrm>
              <a:off x="1792440" y="1349280"/>
              <a:ext cx="8706240" cy="907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CustomShape 5"/>
            <p:cNvSpPr/>
            <p:nvPr/>
          </p:nvSpPr>
          <p:spPr>
            <a:xfrm>
              <a:off x="2044440" y="1420200"/>
              <a:ext cx="8201880" cy="489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CustomShape 6"/>
            <p:cNvSpPr/>
            <p:nvPr/>
          </p:nvSpPr>
          <p:spPr>
            <a:xfrm>
              <a:off x="2348640" y="1476720"/>
              <a:ext cx="7593840" cy="56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17" name="Picture 14" descr="A close up of a logo&#10;&#10;Description generated with very high confidence"/>
          <p:cNvPicPr/>
          <p:nvPr/>
        </p:nvPicPr>
        <p:blipFill>
          <a:blip r:embed="rId16"/>
          <a:srcRect t="11061" b="10455"/>
          <a:stretch/>
        </p:blipFill>
        <p:spPr>
          <a:xfrm>
            <a:off x="4578120" y="6117120"/>
            <a:ext cx="3328920" cy="745920"/>
          </a:xfrm>
          <a:prstGeom prst="rect">
            <a:avLst/>
          </a:prstGeom>
          <a:ln>
            <a:noFill/>
          </a:ln>
        </p:spPr>
      </p:pic>
      <p:grpSp>
        <p:nvGrpSpPr>
          <p:cNvPr id="118" name="Group 7"/>
          <p:cNvGrpSpPr/>
          <p:nvPr/>
        </p:nvGrpSpPr>
        <p:grpSpPr>
          <a:xfrm>
            <a:off x="10359000" y="430560"/>
            <a:ext cx="1632960" cy="932760"/>
            <a:chOff x="10359000" y="430560"/>
            <a:chExt cx="1632960" cy="932760"/>
          </a:xfrm>
        </p:grpSpPr>
        <p:sp>
          <p:nvSpPr>
            <p:cNvPr id="119" name="CustomShape 8"/>
            <p:cNvSpPr/>
            <p:nvPr/>
          </p:nvSpPr>
          <p:spPr>
            <a:xfrm>
              <a:off x="10544760" y="1203120"/>
              <a:ext cx="1090800" cy="15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0" name="Picture 17"/>
            <p:cNvPicPr/>
            <p:nvPr/>
          </p:nvPicPr>
          <p:blipFill>
            <a:blip r:embed="rId17"/>
            <a:stretch/>
          </p:blipFill>
          <p:spPr>
            <a:xfrm>
              <a:off x="10359000" y="430560"/>
              <a:ext cx="1632960" cy="932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1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PT" sz="18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122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800" b="0" strike="noStrike" spc="-1">
                <a:latin typeface="Arial"/>
              </a:rPr>
              <a:t>Segundo nível de tópicos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latin typeface="Arial"/>
              </a:rPr>
              <a:t>Terceiro nível de tópicos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800" b="0" strike="noStrike" spc="-1">
                <a:latin typeface="Arial"/>
              </a:rPr>
              <a:t>Quarto nível de tópicos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latin typeface="Arial"/>
              </a:rPr>
              <a:t>Quinto nível de tópicos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latin typeface="Arial"/>
              </a:rPr>
              <a:t>Sexto nível de tópicos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 rot="10800000">
            <a:off x="305640" y="274320"/>
            <a:ext cx="11570760" cy="6294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7632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1" name="Picture 6" descr="A picture containing indoor&#10;&#10;Description generated with high confidence"/>
          <p:cNvPicPr/>
          <p:nvPr/>
        </p:nvPicPr>
        <p:blipFill>
          <a:blip r:embed="rId14"/>
          <a:stretch/>
        </p:blipFill>
        <p:spPr>
          <a:xfrm>
            <a:off x="571680" y="486360"/>
            <a:ext cx="1090800" cy="898920"/>
          </a:xfrm>
          <a:prstGeom prst="rect">
            <a:avLst/>
          </a:prstGeom>
          <a:ln>
            <a:noFill/>
          </a:ln>
        </p:spPr>
      </p:pic>
      <p:grpSp>
        <p:nvGrpSpPr>
          <p:cNvPr id="162" name="Group 3"/>
          <p:cNvGrpSpPr/>
          <p:nvPr/>
        </p:nvGrpSpPr>
        <p:grpSpPr>
          <a:xfrm>
            <a:off x="1792440" y="1349280"/>
            <a:ext cx="8706240" cy="183600"/>
            <a:chOff x="1792440" y="1349280"/>
            <a:chExt cx="8706240" cy="183600"/>
          </a:xfrm>
        </p:grpSpPr>
        <p:sp>
          <p:nvSpPr>
            <p:cNvPr id="163" name="CustomShape 4"/>
            <p:cNvSpPr/>
            <p:nvPr/>
          </p:nvSpPr>
          <p:spPr>
            <a:xfrm>
              <a:off x="1792440" y="1349280"/>
              <a:ext cx="8706240" cy="907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CustomShape 5"/>
            <p:cNvSpPr/>
            <p:nvPr/>
          </p:nvSpPr>
          <p:spPr>
            <a:xfrm>
              <a:off x="2044440" y="1420200"/>
              <a:ext cx="8201880" cy="489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CustomShape 6"/>
            <p:cNvSpPr/>
            <p:nvPr/>
          </p:nvSpPr>
          <p:spPr>
            <a:xfrm>
              <a:off x="2348640" y="1476720"/>
              <a:ext cx="7593840" cy="56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66" name="Picture 14" descr="A close up of a logo&#10;&#10;Description generated with very high confidence"/>
          <p:cNvPicPr/>
          <p:nvPr/>
        </p:nvPicPr>
        <p:blipFill>
          <a:blip r:embed="rId15"/>
          <a:srcRect t="11061" b="10455"/>
          <a:stretch/>
        </p:blipFill>
        <p:spPr>
          <a:xfrm>
            <a:off x="4578120" y="6117120"/>
            <a:ext cx="3328920" cy="745920"/>
          </a:xfrm>
          <a:prstGeom prst="rect">
            <a:avLst/>
          </a:prstGeom>
          <a:ln>
            <a:noFill/>
          </a:ln>
        </p:spPr>
      </p:pic>
      <p:grpSp>
        <p:nvGrpSpPr>
          <p:cNvPr id="167" name="Group 7"/>
          <p:cNvGrpSpPr/>
          <p:nvPr/>
        </p:nvGrpSpPr>
        <p:grpSpPr>
          <a:xfrm>
            <a:off x="10359000" y="430560"/>
            <a:ext cx="1632960" cy="932760"/>
            <a:chOff x="10359000" y="430560"/>
            <a:chExt cx="1632960" cy="932760"/>
          </a:xfrm>
        </p:grpSpPr>
        <p:sp>
          <p:nvSpPr>
            <p:cNvPr id="168" name="CustomShape 8"/>
            <p:cNvSpPr/>
            <p:nvPr/>
          </p:nvSpPr>
          <p:spPr>
            <a:xfrm>
              <a:off x="10544760" y="1203120"/>
              <a:ext cx="1090800" cy="15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69" name="Picture 17"/>
            <p:cNvPicPr/>
            <p:nvPr/>
          </p:nvPicPr>
          <p:blipFill>
            <a:blip r:embed="rId16"/>
            <a:stretch/>
          </p:blipFill>
          <p:spPr>
            <a:xfrm>
              <a:off x="10359000" y="430560"/>
              <a:ext cx="1632960" cy="932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0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PT" sz="44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171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2600" y="2160"/>
            <a:ext cx="12195000" cy="6846480"/>
          </a:xfrm>
          <a:custGeom>
            <a:avLst/>
            <a:gdLst/>
            <a:ahLst/>
            <a:cxnLst/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-15120" y="-8640"/>
            <a:ext cx="12221640" cy="6871680"/>
          </a:xfrm>
          <a:custGeom>
            <a:avLst/>
            <a:gdLst/>
            <a:ahLst/>
            <a:cxnLst/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3"/>
          <p:cNvSpPr/>
          <p:nvPr/>
        </p:nvSpPr>
        <p:spPr>
          <a:xfrm rot="10800000">
            <a:off x="720" y="-11880"/>
            <a:ext cx="12204000" cy="6869880"/>
          </a:xfrm>
          <a:custGeom>
            <a:avLst/>
            <a:gdLst/>
            <a:ahLst/>
            <a:cxnLst/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4"/>
          <p:cNvSpPr/>
          <p:nvPr/>
        </p:nvSpPr>
        <p:spPr>
          <a:xfrm rot="10800000">
            <a:off x="720" y="0"/>
            <a:ext cx="12191400" cy="68572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2" name="Picture 5" descr="A picture containing indoor&#10;&#10;Description generated with high confidence"/>
          <p:cNvPicPr/>
          <p:nvPr/>
        </p:nvPicPr>
        <p:blipFill>
          <a:blip r:embed="rId14">
            <a:lum bright="70000" contrast="-70000"/>
          </a:blip>
          <a:srcRect t="7204"/>
          <a:stretch/>
        </p:blipFill>
        <p:spPr>
          <a:xfrm>
            <a:off x="354600" y="479160"/>
            <a:ext cx="1824120" cy="1431720"/>
          </a:xfrm>
          <a:prstGeom prst="rect">
            <a:avLst/>
          </a:prstGeom>
          <a:ln>
            <a:noFill/>
          </a:ln>
        </p:spPr>
      </p:pic>
      <p:sp>
        <p:nvSpPr>
          <p:cNvPr id="213" name="CustomShape 5"/>
          <p:cNvSpPr/>
          <p:nvPr/>
        </p:nvSpPr>
        <p:spPr>
          <a:xfrm>
            <a:off x="6958800" y="5796360"/>
            <a:ext cx="513144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Curriculum Development </a:t>
            </a:r>
            <a:endParaRPr lang="pt-PT" sz="14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of Master’s Degree Program in </a:t>
            </a:r>
            <a:endParaRPr lang="pt-PT" sz="14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Industrial Engineering for Thailand Sustainable Smart Industry</a:t>
            </a:r>
            <a:endParaRPr lang="pt-PT" sz="1400" b="0" strike="noStrike" spc="-1"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3051000" y="2448360"/>
            <a:ext cx="59446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0" strike="noStrike" spc="-1">
                <a:solidFill>
                  <a:srgbClr val="5B9BD5"/>
                </a:solidFill>
                <a:latin typeface="Arial"/>
                <a:ea typeface="DejaVu Sans"/>
              </a:rPr>
              <a:t>Thank You</a:t>
            </a:r>
            <a:endParaRPr lang="pt-PT" sz="9600" b="0" strike="noStrike" spc="-1">
              <a:latin typeface="Arial"/>
            </a:endParaRPr>
          </a:p>
        </p:txBody>
      </p:sp>
      <p:pic>
        <p:nvPicPr>
          <p:cNvPr id="215" name="Picture 18" descr="A close up of a logo&#10;&#10;Description generated with very high confidence"/>
          <p:cNvPicPr/>
          <p:nvPr/>
        </p:nvPicPr>
        <p:blipFill>
          <a:blip r:embed="rId15"/>
          <a:stretch/>
        </p:blipFill>
        <p:spPr>
          <a:xfrm>
            <a:off x="7118280" y="770400"/>
            <a:ext cx="4262760" cy="1217160"/>
          </a:xfrm>
          <a:prstGeom prst="rect">
            <a:avLst/>
          </a:prstGeom>
          <a:ln>
            <a:noFill/>
          </a:ln>
        </p:spPr>
      </p:pic>
      <p:grpSp>
        <p:nvGrpSpPr>
          <p:cNvPr id="216" name="Group 7"/>
          <p:cNvGrpSpPr/>
          <p:nvPr/>
        </p:nvGrpSpPr>
        <p:grpSpPr>
          <a:xfrm>
            <a:off x="1433160" y="1661040"/>
            <a:ext cx="10658160" cy="5077080"/>
            <a:chOff x="1433160" y="1661040"/>
            <a:chExt cx="10658160" cy="5077080"/>
          </a:xfrm>
        </p:grpSpPr>
        <p:pic>
          <p:nvPicPr>
            <p:cNvPr id="217" name="Picture 26"/>
            <p:cNvPicPr/>
            <p:nvPr/>
          </p:nvPicPr>
          <p:blipFill>
            <a:blip r:embed="rId16"/>
            <a:stretch/>
          </p:blipFill>
          <p:spPr>
            <a:xfrm>
              <a:off x="9820440" y="4249800"/>
              <a:ext cx="1279440" cy="1279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7"/>
            <p:cNvPicPr/>
            <p:nvPr/>
          </p:nvPicPr>
          <p:blipFill>
            <a:blip r:embed="rId17"/>
            <a:stretch/>
          </p:blipFill>
          <p:spPr>
            <a:xfrm>
              <a:off x="5943240" y="5267160"/>
              <a:ext cx="1242720" cy="1227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8"/>
            <p:cNvPicPr/>
            <p:nvPr/>
          </p:nvPicPr>
          <p:blipFill>
            <a:blip r:embed="rId18"/>
            <a:stretch/>
          </p:blipFill>
          <p:spPr>
            <a:xfrm>
              <a:off x="4587840" y="5409360"/>
              <a:ext cx="1233720" cy="123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9"/>
            <p:cNvPicPr/>
            <p:nvPr/>
          </p:nvPicPr>
          <p:blipFill>
            <a:blip r:embed="rId19"/>
            <a:stretch/>
          </p:blipFill>
          <p:spPr>
            <a:xfrm>
              <a:off x="7152480" y="4984200"/>
              <a:ext cx="1553760" cy="14173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21" name="Group 8"/>
            <p:cNvGrpSpPr/>
            <p:nvPr/>
          </p:nvGrpSpPr>
          <p:grpSpPr>
            <a:xfrm>
              <a:off x="1433160" y="5625720"/>
              <a:ext cx="1946880" cy="1112400"/>
              <a:chOff x="1433160" y="5625720"/>
              <a:chExt cx="1946880" cy="1112400"/>
            </a:xfrm>
          </p:grpSpPr>
          <p:sp>
            <p:nvSpPr>
              <p:cNvPr id="222" name="CustomShape 9"/>
              <p:cNvSpPr/>
              <p:nvPr/>
            </p:nvSpPr>
            <p:spPr>
              <a:xfrm>
                <a:off x="1680480" y="6396480"/>
                <a:ext cx="1452240" cy="155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223" name="Picture 36"/>
              <p:cNvPicPr/>
              <p:nvPr/>
            </p:nvPicPr>
            <p:blipFill>
              <a:blip r:embed="rId20"/>
              <a:stretch/>
            </p:blipFill>
            <p:spPr>
              <a:xfrm>
                <a:off x="1433160" y="5625720"/>
                <a:ext cx="1946880" cy="11124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24" name="Picture 31"/>
            <p:cNvPicPr/>
            <p:nvPr/>
          </p:nvPicPr>
          <p:blipFill>
            <a:blip r:embed="rId21"/>
            <a:stretch/>
          </p:blipFill>
          <p:spPr>
            <a:xfrm>
              <a:off x="8635680" y="4846680"/>
              <a:ext cx="1252080" cy="1243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32"/>
            <p:cNvPicPr/>
            <p:nvPr/>
          </p:nvPicPr>
          <p:blipFill>
            <a:blip r:embed="rId22"/>
            <a:stretch/>
          </p:blipFill>
          <p:spPr>
            <a:xfrm>
              <a:off x="11031480" y="1661040"/>
              <a:ext cx="1059840" cy="141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33"/>
            <p:cNvPicPr/>
            <p:nvPr/>
          </p:nvPicPr>
          <p:blipFill>
            <a:blip r:embed="rId23"/>
            <a:stretch/>
          </p:blipFill>
          <p:spPr>
            <a:xfrm>
              <a:off x="3282840" y="5179680"/>
              <a:ext cx="1224720" cy="1417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34"/>
            <p:cNvPicPr/>
            <p:nvPr/>
          </p:nvPicPr>
          <p:blipFill>
            <a:blip r:embed="rId24"/>
            <a:stretch/>
          </p:blipFill>
          <p:spPr>
            <a:xfrm>
              <a:off x="10739160" y="2994480"/>
              <a:ext cx="849600" cy="1489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8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PT" sz="4400" b="0" strike="noStrike" spc="-1">
                <a:latin typeface="Arial"/>
              </a:rPr>
              <a:t>Clique para editar o formato do título</a:t>
            </a:r>
          </a:p>
        </p:txBody>
      </p:sp>
      <p:sp>
        <p:nvSpPr>
          <p:cNvPr id="229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latin typeface="Arial"/>
              </a:rPr>
              <a:t>Segundo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latin typeface="Arial"/>
              </a:rPr>
              <a:t>Terceiro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latin typeface="Arial"/>
              </a:rPr>
              <a:t>Quarto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Quinto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Sexto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356120" y="3445560"/>
            <a:ext cx="8949600" cy="13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PT" sz="2800" b="0" strike="noStrike" spc="-1" dirty="0">
                <a:ea typeface="+mn-lt"/>
                <a:cs typeface="+mn-lt"/>
              </a:rPr>
              <a:t>Rui M. Lima, Cristiano Jesus</a:t>
            </a:r>
            <a:endParaRPr lang="pt-PT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(School of Engineering of University of Minho)</a:t>
            </a:r>
            <a:endParaRPr lang="pt-PT" sz="2800" b="0" strike="noStrike" spc="-1" dirty="0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356120" y="2067840"/>
            <a:ext cx="8949600" cy="11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3200" spc="-1" dirty="0">
                <a:solidFill>
                  <a:srgbClr val="000000"/>
                </a:solidFill>
              </a:rPr>
              <a:t>การประชุมเชิงปฏิบัติการ – การสร้างและตรวจสอบความถูกต้องของแบบจำลองการวินิจฉัยตนเองสำหรับ </a:t>
            </a:r>
            <a:r>
              <a:rPr lang="en-US" sz="3200" spc="-1" dirty="0">
                <a:solidFill>
                  <a:srgbClr val="000000"/>
                </a:solidFill>
              </a:rPr>
              <a:t>I4.0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792440" y="448560"/>
            <a:ext cx="8706240" cy="88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200" b="1" strike="noStrike" spc="-1" dirty="0">
                <a:solidFill>
                  <a:srgbClr val="000000"/>
                </a:solidFill>
                <a:latin typeface="Calibri"/>
              </a:rPr>
              <a:t>ระดับการเติบโต (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Acatech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pt-PT" sz="3200" b="0" strike="noStrike" spc="-1" dirty="0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475920" y="1576080"/>
            <a:ext cx="11228760" cy="48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endParaRPr lang="th-TH" sz="2000" strike="noStrike" spc="-1" dirty="0">
              <a:solidFill>
                <a:srgbClr val="000000"/>
              </a:solidFill>
              <a:latin typeface="Calibri"/>
            </a:endParaRPr>
          </a:p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th-TH" sz="2000" strike="noStrike" spc="-1" dirty="0">
                <a:solidFill>
                  <a:srgbClr val="000000"/>
                </a:solidFill>
                <a:latin typeface="Calibri"/>
              </a:rPr>
              <a:t>คอมพิวเตอร์ - การใช้เทคโนโลยีสารสนเทศ</a:t>
            </a:r>
          </a:p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th-TH" sz="2000" strike="noStrike" spc="-1" dirty="0">
                <a:solidFill>
                  <a:srgbClr val="000000"/>
                </a:solidFill>
                <a:latin typeface="Calibri"/>
              </a:rPr>
              <a:t>การเชื่อมต่อ - การรวมเครื่องมือไอที</a:t>
            </a:r>
          </a:p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th-TH" sz="2000" strike="noStrike" spc="-1" dirty="0">
                <a:solidFill>
                  <a:srgbClr val="000000"/>
                </a:solidFill>
                <a:latin typeface="Calibri"/>
              </a:rPr>
              <a:t>การมองเห็น - เซ็นเซอร์อนุญาตให้ตรวจสอบกระบวนการตั้งแต่ต้นจนจบ</a:t>
            </a:r>
          </a:p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th-TH" sz="2000" strike="noStrike" spc="-1" dirty="0">
                <a:solidFill>
                  <a:srgbClr val="000000"/>
                </a:solidFill>
                <a:latin typeface="Calibri"/>
              </a:rPr>
              <a:t>ความโปร่งใส - เงาดิจิทัลบ่งบอกสถานการณ์ปัจจุบัน</a:t>
            </a:r>
          </a:p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th-TH" sz="2000" strike="noStrike" spc="-1" dirty="0">
                <a:solidFill>
                  <a:srgbClr val="000000"/>
                </a:solidFill>
                <a:latin typeface="Calibri"/>
              </a:rPr>
              <a:t>ความสามารถในการคาดเดา - ความสามารถในการจำลองสถานการณ์</a:t>
            </a:r>
          </a:p>
          <a:p>
            <a:pPr marL="565785" indent="-457200">
              <a:lnSpc>
                <a:spcPct val="90000"/>
              </a:lnSpc>
              <a:spcBef>
                <a:spcPts val="2268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/>
              </a:rPr>
              <a:t>Adaptability - </a:t>
            </a:r>
            <a:r>
              <a:rPr lang="th-TH" sz="2000" strike="noStrike" spc="-1" dirty="0">
                <a:solidFill>
                  <a:srgbClr val="000000"/>
                </a:solidFill>
                <a:latin typeface="Calibri"/>
              </a:rPr>
              <a:t>ความสามารถในการปรับตัวอย่างต่อเนื่อง</a:t>
            </a:r>
            <a:endParaRPr lang="pt-PT" sz="20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792440" y="448560"/>
            <a:ext cx="8706240" cy="88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200" b="1" strike="noStrike" spc="-1" dirty="0">
                <a:solidFill>
                  <a:srgbClr val="000000"/>
                </a:solidFill>
                <a:latin typeface="Calibri"/>
              </a:rPr>
              <a:t>ระดับการเติบโต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Acatech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pt-PT" sz="3200" b="0" strike="noStrike" spc="-1" dirty="0">
              <a:latin typeface="Arial"/>
            </a:endParaRPr>
          </a:p>
        </p:txBody>
      </p:sp>
      <p:pic>
        <p:nvPicPr>
          <p:cNvPr id="368" name="Imagem 367"/>
          <p:cNvPicPr/>
          <p:nvPr/>
        </p:nvPicPr>
        <p:blipFill>
          <a:blip r:embed="rId2"/>
          <a:stretch/>
        </p:blipFill>
        <p:spPr>
          <a:xfrm>
            <a:off x="2202120" y="1584000"/>
            <a:ext cx="7787520" cy="438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792440" y="448560"/>
            <a:ext cx="8706240" cy="88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600" b="1" strike="noStrike" spc="-1" dirty="0">
                <a:solidFill>
                  <a:srgbClr val="000000"/>
                </a:solidFill>
                <a:latin typeface="Calibri"/>
              </a:rPr>
              <a:t>ดัชนีการเติบโต 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Calibri"/>
              </a:rPr>
              <a:t>Acatech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pt-PT" sz="3600" b="0" strike="noStrike" spc="-1" dirty="0">
              <a:latin typeface="Arial"/>
            </a:endParaRPr>
          </a:p>
        </p:txBody>
      </p:sp>
      <p:pic>
        <p:nvPicPr>
          <p:cNvPr id="370" name="Imagem 369"/>
          <p:cNvPicPr/>
          <p:nvPr/>
        </p:nvPicPr>
        <p:blipFill>
          <a:blip r:embed="rId2"/>
          <a:stretch/>
        </p:blipFill>
        <p:spPr>
          <a:xfrm>
            <a:off x="2027880" y="1656000"/>
            <a:ext cx="8135640" cy="42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D6BA-E915-40FA-B72F-1128CC0F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 + ผลงาน</a:t>
            </a:r>
            <a:endParaRPr lang="pt-PT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8D2FF7C-3B16-45DA-B2FB-E65EFF87D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คุณได้ระบุความคืบหน้าอะไรในโครงการของคุณในสัปดาห์นี้ คุณทำอะไรในโครงการของคุณในสัปดาห์นี้ คุณวางแผนจะทำอะไรในสัปดาห์หน้า? คุณสามารถรายงานกิจกรรมโครงการต่อทักษะการจัดการโครงการได้หรือไม่? อธิบายตัวอย่าง</a:t>
            </a:r>
          </a:p>
          <a:p>
            <a:r>
              <a:rPr lang="th-TH" sz="2400" dirty="0"/>
              <a:t>สัปดาห์นี้คุณได้เสริมทักษะอะไรบ้างในชั้นเรียน เนื้อหาและ / หรือกิจกรรมใดที่มีผลกระทบมากที่สุดหรือเกี่ยวข้องมากที่สุด คำถามหรือข้อกังวลใดที่คุณต้องการแก้ไข คุณมีความคิดเห็นเพิ่มเติมที่จะเพิ่ม? ยกตัวอย่างเฉพาะที่เกี่ยวข้องกับการจัดการโครงการ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44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1532</TotalTime>
  <Words>244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โครงการ + ผลงาน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Rui M. Lima</dc:creator>
  <dc:description/>
  <cp:lastModifiedBy>lukaw9</cp:lastModifiedBy>
  <cp:revision>252</cp:revision>
  <dcterms:created xsi:type="dcterms:W3CDTF">2018-02-10T16:55:03Z</dcterms:created>
  <dcterms:modified xsi:type="dcterms:W3CDTF">2020-09-26T17:53:39Z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