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29" r:id="rId2"/>
    <p:sldId id="377" r:id="rId3"/>
    <p:sldId id="399" r:id="rId4"/>
    <p:sldId id="400" r:id="rId5"/>
    <p:sldId id="401" r:id="rId6"/>
    <p:sldId id="402" r:id="rId7"/>
    <p:sldId id="403" r:id="rId8"/>
    <p:sldId id="404" r:id="rId9"/>
    <p:sldId id="406" r:id="rId10"/>
    <p:sldId id="405" r:id="rId11"/>
    <p:sldId id="407" r:id="rId12"/>
    <p:sldId id="408" r:id="rId13"/>
    <p:sldId id="410" r:id="rId14"/>
    <p:sldId id="409" r:id="rId15"/>
    <p:sldId id="411" r:id="rId16"/>
    <p:sldId id="412" r:id="rId17"/>
    <p:sldId id="413" r:id="rId18"/>
    <p:sldId id="414" r:id="rId19"/>
    <p:sldId id="415" r:id="rId20"/>
    <p:sldId id="427" r:id="rId21"/>
    <p:sldId id="416" r:id="rId22"/>
    <p:sldId id="417" r:id="rId23"/>
    <p:sldId id="418" r:id="rId24"/>
    <p:sldId id="419" r:id="rId25"/>
    <p:sldId id="420" r:id="rId26"/>
    <p:sldId id="421" r:id="rId27"/>
    <p:sldId id="422" r:id="rId28"/>
    <p:sldId id="423" r:id="rId29"/>
    <p:sldId id="424" r:id="rId30"/>
    <p:sldId id="425" r:id="rId31"/>
    <p:sldId id="426" r:id="rId32"/>
    <p:sldId id="25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a:srgbClr val="000000"/>
    <a:srgbClr val="E7E6E6"/>
    <a:srgbClr val="E9EBF5"/>
    <a:srgbClr val="CFD5EA"/>
    <a:srgbClr val="E6E6E6"/>
    <a:srgbClr val="4472C4"/>
    <a:srgbClr val="ED7D31"/>
    <a:srgbClr val="C0C0C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87143" autoAdjust="0"/>
  </p:normalViewPr>
  <p:slideViewPr>
    <p:cSldViewPr snapToGrid="0">
      <p:cViewPr varScale="1">
        <p:scale>
          <a:sx n="63" d="100"/>
          <a:sy n="63" d="100"/>
        </p:scale>
        <p:origin x="978"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ata2.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8C1DE8-365D-4A40-95CD-C7550CBB907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t-PT"/>
        </a:p>
      </dgm:t>
    </dgm:pt>
    <dgm:pt modelId="{BB820AAA-EA6A-4BF5-ABC5-2ACB3628BE7B}">
      <dgm:prSet phldrT="[Text]" custT="1"/>
      <dgm:spPr/>
      <dgm:t>
        <a:bodyPr/>
        <a:lstStyle/>
        <a:p>
          <a:r>
            <a:rPr lang="th-TH" sz="1800" dirty="0"/>
            <a:t>การสื่อสารอย่างเป็นทางการ</a:t>
          </a:r>
          <a:endParaRPr lang="pt-PT" sz="1800" dirty="0"/>
        </a:p>
      </dgm:t>
    </dgm:pt>
    <dgm:pt modelId="{3DE3198E-8065-4D81-8012-73712C51D617}" type="parTrans" cxnId="{BF517EC8-7BF1-4220-AA16-B52F0A79725D}">
      <dgm:prSet/>
      <dgm:spPr/>
      <dgm:t>
        <a:bodyPr/>
        <a:lstStyle/>
        <a:p>
          <a:endParaRPr lang="pt-PT" sz="1800"/>
        </a:p>
      </dgm:t>
    </dgm:pt>
    <dgm:pt modelId="{24E22464-8F29-427E-9103-B2D739CF453D}" type="sibTrans" cxnId="{BF517EC8-7BF1-4220-AA16-B52F0A79725D}">
      <dgm:prSet/>
      <dgm:spPr/>
      <dgm:t>
        <a:bodyPr/>
        <a:lstStyle/>
        <a:p>
          <a:endParaRPr lang="pt-PT" sz="1800"/>
        </a:p>
      </dgm:t>
    </dgm:pt>
    <dgm:pt modelId="{6685B579-3730-49CB-8044-945F286F1013}">
      <dgm:prSet phldrT="[Text]" custT="1"/>
      <dgm:spPr/>
      <dgm:t>
        <a:bodyPr/>
        <a:lstStyle/>
        <a:p>
          <a:r>
            <a:rPr lang="th-TH" sz="1800" dirty="0"/>
            <a:t>การสื่อสารอย่างไม่เป็นทางการ</a:t>
          </a:r>
          <a:endParaRPr lang="pt-PT" sz="1800" dirty="0"/>
        </a:p>
      </dgm:t>
    </dgm:pt>
    <dgm:pt modelId="{86658CC6-C3A0-4A72-A859-9D47585C4AF8}" type="parTrans" cxnId="{FF2830D5-B6AE-45F2-AFDA-4CFD5749E9A6}">
      <dgm:prSet/>
      <dgm:spPr/>
      <dgm:t>
        <a:bodyPr/>
        <a:lstStyle/>
        <a:p>
          <a:endParaRPr lang="pt-PT" sz="1800"/>
        </a:p>
      </dgm:t>
    </dgm:pt>
    <dgm:pt modelId="{CDCACBC7-FA60-4880-9BE8-2A70862F7F15}" type="sibTrans" cxnId="{FF2830D5-B6AE-45F2-AFDA-4CFD5749E9A6}">
      <dgm:prSet/>
      <dgm:spPr/>
      <dgm:t>
        <a:bodyPr/>
        <a:lstStyle/>
        <a:p>
          <a:endParaRPr lang="pt-PT" sz="1800"/>
        </a:p>
      </dgm:t>
    </dgm:pt>
    <dgm:pt modelId="{7361CDF3-E6B1-4BC7-A49D-9290C96C5ECC}">
      <dgm:prSet phldrT="[Text]" custT="1"/>
      <dgm:spPr/>
      <dgm:t>
        <a:bodyPr/>
        <a:lstStyle/>
        <a:p>
          <a:r>
            <a:rPr lang="th-TH" sz="1800" dirty="0"/>
            <a:t>การสื่อสารด้วยวาจา</a:t>
          </a:r>
          <a:endParaRPr lang="pt-PT" sz="1800" dirty="0"/>
        </a:p>
      </dgm:t>
    </dgm:pt>
    <dgm:pt modelId="{BD27D939-09B4-43E5-B66C-160701D418B0}" type="parTrans" cxnId="{38C6B5CB-EAA6-4402-9642-1A6DDBC88062}">
      <dgm:prSet/>
      <dgm:spPr/>
      <dgm:t>
        <a:bodyPr/>
        <a:lstStyle/>
        <a:p>
          <a:endParaRPr lang="pt-PT" sz="1800"/>
        </a:p>
      </dgm:t>
    </dgm:pt>
    <dgm:pt modelId="{987181AC-96BF-4E46-9F29-854D30F7A844}" type="sibTrans" cxnId="{38C6B5CB-EAA6-4402-9642-1A6DDBC88062}">
      <dgm:prSet/>
      <dgm:spPr/>
      <dgm:t>
        <a:bodyPr/>
        <a:lstStyle/>
        <a:p>
          <a:endParaRPr lang="pt-PT" sz="1800"/>
        </a:p>
      </dgm:t>
    </dgm:pt>
    <dgm:pt modelId="{D37305F7-7967-4C36-B3BA-6055A4CFD676}">
      <dgm:prSet phldrT="[Text]" custT="1"/>
      <dgm:spPr/>
      <dgm:t>
        <a:bodyPr/>
        <a:lstStyle/>
        <a:p>
          <a:r>
            <a:rPr lang="th-TH" sz="1800" dirty="0"/>
            <a:t>การสื่อสารที่เป็นลายลักษณ์อักษร</a:t>
          </a:r>
          <a:endParaRPr lang="pt-PT" sz="1800" dirty="0"/>
        </a:p>
      </dgm:t>
    </dgm:pt>
    <dgm:pt modelId="{357DB55B-F3E5-4EB5-8F4D-132E74A4927D}" type="parTrans" cxnId="{6194F697-4F6E-48DD-8151-DA7D83559A4B}">
      <dgm:prSet/>
      <dgm:spPr/>
      <dgm:t>
        <a:bodyPr/>
        <a:lstStyle/>
        <a:p>
          <a:endParaRPr lang="pt-PT"/>
        </a:p>
      </dgm:t>
    </dgm:pt>
    <dgm:pt modelId="{4EDDCBD8-9001-4621-90E8-DD478CBAB720}" type="sibTrans" cxnId="{6194F697-4F6E-48DD-8151-DA7D83559A4B}">
      <dgm:prSet/>
      <dgm:spPr/>
      <dgm:t>
        <a:bodyPr/>
        <a:lstStyle/>
        <a:p>
          <a:endParaRPr lang="pt-PT"/>
        </a:p>
      </dgm:t>
    </dgm:pt>
    <dgm:pt modelId="{1DE7D9F5-8910-42A4-B6EF-D7C7762E823B}" type="pres">
      <dgm:prSet presAssocID="{148C1DE8-365D-4A40-95CD-C7550CBB9075}" presName="Name0" presStyleCnt="0">
        <dgm:presLayoutVars>
          <dgm:dir/>
          <dgm:resizeHandles val="exact"/>
        </dgm:presLayoutVars>
      </dgm:prSet>
      <dgm:spPr/>
    </dgm:pt>
    <dgm:pt modelId="{5723D76E-4B5D-4DB3-8BA1-A07D4A8B5DD2}" type="pres">
      <dgm:prSet presAssocID="{BB820AAA-EA6A-4BF5-ABC5-2ACB3628BE7B}" presName="composite" presStyleCnt="0"/>
      <dgm:spPr/>
    </dgm:pt>
    <dgm:pt modelId="{4DF3B533-5EEE-4489-9EEF-AD2F0A2F0E2D}" type="pres">
      <dgm:prSet presAssocID="{BB820AAA-EA6A-4BF5-ABC5-2ACB3628BE7B}" presName="rect1" presStyleLbl="trAlignAcc1" presStyleIdx="0" presStyleCnt="4">
        <dgm:presLayoutVars>
          <dgm:bulletEnabled val="1"/>
        </dgm:presLayoutVars>
      </dgm:prSet>
      <dgm:spPr/>
    </dgm:pt>
    <dgm:pt modelId="{4AB0D5AB-83C1-402B-B2CE-71B76672DFA2}" type="pres">
      <dgm:prSet presAssocID="{BB820AAA-EA6A-4BF5-ABC5-2ACB3628BE7B}" presName="rect2" presStyleLbl="fgImgPlace1" presStyleIdx="0" presStyleCnt="4"/>
      <dgm:spPr>
        <a:blipFill rotWithShape="1">
          <a:blip xmlns:r="http://schemas.openxmlformats.org/officeDocument/2006/relationships" r:embed="rId1"/>
          <a:srcRect/>
          <a:stretch>
            <a:fillRect t="-1000" b="-1000"/>
          </a:stretch>
        </a:blipFill>
        <a:ln>
          <a:solidFill>
            <a:schemeClr val="tx1"/>
          </a:solidFill>
        </a:ln>
      </dgm:spPr>
    </dgm:pt>
    <dgm:pt modelId="{A7013377-D464-4A87-A574-C03358D9612F}" type="pres">
      <dgm:prSet presAssocID="{24E22464-8F29-427E-9103-B2D739CF453D}" presName="sibTrans" presStyleCnt="0"/>
      <dgm:spPr/>
    </dgm:pt>
    <dgm:pt modelId="{0F5D27D6-A2DF-48DD-AFAA-4F4A187622E9}" type="pres">
      <dgm:prSet presAssocID="{6685B579-3730-49CB-8044-945F286F1013}" presName="composite" presStyleCnt="0"/>
      <dgm:spPr/>
    </dgm:pt>
    <dgm:pt modelId="{22E79593-1C32-4EA1-BCBB-576A0AAF8665}" type="pres">
      <dgm:prSet presAssocID="{6685B579-3730-49CB-8044-945F286F1013}" presName="rect1" presStyleLbl="trAlignAcc1" presStyleIdx="1" presStyleCnt="4">
        <dgm:presLayoutVars>
          <dgm:bulletEnabled val="1"/>
        </dgm:presLayoutVars>
      </dgm:prSet>
      <dgm:spPr/>
    </dgm:pt>
    <dgm:pt modelId="{35EEB70C-3416-48F5-AD33-62DAB40BA055}" type="pres">
      <dgm:prSet presAssocID="{6685B579-3730-49CB-8044-945F286F1013}" presName="rect2" presStyleLbl="fgImgPlace1" presStyleIdx="1" presStyleCnt="4"/>
      <dgm:spPr>
        <a:blipFill rotWithShape="1">
          <a:blip xmlns:r="http://schemas.openxmlformats.org/officeDocument/2006/relationships" r:embed="rId2"/>
          <a:srcRect/>
          <a:stretch>
            <a:fillRect t="-4000" b="-4000"/>
          </a:stretch>
        </a:blipFill>
        <a:ln>
          <a:solidFill>
            <a:schemeClr val="tx1"/>
          </a:solidFill>
        </a:ln>
      </dgm:spPr>
    </dgm:pt>
    <dgm:pt modelId="{2D87BC7F-EAA4-47AC-A860-E83909DB49E5}" type="pres">
      <dgm:prSet presAssocID="{CDCACBC7-FA60-4880-9BE8-2A70862F7F15}" presName="sibTrans" presStyleCnt="0"/>
      <dgm:spPr/>
    </dgm:pt>
    <dgm:pt modelId="{D2409EB9-9EAF-430C-B418-055261322883}" type="pres">
      <dgm:prSet presAssocID="{7361CDF3-E6B1-4BC7-A49D-9290C96C5ECC}" presName="composite" presStyleCnt="0"/>
      <dgm:spPr/>
    </dgm:pt>
    <dgm:pt modelId="{C7FD55B3-E719-48ED-AA44-3BD0B060793E}" type="pres">
      <dgm:prSet presAssocID="{7361CDF3-E6B1-4BC7-A49D-9290C96C5ECC}" presName="rect1" presStyleLbl="trAlignAcc1" presStyleIdx="2" presStyleCnt="4">
        <dgm:presLayoutVars>
          <dgm:bulletEnabled val="1"/>
        </dgm:presLayoutVars>
      </dgm:prSet>
      <dgm:spPr/>
    </dgm:pt>
    <dgm:pt modelId="{4B2FD167-CA14-4A23-A667-ACF01DA53F89}" type="pres">
      <dgm:prSet presAssocID="{7361CDF3-E6B1-4BC7-A49D-9290C96C5ECC}" presName="rect2" presStyleLbl="fgImgPlace1" presStyleIdx="2" presStyleCnt="4"/>
      <dgm:spPr>
        <a:blipFill rotWithShape="1">
          <a:blip xmlns:r="http://schemas.openxmlformats.org/officeDocument/2006/relationships" r:embed="rId3"/>
          <a:srcRect/>
          <a:stretch>
            <a:fillRect t="-1000" b="-1000"/>
          </a:stretch>
        </a:blipFill>
        <a:ln>
          <a:solidFill>
            <a:schemeClr val="tx1"/>
          </a:solidFill>
        </a:ln>
      </dgm:spPr>
    </dgm:pt>
    <dgm:pt modelId="{3A7614F7-F92F-435B-9577-269037C0607E}" type="pres">
      <dgm:prSet presAssocID="{987181AC-96BF-4E46-9F29-854D30F7A844}" presName="sibTrans" presStyleCnt="0"/>
      <dgm:spPr/>
    </dgm:pt>
    <dgm:pt modelId="{DAA7EAE5-8039-4F1F-A4F5-E54E53B09928}" type="pres">
      <dgm:prSet presAssocID="{D37305F7-7967-4C36-B3BA-6055A4CFD676}" presName="composite" presStyleCnt="0"/>
      <dgm:spPr/>
    </dgm:pt>
    <dgm:pt modelId="{37E629E6-A5CC-4839-87AF-514B5E9CFAB8}" type="pres">
      <dgm:prSet presAssocID="{D37305F7-7967-4C36-B3BA-6055A4CFD676}" presName="rect1" presStyleLbl="trAlignAcc1" presStyleIdx="3" presStyleCnt="4">
        <dgm:presLayoutVars>
          <dgm:bulletEnabled val="1"/>
        </dgm:presLayoutVars>
      </dgm:prSet>
      <dgm:spPr/>
    </dgm:pt>
    <dgm:pt modelId="{D8B81EBB-A874-441C-9758-53C0156A6C69}" type="pres">
      <dgm:prSet presAssocID="{D37305F7-7967-4C36-B3BA-6055A4CFD676}" presName="rect2" presStyleLbl="fgImgPlace1" presStyleIdx="3" presStyleCnt="4"/>
      <dgm:spPr>
        <a:blipFill rotWithShape="1">
          <a:blip xmlns:r="http://schemas.openxmlformats.org/officeDocument/2006/relationships" r:embed="rId4"/>
          <a:srcRect/>
          <a:stretch>
            <a:fillRect l="-4000" r="-4000"/>
          </a:stretch>
        </a:blipFill>
        <a:ln>
          <a:solidFill>
            <a:schemeClr val="tx1"/>
          </a:solidFill>
        </a:ln>
      </dgm:spPr>
    </dgm:pt>
  </dgm:ptLst>
  <dgm:cxnLst>
    <dgm:cxn modelId="{42B9D60D-42DC-43A1-B621-E8301F3AF0D9}" type="presOf" srcId="{148C1DE8-365D-4A40-95CD-C7550CBB9075}" destId="{1DE7D9F5-8910-42A4-B6EF-D7C7762E823B}" srcOrd="0" destOrd="0" presId="urn:microsoft.com/office/officeart/2008/layout/PictureStrips"/>
    <dgm:cxn modelId="{6A135F25-ED99-410F-882F-B73D17894752}" type="presOf" srcId="{6685B579-3730-49CB-8044-945F286F1013}" destId="{22E79593-1C32-4EA1-BCBB-576A0AAF8665}" srcOrd="0" destOrd="0" presId="urn:microsoft.com/office/officeart/2008/layout/PictureStrips"/>
    <dgm:cxn modelId="{A8C4382E-6E85-42E7-9BF5-E0D6700A2942}" type="presOf" srcId="{7361CDF3-E6B1-4BC7-A49D-9290C96C5ECC}" destId="{C7FD55B3-E719-48ED-AA44-3BD0B060793E}" srcOrd="0" destOrd="0" presId="urn:microsoft.com/office/officeart/2008/layout/PictureStrips"/>
    <dgm:cxn modelId="{14A62A57-A857-4A44-8A09-58B739CA710A}" type="presOf" srcId="{BB820AAA-EA6A-4BF5-ABC5-2ACB3628BE7B}" destId="{4DF3B533-5EEE-4489-9EEF-AD2F0A2F0E2D}" srcOrd="0" destOrd="0" presId="urn:microsoft.com/office/officeart/2008/layout/PictureStrips"/>
    <dgm:cxn modelId="{6194F697-4F6E-48DD-8151-DA7D83559A4B}" srcId="{148C1DE8-365D-4A40-95CD-C7550CBB9075}" destId="{D37305F7-7967-4C36-B3BA-6055A4CFD676}" srcOrd="3" destOrd="0" parTransId="{357DB55B-F3E5-4EB5-8F4D-132E74A4927D}" sibTransId="{4EDDCBD8-9001-4621-90E8-DD478CBAB720}"/>
    <dgm:cxn modelId="{4D71B5AC-E30E-40B3-953A-E745A75F63C0}" type="presOf" srcId="{D37305F7-7967-4C36-B3BA-6055A4CFD676}" destId="{37E629E6-A5CC-4839-87AF-514B5E9CFAB8}" srcOrd="0" destOrd="0" presId="urn:microsoft.com/office/officeart/2008/layout/PictureStrips"/>
    <dgm:cxn modelId="{BF517EC8-7BF1-4220-AA16-B52F0A79725D}" srcId="{148C1DE8-365D-4A40-95CD-C7550CBB9075}" destId="{BB820AAA-EA6A-4BF5-ABC5-2ACB3628BE7B}" srcOrd="0" destOrd="0" parTransId="{3DE3198E-8065-4D81-8012-73712C51D617}" sibTransId="{24E22464-8F29-427E-9103-B2D739CF453D}"/>
    <dgm:cxn modelId="{38C6B5CB-EAA6-4402-9642-1A6DDBC88062}" srcId="{148C1DE8-365D-4A40-95CD-C7550CBB9075}" destId="{7361CDF3-E6B1-4BC7-A49D-9290C96C5ECC}" srcOrd="2" destOrd="0" parTransId="{BD27D939-09B4-43E5-B66C-160701D418B0}" sibTransId="{987181AC-96BF-4E46-9F29-854D30F7A844}"/>
    <dgm:cxn modelId="{FF2830D5-B6AE-45F2-AFDA-4CFD5749E9A6}" srcId="{148C1DE8-365D-4A40-95CD-C7550CBB9075}" destId="{6685B579-3730-49CB-8044-945F286F1013}" srcOrd="1" destOrd="0" parTransId="{86658CC6-C3A0-4A72-A859-9D47585C4AF8}" sibTransId="{CDCACBC7-FA60-4880-9BE8-2A70862F7F15}"/>
    <dgm:cxn modelId="{28829579-1964-4ECF-9AB3-C545435E011E}" type="presParOf" srcId="{1DE7D9F5-8910-42A4-B6EF-D7C7762E823B}" destId="{5723D76E-4B5D-4DB3-8BA1-A07D4A8B5DD2}" srcOrd="0" destOrd="0" presId="urn:microsoft.com/office/officeart/2008/layout/PictureStrips"/>
    <dgm:cxn modelId="{5DDEB23A-69F6-499E-A6E8-B8E4C75263F1}" type="presParOf" srcId="{5723D76E-4B5D-4DB3-8BA1-A07D4A8B5DD2}" destId="{4DF3B533-5EEE-4489-9EEF-AD2F0A2F0E2D}" srcOrd="0" destOrd="0" presId="urn:microsoft.com/office/officeart/2008/layout/PictureStrips"/>
    <dgm:cxn modelId="{6278ABBE-FCB3-4E4C-B0D3-D220A762E1E4}" type="presParOf" srcId="{5723D76E-4B5D-4DB3-8BA1-A07D4A8B5DD2}" destId="{4AB0D5AB-83C1-402B-B2CE-71B76672DFA2}" srcOrd="1" destOrd="0" presId="urn:microsoft.com/office/officeart/2008/layout/PictureStrips"/>
    <dgm:cxn modelId="{D31988BE-EF74-452F-84A4-224AF5CC1088}" type="presParOf" srcId="{1DE7D9F5-8910-42A4-B6EF-D7C7762E823B}" destId="{A7013377-D464-4A87-A574-C03358D9612F}" srcOrd="1" destOrd="0" presId="urn:microsoft.com/office/officeart/2008/layout/PictureStrips"/>
    <dgm:cxn modelId="{8373087D-A855-44FA-B6C1-BE5316B9ED70}" type="presParOf" srcId="{1DE7D9F5-8910-42A4-B6EF-D7C7762E823B}" destId="{0F5D27D6-A2DF-48DD-AFAA-4F4A187622E9}" srcOrd="2" destOrd="0" presId="urn:microsoft.com/office/officeart/2008/layout/PictureStrips"/>
    <dgm:cxn modelId="{C96680C7-E972-4A18-ADFF-DE1139D2A30D}" type="presParOf" srcId="{0F5D27D6-A2DF-48DD-AFAA-4F4A187622E9}" destId="{22E79593-1C32-4EA1-BCBB-576A0AAF8665}" srcOrd="0" destOrd="0" presId="urn:microsoft.com/office/officeart/2008/layout/PictureStrips"/>
    <dgm:cxn modelId="{79F65D7A-E003-437D-A422-14153CBC9164}" type="presParOf" srcId="{0F5D27D6-A2DF-48DD-AFAA-4F4A187622E9}" destId="{35EEB70C-3416-48F5-AD33-62DAB40BA055}" srcOrd="1" destOrd="0" presId="urn:microsoft.com/office/officeart/2008/layout/PictureStrips"/>
    <dgm:cxn modelId="{67B2FFDD-3DB0-4384-B8E8-509225F70FCF}" type="presParOf" srcId="{1DE7D9F5-8910-42A4-B6EF-D7C7762E823B}" destId="{2D87BC7F-EAA4-47AC-A860-E83909DB49E5}" srcOrd="3" destOrd="0" presId="urn:microsoft.com/office/officeart/2008/layout/PictureStrips"/>
    <dgm:cxn modelId="{6C6E756D-EA0F-42F5-8F96-4C3C838C7926}" type="presParOf" srcId="{1DE7D9F5-8910-42A4-B6EF-D7C7762E823B}" destId="{D2409EB9-9EAF-430C-B418-055261322883}" srcOrd="4" destOrd="0" presId="urn:microsoft.com/office/officeart/2008/layout/PictureStrips"/>
    <dgm:cxn modelId="{04FDDF14-8ED7-45A6-B34A-5AEDE93366A3}" type="presParOf" srcId="{D2409EB9-9EAF-430C-B418-055261322883}" destId="{C7FD55B3-E719-48ED-AA44-3BD0B060793E}" srcOrd="0" destOrd="0" presId="urn:microsoft.com/office/officeart/2008/layout/PictureStrips"/>
    <dgm:cxn modelId="{DA245B3C-149B-4932-9617-30E1CB77B42C}" type="presParOf" srcId="{D2409EB9-9EAF-430C-B418-055261322883}" destId="{4B2FD167-CA14-4A23-A667-ACF01DA53F89}" srcOrd="1" destOrd="0" presId="urn:microsoft.com/office/officeart/2008/layout/PictureStrips"/>
    <dgm:cxn modelId="{53298457-0A73-4DE2-97C0-E5C8ED7F47BA}" type="presParOf" srcId="{1DE7D9F5-8910-42A4-B6EF-D7C7762E823B}" destId="{3A7614F7-F92F-435B-9577-269037C0607E}" srcOrd="5" destOrd="0" presId="urn:microsoft.com/office/officeart/2008/layout/PictureStrips"/>
    <dgm:cxn modelId="{3ACB9136-A812-49D4-BF97-9EA2FA664566}" type="presParOf" srcId="{1DE7D9F5-8910-42A4-B6EF-D7C7762E823B}" destId="{DAA7EAE5-8039-4F1F-A4F5-E54E53B09928}" srcOrd="6" destOrd="0" presId="urn:microsoft.com/office/officeart/2008/layout/PictureStrips"/>
    <dgm:cxn modelId="{18110DB8-2272-41BF-ACE1-000BD1837FC0}" type="presParOf" srcId="{DAA7EAE5-8039-4F1F-A4F5-E54E53B09928}" destId="{37E629E6-A5CC-4839-87AF-514B5E9CFAB8}" srcOrd="0" destOrd="0" presId="urn:microsoft.com/office/officeart/2008/layout/PictureStrips"/>
    <dgm:cxn modelId="{C2AA15CD-089D-4843-83C5-B3199C11269D}" type="presParOf" srcId="{DAA7EAE5-8039-4F1F-A4F5-E54E53B09928}" destId="{D8B81EBB-A874-441C-9758-53C0156A6C69}"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8C1DE8-365D-4A40-95CD-C7550CBB907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t-PT"/>
        </a:p>
      </dgm:t>
    </dgm:pt>
    <dgm:pt modelId="{06AC2ECE-EA0B-42D0-B7B8-800516409D8E}">
      <dgm:prSet phldrT="[Text]" custT="1"/>
      <dgm:spPr/>
      <dgm:t>
        <a:bodyPr/>
        <a:lstStyle/>
        <a:p>
          <a:r>
            <a:rPr lang="th-TH" sz="1800" dirty="0"/>
            <a:t>การสื่อสารด้วยภาพ</a:t>
          </a:r>
          <a:endParaRPr lang="pt-PT" sz="1800" dirty="0"/>
        </a:p>
      </dgm:t>
    </dgm:pt>
    <dgm:pt modelId="{DAB793EF-F52F-4D4B-AB30-F0F835B3B30B}" type="parTrans" cxnId="{EDD9B8F6-96B7-43AA-8826-67BFA3C18C6D}">
      <dgm:prSet/>
      <dgm:spPr/>
      <dgm:t>
        <a:bodyPr/>
        <a:lstStyle/>
        <a:p>
          <a:endParaRPr lang="en-GB"/>
        </a:p>
      </dgm:t>
    </dgm:pt>
    <dgm:pt modelId="{47278F96-B54A-43F7-ACC0-E8D37017C83F}" type="sibTrans" cxnId="{EDD9B8F6-96B7-43AA-8826-67BFA3C18C6D}">
      <dgm:prSet/>
      <dgm:spPr/>
      <dgm:t>
        <a:bodyPr/>
        <a:lstStyle/>
        <a:p>
          <a:endParaRPr lang="en-GB"/>
        </a:p>
      </dgm:t>
    </dgm:pt>
    <dgm:pt modelId="{1DE7D9F5-8910-42A4-B6EF-D7C7762E823B}" type="pres">
      <dgm:prSet presAssocID="{148C1DE8-365D-4A40-95CD-C7550CBB9075}" presName="Name0" presStyleCnt="0">
        <dgm:presLayoutVars>
          <dgm:dir/>
          <dgm:resizeHandles val="exact"/>
        </dgm:presLayoutVars>
      </dgm:prSet>
      <dgm:spPr/>
    </dgm:pt>
    <dgm:pt modelId="{79ADB475-0116-4EE2-8210-9FC8F0956E22}" type="pres">
      <dgm:prSet presAssocID="{06AC2ECE-EA0B-42D0-B7B8-800516409D8E}" presName="composite" presStyleCnt="0"/>
      <dgm:spPr/>
    </dgm:pt>
    <dgm:pt modelId="{09A45B09-720C-4B71-BE16-EE04643278A8}" type="pres">
      <dgm:prSet presAssocID="{06AC2ECE-EA0B-42D0-B7B8-800516409D8E}" presName="rect1" presStyleLbl="trAlignAcc1" presStyleIdx="0" presStyleCnt="1">
        <dgm:presLayoutVars>
          <dgm:bulletEnabled val="1"/>
        </dgm:presLayoutVars>
      </dgm:prSet>
      <dgm:spPr/>
    </dgm:pt>
    <dgm:pt modelId="{EC6B8A2E-0842-4852-B30B-39D67C1D4B1F}" type="pres">
      <dgm:prSet presAssocID="{06AC2ECE-EA0B-42D0-B7B8-800516409D8E}" presName="rect2" presStyleLbl="fgImgPlace1" presStyleIdx="0" presStyleCnt="1"/>
      <dgm:spPr>
        <a:blipFill rotWithShape="1">
          <a:blip xmlns:r="http://schemas.openxmlformats.org/officeDocument/2006/relationships" r:embed="rId1"/>
          <a:srcRect/>
          <a:stretch>
            <a:fillRect l="-25000" r="-25000"/>
          </a:stretch>
        </a:blipFill>
        <a:ln>
          <a:solidFill>
            <a:srgbClr val="000000"/>
          </a:solidFill>
        </a:ln>
      </dgm:spPr>
    </dgm:pt>
  </dgm:ptLst>
  <dgm:cxnLst>
    <dgm:cxn modelId="{A8106A84-DBAF-4044-BF34-61E510BE3408}" type="presOf" srcId="{148C1DE8-365D-4A40-95CD-C7550CBB9075}" destId="{1DE7D9F5-8910-42A4-B6EF-D7C7762E823B}" srcOrd="0" destOrd="0" presId="urn:microsoft.com/office/officeart/2008/layout/PictureStrips"/>
    <dgm:cxn modelId="{099BE2E7-CEC0-45D6-9ED5-5007AFA76F9A}" type="presOf" srcId="{06AC2ECE-EA0B-42D0-B7B8-800516409D8E}" destId="{09A45B09-720C-4B71-BE16-EE04643278A8}" srcOrd="0" destOrd="0" presId="urn:microsoft.com/office/officeart/2008/layout/PictureStrips"/>
    <dgm:cxn modelId="{EDD9B8F6-96B7-43AA-8826-67BFA3C18C6D}" srcId="{148C1DE8-365D-4A40-95CD-C7550CBB9075}" destId="{06AC2ECE-EA0B-42D0-B7B8-800516409D8E}" srcOrd="0" destOrd="0" parTransId="{DAB793EF-F52F-4D4B-AB30-F0F835B3B30B}" sibTransId="{47278F96-B54A-43F7-ACC0-E8D37017C83F}"/>
    <dgm:cxn modelId="{D171BCCE-48F7-40E9-856D-D641734FF75C}" type="presParOf" srcId="{1DE7D9F5-8910-42A4-B6EF-D7C7762E823B}" destId="{79ADB475-0116-4EE2-8210-9FC8F0956E22}" srcOrd="0" destOrd="0" presId="urn:microsoft.com/office/officeart/2008/layout/PictureStrips"/>
    <dgm:cxn modelId="{ED68754A-E1AF-4F68-ABEA-C9A708B279E7}" type="presParOf" srcId="{79ADB475-0116-4EE2-8210-9FC8F0956E22}" destId="{09A45B09-720C-4B71-BE16-EE04643278A8}" srcOrd="0" destOrd="0" presId="urn:microsoft.com/office/officeart/2008/layout/PictureStrips"/>
    <dgm:cxn modelId="{6B7412FA-2A53-463E-8831-2CA7144C63A9}" type="presParOf" srcId="{79ADB475-0116-4EE2-8210-9FC8F0956E22}" destId="{EC6B8A2E-0842-4852-B30B-39D67C1D4B1F}" srcOrd="1" destOrd="0" presId="urn:microsoft.com/office/officeart/2008/layout/PictureStrip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3B533-5EEE-4489-9EEF-AD2F0A2F0E2D}">
      <dsp:nvSpPr>
        <dsp:cNvPr id="0" name=""/>
        <dsp:cNvSpPr/>
      </dsp:nvSpPr>
      <dsp:spPr>
        <a:xfrm>
          <a:off x="153692" y="742151"/>
          <a:ext cx="3602301" cy="112571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487" tIns="68580" rIns="68580" bIns="68580" numCol="1" spcCol="1270" anchor="ctr" anchorCtr="0">
          <a:noAutofit/>
        </a:bodyPr>
        <a:lstStyle/>
        <a:p>
          <a:pPr marL="0" lvl="0" indent="0" algn="l" defTabSz="800100">
            <a:lnSpc>
              <a:spcPct val="90000"/>
            </a:lnSpc>
            <a:spcBef>
              <a:spcPct val="0"/>
            </a:spcBef>
            <a:spcAft>
              <a:spcPct val="35000"/>
            </a:spcAft>
            <a:buNone/>
          </a:pPr>
          <a:r>
            <a:rPr lang="th-TH" sz="1800" kern="1200" dirty="0"/>
            <a:t>การสื่อสารอย่างเป็นทางการ</a:t>
          </a:r>
          <a:endParaRPr lang="pt-PT" sz="1800" kern="1200" dirty="0"/>
        </a:p>
      </dsp:txBody>
      <dsp:txXfrm>
        <a:off x="153692" y="742151"/>
        <a:ext cx="3602301" cy="1125719"/>
      </dsp:txXfrm>
    </dsp:sp>
    <dsp:sp modelId="{4AB0D5AB-83C1-402B-B2CE-71B76672DFA2}">
      <dsp:nvSpPr>
        <dsp:cNvPr id="0" name=""/>
        <dsp:cNvSpPr/>
      </dsp:nvSpPr>
      <dsp:spPr>
        <a:xfrm>
          <a:off x="3596" y="579547"/>
          <a:ext cx="788003" cy="1182005"/>
        </a:xfrm>
        <a:prstGeom prst="rect">
          <a:avLst/>
        </a:prstGeom>
        <a:blipFill rotWithShape="1">
          <a:blip xmlns:r="http://schemas.openxmlformats.org/officeDocument/2006/relationships" r:embed="rId1"/>
          <a:srcRect/>
          <a:stretch>
            <a:fillRect t="-1000" b="-1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2E79593-1C32-4EA1-BCBB-576A0AAF8665}">
      <dsp:nvSpPr>
        <dsp:cNvPr id="0" name=""/>
        <dsp:cNvSpPr/>
      </dsp:nvSpPr>
      <dsp:spPr>
        <a:xfrm>
          <a:off x="4094412" y="742151"/>
          <a:ext cx="3602301" cy="112571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487" tIns="68580" rIns="68580" bIns="68580" numCol="1" spcCol="1270" anchor="ctr" anchorCtr="0">
          <a:noAutofit/>
        </a:bodyPr>
        <a:lstStyle/>
        <a:p>
          <a:pPr marL="0" lvl="0" indent="0" algn="l" defTabSz="800100">
            <a:lnSpc>
              <a:spcPct val="90000"/>
            </a:lnSpc>
            <a:spcBef>
              <a:spcPct val="0"/>
            </a:spcBef>
            <a:spcAft>
              <a:spcPct val="35000"/>
            </a:spcAft>
            <a:buNone/>
          </a:pPr>
          <a:r>
            <a:rPr lang="th-TH" sz="1800" kern="1200" dirty="0"/>
            <a:t>การสื่อสารอย่างไม่เป็นทางการ</a:t>
          </a:r>
          <a:endParaRPr lang="pt-PT" sz="1800" kern="1200" dirty="0"/>
        </a:p>
      </dsp:txBody>
      <dsp:txXfrm>
        <a:off x="4094412" y="742151"/>
        <a:ext cx="3602301" cy="1125719"/>
      </dsp:txXfrm>
    </dsp:sp>
    <dsp:sp modelId="{35EEB70C-3416-48F5-AD33-62DAB40BA055}">
      <dsp:nvSpPr>
        <dsp:cNvPr id="0" name=""/>
        <dsp:cNvSpPr/>
      </dsp:nvSpPr>
      <dsp:spPr>
        <a:xfrm>
          <a:off x="3944316" y="579547"/>
          <a:ext cx="788003" cy="1182005"/>
        </a:xfrm>
        <a:prstGeom prst="rect">
          <a:avLst/>
        </a:prstGeom>
        <a:blipFill rotWithShape="1">
          <a:blip xmlns:r="http://schemas.openxmlformats.org/officeDocument/2006/relationships" r:embed="rId2"/>
          <a:srcRect/>
          <a:stretch>
            <a:fillRect t="-4000" b="-4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C7FD55B3-E719-48ED-AA44-3BD0B060793E}">
      <dsp:nvSpPr>
        <dsp:cNvPr id="0" name=""/>
        <dsp:cNvSpPr/>
      </dsp:nvSpPr>
      <dsp:spPr>
        <a:xfrm>
          <a:off x="153692" y="2159307"/>
          <a:ext cx="3602301" cy="112571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487" tIns="68580" rIns="68580" bIns="68580" numCol="1" spcCol="1270" anchor="ctr" anchorCtr="0">
          <a:noAutofit/>
        </a:bodyPr>
        <a:lstStyle/>
        <a:p>
          <a:pPr marL="0" lvl="0" indent="0" algn="l" defTabSz="800100">
            <a:lnSpc>
              <a:spcPct val="90000"/>
            </a:lnSpc>
            <a:spcBef>
              <a:spcPct val="0"/>
            </a:spcBef>
            <a:spcAft>
              <a:spcPct val="35000"/>
            </a:spcAft>
            <a:buNone/>
          </a:pPr>
          <a:r>
            <a:rPr lang="th-TH" sz="1800" kern="1200" dirty="0"/>
            <a:t>การสื่อสารด้วยวาจา</a:t>
          </a:r>
          <a:endParaRPr lang="pt-PT" sz="1800" kern="1200" dirty="0"/>
        </a:p>
      </dsp:txBody>
      <dsp:txXfrm>
        <a:off x="153692" y="2159307"/>
        <a:ext cx="3602301" cy="1125719"/>
      </dsp:txXfrm>
    </dsp:sp>
    <dsp:sp modelId="{4B2FD167-CA14-4A23-A667-ACF01DA53F89}">
      <dsp:nvSpPr>
        <dsp:cNvPr id="0" name=""/>
        <dsp:cNvSpPr/>
      </dsp:nvSpPr>
      <dsp:spPr>
        <a:xfrm>
          <a:off x="3596" y="1996703"/>
          <a:ext cx="788003" cy="1182005"/>
        </a:xfrm>
        <a:prstGeom prst="rect">
          <a:avLst/>
        </a:prstGeom>
        <a:blipFill rotWithShape="1">
          <a:blip xmlns:r="http://schemas.openxmlformats.org/officeDocument/2006/relationships" r:embed="rId3"/>
          <a:srcRect/>
          <a:stretch>
            <a:fillRect t="-1000" b="-1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37E629E6-A5CC-4839-87AF-514B5E9CFAB8}">
      <dsp:nvSpPr>
        <dsp:cNvPr id="0" name=""/>
        <dsp:cNvSpPr/>
      </dsp:nvSpPr>
      <dsp:spPr>
        <a:xfrm>
          <a:off x="4094412" y="2159307"/>
          <a:ext cx="3602301" cy="112571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487" tIns="68580" rIns="68580" bIns="68580" numCol="1" spcCol="1270" anchor="ctr" anchorCtr="0">
          <a:noAutofit/>
        </a:bodyPr>
        <a:lstStyle/>
        <a:p>
          <a:pPr marL="0" lvl="0" indent="0" algn="l" defTabSz="800100">
            <a:lnSpc>
              <a:spcPct val="90000"/>
            </a:lnSpc>
            <a:spcBef>
              <a:spcPct val="0"/>
            </a:spcBef>
            <a:spcAft>
              <a:spcPct val="35000"/>
            </a:spcAft>
            <a:buNone/>
          </a:pPr>
          <a:r>
            <a:rPr lang="th-TH" sz="1800" kern="1200" dirty="0"/>
            <a:t>การสื่อสารที่เป็นลายลักษณ์อักษร</a:t>
          </a:r>
          <a:endParaRPr lang="pt-PT" sz="1800" kern="1200" dirty="0"/>
        </a:p>
      </dsp:txBody>
      <dsp:txXfrm>
        <a:off x="4094412" y="2159307"/>
        <a:ext cx="3602301" cy="1125719"/>
      </dsp:txXfrm>
    </dsp:sp>
    <dsp:sp modelId="{D8B81EBB-A874-441C-9758-53C0156A6C69}">
      <dsp:nvSpPr>
        <dsp:cNvPr id="0" name=""/>
        <dsp:cNvSpPr/>
      </dsp:nvSpPr>
      <dsp:spPr>
        <a:xfrm>
          <a:off x="3944316" y="1996703"/>
          <a:ext cx="788003" cy="1182005"/>
        </a:xfrm>
        <a:prstGeom prst="rect">
          <a:avLst/>
        </a:prstGeom>
        <a:blipFill rotWithShape="1">
          <a:blip xmlns:r="http://schemas.openxmlformats.org/officeDocument/2006/relationships" r:embed="rId4"/>
          <a:srcRect/>
          <a:stretch>
            <a:fillRect l="-4000" r="-4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45B09-720C-4B71-BE16-EE04643278A8}">
      <dsp:nvSpPr>
        <dsp:cNvPr id="0" name=""/>
        <dsp:cNvSpPr/>
      </dsp:nvSpPr>
      <dsp:spPr>
        <a:xfrm>
          <a:off x="150404" y="458357"/>
          <a:ext cx="3609701" cy="112803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4054" tIns="68580" rIns="68580" bIns="68580" numCol="1" spcCol="1270" anchor="ctr" anchorCtr="0">
          <a:noAutofit/>
        </a:bodyPr>
        <a:lstStyle/>
        <a:p>
          <a:pPr marL="0" lvl="0" indent="0" algn="l" defTabSz="800100">
            <a:lnSpc>
              <a:spcPct val="90000"/>
            </a:lnSpc>
            <a:spcBef>
              <a:spcPct val="0"/>
            </a:spcBef>
            <a:spcAft>
              <a:spcPct val="35000"/>
            </a:spcAft>
            <a:buNone/>
          </a:pPr>
          <a:r>
            <a:rPr lang="th-TH" sz="1800" kern="1200" dirty="0"/>
            <a:t>การสื่อสารด้วยภาพ</a:t>
          </a:r>
          <a:endParaRPr lang="pt-PT" sz="1800" kern="1200" dirty="0"/>
        </a:p>
      </dsp:txBody>
      <dsp:txXfrm>
        <a:off x="150404" y="458357"/>
        <a:ext cx="3609701" cy="1128031"/>
      </dsp:txXfrm>
    </dsp:sp>
    <dsp:sp modelId="{EC6B8A2E-0842-4852-B30B-39D67C1D4B1F}">
      <dsp:nvSpPr>
        <dsp:cNvPr id="0" name=""/>
        <dsp:cNvSpPr/>
      </dsp:nvSpPr>
      <dsp:spPr>
        <a:xfrm>
          <a:off x="0" y="295419"/>
          <a:ext cx="789622" cy="1184433"/>
        </a:xfrm>
        <a:prstGeom prst="rect">
          <a:avLst/>
        </a:prstGeom>
        <a:blipFill rotWithShape="1">
          <a:blip xmlns:r="http://schemas.openxmlformats.org/officeDocument/2006/relationships" r:embed="rId1"/>
          <a:srcRect/>
          <a:stretch>
            <a:fillRect l="-25000" r="-25000"/>
          </a:stretch>
        </a:blip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14612-2E3E-4CBC-BBBE-ED26E3580793}" type="datetimeFigureOut">
              <a:rPr lang="pt-PT" smtClean="0"/>
              <a:t>27/09/2020</a:t>
            </a:fld>
            <a:endParaRPr lang="pt-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6927FA-9838-49F9-BC71-C65DD91E4A98}" type="slidenum">
              <a:rPr lang="pt-PT" smtClean="0"/>
              <a:t>‹#›</a:t>
            </a:fld>
            <a:endParaRPr lang="pt-PT"/>
          </a:p>
        </p:txBody>
      </p:sp>
    </p:spTree>
    <p:extLst>
      <p:ext uri="{BB962C8B-B14F-4D97-AF65-F5344CB8AC3E}">
        <p14:creationId xmlns:p14="http://schemas.microsoft.com/office/powerpoint/2010/main" val="43026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are the slides for class dedicated to communication in project management. Some slides could be delivered later to students.</a:t>
            </a:r>
            <a:endParaRPr lang="pt-PT" dirty="0"/>
          </a:p>
        </p:txBody>
      </p:sp>
      <p:sp>
        <p:nvSpPr>
          <p:cNvPr id="4" name="Slide Number Placeholder 3"/>
          <p:cNvSpPr>
            <a:spLocks noGrp="1"/>
          </p:cNvSpPr>
          <p:nvPr>
            <p:ph type="sldNum" sz="quarter" idx="5"/>
          </p:nvPr>
        </p:nvSpPr>
        <p:spPr/>
        <p:txBody>
          <a:bodyPr/>
          <a:lstStyle/>
          <a:p>
            <a:fld id="{676927FA-9838-49F9-BC71-C65DD91E4A98}" type="slidenum">
              <a:rPr lang="pt-PT" smtClean="0"/>
              <a:t>1</a:t>
            </a:fld>
            <a:endParaRPr lang="pt-PT"/>
          </a:p>
        </p:txBody>
      </p:sp>
    </p:spTree>
    <p:extLst>
      <p:ext uri="{BB962C8B-B14F-4D97-AF65-F5344CB8AC3E}">
        <p14:creationId xmlns:p14="http://schemas.microsoft.com/office/powerpoint/2010/main" val="1314680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Nelson Mandela, Greta Thunberg (“How dare you”), Steve Jobs, Alex Ferguson, Malala Yousafzai (“Let's get our books and pens, they are our most powerful weapons”), José Mourinho, Oprah Winfrey, Cristiano Ronaldo, José </a:t>
            </a:r>
            <a:r>
              <a:rPr lang="en-US" dirty="0" err="1"/>
              <a:t>Salgueiro</a:t>
            </a:r>
            <a:r>
              <a:rPr lang="en-US" dirty="0"/>
              <a:t> Maia, Vladimir Putin, Barack Obama, </a:t>
            </a:r>
            <a:r>
              <a:rPr lang="en-US" dirty="0" err="1"/>
              <a:t>Belmiro</a:t>
            </a:r>
            <a:r>
              <a:rPr lang="en-US" dirty="0"/>
              <a:t> de Azevedo, Martin Luther King (“We must accept finite disappointments, but never lose infinite hope”), Pope Francis, Margaret </a:t>
            </a:r>
            <a:r>
              <a:rPr lang="en-US" dirty="0" err="1"/>
              <a:t>Tatcher</a:t>
            </a:r>
            <a:endParaRPr lang="en-US" dirty="0"/>
          </a:p>
          <a:p>
            <a:endParaRPr lang="en-US" dirty="0"/>
          </a:p>
          <a:p>
            <a:r>
              <a:rPr lang="en-US" dirty="0" err="1"/>
              <a:t>Salgueiro</a:t>
            </a:r>
            <a:r>
              <a:rPr lang="en-US" dirty="0"/>
              <a:t> Maia: "My members, as you all know, there are several classes of state. The socialist states, the capitalist states and the state that we arrived at. Now, on this solemn night, we will end with the state that we arrived at! want to voluntarily, go out and form. Whoever doesn't want to leave, stay here! </a:t>
            </a:r>
            <a:r>
              <a:rPr lang="en-US"/>
              <a:t>"</a:t>
            </a:r>
            <a:endParaRPr lang="pt-PT"/>
          </a:p>
        </p:txBody>
      </p:sp>
      <p:sp>
        <p:nvSpPr>
          <p:cNvPr id="4" name="Slide Number Placeholder 3"/>
          <p:cNvSpPr>
            <a:spLocks noGrp="1"/>
          </p:cNvSpPr>
          <p:nvPr>
            <p:ph type="sldNum" sz="quarter" idx="5"/>
          </p:nvPr>
        </p:nvSpPr>
        <p:spPr/>
        <p:txBody>
          <a:bodyPr/>
          <a:lstStyle/>
          <a:p>
            <a:fld id="{676927FA-9838-49F9-BC71-C65DD91E4A98}" type="slidenum">
              <a:rPr lang="pt-PT" smtClean="0"/>
              <a:t>24</a:t>
            </a:fld>
            <a:endParaRPr lang="pt-PT"/>
          </a:p>
        </p:txBody>
      </p:sp>
    </p:spTree>
    <p:extLst>
      <p:ext uri="{BB962C8B-B14F-4D97-AF65-F5344CB8AC3E}">
        <p14:creationId xmlns:p14="http://schemas.microsoft.com/office/powerpoint/2010/main" val="1987669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consider to deliver this slide later to students.</a:t>
            </a:r>
            <a:endParaRPr lang="pt-PT" dirty="0"/>
          </a:p>
        </p:txBody>
      </p:sp>
      <p:sp>
        <p:nvSpPr>
          <p:cNvPr id="4" name="Slide Number Placeholder 3"/>
          <p:cNvSpPr>
            <a:spLocks noGrp="1"/>
          </p:cNvSpPr>
          <p:nvPr>
            <p:ph type="sldNum" sz="quarter" idx="5"/>
          </p:nvPr>
        </p:nvSpPr>
        <p:spPr/>
        <p:txBody>
          <a:bodyPr/>
          <a:lstStyle/>
          <a:p>
            <a:fld id="{676927FA-9838-49F9-BC71-C65DD91E4A98}" type="slidenum">
              <a:rPr lang="pt-PT" smtClean="0"/>
              <a:t>15</a:t>
            </a:fld>
            <a:endParaRPr lang="pt-PT"/>
          </a:p>
        </p:txBody>
      </p:sp>
    </p:spTree>
    <p:extLst>
      <p:ext uri="{BB962C8B-B14F-4D97-AF65-F5344CB8AC3E}">
        <p14:creationId xmlns:p14="http://schemas.microsoft.com/office/powerpoint/2010/main" val="1845853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consider to deliver this slide later to students.</a:t>
            </a:r>
            <a:endParaRPr lang="pt-PT" dirty="0"/>
          </a:p>
          <a:p>
            <a:endParaRPr lang="pt-PT" dirty="0"/>
          </a:p>
        </p:txBody>
      </p:sp>
      <p:sp>
        <p:nvSpPr>
          <p:cNvPr id="4" name="Slide Number Placeholder 3"/>
          <p:cNvSpPr>
            <a:spLocks noGrp="1"/>
          </p:cNvSpPr>
          <p:nvPr>
            <p:ph type="sldNum" sz="quarter" idx="5"/>
          </p:nvPr>
        </p:nvSpPr>
        <p:spPr/>
        <p:txBody>
          <a:bodyPr/>
          <a:lstStyle/>
          <a:p>
            <a:fld id="{676927FA-9838-49F9-BC71-C65DD91E4A98}" type="slidenum">
              <a:rPr lang="pt-PT" smtClean="0"/>
              <a:t>16</a:t>
            </a:fld>
            <a:endParaRPr lang="pt-PT"/>
          </a:p>
        </p:txBody>
      </p:sp>
    </p:spTree>
    <p:extLst>
      <p:ext uri="{BB962C8B-B14F-4D97-AF65-F5344CB8AC3E}">
        <p14:creationId xmlns:p14="http://schemas.microsoft.com/office/powerpoint/2010/main" val="1399818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consider to deliver this slide later to students.</a:t>
            </a:r>
            <a:endParaRPr lang="pt-PT" dirty="0"/>
          </a:p>
          <a:p>
            <a:endParaRPr lang="pt-PT" dirty="0"/>
          </a:p>
        </p:txBody>
      </p:sp>
      <p:sp>
        <p:nvSpPr>
          <p:cNvPr id="4" name="Slide Number Placeholder 3"/>
          <p:cNvSpPr>
            <a:spLocks noGrp="1"/>
          </p:cNvSpPr>
          <p:nvPr>
            <p:ph type="sldNum" sz="quarter" idx="5"/>
          </p:nvPr>
        </p:nvSpPr>
        <p:spPr/>
        <p:txBody>
          <a:bodyPr/>
          <a:lstStyle/>
          <a:p>
            <a:fld id="{676927FA-9838-49F9-BC71-C65DD91E4A98}" type="slidenum">
              <a:rPr lang="pt-PT" smtClean="0"/>
              <a:t>17</a:t>
            </a:fld>
            <a:endParaRPr lang="pt-PT"/>
          </a:p>
        </p:txBody>
      </p:sp>
    </p:spTree>
    <p:extLst>
      <p:ext uri="{BB962C8B-B14F-4D97-AF65-F5344CB8AC3E}">
        <p14:creationId xmlns:p14="http://schemas.microsoft.com/office/powerpoint/2010/main" val="333773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consider to deliver this slide later to students.</a:t>
            </a:r>
            <a:endParaRPr lang="pt-PT" dirty="0"/>
          </a:p>
          <a:p>
            <a:endParaRPr lang="pt-PT" dirty="0"/>
          </a:p>
        </p:txBody>
      </p:sp>
      <p:sp>
        <p:nvSpPr>
          <p:cNvPr id="4" name="Slide Number Placeholder 3"/>
          <p:cNvSpPr>
            <a:spLocks noGrp="1"/>
          </p:cNvSpPr>
          <p:nvPr>
            <p:ph type="sldNum" sz="quarter" idx="5"/>
          </p:nvPr>
        </p:nvSpPr>
        <p:spPr/>
        <p:txBody>
          <a:bodyPr/>
          <a:lstStyle/>
          <a:p>
            <a:fld id="{676927FA-9838-49F9-BC71-C65DD91E4A98}" type="slidenum">
              <a:rPr lang="pt-PT" smtClean="0"/>
              <a:t>18</a:t>
            </a:fld>
            <a:endParaRPr lang="pt-PT"/>
          </a:p>
        </p:txBody>
      </p:sp>
    </p:spTree>
    <p:extLst>
      <p:ext uri="{BB962C8B-B14F-4D97-AF65-F5344CB8AC3E}">
        <p14:creationId xmlns:p14="http://schemas.microsoft.com/office/powerpoint/2010/main" val="3815545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consider to deliver this slide later to students.</a:t>
            </a:r>
            <a:endParaRPr lang="pt-PT" dirty="0"/>
          </a:p>
          <a:p>
            <a:endParaRPr lang="pt-PT" dirty="0"/>
          </a:p>
        </p:txBody>
      </p:sp>
      <p:sp>
        <p:nvSpPr>
          <p:cNvPr id="4" name="Slide Number Placeholder 3"/>
          <p:cNvSpPr>
            <a:spLocks noGrp="1"/>
          </p:cNvSpPr>
          <p:nvPr>
            <p:ph type="sldNum" sz="quarter" idx="5"/>
          </p:nvPr>
        </p:nvSpPr>
        <p:spPr/>
        <p:txBody>
          <a:bodyPr/>
          <a:lstStyle/>
          <a:p>
            <a:fld id="{676927FA-9838-49F9-BC71-C65DD91E4A98}" type="slidenum">
              <a:rPr lang="pt-PT" smtClean="0"/>
              <a:t>19</a:t>
            </a:fld>
            <a:endParaRPr lang="pt-PT"/>
          </a:p>
        </p:txBody>
      </p:sp>
    </p:spTree>
    <p:extLst>
      <p:ext uri="{BB962C8B-B14F-4D97-AF65-F5344CB8AC3E}">
        <p14:creationId xmlns:p14="http://schemas.microsoft.com/office/powerpoint/2010/main" val="19617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consider to deliver this slide later to students.</a:t>
            </a:r>
            <a:endParaRPr lang="pt-PT" dirty="0"/>
          </a:p>
          <a:p>
            <a:endParaRPr lang="pt-PT" dirty="0"/>
          </a:p>
        </p:txBody>
      </p:sp>
      <p:sp>
        <p:nvSpPr>
          <p:cNvPr id="4" name="Slide Number Placeholder 3"/>
          <p:cNvSpPr>
            <a:spLocks noGrp="1"/>
          </p:cNvSpPr>
          <p:nvPr>
            <p:ph type="sldNum" sz="quarter" idx="5"/>
          </p:nvPr>
        </p:nvSpPr>
        <p:spPr/>
        <p:txBody>
          <a:bodyPr/>
          <a:lstStyle/>
          <a:p>
            <a:fld id="{676927FA-9838-49F9-BC71-C65DD91E4A98}" type="slidenum">
              <a:rPr lang="pt-PT" smtClean="0"/>
              <a:t>20</a:t>
            </a:fld>
            <a:endParaRPr lang="pt-PT"/>
          </a:p>
        </p:txBody>
      </p:sp>
    </p:spTree>
    <p:extLst>
      <p:ext uri="{BB962C8B-B14F-4D97-AF65-F5344CB8AC3E}">
        <p14:creationId xmlns:p14="http://schemas.microsoft.com/office/powerpoint/2010/main" val="3441333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consider to deliver this slide later to students.</a:t>
            </a:r>
            <a:endParaRPr lang="pt-PT" dirty="0"/>
          </a:p>
          <a:p>
            <a:endParaRPr lang="pt-PT" dirty="0"/>
          </a:p>
        </p:txBody>
      </p:sp>
      <p:sp>
        <p:nvSpPr>
          <p:cNvPr id="4" name="Slide Number Placeholder 3"/>
          <p:cNvSpPr>
            <a:spLocks noGrp="1"/>
          </p:cNvSpPr>
          <p:nvPr>
            <p:ph type="sldNum" sz="quarter" idx="5"/>
          </p:nvPr>
        </p:nvSpPr>
        <p:spPr/>
        <p:txBody>
          <a:bodyPr/>
          <a:lstStyle/>
          <a:p>
            <a:fld id="{676927FA-9838-49F9-BC71-C65DD91E4A98}" type="slidenum">
              <a:rPr lang="pt-PT" smtClean="0"/>
              <a:t>21</a:t>
            </a:fld>
            <a:endParaRPr lang="pt-PT"/>
          </a:p>
        </p:txBody>
      </p:sp>
    </p:spTree>
    <p:extLst>
      <p:ext uri="{BB962C8B-B14F-4D97-AF65-F5344CB8AC3E}">
        <p14:creationId xmlns:p14="http://schemas.microsoft.com/office/powerpoint/2010/main" val="1347417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consider to deliver this slide later to students.</a:t>
            </a:r>
            <a:endParaRPr lang="pt-PT" dirty="0"/>
          </a:p>
          <a:p>
            <a:endParaRPr lang="pt-PT" dirty="0"/>
          </a:p>
        </p:txBody>
      </p:sp>
      <p:sp>
        <p:nvSpPr>
          <p:cNvPr id="4" name="Slide Number Placeholder 3"/>
          <p:cNvSpPr>
            <a:spLocks noGrp="1"/>
          </p:cNvSpPr>
          <p:nvPr>
            <p:ph type="sldNum" sz="quarter" idx="5"/>
          </p:nvPr>
        </p:nvSpPr>
        <p:spPr/>
        <p:txBody>
          <a:bodyPr/>
          <a:lstStyle/>
          <a:p>
            <a:fld id="{676927FA-9838-49F9-BC71-C65DD91E4A98}" type="slidenum">
              <a:rPr lang="pt-PT" smtClean="0"/>
              <a:t>22</a:t>
            </a:fld>
            <a:endParaRPr lang="pt-PT"/>
          </a:p>
        </p:txBody>
      </p:sp>
    </p:spTree>
    <p:extLst>
      <p:ext uri="{BB962C8B-B14F-4D97-AF65-F5344CB8AC3E}">
        <p14:creationId xmlns:p14="http://schemas.microsoft.com/office/powerpoint/2010/main" val="27593540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1" name="Isosceles Triangle 9">
            <a:extLst>
              <a:ext uri="{FF2B5EF4-FFF2-40B4-BE49-F238E27FC236}">
                <a16:creationId xmlns:a16="http://schemas.microsoft.com/office/drawing/2014/main" id="{C97EE39D-45B9-4BC4-A0D5-310EF34CFB88}"/>
              </a:ext>
            </a:extLst>
          </p:cNvPr>
          <p:cNvSpPr/>
          <p:nvPr userDrawn="1"/>
        </p:nvSpPr>
        <p:spPr>
          <a:xfrm>
            <a:off x="12705" y="2035"/>
            <a:ext cx="12195631" cy="68471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096136 w 12222426"/>
              <a:gd name="connsiteY1" fmla="*/ 5264333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59130"/>
              <a:gd name="connsiteY0" fmla="*/ 6847114 h 6847115"/>
              <a:gd name="connsiteX1" fmla="*/ 10096136 w 12259130"/>
              <a:gd name="connsiteY1" fmla="*/ 5238933 h 6847115"/>
              <a:gd name="connsiteX2" fmla="*/ 12259130 w 12259130"/>
              <a:gd name="connsiteY2" fmla="*/ 0 h 6847115"/>
              <a:gd name="connsiteX3" fmla="*/ 12221030 w 12259130"/>
              <a:gd name="connsiteY3" fmla="*/ 6847115 h 6847115"/>
              <a:gd name="connsiteX4" fmla="*/ 0 w 12259130"/>
              <a:gd name="connsiteY4" fmla="*/ 6847114 h 6847115"/>
              <a:gd name="connsiteX0" fmla="*/ 0 w 12170230"/>
              <a:gd name="connsiteY0" fmla="*/ 6859814 h 6859814"/>
              <a:gd name="connsiteX1" fmla="*/ 10007236 w 12170230"/>
              <a:gd name="connsiteY1" fmla="*/ 5238933 h 6859814"/>
              <a:gd name="connsiteX2" fmla="*/ 12170230 w 12170230"/>
              <a:gd name="connsiteY2" fmla="*/ 0 h 6859814"/>
              <a:gd name="connsiteX3" fmla="*/ 12132130 w 12170230"/>
              <a:gd name="connsiteY3" fmla="*/ 6847115 h 6859814"/>
              <a:gd name="connsiteX4" fmla="*/ 0 w 12170230"/>
              <a:gd name="connsiteY4" fmla="*/ 6859814 h 6859814"/>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630" h="6847115">
                <a:moveTo>
                  <a:pt x="0" y="6847114"/>
                </a:moveTo>
                <a:cubicBezTo>
                  <a:pt x="1860005" y="5494382"/>
                  <a:pt x="7994831" y="6388465"/>
                  <a:pt x="10032636" y="5238933"/>
                </a:cubicBezTo>
                <a:cubicBezTo>
                  <a:pt x="12206876" y="3558178"/>
                  <a:pt x="11083835" y="1631043"/>
                  <a:pt x="12195630" y="0"/>
                </a:cubicBezTo>
                <a:cubicBezTo>
                  <a:pt x="12190792" y="2281162"/>
                  <a:pt x="12162368" y="4565953"/>
                  <a:pt x="12157530" y="6847115"/>
                </a:cubicBezTo>
                <a:lnTo>
                  <a:pt x="0" y="684711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Isosceles Triangle 9">
            <a:extLst>
              <a:ext uri="{FF2B5EF4-FFF2-40B4-BE49-F238E27FC236}">
                <a16:creationId xmlns:a16="http://schemas.microsoft.com/office/drawing/2014/main" id="{66BF8A63-094C-431F-A3A0-63E41BD8DF9F}"/>
              </a:ext>
            </a:extLst>
          </p:cNvPr>
          <p:cNvSpPr/>
          <p:nvPr userDrawn="1"/>
        </p:nvSpPr>
        <p:spPr>
          <a:xfrm>
            <a:off x="-15214" y="-8794"/>
            <a:ext cx="12222427" cy="68725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426" h="6872515">
                <a:moveTo>
                  <a:pt x="0" y="6872514"/>
                </a:moveTo>
                <a:cubicBezTo>
                  <a:pt x="2037805" y="5722982"/>
                  <a:pt x="8174445" y="6559008"/>
                  <a:pt x="10212250" y="5409476"/>
                </a:cubicBezTo>
                <a:cubicBezTo>
                  <a:pt x="12386490" y="3728721"/>
                  <a:pt x="11261635" y="1719943"/>
                  <a:pt x="12221030" y="0"/>
                </a:cubicBezTo>
                <a:cubicBezTo>
                  <a:pt x="12216192" y="2281162"/>
                  <a:pt x="12225868" y="4591353"/>
                  <a:pt x="12221030" y="6872515"/>
                </a:cubicBezTo>
                <a:lnTo>
                  <a:pt x="0" y="687251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Isosceles Triangle 9">
            <a:extLst>
              <a:ext uri="{FF2B5EF4-FFF2-40B4-BE49-F238E27FC236}">
                <a16:creationId xmlns:a16="http://schemas.microsoft.com/office/drawing/2014/main" id="{ED72CE23-6E9E-445E-A127-A9C3AB89B488}"/>
              </a:ext>
            </a:extLst>
          </p:cNvPr>
          <p:cNvSpPr/>
          <p:nvPr userDrawn="1"/>
        </p:nvSpPr>
        <p:spPr>
          <a:xfrm rot="10800000">
            <a:off x="3" y="-12699"/>
            <a:ext cx="12204700" cy="68707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039600"/>
              <a:gd name="connsiteY0" fmla="*/ 6997700 h 6997700"/>
              <a:gd name="connsiteX1" fmla="*/ 10045336 w 12039600"/>
              <a:gd name="connsiteY1" fmla="*/ 5656217 h 6997700"/>
              <a:gd name="connsiteX2" fmla="*/ 12039600 w 12039600"/>
              <a:gd name="connsiteY2" fmla="*/ 0 h 6997700"/>
              <a:gd name="connsiteX3" fmla="*/ 12039600 w 12039600"/>
              <a:gd name="connsiteY3" fmla="*/ 6858000 h 6997700"/>
              <a:gd name="connsiteX4" fmla="*/ 0 w 12039600"/>
              <a:gd name="connsiteY4" fmla="*/ 6997700 h 6997700"/>
              <a:gd name="connsiteX0" fmla="*/ 0 w 12192000"/>
              <a:gd name="connsiteY0" fmla="*/ 6997700 h 6997700"/>
              <a:gd name="connsiteX1" fmla="*/ 10045336 w 12192000"/>
              <a:gd name="connsiteY1" fmla="*/ 5656217 h 6997700"/>
              <a:gd name="connsiteX2" fmla="*/ 12039600 w 12192000"/>
              <a:gd name="connsiteY2" fmla="*/ 0 h 6997700"/>
              <a:gd name="connsiteX3" fmla="*/ 12192000 w 12192000"/>
              <a:gd name="connsiteY3" fmla="*/ 6997700 h 6997700"/>
              <a:gd name="connsiteX4" fmla="*/ 0 w 12192000"/>
              <a:gd name="connsiteY4" fmla="*/ 6997700 h 6997700"/>
              <a:gd name="connsiteX0" fmla="*/ 0 w 12192000"/>
              <a:gd name="connsiteY0" fmla="*/ 6845300 h 6845300"/>
              <a:gd name="connsiteX1" fmla="*/ 10045336 w 12192000"/>
              <a:gd name="connsiteY1" fmla="*/ 55038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83436 w 12192000"/>
              <a:gd name="connsiteY1" fmla="*/ 55927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70700"/>
              <a:gd name="connsiteX1" fmla="*/ 10058036 w 12204700"/>
              <a:gd name="connsiteY1" fmla="*/ 5554617 h 6870700"/>
              <a:gd name="connsiteX2" fmla="*/ 12204700 w 12204700"/>
              <a:gd name="connsiteY2" fmla="*/ 0 h 6870700"/>
              <a:gd name="connsiteX3" fmla="*/ 12192000 w 12204700"/>
              <a:gd name="connsiteY3" fmla="*/ 6870700 h 6870700"/>
              <a:gd name="connsiteX4" fmla="*/ 0 w 12204700"/>
              <a:gd name="connsiteY4" fmla="*/ 68326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700" h="6870700">
                <a:moveTo>
                  <a:pt x="0" y="6832600"/>
                </a:moveTo>
                <a:cubicBezTo>
                  <a:pt x="1885405" y="5568768"/>
                  <a:pt x="8020231" y="6704149"/>
                  <a:pt x="10058036" y="5554617"/>
                </a:cubicBezTo>
                <a:cubicBezTo>
                  <a:pt x="12232276" y="3873862"/>
                  <a:pt x="11054805" y="1554843"/>
                  <a:pt x="12204700" y="0"/>
                </a:cubicBezTo>
                <a:cubicBezTo>
                  <a:pt x="12200467" y="2290233"/>
                  <a:pt x="12196233" y="4580467"/>
                  <a:pt x="12192000" y="6870700"/>
                </a:cubicBezTo>
                <a:lnTo>
                  <a:pt x="0" y="6832600"/>
                </a:ln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Isosceles Triangle 9">
            <a:extLst>
              <a:ext uri="{FF2B5EF4-FFF2-40B4-BE49-F238E27FC236}">
                <a16:creationId xmlns:a16="http://schemas.microsoft.com/office/drawing/2014/main" id="{AF55D275-D7F0-4BC5-ACE1-08EA96FE065F}"/>
              </a:ext>
            </a:extLst>
          </p:cNvPr>
          <p:cNvSpPr/>
          <p:nvPr userDrawn="1"/>
        </p:nvSpPr>
        <p:spPr>
          <a:xfrm rot="10800000">
            <a:off x="1" y="1"/>
            <a:ext cx="12192000" cy="68580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6858000"/>
                </a:moveTo>
                <a:cubicBezTo>
                  <a:pt x="2037805" y="5708468"/>
                  <a:pt x="8159931" y="6805749"/>
                  <a:pt x="10197736" y="5656217"/>
                </a:cubicBezTo>
                <a:cubicBezTo>
                  <a:pt x="12371976" y="3975462"/>
                  <a:pt x="11232605" y="1719943"/>
                  <a:pt x="12192000" y="0"/>
                </a:cubicBezTo>
                <a:lnTo>
                  <a:pt x="12192000" y="6858000"/>
                </a:lnTo>
                <a:lnTo>
                  <a:pt x="0" y="6858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descr="A picture containing indoor&#10;&#10;Description generated with high confidence">
            <a:extLst>
              <a:ext uri="{FF2B5EF4-FFF2-40B4-BE49-F238E27FC236}">
                <a16:creationId xmlns:a16="http://schemas.microsoft.com/office/drawing/2014/main" id="{9358ED85-3F91-4A60-AA0D-5214CD30A548}"/>
              </a:ext>
            </a:extLst>
          </p:cNvPr>
          <p:cNvPicPr>
            <a:picLocks noChangeAspect="1"/>
          </p:cNvPicPr>
          <p:nvPr userDrawn="1"/>
        </p:nvPicPr>
        <p:blipFill rotWithShape="1">
          <a:blip r:embed="rId2" cstate="hqprint">
            <a:lum bright="70000" contrast="-70000"/>
            <a:extLst>
              <a:ext uri="{28A0092B-C50C-407E-A947-70E740481C1C}">
                <a14:useLocalDpi xmlns:a14="http://schemas.microsoft.com/office/drawing/2010/main" val="0"/>
              </a:ext>
            </a:extLst>
          </a:blip>
          <a:srcRect t="7201"/>
          <a:stretch/>
        </p:blipFill>
        <p:spPr>
          <a:xfrm>
            <a:off x="354561" y="479046"/>
            <a:ext cx="1824739" cy="1432477"/>
          </a:xfrm>
          <a:prstGeom prst="rect">
            <a:avLst/>
          </a:prstGeom>
        </p:spPr>
      </p:pic>
      <p:pic>
        <p:nvPicPr>
          <p:cNvPr id="17" name="Picture 16" descr="A close up of a logo&#10;&#10;Description generated with very high confidence">
            <a:extLst>
              <a:ext uri="{FF2B5EF4-FFF2-40B4-BE49-F238E27FC236}">
                <a16:creationId xmlns:a16="http://schemas.microsoft.com/office/drawing/2014/main" id="{745027A7-4436-4BFC-B715-CB8E92192DF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118453" y="770574"/>
            <a:ext cx="4263315" cy="1217780"/>
          </a:xfrm>
          <a:prstGeom prst="rect">
            <a:avLst/>
          </a:prstGeom>
        </p:spPr>
      </p:pic>
      <p:sp>
        <p:nvSpPr>
          <p:cNvPr id="22" name="Subtitle 2">
            <a:extLst>
              <a:ext uri="{FF2B5EF4-FFF2-40B4-BE49-F238E27FC236}">
                <a16:creationId xmlns:a16="http://schemas.microsoft.com/office/drawing/2014/main" id="{BE025E4A-4CBA-48FB-AEF6-DE10B0DC6327}"/>
              </a:ext>
            </a:extLst>
          </p:cNvPr>
          <p:cNvSpPr txBox="1">
            <a:spLocks/>
          </p:cNvSpPr>
          <p:nvPr userDrawn="1"/>
        </p:nvSpPr>
        <p:spPr>
          <a:xfrm>
            <a:off x="6958652" y="5796343"/>
            <a:ext cx="5132091" cy="97792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0" i="0" dirty="0">
                <a:solidFill>
                  <a:schemeClr val="bg1">
                    <a:lumMod val="65000"/>
                  </a:schemeClr>
                </a:solidFill>
                <a:latin typeface="Arial" panose="020B0604020202020204" pitchFamily="34" charset="0"/>
                <a:cs typeface="Arial" panose="020B0604020202020204" pitchFamily="34" charset="0"/>
              </a:rPr>
              <a:t>Curriculum Development </a:t>
            </a:r>
          </a:p>
          <a:p>
            <a:pPr algn="r"/>
            <a:r>
              <a:rPr lang="en-US" sz="1400" b="0" i="0" dirty="0">
                <a:solidFill>
                  <a:schemeClr val="bg1">
                    <a:lumMod val="65000"/>
                  </a:schemeClr>
                </a:solidFill>
                <a:latin typeface="Arial" panose="020B0604020202020204" pitchFamily="34" charset="0"/>
                <a:cs typeface="Arial" panose="020B0604020202020204" pitchFamily="34" charset="0"/>
              </a:rPr>
              <a:t>of Master’s Degree Program in </a:t>
            </a:r>
          </a:p>
          <a:p>
            <a:pPr algn="r"/>
            <a:r>
              <a:rPr lang="en-US" sz="1400" b="0" i="0" dirty="0">
                <a:solidFill>
                  <a:schemeClr val="bg1">
                    <a:lumMod val="65000"/>
                  </a:schemeClr>
                </a:solidFill>
                <a:latin typeface="Arial" panose="020B0604020202020204" pitchFamily="34" charset="0"/>
                <a:cs typeface="Arial" panose="020B0604020202020204" pitchFamily="34" charset="0"/>
              </a:rPr>
              <a:t>Industrial Engineering for Thailand Sustainable Smart Industry</a:t>
            </a:r>
          </a:p>
        </p:txBody>
      </p:sp>
      <p:sp>
        <p:nvSpPr>
          <p:cNvPr id="25" name="Subtitle 2">
            <a:extLst>
              <a:ext uri="{FF2B5EF4-FFF2-40B4-BE49-F238E27FC236}">
                <a16:creationId xmlns:a16="http://schemas.microsoft.com/office/drawing/2014/main" id="{5D39AF64-02D8-4A17-BB3F-4E3014876403}"/>
              </a:ext>
            </a:extLst>
          </p:cNvPr>
          <p:cNvSpPr>
            <a:spLocks noGrp="1"/>
          </p:cNvSpPr>
          <p:nvPr>
            <p:ph type="subTitle" idx="1"/>
          </p:nvPr>
        </p:nvSpPr>
        <p:spPr>
          <a:xfrm>
            <a:off x="1356179" y="3445484"/>
            <a:ext cx="8950284" cy="1305161"/>
          </a:xfrm>
          <a:noFill/>
        </p:spPr>
        <p:txBody>
          <a:bodyPr anchor="ctr">
            <a:noAutofit/>
          </a:bodyPr>
          <a:lstStyle>
            <a:lvl1pPr marL="0" indent="0" algn="ctr">
              <a:buNone/>
              <a:defRPr sz="2800" b="0" i="0">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26" name="Title 1">
            <a:extLst>
              <a:ext uri="{FF2B5EF4-FFF2-40B4-BE49-F238E27FC236}">
                <a16:creationId xmlns:a16="http://schemas.microsoft.com/office/drawing/2014/main" id="{47DADDB0-2C51-4443-AB1B-DC4AF76394AD}"/>
              </a:ext>
            </a:extLst>
          </p:cNvPr>
          <p:cNvSpPr>
            <a:spLocks noGrp="1"/>
          </p:cNvSpPr>
          <p:nvPr>
            <p:ph type="ctrTitle"/>
          </p:nvPr>
        </p:nvSpPr>
        <p:spPr>
          <a:xfrm>
            <a:off x="1356179" y="2067996"/>
            <a:ext cx="8950284" cy="1121423"/>
          </a:xfrm>
          <a:noFill/>
        </p:spPr>
        <p:txBody>
          <a:bodyPr anchor="ctr">
            <a:noAutofit/>
          </a:bodyPr>
          <a:lstStyle>
            <a:lvl1pPr algn="ctr">
              <a:defRPr sz="4400" b="0" i="0">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55E31D9C-DF45-4586-BF2E-7912D4B41D80}"/>
              </a:ext>
            </a:extLst>
          </p:cNvPr>
          <p:cNvSpPr/>
          <p:nvPr userDrawn="1"/>
        </p:nvSpPr>
        <p:spPr>
          <a:xfrm>
            <a:off x="1356179" y="3184039"/>
            <a:ext cx="8950284" cy="843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33344BED-7B33-41AD-A323-368EB9B434D6}"/>
              </a:ext>
            </a:extLst>
          </p:cNvPr>
          <p:cNvSpPr/>
          <p:nvPr userDrawn="1"/>
        </p:nvSpPr>
        <p:spPr>
          <a:xfrm>
            <a:off x="1615353" y="3263034"/>
            <a:ext cx="8431931"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BB023124-B431-4DF0-80A3-5D3DB66D88FD}"/>
              </a:ext>
            </a:extLst>
          </p:cNvPr>
          <p:cNvSpPr/>
          <p:nvPr userDrawn="1"/>
        </p:nvSpPr>
        <p:spPr>
          <a:xfrm>
            <a:off x="1927935" y="3310171"/>
            <a:ext cx="7806768" cy="524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5" name="Group 14"/>
          <p:cNvGrpSpPr/>
          <p:nvPr userDrawn="1"/>
        </p:nvGrpSpPr>
        <p:grpSpPr>
          <a:xfrm>
            <a:off x="10294958" y="4750645"/>
            <a:ext cx="1947672" cy="1112955"/>
            <a:chOff x="1462142" y="5625782"/>
            <a:chExt cx="1947672" cy="1112955"/>
          </a:xfrm>
        </p:grpSpPr>
        <p:sp>
          <p:nvSpPr>
            <p:cNvPr id="16" name="Rectangle 15"/>
            <p:cNvSpPr/>
            <p:nvPr userDrawn="1"/>
          </p:nvSpPr>
          <p:spPr>
            <a:xfrm>
              <a:off x="1709237" y="6396483"/>
              <a:ext cx="1453102" cy="15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2142" y="5625782"/>
              <a:ext cx="1947672" cy="1112955"/>
            </a:xfrm>
            <a:prstGeom prst="rect">
              <a:avLst/>
            </a:prstGeom>
          </p:spPr>
        </p:pic>
      </p:grpSp>
    </p:spTree>
    <p:extLst>
      <p:ext uri="{BB962C8B-B14F-4D97-AF65-F5344CB8AC3E}">
        <p14:creationId xmlns:p14="http://schemas.microsoft.com/office/powerpoint/2010/main" val="2861224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16E7B-2755-415C-A9AD-AB128EF106D9}"/>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D80CBA-DC9A-46FB-BE7C-1C8FF0F5342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635A0D-3B3B-4A1A-B83C-4AD6A0EEAF4B}"/>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8808BE-6A98-44A7-B4B9-9EC28AFF9B4D}"/>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1B1C5F-3CAF-4649-B4D5-8F2E81D57F52}"/>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E0AAA5-4509-4E64-BAAE-E044B02A7AA1}"/>
              </a:ext>
            </a:extLst>
          </p:cNvPr>
          <p:cNvSpPr>
            <a:spLocks noGrp="1"/>
          </p:cNvSpPr>
          <p:nvPr>
            <p:ph type="dt" sz="half" idx="10"/>
          </p:nvPr>
        </p:nvSpPr>
        <p:spPr/>
        <p:txBody>
          <a:bodyPr/>
          <a:lstStyle/>
          <a:p>
            <a:fld id="{BE588D94-BDE6-43CB-8B96-E11B39F5F58E}" type="datetime1">
              <a:rPr lang="pt-PT" smtClean="0"/>
              <a:t>27/09/2020</a:t>
            </a:fld>
            <a:endParaRPr lang="en-US"/>
          </a:p>
        </p:txBody>
      </p:sp>
      <p:sp>
        <p:nvSpPr>
          <p:cNvPr id="8" name="Footer Placeholder 7">
            <a:extLst>
              <a:ext uri="{FF2B5EF4-FFF2-40B4-BE49-F238E27FC236}">
                <a16:creationId xmlns:a16="http://schemas.microsoft.com/office/drawing/2014/main" id="{D075D009-BA01-43C0-901E-5BB050E94445}"/>
              </a:ext>
            </a:extLst>
          </p:cNvPr>
          <p:cNvSpPr>
            <a:spLocks noGrp="1"/>
          </p:cNvSpPr>
          <p:nvPr>
            <p:ph type="ftr" sz="quarter" idx="11"/>
          </p:nvPr>
        </p:nvSpPr>
        <p:spPr/>
        <p:txBody>
          <a:bodyPr/>
          <a:lstStyle/>
          <a:p>
            <a:r>
              <a:rPr lang="en-US"/>
              <a:t>Rui M. Lima - PM4I4</a:t>
            </a:r>
          </a:p>
        </p:txBody>
      </p:sp>
      <p:sp>
        <p:nvSpPr>
          <p:cNvPr id="9" name="Slide Number Placeholder 8">
            <a:extLst>
              <a:ext uri="{FF2B5EF4-FFF2-40B4-BE49-F238E27FC236}">
                <a16:creationId xmlns:a16="http://schemas.microsoft.com/office/drawing/2014/main" id="{0F19B0F4-731F-4553-8E9E-7FB4D0255693}"/>
              </a:ext>
            </a:extLst>
          </p:cNvPr>
          <p:cNvSpPr>
            <a:spLocks noGrp="1"/>
          </p:cNvSpPr>
          <p:nvPr>
            <p:ph type="sldNum" sz="quarter" idx="12"/>
          </p:nvPr>
        </p:nvSpPr>
        <p:spPr/>
        <p:txBody>
          <a:bodyPr/>
          <a:lstStyle/>
          <a:p>
            <a:fld id="{1F2D2C98-E128-431B-B44D-4E0429A369B3}" type="slidenum">
              <a:rPr lang="en-US" smtClean="0"/>
              <a:t>‹#›</a:t>
            </a:fld>
            <a:endParaRPr lang="en-US"/>
          </a:p>
        </p:txBody>
      </p:sp>
    </p:spTree>
    <p:extLst>
      <p:ext uri="{BB962C8B-B14F-4D97-AF65-F5344CB8AC3E}">
        <p14:creationId xmlns:p14="http://schemas.microsoft.com/office/powerpoint/2010/main" val="4109048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96960-F648-4700-BFD0-5CD16BA701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D7EA84-1FB4-41C5-99AC-761E11BDE9D0}"/>
              </a:ext>
            </a:extLst>
          </p:cNvPr>
          <p:cNvSpPr>
            <a:spLocks noGrp="1"/>
          </p:cNvSpPr>
          <p:nvPr>
            <p:ph type="dt" sz="half" idx="10"/>
          </p:nvPr>
        </p:nvSpPr>
        <p:spPr/>
        <p:txBody>
          <a:bodyPr/>
          <a:lstStyle/>
          <a:p>
            <a:fld id="{1F7CCEBB-13BF-4312-A352-5D9FAD0C50C8}" type="datetime1">
              <a:rPr lang="pt-PT" smtClean="0"/>
              <a:t>27/09/2020</a:t>
            </a:fld>
            <a:endParaRPr lang="en-US"/>
          </a:p>
        </p:txBody>
      </p:sp>
      <p:sp>
        <p:nvSpPr>
          <p:cNvPr id="4" name="Footer Placeholder 3">
            <a:extLst>
              <a:ext uri="{FF2B5EF4-FFF2-40B4-BE49-F238E27FC236}">
                <a16:creationId xmlns:a16="http://schemas.microsoft.com/office/drawing/2014/main" id="{DAB97808-4AE9-4F15-B28B-50EDC420F8DE}"/>
              </a:ext>
            </a:extLst>
          </p:cNvPr>
          <p:cNvSpPr>
            <a:spLocks noGrp="1"/>
          </p:cNvSpPr>
          <p:nvPr>
            <p:ph type="ftr" sz="quarter" idx="11"/>
          </p:nvPr>
        </p:nvSpPr>
        <p:spPr/>
        <p:txBody>
          <a:bodyPr/>
          <a:lstStyle/>
          <a:p>
            <a:r>
              <a:rPr lang="en-US"/>
              <a:t>Rui M. Lima - PM4I4</a:t>
            </a:r>
          </a:p>
        </p:txBody>
      </p:sp>
      <p:sp>
        <p:nvSpPr>
          <p:cNvPr id="5" name="Slide Number Placeholder 4">
            <a:extLst>
              <a:ext uri="{FF2B5EF4-FFF2-40B4-BE49-F238E27FC236}">
                <a16:creationId xmlns:a16="http://schemas.microsoft.com/office/drawing/2014/main" id="{6ACB2001-E3EB-4483-AF81-E12AE338774E}"/>
              </a:ext>
            </a:extLst>
          </p:cNvPr>
          <p:cNvSpPr>
            <a:spLocks noGrp="1"/>
          </p:cNvSpPr>
          <p:nvPr>
            <p:ph type="sldNum" sz="quarter" idx="12"/>
          </p:nvPr>
        </p:nvSpPr>
        <p:spPr/>
        <p:txBody>
          <a:bodyPr/>
          <a:lstStyle/>
          <a:p>
            <a:fld id="{1F2D2C98-E128-431B-B44D-4E0429A369B3}" type="slidenum">
              <a:rPr lang="en-US" smtClean="0"/>
              <a:t>‹#›</a:t>
            </a:fld>
            <a:endParaRPr lang="en-US"/>
          </a:p>
        </p:txBody>
      </p:sp>
    </p:spTree>
    <p:extLst>
      <p:ext uri="{BB962C8B-B14F-4D97-AF65-F5344CB8AC3E}">
        <p14:creationId xmlns:p14="http://schemas.microsoft.com/office/powerpoint/2010/main" val="629610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2B7B18-FD7D-4AE7-961D-638A21ED8E61}"/>
              </a:ext>
            </a:extLst>
          </p:cNvPr>
          <p:cNvSpPr>
            <a:spLocks noGrp="1"/>
          </p:cNvSpPr>
          <p:nvPr>
            <p:ph type="dt" sz="half" idx="10"/>
          </p:nvPr>
        </p:nvSpPr>
        <p:spPr/>
        <p:txBody>
          <a:bodyPr/>
          <a:lstStyle/>
          <a:p>
            <a:fld id="{3EE5BFAA-5303-434E-B697-0A7C43CF1BB8}" type="datetime1">
              <a:rPr lang="pt-PT" smtClean="0"/>
              <a:t>27/09/2020</a:t>
            </a:fld>
            <a:endParaRPr lang="en-US"/>
          </a:p>
        </p:txBody>
      </p:sp>
      <p:sp>
        <p:nvSpPr>
          <p:cNvPr id="3" name="Footer Placeholder 2">
            <a:extLst>
              <a:ext uri="{FF2B5EF4-FFF2-40B4-BE49-F238E27FC236}">
                <a16:creationId xmlns:a16="http://schemas.microsoft.com/office/drawing/2014/main" id="{DF27F21E-79D5-4C93-AFCE-64A87D6F2913}"/>
              </a:ext>
            </a:extLst>
          </p:cNvPr>
          <p:cNvSpPr>
            <a:spLocks noGrp="1"/>
          </p:cNvSpPr>
          <p:nvPr>
            <p:ph type="ftr" sz="quarter" idx="11"/>
          </p:nvPr>
        </p:nvSpPr>
        <p:spPr/>
        <p:txBody>
          <a:bodyPr/>
          <a:lstStyle/>
          <a:p>
            <a:r>
              <a:rPr lang="en-US"/>
              <a:t>Rui M. Lima - PM4I4</a:t>
            </a:r>
          </a:p>
        </p:txBody>
      </p:sp>
      <p:sp>
        <p:nvSpPr>
          <p:cNvPr id="4" name="Slide Number Placeholder 3">
            <a:extLst>
              <a:ext uri="{FF2B5EF4-FFF2-40B4-BE49-F238E27FC236}">
                <a16:creationId xmlns:a16="http://schemas.microsoft.com/office/drawing/2014/main" id="{FAAC0B15-5C5C-43A2-B334-1E7159DC5A0A}"/>
              </a:ext>
            </a:extLst>
          </p:cNvPr>
          <p:cNvSpPr>
            <a:spLocks noGrp="1"/>
          </p:cNvSpPr>
          <p:nvPr>
            <p:ph type="sldNum" sz="quarter" idx="12"/>
          </p:nvPr>
        </p:nvSpPr>
        <p:spPr/>
        <p:txBody>
          <a:bodyPr/>
          <a:lstStyle/>
          <a:p>
            <a:fld id="{1F2D2C98-E128-431B-B44D-4E0429A369B3}" type="slidenum">
              <a:rPr lang="en-US" smtClean="0"/>
              <a:t>‹#›</a:t>
            </a:fld>
            <a:endParaRPr lang="en-US"/>
          </a:p>
        </p:txBody>
      </p:sp>
    </p:spTree>
    <p:extLst>
      <p:ext uri="{BB962C8B-B14F-4D97-AF65-F5344CB8AC3E}">
        <p14:creationId xmlns:p14="http://schemas.microsoft.com/office/powerpoint/2010/main" val="3456761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05BC6-B8F2-467B-A51D-7EF866A527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9DAF93-471D-4F72-9A9C-1D3FD85C95F0}"/>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340A66-060C-44B9-83DB-F16223E75CB7}"/>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03483C-CD5F-492E-9EDF-CA1BFCBC4E95}"/>
              </a:ext>
            </a:extLst>
          </p:cNvPr>
          <p:cNvSpPr>
            <a:spLocks noGrp="1"/>
          </p:cNvSpPr>
          <p:nvPr>
            <p:ph type="dt" sz="half" idx="10"/>
          </p:nvPr>
        </p:nvSpPr>
        <p:spPr/>
        <p:txBody>
          <a:bodyPr/>
          <a:lstStyle/>
          <a:p>
            <a:fld id="{AA784335-1CFF-4ED4-8641-B1D6B2EAA1DF}" type="datetime1">
              <a:rPr lang="pt-PT" smtClean="0"/>
              <a:t>27/09/2020</a:t>
            </a:fld>
            <a:endParaRPr lang="en-US"/>
          </a:p>
        </p:txBody>
      </p:sp>
      <p:sp>
        <p:nvSpPr>
          <p:cNvPr id="6" name="Footer Placeholder 5">
            <a:extLst>
              <a:ext uri="{FF2B5EF4-FFF2-40B4-BE49-F238E27FC236}">
                <a16:creationId xmlns:a16="http://schemas.microsoft.com/office/drawing/2014/main" id="{0353578A-53BB-43CD-AE8B-6A4B5DDEDAA5}"/>
              </a:ext>
            </a:extLst>
          </p:cNvPr>
          <p:cNvSpPr>
            <a:spLocks noGrp="1"/>
          </p:cNvSpPr>
          <p:nvPr>
            <p:ph type="ftr" sz="quarter" idx="11"/>
          </p:nvPr>
        </p:nvSpPr>
        <p:spPr/>
        <p:txBody>
          <a:bodyPr/>
          <a:lstStyle/>
          <a:p>
            <a:r>
              <a:rPr lang="en-US"/>
              <a:t>Rui M. Lima - PM4I4</a:t>
            </a:r>
          </a:p>
        </p:txBody>
      </p:sp>
      <p:sp>
        <p:nvSpPr>
          <p:cNvPr id="7" name="Slide Number Placeholder 6">
            <a:extLst>
              <a:ext uri="{FF2B5EF4-FFF2-40B4-BE49-F238E27FC236}">
                <a16:creationId xmlns:a16="http://schemas.microsoft.com/office/drawing/2014/main" id="{A4056FF0-B4D3-4A33-88FE-F41023975648}"/>
              </a:ext>
            </a:extLst>
          </p:cNvPr>
          <p:cNvSpPr>
            <a:spLocks noGrp="1"/>
          </p:cNvSpPr>
          <p:nvPr>
            <p:ph type="sldNum" sz="quarter" idx="12"/>
          </p:nvPr>
        </p:nvSpPr>
        <p:spPr/>
        <p:txBody>
          <a:bodyPr/>
          <a:lstStyle/>
          <a:p>
            <a:fld id="{1F2D2C98-E128-431B-B44D-4E0429A369B3}" type="slidenum">
              <a:rPr lang="en-US" smtClean="0"/>
              <a:t>‹#›</a:t>
            </a:fld>
            <a:endParaRPr lang="en-US"/>
          </a:p>
        </p:txBody>
      </p:sp>
    </p:spTree>
    <p:extLst>
      <p:ext uri="{BB962C8B-B14F-4D97-AF65-F5344CB8AC3E}">
        <p14:creationId xmlns:p14="http://schemas.microsoft.com/office/powerpoint/2010/main" val="1428085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62379-C666-47A8-ABF8-A3D299741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BAE6F8-0615-42CF-B577-DC389D3502B2}"/>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CA1B2BB-CDAA-4993-94DA-F1B1C64BAFF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AEB606-A8D8-4D5F-BE0C-419E49C35F98}"/>
              </a:ext>
            </a:extLst>
          </p:cNvPr>
          <p:cNvSpPr>
            <a:spLocks noGrp="1"/>
          </p:cNvSpPr>
          <p:nvPr>
            <p:ph type="dt" sz="half" idx="10"/>
          </p:nvPr>
        </p:nvSpPr>
        <p:spPr/>
        <p:txBody>
          <a:bodyPr/>
          <a:lstStyle/>
          <a:p>
            <a:fld id="{DB20707F-3602-42C6-A83D-6842C6230962}" type="datetime1">
              <a:rPr lang="pt-PT" smtClean="0"/>
              <a:t>27/09/2020</a:t>
            </a:fld>
            <a:endParaRPr lang="en-US"/>
          </a:p>
        </p:txBody>
      </p:sp>
      <p:sp>
        <p:nvSpPr>
          <p:cNvPr id="6" name="Footer Placeholder 5">
            <a:extLst>
              <a:ext uri="{FF2B5EF4-FFF2-40B4-BE49-F238E27FC236}">
                <a16:creationId xmlns:a16="http://schemas.microsoft.com/office/drawing/2014/main" id="{D00530BF-FC1F-496E-B918-4AFC48059F9C}"/>
              </a:ext>
            </a:extLst>
          </p:cNvPr>
          <p:cNvSpPr>
            <a:spLocks noGrp="1"/>
          </p:cNvSpPr>
          <p:nvPr>
            <p:ph type="ftr" sz="quarter" idx="11"/>
          </p:nvPr>
        </p:nvSpPr>
        <p:spPr/>
        <p:txBody>
          <a:bodyPr/>
          <a:lstStyle/>
          <a:p>
            <a:r>
              <a:rPr lang="en-US"/>
              <a:t>Rui M. Lima - PM4I4</a:t>
            </a:r>
          </a:p>
        </p:txBody>
      </p:sp>
      <p:sp>
        <p:nvSpPr>
          <p:cNvPr id="7" name="Slide Number Placeholder 6">
            <a:extLst>
              <a:ext uri="{FF2B5EF4-FFF2-40B4-BE49-F238E27FC236}">
                <a16:creationId xmlns:a16="http://schemas.microsoft.com/office/drawing/2014/main" id="{B7FF458C-C932-4B3D-87F3-9CCB23CD2130}"/>
              </a:ext>
            </a:extLst>
          </p:cNvPr>
          <p:cNvSpPr>
            <a:spLocks noGrp="1"/>
          </p:cNvSpPr>
          <p:nvPr>
            <p:ph type="sldNum" sz="quarter" idx="12"/>
          </p:nvPr>
        </p:nvSpPr>
        <p:spPr/>
        <p:txBody>
          <a:bodyPr/>
          <a:lstStyle/>
          <a:p>
            <a:fld id="{1F2D2C98-E128-431B-B44D-4E0429A369B3}" type="slidenum">
              <a:rPr lang="en-US" smtClean="0"/>
              <a:t>‹#›</a:t>
            </a:fld>
            <a:endParaRPr lang="en-US"/>
          </a:p>
        </p:txBody>
      </p:sp>
    </p:spTree>
    <p:extLst>
      <p:ext uri="{BB962C8B-B14F-4D97-AF65-F5344CB8AC3E}">
        <p14:creationId xmlns:p14="http://schemas.microsoft.com/office/powerpoint/2010/main" val="2140528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9405-0823-4EF8-AE3F-2D2F70772A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5998AA-E683-4A32-B344-52FBCBA3F7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2E250-410B-48E9-93C3-FBDD91ED0E7B}"/>
              </a:ext>
            </a:extLst>
          </p:cNvPr>
          <p:cNvSpPr>
            <a:spLocks noGrp="1"/>
          </p:cNvSpPr>
          <p:nvPr>
            <p:ph type="dt" sz="half" idx="10"/>
          </p:nvPr>
        </p:nvSpPr>
        <p:spPr/>
        <p:txBody>
          <a:bodyPr/>
          <a:lstStyle/>
          <a:p>
            <a:fld id="{B1A61418-5CB2-4190-8933-646DF6BEB0F7}" type="datetime1">
              <a:rPr lang="pt-PT" smtClean="0"/>
              <a:t>27/09/2020</a:t>
            </a:fld>
            <a:endParaRPr lang="en-US"/>
          </a:p>
        </p:txBody>
      </p:sp>
      <p:sp>
        <p:nvSpPr>
          <p:cNvPr id="5" name="Footer Placeholder 4">
            <a:extLst>
              <a:ext uri="{FF2B5EF4-FFF2-40B4-BE49-F238E27FC236}">
                <a16:creationId xmlns:a16="http://schemas.microsoft.com/office/drawing/2014/main" id="{2F679AF3-C435-4DF6-89A6-BD4F19025D06}"/>
              </a:ext>
            </a:extLst>
          </p:cNvPr>
          <p:cNvSpPr>
            <a:spLocks noGrp="1"/>
          </p:cNvSpPr>
          <p:nvPr>
            <p:ph type="ftr" sz="quarter" idx="11"/>
          </p:nvPr>
        </p:nvSpPr>
        <p:spPr/>
        <p:txBody>
          <a:bodyPr/>
          <a:lstStyle/>
          <a:p>
            <a:r>
              <a:rPr lang="en-US"/>
              <a:t>Rui M. Lima - PM4I4</a:t>
            </a:r>
          </a:p>
        </p:txBody>
      </p:sp>
      <p:sp>
        <p:nvSpPr>
          <p:cNvPr id="6" name="Slide Number Placeholder 5">
            <a:extLst>
              <a:ext uri="{FF2B5EF4-FFF2-40B4-BE49-F238E27FC236}">
                <a16:creationId xmlns:a16="http://schemas.microsoft.com/office/drawing/2014/main" id="{50FFFB2E-8C4F-47CF-AEB0-3E0887BE2E26}"/>
              </a:ext>
            </a:extLst>
          </p:cNvPr>
          <p:cNvSpPr>
            <a:spLocks noGrp="1"/>
          </p:cNvSpPr>
          <p:nvPr>
            <p:ph type="sldNum" sz="quarter" idx="12"/>
          </p:nvPr>
        </p:nvSpPr>
        <p:spPr/>
        <p:txBody>
          <a:bodyPr/>
          <a:lstStyle/>
          <a:p>
            <a:fld id="{1F2D2C98-E128-431B-B44D-4E0429A369B3}" type="slidenum">
              <a:rPr lang="en-US" smtClean="0"/>
              <a:t>‹#›</a:t>
            </a:fld>
            <a:endParaRPr lang="en-US"/>
          </a:p>
        </p:txBody>
      </p:sp>
    </p:spTree>
    <p:extLst>
      <p:ext uri="{BB962C8B-B14F-4D97-AF65-F5344CB8AC3E}">
        <p14:creationId xmlns:p14="http://schemas.microsoft.com/office/powerpoint/2010/main" val="957241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53D5BF-61FD-4341-BF5C-91EB49169BA7}"/>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6DF4D-69A2-4B54-85D5-11E2837B05EC}"/>
              </a:ext>
            </a:extLst>
          </p:cNvPr>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D8474-5ECD-46F6-9E30-4C9F9EC74820}"/>
              </a:ext>
            </a:extLst>
          </p:cNvPr>
          <p:cNvSpPr>
            <a:spLocks noGrp="1"/>
          </p:cNvSpPr>
          <p:nvPr>
            <p:ph type="dt" sz="half" idx="10"/>
          </p:nvPr>
        </p:nvSpPr>
        <p:spPr/>
        <p:txBody>
          <a:bodyPr/>
          <a:lstStyle/>
          <a:p>
            <a:fld id="{68C03EE2-85EE-416A-9668-71CEA4E20232}" type="datetime1">
              <a:rPr lang="pt-PT" smtClean="0"/>
              <a:t>27/09/2020</a:t>
            </a:fld>
            <a:endParaRPr lang="en-US"/>
          </a:p>
        </p:txBody>
      </p:sp>
      <p:sp>
        <p:nvSpPr>
          <p:cNvPr id="5" name="Footer Placeholder 4">
            <a:extLst>
              <a:ext uri="{FF2B5EF4-FFF2-40B4-BE49-F238E27FC236}">
                <a16:creationId xmlns:a16="http://schemas.microsoft.com/office/drawing/2014/main" id="{55B2F09C-C8A3-4A1A-AF93-5D3AC9106BD5}"/>
              </a:ext>
            </a:extLst>
          </p:cNvPr>
          <p:cNvSpPr>
            <a:spLocks noGrp="1"/>
          </p:cNvSpPr>
          <p:nvPr>
            <p:ph type="ftr" sz="quarter" idx="11"/>
          </p:nvPr>
        </p:nvSpPr>
        <p:spPr/>
        <p:txBody>
          <a:bodyPr/>
          <a:lstStyle/>
          <a:p>
            <a:r>
              <a:rPr lang="en-US"/>
              <a:t>Rui M. Lima - PM4I4</a:t>
            </a:r>
          </a:p>
        </p:txBody>
      </p:sp>
      <p:sp>
        <p:nvSpPr>
          <p:cNvPr id="6" name="Slide Number Placeholder 5">
            <a:extLst>
              <a:ext uri="{FF2B5EF4-FFF2-40B4-BE49-F238E27FC236}">
                <a16:creationId xmlns:a16="http://schemas.microsoft.com/office/drawing/2014/main" id="{BAA221DE-46EF-40E1-B91E-A2F4CF0DEC21}"/>
              </a:ext>
            </a:extLst>
          </p:cNvPr>
          <p:cNvSpPr>
            <a:spLocks noGrp="1"/>
          </p:cNvSpPr>
          <p:nvPr>
            <p:ph type="sldNum" sz="quarter" idx="12"/>
          </p:nvPr>
        </p:nvSpPr>
        <p:spPr/>
        <p:txBody>
          <a:bodyPr/>
          <a:lstStyle/>
          <a:p>
            <a:fld id="{1F2D2C98-E128-431B-B44D-4E0429A369B3}" type="slidenum">
              <a:rPr lang="en-US" smtClean="0"/>
              <a:t>‹#›</a:t>
            </a:fld>
            <a:endParaRPr lang="en-US"/>
          </a:p>
        </p:txBody>
      </p:sp>
    </p:spTree>
    <p:extLst>
      <p:ext uri="{BB962C8B-B14F-4D97-AF65-F5344CB8AC3E}">
        <p14:creationId xmlns:p14="http://schemas.microsoft.com/office/powerpoint/2010/main" val="866280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435402" y="273352"/>
            <a:ext cx="11320441" cy="869697"/>
          </a:xfrm>
          <a:prstGeom prst="rect">
            <a:avLst/>
          </a:prstGeom>
        </p:spPr>
        <p:txBody>
          <a:bodyPr lIns="0" tIns="0" rIns="0" bIns="0" anchor="ctr">
            <a:noAutofit/>
          </a:bodyPr>
          <a:lstStyle/>
          <a:p>
            <a:endParaRPr lang="en-US" sz="3266" b="1" strike="noStrike" spc="-1">
              <a:solidFill>
                <a:srgbClr val="FFFFFF"/>
              </a:solidFill>
              <a:latin typeface="Source Sans Pro Black"/>
            </a:endParaRPr>
          </a:p>
        </p:txBody>
      </p:sp>
      <p:sp>
        <p:nvSpPr>
          <p:cNvPr id="50" name="PlaceHolder 2"/>
          <p:cNvSpPr>
            <a:spLocks noGrp="1"/>
          </p:cNvSpPr>
          <p:nvPr>
            <p:ph type="subTitle"/>
          </p:nvPr>
        </p:nvSpPr>
        <p:spPr>
          <a:xfrm>
            <a:off x="435402" y="3881302"/>
            <a:ext cx="11320441" cy="402033"/>
          </a:xfrm>
          <a:prstGeom prst="rect">
            <a:avLst/>
          </a:prstGeom>
        </p:spPr>
        <p:txBody>
          <a:bodyPr lIns="0" tIns="0" rIns="0" bIns="0" anchor="ctr">
            <a:spAutoFit/>
          </a:bodyPr>
          <a:lstStyle/>
          <a:p>
            <a:pPr algn="ctr"/>
            <a:endParaRPr lang="en-US" sz="2903" b="0" strike="noStrike" spc="-1">
              <a:solidFill>
                <a:srgbClr val="2C3E50"/>
              </a:solidFill>
              <a:latin typeface="Source Sans Pro"/>
            </a:endParaRPr>
          </a:p>
        </p:txBody>
      </p:sp>
    </p:spTree>
    <p:extLst>
      <p:ext uri="{BB962C8B-B14F-4D97-AF65-F5344CB8AC3E}">
        <p14:creationId xmlns:p14="http://schemas.microsoft.com/office/powerpoint/2010/main" val="343230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sp>
        <p:nvSpPr>
          <p:cNvPr id="21" name="Isosceles Triangle 9">
            <a:extLst>
              <a:ext uri="{FF2B5EF4-FFF2-40B4-BE49-F238E27FC236}">
                <a16:creationId xmlns:a16="http://schemas.microsoft.com/office/drawing/2014/main" id="{C97EE39D-45B9-4BC4-A0D5-310EF34CFB88}"/>
              </a:ext>
            </a:extLst>
          </p:cNvPr>
          <p:cNvSpPr/>
          <p:nvPr userDrawn="1"/>
        </p:nvSpPr>
        <p:spPr>
          <a:xfrm>
            <a:off x="12703" y="2031"/>
            <a:ext cx="12195630" cy="68471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096136 w 12222426"/>
              <a:gd name="connsiteY1" fmla="*/ 5264333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59130"/>
              <a:gd name="connsiteY0" fmla="*/ 6847114 h 6847115"/>
              <a:gd name="connsiteX1" fmla="*/ 10096136 w 12259130"/>
              <a:gd name="connsiteY1" fmla="*/ 5238933 h 6847115"/>
              <a:gd name="connsiteX2" fmla="*/ 12259130 w 12259130"/>
              <a:gd name="connsiteY2" fmla="*/ 0 h 6847115"/>
              <a:gd name="connsiteX3" fmla="*/ 12221030 w 12259130"/>
              <a:gd name="connsiteY3" fmla="*/ 6847115 h 6847115"/>
              <a:gd name="connsiteX4" fmla="*/ 0 w 12259130"/>
              <a:gd name="connsiteY4" fmla="*/ 6847114 h 6847115"/>
              <a:gd name="connsiteX0" fmla="*/ 0 w 12170230"/>
              <a:gd name="connsiteY0" fmla="*/ 6859814 h 6859814"/>
              <a:gd name="connsiteX1" fmla="*/ 10007236 w 12170230"/>
              <a:gd name="connsiteY1" fmla="*/ 5238933 h 6859814"/>
              <a:gd name="connsiteX2" fmla="*/ 12170230 w 12170230"/>
              <a:gd name="connsiteY2" fmla="*/ 0 h 6859814"/>
              <a:gd name="connsiteX3" fmla="*/ 12132130 w 12170230"/>
              <a:gd name="connsiteY3" fmla="*/ 6847115 h 6859814"/>
              <a:gd name="connsiteX4" fmla="*/ 0 w 12170230"/>
              <a:gd name="connsiteY4" fmla="*/ 6859814 h 6859814"/>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630" h="6847115">
                <a:moveTo>
                  <a:pt x="0" y="6847114"/>
                </a:moveTo>
                <a:cubicBezTo>
                  <a:pt x="1860005" y="5494382"/>
                  <a:pt x="7994831" y="6388465"/>
                  <a:pt x="10032636" y="5238933"/>
                </a:cubicBezTo>
                <a:cubicBezTo>
                  <a:pt x="12206876" y="3558178"/>
                  <a:pt x="11083835" y="1631043"/>
                  <a:pt x="12195630" y="0"/>
                </a:cubicBezTo>
                <a:cubicBezTo>
                  <a:pt x="12190792" y="2281162"/>
                  <a:pt x="12162368" y="4565953"/>
                  <a:pt x="12157530" y="6847115"/>
                </a:cubicBezTo>
                <a:lnTo>
                  <a:pt x="0" y="684711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9">
            <a:extLst>
              <a:ext uri="{FF2B5EF4-FFF2-40B4-BE49-F238E27FC236}">
                <a16:creationId xmlns:a16="http://schemas.microsoft.com/office/drawing/2014/main" id="{66BF8A63-094C-431F-A3A0-63E41BD8DF9F}"/>
              </a:ext>
            </a:extLst>
          </p:cNvPr>
          <p:cNvSpPr/>
          <p:nvPr userDrawn="1"/>
        </p:nvSpPr>
        <p:spPr>
          <a:xfrm>
            <a:off x="-15213" y="-8794"/>
            <a:ext cx="12222426" cy="68725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426" h="6872515">
                <a:moveTo>
                  <a:pt x="0" y="6872514"/>
                </a:moveTo>
                <a:cubicBezTo>
                  <a:pt x="2037805" y="5722982"/>
                  <a:pt x="8174445" y="6559008"/>
                  <a:pt x="10212250" y="5409476"/>
                </a:cubicBezTo>
                <a:cubicBezTo>
                  <a:pt x="12386490" y="3728721"/>
                  <a:pt x="11261635" y="1719943"/>
                  <a:pt x="12221030" y="0"/>
                </a:cubicBezTo>
                <a:cubicBezTo>
                  <a:pt x="12216192" y="2281162"/>
                  <a:pt x="12225868" y="4591353"/>
                  <a:pt x="12221030" y="6872515"/>
                </a:cubicBezTo>
                <a:lnTo>
                  <a:pt x="0" y="687251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9">
            <a:extLst>
              <a:ext uri="{FF2B5EF4-FFF2-40B4-BE49-F238E27FC236}">
                <a16:creationId xmlns:a16="http://schemas.microsoft.com/office/drawing/2014/main" id="{ED72CE23-6E9E-445E-A127-A9C3AB89B488}"/>
              </a:ext>
            </a:extLst>
          </p:cNvPr>
          <p:cNvSpPr/>
          <p:nvPr userDrawn="1"/>
        </p:nvSpPr>
        <p:spPr>
          <a:xfrm rot="10800000">
            <a:off x="1" y="-12699"/>
            <a:ext cx="12204700" cy="68707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039600"/>
              <a:gd name="connsiteY0" fmla="*/ 6997700 h 6997700"/>
              <a:gd name="connsiteX1" fmla="*/ 10045336 w 12039600"/>
              <a:gd name="connsiteY1" fmla="*/ 5656217 h 6997700"/>
              <a:gd name="connsiteX2" fmla="*/ 12039600 w 12039600"/>
              <a:gd name="connsiteY2" fmla="*/ 0 h 6997700"/>
              <a:gd name="connsiteX3" fmla="*/ 12039600 w 12039600"/>
              <a:gd name="connsiteY3" fmla="*/ 6858000 h 6997700"/>
              <a:gd name="connsiteX4" fmla="*/ 0 w 12039600"/>
              <a:gd name="connsiteY4" fmla="*/ 6997700 h 6997700"/>
              <a:gd name="connsiteX0" fmla="*/ 0 w 12192000"/>
              <a:gd name="connsiteY0" fmla="*/ 6997700 h 6997700"/>
              <a:gd name="connsiteX1" fmla="*/ 10045336 w 12192000"/>
              <a:gd name="connsiteY1" fmla="*/ 5656217 h 6997700"/>
              <a:gd name="connsiteX2" fmla="*/ 12039600 w 12192000"/>
              <a:gd name="connsiteY2" fmla="*/ 0 h 6997700"/>
              <a:gd name="connsiteX3" fmla="*/ 12192000 w 12192000"/>
              <a:gd name="connsiteY3" fmla="*/ 6997700 h 6997700"/>
              <a:gd name="connsiteX4" fmla="*/ 0 w 12192000"/>
              <a:gd name="connsiteY4" fmla="*/ 6997700 h 6997700"/>
              <a:gd name="connsiteX0" fmla="*/ 0 w 12192000"/>
              <a:gd name="connsiteY0" fmla="*/ 6845300 h 6845300"/>
              <a:gd name="connsiteX1" fmla="*/ 10045336 w 12192000"/>
              <a:gd name="connsiteY1" fmla="*/ 55038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83436 w 12192000"/>
              <a:gd name="connsiteY1" fmla="*/ 55927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70700"/>
              <a:gd name="connsiteX1" fmla="*/ 10058036 w 12204700"/>
              <a:gd name="connsiteY1" fmla="*/ 5554617 h 6870700"/>
              <a:gd name="connsiteX2" fmla="*/ 12204700 w 12204700"/>
              <a:gd name="connsiteY2" fmla="*/ 0 h 6870700"/>
              <a:gd name="connsiteX3" fmla="*/ 12192000 w 12204700"/>
              <a:gd name="connsiteY3" fmla="*/ 6870700 h 6870700"/>
              <a:gd name="connsiteX4" fmla="*/ 0 w 12204700"/>
              <a:gd name="connsiteY4" fmla="*/ 68326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700" h="6870700">
                <a:moveTo>
                  <a:pt x="0" y="6832600"/>
                </a:moveTo>
                <a:cubicBezTo>
                  <a:pt x="1885405" y="5568768"/>
                  <a:pt x="8020231" y="6704149"/>
                  <a:pt x="10058036" y="5554617"/>
                </a:cubicBezTo>
                <a:cubicBezTo>
                  <a:pt x="12232276" y="3873862"/>
                  <a:pt x="11054805" y="1554843"/>
                  <a:pt x="12204700" y="0"/>
                </a:cubicBezTo>
                <a:cubicBezTo>
                  <a:pt x="12200467" y="2290233"/>
                  <a:pt x="12196233" y="4580467"/>
                  <a:pt x="12192000" y="6870700"/>
                </a:cubicBezTo>
                <a:lnTo>
                  <a:pt x="0" y="6832600"/>
                </a:ln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AF55D275-D7F0-4BC5-ACE1-08EA96FE065F}"/>
              </a:ext>
            </a:extLst>
          </p:cNvPr>
          <p:cNvSpPr/>
          <p:nvPr userDrawn="1"/>
        </p:nvSpPr>
        <p:spPr>
          <a:xfrm rot="10800000">
            <a:off x="1" y="1"/>
            <a:ext cx="12192000" cy="68580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6858000"/>
                </a:moveTo>
                <a:cubicBezTo>
                  <a:pt x="2037805" y="5708468"/>
                  <a:pt x="8159931" y="6805749"/>
                  <a:pt x="10197736" y="5656217"/>
                </a:cubicBezTo>
                <a:cubicBezTo>
                  <a:pt x="12371976" y="3975462"/>
                  <a:pt x="11232605" y="1719943"/>
                  <a:pt x="12192000" y="0"/>
                </a:cubicBezTo>
                <a:lnTo>
                  <a:pt x="12192000" y="6858000"/>
                </a:lnTo>
                <a:lnTo>
                  <a:pt x="0" y="6858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indoor&#10;&#10;Description generated with high confidence">
            <a:extLst>
              <a:ext uri="{FF2B5EF4-FFF2-40B4-BE49-F238E27FC236}">
                <a16:creationId xmlns:a16="http://schemas.microsoft.com/office/drawing/2014/main" id="{9358ED85-3F91-4A60-AA0D-5214CD30A548}"/>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7201"/>
          <a:stretch/>
        </p:blipFill>
        <p:spPr>
          <a:xfrm>
            <a:off x="354562" y="479042"/>
            <a:ext cx="1824738" cy="1432477"/>
          </a:xfrm>
          <a:prstGeom prst="rect">
            <a:avLst/>
          </a:prstGeom>
        </p:spPr>
      </p:pic>
      <p:pic>
        <p:nvPicPr>
          <p:cNvPr id="17" name="Picture 16" descr="A close up of a logo&#10;&#10;Description generated with very high confidence">
            <a:extLst>
              <a:ext uri="{FF2B5EF4-FFF2-40B4-BE49-F238E27FC236}">
                <a16:creationId xmlns:a16="http://schemas.microsoft.com/office/drawing/2014/main" id="{745027A7-4436-4BFC-B715-CB8E92192D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8451" y="770574"/>
            <a:ext cx="4263315" cy="1217780"/>
          </a:xfrm>
          <a:prstGeom prst="rect">
            <a:avLst/>
          </a:prstGeom>
        </p:spPr>
      </p:pic>
      <p:sp>
        <p:nvSpPr>
          <p:cNvPr id="22" name="Subtitle 2">
            <a:extLst>
              <a:ext uri="{FF2B5EF4-FFF2-40B4-BE49-F238E27FC236}">
                <a16:creationId xmlns:a16="http://schemas.microsoft.com/office/drawing/2014/main" id="{BE025E4A-4CBA-48FB-AEF6-DE10B0DC6327}"/>
              </a:ext>
            </a:extLst>
          </p:cNvPr>
          <p:cNvSpPr txBox="1">
            <a:spLocks/>
          </p:cNvSpPr>
          <p:nvPr userDrawn="1"/>
        </p:nvSpPr>
        <p:spPr>
          <a:xfrm>
            <a:off x="6958652" y="5796343"/>
            <a:ext cx="5132090" cy="97792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0" i="0" dirty="0">
                <a:solidFill>
                  <a:schemeClr val="bg1">
                    <a:lumMod val="65000"/>
                  </a:schemeClr>
                </a:solidFill>
                <a:latin typeface="Arial" panose="020B0604020202020204" pitchFamily="34" charset="0"/>
                <a:cs typeface="Arial" panose="020B0604020202020204" pitchFamily="34" charset="0"/>
              </a:rPr>
              <a:t>Curriculum Development </a:t>
            </a:r>
          </a:p>
          <a:p>
            <a:pPr algn="r"/>
            <a:r>
              <a:rPr lang="en-US" sz="1400" b="0" i="0" dirty="0">
                <a:solidFill>
                  <a:schemeClr val="bg1">
                    <a:lumMod val="65000"/>
                  </a:schemeClr>
                </a:solidFill>
                <a:latin typeface="Arial" panose="020B0604020202020204" pitchFamily="34" charset="0"/>
                <a:cs typeface="Arial" panose="020B0604020202020204" pitchFamily="34" charset="0"/>
              </a:rPr>
              <a:t>of Master’s Degree Program in </a:t>
            </a:r>
          </a:p>
          <a:p>
            <a:pPr algn="r"/>
            <a:r>
              <a:rPr lang="en-US" sz="1400" b="0" i="0" dirty="0">
                <a:solidFill>
                  <a:schemeClr val="bg1">
                    <a:lumMod val="65000"/>
                  </a:schemeClr>
                </a:solidFill>
                <a:latin typeface="Arial" panose="020B0604020202020204" pitchFamily="34" charset="0"/>
                <a:cs typeface="Arial" panose="020B0604020202020204" pitchFamily="34" charset="0"/>
              </a:rPr>
              <a:t>Industrial Engineering for Thailand Sustainable Smart Industry</a:t>
            </a:r>
          </a:p>
        </p:txBody>
      </p:sp>
      <p:sp>
        <p:nvSpPr>
          <p:cNvPr id="25" name="Subtitle 2">
            <a:extLst>
              <a:ext uri="{FF2B5EF4-FFF2-40B4-BE49-F238E27FC236}">
                <a16:creationId xmlns:a16="http://schemas.microsoft.com/office/drawing/2014/main" id="{5D39AF64-02D8-4A17-BB3F-4E3014876403}"/>
              </a:ext>
            </a:extLst>
          </p:cNvPr>
          <p:cNvSpPr>
            <a:spLocks noGrp="1"/>
          </p:cNvSpPr>
          <p:nvPr>
            <p:ph type="subTitle" idx="1"/>
          </p:nvPr>
        </p:nvSpPr>
        <p:spPr>
          <a:xfrm>
            <a:off x="1356177" y="3445482"/>
            <a:ext cx="8950284" cy="1305161"/>
          </a:xfrm>
          <a:noFill/>
        </p:spPr>
        <p:txBody>
          <a:bodyPr anchor="ctr">
            <a:noAutofit/>
          </a:bodyPr>
          <a:lstStyle>
            <a:lvl1pPr marL="0" indent="0" algn="ctr">
              <a:buNone/>
              <a:defRPr sz="28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itle 1">
            <a:extLst>
              <a:ext uri="{FF2B5EF4-FFF2-40B4-BE49-F238E27FC236}">
                <a16:creationId xmlns:a16="http://schemas.microsoft.com/office/drawing/2014/main" id="{47DADDB0-2C51-4443-AB1B-DC4AF76394AD}"/>
              </a:ext>
            </a:extLst>
          </p:cNvPr>
          <p:cNvSpPr>
            <a:spLocks noGrp="1"/>
          </p:cNvSpPr>
          <p:nvPr>
            <p:ph type="ctrTitle"/>
          </p:nvPr>
        </p:nvSpPr>
        <p:spPr>
          <a:xfrm>
            <a:off x="1356177" y="2067992"/>
            <a:ext cx="8950284" cy="1121423"/>
          </a:xfrm>
          <a:noFill/>
        </p:spPr>
        <p:txBody>
          <a:bodyPr anchor="ctr">
            <a:noAutofit/>
          </a:bodyPr>
          <a:lstStyle>
            <a:lvl1pPr algn="ctr">
              <a:defRPr sz="4400" b="0" i="0">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55E31D9C-DF45-4586-BF2E-7912D4B41D80}"/>
              </a:ext>
            </a:extLst>
          </p:cNvPr>
          <p:cNvSpPr/>
          <p:nvPr userDrawn="1"/>
        </p:nvSpPr>
        <p:spPr>
          <a:xfrm>
            <a:off x="1356177" y="3184039"/>
            <a:ext cx="8950284" cy="843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3344BED-7B33-41AD-A323-368EB9B434D6}"/>
              </a:ext>
            </a:extLst>
          </p:cNvPr>
          <p:cNvSpPr/>
          <p:nvPr userDrawn="1"/>
        </p:nvSpPr>
        <p:spPr>
          <a:xfrm>
            <a:off x="1615354" y="3263030"/>
            <a:ext cx="8431930"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B023124-B431-4DF0-80A3-5D3DB66D88FD}"/>
              </a:ext>
            </a:extLst>
          </p:cNvPr>
          <p:cNvSpPr/>
          <p:nvPr userDrawn="1"/>
        </p:nvSpPr>
        <p:spPr>
          <a:xfrm>
            <a:off x="1927935" y="3310167"/>
            <a:ext cx="7806768" cy="524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userDrawn="1"/>
        </p:nvGrpSpPr>
        <p:grpSpPr>
          <a:xfrm>
            <a:off x="1433334" y="1661096"/>
            <a:ext cx="10658792" cy="5077641"/>
            <a:chOff x="1433334" y="1661096"/>
            <a:chExt cx="10658792" cy="5077641"/>
          </a:xfrm>
        </p:grpSpPr>
        <p:pic>
          <p:nvPicPr>
            <p:cNvPr id="16" name="Picture 15">
              <a:extLst>
                <a:ext uri="{FF2B5EF4-FFF2-40B4-BE49-F238E27FC236}">
                  <a16:creationId xmlns:a16="http://schemas.microsoft.com/office/drawing/2014/main" id="{10E009E9-C9B2-471A-9A7A-5D205EEDA14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820309" y="4249828"/>
              <a:ext cx="1280160" cy="1280160"/>
            </a:xfrm>
            <a:prstGeom prst="rect">
              <a:avLst/>
            </a:prstGeom>
            <a:noFill/>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43366" y="5267033"/>
              <a:ext cx="1243584" cy="1228038"/>
            </a:xfrm>
            <a:prstGeom prst="rect">
              <a:avLst/>
            </a:prstGeom>
          </p:spPr>
        </p:pic>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87735" y="5409421"/>
              <a:ext cx="1234440" cy="1234440"/>
            </a:xfrm>
            <a:prstGeom prst="rect">
              <a:avLst/>
            </a:prstGeom>
          </p:spPr>
        </p:pic>
        <p:pic>
          <p:nvPicPr>
            <p:cNvPr id="5" name="Pictur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52371" y="4984342"/>
              <a:ext cx="1554480" cy="1417874"/>
            </a:xfrm>
            <a:prstGeom prst="rect">
              <a:avLst/>
            </a:prstGeom>
          </p:spPr>
        </p:pic>
        <p:grpSp>
          <p:nvGrpSpPr>
            <p:cNvPr id="39" name="Group 38"/>
            <p:cNvGrpSpPr/>
            <p:nvPr userDrawn="1"/>
          </p:nvGrpSpPr>
          <p:grpSpPr>
            <a:xfrm>
              <a:off x="1433334" y="5625782"/>
              <a:ext cx="1947672" cy="1112955"/>
              <a:chOff x="1462142" y="5625782"/>
              <a:chExt cx="1947672" cy="1112955"/>
            </a:xfrm>
          </p:grpSpPr>
          <p:sp>
            <p:nvSpPr>
              <p:cNvPr id="29" name="Rectangle 28"/>
              <p:cNvSpPr/>
              <p:nvPr userDrawn="1"/>
            </p:nvSpPr>
            <p:spPr>
              <a:xfrm>
                <a:off x="1709237" y="6396483"/>
                <a:ext cx="1453102" cy="15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62142" y="5625782"/>
                <a:ext cx="1947672" cy="1112955"/>
              </a:xfrm>
              <a:prstGeom prst="rect">
                <a:avLst/>
              </a:prstGeom>
            </p:spPr>
          </p:pic>
        </p:grpSp>
        <p:pic>
          <p:nvPicPr>
            <p:cNvPr id="24" name="Picture 2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635690" y="4846630"/>
              <a:ext cx="1252728" cy="1244376"/>
            </a:xfrm>
            <a:prstGeom prst="rect">
              <a:avLst/>
            </a:prstGeom>
          </p:spPr>
        </p:pic>
        <p:pic>
          <p:nvPicPr>
            <p:cNvPr id="38" name="Picture 3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031422" y="1661096"/>
              <a:ext cx="1060704" cy="1416670"/>
            </a:xfrm>
            <a:prstGeom prst="rect">
              <a:avLst/>
            </a:prstGeom>
          </p:spPr>
        </p:pic>
        <p:pic>
          <p:nvPicPr>
            <p:cNvPr id="41" name="Picture 4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82832" y="5179620"/>
              <a:ext cx="1225296" cy="1418349"/>
            </a:xfrm>
            <a:prstGeom prst="rect">
              <a:avLst/>
            </a:prstGeom>
          </p:spPr>
        </p:pic>
        <p:pic>
          <p:nvPicPr>
            <p:cNvPr id="42" name="Picture 4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739173" y="2994422"/>
              <a:ext cx="850392" cy="1490333"/>
            </a:xfrm>
            <a:prstGeom prst="rect">
              <a:avLst/>
            </a:prstGeom>
          </p:spPr>
        </p:pic>
      </p:grpSp>
    </p:spTree>
    <p:extLst>
      <p:ext uri="{BB962C8B-B14F-4D97-AF65-F5344CB8AC3E}">
        <p14:creationId xmlns:p14="http://schemas.microsoft.com/office/powerpoint/2010/main" val="3217770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A9F83CD-1E72-46FA-A09B-48783A0A3447}"/>
              </a:ext>
            </a:extLst>
          </p:cNvPr>
          <p:cNvSpPr/>
          <p:nvPr userDrawn="1"/>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Diagonal Corners Rounded 5">
            <a:extLst>
              <a:ext uri="{FF2B5EF4-FFF2-40B4-BE49-F238E27FC236}">
                <a16:creationId xmlns:a16="http://schemas.microsoft.com/office/drawing/2014/main" id="{02EEB56D-10AA-4548-B3DB-C74661EAED2E}"/>
              </a:ext>
            </a:extLst>
          </p:cNvPr>
          <p:cNvSpPr/>
          <p:nvPr userDrawn="1"/>
        </p:nvSpPr>
        <p:spPr>
          <a:xfrm rot="10800000">
            <a:off x="304802" y="274325"/>
            <a:ext cx="11571545" cy="6295197"/>
          </a:xfrm>
          <a:prstGeom prst="round2DiagRect">
            <a:avLst/>
          </a:prstGeom>
          <a:solidFill>
            <a:schemeClr val="bg1"/>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6" descr="A picture containing indoor&#10;&#10;Description generated with high confidence">
            <a:extLst>
              <a:ext uri="{FF2B5EF4-FFF2-40B4-BE49-F238E27FC236}">
                <a16:creationId xmlns:a16="http://schemas.microsoft.com/office/drawing/2014/main" id="{33CC12D3-EFEE-4DBD-A0DE-4E6866861109}"/>
              </a:ext>
            </a:extLst>
          </p:cNvPr>
          <p:cNvPicPr>
            <a:picLocks noChangeAspect="1" noChangeArrowheads="1"/>
          </p:cNvPicPr>
          <p:nvPr userDrawn="1"/>
        </p:nvPicPr>
        <p:blipFill>
          <a:blip r:embed="rId2" cstate="hq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1624" y="486231"/>
            <a:ext cx="1091440" cy="89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41045D65-668D-4D95-B4D8-EA5B054C46D0}"/>
              </a:ext>
            </a:extLst>
          </p:cNvPr>
          <p:cNvSpPr>
            <a:spLocks noGrp="1"/>
          </p:cNvSpPr>
          <p:nvPr>
            <p:ph type="title"/>
          </p:nvPr>
        </p:nvSpPr>
        <p:spPr>
          <a:xfrm>
            <a:off x="1792291" y="448674"/>
            <a:ext cx="8706812" cy="888031"/>
          </a:xfrm>
        </p:spPr>
        <p:txBody>
          <a:bodyPr>
            <a:normAutofit/>
          </a:bodyPr>
          <a:lstStyle>
            <a:lvl1pPr algn="ctr">
              <a:defRPr sz="3200" b="1" i="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2" name="Content Placeholder 2">
            <a:extLst>
              <a:ext uri="{FF2B5EF4-FFF2-40B4-BE49-F238E27FC236}">
                <a16:creationId xmlns:a16="http://schemas.microsoft.com/office/drawing/2014/main" id="{B2A50B16-EDDF-4F8E-8E61-17E398D06F32}"/>
              </a:ext>
            </a:extLst>
          </p:cNvPr>
          <p:cNvSpPr>
            <a:spLocks noGrp="1"/>
          </p:cNvSpPr>
          <p:nvPr>
            <p:ph idx="1"/>
          </p:nvPr>
        </p:nvSpPr>
        <p:spPr>
          <a:xfrm>
            <a:off x="475815" y="1576012"/>
            <a:ext cx="11229516" cy="4824787"/>
          </a:xfrm>
        </p:spPr>
        <p:txBody>
          <a:bodyPr/>
          <a:lstStyle>
            <a:lvl1pPr>
              <a:lnSpc>
                <a:spcPct val="100000"/>
              </a:lnSpc>
              <a:defRPr b="0" i="0">
                <a:latin typeface="Arial" panose="020B0604020202020204" pitchFamily="34" charset="0"/>
                <a:cs typeface="Arial" panose="020B0604020202020204" pitchFamily="34" charset="0"/>
              </a:defRPr>
            </a:lvl1pPr>
            <a:lvl2pPr>
              <a:lnSpc>
                <a:spcPct val="100000"/>
              </a:lnSpc>
              <a:defRPr b="0" i="0">
                <a:latin typeface="Arial" panose="020B0604020202020204" pitchFamily="34" charset="0"/>
                <a:cs typeface="Arial" panose="020B0604020202020204" pitchFamily="34" charset="0"/>
              </a:defRPr>
            </a:lvl2pPr>
            <a:lvl3pPr>
              <a:lnSpc>
                <a:spcPct val="100000"/>
              </a:lnSpc>
              <a:defRPr b="0" i="0">
                <a:latin typeface="Arial" panose="020B0604020202020204" pitchFamily="34" charset="0"/>
                <a:cs typeface="Arial" panose="020B0604020202020204" pitchFamily="34" charset="0"/>
              </a:defRPr>
            </a:lvl3pPr>
            <a:lvl4pPr>
              <a:lnSpc>
                <a:spcPct val="100000"/>
              </a:lnSpc>
              <a:defRPr b="0" i="0">
                <a:latin typeface="Arial" panose="020B0604020202020204" pitchFamily="34" charset="0"/>
                <a:cs typeface="Arial" panose="020B0604020202020204" pitchFamily="34" charset="0"/>
              </a:defRPr>
            </a:lvl4pPr>
            <a:lvl5pPr>
              <a:lnSpc>
                <a:spcPct val="100000"/>
              </a:lnSpc>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3" name="Group 22">
            <a:extLst>
              <a:ext uri="{FF2B5EF4-FFF2-40B4-BE49-F238E27FC236}">
                <a16:creationId xmlns:a16="http://schemas.microsoft.com/office/drawing/2014/main" id="{6AB01A1C-51D1-41B4-9C3C-E06B1D57AF69}"/>
              </a:ext>
            </a:extLst>
          </p:cNvPr>
          <p:cNvGrpSpPr/>
          <p:nvPr userDrawn="1"/>
        </p:nvGrpSpPr>
        <p:grpSpPr>
          <a:xfrm>
            <a:off x="1792289" y="1349132"/>
            <a:ext cx="8706812" cy="184429"/>
            <a:chOff x="1610813" y="1340083"/>
            <a:chExt cx="7607984" cy="169918"/>
          </a:xfrm>
        </p:grpSpPr>
        <p:sp>
          <p:nvSpPr>
            <p:cNvPr id="24" name="Rectangle 23">
              <a:extLst>
                <a:ext uri="{FF2B5EF4-FFF2-40B4-BE49-F238E27FC236}">
                  <a16:creationId xmlns:a16="http://schemas.microsoft.com/office/drawing/2014/main" id="{3FAE0845-1B36-45A0-A900-346B585FB863}"/>
                </a:ext>
              </a:extLst>
            </p:cNvPr>
            <p:cNvSpPr/>
            <p:nvPr userDrawn="1"/>
          </p:nvSpPr>
          <p:spPr>
            <a:xfrm>
              <a:off x="1610813" y="1340083"/>
              <a:ext cx="7607984" cy="843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54424509-D133-4E5C-8A4D-7A431372B253}"/>
                </a:ext>
              </a:extLst>
            </p:cNvPr>
            <p:cNvSpPr/>
            <p:nvPr userDrawn="1"/>
          </p:nvSpPr>
          <p:spPr>
            <a:xfrm>
              <a:off x="1831119" y="1405583"/>
              <a:ext cx="7167370"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4E59BE7-4247-4ABD-852F-D91F21A5AAD4}"/>
                </a:ext>
              </a:extLst>
            </p:cNvPr>
            <p:cNvSpPr/>
            <p:nvPr userDrawn="1"/>
          </p:nvSpPr>
          <p:spPr>
            <a:xfrm>
              <a:off x="2096821" y="1457576"/>
              <a:ext cx="6635965" cy="524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5" name="Picture 14" descr="A close up of a logo&#10;&#10;Description generated with very high confidence">
            <a:extLst>
              <a:ext uri="{FF2B5EF4-FFF2-40B4-BE49-F238E27FC236}">
                <a16:creationId xmlns:a16="http://schemas.microsoft.com/office/drawing/2014/main" id="{B361314F-AD54-4372-AC14-9CC620E0DE7B}"/>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11044" b="10446"/>
          <a:stretch/>
        </p:blipFill>
        <p:spPr>
          <a:xfrm>
            <a:off x="4578233" y="6117028"/>
            <a:ext cx="3329507" cy="746661"/>
          </a:xfrm>
          <a:prstGeom prst="rect">
            <a:avLst/>
          </a:prstGeom>
        </p:spPr>
      </p:pic>
      <p:grpSp>
        <p:nvGrpSpPr>
          <p:cNvPr id="16" name="Group 15"/>
          <p:cNvGrpSpPr/>
          <p:nvPr userDrawn="1"/>
        </p:nvGrpSpPr>
        <p:grpSpPr>
          <a:xfrm>
            <a:off x="10359105" y="430655"/>
            <a:ext cx="1633538" cy="933451"/>
            <a:chOff x="1462141" y="5625782"/>
            <a:chExt cx="2174647" cy="931263"/>
          </a:xfrm>
        </p:grpSpPr>
        <p:sp>
          <p:nvSpPr>
            <p:cNvPr id="17" name="Rectangle 16"/>
            <p:cNvSpPr/>
            <p:nvPr userDrawn="1"/>
          </p:nvSpPr>
          <p:spPr>
            <a:xfrm>
              <a:off x="1709237" y="6396483"/>
              <a:ext cx="1453102" cy="15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462141" y="5625782"/>
              <a:ext cx="2174647" cy="931263"/>
            </a:xfrm>
            <a:prstGeom prst="rect">
              <a:avLst/>
            </a:prstGeom>
          </p:spPr>
        </p:pic>
      </p:grpSp>
    </p:spTree>
    <p:extLst>
      <p:ext uri="{BB962C8B-B14F-4D97-AF65-F5344CB8AC3E}">
        <p14:creationId xmlns:p14="http://schemas.microsoft.com/office/powerpoint/2010/main" val="1227246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1" name="Isosceles Triangle 9">
            <a:extLst>
              <a:ext uri="{FF2B5EF4-FFF2-40B4-BE49-F238E27FC236}">
                <a16:creationId xmlns:a16="http://schemas.microsoft.com/office/drawing/2014/main" id="{C97EE39D-45B9-4BC4-A0D5-310EF34CFB88}"/>
              </a:ext>
            </a:extLst>
          </p:cNvPr>
          <p:cNvSpPr/>
          <p:nvPr userDrawn="1"/>
        </p:nvSpPr>
        <p:spPr>
          <a:xfrm>
            <a:off x="12705" y="2035"/>
            <a:ext cx="12195631" cy="68471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096136 w 12222426"/>
              <a:gd name="connsiteY1" fmla="*/ 5264333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59130"/>
              <a:gd name="connsiteY0" fmla="*/ 6847114 h 6847115"/>
              <a:gd name="connsiteX1" fmla="*/ 10096136 w 12259130"/>
              <a:gd name="connsiteY1" fmla="*/ 5238933 h 6847115"/>
              <a:gd name="connsiteX2" fmla="*/ 12259130 w 12259130"/>
              <a:gd name="connsiteY2" fmla="*/ 0 h 6847115"/>
              <a:gd name="connsiteX3" fmla="*/ 12221030 w 12259130"/>
              <a:gd name="connsiteY3" fmla="*/ 6847115 h 6847115"/>
              <a:gd name="connsiteX4" fmla="*/ 0 w 12259130"/>
              <a:gd name="connsiteY4" fmla="*/ 6847114 h 6847115"/>
              <a:gd name="connsiteX0" fmla="*/ 0 w 12170230"/>
              <a:gd name="connsiteY0" fmla="*/ 6859814 h 6859814"/>
              <a:gd name="connsiteX1" fmla="*/ 10007236 w 12170230"/>
              <a:gd name="connsiteY1" fmla="*/ 5238933 h 6859814"/>
              <a:gd name="connsiteX2" fmla="*/ 12170230 w 12170230"/>
              <a:gd name="connsiteY2" fmla="*/ 0 h 6859814"/>
              <a:gd name="connsiteX3" fmla="*/ 12132130 w 12170230"/>
              <a:gd name="connsiteY3" fmla="*/ 6847115 h 6859814"/>
              <a:gd name="connsiteX4" fmla="*/ 0 w 12170230"/>
              <a:gd name="connsiteY4" fmla="*/ 6859814 h 6859814"/>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630" h="6847115">
                <a:moveTo>
                  <a:pt x="0" y="6847114"/>
                </a:moveTo>
                <a:cubicBezTo>
                  <a:pt x="1860005" y="5494382"/>
                  <a:pt x="7994831" y="6388465"/>
                  <a:pt x="10032636" y="5238933"/>
                </a:cubicBezTo>
                <a:cubicBezTo>
                  <a:pt x="12206876" y="3558178"/>
                  <a:pt x="11083835" y="1631043"/>
                  <a:pt x="12195630" y="0"/>
                </a:cubicBezTo>
                <a:cubicBezTo>
                  <a:pt x="12190792" y="2281162"/>
                  <a:pt x="12162368" y="4565953"/>
                  <a:pt x="12157530" y="6847115"/>
                </a:cubicBezTo>
                <a:lnTo>
                  <a:pt x="0" y="684711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Isosceles Triangle 9">
            <a:extLst>
              <a:ext uri="{FF2B5EF4-FFF2-40B4-BE49-F238E27FC236}">
                <a16:creationId xmlns:a16="http://schemas.microsoft.com/office/drawing/2014/main" id="{66BF8A63-094C-431F-A3A0-63E41BD8DF9F}"/>
              </a:ext>
            </a:extLst>
          </p:cNvPr>
          <p:cNvSpPr/>
          <p:nvPr userDrawn="1"/>
        </p:nvSpPr>
        <p:spPr>
          <a:xfrm>
            <a:off x="-15214" y="-8794"/>
            <a:ext cx="12222427" cy="68725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426" h="6872515">
                <a:moveTo>
                  <a:pt x="0" y="6872514"/>
                </a:moveTo>
                <a:cubicBezTo>
                  <a:pt x="2037805" y="5722982"/>
                  <a:pt x="8174445" y="6559008"/>
                  <a:pt x="10212250" y="5409476"/>
                </a:cubicBezTo>
                <a:cubicBezTo>
                  <a:pt x="12386490" y="3728721"/>
                  <a:pt x="11261635" y="1719943"/>
                  <a:pt x="12221030" y="0"/>
                </a:cubicBezTo>
                <a:cubicBezTo>
                  <a:pt x="12216192" y="2281162"/>
                  <a:pt x="12225868" y="4591353"/>
                  <a:pt x="12221030" y="6872515"/>
                </a:cubicBezTo>
                <a:lnTo>
                  <a:pt x="0" y="687251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Isosceles Triangle 9">
            <a:extLst>
              <a:ext uri="{FF2B5EF4-FFF2-40B4-BE49-F238E27FC236}">
                <a16:creationId xmlns:a16="http://schemas.microsoft.com/office/drawing/2014/main" id="{ED72CE23-6E9E-445E-A127-A9C3AB89B488}"/>
              </a:ext>
            </a:extLst>
          </p:cNvPr>
          <p:cNvSpPr/>
          <p:nvPr userDrawn="1"/>
        </p:nvSpPr>
        <p:spPr>
          <a:xfrm rot="10800000">
            <a:off x="3" y="-12699"/>
            <a:ext cx="12204700" cy="68707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039600"/>
              <a:gd name="connsiteY0" fmla="*/ 6997700 h 6997700"/>
              <a:gd name="connsiteX1" fmla="*/ 10045336 w 12039600"/>
              <a:gd name="connsiteY1" fmla="*/ 5656217 h 6997700"/>
              <a:gd name="connsiteX2" fmla="*/ 12039600 w 12039600"/>
              <a:gd name="connsiteY2" fmla="*/ 0 h 6997700"/>
              <a:gd name="connsiteX3" fmla="*/ 12039600 w 12039600"/>
              <a:gd name="connsiteY3" fmla="*/ 6858000 h 6997700"/>
              <a:gd name="connsiteX4" fmla="*/ 0 w 12039600"/>
              <a:gd name="connsiteY4" fmla="*/ 6997700 h 6997700"/>
              <a:gd name="connsiteX0" fmla="*/ 0 w 12192000"/>
              <a:gd name="connsiteY0" fmla="*/ 6997700 h 6997700"/>
              <a:gd name="connsiteX1" fmla="*/ 10045336 w 12192000"/>
              <a:gd name="connsiteY1" fmla="*/ 5656217 h 6997700"/>
              <a:gd name="connsiteX2" fmla="*/ 12039600 w 12192000"/>
              <a:gd name="connsiteY2" fmla="*/ 0 h 6997700"/>
              <a:gd name="connsiteX3" fmla="*/ 12192000 w 12192000"/>
              <a:gd name="connsiteY3" fmla="*/ 6997700 h 6997700"/>
              <a:gd name="connsiteX4" fmla="*/ 0 w 12192000"/>
              <a:gd name="connsiteY4" fmla="*/ 6997700 h 6997700"/>
              <a:gd name="connsiteX0" fmla="*/ 0 w 12192000"/>
              <a:gd name="connsiteY0" fmla="*/ 6845300 h 6845300"/>
              <a:gd name="connsiteX1" fmla="*/ 10045336 w 12192000"/>
              <a:gd name="connsiteY1" fmla="*/ 55038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83436 w 12192000"/>
              <a:gd name="connsiteY1" fmla="*/ 55927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70700"/>
              <a:gd name="connsiteX1" fmla="*/ 10058036 w 12204700"/>
              <a:gd name="connsiteY1" fmla="*/ 5554617 h 6870700"/>
              <a:gd name="connsiteX2" fmla="*/ 12204700 w 12204700"/>
              <a:gd name="connsiteY2" fmla="*/ 0 h 6870700"/>
              <a:gd name="connsiteX3" fmla="*/ 12192000 w 12204700"/>
              <a:gd name="connsiteY3" fmla="*/ 6870700 h 6870700"/>
              <a:gd name="connsiteX4" fmla="*/ 0 w 12204700"/>
              <a:gd name="connsiteY4" fmla="*/ 68326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700" h="6870700">
                <a:moveTo>
                  <a:pt x="0" y="6832600"/>
                </a:moveTo>
                <a:cubicBezTo>
                  <a:pt x="1885405" y="5568768"/>
                  <a:pt x="8020231" y="6704149"/>
                  <a:pt x="10058036" y="5554617"/>
                </a:cubicBezTo>
                <a:cubicBezTo>
                  <a:pt x="12232276" y="3873862"/>
                  <a:pt x="11054805" y="1554843"/>
                  <a:pt x="12204700" y="0"/>
                </a:cubicBezTo>
                <a:cubicBezTo>
                  <a:pt x="12200467" y="2290233"/>
                  <a:pt x="12196233" y="4580467"/>
                  <a:pt x="12192000" y="6870700"/>
                </a:cubicBezTo>
                <a:lnTo>
                  <a:pt x="0" y="6832600"/>
                </a:ln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Isosceles Triangle 9">
            <a:extLst>
              <a:ext uri="{FF2B5EF4-FFF2-40B4-BE49-F238E27FC236}">
                <a16:creationId xmlns:a16="http://schemas.microsoft.com/office/drawing/2014/main" id="{AF55D275-D7F0-4BC5-ACE1-08EA96FE065F}"/>
              </a:ext>
            </a:extLst>
          </p:cNvPr>
          <p:cNvSpPr/>
          <p:nvPr userDrawn="1"/>
        </p:nvSpPr>
        <p:spPr>
          <a:xfrm rot="10800000">
            <a:off x="1" y="1"/>
            <a:ext cx="12192000" cy="68580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6858000"/>
                </a:moveTo>
                <a:cubicBezTo>
                  <a:pt x="2037805" y="5708468"/>
                  <a:pt x="8159931" y="6805749"/>
                  <a:pt x="10197736" y="5656217"/>
                </a:cubicBezTo>
                <a:cubicBezTo>
                  <a:pt x="12371976" y="3975462"/>
                  <a:pt x="11232605" y="1719943"/>
                  <a:pt x="12192000" y="0"/>
                </a:cubicBezTo>
                <a:lnTo>
                  <a:pt x="12192000" y="6858000"/>
                </a:lnTo>
                <a:lnTo>
                  <a:pt x="0" y="6858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descr="A picture containing indoor&#10;&#10;Description generated with high confidence">
            <a:extLst>
              <a:ext uri="{FF2B5EF4-FFF2-40B4-BE49-F238E27FC236}">
                <a16:creationId xmlns:a16="http://schemas.microsoft.com/office/drawing/2014/main" id="{9358ED85-3F91-4A60-AA0D-5214CD30A548}"/>
              </a:ext>
            </a:extLst>
          </p:cNvPr>
          <p:cNvPicPr>
            <a:picLocks noChangeAspect="1"/>
          </p:cNvPicPr>
          <p:nvPr userDrawn="1"/>
        </p:nvPicPr>
        <p:blipFill rotWithShape="1">
          <a:blip r:embed="rId2" cstate="hqprint">
            <a:lum bright="70000" contrast="-70000"/>
            <a:extLst>
              <a:ext uri="{28A0092B-C50C-407E-A947-70E740481C1C}">
                <a14:useLocalDpi xmlns:a14="http://schemas.microsoft.com/office/drawing/2010/main" val="0"/>
              </a:ext>
            </a:extLst>
          </a:blip>
          <a:srcRect t="7201"/>
          <a:stretch/>
        </p:blipFill>
        <p:spPr>
          <a:xfrm>
            <a:off x="354561" y="479046"/>
            <a:ext cx="1824739" cy="1432477"/>
          </a:xfrm>
          <a:prstGeom prst="rect">
            <a:avLst/>
          </a:prstGeom>
        </p:spPr>
      </p:pic>
      <p:sp>
        <p:nvSpPr>
          <p:cNvPr id="22" name="Subtitle 2">
            <a:extLst>
              <a:ext uri="{FF2B5EF4-FFF2-40B4-BE49-F238E27FC236}">
                <a16:creationId xmlns:a16="http://schemas.microsoft.com/office/drawing/2014/main" id="{BE025E4A-4CBA-48FB-AEF6-DE10B0DC6327}"/>
              </a:ext>
            </a:extLst>
          </p:cNvPr>
          <p:cNvSpPr txBox="1">
            <a:spLocks/>
          </p:cNvSpPr>
          <p:nvPr userDrawn="1"/>
        </p:nvSpPr>
        <p:spPr>
          <a:xfrm>
            <a:off x="6958652" y="5796343"/>
            <a:ext cx="5132091" cy="97792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0" i="0" dirty="0">
                <a:solidFill>
                  <a:schemeClr val="bg1">
                    <a:lumMod val="65000"/>
                  </a:schemeClr>
                </a:solidFill>
                <a:latin typeface="Arial" panose="020B0604020202020204" pitchFamily="34" charset="0"/>
                <a:cs typeface="Arial" panose="020B0604020202020204" pitchFamily="34" charset="0"/>
              </a:rPr>
              <a:t>Curriculum Development </a:t>
            </a:r>
          </a:p>
          <a:p>
            <a:pPr algn="r"/>
            <a:r>
              <a:rPr lang="en-US" sz="1400" b="0" i="0" dirty="0">
                <a:solidFill>
                  <a:schemeClr val="bg1">
                    <a:lumMod val="65000"/>
                  </a:schemeClr>
                </a:solidFill>
                <a:latin typeface="Arial" panose="020B0604020202020204" pitchFamily="34" charset="0"/>
                <a:cs typeface="Arial" panose="020B0604020202020204" pitchFamily="34" charset="0"/>
              </a:rPr>
              <a:t>of Master’s Degree Program in </a:t>
            </a:r>
          </a:p>
          <a:p>
            <a:pPr algn="r"/>
            <a:r>
              <a:rPr lang="en-US" sz="1400" b="0" i="0" dirty="0">
                <a:solidFill>
                  <a:schemeClr val="bg1">
                    <a:lumMod val="65000"/>
                  </a:schemeClr>
                </a:solidFill>
                <a:latin typeface="Arial" panose="020B0604020202020204" pitchFamily="34" charset="0"/>
                <a:cs typeface="Arial" panose="020B0604020202020204" pitchFamily="34" charset="0"/>
              </a:rPr>
              <a:t>Industrial Engineering for Thailand Sustainable Smart Industry</a:t>
            </a:r>
          </a:p>
        </p:txBody>
      </p:sp>
      <p:sp>
        <p:nvSpPr>
          <p:cNvPr id="24" name="Rectangle 23">
            <a:extLst>
              <a:ext uri="{FF2B5EF4-FFF2-40B4-BE49-F238E27FC236}">
                <a16:creationId xmlns:a16="http://schemas.microsoft.com/office/drawing/2014/main" id="{6B09061E-C19F-4F07-A1CD-123D3E1DE607}"/>
              </a:ext>
            </a:extLst>
          </p:cNvPr>
          <p:cNvSpPr/>
          <p:nvPr userDrawn="1"/>
        </p:nvSpPr>
        <p:spPr>
          <a:xfrm>
            <a:off x="3023115" y="2448213"/>
            <a:ext cx="6001322" cy="1569660"/>
          </a:xfrm>
          <a:prstGeom prst="rect">
            <a:avLst/>
          </a:prstGeom>
          <a:noFill/>
        </p:spPr>
        <p:txBody>
          <a:bodyPr wrap="none" lIns="91440" tIns="45720" rIns="91440" bIns="45720">
            <a:spAutoFit/>
          </a:bodyPr>
          <a:lstStyle/>
          <a:p>
            <a:pPr algn="ctr"/>
            <a:r>
              <a:rPr lang="en-US" sz="9600" b="0" i="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Thank You</a:t>
            </a:r>
          </a:p>
        </p:txBody>
      </p:sp>
      <p:pic>
        <p:nvPicPr>
          <p:cNvPr id="19" name="Picture 18" descr="A close up of a logo&#10;&#10;Description generated with very high confidence">
            <a:extLst>
              <a:ext uri="{FF2B5EF4-FFF2-40B4-BE49-F238E27FC236}">
                <a16:creationId xmlns:a16="http://schemas.microsoft.com/office/drawing/2014/main" id="{FA31B2A8-CB08-462F-B7BA-1D4FF2A92CD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118453" y="770574"/>
            <a:ext cx="4263315" cy="1217780"/>
          </a:xfrm>
          <a:prstGeom prst="rect">
            <a:avLst/>
          </a:prstGeom>
        </p:spPr>
      </p:pic>
      <p:grpSp>
        <p:nvGrpSpPr>
          <p:cNvPr id="14" name="Group 13"/>
          <p:cNvGrpSpPr/>
          <p:nvPr userDrawn="1"/>
        </p:nvGrpSpPr>
        <p:grpSpPr>
          <a:xfrm>
            <a:off x="10294958" y="4750645"/>
            <a:ext cx="1947672" cy="1112955"/>
            <a:chOff x="1462142" y="5625782"/>
            <a:chExt cx="1947672" cy="1112955"/>
          </a:xfrm>
        </p:grpSpPr>
        <p:sp>
          <p:nvSpPr>
            <p:cNvPr id="15" name="Rectangle 14"/>
            <p:cNvSpPr/>
            <p:nvPr userDrawn="1"/>
          </p:nvSpPr>
          <p:spPr>
            <a:xfrm>
              <a:off x="1709237" y="6396483"/>
              <a:ext cx="1453102" cy="15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2142" y="5625782"/>
              <a:ext cx="1947672" cy="1112955"/>
            </a:xfrm>
            <a:prstGeom prst="rect">
              <a:avLst/>
            </a:prstGeom>
          </p:spPr>
        </p:pic>
      </p:grpSp>
    </p:spTree>
    <p:extLst>
      <p:ext uri="{BB962C8B-B14F-4D97-AF65-F5344CB8AC3E}">
        <p14:creationId xmlns:p14="http://schemas.microsoft.com/office/powerpoint/2010/main" val="1977046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inal Slide">
    <p:spTree>
      <p:nvGrpSpPr>
        <p:cNvPr id="1" name=""/>
        <p:cNvGrpSpPr/>
        <p:nvPr/>
      </p:nvGrpSpPr>
      <p:grpSpPr>
        <a:xfrm>
          <a:off x="0" y="0"/>
          <a:ext cx="0" cy="0"/>
          <a:chOff x="0" y="0"/>
          <a:chExt cx="0" cy="0"/>
        </a:xfrm>
      </p:grpSpPr>
      <p:sp>
        <p:nvSpPr>
          <p:cNvPr id="21" name="Isosceles Triangle 9">
            <a:extLst>
              <a:ext uri="{FF2B5EF4-FFF2-40B4-BE49-F238E27FC236}">
                <a16:creationId xmlns:a16="http://schemas.microsoft.com/office/drawing/2014/main" id="{C97EE39D-45B9-4BC4-A0D5-310EF34CFB88}"/>
              </a:ext>
            </a:extLst>
          </p:cNvPr>
          <p:cNvSpPr/>
          <p:nvPr userDrawn="1"/>
        </p:nvSpPr>
        <p:spPr>
          <a:xfrm>
            <a:off x="12703" y="2031"/>
            <a:ext cx="12195630" cy="68471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096136 w 12222426"/>
              <a:gd name="connsiteY1" fmla="*/ 5264333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59130"/>
              <a:gd name="connsiteY0" fmla="*/ 6847114 h 6847115"/>
              <a:gd name="connsiteX1" fmla="*/ 10096136 w 12259130"/>
              <a:gd name="connsiteY1" fmla="*/ 5238933 h 6847115"/>
              <a:gd name="connsiteX2" fmla="*/ 12259130 w 12259130"/>
              <a:gd name="connsiteY2" fmla="*/ 0 h 6847115"/>
              <a:gd name="connsiteX3" fmla="*/ 12221030 w 12259130"/>
              <a:gd name="connsiteY3" fmla="*/ 6847115 h 6847115"/>
              <a:gd name="connsiteX4" fmla="*/ 0 w 12259130"/>
              <a:gd name="connsiteY4" fmla="*/ 6847114 h 6847115"/>
              <a:gd name="connsiteX0" fmla="*/ 0 w 12170230"/>
              <a:gd name="connsiteY0" fmla="*/ 6859814 h 6859814"/>
              <a:gd name="connsiteX1" fmla="*/ 10007236 w 12170230"/>
              <a:gd name="connsiteY1" fmla="*/ 5238933 h 6859814"/>
              <a:gd name="connsiteX2" fmla="*/ 12170230 w 12170230"/>
              <a:gd name="connsiteY2" fmla="*/ 0 h 6859814"/>
              <a:gd name="connsiteX3" fmla="*/ 12132130 w 12170230"/>
              <a:gd name="connsiteY3" fmla="*/ 6847115 h 6859814"/>
              <a:gd name="connsiteX4" fmla="*/ 0 w 12170230"/>
              <a:gd name="connsiteY4" fmla="*/ 6859814 h 6859814"/>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630" h="6847115">
                <a:moveTo>
                  <a:pt x="0" y="6847114"/>
                </a:moveTo>
                <a:cubicBezTo>
                  <a:pt x="1860005" y="5494382"/>
                  <a:pt x="7994831" y="6388465"/>
                  <a:pt x="10032636" y="5238933"/>
                </a:cubicBezTo>
                <a:cubicBezTo>
                  <a:pt x="12206876" y="3558178"/>
                  <a:pt x="11083835" y="1631043"/>
                  <a:pt x="12195630" y="0"/>
                </a:cubicBezTo>
                <a:cubicBezTo>
                  <a:pt x="12190792" y="2281162"/>
                  <a:pt x="12162368" y="4565953"/>
                  <a:pt x="12157530" y="6847115"/>
                </a:cubicBezTo>
                <a:lnTo>
                  <a:pt x="0" y="684711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9">
            <a:extLst>
              <a:ext uri="{FF2B5EF4-FFF2-40B4-BE49-F238E27FC236}">
                <a16:creationId xmlns:a16="http://schemas.microsoft.com/office/drawing/2014/main" id="{66BF8A63-094C-431F-A3A0-63E41BD8DF9F}"/>
              </a:ext>
            </a:extLst>
          </p:cNvPr>
          <p:cNvSpPr/>
          <p:nvPr userDrawn="1"/>
        </p:nvSpPr>
        <p:spPr>
          <a:xfrm>
            <a:off x="-15213" y="-8794"/>
            <a:ext cx="12222426" cy="68725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426" h="6872515">
                <a:moveTo>
                  <a:pt x="0" y="6872514"/>
                </a:moveTo>
                <a:cubicBezTo>
                  <a:pt x="2037805" y="5722982"/>
                  <a:pt x="8174445" y="6559008"/>
                  <a:pt x="10212250" y="5409476"/>
                </a:cubicBezTo>
                <a:cubicBezTo>
                  <a:pt x="12386490" y="3728721"/>
                  <a:pt x="11261635" y="1719943"/>
                  <a:pt x="12221030" y="0"/>
                </a:cubicBezTo>
                <a:cubicBezTo>
                  <a:pt x="12216192" y="2281162"/>
                  <a:pt x="12225868" y="4591353"/>
                  <a:pt x="12221030" y="6872515"/>
                </a:cubicBezTo>
                <a:lnTo>
                  <a:pt x="0" y="687251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9">
            <a:extLst>
              <a:ext uri="{FF2B5EF4-FFF2-40B4-BE49-F238E27FC236}">
                <a16:creationId xmlns:a16="http://schemas.microsoft.com/office/drawing/2014/main" id="{ED72CE23-6E9E-445E-A127-A9C3AB89B488}"/>
              </a:ext>
            </a:extLst>
          </p:cNvPr>
          <p:cNvSpPr/>
          <p:nvPr userDrawn="1"/>
        </p:nvSpPr>
        <p:spPr>
          <a:xfrm rot="10800000">
            <a:off x="1" y="-12699"/>
            <a:ext cx="12204700" cy="68707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039600"/>
              <a:gd name="connsiteY0" fmla="*/ 6997700 h 6997700"/>
              <a:gd name="connsiteX1" fmla="*/ 10045336 w 12039600"/>
              <a:gd name="connsiteY1" fmla="*/ 5656217 h 6997700"/>
              <a:gd name="connsiteX2" fmla="*/ 12039600 w 12039600"/>
              <a:gd name="connsiteY2" fmla="*/ 0 h 6997700"/>
              <a:gd name="connsiteX3" fmla="*/ 12039600 w 12039600"/>
              <a:gd name="connsiteY3" fmla="*/ 6858000 h 6997700"/>
              <a:gd name="connsiteX4" fmla="*/ 0 w 12039600"/>
              <a:gd name="connsiteY4" fmla="*/ 6997700 h 6997700"/>
              <a:gd name="connsiteX0" fmla="*/ 0 w 12192000"/>
              <a:gd name="connsiteY0" fmla="*/ 6997700 h 6997700"/>
              <a:gd name="connsiteX1" fmla="*/ 10045336 w 12192000"/>
              <a:gd name="connsiteY1" fmla="*/ 5656217 h 6997700"/>
              <a:gd name="connsiteX2" fmla="*/ 12039600 w 12192000"/>
              <a:gd name="connsiteY2" fmla="*/ 0 h 6997700"/>
              <a:gd name="connsiteX3" fmla="*/ 12192000 w 12192000"/>
              <a:gd name="connsiteY3" fmla="*/ 6997700 h 6997700"/>
              <a:gd name="connsiteX4" fmla="*/ 0 w 12192000"/>
              <a:gd name="connsiteY4" fmla="*/ 6997700 h 6997700"/>
              <a:gd name="connsiteX0" fmla="*/ 0 w 12192000"/>
              <a:gd name="connsiteY0" fmla="*/ 6845300 h 6845300"/>
              <a:gd name="connsiteX1" fmla="*/ 10045336 w 12192000"/>
              <a:gd name="connsiteY1" fmla="*/ 55038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83436 w 12192000"/>
              <a:gd name="connsiteY1" fmla="*/ 55927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70700"/>
              <a:gd name="connsiteX1" fmla="*/ 10058036 w 12204700"/>
              <a:gd name="connsiteY1" fmla="*/ 5554617 h 6870700"/>
              <a:gd name="connsiteX2" fmla="*/ 12204700 w 12204700"/>
              <a:gd name="connsiteY2" fmla="*/ 0 h 6870700"/>
              <a:gd name="connsiteX3" fmla="*/ 12192000 w 12204700"/>
              <a:gd name="connsiteY3" fmla="*/ 6870700 h 6870700"/>
              <a:gd name="connsiteX4" fmla="*/ 0 w 12204700"/>
              <a:gd name="connsiteY4" fmla="*/ 68326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700" h="6870700">
                <a:moveTo>
                  <a:pt x="0" y="6832600"/>
                </a:moveTo>
                <a:cubicBezTo>
                  <a:pt x="1885405" y="5568768"/>
                  <a:pt x="8020231" y="6704149"/>
                  <a:pt x="10058036" y="5554617"/>
                </a:cubicBezTo>
                <a:cubicBezTo>
                  <a:pt x="12232276" y="3873862"/>
                  <a:pt x="11054805" y="1554843"/>
                  <a:pt x="12204700" y="0"/>
                </a:cubicBezTo>
                <a:cubicBezTo>
                  <a:pt x="12200467" y="2290233"/>
                  <a:pt x="12196233" y="4580467"/>
                  <a:pt x="12192000" y="6870700"/>
                </a:cubicBezTo>
                <a:lnTo>
                  <a:pt x="0" y="6832600"/>
                </a:ln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AF55D275-D7F0-4BC5-ACE1-08EA96FE065F}"/>
              </a:ext>
            </a:extLst>
          </p:cNvPr>
          <p:cNvSpPr/>
          <p:nvPr userDrawn="1"/>
        </p:nvSpPr>
        <p:spPr>
          <a:xfrm rot="10800000">
            <a:off x="1" y="1"/>
            <a:ext cx="12192000" cy="68580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6858000"/>
                </a:moveTo>
                <a:cubicBezTo>
                  <a:pt x="2037805" y="5708468"/>
                  <a:pt x="8159931" y="6805749"/>
                  <a:pt x="10197736" y="5656217"/>
                </a:cubicBezTo>
                <a:cubicBezTo>
                  <a:pt x="12371976" y="3975462"/>
                  <a:pt x="11232605" y="1719943"/>
                  <a:pt x="12192000" y="0"/>
                </a:cubicBezTo>
                <a:lnTo>
                  <a:pt x="12192000" y="6858000"/>
                </a:lnTo>
                <a:lnTo>
                  <a:pt x="0" y="6858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indoor&#10;&#10;Description generated with high confidence">
            <a:extLst>
              <a:ext uri="{FF2B5EF4-FFF2-40B4-BE49-F238E27FC236}">
                <a16:creationId xmlns:a16="http://schemas.microsoft.com/office/drawing/2014/main" id="{9358ED85-3F91-4A60-AA0D-5214CD30A548}"/>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7201"/>
          <a:stretch/>
        </p:blipFill>
        <p:spPr>
          <a:xfrm>
            <a:off x="354562" y="479042"/>
            <a:ext cx="1824738" cy="1432477"/>
          </a:xfrm>
          <a:prstGeom prst="rect">
            <a:avLst/>
          </a:prstGeom>
        </p:spPr>
      </p:pic>
      <p:sp>
        <p:nvSpPr>
          <p:cNvPr id="22" name="Subtitle 2">
            <a:extLst>
              <a:ext uri="{FF2B5EF4-FFF2-40B4-BE49-F238E27FC236}">
                <a16:creationId xmlns:a16="http://schemas.microsoft.com/office/drawing/2014/main" id="{BE025E4A-4CBA-48FB-AEF6-DE10B0DC6327}"/>
              </a:ext>
            </a:extLst>
          </p:cNvPr>
          <p:cNvSpPr txBox="1">
            <a:spLocks/>
          </p:cNvSpPr>
          <p:nvPr userDrawn="1"/>
        </p:nvSpPr>
        <p:spPr>
          <a:xfrm>
            <a:off x="6958652" y="5796343"/>
            <a:ext cx="5132090" cy="97792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0" i="0" dirty="0">
                <a:solidFill>
                  <a:schemeClr val="bg1">
                    <a:lumMod val="65000"/>
                  </a:schemeClr>
                </a:solidFill>
                <a:latin typeface="Arial" panose="020B0604020202020204" pitchFamily="34" charset="0"/>
                <a:cs typeface="Arial" panose="020B0604020202020204" pitchFamily="34" charset="0"/>
              </a:rPr>
              <a:t>Curriculum Development </a:t>
            </a:r>
          </a:p>
          <a:p>
            <a:pPr algn="r"/>
            <a:r>
              <a:rPr lang="en-US" sz="1400" b="0" i="0" dirty="0">
                <a:solidFill>
                  <a:schemeClr val="bg1">
                    <a:lumMod val="65000"/>
                  </a:schemeClr>
                </a:solidFill>
                <a:latin typeface="Arial" panose="020B0604020202020204" pitchFamily="34" charset="0"/>
                <a:cs typeface="Arial" panose="020B0604020202020204" pitchFamily="34" charset="0"/>
              </a:rPr>
              <a:t>of Master’s Degree Program in </a:t>
            </a:r>
          </a:p>
          <a:p>
            <a:pPr algn="r"/>
            <a:r>
              <a:rPr lang="en-US" sz="1400" b="0" i="0" dirty="0">
                <a:solidFill>
                  <a:schemeClr val="bg1">
                    <a:lumMod val="65000"/>
                  </a:schemeClr>
                </a:solidFill>
                <a:latin typeface="Arial" panose="020B0604020202020204" pitchFamily="34" charset="0"/>
                <a:cs typeface="Arial" panose="020B0604020202020204" pitchFamily="34" charset="0"/>
              </a:rPr>
              <a:t>Industrial Engineering for Thailand Sustainable Smart Industry</a:t>
            </a:r>
          </a:p>
        </p:txBody>
      </p:sp>
      <p:sp>
        <p:nvSpPr>
          <p:cNvPr id="24" name="Rectangle 23">
            <a:extLst>
              <a:ext uri="{FF2B5EF4-FFF2-40B4-BE49-F238E27FC236}">
                <a16:creationId xmlns:a16="http://schemas.microsoft.com/office/drawing/2014/main" id="{6B09061E-C19F-4F07-A1CD-123D3E1DE607}"/>
              </a:ext>
            </a:extLst>
          </p:cNvPr>
          <p:cNvSpPr/>
          <p:nvPr userDrawn="1"/>
        </p:nvSpPr>
        <p:spPr>
          <a:xfrm>
            <a:off x="3023111" y="2448211"/>
            <a:ext cx="6001323" cy="1569660"/>
          </a:xfrm>
          <a:prstGeom prst="rect">
            <a:avLst/>
          </a:prstGeom>
          <a:noFill/>
        </p:spPr>
        <p:txBody>
          <a:bodyPr wrap="none" lIns="91440" tIns="45720" rIns="91440" bIns="45720">
            <a:spAutoFit/>
          </a:bodyPr>
          <a:lstStyle/>
          <a:p>
            <a:pPr algn="ctr"/>
            <a:r>
              <a:rPr lang="en-US" sz="9600" b="0" i="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Thank You</a:t>
            </a:r>
          </a:p>
        </p:txBody>
      </p:sp>
      <p:pic>
        <p:nvPicPr>
          <p:cNvPr id="19" name="Picture 18" descr="A close up of a logo&#10;&#10;Description generated with very high confidence">
            <a:extLst>
              <a:ext uri="{FF2B5EF4-FFF2-40B4-BE49-F238E27FC236}">
                <a16:creationId xmlns:a16="http://schemas.microsoft.com/office/drawing/2014/main" id="{FA31B2A8-CB08-462F-B7BA-1D4FF2A92C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8451" y="770574"/>
            <a:ext cx="4263315" cy="1217780"/>
          </a:xfrm>
          <a:prstGeom prst="rect">
            <a:avLst/>
          </a:prstGeom>
        </p:spPr>
      </p:pic>
      <p:grpSp>
        <p:nvGrpSpPr>
          <p:cNvPr id="26" name="Group 25"/>
          <p:cNvGrpSpPr/>
          <p:nvPr userDrawn="1"/>
        </p:nvGrpSpPr>
        <p:grpSpPr>
          <a:xfrm>
            <a:off x="1433334" y="1661096"/>
            <a:ext cx="10658792" cy="5077641"/>
            <a:chOff x="1433334" y="1661096"/>
            <a:chExt cx="10658792" cy="5077641"/>
          </a:xfrm>
        </p:grpSpPr>
        <p:pic>
          <p:nvPicPr>
            <p:cNvPr id="27" name="Picture 26">
              <a:extLst>
                <a:ext uri="{FF2B5EF4-FFF2-40B4-BE49-F238E27FC236}">
                  <a16:creationId xmlns:a16="http://schemas.microsoft.com/office/drawing/2014/main" id="{10E009E9-C9B2-471A-9A7A-5D205EEDA14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820309" y="4249828"/>
              <a:ext cx="1280160" cy="1280160"/>
            </a:xfrm>
            <a:prstGeom prst="rect">
              <a:avLst/>
            </a:prstGeom>
            <a:noFill/>
          </p:spPr>
        </p:pic>
        <p:pic>
          <p:nvPicPr>
            <p:cNvPr id="28" name="Picture 2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43366" y="5267033"/>
              <a:ext cx="1243584" cy="1228038"/>
            </a:xfrm>
            <a:prstGeom prst="rect">
              <a:avLst/>
            </a:prstGeom>
          </p:spPr>
        </p:pic>
        <p:pic>
          <p:nvPicPr>
            <p:cNvPr id="29" name="Picture 2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87735" y="5409421"/>
              <a:ext cx="1234440" cy="1234440"/>
            </a:xfrm>
            <a:prstGeom prst="rect">
              <a:avLst/>
            </a:prstGeom>
          </p:spPr>
        </p:pic>
        <p:pic>
          <p:nvPicPr>
            <p:cNvPr id="30" name="Picture 2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52371" y="4984342"/>
              <a:ext cx="1554480" cy="1417874"/>
            </a:xfrm>
            <a:prstGeom prst="rect">
              <a:avLst/>
            </a:prstGeom>
          </p:spPr>
        </p:pic>
        <p:grpSp>
          <p:nvGrpSpPr>
            <p:cNvPr id="31" name="Group 30"/>
            <p:cNvGrpSpPr/>
            <p:nvPr userDrawn="1"/>
          </p:nvGrpSpPr>
          <p:grpSpPr>
            <a:xfrm>
              <a:off x="1433334" y="5625782"/>
              <a:ext cx="1947672" cy="1112955"/>
              <a:chOff x="1462142" y="5625782"/>
              <a:chExt cx="1947672" cy="1112955"/>
            </a:xfrm>
          </p:grpSpPr>
          <p:sp>
            <p:nvSpPr>
              <p:cNvPr id="36" name="Rectangle 35"/>
              <p:cNvSpPr/>
              <p:nvPr userDrawn="1"/>
            </p:nvSpPr>
            <p:spPr>
              <a:xfrm>
                <a:off x="1709237" y="6396483"/>
                <a:ext cx="1453102" cy="15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62142" y="5625782"/>
                <a:ext cx="1947672" cy="1112955"/>
              </a:xfrm>
              <a:prstGeom prst="rect">
                <a:avLst/>
              </a:prstGeom>
            </p:spPr>
          </p:pic>
        </p:grpSp>
        <p:pic>
          <p:nvPicPr>
            <p:cNvPr id="32" name="Picture 3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635690" y="4846630"/>
              <a:ext cx="1252728" cy="1244376"/>
            </a:xfrm>
            <a:prstGeom prst="rect">
              <a:avLst/>
            </a:prstGeom>
          </p:spPr>
        </p:pic>
        <p:pic>
          <p:nvPicPr>
            <p:cNvPr id="33" name="Picture 3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031422" y="1661096"/>
              <a:ext cx="1060704" cy="1416670"/>
            </a:xfrm>
            <a:prstGeom prst="rect">
              <a:avLst/>
            </a:prstGeom>
          </p:spPr>
        </p:pic>
        <p:pic>
          <p:nvPicPr>
            <p:cNvPr id="34" name="Picture 3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82832" y="5179620"/>
              <a:ext cx="1225296" cy="1418349"/>
            </a:xfrm>
            <a:prstGeom prst="rect">
              <a:avLst/>
            </a:prstGeom>
          </p:spPr>
        </p:pic>
        <p:pic>
          <p:nvPicPr>
            <p:cNvPr id="35" name="Picture 3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739173" y="2994422"/>
              <a:ext cx="850392" cy="1490333"/>
            </a:xfrm>
            <a:prstGeom prst="rect">
              <a:avLst/>
            </a:prstGeom>
          </p:spPr>
        </p:pic>
      </p:grpSp>
    </p:spTree>
    <p:extLst>
      <p:ext uri="{BB962C8B-B14F-4D97-AF65-F5344CB8AC3E}">
        <p14:creationId xmlns:p14="http://schemas.microsoft.com/office/powerpoint/2010/main" val="196840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C96F-5262-4E6F-BFD8-2EB53A5207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A59F29-33E8-4A08-A848-F23F1829CB14}"/>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4C6F23-F1D6-413A-93F1-5CB67FD18F3A}"/>
              </a:ext>
            </a:extLst>
          </p:cNvPr>
          <p:cNvSpPr>
            <a:spLocks noGrp="1"/>
          </p:cNvSpPr>
          <p:nvPr>
            <p:ph type="dt" sz="half" idx="10"/>
          </p:nvPr>
        </p:nvSpPr>
        <p:spPr/>
        <p:txBody>
          <a:bodyPr/>
          <a:lstStyle/>
          <a:p>
            <a:fld id="{0AC25AA6-3B45-47DF-A456-53565C4F2293}" type="datetime1">
              <a:rPr lang="pt-PT" smtClean="0"/>
              <a:t>27/09/2020</a:t>
            </a:fld>
            <a:endParaRPr lang="en-US"/>
          </a:p>
        </p:txBody>
      </p:sp>
      <p:sp>
        <p:nvSpPr>
          <p:cNvPr id="5" name="Footer Placeholder 4">
            <a:extLst>
              <a:ext uri="{FF2B5EF4-FFF2-40B4-BE49-F238E27FC236}">
                <a16:creationId xmlns:a16="http://schemas.microsoft.com/office/drawing/2014/main" id="{2E9BD8DA-9182-46A0-AA86-19D7E25FBF9E}"/>
              </a:ext>
            </a:extLst>
          </p:cNvPr>
          <p:cNvSpPr>
            <a:spLocks noGrp="1"/>
          </p:cNvSpPr>
          <p:nvPr>
            <p:ph type="ftr" sz="quarter" idx="11"/>
          </p:nvPr>
        </p:nvSpPr>
        <p:spPr/>
        <p:txBody>
          <a:bodyPr/>
          <a:lstStyle/>
          <a:p>
            <a:r>
              <a:rPr lang="en-US"/>
              <a:t>Rui M. Lima - PM4I4</a:t>
            </a:r>
          </a:p>
        </p:txBody>
      </p:sp>
      <p:sp>
        <p:nvSpPr>
          <p:cNvPr id="6" name="Slide Number Placeholder 5">
            <a:extLst>
              <a:ext uri="{FF2B5EF4-FFF2-40B4-BE49-F238E27FC236}">
                <a16:creationId xmlns:a16="http://schemas.microsoft.com/office/drawing/2014/main" id="{57D715A6-5D5A-4C34-B2BB-C5C096135920}"/>
              </a:ext>
            </a:extLst>
          </p:cNvPr>
          <p:cNvSpPr>
            <a:spLocks noGrp="1"/>
          </p:cNvSpPr>
          <p:nvPr>
            <p:ph type="sldNum" sz="quarter" idx="12"/>
          </p:nvPr>
        </p:nvSpPr>
        <p:spPr/>
        <p:txBody>
          <a:bodyPr/>
          <a:lstStyle/>
          <a:p>
            <a:fld id="{1F2D2C98-E128-431B-B44D-4E0429A369B3}" type="slidenum">
              <a:rPr lang="en-US" smtClean="0"/>
              <a:t>‹#›</a:t>
            </a:fld>
            <a:endParaRPr lang="en-US"/>
          </a:p>
        </p:txBody>
      </p:sp>
    </p:spTree>
    <p:extLst>
      <p:ext uri="{BB962C8B-B14F-4D97-AF65-F5344CB8AC3E}">
        <p14:creationId xmlns:p14="http://schemas.microsoft.com/office/powerpoint/2010/main" val="1793195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C934A-07AE-4721-A5E5-7BFD630105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007034-45C9-4C2E-8F1A-74CC69F466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39D44-7FBD-44DC-8ED7-DE43858990BB}"/>
              </a:ext>
            </a:extLst>
          </p:cNvPr>
          <p:cNvSpPr>
            <a:spLocks noGrp="1"/>
          </p:cNvSpPr>
          <p:nvPr>
            <p:ph type="dt" sz="half" idx="10"/>
          </p:nvPr>
        </p:nvSpPr>
        <p:spPr/>
        <p:txBody>
          <a:bodyPr/>
          <a:lstStyle/>
          <a:p>
            <a:fld id="{6DE6C3EC-E2F1-4D40-83EC-2714AC6AD458}" type="datetime1">
              <a:rPr lang="pt-PT" smtClean="0"/>
              <a:t>27/09/2020</a:t>
            </a:fld>
            <a:endParaRPr lang="en-US"/>
          </a:p>
        </p:txBody>
      </p:sp>
      <p:sp>
        <p:nvSpPr>
          <p:cNvPr id="5" name="Footer Placeholder 4">
            <a:extLst>
              <a:ext uri="{FF2B5EF4-FFF2-40B4-BE49-F238E27FC236}">
                <a16:creationId xmlns:a16="http://schemas.microsoft.com/office/drawing/2014/main" id="{CB3CFEF3-9B26-4F35-A593-95E862786F8A}"/>
              </a:ext>
            </a:extLst>
          </p:cNvPr>
          <p:cNvSpPr>
            <a:spLocks noGrp="1"/>
          </p:cNvSpPr>
          <p:nvPr>
            <p:ph type="ftr" sz="quarter" idx="11"/>
          </p:nvPr>
        </p:nvSpPr>
        <p:spPr/>
        <p:txBody>
          <a:bodyPr/>
          <a:lstStyle/>
          <a:p>
            <a:r>
              <a:rPr lang="en-US"/>
              <a:t>Rui M. Lima - PM4I4</a:t>
            </a:r>
          </a:p>
        </p:txBody>
      </p:sp>
      <p:sp>
        <p:nvSpPr>
          <p:cNvPr id="6" name="Slide Number Placeholder 5">
            <a:extLst>
              <a:ext uri="{FF2B5EF4-FFF2-40B4-BE49-F238E27FC236}">
                <a16:creationId xmlns:a16="http://schemas.microsoft.com/office/drawing/2014/main" id="{63C9034F-12F0-4070-BA7C-B4388783FCC4}"/>
              </a:ext>
            </a:extLst>
          </p:cNvPr>
          <p:cNvSpPr>
            <a:spLocks noGrp="1"/>
          </p:cNvSpPr>
          <p:nvPr>
            <p:ph type="sldNum" sz="quarter" idx="12"/>
          </p:nvPr>
        </p:nvSpPr>
        <p:spPr/>
        <p:txBody>
          <a:bodyPr/>
          <a:lstStyle/>
          <a:p>
            <a:fld id="{1F2D2C98-E128-431B-B44D-4E0429A369B3}" type="slidenum">
              <a:rPr lang="en-US" smtClean="0"/>
              <a:t>‹#›</a:t>
            </a:fld>
            <a:endParaRPr lang="en-US"/>
          </a:p>
        </p:txBody>
      </p:sp>
    </p:spTree>
    <p:extLst>
      <p:ext uri="{BB962C8B-B14F-4D97-AF65-F5344CB8AC3E}">
        <p14:creationId xmlns:p14="http://schemas.microsoft.com/office/powerpoint/2010/main" val="1177897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F60FD-5F2B-40FD-AB1C-F92E1820443A}"/>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E69EB4-521E-40A4-B238-74A9CF46E230}"/>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F421B3-A098-45C5-B9B7-9BF720EB2BBB}"/>
              </a:ext>
            </a:extLst>
          </p:cNvPr>
          <p:cNvSpPr>
            <a:spLocks noGrp="1"/>
          </p:cNvSpPr>
          <p:nvPr>
            <p:ph type="dt" sz="half" idx="10"/>
          </p:nvPr>
        </p:nvSpPr>
        <p:spPr/>
        <p:txBody>
          <a:bodyPr/>
          <a:lstStyle/>
          <a:p>
            <a:fld id="{247929AB-D5EF-4FC2-838B-B0A01657D558}" type="datetime1">
              <a:rPr lang="pt-PT" smtClean="0"/>
              <a:t>27/09/2020</a:t>
            </a:fld>
            <a:endParaRPr lang="en-US"/>
          </a:p>
        </p:txBody>
      </p:sp>
      <p:sp>
        <p:nvSpPr>
          <p:cNvPr id="5" name="Footer Placeholder 4">
            <a:extLst>
              <a:ext uri="{FF2B5EF4-FFF2-40B4-BE49-F238E27FC236}">
                <a16:creationId xmlns:a16="http://schemas.microsoft.com/office/drawing/2014/main" id="{71ECC390-DEDA-40EF-98A1-9B2AE1199F37}"/>
              </a:ext>
            </a:extLst>
          </p:cNvPr>
          <p:cNvSpPr>
            <a:spLocks noGrp="1"/>
          </p:cNvSpPr>
          <p:nvPr>
            <p:ph type="ftr" sz="quarter" idx="11"/>
          </p:nvPr>
        </p:nvSpPr>
        <p:spPr/>
        <p:txBody>
          <a:bodyPr/>
          <a:lstStyle/>
          <a:p>
            <a:r>
              <a:rPr lang="en-US"/>
              <a:t>Rui M. Lima - PM4I4</a:t>
            </a:r>
          </a:p>
        </p:txBody>
      </p:sp>
      <p:sp>
        <p:nvSpPr>
          <p:cNvPr id="6" name="Slide Number Placeholder 5">
            <a:extLst>
              <a:ext uri="{FF2B5EF4-FFF2-40B4-BE49-F238E27FC236}">
                <a16:creationId xmlns:a16="http://schemas.microsoft.com/office/drawing/2014/main" id="{C65349BD-74DC-4732-BC07-11F691F6E095}"/>
              </a:ext>
            </a:extLst>
          </p:cNvPr>
          <p:cNvSpPr>
            <a:spLocks noGrp="1"/>
          </p:cNvSpPr>
          <p:nvPr>
            <p:ph type="sldNum" sz="quarter" idx="12"/>
          </p:nvPr>
        </p:nvSpPr>
        <p:spPr/>
        <p:txBody>
          <a:bodyPr/>
          <a:lstStyle/>
          <a:p>
            <a:fld id="{1F2D2C98-E128-431B-B44D-4E0429A369B3}" type="slidenum">
              <a:rPr lang="en-US" smtClean="0"/>
              <a:t>‹#›</a:t>
            </a:fld>
            <a:endParaRPr lang="en-US"/>
          </a:p>
        </p:txBody>
      </p:sp>
    </p:spTree>
    <p:extLst>
      <p:ext uri="{BB962C8B-B14F-4D97-AF65-F5344CB8AC3E}">
        <p14:creationId xmlns:p14="http://schemas.microsoft.com/office/powerpoint/2010/main" val="413297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F293C-8450-46AA-97AD-A87DE0A38B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EDC3F-2F73-40D3-B100-4A075A8FEAB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BA477F-5FF0-4748-83C8-C1959815E7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94C4EE-9866-446B-856F-88EC44E3B77B}"/>
              </a:ext>
            </a:extLst>
          </p:cNvPr>
          <p:cNvSpPr>
            <a:spLocks noGrp="1"/>
          </p:cNvSpPr>
          <p:nvPr>
            <p:ph type="dt" sz="half" idx="10"/>
          </p:nvPr>
        </p:nvSpPr>
        <p:spPr/>
        <p:txBody>
          <a:bodyPr/>
          <a:lstStyle/>
          <a:p>
            <a:fld id="{4756DB2C-56E6-415F-9045-471A3A298C4C}" type="datetime1">
              <a:rPr lang="pt-PT" smtClean="0"/>
              <a:t>27/09/2020</a:t>
            </a:fld>
            <a:endParaRPr lang="en-US"/>
          </a:p>
        </p:txBody>
      </p:sp>
      <p:sp>
        <p:nvSpPr>
          <p:cNvPr id="6" name="Footer Placeholder 5">
            <a:extLst>
              <a:ext uri="{FF2B5EF4-FFF2-40B4-BE49-F238E27FC236}">
                <a16:creationId xmlns:a16="http://schemas.microsoft.com/office/drawing/2014/main" id="{E9EF79B0-8B0F-46FC-8DD9-EFDE8BF7ED0C}"/>
              </a:ext>
            </a:extLst>
          </p:cNvPr>
          <p:cNvSpPr>
            <a:spLocks noGrp="1"/>
          </p:cNvSpPr>
          <p:nvPr>
            <p:ph type="ftr" sz="quarter" idx="11"/>
          </p:nvPr>
        </p:nvSpPr>
        <p:spPr/>
        <p:txBody>
          <a:bodyPr/>
          <a:lstStyle/>
          <a:p>
            <a:r>
              <a:rPr lang="en-US"/>
              <a:t>Rui M. Lima - PM4I4</a:t>
            </a:r>
          </a:p>
        </p:txBody>
      </p:sp>
      <p:sp>
        <p:nvSpPr>
          <p:cNvPr id="7" name="Slide Number Placeholder 6">
            <a:extLst>
              <a:ext uri="{FF2B5EF4-FFF2-40B4-BE49-F238E27FC236}">
                <a16:creationId xmlns:a16="http://schemas.microsoft.com/office/drawing/2014/main" id="{DFEF88E6-DEC4-4334-8FB3-016F3E6498D0}"/>
              </a:ext>
            </a:extLst>
          </p:cNvPr>
          <p:cNvSpPr>
            <a:spLocks noGrp="1"/>
          </p:cNvSpPr>
          <p:nvPr>
            <p:ph type="sldNum" sz="quarter" idx="12"/>
          </p:nvPr>
        </p:nvSpPr>
        <p:spPr/>
        <p:txBody>
          <a:bodyPr/>
          <a:lstStyle/>
          <a:p>
            <a:fld id="{1F2D2C98-E128-431B-B44D-4E0429A369B3}" type="slidenum">
              <a:rPr lang="en-US" smtClean="0"/>
              <a:t>‹#›</a:t>
            </a:fld>
            <a:endParaRPr lang="en-US"/>
          </a:p>
        </p:txBody>
      </p:sp>
    </p:spTree>
    <p:extLst>
      <p:ext uri="{BB962C8B-B14F-4D97-AF65-F5344CB8AC3E}">
        <p14:creationId xmlns:p14="http://schemas.microsoft.com/office/powerpoint/2010/main" val="4179525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7A579E-4B74-4964-A53B-FB8332EF50E5}"/>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C04A4-EEFA-4B33-8F0B-8AD3425CE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46A3A-1AE9-4421-975B-95106E577375}"/>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EF26D-F691-41BA-966B-99E30C5F1591}" type="datetime1">
              <a:rPr lang="pt-PT" smtClean="0"/>
              <a:t>27/09/2020</a:t>
            </a:fld>
            <a:endParaRPr lang="en-US"/>
          </a:p>
        </p:txBody>
      </p:sp>
      <p:sp>
        <p:nvSpPr>
          <p:cNvPr id="5" name="Footer Placeholder 4">
            <a:extLst>
              <a:ext uri="{FF2B5EF4-FFF2-40B4-BE49-F238E27FC236}">
                <a16:creationId xmlns:a16="http://schemas.microsoft.com/office/drawing/2014/main" id="{3D2ECF4F-5EC1-4EF5-ABA2-A2BF923008DA}"/>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Rui M. Lima - PM4I4</a:t>
            </a:r>
          </a:p>
        </p:txBody>
      </p:sp>
      <p:sp>
        <p:nvSpPr>
          <p:cNvPr id="6" name="Slide Number Placeholder 5">
            <a:extLst>
              <a:ext uri="{FF2B5EF4-FFF2-40B4-BE49-F238E27FC236}">
                <a16:creationId xmlns:a16="http://schemas.microsoft.com/office/drawing/2014/main" id="{AF6227D0-FBCE-4F46-A81F-6B494FE79A65}"/>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D2C98-E128-431B-B44D-4E0429A369B3}" type="slidenum">
              <a:rPr lang="en-US" smtClean="0"/>
              <a:t>‹#›</a:t>
            </a:fld>
            <a:endParaRPr lang="en-US"/>
          </a:p>
        </p:txBody>
      </p:sp>
    </p:spTree>
    <p:extLst>
      <p:ext uri="{BB962C8B-B14F-4D97-AF65-F5344CB8AC3E}">
        <p14:creationId xmlns:p14="http://schemas.microsoft.com/office/powerpoint/2010/main" val="3214893133"/>
      </p:ext>
    </p:extLst>
  </p:cSld>
  <p:clrMap bg1="lt1" tx1="dk1" bg2="lt2" tx2="dk2" accent1="accent1" accent2="accent2" accent3="accent3" accent4="accent4" accent5="accent5" accent6="accent6" hlink="hlink" folHlink="folHlink"/>
  <p:sldLayoutIdLst>
    <p:sldLayoutId id="2147483663" r:id="rId1"/>
    <p:sldLayoutId id="2147483668" r:id="rId2"/>
    <p:sldLayoutId id="2147483664" r:id="rId3"/>
    <p:sldLayoutId id="2147483665" r:id="rId4"/>
    <p:sldLayoutId id="2147483667"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6" r:id="rId17"/>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hyperlink" Target="https://openclipart.org/download/212589/HAMBURGUER.sv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hyperlink" Target="https://www.youtube.com/watch?v=a91T8MdXXMc"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youtube.com/watch?v=MAfIvBgChjQ"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youtube.com/watch?v=bHSI7vuTjgg" TargetMode="External"/><Relationship Id="rId5" Type="http://schemas.openxmlformats.org/officeDocument/2006/relationships/image" Target="../media/image31.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17" Type="http://schemas.openxmlformats.org/officeDocument/2006/relationships/image" Target="../media/image47.jpg"/><Relationship Id="rId2" Type="http://schemas.openxmlformats.org/officeDocument/2006/relationships/notesSlide" Target="../notesSlides/notesSlide10.xml"/><Relationship Id="rId16"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stephencovey.com/7habits/7habits.php" TargetMode="External"/><Relationship Id="rId2" Type="http://schemas.openxmlformats.org/officeDocument/2006/relationships/hyperlink" Target="http://www.businessnewsdaily.com/3647-leadership-definition.html"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diagramDrawing" Target="../diagrams/drawing2.xml"/><Relationship Id="rId3" Type="http://schemas.openxmlformats.org/officeDocument/2006/relationships/diagramLayout" Target="../diagrams/layout1.xml"/><Relationship Id="rId7" Type="http://schemas.openxmlformats.org/officeDocument/2006/relationships/hyperlink" Target="https://youtu.be/vicuZS0ChYQ?t=1m46s" TargetMode="External"/><Relationship Id="rId12" Type="http://schemas.openxmlformats.org/officeDocument/2006/relationships/diagramColors" Target="../diagrams/colors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diagramQuickStyle" Target="../diagrams/quickStyle2.xml"/><Relationship Id="rId5" Type="http://schemas.openxmlformats.org/officeDocument/2006/relationships/diagramColors" Target="../diagrams/colors1.xml"/><Relationship Id="rId10" Type="http://schemas.openxmlformats.org/officeDocument/2006/relationships/diagramLayout" Target="../diagrams/layout2.xml"/><Relationship Id="rId4" Type="http://schemas.openxmlformats.org/officeDocument/2006/relationships/diagramQuickStyle" Target="../diagrams/quickStyle1.xml"/><Relationship Id="rId9"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unsplash.com/@lunarts?utm_source=unsplash&amp;utm_medium=referral&amp;utm_content=creditCopyText" TargetMode="External"/><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hyperlink" Target="https://unsplash.com/s/photos/communication?utm_source=unsplash&amp;utm_medium=referral&amp;utm_content=creditCopyTex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pt-PT" dirty="0"/>
              <a:t>Rui M. </a:t>
            </a:r>
            <a:r>
              <a:rPr lang="pt-PT"/>
              <a:t>Lima</a:t>
            </a:r>
          </a:p>
          <a:p>
            <a:r>
              <a:rPr lang="en-US"/>
              <a:t>(</a:t>
            </a:r>
            <a:r>
              <a:rPr lang="en-US" dirty="0"/>
              <a:t>School of Engineering of University of Minho)</a:t>
            </a:r>
            <a:endParaRPr lang="pt-PT" dirty="0"/>
          </a:p>
        </p:txBody>
      </p:sp>
      <p:sp>
        <p:nvSpPr>
          <p:cNvPr id="3" name="Title 2">
            <a:extLst>
              <a:ext uri="{FF2B5EF4-FFF2-40B4-BE49-F238E27FC236}">
                <a16:creationId xmlns:a16="http://schemas.microsoft.com/office/drawing/2014/main" id="{5D60C0E8-738B-49FE-B22C-D057EE668646}"/>
              </a:ext>
            </a:extLst>
          </p:cNvPr>
          <p:cNvSpPr>
            <a:spLocks noGrp="1"/>
          </p:cNvSpPr>
          <p:nvPr>
            <p:ph type="ctrTitle"/>
          </p:nvPr>
        </p:nvSpPr>
        <p:spPr>
          <a:xfrm>
            <a:off x="1356177" y="1976552"/>
            <a:ext cx="8950284" cy="1121423"/>
          </a:xfrm>
        </p:spPr>
        <p:txBody>
          <a:bodyPr/>
          <a:lstStyle/>
          <a:p>
            <a:r>
              <a:rPr lang="th-TH" sz="3200" dirty="0"/>
              <a:t>การจัดการการสื่อสารโครงการ</a:t>
            </a:r>
            <a:br>
              <a:rPr lang="th-TH" sz="3200" dirty="0"/>
            </a:br>
            <a:r>
              <a:rPr lang="th-TH" sz="3200" dirty="0"/>
              <a:t>ในยุคดิจิทัลยุคใหม่</a:t>
            </a:r>
            <a:endParaRPr lang="en-US" sz="3200" dirty="0"/>
          </a:p>
        </p:txBody>
      </p:sp>
    </p:spTree>
    <p:extLst>
      <p:ext uri="{BB962C8B-B14F-4D97-AF65-F5344CB8AC3E}">
        <p14:creationId xmlns:p14="http://schemas.microsoft.com/office/powerpoint/2010/main" val="1895648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FA842-1C4F-405C-8EF6-565FD6667B17}"/>
              </a:ext>
            </a:extLst>
          </p:cNvPr>
          <p:cNvSpPr>
            <a:spLocks noGrp="1"/>
          </p:cNvSpPr>
          <p:nvPr>
            <p:ph type="title"/>
          </p:nvPr>
        </p:nvSpPr>
        <p:spPr/>
        <p:txBody>
          <a:bodyPr/>
          <a:lstStyle/>
          <a:p>
            <a:r>
              <a:rPr lang="th-TH" dirty="0"/>
              <a:t>ข้อเสนอแนะ</a:t>
            </a:r>
            <a:r>
              <a:rPr lang="pt-PT" dirty="0"/>
              <a:t> </a:t>
            </a:r>
          </a:p>
        </p:txBody>
      </p:sp>
      <p:sp>
        <p:nvSpPr>
          <p:cNvPr id="3" name="Content Placeholder 2">
            <a:extLst>
              <a:ext uri="{FF2B5EF4-FFF2-40B4-BE49-F238E27FC236}">
                <a16:creationId xmlns:a16="http://schemas.microsoft.com/office/drawing/2014/main" id="{E3D75BDC-2F13-4982-9166-2A35123C98AD}"/>
              </a:ext>
            </a:extLst>
          </p:cNvPr>
          <p:cNvSpPr>
            <a:spLocks noGrp="1"/>
          </p:cNvSpPr>
          <p:nvPr>
            <p:ph idx="1"/>
          </p:nvPr>
        </p:nvSpPr>
        <p:spPr>
          <a:xfrm>
            <a:off x="739301" y="2451370"/>
            <a:ext cx="10797703" cy="2859931"/>
          </a:xfrm>
        </p:spPr>
        <p:txBody>
          <a:bodyPr>
            <a:normAutofit/>
          </a:bodyPr>
          <a:lstStyle/>
          <a:p>
            <a:pPr>
              <a:lnSpc>
                <a:spcPct val="170000"/>
              </a:lnSpc>
              <a:buBlip>
                <a:blip r:embed="rId2"/>
              </a:buBlip>
            </a:pPr>
            <a:r>
              <a:rPr lang="th-TH" sz="1600" dirty="0"/>
              <a:t>เริ่มต้นและจบในทางบวก - เทคนิคแซนวิช</a:t>
            </a:r>
          </a:p>
          <a:p>
            <a:pPr>
              <a:lnSpc>
                <a:spcPct val="170000"/>
              </a:lnSpc>
              <a:buBlip>
                <a:blip r:embed="rId2"/>
              </a:buBlip>
            </a:pPr>
            <a:r>
              <a:rPr lang="th-TH" sz="1600" dirty="0"/>
              <a:t>พูดคุยเกี่ยวกับพฤติกรรม – เกี่ยวกับสิ่งที่บุคคลนั้นทำไม่ใช่เกี่ยวกับสิ่งที่บุคคลนั้นคือ</a:t>
            </a:r>
            <a:r>
              <a:rPr lang="en-US" sz="1600" dirty="0"/>
              <a:t> </a:t>
            </a:r>
            <a:r>
              <a:rPr lang="th-TH" sz="1600" dirty="0"/>
              <a:t>เฉพาะเจาะจงมากขึ้นเป็นไปได้ - ให้ตัวอย่าง</a:t>
            </a:r>
            <a:endParaRPr lang="en-US" sz="1600" dirty="0"/>
          </a:p>
          <a:p>
            <a:pPr>
              <a:lnSpc>
                <a:spcPct val="170000"/>
              </a:lnSpc>
              <a:buBlip>
                <a:blip r:embed="rId2"/>
              </a:buBlip>
            </a:pPr>
            <a:r>
              <a:rPr lang="th-TH" sz="1600" dirty="0"/>
              <a:t>พูดถึงตัวเองเพราะข้อเสนอแนะเป็นเรื่องส่วนตัวเสมอ - "จากมุมมองของฉัน ... "</a:t>
            </a:r>
          </a:p>
          <a:p>
            <a:pPr>
              <a:lnSpc>
                <a:spcPct val="170000"/>
              </a:lnSpc>
              <a:buBlip>
                <a:blip r:embed="rId2"/>
              </a:buBlip>
            </a:pPr>
            <a:r>
              <a:rPr lang="th-TH" sz="1600" dirty="0"/>
              <a:t>ให้ข้อเสนอแนะที่สามารถนำไปใช้ได้ - มุ่งเน้นไปที่การแก้ปัญหาไม่ใช่การวิจารณ์เพียงอย่างเดียว</a:t>
            </a:r>
            <a:endParaRPr lang="pt-PT" sz="1600" dirty="0"/>
          </a:p>
        </p:txBody>
      </p:sp>
    </p:spTree>
    <p:extLst>
      <p:ext uri="{BB962C8B-B14F-4D97-AF65-F5344CB8AC3E}">
        <p14:creationId xmlns:p14="http://schemas.microsoft.com/office/powerpoint/2010/main" val="2254774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7DA0C-9968-488C-A488-EB87AFE54F67}"/>
              </a:ext>
            </a:extLst>
          </p:cNvPr>
          <p:cNvSpPr>
            <a:spLocks noGrp="1"/>
          </p:cNvSpPr>
          <p:nvPr>
            <p:ph type="title"/>
          </p:nvPr>
        </p:nvSpPr>
        <p:spPr/>
        <p:txBody>
          <a:bodyPr/>
          <a:lstStyle/>
          <a:p>
            <a:r>
              <a:rPr lang="pt-PT" dirty="0"/>
              <a:t>FEEDBACK</a:t>
            </a:r>
          </a:p>
        </p:txBody>
      </p:sp>
      <p:cxnSp>
        <p:nvCxnSpPr>
          <p:cNvPr id="5" name="Straight Arrow Connector 4">
            <a:extLst>
              <a:ext uri="{FF2B5EF4-FFF2-40B4-BE49-F238E27FC236}">
                <a16:creationId xmlns:a16="http://schemas.microsoft.com/office/drawing/2014/main" id="{11A41A34-B418-41FF-A9C0-A25660D71208}"/>
              </a:ext>
            </a:extLst>
          </p:cNvPr>
          <p:cNvCxnSpPr/>
          <p:nvPr/>
        </p:nvCxnSpPr>
        <p:spPr>
          <a:xfrm flipV="1">
            <a:off x="4584879" y="2524259"/>
            <a:ext cx="3477296" cy="1287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9159274-95CE-4505-8186-0C537F21C765}"/>
              </a:ext>
            </a:extLst>
          </p:cNvPr>
          <p:cNvSpPr/>
          <p:nvPr/>
        </p:nvSpPr>
        <p:spPr>
          <a:xfrm>
            <a:off x="8397025" y="2202287"/>
            <a:ext cx="2897747"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dirty="0" err="1">
                <a:solidFill>
                  <a:schemeClr val="tx1"/>
                </a:solidFill>
              </a:rPr>
              <a:t>เฟส</a:t>
            </a:r>
            <a:r>
              <a:rPr lang="th-TH" dirty="0">
                <a:solidFill>
                  <a:schemeClr val="tx1"/>
                </a:solidFill>
              </a:rPr>
              <a:t>ที่ 1</a:t>
            </a:r>
          </a:p>
          <a:p>
            <a:pPr algn="ctr"/>
            <a:r>
              <a:rPr lang="th-TH" dirty="0">
                <a:solidFill>
                  <a:schemeClr val="tx1"/>
                </a:solidFill>
              </a:rPr>
              <a:t>ความคิดเห็นเชิงบวก</a:t>
            </a:r>
            <a:endParaRPr lang="pt-PT" dirty="0">
              <a:solidFill>
                <a:schemeClr val="tx1"/>
              </a:solidFill>
            </a:endParaRPr>
          </a:p>
        </p:txBody>
      </p:sp>
      <p:cxnSp>
        <p:nvCxnSpPr>
          <p:cNvPr id="7" name="Straight Arrow Connector 6">
            <a:extLst>
              <a:ext uri="{FF2B5EF4-FFF2-40B4-BE49-F238E27FC236}">
                <a16:creationId xmlns:a16="http://schemas.microsoft.com/office/drawing/2014/main" id="{09D13867-9740-451F-9FA2-980D1B714E9B}"/>
              </a:ext>
            </a:extLst>
          </p:cNvPr>
          <p:cNvCxnSpPr/>
          <p:nvPr/>
        </p:nvCxnSpPr>
        <p:spPr>
          <a:xfrm flipV="1">
            <a:off x="4584879" y="5059251"/>
            <a:ext cx="3477296" cy="1287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CAD0971-532A-41A0-9189-47827BC6DFB5}"/>
              </a:ext>
            </a:extLst>
          </p:cNvPr>
          <p:cNvSpPr/>
          <p:nvPr/>
        </p:nvSpPr>
        <p:spPr>
          <a:xfrm>
            <a:off x="8397024" y="4428185"/>
            <a:ext cx="2897747"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dirty="0" err="1">
                <a:solidFill>
                  <a:schemeClr val="tx1"/>
                </a:solidFill>
              </a:rPr>
              <a:t>เฟส</a:t>
            </a:r>
            <a:r>
              <a:rPr lang="th-TH" dirty="0">
                <a:solidFill>
                  <a:schemeClr val="tx1"/>
                </a:solidFill>
              </a:rPr>
              <a:t>ที่ 3</a:t>
            </a:r>
          </a:p>
          <a:p>
            <a:pPr algn="ctr"/>
            <a:r>
              <a:rPr lang="th-TH" dirty="0">
                <a:solidFill>
                  <a:schemeClr val="tx1"/>
                </a:solidFill>
              </a:rPr>
              <a:t>ความคิดเห็นเชิงบวก</a:t>
            </a:r>
            <a:endParaRPr lang="pt-PT" dirty="0">
              <a:solidFill>
                <a:schemeClr val="tx1"/>
              </a:solidFill>
            </a:endParaRPr>
          </a:p>
        </p:txBody>
      </p:sp>
      <p:sp>
        <p:nvSpPr>
          <p:cNvPr id="9" name="Right Brace 8">
            <a:extLst>
              <a:ext uri="{FF2B5EF4-FFF2-40B4-BE49-F238E27FC236}">
                <a16:creationId xmlns:a16="http://schemas.microsoft.com/office/drawing/2014/main" id="{CD5CE1DD-1961-42FF-8A8D-B0985DF22EFB}"/>
              </a:ext>
            </a:extLst>
          </p:cNvPr>
          <p:cNvSpPr/>
          <p:nvPr/>
        </p:nvSpPr>
        <p:spPr>
          <a:xfrm>
            <a:off x="4584879" y="3116687"/>
            <a:ext cx="283335" cy="149395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0" name="Rectangle 9">
            <a:extLst>
              <a:ext uri="{FF2B5EF4-FFF2-40B4-BE49-F238E27FC236}">
                <a16:creationId xmlns:a16="http://schemas.microsoft.com/office/drawing/2014/main" id="{1B8081E4-C487-4A16-8AFF-81CA2F43A8DA}"/>
              </a:ext>
            </a:extLst>
          </p:cNvPr>
          <p:cNvSpPr/>
          <p:nvPr/>
        </p:nvSpPr>
        <p:spPr>
          <a:xfrm>
            <a:off x="5164428" y="3309153"/>
            <a:ext cx="2897747"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dirty="0" err="1">
                <a:solidFill>
                  <a:schemeClr val="tx1"/>
                </a:solidFill>
              </a:rPr>
              <a:t>เฟส</a:t>
            </a:r>
            <a:r>
              <a:rPr lang="th-TH" dirty="0">
                <a:solidFill>
                  <a:schemeClr val="tx1"/>
                </a:solidFill>
              </a:rPr>
              <a:t>ที่ 2</a:t>
            </a:r>
          </a:p>
          <a:p>
            <a:pPr algn="ctr"/>
            <a:r>
              <a:rPr lang="th-TH" dirty="0">
                <a:solidFill>
                  <a:schemeClr val="tx1"/>
                </a:solidFill>
              </a:rPr>
              <a:t>ข้อคิดเห็นที่สร้างสรรค์</a:t>
            </a:r>
            <a:endParaRPr lang="pt-PT" dirty="0">
              <a:solidFill>
                <a:schemeClr val="tx1"/>
              </a:solidFill>
            </a:endParaRPr>
          </a:p>
        </p:txBody>
      </p:sp>
      <p:grpSp>
        <p:nvGrpSpPr>
          <p:cNvPr id="13" name="Group 12">
            <a:extLst>
              <a:ext uri="{FF2B5EF4-FFF2-40B4-BE49-F238E27FC236}">
                <a16:creationId xmlns:a16="http://schemas.microsoft.com/office/drawing/2014/main" id="{1C0FF820-3EFC-4387-BC44-F87D9CF0F3B5}"/>
              </a:ext>
            </a:extLst>
          </p:cNvPr>
          <p:cNvGrpSpPr/>
          <p:nvPr/>
        </p:nvGrpSpPr>
        <p:grpSpPr>
          <a:xfrm>
            <a:off x="368307" y="1911635"/>
            <a:ext cx="4049147" cy="3709435"/>
            <a:chOff x="368307" y="1911635"/>
            <a:chExt cx="4049147" cy="3709435"/>
          </a:xfrm>
        </p:grpSpPr>
        <p:pic>
          <p:nvPicPr>
            <p:cNvPr id="11" name="Graphic 10">
              <a:extLst>
                <a:ext uri="{FF2B5EF4-FFF2-40B4-BE49-F238E27FC236}">
                  <a16:creationId xmlns:a16="http://schemas.microsoft.com/office/drawing/2014/main" id="{B8AEED51-C08F-4E7E-B1BD-C1507A7709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307" y="1911635"/>
              <a:ext cx="4049147" cy="3709435"/>
            </a:xfrm>
            <a:prstGeom prst="rect">
              <a:avLst/>
            </a:prstGeom>
          </p:spPr>
        </p:pic>
        <p:sp>
          <p:nvSpPr>
            <p:cNvPr id="12" name="Rectangle 11">
              <a:extLst>
                <a:ext uri="{FF2B5EF4-FFF2-40B4-BE49-F238E27FC236}">
                  <a16:creationId xmlns:a16="http://schemas.microsoft.com/office/drawing/2014/main" id="{03477C06-4233-4A8E-BED0-BE85F81CF29C}"/>
                </a:ext>
              </a:extLst>
            </p:cNvPr>
            <p:cNvSpPr/>
            <p:nvPr/>
          </p:nvSpPr>
          <p:spPr>
            <a:xfrm>
              <a:off x="841814" y="5111753"/>
              <a:ext cx="3102131" cy="230832"/>
            </a:xfrm>
            <a:prstGeom prst="rect">
              <a:avLst/>
            </a:prstGeom>
          </p:spPr>
          <p:txBody>
            <a:bodyPr wrap="none">
              <a:spAutoFit/>
            </a:bodyPr>
            <a:lstStyle/>
            <a:p>
              <a:r>
                <a:rPr lang="pt-PT" sz="900"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https://openclipart.org/download/212589/HAMBURGUER.svg</a:t>
              </a:r>
              <a:r>
                <a:rPr lang="pt-PT" sz="900" dirty="0">
                  <a:solidFill>
                    <a:schemeClr val="tx1">
                      <a:lumMod val="50000"/>
                      <a:lumOff val="50000"/>
                    </a:schemeClr>
                  </a:solidFill>
                </a:rPr>
                <a:t> </a:t>
              </a:r>
            </a:p>
          </p:txBody>
        </p:sp>
      </p:grpSp>
    </p:spTree>
    <p:extLst>
      <p:ext uri="{BB962C8B-B14F-4D97-AF65-F5344CB8AC3E}">
        <p14:creationId xmlns:p14="http://schemas.microsoft.com/office/powerpoint/2010/main" val="3685442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D8573-85A4-4EFA-A36B-1D5E9232CF18}"/>
              </a:ext>
            </a:extLst>
          </p:cNvPr>
          <p:cNvSpPr>
            <a:spLocks noGrp="1"/>
          </p:cNvSpPr>
          <p:nvPr>
            <p:ph type="title"/>
          </p:nvPr>
        </p:nvSpPr>
        <p:spPr/>
        <p:txBody>
          <a:bodyPr>
            <a:normAutofit/>
          </a:bodyPr>
          <a:lstStyle/>
          <a:p>
            <a:r>
              <a:rPr lang="th-TH" dirty="0"/>
              <a:t>ตัวอย่าง: การฟังที่ใช้งานอยู่</a:t>
            </a:r>
            <a:endParaRPr lang="pt-PT" dirty="0"/>
          </a:p>
        </p:txBody>
      </p:sp>
      <p:sp>
        <p:nvSpPr>
          <p:cNvPr id="4" name="Rectangle 3">
            <a:extLst>
              <a:ext uri="{FF2B5EF4-FFF2-40B4-BE49-F238E27FC236}">
                <a16:creationId xmlns:a16="http://schemas.microsoft.com/office/drawing/2014/main" id="{ECFB003B-66FB-4935-A19B-D786DC26BF83}"/>
              </a:ext>
            </a:extLst>
          </p:cNvPr>
          <p:cNvSpPr/>
          <p:nvPr/>
        </p:nvSpPr>
        <p:spPr>
          <a:xfrm>
            <a:off x="5949997" y="2586502"/>
            <a:ext cx="5795535" cy="31051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h-TH" sz="2400" dirty="0">
                <a:solidFill>
                  <a:schemeClr val="tx1"/>
                </a:solidFill>
              </a:rPr>
              <a:t>…เทคนิคการสื่อสารซึ่งบอกเป็นนัยว่าในระหว่างกระบวนการสื่อสารผู้ฟังตีความและเข้าใจข้อความที่ผู้พูดส่งมา</a:t>
            </a:r>
          </a:p>
          <a:p>
            <a:pPr algn="just"/>
            <a:endParaRPr lang="th-TH" sz="2400" dirty="0">
              <a:solidFill>
                <a:schemeClr val="tx1"/>
              </a:solidFill>
            </a:endParaRPr>
          </a:p>
          <a:p>
            <a:pPr algn="just"/>
            <a:r>
              <a:rPr lang="th-TH" sz="2400" dirty="0">
                <a:solidFill>
                  <a:schemeClr val="tx1"/>
                </a:solidFill>
              </a:rPr>
              <a:t>…จำเป็นต้องเข้าใจมุมมองของคนอื่นให้ความสนใจสูงสุดและพร้อมที่จะพูดในสิ่งที่เขาหรือเธอพูด นอกจากนี้ยังจำเป็นต้องใส่ใจกับท่าทางและอารมณ์ที่แสดงในระหว่างกระบวนการสื่อสาร</a:t>
            </a:r>
          </a:p>
          <a:p>
            <a:pPr algn="just"/>
            <a:r>
              <a:rPr lang="th-TH" sz="2400" dirty="0">
                <a:solidFill>
                  <a:schemeClr val="tx1"/>
                </a:solidFill>
              </a:rPr>
              <a:t>…ได้ยิน </a:t>
            </a:r>
            <a:r>
              <a:rPr lang="en-US" sz="2400" dirty="0">
                <a:solidFill>
                  <a:schemeClr val="tx1"/>
                </a:solidFill>
              </a:rPr>
              <a:t>VS </a:t>
            </a:r>
            <a:r>
              <a:rPr lang="th-TH" sz="2400" dirty="0">
                <a:solidFill>
                  <a:schemeClr val="tx1"/>
                </a:solidFill>
              </a:rPr>
              <a:t>ฟัง</a:t>
            </a:r>
            <a:endParaRPr lang="pt-PT" sz="2400" dirty="0">
              <a:solidFill>
                <a:schemeClr val="tx1"/>
              </a:solidFill>
            </a:endParaRPr>
          </a:p>
        </p:txBody>
      </p:sp>
      <p:grpSp>
        <p:nvGrpSpPr>
          <p:cNvPr id="5" name="Group 4">
            <a:extLst>
              <a:ext uri="{FF2B5EF4-FFF2-40B4-BE49-F238E27FC236}">
                <a16:creationId xmlns:a16="http://schemas.microsoft.com/office/drawing/2014/main" id="{259708A1-AFDF-45ED-82EF-6904FCF3A92E}"/>
              </a:ext>
            </a:extLst>
          </p:cNvPr>
          <p:cNvGrpSpPr/>
          <p:nvPr/>
        </p:nvGrpSpPr>
        <p:grpSpPr>
          <a:xfrm>
            <a:off x="1053083" y="1859418"/>
            <a:ext cx="3356560" cy="560296"/>
            <a:chOff x="1053083" y="1859418"/>
            <a:chExt cx="3356560" cy="560296"/>
          </a:xfrm>
        </p:grpSpPr>
        <p:sp>
          <p:nvSpPr>
            <p:cNvPr id="6" name="Rectangle 5">
              <a:extLst>
                <a:ext uri="{FF2B5EF4-FFF2-40B4-BE49-F238E27FC236}">
                  <a16:creationId xmlns:a16="http://schemas.microsoft.com/office/drawing/2014/main" id="{562BB0B2-8101-4C45-99FB-E4F5F5A45833}"/>
                </a:ext>
              </a:extLst>
            </p:cNvPr>
            <p:cNvSpPr/>
            <p:nvPr/>
          </p:nvSpPr>
          <p:spPr>
            <a:xfrm>
              <a:off x="1053083" y="1859418"/>
              <a:ext cx="3356560" cy="369332"/>
            </a:xfrm>
            <a:prstGeom prst="rect">
              <a:avLst/>
            </a:prstGeom>
          </p:spPr>
          <p:txBody>
            <a:bodyPr wrap="none">
              <a:spAutoFit/>
            </a:bodyPr>
            <a:lstStyle/>
            <a:p>
              <a:r>
                <a:rPr lang="en-US" b="1" dirty="0"/>
                <a:t>Sheldon Cooper - Xbox vs PS</a:t>
              </a:r>
            </a:p>
          </p:txBody>
        </p:sp>
        <p:sp>
          <p:nvSpPr>
            <p:cNvPr id="7" name="Rectangle 6">
              <a:extLst>
                <a:ext uri="{FF2B5EF4-FFF2-40B4-BE49-F238E27FC236}">
                  <a16:creationId xmlns:a16="http://schemas.microsoft.com/office/drawing/2014/main" id="{1B8E1B9A-974D-449B-AD0B-A8E1C0E21E62}"/>
                </a:ext>
              </a:extLst>
            </p:cNvPr>
            <p:cNvSpPr/>
            <p:nvPr/>
          </p:nvSpPr>
          <p:spPr>
            <a:xfrm>
              <a:off x="1137817" y="2158104"/>
              <a:ext cx="3187091" cy="261610"/>
            </a:xfrm>
            <a:prstGeom prst="rect">
              <a:avLst/>
            </a:prstGeom>
          </p:spPr>
          <p:txBody>
            <a:bodyPr wrap="none">
              <a:spAutoFit/>
            </a:bodyPr>
            <a:lstStyle/>
            <a:p>
              <a:r>
                <a:rPr lang="en-US" sz="1100" dirty="0">
                  <a:hlinkClick r:id="rId4"/>
                </a:rPr>
                <a:t>https://www.youtube.com/watch?v=a91T8MdXXMc</a:t>
              </a:r>
              <a:r>
                <a:rPr lang="en-US" sz="1100" dirty="0"/>
                <a:t> </a:t>
              </a:r>
            </a:p>
          </p:txBody>
        </p:sp>
      </p:grpSp>
      <p:pic>
        <p:nvPicPr>
          <p:cNvPr id="8" name="The Big Bang Theory - PS4 vs Xbox One Sheldon's dilemma [360p]">
            <a:hlinkClick r:id="" action="ppaction://media"/>
            <a:extLst>
              <a:ext uri="{FF2B5EF4-FFF2-40B4-BE49-F238E27FC236}">
                <a16:creationId xmlns:a16="http://schemas.microsoft.com/office/drawing/2014/main" id="{CBD87CAC-8C9A-449A-9EE7-C4E9C9B1D5AE}"/>
              </a:ext>
            </a:extLst>
          </p:cNvPr>
          <p:cNvPicPr>
            <a:picLocks noChangeAspect="1"/>
          </p:cNvPicPr>
          <p:nvPr>
            <a:videoFile r:link="rId1"/>
            <p:extLst>
              <p:ext uri="{DAA4B4D4-6D71-4841-9C94-3DE7FCFB9230}">
                <p14:media xmlns:p14="http://schemas.microsoft.com/office/powerpoint/2010/main" r:embed="rId2">
                  <p14:trim st="1040"/>
                </p14:media>
              </p:ext>
            </p:extLst>
          </p:nvPr>
        </p:nvPicPr>
        <p:blipFill>
          <a:blip r:embed="rId5"/>
          <a:stretch>
            <a:fillRect/>
          </a:stretch>
        </p:blipFill>
        <p:spPr>
          <a:xfrm>
            <a:off x="428672" y="2586502"/>
            <a:ext cx="5521325" cy="3105150"/>
          </a:xfrm>
          <a:prstGeom prst="rect">
            <a:avLst/>
          </a:prstGeom>
        </p:spPr>
      </p:pic>
    </p:spTree>
    <p:extLst>
      <p:ext uri="{BB962C8B-B14F-4D97-AF65-F5344CB8AC3E}">
        <p14:creationId xmlns:p14="http://schemas.microsoft.com/office/powerpoint/2010/main" val="186579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fullScrn="1">
              <p:cMediaNode vol="80000">
                <p:cTn id="13" fill="hold" display="0">
                  <p:stCondLst>
                    <p:cond delay="indefinite"/>
                  </p:stCondLst>
                </p:cTn>
                <p:tgtEl>
                  <p:spTgt spid="8"/>
                </p:tgtEl>
              </p:cMediaNode>
            </p:video>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F82A-F558-4DCD-88E0-70DDEAF89838}"/>
              </a:ext>
            </a:extLst>
          </p:cNvPr>
          <p:cNvSpPr>
            <a:spLocks noGrp="1"/>
          </p:cNvSpPr>
          <p:nvPr>
            <p:ph type="ctrTitle"/>
          </p:nvPr>
        </p:nvSpPr>
        <p:spPr/>
        <p:txBody>
          <a:bodyPr/>
          <a:lstStyle/>
          <a:p>
            <a:r>
              <a:rPr lang="th-TH" sz="4400" dirty="0"/>
              <a:t>โปรไฟล์การสื่อสาร</a:t>
            </a:r>
            <a:endParaRPr lang="en-US" dirty="0"/>
          </a:p>
        </p:txBody>
      </p:sp>
      <p:sp>
        <p:nvSpPr>
          <p:cNvPr id="7" name="Subtitle 2">
            <a:extLst>
              <a:ext uri="{FF2B5EF4-FFF2-40B4-BE49-F238E27FC236}">
                <a16:creationId xmlns:a16="http://schemas.microsoft.com/office/drawing/2014/main" id="{E203A94B-880F-4CC9-A5ED-0D6D5D8CDEB7}"/>
              </a:ext>
            </a:extLst>
          </p:cNvPr>
          <p:cNvSpPr>
            <a:spLocks noGrp="1"/>
          </p:cNvSpPr>
          <p:nvPr>
            <p:ph type="subTitle" idx="1"/>
          </p:nvPr>
        </p:nvSpPr>
        <p:spPr>
          <a:xfrm>
            <a:off x="1356179" y="3445484"/>
            <a:ext cx="8950284" cy="1305161"/>
          </a:xfrm>
        </p:spPr>
        <p:txBody>
          <a:bodyPr/>
          <a:lstStyle/>
          <a:p>
            <a:r>
              <a:rPr lang="pt-PT" dirty="0"/>
              <a:t>Passive - Aggressive - Manipulator - Assertive</a:t>
            </a:r>
          </a:p>
        </p:txBody>
      </p:sp>
    </p:spTree>
    <p:extLst>
      <p:ext uri="{BB962C8B-B14F-4D97-AF65-F5344CB8AC3E}">
        <p14:creationId xmlns:p14="http://schemas.microsoft.com/office/powerpoint/2010/main" val="2730048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CF0A1-7C02-422D-ABAD-F3A058AB9B83}"/>
              </a:ext>
            </a:extLst>
          </p:cNvPr>
          <p:cNvSpPr>
            <a:spLocks noGrp="1"/>
          </p:cNvSpPr>
          <p:nvPr>
            <p:ph type="title"/>
          </p:nvPr>
        </p:nvSpPr>
        <p:spPr/>
        <p:txBody>
          <a:bodyPr/>
          <a:lstStyle/>
          <a:p>
            <a:r>
              <a:rPr lang="th-TH" dirty="0"/>
              <a:t>แบบฝึกหัด</a:t>
            </a:r>
            <a:endParaRPr lang="pt-PT" dirty="0"/>
          </a:p>
        </p:txBody>
      </p:sp>
      <p:pic>
        <p:nvPicPr>
          <p:cNvPr id="4" name="Picture 2">
            <a:extLst>
              <a:ext uri="{FF2B5EF4-FFF2-40B4-BE49-F238E27FC236}">
                <a16:creationId xmlns:a16="http://schemas.microsoft.com/office/drawing/2014/main" id="{EB619841-2DF1-487B-8995-94F49C09AC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69" t="24268" r="26015" b="8729"/>
          <a:stretch/>
        </p:blipFill>
        <p:spPr bwMode="auto">
          <a:xfrm>
            <a:off x="785612" y="2163649"/>
            <a:ext cx="4056846" cy="3271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8DDD2E29-D030-4D58-88F0-9D4CE024DDAC}"/>
              </a:ext>
            </a:extLst>
          </p:cNvPr>
          <p:cNvSpPr/>
          <p:nvPr/>
        </p:nvSpPr>
        <p:spPr>
          <a:xfrm>
            <a:off x="4842458" y="2790417"/>
            <a:ext cx="6246254" cy="26294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"most of times"</a:t>
            </a:r>
          </a:p>
          <a:p>
            <a:pPr algn="ctr"/>
            <a:endParaRPr lang="en-US" b="1" dirty="0">
              <a:solidFill>
                <a:schemeClr val="tx1"/>
              </a:solidFill>
            </a:endParaRPr>
          </a:p>
          <a:p>
            <a:pPr algn="ctr"/>
            <a:r>
              <a:rPr lang="en-US" dirty="0">
                <a:solidFill>
                  <a:schemeClr val="tx1"/>
                </a:solidFill>
              </a:rPr>
              <a:t>1 </a:t>
            </a:r>
            <a:r>
              <a:rPr lang="th-TH" dirty="0">
                <a:solidFill>
                  <a:schemeClr val="tx1"/>
                </a:solidFill>
              </a:rPr>
              <a:t>คะแนนสำหรับข้อที่ถูก</a:t>
            </a:r>
            <a:endParaRPr lang="en-US" dirty="0">
              <a:solidFill>
                <a:schemeClr val="tx1"/>
              </a:solidFill>
            </a:endParaRPr>
          </a:p>
          <a:p>
            <a:pPr algn="ctr"/>
            <a:r>
              <a:rPr lang="en-US" dirty="0">
                <a:solidFill>
                  <a:schemeClr val="tx1"/>
                </a:solidFill>
              </a:rPr>
              <a:t>0 </a:t>
            </a:r>
            <a:r>
              <a:rPr lang="th-TH" dirty="0">
                <a:solidFill>
                  <a:schemeClr val="tx1"/>
                </a:solidFill>
              </a:rPr>
              <a:t>คะแนนสำหรับข้อที่ผิด</a:t>
            </a:r>
            <a:endParaRPr lang="en-US" dirty="0">
              <a:solidFill>
                <a:schemeClr val="tx1"/>
              </a:solidFill>
            </a:endParaRPr>
          </a:p>
          <a:p>
            <a:pPr algn="ctr"/>
            <a:endParaRPr lang="en-US" b="1" dirty="0">
              <a:solidFill>
                <a:schemeClr val="tx1"/>
              </a:solidFill>
            </a:endParaRPr>
          </a:p>
          <a:p>
            <a:pPr algn="ctr"/>
            <a:r>
              <a:rPr lang="en-US" b="1" dirty="0">
                <a:solidFill>
                  <a:schemeClr val="tx1"/>
                </a:solidFill>
              </a:rPr>
              <a:t>Attitudes Chart</a:t>
            </a:r>
            <a:endParaRPr lang="pt-PT" b="1" dirty="0">
              <a:solidFill>
                <a:schemeClr val="tx1"/>
              </a:solidFill>
            </a:endParaRPr>
          </a:p>
        </p:txBody>
      </p:sp>
      <p:sp>
        <p:nvSpPr>
          <p:cNvPr id="6" name="Multiplication Sign 5">
            <a:extLst>
              <a:ext uri="{FF2B5EF4-FFF2-40B4-BE49-F238E27FC236}">
                <a16:creationId xmlns:a16="http://schemas.microsoft.com/office/drawing/2014/main" id="{78584BD0-CE8C-4C46-960C-DBA64D4DC4AB}"/>
              </a:ext>
            </a:extLst>
          </p:cNvPr>
          <p:cNvSpPr/>
          <p:nvPr/>
        </p:nvSpPr>
        <p:spPr>
          <a:xfrm>
            <a:off x="683394" y="2637322"/>
            <a:ext cx="3946358" cy="327123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501965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EFCB1-450E-49AA-843B-8690273696E7}"/>
              </a:ext>
            </a:extLst>
          </p:cNvPr>
          <p:cNvSpPr>
            <a:spLocks noGrp="1"/>
          </p:cNvSpPr>
          <p:nvPr>
            <p:ph type="title"/>
          </p:nvPr>
        </p:nvSpPr>
        <p:spPr/>
        <p:txBody>
          <a:bodyPr/>
          <a:lstStyle/>
          <a:p>
            <a:r>
              <a:rPr lang="pt-PT" dirty="0"/>
              <a:t>Passive Profile</a:t>
            </a:r>
          </a:p>
        </p:txBody>
      </p:sp>
      <p:sp>
        <p:nvSpPr>
          <p:cNvPr id="4" name="TextBox 3">
            <a:extLst>
              <a:ext uri="{FF2B5EF4-FFF2-40B4-BE49-F238E27FC236}">
                <a16:creationId xmlns:a16="http://schemas.microsoft.com/office/drawing/2014/main" id="{6AB005ED-0B2A-43C4-8784-7EC49BC43DC0}"/>
              </a:ext>
            </a:extLst>
          </p:cNvPr>
          <p:cNvSpPr txBox="1"/>
          <p:nvPr/>
        </p:nvSpPr>
        <p:spPr>
          <a:xfrm>
            <a:off x="3110585" y="1600044"/>
            <a:ext cx="3893332" cy="4485843"/>
          </a:xfrm>
          <a:prstGeom prst="rect">
            <a:avLst/>
          </a:prstGeom>
          <a:noFill/>
          <a:ln>
            <a:solidFill>
              <a:schemeClr val="accent1"/>
            </a:solidFill>
          </a:ln>
        </p:spPr>
        <p:txBody>
          <a:bodyPr wrap="square" rtlCol="0">
            <a:spAutoFit/>
          </a:bodyPr>
          <a:lstStyle/>
          <a:p>
            <a:pPr>
              <a:lnSpc>
                <a:spcPct val="150000"/>
              </a:lnSpc>
            </a:pPr>
            <a:r>
              <a:rPr lang="pt-PT" sz="1600" b="1" dirty="0"/>
              <a:t>Signs of passive behavior:</a:t>
            </a:r>
          </a:p>
          <a:p>
            <a:pPr>
              <a:lnSpc>
                <a:spcPct val="150000"/>
              </a:lnSpc>
            </a:pPr>
            <a:endParaRPr lang="pt-PT" sz="1600" b="1" dirty="0"/>
          </a:p>
          <a:p>
            <a:pPr marL="285750" indent="-285750">
              <a:lnSpc>
                <a:spcPct val="150000"/>
              </a:lnSpc>
              <a:buFont typeface="Arial" panose="020B0604020202020204" pitchFamily="34" charset="0"/>
              <a:buChar char="•"/>
            </a:pPr>
            <a:r>
              <a:rPr lang="th-TH" sz="2000" dirty="0"/>
              <a:t>กัดเล็บ;</a:t>
            </a:r>
          </a:p>
          <a:p>
            <a:pPr marL="285750" indent="-285750">
              <a:lnSpc>
                <a:spcPct val="150000"/>
              </a:lnSpc>
              <a:buFont typeface="Arial" panose="020B0604020202020204" pitchFamily="34" charset="0"/>
              <a:buChar char="•"/>
            </a:pPr>
            <a:r>
              <a:rPr lang="th-TH" sz="2000" dirty="0"/>
              <a:t>ขยับกล้ามเนื้อใบหน้าบดฟัน</a:t>
            </a:r>
          </a:p>
          <a:p>
            <a:pPr marL="285750" indent="-285750">
              <a:lnSpc>
                <a:spcPct val="150000"/>
              </a:lnSpc>
              <a:buFont typeface="Arial" panose="020B0604020202020204" pitchFamily="34" charset="0"/>
              <a:buChar char="•"/>
            </a:pPr>
            <a:r>
              <a:rPr lang="th-TH" sz="2000" dirty="0"/>
              <a:t>แตะนิ้วบนโต๊ะ</a:t>
            </a:r>
          </a:p>
          <a:p>
            <a:pPr marL="285750" indent="-285750">
              <a:lnSpc>
                <a:spcPct val="150000"/>
              </a:lnSpc>
              <a:buFont typeface="Arial" panose="020B0604020202020204" pitchFamily="34" charset="0"/>
              <a:buChar char="•"/>
            </a:pPr>
            <a:r>
              <a:rPr lang="th-TH" sz="2000" dirty="0"/>
              <a:t>แกว่งเท้า</a:t>
            </a:r>
            <a:r>
              <a:rPr lang="th-TH" sz="2000" dirty="0" err="1"/>
              <a:t>บ่อยๆ</a:t>
            </a:r>
            <a:endParaRPr lang="th-TH" sz="2000" dirty="0"/>
          </a:p>
          <a:p>
            <a:pPr marL="285750" indent="-285750">
              <a:lnSpc>
                <a:spcPct val="150000"/>
              </a:lnSpc>
              <a:buFont typeface="Arial" panose="020B0604020202020204" pitchFamily="34" charset="0"/>
              <a:buChar char="•"/>
            </a:pPr>
            <a:r>
              <a:rPr lang="th-TH" sz="2000" dirty="0"/>
              <a:t>แสดงท่าทางวิตกกังวลด้วยความแข็งแกร่งสูงและท่าทาง "เทียม" และศึกษา;</a:t>
            </a:r>
          </a:p>
          <a:p>
            <a:pPr marL="285750" indent="-285750">
              <a:lnSpc>
                <a:spcPct val="150000"/>
              </a:lnSpc>
              <a:buFont typeface="Arial" panose="020B0604020202020204" pitchFamily="34" charset="0"/>
              <a:buChar char="•"/>
            </a:pPr>
            <a:r>
              <a:rPr lang="th-TH" sz="2000" dirty="0"/>
              <a:t>คำพูดนั้น "ตกแต่ง" และไม่ค่อยนำเสนอความเป็นธรรมชาติในอุดมคติ</a:t>
            </a:r>
            <a:endParaRPr lang="pt-PT" sz="2000" dirty="0"/>
          </a:p>
        </p:txBody>
      </p:sp>
      <p:sp>
        <p:nvSpPr>
          <p:cNvPr id="5" name="TextBox 4">
            <a:extLst>
              <a:ext uri="{FF2B5EF4-FFF2-40B4-BE49-F238E27FC236}">
                <a16:creationId xmlns:a16="http://schemas.microsoft.com/office/drawing/2014/main" id="{889594E3-EE35-42CD-A587-54F11526CD61}"/>
              </a:ext>
            </a:extLst>
          </p:cNvPr>
          <p:cNvSpPr txBox="1"/>
          <p:nvPr/>
        </p:nvSpPr>
        <p:spPr>
          <a:xfrm>
            <a:off x="7159557" y="1600044"/>
            <a:ext cx="4360218" cy="4024179"/>
          </a:xfrm>
          <a:prstGeom prst="rect">
            <a:avLst/>
          </a:prstGeom>
          <a:noFill/>
          <a:ln>
            <a:solidFill>
              <a:schemeClr val="accent1"/>
            </a:solidFill>
          </a:ln>
        </p:spPr>
        <p:txBody>
          <a:bodyPr wrap="square" rtlCol="0">
            <a:spAutoFit/>
          </a:bodyPr>
          <a:lstStyle/>
          <a:p>
            <a:pPr>
              <a:lnSpc>
                <a:spcPct val="150000"/>
              </a:lnSpc>
            </a:pPr>
            <a:r>
              <a:rPr lang="pt-PT" sz="1600" b="1" dirty="0"/>
              <a:t>In Group:</a:t>
            </a:r>
          </a:p>
          <a:p>
            <a:pPr>
              <a:lnSpc>
                <a:spcPct val="150000"/>
              </a:lnSpc>
            </a:pPr>
            <a:endParaRPr lang="pt-PT" sz="1600" b="1" dirty="0"/>
          </a:p>
          <a:p>
            <a:pPr marL="285750" indent="-285750">
              <a:lnSpc>
                <a:spcPct val="150000"/>
              </a:lnSpc>
              <a:buFont typeface="Arial" panose="020B0604020202020204" pitchFamily="34" charset="0"/>
              <a:buChar char="•"/>
            </a:pPr>
            <a:r>
              <a:rPr lang="th-TH" sz="2000" dirty="0"/>
              <a:t>รู้สึกถูกปิดกั้นและเป็นอัมพาตเมื่อได้รับการแก้ไขปัญหาแสดงออกถึงการขาดความคิดริเริ่ม</a:t>
            </a:r>
          </a:p>
          <a:p>
            <a:pPr marL="285750" indent="-285750">
              <a:lnSpc>
                <a:spcPct val="150000"/>
              </a:lnSpc>
              <a:buFont typeface="Arial" panose="020B0604020202020204" pitchFamily="34" charset="0"/>
              <a:buChar char="•"/>
            </a:pPr>
            <a:r>
              <a:rPr lang="th-TH" sz="2000" dirty="0"/>
              <a:t>กลัวที่จะย้ายหรือตัดสินใจเพราะกลัวความผิดหวัง</a:t>
            </a:r>
          </a:p>
          <a:p>
            <a:pPr marL="285750" indent="-285750">
              <a:lnSpc>
                <a:spcPct val="150000"/>
              </a:lnSpc>
              <a:buFont typeface="Arial" panose="020B0604020202020204" pitchFamily="34" charset="0"/>
              <a:buChar char="•"/>
            </a:pPr>
            <a:r>
              <a:rPr lang="th-TH" sz="2000" dirty="0"/>
              <a:t>กลัวที่จะรบกวนผู้อื่น</a:t>
            </a:r>
          </a:p>
          <a:p>
            <a:pPr marL="285750" indent="-285750">
              <a:lnSpc>
                <a:spcPct val="150000"/>
              </a:lnSpc>
              <a:buFont typeface="Arial" panose="020B0604020202020204" pitchFamily="34" charset="0"/>
              <a:buChar char="•"/>
            </a:pPr>
            <a:r>
              <a:rPr lang="th-TH" sz="2000" dirty="0"/>
              <a:t>"สี" ของมันคือสภาพแวดล้อม "สี" ทำงานเหมือน "กิ้งก่า" ของกลุ่มมีแนวโน้มที่จะรวมเข้ากับกลุ่มมักจะบอกว่าทั้งหมดเป็นวิธีแก้ปัญหาที่สมจริงและปรับเปลี่ยนได้</a:t>
            </a:r>
            <a:endParaRPr lang="pt-PT" sz="2000" dirty="0"/>
          </a:p>
        </p:txBody>
      </p:sp>
      <p:sp>
        <p:nvSpPr>
          <p:cNvPr id="3" name="TextBox 2">
            <a:extLst>
              <a:ext uri="{FF2B5EF4-FFF2-40B4-BE49-F238E27FC236}">
                <a16:creationId xmlns:a16="http://schemas.microsoft.com/office/drawing/2014/main" id="{E28D6789-AF37-410F-9E51-AAE533505987}"/>
              </a:ext>
            </a:extLst>
          </p:cNvPr>
          <p:cNvSpPr txBox="1"/>
          <p:nvPr/>
        </p:nvSpPr>
        <p:spPr>
          <a:xfrm>
            <a:off x="865762" y="3628417"/>
            <a:ext cx="1560042" cy="369332"/>
          </a:xfrm>
          <a:prstGeom prst="rect">
            <a:avLst/>
          </a:prstGeom>
          <a:noFill/>
        </p:spPr>
        <p:txBody>
          <a:bodyPr wrap="none" rtlCol="0">
            <a:spAutoFit/>
          </a:bodyPr>
          <a:lstStyle/>
          <a:p>
            <a:r>
              <a:rPr lang="en-US" dirty="0"/>
              <a:t>Bruce Banner?</a:t>
            </a:r>
            <a:endParaRPr lang="pt-PT" dirty="0"/>
          </a:p>
        </p:txBody>
      </p:sp>
    </p:spTree>
    <p:extLst>
      <p:ext uri="{BB962C8B-B14F-4D97-AF65-F5344CB8AC3E}">
        <p14:creationId xmlns:p14="http://schemas.microsoft.com/office/powerpoint/2010/main" val="3204158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AD095-67E6-4CB2-9A7C-2BB4E04F9D38}"/>
              </a:ext>
            </a:extLst>
          </p:cNvPr>
          <p:cNvSpPr>
            <a:spLocks noGrp="1"/>
          </p:cNvSpPr>
          <p:nvPr>
            <p:ph type="title"/>
          </p:nvPr>
        </p:nvSpPr>
        <p:spPr/>
        <p:txBody>
          <a:bodyPr/>
          <a:lstStyle/>
          <a:p>
            <a:r>
              <a:rPr lang="pt-PT" dirty="0"/>
              <a:t>Aggressive Profile</a:t>
            </a:r>
          </a:p>
        </p:txBody>
      </p:sp>
      <p:grpSp>
        <p:nvGrpSpPr>
          <p:cNvPr id="8" name="Group 7">
            <a:extLst>
              <a:ext uri="{FF2B5EF4-FFF2-40B4-BE49-F238E27FC236}">
                <a16:creationId xmlns:a16="http://schemas.microsoft.com/office/drawing/2014/main" id="{0BCFC19C-AAA2-434B-B24C-BB9FF2FECFC3}"/>
              </a:ext>
            </a:extLst>
          </p:cNvPr>
          <p:cNvGrpSpPr/>
          <p:nvPr/>
        </p:nvGrpSpPr>
        <p:grpSpPr>
          <a:xfrm>
            <a:off x="1637253" y="1838528"/>
            <a:ext cx="9016888" cy="3849743"/>
            <a:chOff x="881246" y="2178996"/>
            <a:chExt cx="9016888" cy="3849743"/>
          </a:xfrm>
        </p:grpSpPr>
        <p:pic>
          <p:nvPicPr>
            <p:cNvPr id="3" name="Picture 2">
              <a:extLst>
                <a:ext uri="{FF2B5EF4-FFF2-40B4-BE49-F238E27FC236}">
                  <a16:creationId xmlns:a16="http://schemas.microsoft.com/office/drawing/2014/main" id="{95A82D66-4DC0-453E-AAF6-B54814CA72CE}"/>
                </a:ext>
              </a:extLst>
            </p:cNvPr>
            <p:cNvPicPr>
              <a:picLocks noChangeAspect="1"/>
            </p:cNvPicPr>
            <p:nvPr/>
          </p:nvPicPr>
          <p:blipFill>
            <a:blip r:embed="rId3"/>
            <a:stretch>
              <a:fillRect/>
            </a:stretch>
          </p:blipFill>
          <p:spPr>
            <a:xfrm>
              <a:off x="881246" y="2178996"/>
              <a:ext cx="9016888" cy="3849743"/>
            </a:xfrm>
            <a:prstGeom prst="rect">
              <a:avLst/>
            </a:prstGeom>
          </p:spPr>
        </p:pic>
        <p:sp>
          <p:nvSpPr>
            <p:cNvPr id="7" name="Rectangle 6">
              <a:extLst>
                <a:ext uri="{FF2B5EF4-FFF2-40B4-BE49-F238E27FC236}">
                  <a16:creationId xmlns:a16="http://schemas.microsoft.com/office/drawing/2014/main" id="{13970DC5-C3D0-47B3-A76A-1AC3E61B1A61}"/>
                </a:ext>
              </a:extLst>
            </p:cNvPr>
            <p:cNvSpPr/>
            <p:nvPr/>
          </p:nvSpPr>
          <p:spPr>
            <a:xfrm>
              <a:off x="881246" y="5747943"/>
              <a:ext cx="3366947" cy="276999"/>
            </a:xfrm>
            <a:prstGeom prst="rect">
              <a:avLst/>
            </a:prstGeom>
          </p:spPr>
          <p:txBody>
            <a:bodyPr wrap="none">
              <a:spAutoFit/>
            </a:bodyPr>
            <a:lstStyle/>
            <a:p>
              <a:r>
                <a:rPr lang="pt-PT" sz="1200" dirty="0">
                  <a:hlinkClick r:id="rId4"/>
                </a:rPr>
                <a:t>https://www.youtube.com/watch?v=MAfIvBgChjQ</a:t>
              </a:r>
              <a:r>
                <a:rPr lang="pt-PT" sz="1200" dirty="0"/>
                <a:t> </a:t>
              </a:r>
            </a:p>
          </p:txBody>
        </p:sp>
      </p:grpSp>
    </p:spTree>
    <p:extLst>
      <p:ext uri="{BB962C8B-B14F-4D97-AF65-F5344CB8AC3E}">
        <p14:creationId xmlns:p14="http://schemas.microsoft.com/office/powerpoint/2010/main" val="684962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AD095-67E6-4CB2-9A7C-2BB4E04F9D38}"/>
              </a:ext>
            </a:extLst>
          </p:cNvPr>
          <p:cNvSpPr>
            <a:spLocks noGrp="1"/>
          </p:cNvSpPr>
          <p:nvPr>
            <p:ph type="title"/>
          </p:nvPr>
        </p:nvSpPr>
        <p:spPr/>
        <p:txBody>
          <a:bodyPr/>
          <a:lstStyle/>
          <a:p>
            <a:r>
              <a:rPr lang="pt-PT" dirty="0"/>
              <a:t>Aggressive Profile</a:t>
            </a:r>
          </a:p>
        </p:txBody>
      </p:sp>
      <p:sp>
        <p:nvSpPr>
          <p:cNvPr id="6" name="TextBox 5">
            <a:extLst>
              <a:ext uri="{FF2B5EF4-FFF2-40B4-BE49-F238E27FC236}">
                <a16:creationId xmlns:a16="http://schemas.microsoft.com/office/drawing/2014/main" id="{88FFCE23-AB2F-40AF-B358-076A4BF2D2C6}"/>
              </a:ext>
            </a:extLst>
          </p:cNvPr>
          <p:cNvSpPr txBox="1"/>
          <p:nvPr/>
        </p:nvSpPr>
        <p:spPr>
          <a:xfrm>
            <a:off x="2524259" y="2011138"/>
            <a:ext cx="4520485" cy="3385542"/>
          </a:xfrm>
          <a:prstGeom prst="rect">
            <a:avLst/>
          </a:prstGeom>
          <a:noFill/>
          <a:ln>
            <a:solidFill>
              <a:schemeClr val="accent1"/>
            </a:solidFill>
          </a:ln>
        </p:spPr>
        <p:txBody>
          <a:bodyPr wrap="square" rtlCol="0">
            <a:spAutoFit/>
          </a:bodyPr>
          <a:lstStyle/>
          <a:p>
            <a:pPr>
              <a:lnSpc>
                <a:spcPct val="150000"/>
              </a:lnSpc>
            </a:pPr>
            <a:r>
              <a:rPr lang="pt-PT" sz="1600" b="1" dirty="0"/>
              <a:t>Signs of aggressive behavior:</a:t>
            </a:r>
          </a:p>
          <a:p>
            <a:pPr>
              <a:lnSpc>
                <a:spcPct val="150000"/>
              </a:lnSpc>
            </a:pPr>
            <a:endParaRPr lang="pt-PT" sz="1600" b="1" dirty="0"/>
          </a:p>
          <a:p>
            <a:pPr marL="285750" indent="-285750">
              <a:lnSpc>
                <a:spcPct val="150000"/>
              </a:lnSpc>
              <a:buFont typeface="Arial" panose="020B0604020202020204" pitchFamily="34" charset="0"/>
              <a:buChar char="•"/>
            </a:pPr>
            <a:r>
              <a:rPr lang="th-TH" sz="1600" dirty="0"/>
              <a:t>พูดเสียงดัง;</a:t>
            </a:r>
          </a:p>
          <a:p>
            <a:pPr marL="285750" indent="-285750">
              <a:lnSpc>
                <a:spcPct val="150000"/>
              </a:lnSpc>
              <a:buFont typeface="Arial" panose="020B0604020202020204" pitchFamily="34" charset="0"/>
              <a:buChar char="•"/>
            </a:pPr>
            <a:r>
              <a:rPr lang="th-TH" sz="1600" dirty="0"/>
              <a:t>ขัดจังหวะอย่างต่อเนื่อง</a:t>
            </a:r>
          </a:p>
          <a:p>
            <a:pPr marL="285750" indent="-285750">
              <a:lnSpc>
                <a:spcPct val="150000"/>
              </a:lnSpc>
              <a:buFont typeface="Arial" panose="020B0604020202020204" pitchFamily="34" charset="0"/>
              <a:buChar char="•"/>
            </a:pPr>
            <a:r>
              <a:rPr lang="th-TH" sz="1600" dirty="0"/>
              <a:t>ส่งเสียงดังเพื่อป้องกันไม่ให้สมาชิกในกลุ่มพูดออกมา</a:t>
            </a:r>
          </a:p>
          <a:p>
            <a:pPr marL="285750" indent="-285750">
              <a:lnSpc>
                <a:spcPct val="150000"/>
              </a:lnSpc>
              <a:buFont typeface="Arial" panose="020B0604020202020204" pitchFamily="34" charset="0"/>
              <a:buChar char="•"/>
            </a:pPr>
            <a:r>
              <a:rPr lang="th-TH" sz="1600" dirty="0"/>
              <a:t>ไม่สามารถควบคุมได้เมื่อสื่อสาร</a:t>
            </a:r>
          </a:p>
          <a:p>
            <a:pPr marL="285750" indent="-285750">
              <a:lnSpc>
                <a:spcPct val="150000"/>
              </a:lnSpc>
              <a:buFont typeface="Arial" panose="020B0604020202020204" pitchFamily="34" charset="0"/>
              <a:buChar char="•"/>
            </a:pPr>
            <a:r>
              <a:rPr lang="th-TH" sz="1600" dirty="0"/>
              <a:t>มองกลับไปที่คู่สนทนาของเขา</a:t>
            </a:r>
          </a:p>
          <a:p>
            <a:pPr marL="285750" indent="-285750">
              <a:lnSpc>
                <a:spcPct val="150000"/>
              </a:lnSpc>
              <a:buFont typeface="Arial" panose="020B0604020202020204" pitchFamily="34" charset="0"/>
              <a:buChar char="•"/>
            </a:pPr>
            <a:r>
              <a:rPr lang="th-TH" sz="1600" dirty="0"/>
              <a:t>ใช้การประชดและการยิ้มที่เหน็บแนม</a:t>
            </a:r>
          </a:p>
          <a:p>
            <a:pPr marL="285750" indent="-285750">
              <a:lnSpc>
                <a:spcPct val="150000"/>
              </a:lnSpc>
              <a:buFont typeface="Arial" panose="020B0604020202020204" pitchFamily="34" charset="0"/>
              <a:buChar char="•"/>
            </a:pPr>
            <a:r>
              <a:rPr lang="th-TH" sz="1600" dirty="0"/>
              <a:t>แสดงพฤติกรรมดูถูกผู้อื่นหรือไม่ยอมรับ</a:t>
            </a:r>
            <a:endParaRPr lang="pt-PT" sz="1600" dirty="0"/>
          </a:p>
        </p:txBody>
      </p:sp>
      <p:sp>
        <p:nvSpPr>
          <p:cNvPr id="7" name="TextBox 6">
            <a:extLst>
              <a:ext uri="{FF2B5EF4-FFF2-40B4-BE49-F238E27FC236}">
                <a16:creationId xmlns:a16="http://schemas.microsoft.com/office/drawing/2014/main" id="{604FB55F-6A76-4899-A097-04D6BE861179}"/>
              </a:ext>
            </a:extLst>
          </p:cNvPr>
          <p:cNvSpPr txBox="1"/>
          <p:nvPr/>
        </p:nvSpPr>
        <p:spPr>
          <a:xfrm>
            <a:off x="7222946" y="2021869"/>
            <a:ext cx="4520485" cy="2646878"/>
          </a:xfrm>
          <a:prstGeom prst="rect">
            <a:avLst/>
          </a:prstGeom>
          <a:noFill/>
          <a:ln>
            <a:solidFill>
              <a:schemeClr val="accent1"/>
            </a:solidFill>
          </a:ln>
        </p:spPr>
        <p:txBody>
          <a:bodyPr wrap="square" rtlCol="0">
            <a:spAutoFit/>
          </a:bodyPr>
          <a:lstStyle/>
          <a:p>
            <a:pPr>
              <a:lnSpc>
                <a:spcPct val="150000"/>
              </a:lnSpc>
            </a:pPr>
            <a:r>
              <a:rPr lang="pt-PT" sz="1600" b="1" dirty="0"/>
              <a:t>In group:</a:t>
            </a:r>
          </a:p>
          <a:p>
            <a:pPr>
              <a:lnSpc>
                <a:spcPct val="150000"/>
              </a:lnSpc>
            </a:pPr>
            <a:endParaRPr lang="pt-PT" sz="1600" b="1" dirty="0"/>
          </a:p>
          <a:p>
            <a:pPr marL="285750" indent="-285750">
              <a:lnSpc>
                <a:spcPct val="150000"/>
              </a:lnSpc>
              <a:buFont typeface="Arial" panose="020B0604020202020204" pitchFamily="34" charset="0"/>
              <a:buChar char="•"/>
            </a:pPr>
            <a:r>
              <a:rPr lang="th-TH" sz="1600" dirty="0"/>
              <a:t>เมื่อมีลำดับชั้นเหนือกว่าพฤติกรรมของพวกเขาจะขึ้นอยู่กับอำนาจนิยมความเย็นชาการดูถูกและการไม่ยอมรับ เป็นเผด็จการกระเป๋า</a:t>
            </a:r>
          </a:p>
          <a:p>
            <a:pPr marL="285750" indent="-285750">
              <a:lnSpc>
                <a:spcPct val="150000"/>
              </a:lnSpc>
              <a:buFont typeface="Arial" panose="020B0604020202020204" pitchFamily="34" charset="0"/>
              <a:buChar char="•"/>
            </a:pPr>
            <a:endParaRPr lang="th-TH" sz="1600" dirty="0"/>
          </a:p>
          <a:p>
            <a:pPr marL="285750" indent="-285750">
              <a:lnSpc>
                <a:spcPct val="150000"/>
              </a:lnSpc>
              <a:buFont typeface="Arial" panose="020B0604020202020204" pitchFamily="34" charset="0"/>
              <a:buChar char="•"/>
            </a:pPr>
            <a:r>
              <a:rPr lang="th-TH" sz="1600" dirty="0"/>
              <a:t>เมื่อลำดับชั้นต่ำกว่าพวกเขาเป็นผู้เข้าแข่งขันเป็นศัตรูและต่อต้านทุกสิ่งและทุกคน</a:t>
            </a:r>
            <a:endParaRPr lang="pt-PT" sz="1600" dirty="0">
              <a:effectLst/>
            </a:endParaRPr>
          </a:p>
        </p:txBody>
      </p:sp>
    </p:spTree>
    <p:extLst>
      <p:ext uri="{BB962C8B-B14F-4D97-AF65-F5344CB8AC3E}">
        <p14:creationId xmlns:p14="http://schemas.microsoft.com/office/powerpoint/2010/main" val="868057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CA189-2517-46C6-BBAC-265F994C27D3}"/>
              </a:ext>
            </a:extLst>
          </p:cNvPr>
          <p:cNvSpPr>
            <a:spLocks noGrp="1"/>
          </p:cNvSpPr>
          <p:nvPr>
            <p:ph type="title"/>
          </p:nvPr>
        </p:nvSpPr>
        <p:spPr/>
        <p:txBody>
          <a:bodyPr/>
          <a:lstStyle/>
          <a:p>
            <a:r>
              <a:rPr lang="pt-PT" dirty="0"/>
              <a:t>Aggressive Profile</a:t>
            </a:r>
          </a:p>
        </p:txBody>
      </p:sp>
      <p:pic>
        <p:nvPicPr>
          <p:cNvPr id="7" name="Picture 6">
            <a:extLst>
              <a:ext uri="{FF2B5EF4-FFF2-40B4-BE49-F238E27FC236}">
                <a16:creationId xmlns:a16="http://schemas.microsoft.com/office/drawing/2014/main" id="{03EDD105-488C-4E51-B47F-D32F809EC4D9}"/>
              </a:ext>
            </a:extLst>
          </p:cNvPr>
          <p:cNvPicPr>
            <a:picLocks noChangeAspect="1"/>
          </p:cNvPicPr>
          <p:nvPr/>
        </p:nvPicPr>
        <p:blipFill>
          <a:blip r:embed="rId3"/>
          <a:stretch>
            <a:fillRect/>
          </a:stretch>
        </p:blipFill>
        <p:spPr>
          <a:xfrm>
            <a:off x="737131" y="1549600"/>
            <a:ext cx="8893251" cy="4539566"/>
          </a:xfrm>
          <a:prstGeom prst="rect">
            <a:avLst/>
          </a:prstGeom>
        </p:spPr>
      </p:pic>
      <p:pic>
        <p:nvPicPr>
          <p:cNvPr id="8" name="Picture 7">
            <a:extLst>
              <a:ext uri="{FF2B5EF4-FFF2-40B4-BE49-F238E27FC236}">
                <a16:creationId xmlns:a16="http://schemas.microsoft.com/office/drawing/2014/main" id="{A63D1B48-493F-41E9-BE6B-47DDACC02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4545" y="1588702"/>
            <a:ext cx="3485717" cy="2313012"/>
          </a:xfrm>
          <a:prstGeom prst="rect">
            <a:avLst/>
          </a:prstGeom>
        </p:spPr>
      </p:pic>
      <p:pic>
        <p:nvPicPr>
          <p:cNvPr id="9" name="Picture 8">
            <a:extLst>
              <a:ext uri="{FF2B5EF4-FFF2-40B4-BE49-F238E27FC236}">
                <a16:creationId xmlns:a16="http://schemas.microsoft.com/office/drawing/2014/main" id="{7134B826-53AC-45D2-95A9-B11D4EE04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4545" y="3901714"/>
            <a:ext cx="3485717" cy="2187452"/>
          </a:xfrm>
          <a:prstGeom prst="rect">
            <a:avLst/>
          </a:prstGeom>
        </p:spPr>
      </p:pic>
      <p:sp>
        <p:nvSpPr>
          <p:cNvPr id="3" name="Rectangle 2">
            <a:extLst>
              <a:ext uri="{FF2B5EF4-FFF2-40B4-BE49-F238E27FC236}">
                <a16:creationId xmlns:a16="http://schemas.microsoft.com/office/drawing/2014/main" id="{3841841A-C357-437C-85A4-F7ADF180136A}"/>
              </a:ext>
            </a:extLst>
          </p:cNvPr>
          <p:cNvSpPr/>
          <p:nvPr/>
        </p:nvSpPr>
        <p:spPr>
          <a:xfrm>
            <a:off x="3025093" y="5904500"/>
            <a:ext cx="3119572" cy="184666"/>
          </a:xfrm>
          <a:prstGeom prst="rect">
            <a:avLst/>
          </a:prstGeom>
          <a:solidFill>
            <a:srgbClr val="EBEBEB">
              <a:alpha val="50196"/>
            </a:srgbClr>
          </a:solidFill>
        </p:spPr>
        <p:txBody>
          <a:bodyPr wrap="none" lIns="0" tIns="0" rIns="0" bIns="0">
            <a:spAutoFit/>
          </a:bodyPr>
          <a:lstStyle/>
          <a:p>
            <a:r>
              <a:rPr lang="pt-PT" sz="1200" dirty="0">
                <a:hlinkClick r:id="rId6"/>
              </a:rPr>
              <a:t>https://www.youtube.com/watch?v=bHSI7vuTjgg</a:t>
            </a:r>
            <a:r>
              <a:rPr lang="pt-PT" sz="1200" dirty="0"/>
              <a:t> </a:t>
            </a:r>
          </a:p>
        </p:txBody>
      </p:sp>
    </p:spTree>
    <p:extLst>
      <p:ext uri="{BB962C8B-B14F-4D97-AF65-F5344CB8AC3E}">
        <p14:creationId xmlns:p14="http://schemas.microsoft.com/office/powerpoint/2010/main" val="4159886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421E-D686-4A2D-9DA4-5CBD0302B49F}"/>
              </a:ext>
            </a:extLst>
          </p:cNvPr>
          <p:cNvSpPr>
            <a:spLocks noGrp="1"/>
          </p:cNvSpPr>
          <p:nvPr>
            <p:ph type="title"/>
          </p:nvPr>
        </p:nvSpPr>
        <p:spPr/>
        <p:txBody>
          <a:bodyPr/>
          <a:lstStyle/>
          <a:p>
            <a:r>
              <a:rPr lang="th-TH" dirty="0"/>
              <a:t>โปรไฟล์ตัวจัดการ</a:t>
            </a:r>
            <a:endParaRPr lang="pt-PT" dirty="0"/>
          </a:p>
        </p:txBody>
      </p:sp>
      <p:sp>
        <p:nvSpPr>
          <p:cNvPr id="4" name="TextBox 3">
            <a:extLst>
              <a:ext uri="{FF2B5EF4-FFF2-40B4-BE49-F238E27FC236}">
                <a16:creationId xmlns:a16="http://schemas.microsoft.com/office/drawing/2014/main" id="{2D3FECB8-1E7B-4C2A-A4C6-ECEBA2DA869D}"/>
              </a:ext>
            </a:extLst>
          </p:cNvPr>
          <p:cNvSpPr txBox="1"/>
          <p:nvPr/>
        </p:nvSpPr>
        <p:spPr>
          <a:xfrm>
            <a:off x="2957209" y="1605925"/>
            <a:ext cx="5019471" cy="3704860"/>
          </a:xfrm>
          <a:prstGeom prst="rect">
            <a:avLst/>
          </a:prstGeom>
          <a:noFill/>
          <a:ln>
            <a:solidFill>
              <a:schemeClr val="accent1"/>
            </a:solidFill>
          </a:ln>
        </p:spPr>
        <p:txBody>
          <a:bodyPr wrap="square" rtlCol="0">
            <a:spAutoFit/>
          </a:bodyPr>
          <a:lstStyle/>
          <a:p>
            <a:pPr>
              <a:lnSpc>
                <a:spcPct val="150000"/>
              </a:lnSpc>
            </a:pPr>
            <a:r>
              <a:rPr lang="pt-PT" sz="1600" b="1" dirty="0"/>
              <a:t>Signs of manipulative behavior:</a:t>
            </a:r>
          </a:p>
          <a:p>
            <a:pPr>
              <a:lnSpc>
                <a:spcPct val="150000"/>
              </a:lnSpc>
            </a:pPr>
            <a:endParaRPr lang="pt-PT" sz="1600" b="1" dirty="0"/>
          </a:p>
          <a:p>
            <a:pPr marL="285750" indent="-285750">
              <a:lnSpc>
                <a:spcPct val="150000"/>
              </a:lnSpc>
              <a:buFont typeface="Arial" panose="020B0604020202020204" pitchFamily="34" charset="0"/>
              <a:buChar char="•"/>
            </a:pPr>
            <a:r>
              <a:rPr lang="th-TH" dirty="0"/>
              <a:t>เกินจริงและล้อเลียนข้อมูลบางส่วนที่ออกโดยผู้อื่น</a:t>
            </a:r>
          </a:p>
          <a:p>
            <a:pPr marL="285750" indent="-285750">
              <a:lnSpc>
                <a:spcPct val="150000"/>
              </a:lnSpc>
              <a:buFont typeface="Arial" panose="020B0604020202020204" pitchFamily="34" charset="0"/>
              <a:buChar char="•"/>
            </a:pPr>
            <a:r>
              <a:rPr lang="th-TH" dirty="0"/>
              <a:t>ใช้การจำลองเป็นเครื่องมือ ปฏิเสธข้อเท็จจริงและสร้างเรื่องราวเพื่อแสดงว่าสิ่ง</a:t>
            </a:r>
            <a:r>
              <a:rPr lang="th-TH" dirty="0" err="1"/>
              <a:t>ต่างๆ</a:t>
            </a:r>
            <a:r>
              <a:rPr lang="th-TH" dirty="0"/>
              <a:t>ไม่ใช่ความรับผิดชอบของเขา / เธอ</a:t>
            </a:r>
          </a:p>
          <a:p>
            <a:pPr marL="285750" indent="-285750">
              <a:lnSpc>
                <a:spcPct val="150000"/>
              </a:lnSpc>
              <a:buFont typeface="Arial" panose="020B0604020202020204" pitchFamily="34" charset="0"/>
              <a:buChar char="•"/>
            </a:pPr>
            <a:r>
              <a:rPr lang="th-TH" dirty="0"/>
              <a:t>พูดครึ่งคำ; เป็นผู้เชี่ยวชาญด้านข่าวลือและ“ พูดว่าอะไร”;</a:t>
            </a:r>
          </a:p>
          <a:p>
            <a:pPr marL="285750" indent="-285750">
              <a:lnSpc>
                <a:spcPct val="150000"/>
              </a:lnSpc>
              <a:buFont typeface="Arial" panose="020B0604020202020204" pitchFamily="34" charset="0"/>
              <a:buChar char="•"/>
            </a:pPr>
            <a:r>
              <a:rPr lang="th-TH" dirty="0"/>
              <a:t>ใช้ประโยชน์จากระบบ (กฎหมายและกฎเกณฑ์) ปรับให้เข้ากับผลประโยชน์ของตนเอง</a:t>
            </a:r>
          </a:p>
          <a:p>
            <a:pPr marL="285750" indent="-285750">
              <a:lnSpc>
                <a:spcPct val="150000"/>
              </a:lnSpc>
              <a:buFont typeface="Arial" panose="020B0604020202020204" pitchFamily="34" charset="0"/>
              <a:buChar char="•"/>
            </a:pPr>
            <a:r>
              <a:rPr lang="th-TH" dirty="0"/>
              <a:t>เต็มไปด้วยความตั้งใจที่ดีเสมอ</a:t>
            </a:r>
            <a:endParaRPr lang="pt-PT" dirty="0"/>
          </a:p>
        </p:txBody>
      </p:sp>
      <p:sp>
        <p:nvSpPr>
          <p:cNvPr id="5" name="TextBox 4">
            <a:extLst>
              <a:ext uri="{FF2B5EF4-FFF2-40B4-BE49-F238E27FC236}">
                <a16:creationId xmlns:a16="http://schemas.microsoft.com/office/drawing/2014/main" id="{2AC52E1D-FCEF-4CF2-967C-175906AFDC13}"/>
              </a:ext>
            </a:extLst>
          </p:cNvPr>
          <p:cNvSpPr txBox="1"/>
          <p:nvPr/>
        </p:nvSpPr>
        <p:spPr>
          <a:xfrm>
            <a:off x="8112868" y="1622844"/>
            <a:ext cx="3513830" cy="2646878"/>
          </a:xfrm>
          <a:prstGeom prst="rect">
            <a:avLst/>
          </a:prstGeom>
          <a:noFill/>
          <a:ln>
            <a:solidFill>
              <a:schemeClr val="accent1"/>
            </a:solidFill>
          </a:ln>
        </p:spPr>
        <p:txBody>
          <a:bodyPr wrap="square" rtlCol="0">
            <a:spAutoFit/>
          </a:bodyPr>
          <a:lstStyle/>
          <a:p>
            <a:pPr>
              <a:lnSpc>
                <a:spcPct val="150000"/>
              </a:lnSpc>
            </a:pPr>
            <a:r>
              <a:rPr lang="pt-PT" sz="1600" b="1" dirty="0"/>
              <a:t>In group:</a:t>
            </a:r>
          </a:p>
          <a:p>
            <a:pPr>
              <a:lnSpc>
                <a:spcPct val="150000"/>
              </a:lnSpc>
            </a:pPr>
            <a:endParaRPr lang="pt-PT" sz="1600" b="1" dirty="0"/>
          </a:p>
          <a:p>
            <a:pPr marL="285750" indent="-285750">
              <a:lnSpc>
                <a:spcPct val="150000"/>
              </a:lnSpc>
              <a:buFont typeface="Arial" panose="020B0604020202020204" pitchFamily="34" charset="0"/>
              <a:buChar char="•"/>
            </a:pPr>
            <a:r>
              <a:rPr lang="th-TH" sz="1600" dirty="0"/>
              <a:t>นำเสนอความสัมพันธ์ทางยุทธวิธีกับผู้อื่น (เจตนา);</a:t>
            </a:r>
          </a:p>
          <a:p>
            <a:pPr marL="285750" indent="-285750">
              <a:lnSpc>
                <a:spcPct val="150000"/>
              </a:lnSpc>
              <a:buFont typeface="Arial" panose="020B0604020202020204" pitchFamily="34" charset="0"/>
              <a:buChar char="•"/>
            </a:pPr>
            <a:r>
              <a:rPr lang="th-TH" sz="1600" dirty="0"/>
              <a:t>มีทักษะในการสร้างความขัดแย้งในเวลาที่เหมาะสมแทนที่จะลดความตึงเครียดภายในกลุ่ม</a:t>
            </a:r>
          </a:p>
          <a:p>
            <a:pPr marL="285750" indent="-285750">
              <a:lnSpc>
                <a:spcPct val="150000"/>
              </a:lnSpc>
              <a:buFont typeface="Arial" panose="020B0604020202020204" pitchFamily="34" charset="0"/>
              <a:buChar char="•"/>
            </a:pPr>
            <a:r>
              <a:rPr lang="th-TH" sz="1600" dirty="0"/>
              <a:t>มักใช้ "เรา" ไม่ใช่ "ฉัน"; "... พูดกัน</a:t>
            </a:r>
            <a:r>
              <a:rPr lang="th-TH" sz="1600" dirty="0" err="1"/>
              <a:t>ตรงๆ</a:t>
            </a:r>
            <a:r>
              <a:rPr lang="th-TH" sz="1600" dirty="0"/>
              <a:t> ... ", "... เชื่อใจกัน ... ".</a:t>
            </a:r>
            <a:endParaRPr lang="pt-PT" sz="1600" dirty="0"/>
          </a:p>
        </p:txBody>
      </p:sp>
      <p:pic>
        <p:nvPicPr>
          <p:cNvPr id="6" name="Picture 5">
            <a:extLst>
              <a:ext uri="{FF2B5EF4-FFF2-40B4-BE49-F238E27FC236}">
                <a16:creationId xmlns:a16="http://schemas.microsoft.com/office/drawing/2014/main" id="{D6E51CBE-BB4F-4E34-AE12-0A9E7C3D2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06" y="1622844"/>
            <a:ext cx="2509738" cy="1419895"/>
          </a:xfrm>
          <a:prstGeom prst="rect">
            <a:avLst/>
          </a:prstGeom>
        </p:spPr>
      </p:pic>
    </p:spTree>
    <p:extLst>
      <p:ext uri="{BB962C8B-B14F-4D97-AF65-F5344CB8AC3E}">
        <p14:creationId xmlns:p14="http://schemas.microsoft.com/office/powerpoint/2010/main" val="1921369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F82A-F558-4DCD-88E0-70DDEAF89838}"/>
              </a:ext>
            </a:extLst>
          </p:cNvPr>
          <p:cNvSpPr>
            <a:spLocks noGrp="1"/>
          </p:cNvSpPr>
          <p:nvPr>
            <p:ph type="ctrTitle"/>
          </p:nvPr>
        </p:nvSpPr>
        <p:spPr/>
        <p:txBody>
          <a:bodyPr/>
          <a:lstStyle/>
          <a:p>
            <a:r>
              <a:rPr lang="th-TH" dirty="0"/>
              <a:t>การสื่อสาร</a:t>
            </a:r>
            <a:endParaRPr lang="en-US" dirty="0"/>
          </a:p>
        </p:txBody>
      </p:sp>
    </p:spTree>
    <p:extLst>
      <p:ext uri="{BB962C8B-B14F-4D97-AF65-F5344CB8AC3E}">
        <p14:creationId xmlns:p14="http://schemas.microsoft.com/office/powerpoint/2010/main" val="334093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6389-B9E4-40CD-B5E5-E538AA295864}"/>
              </a:ext>
            </a:extLst>
          </p:cNvPr>
          <p:cNvSpPr>
            <a:spLocks noGrp="1"/>
          </p:cNvSpPr>
          <p:nvPr>
            <p:ph type="title"/>
          </p:nvPr>
        </p:nvSpPr>
        <p:spPr/>
        <p:txBody>
          <a:bodyPr/>
          <a:lstStyle/>
          <a:p>
            <a:r>
              <a:rPr lang="pt-PT" dirty="0"/>
              <a:t>Assertive Profile</a:t>
            </a:r>
          </a:p>
        </p:txBody>
      </p:sp>
      <p:pic>
        <p:nvPicPr>
          <p:cNvPr id="4" name="Picture 3">
            <a:extLst>
              <a:ext uri="{FF2B5EF4-FFF2-40B4-BE49-F238E27FC236}">
                <a16:creationId xmlns:a16="http://schemas.microsoft.com/office/drawing/2014/main" id="{900B48F8-D559-4F3B-990D-E88B2ADA19BF}"/>
              </a:ext>
            </a:extLst>
          </p:cNvPr>
          <p:cNvPicPr>
            <a:picLocks noChangeAspect="1"/>
          </p:cNvPicPr>
          <p:nvPr/>
        </p:nvPicPr>
        <p:blipFill>
          <a:blip r:embed="rId3"/>
          <a:stretch>
            <a:fillRect/>
          </a:stretch>
        </p:blipFill>
        <p:spPr>
          <a:xfrm>
            <a:off x="2079677" y="1598798"/>
            <a:ext cx="8032645" cy="4517516"/>
          </a:xfrm>
          <a:prstGeom prst="rect">
            <a:avLst/>
          </a:prstGeom>
        </p:spPr>
      </p:pic>
    </p:spTree>
    <p:extLst>
      <p:ext uri="{BB962C8B-B14F-4D97-AF65-F5344CB8AC3E}">
        <p14:creationId xmlns:p14="http://schemas.microsoft.com/office/powerpoint/2010/main" val="2394299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FBBD6-82C1-4E1E-895A-3A39857E59F6}"/>
              </a:ext>
            </a:extLst>
          </p:cNvPr>
          <p:cNvSpPr>
            <a:spLocks noGrp="1"/>
          </p:cNvSpPr>
          <p:nvPr>
            <p:ph type="title"/>
          </p:nvPr>
        </p:nvSpPr>
        <p:spPr/>
        <p:txBody>
          <a:bodyPr/>
          <a:lstStyle/>
          <a:p>
            <a:r>
              <a:rPr lang="pt-PT" dirty="0"/>
              <a:t>Assertive Profile</a:t>
            </a:r>
          </a:p>
        </p:txBody>
      </p:sp>
      <p:sp>
        <p:nvSpPr>
          <p:cNvPr id="5" name="TextBox 4">
            <a:extLst>
              <a:ext uri="{FF2B5EF4-FFF2-40B4-BE49-F238E27FC236}">
                <a16:creationId xmlns:a16="http://schemas.microsoft.com/office/drawing/2014/main" id="{E423AFDB-6F98-462E-B33A-799565B56310}"/>
              </a:ext>
            </a:extLst>
          </p:cNvPr>
          <p:cNvSpPr txBox="1"/>
          <p:nvPr/>
        </p:nvSpPr>
        <p:spPr>
          <a:xfrm>
            <a:off x="3088463" y="2021868"/>
            <a:ext cx="4520485" cy="2277547"/>
          </a:xfrm>
          <a:prstGeom prst="rect">
            <a:avLst/>
          </a:prstGeom>
          <a:noFill/>
          <a:ln>
            <a:solidFill>
              <a:schemeClr val="accent1"/>
            </a:solidFill>
          </a:ln>
        </p:spPr>
        <p:txBody>
          <a:bodyPr wrap="square" rtlCol="0">
            <a:spAutoFit/>
          </a:bodyPr>
          <a:lstStyle/>
          <a:p>
            <a:pPr>
              <a:lnSpc>
                <a:spcPct val="150000"/>
              </a:lnSpc>
            </a:pPr>
            <a:r>
              <a:rPr lang="th-TH" sz="1600" b="1" dirty="0"/>
              <a:t>สัญญาณของพฤติกรรมกล้าแสดงออก </a:t>
            </a:r>
            <a:r>
              <a:rPr lang="pt-PT" sz="1600" b="1" dirty="0"/>
              <a:t>:</a:t>
            </a:r>
          </a:p>
          <a:p>
            <a:pPr>
              <a:lnSpc>
                <a:spcPct val="150000"/>
              </a:lnSpc>
            </a:pPr>
            <a:endParaRPr lang="pt-PT" sz="1600" b="1" dirty="0"/>
          </a:p>
          <a:p>
            <a:pPr marL="285750" indent="-285750">
              <a:lnSpc>
                <a:spcPct val="150000"/>
              </a:lnSpc>
              <a:buFont typeface="Arial" panose="020B0604020202020204" pitchFamily="34" charset="0"/>
              <a:buChar char="•"/>
            </a:pPr>
            <a:r>
              <a:rPr lang="th-TH" sz="1600" dirty="0"/>
              <a:t>รู้สึกสบายใจในความสัมพันธ์แบบตัวต่อตัว</a:t>
            </a:r>
          </a:p>
          <a:p>
            <a:pPr marL="285750" indent="-285750">
              <a:lnSpc>
                <a:spcPct val="150000"/>
              </a:lnSpc>
              <a:buFont typeface="Arial" panose="020B0604020202020204" pitchFamily="34" charset="0"/>
              <a:buChar char="•"/>
            </a:pPr>
            <a:r>
              <a:rPr lang="th-TH" sz="1600" dirty="0"/>
              <a:t>กระทำต่อตนเองและผู้อื่นอย่างแท้จริงไม่ปิดบังความรู้สึก</a:t>
            </a:r>
          </a:p>
          <a:p>
            <a:pPr marL="285750" indent="-285750">
              <a:lnSpc>
                <a:spcPct val="150000"/>
              </a:lnSpc>
              <a:buFont typeface="Arial" panose="020B0604020202020204" pitchFamily="34" charset="0"/>
              <a:buChar char="•"/>
            </a:pPr>
            <a:r>
              <a:rPr lang="th-TH" sz="1600" dirty="0"/>
              <a:t>เจรจาต่อรองบนพื้นฐานของผลประโยชน์ร่วมกันและไม่ผ่านการคุกคาม</a:t>
            </a:r>
          </a:p>
          <a:p>
            <a:pPr marL="285750" indent="-285750">
              <a:lnSpc>
                <a:spcPct val="150000"/>
              </a:lnSpc>
              <a:buFont typeface="Arial" panose="020B0604020202020204" pitchFamily="34" charset="0"/>
              <a:buChar char="•"/>
            </a:pPr>
            <a:r>
              <a:rPr lang="th-TH" sz="1600" dirty="0"/>
              <a:t>สร้างความสัมพันธ์บนพื้นฐานของความไว้วางใจและไม่ใช่การครอบงำ</a:t>
            </a:r>
            <a:endParaRPr lang="pt-PT" sz="1600" dirty="0"/>
          </a:p>
        </p:txBody>
      </p:sp>
      <p:sp>
        <p:nvSpPr>
          <p:cNvPr id="6" name="TextBox 5">
            <a:extLst>
              <a:ext uri="{FF2B5EF4-FFF2-40B4-BE49-F238E27FC236}">
                <a16:creationId xmlns:a16="http://schemas.microsoft.com/office/drawing/2014/main" id="{5701C01C-B8C2-465F-B59D-C9C9041BE337}"/>
              </a:ext>
            </a:extLst>
          </p:cNvPr>
          <p:cNvSpPr txBox="1"/>
          <p:nvPr/>
        </p:nvSpPr>
        <p:spPr>
          <a:xfrm>
            <a:off x="7743218" y="2021869"/>
            <a:ext cx="3941848" cy="2639441"/>
          </a:xfrm>
          <a:prstGeom prst="rect">
            <a:avLst/>
          </a:prstGeom>
          <a:noFill/>
          <a:ln>
            <a:solidFill>
              <a:schemeClr val="accent1"/>
            </a:solidFill>
          </a:ln>
        </p:spPr>
        <p:txBody>
          <a:bodyPr wrap="square" rtlCol="0">
            <a:spAutoFit/>
          </a:bodyPr>
          <a:lstStyle/>
          <a:p>
            <a:pPr>
              <a:lnSpc>
                <a:spcPct val="150000"/>
              </a:lnSpc>
            </a:pPr>
            <a:r>
              <a:rPr lang="th-TH" sz="1600" b="1" dirty="0"/>
              <a:t>ในกลุ่ม </a:t>
            </a:r>
            <a:r>
              <a:rPr lang="pt-PT" sz="1600" b="1" dirty="0"/>
              <a:t>:</a:t>
            </a:r>
          </a:p>
          <a:p>
            <a:pPr>
              <a:lnSpc>
                <a:spcPct val="150000"/>
              </a:lnSpc>
            </a:pPr>
            <a:endParaRPr lang="pt-PT" sz="1600" b="1" dirty="0"/>
          </a:p>
          <a:p>
            <a:pPr marL="285750" indent="-285750">
              <a:lnSpc>
                <a:spcPct val="150000"/>
              </a:lnSpc>
              <a:buFont typeface="Arial" panose="020B0604020202020204" pitchFamily="34" charset="0"/>
              <a:buChar char="•"/>
            </a:pPr>
            <a:r>
              <a:rPr lang="th-TH" sz="1600" dirty="0">
                <a:solidFill>
                  <a:srgbClr val="0E101A"/>
                </a:solidFill>
                <a:latin typeface="Akkurat Std"/>
              </a:rPr>
              <a:t>นำเสนอสิ่ง</a:t>
            </a:r>
            <a:r>
              <a:rPr lang="th-TH" sz="1600" dirty="0" err="1">
                <a:solidFill>
                  <a:srgbClr val="0E101A"/>
                </a:solidFill>
                <a:latin typeface="Akkurat Std"/>
              </a:rPr>
              <a:t>ต่างๆ</a:t>
            </a:r>
            <a:r>
              <a:rPr lang="th-TH" sz="1600" dirty="0">
                <a:solidFill>
                  <a:srgbClr val="0E101A"/>
                </a:solidFill>
                <a:latin typeface="Akkurat Std"/>
              </a:rPr>
              <a:t>อย่างชัดเจนและเป็นกลางต่อผู้อื่นเจรจาต่อรองตามวัตถุประสงค์ที่แน่นอนและกำหนด มองหาข้อผูกพันที่เป็นจริงในกรณีที่ไม่เห็นด้วย</a:t>
            </a:r>
            <a:endParaRPr lang="pt-PT" sz="1600" dirty="0"/>
          </a:p>
          <a:p>
            <a:pPr>
              <a:lnSpc>
                <a:spcPct val="150000"/>
              </a:lnSpc>
            </a:pPr>
            <a:endParaRPr lang="pt-PT" sz="1600" dirty="0"/>
          </a:p>
          <a:p>
            <a:pPr>
              <a:lnSpc>
                <a:spcPct val="150000"/>
              </a:lnSpc>
            </a:pPr>
            <a:endParaRPr lang="pt-PT" sz="1600" dirty="0"/>
          </a:p>
        </p:txBody>
      </p:sp>
      <p:pic>
        <p:nvPicPr>
          <p:cNvPr id="7" name="Picture 6">
            <a:extLst>
              <a:ext uri="{FF2B5EF4-FFF2-40B4-BE49-F238E27FC236}">
                <a16:creationId xmlns:a16="http://schemas.microsoft.com/office/drawing/2014/main" id="{BD70C137-47C3-47CB-977E-8E7833A112CA}"/>
              </a:ext>
            </a:extLst>
          </p:cNvPr>
          <p:cNvPicPr>
            <a:picLocks noChangeAspect="1"/>
          </p:cNvPicPr>
          <p:nvPr/>
        </p:nvPicPr>
        <p:blipFill>
          <a:blip r:embed="rId3"/>
          <a:stretch>
            <a:fillRect/>
          </a:stretch>
        </p:blipFill>
        <p:spPr>
          <a:xfrm>
            <a:off x="467274" y="2021868"/>
            <a:ext cx="2524871" cy="1419974"/>
          </a:xfrm>
          <a:prstGeom prst="rect">
            <a:avLst/>
          </a:prstGeom>
        </p:spPr>
      </p:pic>
    </p:spTree>
    <p:extLst>
      <p:ext uri="{BB962C8B-B14F-4D97-AF65-F5344CB8AC3E}">
        <p14:creationId xmlns:p14="http://schemas.microsoft.com/office/powerpoint/2010/main" val="171951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F1CF1-D447-4E7D-8DF3-C32139CA56EF}"/>
              </a:ext>
            </a:extLst>
          </p:cNvPr>
          <p:cNvSpPr>
            <a:spLocks noGrp="1"/>
          </p:cNvSpPr>
          <p:nvPr>
            <p:ph type="title"/>
          </p:nvPr>
        </p:nvSpPr>
        <p:spPr/>
        <p:txBody>
          <a:bodyPr>
            <a:normAutofit/>
          </a:bodyPr>
          <a:lstStyle/>
          <a:p>
            <a:r>
              <a:rPr lang="th-TH" dirty="0"/>
              <a:t>โปรไฟล์นักสื่อสารในอุดมคติ</a:t>
            </a:r>
            <a:r>
              <a:rPr lang="en-US" dirty="0"/>
              <a:t> </a:t>
            </a:r>
            <a:r>
              <a:rPr lang="pt-PT" sz="1300" dirty="0"/>
              <a:t>(Eduardo cardoso pimpão, 2006)</a:t>
            </a:r>
          </a:p>
        </p:txBody>
      </p:sp>
      <p:sp>
        <p:nvSpPr>
          <p:cNvPr id="5" name="TextBox 4">
            <a:extLst>
              <a:ext uri="{FF2B5EF4-FFF2-40B4-BE49-F238E27FC236}">
                <a16:creationId xmlns:a16="http://schemas.microsoft.com/office/drawing/2014/main" id="{726C2036-1651-4013-8C78-6D92995644AC}"/>
              </a:ext>
            </a:extLst>
          </p:cNvPr>
          <p:cNvSpPr txBox="1"/>
          <p:nvPr/>
        </p:nvSpPr>
        <p:spPr>
          <a:xfrm>
            <a:off x="4436867" y="5643943"/>
            <a:ext cx="1075292" cy="307777"/>
          </a:xfrm>
          <a:prstGeom prst="rect">
            <a:avLst/>
          </a:prstGeom>
          <a:noFill/>
        </p:spPr>
        <p:txBody>
          <a:bodyPr wrap="square" rtlCol="0">
            <a:spAutoFit/>
          </a:bodyPr>
          <a:lstStyle/>
          <a:p>
            <a:pPr algn="ctr"/>
            <a:r>
              <a:rPr lang="pt-PT" sz="1400" dirty="0"/>
              <a:t>Passive</a:t>
            </a:r>
          </a:p>
        </p:txBody>
      </p:sp>
      <p:sp>
        <p:nvSpPr>
          <p:cNvPr id="6" name="TextBox 5">
            <a:extLst>
              <a:ext uri="{FF2B5EF4-FFF2-40B4-BE49-F238E27FC236}">
                <a16:creationId xmlns:a16="http://schemas.microsoft.com/office/drawing/2014/main" id="{3B2E8443-26BF-43F1-9BF4-CAF347B4C92F}"/>
              </a:ext>
            </a:extLst>
          </p:cNvPr>
          <p:cNvSpPr txBox="1"/>
          <p:nvPr/>
        </p:nvSpPr>
        <p:spPr>
          <a:xfrm>
            <a:off x="5271854" y="5641795"/>
            <a:ext cx="1075292" cy="307777"/>
          </a:xfrm>
          <a:prstGeom prst="rect">
            <a:avLst/>
          </a:prstGeom>
          <a:noFill/>
        </p:spPr>
        <p:txBody>
          <a:bodyPr wrap="square" rtlCol="0">
            <a:spAutoFit/>
          </a:bodyPr>
          <a:lstStyle/>
          <a:p>
            <a:pPr algn="ctr"/>
            <a:r>
              <a:rPr lang="pt-PT" sz="1400" dirty="0"/>
              <a:t>Agressive</a:t>
            </a:r>
          </a:p>
        </p:txBody>
      </p:sp>
      <p:sp>
        <p:nvSpPr>
          <p:cNvPr id="7" name="TextBox 6">
            <a:extLst>
              <a:ext uri="{FF2B5EF4-FFF2-40B4-BE49-F238E27FC236}">
                <a16:creationId xmlns:a16="http://schemas.microsoft.com/office/drawing/2014/main" id="{9C20B0B1-C2D5-4F1F-84C0-A7B9387CCE23}"/>
              </a:ext>
            </a:extLst>
          </p:cNvPr>
          <p:cNvSpPr txBox="1"/>
          <p:nvPr/>
        </p:nvSpPr>
        <p:spPr>
          <a:xfrm>
            <a:off x="6177779" y="5644133"/>
            <a:ext cx="1188935" cy="307777"/>
          </a:xfrm>
          <a:prstGeom prst="rect">
            <a:avLst/>
          </a:prstGeom>
          <a:noFill/>
        </p:spPr>
        <p:txBody>
          <a:bodyPr wrap="square" rtlCol="0">
            <a:spAutoFit/>
          </a:bodyPr>
          <a:lstStyle/>
          <a:p>
            <a:pPr algn="ctr"/>
            <a:r>
              <a:rPr lang="pt-PT" sz="1400" dirty="0"/>
              <a:t>Manipulator</a:t>
            </a:r>
          </a:p>
        </p:txBody>
      </p:sp>
      <p:sp>
        <p:nvSpPr>
          <p:cNvPr id="8" name="TextBox 7">
            <a:extLst>
              <a:ext uri="{FF2B5EF4-FFF2-40B4-BE49-F238E27FC236}">
                <a16:creationId xmlns:a16="http://schemas.microsoft.com/office/drawing/2014/main" id="{5E7B8042-C438-4468-B6E6-86F48A71E18E}"/>
              </a:ext>
            </a:extLst>
          </p:cNvPr>
          <p:cNvSpPr txBox="1"/>
          <p:nvPr/>
        </p:nvSpPr>
        <p:spPr>
          <a:xfrm>
            <a:off x="7156584" y="5644982"/>
            <a:ext cx="1075292" cy="307777"/>
          </a:xfrm>
          <a:prstGeom prst="rect">
            <a:avLst/>
          </a:prstGeom>
          <a:noFill/>
        </p:spPr>
        <p:txBody>
          <a:bodyPr wrap="square" rtlCol="0">
            <a:spAutoFit/>
          </a:bodyPr>
          <a:lstStyle/>
          <a:p>
            <a:pPr algn="ctr"/>
            <a:r>
              <a:rPr lang="pt-PT" sz="1400" dirty="0"/>
              <a:t>Assertive </a:t>
            </a:r>
          </a:p>
        </p:txBody>
      </p:sp>
      <p:sp>
        <p:nvSpPr>
          <p:cNvPr id="10" name="Rectangle 9">
            <a:extLst>
              <a:ext uri="{FF2B5EF4-FFF2-40B4-BE49-F238E27FC236}">
                <a16:creationId xmlns:a16="http://schemas.microsoft.com/office/drawing/2014/main" id="{CC86C5E0-40F4-41BE-AB47-7F1934F0E183}"/>
              </a:ext>
            </a:extLst>
          </p:cNvPr>
          <p:cNvSpPr/>
          <p:nvPr/>
        </p:nvSpPr>
        <p:spPr>
          <a:xfrm>
            <a:off x="4143982" y="2183561"/>
            <a:ext cx="4356927" cy="33692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t-PT"/>
          </a:p>
        </p:txBody>
      </p:sp>
      <p:sp>
        <p:nvSpPr>
          <p:cNvPr id="11" name="Rectangle 10">
            <a:extLst>
              <a:ext uri="{FF2B5EF4-FFF2-40B4-BE49-F238E27FC236}">
                <a16:creationId xmlns:a16="http://schemas.microsoft.com/office/drawing/2014/main" id="{9BBBA916-D052-45DE-97D4-24DE6390F065}"/>
              </a:ext>
            </a:extLst>
          </p:cNvPr>
          <p:cNvSpPr/>
          <p:nvPr/>
        </p:nvSpPr>
        <p:spPr>
          <a:xfrm>
            <a:off x="4638909" y="4818975"/>
            <a:ext cx="671208" cy="73380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PT" dirty="0"/>
          </a:p>
        </p:txBody>
      </p:sp>
      <p:sp>
        <p:nvSpPr>
          <p:cNvPr id="13" name="Rectangle 12">
            <a:extLst>
              <a:ext uri="{FF2B5EF4-FFF2-40B4-BE49-F238E27FC236}">
                <a16:creationId xmlns:a16="http://schemas.microsoft.com/office/drawing/2014/main" id="{B71E3570-DE2E-483E-BB33-87546F2E2E27}"/>
              </a:ext>
            </a:extLst>
          </p:cNvPr>
          <p:cNvSpPr/>
          <p:nvPr/>
        </p:nvSpPr>
        <p:spPr>
          <a:xfrm>
            <a:off x="5534586" y="5340485"/>
            <a:ext cx="671208" cy="2040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PT" dirty="0"/>
          </a:p>
        </p:txBody>
      </p:sp>
      <p:sp>
        <p:nvSpPr>
          <p:cNvPr id="14" name="Rectangle 13">
            <a:extLst>
              <a:ext uri="{FF2B5EF4-FFF2-40B4-BE49-F238E27FC236}">
                <a16:creationId xmlns:a16="http://schemas.microsoft.com/office/drawing/2014/main" id="{8A78EFD1-A4BD-4A10-8487-7B4262D363A3}"/>
              </a:ext>
            </a:extLst>
          </p:cNvPr>
          <p:cNvSpPr/>
          <p:nvPr/>
        </p:nvSpPr>
        <p:spPr>
          <a:xfrm>
            <a:off x="6436642" y="4075889"/>
            <a:ext cx="671208" cy="14768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PT" dirty="0"/>
          </a:p>
        </p:txBody>
      </p:sp>
      <p:sp>
        <p:nvSpPr>
          <p:cNvPr id="15" name="Rectangle 14">
            <a:extLst>
              <a:ext uri="{FF2B5EF4-FFF2-40B4-BE49-F238E27FC236}">
                <a16:creationId xmlns:a16="http://schemas.microsoft.com/office/drawing/2014/main" id="{EE545985-3CFD-4C0D-98F4-38166F4F7EA7}"/>
              </a:ext>
            </a:extLst>
          </p:cNvPr>
          <p:cNvSpPr/>
          <p:nvPr/>
        </p:nvSpPr>
        <p:spPr>
          <a:xfrm>
            <a:off x="7358626" y="2529191"/>
            <a:ext cx="671208" cy="30235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PT" dirty="0"/>
          </a:p>
        </p:txBody>
      </p:sp>
    </p:spTree>
    <p:extLst>
      <p:ext uri="{BB962C8B-B14F-4D97-AF65-F5344CB8AC3E}">
        <p14:creationId xmlns:p14="http://schemas.microsoft.com/office/powerpoint/2010/main" val="3688988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F82A-F558-4DCD-88E0-70DDEAF89838}"/>
              </a:ext>
            </a:extLst>
          </p:cNvPr>
          <p:cNvSpPr>
            <a:spLocks noGrp="1"/>
          </p:cNvSpPr>
          <p:nvPr>
            <p:ph type="ctrTitle"/>
          </p:nvPr>
        </p:nvSpPr>
        <p:spPr/>
        <p:txBody>
          <a:bodyPr/>
          <a:lstStyle/>
          <a:p>
            <a:r>
              <a:rPr lang="th-TH" sz="4400" dirty="0"/>
              <a:t>ความเป็นผู้นำ</a:t>
            </a:r>
            <a:endParaRPr lang="en-US" dirty="0"/>
          </a:p>
        </p:txBody>
      </p:sp>
      <p:sp>
        <p:nvSpPr>
          <p:cNvPr id="4" name="Subtitle 3">
            <a:extLst>
              <a:ext uri="{FF2B5EF4-FFF2-40B4-BE49-F238E27FC236}">
                <a16:creationId xmlns:a16="http://schemas.microsoft.com/office/drawing/2014/main" id="{85F3683A-081A-4A30-82EF-A9BAC9288CAD}"/>
              </a:ext>
            </a:extLst>
          </p:cNvPr>
          <p:cNvSpPr>
            <a:spLocks noGrp="1"/>
          </p:cNvSpPr>
          <p:nvPr>
            <p:ph type="subTitle" idx="1"/>
          </p:nvPr>
        </p:nvSpPr>
        <p:spPr/>
        <p:txBody>
          <a:bodyPr/>
          <a:lstStyle/>
          <a:p>
            <a:r>
              <a:rPr lang="th-TH" dirty="0"/>
              <a:t>ความหมาย - ลักษณะผู้นำ - การบริหารโครงการ</a:t>
            </a:r>
            <a:endParaRPr lang="pt-PT" dirty="0"/>
          </a:p>
        </p:txBody>
      </p:sp>
    </p:spTree>
    <p:extLst>
      <p:ext uri="{BB962C8B-B14F-4D97-AF65-F5344CB8AC3E}">
        <p14:creationId xmlns:p14="http://schemas.microsoft.com/office/powerpoint/2010/main" val="2735854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038B6-5994-417B-B5E2-3777F2FF3365}"/>
              </a:ext>
            </a:extLst>
          </p:cNvPr>
          <p:cNvSpPr>
            <a:spLocks noGrp="1"/>
          </p:cNvSpPr>
          <p:nvPr>
            <p:ph type="title"/>
          </p:nvPr>
        </p:nvSpPr>
        <p:spPr/>
        <p:txBody>
          <a:bodyPr>
            <a:normAutofit fontScale="90000"/>
          </a:bodyPr>
          <a:lstStyle/>
          <a:p>
            <a:r>
              <a:rPr lang="th-TH" dirty="0"/>
              <a:t>ผู้นำ? ทำไม? ลักษณะเฉพาะ?</a:t>
            </a:r>
            <a:br>
              <a:rPr lang="pt-PT" dirty="0"/>
            </a:br>
            <a:r>
              <a:rPr lang="pt-PT" sz="2000" i="1" dirty="0"/>
              <a:t>- I</a:t>
            </a:r>
            <a:r>
              <a:rPr lang="en-US" sz="2000" i="1" dirty="0"/>
              <a:t>n groups of 3/4,  write in 10 min.  the greatest number of characteristics</a:t>
            </a:r>
            <a:endParaRPr lang="pt-PT" sz="2000" dirty="0"/>
          </a:p>
        </p:txBody>
      </p:sp>
      <p:grpSp>
        <p:nvGrpSpPr>
          <p:cNvPr id="4" name="Group 3">
            <a:extLst>
              <a:ext uri="{FF2B5EF4-FFF2-40B4-BE49-F238E27FC236}">
                <a16:creationId xmlns:a16="http://schemas.microsoft.com/office/drawing/2014/main" id="{AD0A65A1-8D33-419A-A971-1C62BBED4F35}"/>
              </a:ext>
            </a:extLst>
          </p:cNvPr>
          <p:cNvGrpSpPr/>
          <p:nvPr/>
        </p:nvGrpSpPr>
        <p:grpSpPr>
          <a:xfrm>
            <a:off x="866723" y="1614238"/>
            <a:ext cx="10458553" cy="4494732"/>
            <a:chOff x="663573" y="1925523"/>
            <a:chExt cx="10458553" cy="4295132"/>
          </a:xfrm>
        </p:grpSpPr>
        <p:grpSp>
          <p:nvGrpSpPr>
            <p:cNvPr id="5" name="Group 4">
              <a:extLst>
                <a:ext uri="{FF2B5EF4-FFF2-40B4-BE49-F238E27FC236}">
                  <a16:creationId xmlns:a16="http://schemas.microsoft.com/office/drawing/2014/main" id="{01F24471-848E-4E98-BC35-3FF9B83EED83}"/>
                </a:ext>
              </a:extLst>
            </p:cNvPr>
            <p:cNvGrpSpPr/>
            <p:nvPr/>
          </p:nvGrpSpPr>
          <p:grpSpPr>
            <a:xfrm>
              <a:off x="663573" y="1925523"/>
              <a:ext cx="10458553" cy="4295132"/>
              <a:chOff x="765173" y="1912823"/>
              <a:chExt cx="10458553" cy="4295132"/>
            </a:xfrm>
          </p:grpSpPr>
          <p:grpSp>
            <p:nvGrpSpPr>
              <p:cNvPr id="7" name="Group 6">
                <a:extLst>
                  <a:ext uri="{FF2B5EF4-FFF2-40B4-BE49-F238E27FC236}">
                    <a16:creationId xmlns:a16="http://schemas.microsoft.com/office/drawing/2014/main" id="{FFC94473-40D2-4853-AA8D-676136A5B9B3}"/>
                  </a:ext>
                </a:extLst>
              </p:cNvPr>
              <p:cNvGrpSpPr/>
              <p:nvPr/>
            </p:nvGrpSpPr>
            <p:grpSpPr>
              <a:xfrm>
                <a:off x="765173" y="1912824"/>
                <a:ext cx="10458553" cy="4295131"/>
                <a:chOff x="398339" y="1867437"/>
                <a:chExt cx="10458553" cy="4295131"/>
              </a:xfrm>
            </p:grpSpPr>
            <p:pic>
              <p:nvPicPr>
                <p:cNvPr id="12" name="Picture 2" descr="http://cp91279.biography.com/1000509261001/1000509261001_1094056090001_Bio-Need-to-Know-Martin-Luther-King-Jr-SF.jpg">
                  <a:extLst>
                    <a:ext uri="{FF2B5EF4-FFF2-40B4-BE49-F238E27FC236}">
                      <a16:creationId xmlns:a16="http://schemas.microsoft.com/office/drawing/2014/main" id="{955094DB-232A-4DDA-B958-29CF0AA29A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561"/>
                <a:stretch/>
              </p:blipFill>
              <p:spPr bwMode="auto">
                <a:xfrm>
                  <a:off x="4530672" y="4613230"/>
                  <a:ext cx="2066509" cy="15474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http://i2.cdn.turner.com/cnn/dam/assets/131210122930-07-world-leaders-missing-mandela-memorial-horizontal-gallery.jpg">
                  <a:extLst>
                    <a:ext uri="{FF2B5EF4-FFF2-40B4-BE49-F238E27FC236}">
                      <a16:creationId xmlns:a16="http://schemas.microsoft.com/office/drawing/2014/main" id="{974D9B25-372D-4F9A-A326-23A99C4C3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81" r="2498"/>
                <a:stretch/>
              </p:blipFill>
              <p:spPr bwMode="auto">
                <a:xfrm>
                  <a:off x="6734637" y="4613229"/>
                  <a:ext cx="2025050" cy="15493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http://media.washtimes.com/media/community/viewpoint/entry/2013/01/31/barack-obama-re-elected-as-us-president-pg_s640x427.jpg?73b8e21685896c3f2859310aaa5adb253919b641">
                  <a:extLst>
                    <a:ext uri="{FF2B5EF4-FFF2-40B4-BE49-F238E27FC236}">
                      <a16:creationId xmlns:a16="http://schemas.microsoft.com/office/drawing/2014/main" id="{17D1AB4D-9A94-40F6-8115-5CA3A7E348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705"/>
                <a:stretch/>
              </p:blipFill>
              <p:spPr bwMode="auto">
                <a:xfrm>
                  <a:off x="398339" y="4613230"/>
                  <a:ext cx="1775017" cy="14906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http://chuckslowe.com/wp-content/uploads/2013/04/IronLady.png">
                  <a:extLst>
                    <a:ext uri="{FF2B5EF4-FFF2-40B4-BE49-F238E27FC236}">
                      <a16:creationId xmlns:a16="http://schemas.microsoft.com/office/drawing/2014/main" id="{9F385082-071C-4B1E-892D-344E618473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8227" y="4613230"/>
                  <a:ext cx="1988664" cy="15474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descr="http://40.media.tumblr.com/6c3527a1fd5152c210e8eb2f63b53fe3/tumblr_n3gt5lT5sP1r8t72ko1_500.jpg">
                  <a:extLst>
                    <a:ext uri="{FF2B5EF4-FFF2-40B4-BE49-F238E27FC236}">
                      <a16:creationId xmlns:a16="http://schemas.microsoft.com/office/drawing/2014/main" id="{41724355-1A23-4A64-8F10-05C7B17A43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8228" y="3259097"/>
                  <a:ext cx="1988664" cy="12216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https://fbexternal-a.akamaihd.net/safe_image.php?d=AQDdP3zT86OSJ62I&amp;w=470&amp;h=246&amp;url=http%3A%2F%2Fleadership.ng%2Fwp-content%2Fuploads%2F2014%2F01%2Fjose_mourinho.jpg&amp;cfs=1&amp;upscale=1&amp;sx=0&amp;sy=0&amp;sw=620&amp;sh=325">
                  <a:extLst>
                    <a:ext uri="{FF2B5EF4-FFF2-40B4-BE49-F238E27FC236}">
                      <a16:creationId xmlns:a16="http://schemas.microsoft.com/office/drawing/2014/main" id="{000FB9D7-1C60-4F55-B388-1BB76F1C9A8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477" r="7471"/>
                <a:stretch/>
              </p:blipFill>
              <p:spPr bwMode="auto">
                <a:xfrm>
                  <a:off x="398339" y="3259097"/>
                  <a:ext cx="1775019" cy="12216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ttp://www.hipersuper.pt/wp-content/uploads/2011/10/belmiro_azevedo_sonae.jpg">
                  <a:extLst>
                    <a:ext uri="{FF2B5EF4-FFF2-40B4-BE49-F238E27FC236}">
                      <a16:creationId xmlns:a16="http://schemas.microsoft.com/office/drawing/2014/main" id="{8824D11F-8F1B-4E07-BEB5-6331582001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0712" y="4613230"/>
                  <a:ext cx="1971462" cy="15478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1" descr="http://www.entrepreneur.com/dbimages/slideshow/leaders-tech-steve-jobs1.jpg">
                  <a:extLst>
                    <a:ext uri="{FF2B5EF4-FFF2-40B4-BE49-F238E27FC236}">
                      <a16:creationId xmlns:a16="http://schemas.microsoft.com/office/drawing/2014/main" id="{EF15DE9E-B0C6-4CA0-835F-8A9DE0FB6B3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344"/>
                <a:stretch/>
              </p:blipFill>
              <p:spPr bwMode="auto">
                <a:xfrm>
                  <a:off x="4530671" y="1867760"/>
                  <a:ext cx="2066509" cy="13041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7" descr="http://www.ionline.pt/sites/default/files/styles/625x350-imagem_interior/public/13796253613708.jpg?itok=MZP2irYr">
                  <a:extLst>
                    <a:ext uri="{FF2B5EF4-FFF2-40B4-BE49-F238E27FC236}">
                      <a16:creationId xmlns:a16="http://schemas.microsoft.com/office/drawing/2014/main" id="{A2DB1B51-AA30-4633-8499-9F4134E08E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4638" y="3259097"/>
                  <a:ext cx="2025049" cy="12216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3" descr="http://thumbs.sapo.pt/?Q=90&amp;pic=http%3A%2F%2Fimgs.sapo.pt%2Fimages%2FDESPORTO%2Fhp2%2Ffutebol%2Fliga_inglesa%2Fmanchester_united_ferguson_800x533.jpg&amp;W=254&amp;H=190&amp;hash=acdd07eba9194660862362dc71aa5fa7&amp;errorpic=http%3A%2F%2Fimgs.sapo.pt%2Fimages%2FDESPORTO%2F1.1.9%2Fdefault-photo.gif">
                  <a:extLst>
                    <a:ext uri="{FF2B5EF4-FFF2-40B4-BE49-F238E27FC236}">
                      <a16:creationId xmlns:a16="http://schemas.microsoft.com/office/drawing/2014/main" id="{DB4512F3-73E7-46E9-85F5-0199E60726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34639" y="1867437"/>
                  <a:ext cx="2025048" cy="130099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4" descr="http://luxurylaunches.com/wp-content/uploads/2013/08/oprah-handbag-zurich.jpg">
                <a:extLst>
                  <a:ext uri="{FF2B5EF4-FFF2-40B4-BE49-F238E27FC236}">
                    <a16:creationId xmlns:a16="http://schemas.microsoft.com/office/drawing/2014/main" id="{A0E0A5B2-65D4-4707-9729-7489480D895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1084" r="5528"/>
              <a:stretch/>
            </p:blipFill>
            <p:spPr bwMode="auto">
              <a:xfrm>
                <a:off x="2777546" y="3304484"/>
                <a:ext cx="1971462" cy="12216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m para leaders">
                <a:extLst>
                  <a:ext uri="{FF2B5EF4-FFF2-40B4-BE49-F238E27FC236}">
                    <a16:creationId xmlns:a16="http://schemas.microsoft.com/office/drawing/2014/main" id="{BFF61128-B8E1-4821-A8AE-96B7C466D90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3681" y="1936137"/>
                <a:ext cx="1766013" cy="12776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imagens9.publico.pt/imagens.aspx/814549?tp=UH&amp;db=IMAGENS">
                <a:extLst>
                  <a:ext uri="{FF2B5EF4-FFF2-40B4-BE49-F238E27FC236}">
                    <a16:creationId xmlns:a16="http://schemas.microsoft.com/office/drawing/2014/main" id="{4B1F91FA-5272-48D1-BFB6-E8FA9251E3F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025" b="12224"/>
              <a:stretch/>
            </p:blipFill>
            <p:spPr bwMode="auto">
              <a:xfrm>
                <a:off x="4872576" y="3319595"/>
                <a:ext cx="2091438" cy="1206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alala">
                <a:extLst>
                  <a:ext uri="{FF2B5EF4-FFF2-40B4-BE49-F238E27FC236}">
                    <a16:creationId xmlns:a16="http://schemas.microsoft.com/office/drawing/2014/main" id="{7D7F30F7-D7CC-4581-A3A2-B87D12A0BAE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4131" b="22083"/>
              <a:stretch/>
            </p:blipFill>
            <p:spPr bwMode="auto">
              <a:xfrm>
                <a:off x="9229033" y="1912823"/>
                <a:ext cx="1994692" cy="1300997"/>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72347B80-FCFE-407D-AD9E-ED43515DEF43}"/>
                </a:ext>
              </a:extLst>
            </p:cNvPr>
            <p:cNvPicPr>
              <a:picLocks noChangeAspect="1"/>
            </p:cNvPicPr>
            <p:nvPr/>
          </p:nvPicPr>
          <p:blipFill rotWithShape="1">
            <a:blip r:embed="rId17">
              <a:extLst>
                <a:ext uri="{28A0092B-C50C-407E-A947-70E740481C1C}">
                  <a14:useLocalDpi xmlns:a14="http://schemas.microsoft.com/office/drawing/2010/main" val="0"/>
                </a:ext>
              </a:extLst>
            </a:blip>
            <a:srcRect l="9013" r="4890"/>
            <a:stretch/>
          </p:blipFill>
          <p:spPr>
            <a:xfrm>
              <a:off x="2674189" y="1948837"/>
              <a:ext cx="1961071" cy="1281259"/>
            </a:xfrm>
            <a:prstGeom prst="rect">
              <a:avLst/>
            </a:prstGeom>
          </p:spPr>
        </p:pic>
      </p:grpSp>
    </p:spTree>
    <p:extLst>
      <p:ext uri="{BB962C8B-B14F-4D97-AF65-F5344CB8AC3E}">
        <p14:creationId xmlns:p14="http://schemas.microsoft.com/office/powerpoint/2010/main" val="2329890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545F1-4478-4B66-8E0C-A43923B11B89}"/>
              </a:ext>
            </a:extLst>
          </p:cNvPr>
          <p:cNvSpPr>
            <a:spLocks noGrp="1"/>
          </p:cNvSpPr>
          <p:nvPr>
            <p:ph type="title"/>
          </p:nvPr>
        </p:nvSpPr>
        <p:spPr/>
        <p:txBody>
          <a:bodyPr/>
          <a:lstStyle/>
          <a:p>
            <a:r>
              <a:rPr lang="th-TH" dirty="0"/>
              <a:t>ความเป็นผู้นำคืออะไร</a:t>
            </a:r>
            <a:r>
              <a:rPr lang="en-US" dirty="0"/>
              <a:t> </a:t>
            </a:r>
            <a:r>
              <a:rPr lang="pt-PT" dirty="0"/>
              <a:t>?</a:t>
            </a:r>
          </a:p>
        </p:txBody>
      </p:sp>
      <p:sp>
        <p:nvSpPr>
          <p:cNvPr id="3" name="Content Placeholder 2">
            <a:extLst>
              <a:ext uri="{FF2B5EF4-FFF2-40B4-BE49-F238E27FC236}">
                <a16:creationId xmlns:a16="http://schemas.microsoft.com/office/drawing/2014/main" id="{076B1FC9-9BA7-44FF-AF01-13D64173C3E7}"/>
              </a:ext>
            </a:extLst>
          </p:cNvPr>
          <p:cNvSpPr>
            <a:spLocks noGrp="1"/>
          </p:cNvSpPr>
          <p:nvPr>
            <p:ph idx="1"/>
          </p:nvPr>
        </p:nvSpPr>
        <p:spPr>
          <a:xfrm>
            <a:off x="475815" y="2003898"/>
            <a:ext cx="11229516" cy="4396901"/>
          </a:xfrm>
        </p:spPr>
        <p:txBody>
          <a:bodyPr>
            <a:normAutofit fontScale="77500" lnSpcReduction="20000"/>
          </a:bodyPr>
          <a:lstStyle/>
          <a:p>
            <a:pPr>
              <a:buClr>
                <a:srgbClr val="0070C0"/>
              </a:buClr>
            </a:pPr>
            <a:r>
              <a:rPr lang="th-TH" dirty="0"/>
              <a:t>เป็นกระบวนการที่ขึ้นอยู่กับความสามารถในการมีอิทธิพลต่อผู้อื่น แต่ไม่ใช่กระบวนการทิศทางเดียวเพราะทั้งผู้นำและผู้นำมีอิทธิพลซึ่งกันและกัน</a:t>
            </a:r>
            <a:r>
              <a:rPr lang="en-US" dirty="0"/>
              <a:t> </a:t>
            </a:r>
            <a:r>
              <a:rPr lang="pt-PT" dirty="0"/>
              <a:t>(Miguel, Rocha e Rohrich, 2008)</a:t>
            </a:r>
          </a:p>
          <a:p>
            <a:pPr>
              <a:buClr>
                <a:srgbClr val="0070C0"/>
              </a:buClr>
            </a:pPr>
            <a:endParaRPr lang="pt-PT" dirty="0"/>
          </a:p>
          <a:p>
            <a:pPr>
              <a:buClr>
                <a:srgbClr val="0070C0"/>
              </a:buClr>
            </a:pPr>
            <a:r>
              <a:rPr lang="en-US" dirty="0"/>
              <a:t>Peter Drucker: “</a:t>
            </a:r>
            <a:r>
              <a:rPr lang="th-TH" dirty="0"/>
              <a:t>ฝ่ายบริหารกำลัง</a:t>
            </a:r>
            <a:r>
              <a:rPr lang="th-TH" dirty="0" err="1"/>
              <a:t>ทำใน</a:t>
            </a:r>
            <a:r>
              <a:rPr lang="th-TH" dirty="0"/>
              <a:t>สิ่งที่ถูกต้อง ความเป็นผู้นำคือ</a:t>
            </a:r>
            <a:r>
              <a:rPr lang="th-TH" dirty="0" err="1"/>
              <a:t>การทำ</a:t>
            </a:r>
            <a:r>
              <a:rPr lang="th-TH" dirty="0"/>
              <a:t>สิ่งที่ถูกต้อง</a:t>
            </a:r>
            <a:r>
              <a:rPr lang="en-US" dirty="0"/>
              <a:t>”</a:t>
            </a:r>
          </a:p>
          <a:p>
            <a:pPr>
              <a:buClr>
                <a:srgbClr val="0070C0"/>
              </a:buClr>
            </a:pPr>
            <a:endParaRPr lang="pt-PT" dirty="0"/>
          </a:p>
          <a:p>
            <a:pPr>
              <a:buClr>
                <a:srgbClr val="0070C0"/>
              </a:buClr>
            </a:pPr>
            <a:r>
              <a:rPr lang="th-TH" dirty="0"/>
              <a:t>ความเป็นผู้นำเต็มไปด้วยความขัดแย้ง</a:t>
            </a:r>
            <a:r>
              <a:rPr lang="en-US" dirty="0"/>
              <a:t> </a:t>
            </a:r>
            <a:r>
              <a:rPr lang="pt-PT" dirty="0"/>
              <a:t>(Welch,  2010)</a:t>
            </a:r>
          </a:p>
          <a:p>
            <a:pPr lvl="1">
              <a:buClr>
                <a:srgbClr val="0070C0"/>
              </a:buClr>
            </a:pPr>
            <a:r>
              <a:rPr lang="th-TH" sz="2300" dirty="0"/>
              <a:t>(1) ผู้นำยกระดับทีมอย่างไม่ลดละ (2) ผู้นำทำให้แน่ใจว่าผู้คนไม่เพียง แต่มองเห็นวิสัยทัศน์เท่านั้น แต่ยังมีชีวิตอยู่และหายใจได้ (3) ผู้นำเข้าสู่ผิวของทุกคนปลดปล่อยพลังบวกและการมองโลกในแง่ดี (4) ผู้นำสร้างความไว้วางใจด้วยความจริงใจโปร่งใสและให้เครดิต (5) ผู้นำมีความกล้าหาญในการตัดสินใจและการเรียกร้องที่ไม่เป็นที่นิยม (6) ผู้นำซักถามและผลักดันด้วยความอยากรู้อยากเห็นที่ทำให้เกิดความสงสัย (7) ผู้นำสร้างแรงบันดาลใจในการรับความเสี่ยงและเรียนรู้โดยกำหนดตัวอย่าง (8) ผู้นำเฉลิมฉลอง</a:t>
            </a:r>
            <a:r>
              <a:rPr lang="pt-PT" sz="2300" dirty="0"/>
              <a:t>…</a:t>
            </a:r>
          </a:p>
          <a:p>
            <a:endParaRPr lang="pt-PT" dirty="0"/>
          </a:p>
        </p:txBody>
      </p:sp>
    </p:spTree>
    <p:extLst>
      <p:ext uri="{BB962C8B-B14F-4D97-AF65-F5344CB8AC3E}">
        <p14:creationId xmlns:p14="http://schemas.microsoft.com/office/powerpoint/2010/main" val="167478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0366-AD02-4256-A091-3C6C632768FC}"/>
              </a:ext>
            </a:extLst>
          </p:cNvPr>
          <p:cNvSpPr>
            <a:spLocks noGrp="1"/>
          </p:cNvSpPr>
          <p:nvPr>
            <p:ph type="title"/>
          </p:nvPr>
        </p:nvSpPr>
        <p:spPr/>
        <p:txBody>
          <a:bodyPr>
            <a:normAutofit fontScale="90000"/>
          </a:bodyPr>
          <a:lstStyle/>
          <a:p>
            <a:r>
              <a:rPr lang="th-TH" dirty="0"/>
              <a:t>ความเป็นผู้นำต้องการความฉลาดทางอารมณ์</a:t>
            </a:r>
            <a:br>
              <a:rPr lang="pt-PT" dirty="0"/>
            </a:br>
            <a:r>
              <a:rPr lang="pt-PT" dirty="0"/>
              <a:t>(Goleman, 2015)</a:t>
            </a:r>
          </a:p>
        </p:txBody>
      </p:sp>
      <p:sp>
        <p:nvSpPr>
          <p:cNvPr id="6" name="Content Placeholder 2">
            <a:extLst>
              <a:ext uri="{FF2B5EF4-FFF2-40B4-BE49-F238E27FC236}">
                <a16:creationId xmlns:a16="http://schemas.microsoft.com/office/drawing/2014/main" id="{A608CDF4-1AD4-4F83-A5BE-7C0FCA7D5727}"/>
              </a:ext>
            </a:extLst>
          </p:cNvPr>
          <p:cNvSpPr>
            <a:spLocks noGrp="1"/>
          </p:cNvSpPr>
          <p:nvPr>
            <p:ph idx="1"/>
          </p:nvPr>
        </p:nvSpPr>
        <p:spPr/>
        <p:txBody>
          <a:bodyPr/>
          <a:lstStyle/>
          <a:p>
            <a:r>
              <a:rPr lang="th-TH" dirty="0"/>
              <a:t>ความเป็นผู้นำต้องการความฉลาดทางอารมณ์</a:t>
            </a:r>
            <a:endParaRPr lang="en-US" dirty="0"/>
          </a:p>
          <a:p>
            <a:pPr lvl="1"/>
            <a:r>
              <a:rPr lang="th-TH" dirty="0"/>
              <a:t>การตระหนักรู้ในตนเอง - ซื่อสัตย์กับตัวเอง</a:t>
            </a:r>
          </a:p>
          <a:p>
            <a:pPr lvl="1"/>
            <a:r>
              <a:rPr lang="th-TH" dirty="0"/>
              <a:t>การจัดการตนเอง - ไตร่ตรองและพิจารณาปัจจัยทั้งหมดในกระบวนการกำกับดูแลตนเอง ก่อให้เกิดแรงจูงใจ</a:t>
            </a:r>
          </a:p>
          <a:p>
            <a:pPr lvl="1"/>
            <a:r>
              <a:rPr lang="th-TH" dirty="0"/>
              <a:t>เอาใจใส่ - พิจารณาความรู้สึกของผู้อื่น</a:t>
            </a:r>
          </a:p>
          <a:p>
            <a:pPr lvl="1"/>
            <a:r>
              <a:rPr lang="th-TH" dirty="0"/>
              <a:t>ความสามารถทางสังคม - ความสามารถในการจัดการความสัมพันธ์ของคุณกับผู้อื่น</a:t>
            </a:r>
            <a:endParaRPr lang="pt-PT" dirty="0"/>
          </a:p>
        </p:txBody>
      </p:sp>
    </p:spTree>
    <p:extLst>
      <p:ext uri="{BB962C8B-B14F-4D97-AF65-F5344CB8AC3E}">
        <p14:creationId xmlns:p14="http://schemas.microsoft.com/office/powerpoint/2010/main" val="215945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9F5A-7F13-4872-8D02-C9DF71B1202B}"/>
              </a:ext>
            </a:extLst>
          </p:cNvPr>
          <p:cNvSpPr>
            <a:spLocks noGrp="1"/>
          </p:cNvSpPr>
          <p:nvPr>
            <p:ph type="title"/>
          </p:nvPr>
        </p:nvSpPr>
        <p:spPr/>
        <p:txBody>
          <a:bodyPr/>
          <a:lstStyle/>
          <a:p>
            <a:r>
              <a:rPr lang="th-TH" dirty="0"/>
              <a:t>ลักษณะความเป็นผู้นำ</a:t>
            </a:r>
            <a:r>
              <a:rPr lang="en-US" dirty="0"/>
              <a:t> </a:t>
            </a:r>
            <a:r>
              <a:rPr lang="pt-PT" sz="1200" dirty="0"/>
              <a:t>(Goleman, 2015, pp. 43)</a:t>
            </a:r>
          </a:p>
        </p:txBody>
      </p:sp>
      <p:sp>
        <p:nvSpPr>
          <p:cNvPr id="6" name="Content Placeholder 2">
            <a:extLst>
              <a:ext uri="{FF2B5EF4-FFF2-40B4-BE49-F238E27FC236}">
                <a16:creationId xmlns:a16="http://schemas.microsoft.com/office/drawing/2014/main" id="{36A64058-48C3-4A09-B41C-89311FB6C76D}"/>
              </a:ext>
            </a:extLst>
          </p:cNvPr>
          <p:cNvSpPr>
            <a:spLocks noGrp="1"/>
          </p:cNvSpPr>
          <p:nvPr>
            <p:ph idx="1"/>
          </p:nvPr>
        </p:nvSpPr>
        <p:spPr>
          <a:xfrm>
            <a:off x="581192" y="1922318"/>
            <a:ext cx="11029615" cy="3647209"/>
          </a:xfrm>
        </p:spPr>
        <p:txBody>
          <a:bodyPr>
            <a:noAutofit/>
          </a:bodyPr>
          <a:lstStyle/>
          <a:p>
            <a:pPr marL="342900" indent="-342900" algn="just">
              <a:lnSpc>
                <a:spcPct val="150000"/>
              </a:lnSpc>
              <a:buFont typeface="+mj-lt"/>
              <a:buAutoNum type="arabicPeriod"/>
            </a:pPr>
            <a:r>
              <a:rPr lang="th-TH" sz="1800" b="1" dirty="0"/>
              <a:t>วิสัยทัศน์ (เผด็จการ) - ระดมคนไปสู่วิสัยทัศน์ที่แน่นอน</a:t>
            </a:r>
          </a:p>
          <a:p>
            <a:pPr marL="342900" indent="-342900" algn="just">
              <a:lnSpc>
                <a:spcPct val="150000"/>
              </a:lnSpc>
              <a:buFont typeface="+mj-lt"/>
              <a:buAutoNum type="arabicPeriod"/>
            </a:pPr>
            <a:r>
              <a:rPr lang="th-TH" sz="1800" b="1" dirty="0"/>
              <a:t>พันธมิตร - สร้างความผูกพันทางอารมณ์และความสามัคคี</a:t>
            </a:r>
          </a:p>
          <a:p>
            <a:pPr marL="342900" indent="-342900" algn="just">
              <a:lnSpc>
                <a:spcPct val="150000"/>
              </a:lnSpc>
              <a:buFont typeface="+mj-lt"/>
              <a:buAutoNum type="arabicPeriod"/>
            </a:pPr>
            <a:r>
              <a:rPr lang="th-TH" sz="1800" b="1" dirty="0"/>
              <a:t>ประชาธิปไตย - รับฉันทามติผ่านการมีส่วนร่วม</a:t>
            </a:r>
          </a:p>
          <a:p>
            <a:pPr marL="342900" indent="-342900" algn="just">
              <a:lnSpc>
                <a:spcPct val="150000"/>
              </a:lnSpc>
              <a:buFont typeface="+mj-lt"/>
              <a:buAutoNum type="arabicPeriod"/>
            </a:pPr>
            <a:r>
              <a:rPr lang="th-TH" sz="1800" b="1" dirty="0"/>
              <a:t>การตั้งค่าก้าว - กำหนดจังหวะในการทำงานและคาดหวังความเป็นเลิศและการวางแนวทางในตนเอง</a:t>
            </a:r>
          </a:p>
          <a:p>
            <a:pPr marL="342900" indent="-342900" algn="just">
              <a:lnSpc>
                <a:spcPct val="150000"/>
              </a:lnSpc>
              <a:buFont typeface="+mj-lt"/>
              <a:buAutoNum type="arabicPeriod"/>
            </a:pPr>
            <a:r>
              <a:rPr lang="th-TH" sz="1800" b="1" dirty="0"/>
              <a:t>การฝึกสอน - พัฒนาคนเพื่ออนาคต</a:t>
            </a:r>
          </a:p>
          <a:p>
            <a:pPr marL="342900" indent="-342900" algn="just">
              <a:lnSpc>
                <a:spcPct val="150000"/>
              </a:lnSpc>
              <a:buFont typeface="+mj-lt"/>
              <a:buAutoNum type="arabicPeriod"/>
            </a:pPr>
            <a:r>
              <a:rPr lang="th-TH" sz="1800" b="1" dirty="0"/>
              <a:t>บีบบังคับ - ต้องการการเชื่อฟังทันที</a:t>
            </a:r>
            <a:endParaRPr lang="pt-PT" sz="1800" dirty="0"/>
          </a:p>
        </p:txBody>
      </p:sp>
    </p:spTree>
    <p:extLst>
      <p:ext uri="{BB962C8B-B14F-4D97-AF65-F5344CB8AC3E}">
        <p14:creationId xmlns:p14="http://schemas.microsoft.com/office/powerpoint/2010/main" val="254304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0B2B6-FA3C-4CF1-978A-9720C7934954}"/>
              </a:ext>
            </a:extLst>
          </p:cNvPr>
          <p:cNvSpPr>
            <a:spLocks noGrp="1"/>
          </p:cNvSpPr>
          <p:nvPr>
            <p:ph type="title"/>
          </p:nvPr>
        </p:nvSpPr>
        <p:spPr/>
        <p:txBody>
          <a:bodyPr/>
          <a:lstStyle/>
          <a:p>
            <a:r>
              <a:rPr lang="th-TH" dirty="0"/>
              <a:t>ลักษณะความเป็นผู้นำ </a:t>
            </a:r>
            <a:r>
              <a:rPr kumimoji="0" lang="pt-PT" sz="1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(Goleman, 2015, pp. 43)</a:t>
            </a:r>
            <a:endParaRPr lang="pt-PT" dirty="0"/>
          </a:p>
        </p:txBody>
      </p:sp>
      <p:graphicFrame>
        <p:nvGraphicFramePr>
          <p:cNvPr id="4" name="Content Placeholder 5">
            <a:extLst>
              <a:ext uri="{FF2B5EF4-FFF2-40B4-BE49-F238E27FC236}">
                <a16:creationId xmlns:a16="http://schemas.microsoft.com/office/drawing/2014/main" id="{D6D1DD7E-B3E2-447E-80DB-3EE815082E0F}"/>
              </a:ext>
            </a:extLst>
          </p:cNvPr>
          <p:cNvGraphicFramePr>
            <a:graphicFrameLocks noGrp="1"/>
          </p:cNvGraphicFramePr>
          <p:nvPr>
            <p:ph idx="1"/>
            <p:extLst>
              <p:ext uri="{D42A27DB-BD31-4B8C-83A1-F6EECF244321}">
                <p14:modId xmlns:p14="http://schemas.microsoft.com/office/powerpoint/2010/main" val="3037342157"/>
              </p:ext>
            </p:extLst>
          </p:nvPr>
        </p:nvGraphicFramePr>
        <p:xfrm>
          <a:off x="449262" y="1704724"/>
          <a:ext cx="11223933" cy="4427309"/>
        </p:xfrm>
        <a:graphic>
          <a:graphicData uri="http://schemas.openxmlformats.org/drawingml/2006/table">
            <a:tbl>
              <a:tblPr firstRow="1" firstCol="1" bandRow="1">
                <a:tableStyleId>{5C22544A-7EE6-4342-B048-85BDC9FD1C3A}</a:tableStyleId>
              </a:tblPr>
              <a:tblGrid>
                <a:gridCol w="1603419">
                  <a:extLst>
                    <a:ext uri="{9D8B030D-6E8A-4147-A177-3AD203B41FA5}">
                      <a16:colId xmlns:a16="http://schemas.microsoft.com/office/drawing/2014/main" val="20000"/>
                    </a:ext>
                  </a:extLst>
                </a:gridCol>
                <a:gridCol w="1603419">
                  <a:extLst>
                    <a:ext uri="{9D8B030D-6E8A-4147-A177-3AD203B41FA5}">
                      <a16:colId xmlns:a16="http://schemas.microsoft.com/office/drawing/2014/main" val="20001"/>
                    </a:ext>
                  </a:extLst>
                </a:gridCol>
                <a:gridCol w="1603419">
                  <a:extLst>
                    <a:ext uri="{9D8B030D-6E8A-4147-A177-3AD203B41FA5}">
                      <a16:colId xmlns:a16="http://schemas.microsoft.com/office/drawing/2014/main" val="20002"/>
                    </a:ext>
                  </a:extLst>
                </a:gridCol>
                <a:gridCol w="1603419">
                  <a:extLst>
                    <a:ext uri="{9D8B030D-6E8A-4147-A177-3AD203B41FA5}">
                      <a16:colId xmlns:a16="http://schemas.microsoft.com/office/drawing/2014/main" val="20003"/>
                    </a:ext>
                  </a:extLst>
                </a:gridCol>
                <a:gridCol w="1603419">
                  <a:extLst>
                    <a:ext uri="{9D8B030D-6E8A-4147-A177-3AD203B41FA5}">
                      <a16:colId xmlns:a16="http://schemas.microsoft.com/office/drawing/2014/main" val="20004"/>
                    </a:ext>
                  </a:extLst>
                </a:gridCol>
                <a:gridCol w="1603419">
                  <a:extLst>
                    <a:ext uri="{9D8B030D-6E8A-4147-A177-3AD203B41FA5}">
                      <a16:colId xmlns:a16="http://schemas.microsoft.com/office/drawing/2014/main" val="20005"/>
                    </a:ext>
                  </a:extLst>
                </a:gridCol>
                <a:gridCol w="1603419">
                  <a:extLst>
                    <a:ext uri="{9D8B030D-6E8A-4147-A177-3AD203B41FA5}">
                      <a16:colId xmlns:a16="http://schemas.microsoft.com/office/drawing/2014/main" val="20006"/>
                    </a:ext>
                  </a:extLst>
                </a:gridCol>
              </a:tblGrid>
              <a:tr h="717358">
                <a:tc>
                  <a:txBody>
                    <a:bodyPr/>
                    <a:lstStyle/>
                    <a:p>
                      <a:endParaRPr lang="pt-PT" sz="1400" noProof="0" dirty="0"/>
                    </a:p>
                  </a:txBody>
                  <a:tcPr/>
                </a:tc>
                <a:tc>
                  <a:txBody>
                    <a:bodyPr/>
                    <a:lstStyle/>
                    <a:p>
                      <a:pPr marL="0" indent="0" algn="l" defTabSz="457200" rtl="0" eaLnBrk="1" latinLnBrk="0" hangingPunct="1">
                        <a:lnSpc>
                          <a:spcPct val="100000"/>
                        </a:lnSpc>
                        <a:buFont typeface="+mj-lt"/>
                        <a:buNone/>
                      </a:pPr>
                      <a:r>
                        <a:rPr lang="th-TH" sz="1400" b="1" kern="1200" noProof="0" dirty="0">
                          <a:solidFill>
                            <a:schemeClr val="lt1"/>
                          </a:solidFill>
                          <a:latin typeface="+mn-lt"/>
                          <a:ea typeface="+mn-ea"/>
                          <a:cs typeface="+mn-cs"/>
                        </a:rPr>
                        <a:t>ผู้มีวิสัยทัศน์</a:t>
                      </a:r>
                      <a:endParaRPr lang="pt-PT" sz="1400" b="1" kern="1200" noProof="0" dirty="0">
                        <a:solidFill>
                          <a:schemeClr val="lt1"/>
                        </a:solidFill>
                        <a:latin typeface="+mn-lt"/>
                        <a:ea typeface="+mn-ea"/>
                        <a:cs typeface="+mn-cs"/>
                      </a:endParaRPr>
                    </a:p>
                    <a:p>
                      <a:pPr marL="0" indent="0" algn="l" defTabSz="457200" rtl="0" eaLnBrk="1" latinLnBrk="0" hangingPunct="1">
                        <a:lnSpc>
                          <a:spcPct val="100000"/>
                        </a:lnSpc>
                        <a:buFont typeface="+mj-lt"/>
                        <a:buNone/>
                      </a:pPr>
                      <a:r>
                        <a:rPr lang="pt-PT" sz="1400" b="1" kern="1200" noProof="0" dirty="0">
                          <a:solidFill>
                            <a:schemeClr val="lt1"/>
                          </a:solidFill>
                          <a:latin typeface="+mn-lt"/>
                          <a:ea typeface="+mn-ea"/>
                          <a:cs typeface="+mn-cs"/>
                        </a:rPr>
                        <a:t>(</a:t>
                      </a:r>
                      <a:r>
                        <a:rPr lang="th-TH" sz="1400" b="1" kern="1200" noProof="0" dirty="0">
                          <a:solidFill>
                            <a:schemeClr val="lt1"/>
                          </a:solidFill>
                          <a:latin typeface="+mn-lt"/>
                          <a:ea typeface="+mn-ea"/>
                          <a:cs typeface="+mn-cs"/>
                        </a:rPr>
                        <a:t>เผด็จการ</a:t>
                      </a:r>
                      <a:r>
                        <a:rPr lang="pt-PT" sz="1400" b="1" kern="1200" noProof="0" dirty="0">
                          <a:solidFill>
                            <a:schemeClr val="lt1"/>
                          </a:solidFill>
                          <a:latin typeface="+mn-lt"/>
                          <a:ea typeface="+mn-ea"/>
                          <a:cs typeface="+mn-cs"/>
                        </a:rPr>
                        <a:t>)</a:t>
                      </a:r>
                    </a:p>
                    <a:p>
                      <a:pPr marL="0" algn="l" defTabSz="457200" rtl="0" eaLnBrk="1" latinLnBrk="0" hangingPunct="1"/>
                      <a:endParaRPr lang="pt-PT" sz="1400" b="1" kern="1200" noProof="0" dirty="0">
                        <a:solidFill>
                          <a:schemeClr val="lt1"/>
                        </a:solidFill>
                        <a:latin typeface="+mn-lt"/>
                        <a:ea typeface="+mn-ea"/>
                        <a:cs typeface="+mn-cs"/>
                      </a:endParaRPr>
                    </a:p>
                  </a:txBody>
                  <a:tcPr/>
                </a:tc>
                <a:tc>
                  <a:txBody>
                    <a:bodyPr/>
                    <a:lstStyle/>
                    <a:p>
                      <a:r>
                        <a:rPr lang="th-TH" sz="1400" b="1" i="1" noProof="0" dirty="0"/>
                        <a:t>การฝึกสอน</a:t>
                      </a:r>
                      <a:endParaRPr lang="pt-PT" sz="1400" noProof="0" dirty="0"/>
                    </a:p>
                  </a:txBody>
                  <a:tcPr/>
                </a:tc>
                <a:tc>
                  <a:txBody>
                    <a:bodyPr/>
                    <a:lstStyle/>
                    <a:p>
                      <a:r>
                        <a:rPr lang="th-TH" sz="1400" b="1" noProof="0" dirty="0"/>
                        <a:t>ในเครือ</a:t>
                      </a:r>
                      <a:endParaRPr lang="pt-PT" sz="1400" noProof="0" dirty="0"/>
                    </a:p>
                  </a:txBody>
                  <a:tcPr/>
                </a:tc>
                <a:tc>
                  <a:txBody>
                    <a:bodyPr/>
                    <a:lstStyle/>
                    <a:p>
                      <a:r>
                        <a:rPr lang="th-TH" sz="1400" b="1" noProof="0" dirty="0"/>
                        <a:t>ประชาธิปไตย</a:t>
                      </a:r>
                      <a:endParaRPr lang="pt-PT" sz="1400" noProof="0" dirty="0"/>
                    </a:p>
                  </a:txBody>
                  <a:tcPr/>
                </a:tc>
                <a:tc>
                  <a:txBody>
                    <a:bodyPr/>
                    <a:lstStyle/>
                    <a:p>
                      <a:r>
                        <a:rPr lang="pt-PT" sz="1400" b="1" i="1" noProof="0"/>
                        <a:t>Pace-setting</a:t>
                      </a:r>
                      <a:endParaRPr lang="pt-PT" sz="1400" noProof="0" dirty="0"/>
                    </a:p>
                  </a:txBody>
                  <a:tcPr/>
                </a:tc>
                <a:tc>
                  <a:txBody>
                    <a:bodyPr/>
                    <a:lstStyle/>
                    <a:p>
                      <a:r>
                        <a:rPr lang="th-TH" sz="1400" b="1" noProof="0" dirty="0"/>
                        <a:t>บีบบังคับ</a:t>
                      </a:r>
                      <a:endParaRPr lang="pt-PT" sz="1400" noProof="0" dirty="0"/>
                    </a:p>
                  </a:txBody>
                  <a:tcPr/>
                </a:tc>
                <a:extLst>
                  <a:ext uri="{0D108BD9-81ED-4DB2-BD59-A6C34878D82A}">
                    <a16:rowId xmlns:a16="http://schemas.microsoft.com/office/drawing/2014/main" val="10000"/>
                  </a:ext>
                </a:extLst>
              </a:tr>
              <a:tr h="1175636">
                <a:tc>
                  <a:txBody>
                    <a:bodyPr/>
                    <a:lstStyle/>
                    <a:p>
                      <a:r>
                        <a:rPr lang="th-TH" sz="1400" noProof="0" dirty="0"/>
                        <a:t>ย้ายผู้คนที่มีความฝันร่วมกัน</a:t>
                      </a:r>
                      <a:endParaRPr lang="pt-PT" sz="1400" noProof="0" dirty="0"/>
                    </a:p>
                  </a:txBody>
                  <a:tcPr/>
                </a:tc>
                <a:tc>
                  <a:txBody>
                    <a:bodyPr/>
                    <a:lstStyle/>
                    <a:p>
                      <a:r>
                        <a:rPr lang="th-TH" sz="1400" noProof="0" dirty="0"/>
                        <a:t>ย้ายผู้คนที่มีความฝันร่วมกัน</a:t>
                      </a:r>
                      <a:endParaRPr lang="pt-PT" sz="1400" noProof="0" dirty="0"/>
                    </a:p>
                  </a:txBody>
                  <a:tcPr/>
                </a:tc>
                <a:tc>
                  <a:txBody>
                    <a:bodyPr/>
                    <a:lstStyle/>
                    <a:p>
                      <a:r>
                        <a:rPr lang="th-TH" sz="1400" noProof="0" dirty="0"/>
                        <a:t>เชื่อมโยงสิ่งที่บุคคลต้องการกับเป้าหมายขององค์กร</a:t>
                      </a:r>
                      <a:endParaRPr lang="pt-PT" sz="1400" noProof="0" dirty="0"/>
                    </a:p>
                  </a:txBody>
                  <a:tcPr/>
                </a:tc>
                <a:tc>
                  <a:txBody>
                    <a:bodyPr/>
                    <a:lstStyle/>
                    <a:p>
                      <a:r>
                        <a:rPr lang="th-TH" sz="1400" noProof="0" dirty="0"/>
                        <a:t>สร้างความสามัคคีโดยเชื่อมโยงผู้คนเข้าด้วยกัน</a:t>
                      </a:r>
                      <a:endParaRPr lang="pt-PT" sz="1400" noProof="0" dirty="0"/>
                    </a:p>
                  </a:txBody>
                  <a:tcPr/>
                </a:tc>
                <a:tc>
                  <a:txBody>
                    <a:bodyPr/>
                    <a:lstStyle/>
                    <a:p>
                      <a:r>
                        <a:rPr lang="th-TH" sz="1400" noProof="0" dirty="0"/>
                        <a:t>สร้างคุณค่าของผู้คนและได้รับความมุ่งมั่นผ่านการมีส่วนร่วมบรรลุ</a:t>
                      </a:r>
                      <a:endParaRPr lang="pt-PT" sz="1400" noProof="0" dirty="0"/>
                    </a:p>
                  </a:txBody>
                  <a:tcPr/>
                </a:tc>
                <a:tc>
                  <a:txBody>
                    <a:bodyPr/>
                    <a:lstStyle/>
                    <a:p>
                      <a:r>
                        <a:rPr lang="th-TH" sz="1400" noProof="0" dirty="0"/>
                        <a:t>เป้าหมายที่ท้าทายและน่าตื่นเต้น</a:t>
                      </a:r>
                      <a:endParaRPr lang="pt-PT" sz="1400" noProof="0" dirty="0"/>
                    </a:p>
                  </a:txBody>
                  <a:tcPr/>
                </a:tc>
                <a:tc>
                  <a:txBody>
                    <a:bodyPr/>
                    <a:lstStyle/>
                    <a:p>
                      <a:r>
                        <a:rPr lang="th-TH" sz="1400" noProof="0" dirty="0"/>
                        <a:t>บรรเทาความกลัวโดยบอกทิศทางที่ชัดเจนในกรณีฉุกเฉิน</a:t>
                      </a:r>
                      <a:endParaRPr lang="pt-PT" sz="1400" noProof="0" dirty="0"/>
                    </a:p>
                  </a:txBody>
                  <a:tcPr/>
                </a:tc>
                <a:extLst>
                  <a:ext uri="{0D108BD9-81ED-4DB2-BD59-A6C34878D82A}">
                    <a16:rowId xmlns:a16="http://schemas.microsoft.com/office/drawing/2014/main" val="10001"/>
                  </a:ext>
                </a:extLst>
              </a:tr>
              <a:tr h="926588">
                <a:tc>
                  <a:txBody>
                    <a:bodyPr/>
                    <a:lstStyle/>
                    <a:p>
                      <a:r>
                        <a:rPr lang="th-TH" sz="1400" noProof="0" dirty="0"/>
                        <a:t>รูปแบบผลกระทบต่อบรรยากาศองค์การ</a:t>
                      </a:r>
                      <a:endParaRPr lang="pt-PT" sz="1400" noProof="0" dirty="0"/>
                    </a:p>
                  </a:txBody>
                  <a:tcPr/>
                </a:tc>
                <a:tc>
                  <a:txBody>
                    <a:bodyPr/>
                    <a:lstStyle/>
                    <a:p>
                      <a:r>
                        <a:rPr lang="th-TH" sz="1400" noProof="0" dirty="0"/>
                        <a:t>เป็นบวกอย่างมาก</a:t>
                      </a:r>
                      <a:endParaRPr lang="pt-PT" sz="1400" noProof="0" dirty="0"/>
                    </a:p>
                  </a:txBody>
                  <a:tcPr/>
                </a:tc>
                <a:tc>
                  <a:txBody>
                    <a:bodyPr/>
                    <a:lstStyle/>
                    <a:p>
                      <a:r>
                        <a:rPr lang="th-TH" sz="1400" noProof="0" dirty="0"/>
                        <a:t>เป็นบวกสูง</a:t>
                      </a:r>
                      <a:endParaRPr lang="pt-PT" sz="1400" noProof="0" dirty="0"/>
                    </a:p>
                  </a:txBody>
                  <a:tcPr/>
                </a:tc>
                <a:tc>
                  <a:txBody>
                    <a:bodyPr/>
                    <a:lstStyle/>
                    <a:p>
                      <a:r>
                        <a:rPr lang="th-TH" sz="1400" noProof="0" dirty="0"/>
                        <a:t>เป็นบวก</a:t>
                      </a:r>
                      <a:endParaRPr lang="pt-PT" sz="1400" noProof="0" dirty="0"/>
                    </a:p>
                  </a:txBody>
                  <a:tcPr/>
                </a:tc>
                <a:tc>
                  <a:txBody>
                    <a:bodyPr/>
                    <a:lstStyle/>
                    <a:p>
                      <a:r>
                        <a:rPr lang="th-TH" sz="1400" noProof="0" dirty="0"/>
                        <a:t>เป็นบวก</a:t>
                      </a:r>
                      <a:endParaRPr lang="pt-PT" sz="1400" noProof="0" dirty="0"/>
                    </a:p>
                  </a:txBody>
                  <a:tcPr/>
                </a:tc>
                <a:tc>
                  <a:txBody>
                    <a:bodyPr/>
                    <a:lstStyle/>
                    <a:p>
                      <a:r>
                        <a:rPr lang="th-TH" sz="1400" noProof="0" dirty="0"/>
                        <a:t>มักจะเป็นลบ (เมื่อใช้มากเกินไปหรือไม่ดี)</a:t>
                      </a:r>
                      <a:endParaRPr lang="pt-PT" sz="1400" noProof="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h-TH" sz="1400" noProof="0" dirty="0"/>
                        <a:t>มักจะเป็นลบ (เมื่อใช้ไม่ถูกต้อง)</a:t>
                      </a:r>
                      <a:endParaRPr lang="pt-PT" sz="1400" noProof="0" dirty="0"/>
                    </a:p>
                  </a:txBody>
                  <a:tcPr/>
                </a:tc>
                <a:extLst>
                  <a:ext uri="{0D108BD9-81ED-4DB2-BD59-A6C34878D82A}">
                    <a16:rowId xmlns:a16="http://schemas.microsoft.com/office/drawing/2014/main" val="10002"/>
                  </a:ext>
                </a:extLst>
              </a:tr>
              <a:tr h="1593565">
                <a:tc>
                  <a:txBody>
                    <a:bodyPr/>
                    <a:lstStyle/>
                    <a:p>
                      <a:r>
                        <a:rPr lang="th-TH" sz="1400" noProof="0" dirty="0"/>
                        <a:t>เมื่อสไตล์เหมาะสม</a:t>
                      </a:r>
                      <a:endParaRPr lang="pt-PT" sz="1400" noProof="0" dirty="0"/>
                    </a:p>
                  </a:txBody>
                  <a:tcPr/>
                </a:tc>
                <a:tc>
                  <a:txBody>
                    <a:bodyPr/>
                    <a:lstStyle/>
                    <a:p>
                      <a:r>
                        <a:rPr lang="th-TH" sz="1400" noProof="0" dirty="0"/>
                        <a:t>เมื่อการเปลี่ยนแปลงต้องมีวิสัยทัศน์ใหม่หรือเมื่อต้องการทิศทางที่ชัดเจนการเปลี่ยนแปลงที่รุนแรง</a:t>
                      </a:r>
                      <a:endParaRPr lang="pt-PT" sz="1400" noProof="0" dirty="0"/>
                    </a:p>
                  </a:txBody>
                  <a:tcPr/>
                </a:tc>
                <a:tc>
                  <a:txBody>
                    <a:bodyPr/>
                    <a:lstStyle/>
                    <a:p>
                      <a:r>
                        <a:rPr lang="th-TH" sz="1400" noProof="0" dirty="0"/>
                        <a:t>เพื่อช่วยให้พนักงานที่มีความสามารถและมีแรงจูงใจในการปรับปรุงผลงานโดยการสร้างความสามารถในระยะยาว</a:t>
                      </a:r>
                      <a:endParaRPr lang="pt-PT" sz="1400" noProof="0" dirty="0"/>
                    </a:p>
                  </a:txBody>
                  <a:tcPr/>
                </a:tc>
                <a:tc>
                  <a:txBody>
                    <a:bodyPr/>
                    <a:lstStyle/>
                    <a:p>
                      <a:r>
                        <a:rPr lang="th-TH" sz="1400" noProof="0" dirty="0"/>
                        <a:t>เพื่อรักษาความแตกแยกในทีมกระตุ้นในช่วงเวลาที่ตึงเครียดหรือการเชื่อมต่อที่เข้มงวด</a:t>
                      </a:r>
                      <a:endParaRPr lang="pt-PT" sz="1400" noProof="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th-TH" sz="1400" noProof="0" dirty="0"/>
                        <a:t>เพื่อสร้างการซื้อในหรือฉันทามติหรือเพื่อรับแรงกระตุ้นที่มีค่าจากพนักงาน</a:t>
                      </a:r>
                      <a:endParaRPr lang="pt-PT" sz="1400" noProof="0" dirty="0"/>
                    </a:p>
                  </a:txBody>
                  <a:tcPr/>
                </a:tc>
                <a:tc>
                  <a:txBody>
                    <a:bodyPr/>
                    <a:lstStyle/>
                    <a:p>
                      <a:r>
                        <a:rPr lang="th-TH" sz="1400" noProof="0" dirty="0"/>
                        <a:t>เพื่อให้ได้ผลลัพธ์ที่มีคุณภาพสูงจากทีมงานที่มีแรงจูงใจและมีความสามารถ</a:t>
                      </a:r>
                      <a:endParaRPr lang="pt-PT" sz="1400" noProof="0" dirty="0"/>
                    </a:p>
                  </a:txBody>
                  <a:tcPr/>
                </a:tc>
                <a:tc>
                  <a:txBody>
                    <a:bodyPr/>
                    <a:lstStyle/>
                    <a:p>
                      <a:r>
                        <a:rPr lang="th-TH" sz="1400" noProof="0" dirty="0"/>
                        <a:t>ในช่วงวิกฤตเพื่อเริ่มต้นการตอบสนองอย่างเร่งด่วนหรือกับพนักงานที่มีปัญหา</a:t>
                      </a:r>
                      <a:endParaRPr lang="pt-PT" sz="1400" noProof="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91084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920A-81B4-4CD2-A544-3656AE115985}"/>
              </a:ext>
            </a:extLst>
          </p:cNvPr>
          <p:cNvSpPr>
            <a:spLocks noGrp="1"/>
          </p:cNvSpPr>
          <p:nvPr>
            <p:ph type="title"/>
          </p:nvPr>
        </p:nvSpPr>
        <p:spPr/>
        <p:txBody>
          <a:bodyPr/>
          <a:lstStyle/>
          <a:p>
            <a:r>
              <a:rPr lang="th-TH" dirty="0"/>
              <a:t>ผู้นำ</a:t>
            </a:r>
            <a:r>
              <a:rPr lang="en-US" dirty="0"/>
              <a:t> VS </a:t>
            </a:r>
            <a:r>
              <a:rPr lang="th-TH" dirty="0"/>
              <a:t>ผู้จัดการ</a:t>
            </a:r>
            <a:endParaRPr lang="pt-PT" dirty="0"/>
          </a:p>
        </p:txBody>
      </p:sp>
      <p:grpSp>
        <p:nvGrpSpPr>
          <p:cNvPr id="4" name="Group 3">
            <a:extLst>
              <a:ext uri="{FF2B5EF4-FFF2-40B4-BE49-F238E27FC236}">
                <a16:creationId xmlns:a16="http://schemas.microsoft.com/office/drawing/2014/main" id="{86EEE553-62E8-4EFD-A6F0-FAE369639320}"/>
              </a:ext>
            </a:extLst>
          </p:cNvPr>
          <p:cNvGrpSpPr/>
          <p:nvPr/>
        </p:nvGrpSpPr>
        <p:grpSpPr>
          <a:xfrm>
            <a:off x="2157677" y="1895717"/>
            <a:ext cx="6777631" cy="3246328"/>
            <a:chOff x="2157677" y="2187261"/>
            <a:chExt cx="6012817" cy="2880000"/>
          </a:xfrm>
        </p:grpSpPr>
        <p:sp>
          <p:nvSpPr>
            <p:cNvPr id="5" name="Oval 4">
              <a:extLst>
                <a:ext uri="{FF2B5EF4-FFF2-40B4-BE49-F238E27FC236}">
                  <a16:creationId xmlns:a16="http://schemas.microsoft.com/office/drawing/2014/main" id="{2906F6FD-C64F-41D2-BEA0-D380D3271BFB}"/>
                </a:ext>
              </a:extLst>
            </p:cNvPr>
            <p:cNvSpPr/>
            <p:nvPr/>
          </p:nvSpPr>
          <p:spPr>
            <a:xfrm>
              <a:off x="2157677" y="2187261"/>
              <a:ext cx="3240000" cy="2880000"/>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pt-PT" dirty="0"/>
            </a:p>
            <a:p>
              <a:pPr algn="ctr"/>
              <a:endParaRPr lang="pt-PT" dirty="0"/>
            </a:p>
            <a:p>
              <a:pPr algn="ctr"/>
              <a:endParaRPr lang="pt-PT" dirty="0"/>
            </a:p>
            <a:p>
              <a:pPr algn="ctr"/>
              <a:endParaRPr lang="pt-PT" dirty="0"/>
            </a:p>
            <a:p>
              <a:pPr algn="ctr"/>
              <a:r>
                <a:rPr lang="th-TH" b="1" dirty="0"/>
                <a:t>หัวหน้าโครงการ</a:t>
              </a:r>
            </a:p>
            <a:p>
              <a:pPr algn="ctr"/>
              <a:endParaRPr lang="pt-PT" dirty="0"/>
            </a:p>
            <a:p>
              <a:pPr marL="285750" indent="-285750" algn="just">
                <a:buFont typeface="Arial" panose="020B0604020202020204" pitchFamily="34" charset="0"/>
                <a:buChar char="•"/>
              </a:pPr>
              <a:r>
                <a:rPr lang="th-TH" sz="1600" dirty="0"/>
                <a:t>กำหนดวิสัยทัศน์</a:t>
              </a:r>
            </a:p>
            <a:p>
              <a:pPr marL="285750" indent="-285750" algn="just">
                <a:buFont typeface="Arial" panose="020B0604020202020204" pitchFamily="34" charset="0"/>
                <a:buChar char="•"/>
              </a:pPr>
              <a:r>
                <a:rPr lang="th-TH" sz="1600" dirty="0"/>
                <a:t>สร้างแรงบันดาลใจในการทำงานเป็นทีม</a:t>
              </a:r>
            </a:p>
            <a:p>
              <a:pPr marL="285750" indent="-285750" algn="just">
                <a:buFont typeface="Arial" panose="020B0604020202020204" pitchFamily="34" charset="0"/>
                <a:buChar char="•"/>
              </a:pPr>
              <a:r>
                <a:rPr lang="th-TH" sz="1600" dirty="0"/>
                <a:t>จัดตำแหน่งผู้คน</a:t>
              </a:r>
            </a:p>
            <a:p>
              <a:pPr marL="285750" indent="-285750" algn="just">
                <a:buFont typeface="Arial" panose="020B0604020202020204" pitchFamily="34" charset="0"/>
                <a:buChar char="•"/>
              </a:pPr>
              <a:r>
                <a:rPr lang="th-TH" sz="1600" dirty="0"/>
                <a:t>กระตุ้นและสนับสนุน</a:t>
              </a:r>
              <a:endParaRPr lang="pt-PT" dirty="0"/>
            </a:p>
            <a:p>
              <a:pPr algn="ctr"/>
              <a:endParaRPr lang="pt-PT" dirty="0"/>
            </a:p>
            <a:p>
              <a:pPr algn="ctr"/>
              <a:endParaRPr lang="pt-PT" dirty="0"/>
            </a:p>
            <a:p>
              <a:pPr algn="ctr"/>
              <a:endParaRPr lang="pt-PT" dirty="0"/>
            </a:p>
            <a:p>
              <a:pPr algn="ctr"/>
              <a:endParaRPr lang="pt-PT" dirty="0"/>
            </a:p>
          </p:txBody>
        </p:sp>
        <p:sp>
          <p:nvSpPr>
            <p:cNvPr id="6" name="Oval 5">
              <a:extLst>
                <a:ext uri="{FF2B5EF4-FFF2-40B4-BE49-F238E27FC236}">
                  <a16:creationId xmlns:a16="http://schemas.microsoft.com/office/drawing/2014/main" id="{E19E77F4-03A5-47D8-85B8-0DBDEA445209}"/>
                </a:ext>
              </a:extLst>
            </p:cNvPr>
            <p:cNvSpPr/>
            <p:nvPr/>
          </p:nvSpPr>
          <p:spPr>
            <a:xfrm>
              <a:off x="4930494" y="2187261"/>
              <a:ext cx="3240000" cy="2880000"/>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pt-PT" dirty="0"/>
            </a:p>
            <a:p>
              <a:pPr algn="ctr"/>
              <a:endParaRPr lang="pt-PT" dirty="0"/>
            </a:p>
            <a:p>
              <a:pPr algn="ctr"/>
              <a:endParaRPr lang="pt-PT" dirty="0"/>
            </a:p>
            <a:p>
              <a:pPr algn="ctr"/>
              <a:r>
                <a:rPr lang="th-TH" b="1" dirty="0"/>
                <a:t>ผู้จัดการโครงการ</a:t>
              </a:r>
            </a:p>
            <a:p>
              <a:pPr algn="ctr"/>
              <a:endParaRPr lang="pt-PT" dirty="0"/>
            </a:p>
            <a:p>
              <a:pPr marL="285750" indent="-285750" algn="just">
                <a:buFont typeface="Arial" panose="020B0604020202020204" pitchFamily="34" charset="0"/>
                <a:buChar char="•"/>
              </a:pPr>
              <a:r>
                <a:rPr lang="th-TH" sz="1600" dirty="0"/>
                <a:t>การวางแผนและการจัดทำงบประมาณ</a:t>
              </a:r>
            </a:p>
            <a:p>
              <a:pPr marL="285750" indent="-285750" algn="just">
                <a:buFont typeface="Arial" panose="020B0604020202020204" pitchFamily="34" charset="0"/>
                <a:buChar char="•"/>
              </a:pPr>
              <a:r>
                <a:rPr lang="th-TH" sz="1600" dirty="0"/>
                <a:t>จัดกลุ่มการทำงาน</a:t>
              </a:r>
            </a:p>
            <a:p>
              <a:pPr marL="285750" indent="-285750" algn="just">
                <a:buFont typeface="Arial" panose="020B0604020202020204" pitchFamily="34" charset="0"/>
                <a:buChar char="•"/>
              </a:pPr>
              <a:r>
                <a:rPr lang="th-TH" sz="1600" dirty="0"/>
                <a:t>รับสมัครคน</a:t>
              </a:r>
            </a:p>
            <a:p>
              <a:pPr marL="285750" indent="-285750" algn="just">
                <a:buFont typeface="Arial" panose="020B0604020202020204" pitchFamily="34" charset="0"/>
                <a:buChar char="•"/>
              </a:pPr>
              <a:r>
                <a:rPr lang="th-TH" sz="1600" dirty="0"/>
                <a:t>ควบคุม</a:t>
              </a:r>
              <a:endParaRPr lang="pt-PT" dirty="0"/>
            </a:p>
            <a:p>
              <a:pPr algn="ctr"/>
              <a:endParaRPr lang="pt-PT" dirty="0"/>
            </a:p>
            <a:p>
              <a:pPr algn="ctr"/>
              <a:endParaRPr lang="pt-PT" dirty="0"/>
            </a:p>
            <a:p>
              <a:pPr algn="ctr"/>
              <a:endParaRPr lang="pt-PT" dirty="0"/>
            </a:p>
          </p:txBody>
        </p:sp>
      </p:grpSp>
      <p:cxnSp>
        <p:nvCxnSpPr>
          <p:cNvPr id="7" name="Straight Arrow Connector 6">
            <a:extLst>
              <a:ext uri="{FF2B5EF4-FFF2-40B4-BE49-F238E27FC236}">
                <a16:creationId xmlns:a16="http://schemas.microsoft.com/office/drawing/2014/main" id="{D772068C-E41C-48B0-A6DA-21F5FE32B3EB}"/>
              </a:ext>
            </a:extLst>
          </p:cNvPr>
          <p:cNvCxnSpPr/>
          <p:nvPr/>
        </p:nvCxnSpPr>
        <p:spPr>
          <a:xfrm flipH="1">
            <a:off x="5194852" y="3668710"/>
            <a:ext cx="8213" cy="1307935"/>
          </a:xfrm>
          <a:prstGeom prst="straightConnector1">
            <a:avLst/>
          </a:prstGeom>
          <a:ln w="25400">
            <a:headEnd type="oval"/>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23FDD12-5D45-4A8D-9CAA-96F41C64AF37}"/>
              </a:ext>
            </a:extLst>
          </p:cNvPr>
          <p:cNvSpPr txBox="1"/>
          <p:nvPr/>
        </p:nvSpPr>
        <p:spPr>
          <a:xfrm>
            <a:off x="5088995" y="5193142"/>
            <a:ext cx="5312093"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solidFill>
                  <a:srgbClr val="000000"/>
                </a:solidFill>
              </a:rPr>
              <a:t>Project managers can also be leaders</a:t>
            </a:r>
            <a:endParaRPr lang="pt-PT" dirty="0">
              <a:solidFill>
                <a:srgbClr val="000000"/>
              </a:solidFill>
            </a:endParaRPr>
          </a:p>
        </p:txBody>
      </p:sp>
      <p:sp>
        <p:nvSpPr>
          <p:cNvPr id="9" name="Rectangle 8">
            <a:extLst>
              <a:ext uri="{FF2B5EF4-FFF2-40B4-BE49-F238E27FC236}">
                <a16:creationId xmlns:a16="http://schemas.microsoft.com/office/drawing/2014/main" id="{20FD9AF5-3D93-48DE-9FB5-E4651A742EAD}"/>
              </a:ext>
            </a:extLst>
          </p:cNvPr>
          <p:cNvSpPr/>
          <p:nvPr/>
        </p:nvSpPr>
        <p:spPr>
          <a:xfrm>
            <a:off x="8240240" y="4853495"/>
            <a:ext cx="2160848" cy="276999"/>
          </a:xfrm>
          <a:prstGeom prst="rect">
            <a:avLst/>
          </a:prstGeom>
        </p:spPr>
        <p:txBody>
          <a:bodyPr wrap="none">
            <a:spAutoFit/>
          </a:bodyPr>
          <a:lstStyle/>
          <a:p>
            <a:pPr algn="just"/>
            <a:r>
              <a:rPr lang="pt-PT" sz="1200" dirty="0"/>
              <a:t>(Miguel, Rocha e </a:t>
            </a:r>
            <a:r>
              <a:rPr lang="pt-PT" sz="1200" dirty="0" err="1"/>
              <a:t>Rohrich</a:t>
            </a:r>
            <a:r>
              <a:rPr lang="pt-PT" sz="1200" dirty="0"/>
              <a:t>, 2008)</a:t>
            </a:r>
          </a:p>
        </p:txBody>
      </p:sp>
      <p:sp>
        <p:nvSpPr>
          <p:cNvPr id="10" name="Rounded Rectangle 13">
            <a:extLst>
              <a:ext uri="{FF2B5EF4-FFF2-40B4-BE49-F238E27FC236}">
                <a16:creationId xmlns:a16="http://schemas.microsoft.com/office/drawing/2014/main" id="{BDCE23A8-8D31-4E22-A9EB-099B025F023C}"/>
              </a:ext>
            </a:extLst>
          </p:cNvPr>
          <p:cNvSpPr/>
          <p:nvPr/>
        </p:nvSpPr>
        <p:spPr>
          <a:xfrm>
            <a:off x="581192" y="5664413"/>
            <a:ext cx="11204619" cy="4271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 project's success depends on the right combination of leadership and management.</a:t>
            </a:r>
            <a:endParaRPr lang="pt-PT" dirty="0"/>
          </a:p>
        </p:txBody>
      </p:sp>
    </p:spTree>
    <p:extLst>
      <p:ext uri="{BB962C8B-B14F-4D97-AF65-F5344CB8AC3E}">
        <p14:creationId xmlns:p14="http://schemas.microsoft.com/office/powerpoint/2010/main" val="353605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6BF6D-D78C-4A48-B978-9B79A8CD76E0}"/>
              </a:ext>
            </a:extLst>
          </p:cNvPr>
          <p:cNvSpPr>
            <a:spLocks noGrp="1"/>
          </p:cNvSpPr>
          <p:nvPr>
            <p:ph type="title"/>
          </p:nvPr>
        </p:nvSpPr>
        <p:spPr/>
        <p:txBody>
          <a:bodyPr>
            <a:normAutofit fontScale="90000"/>
          </a:bodyPr>
          <a:lstStyle/>
          <a:p>
            <a:r>
              <a:rPr lang="th-TH" dirty="0"/>
              <a:t>อะไรคือลักษณะสำคัญที่ต้องพิจารณา</a:t>
            </a:r>
            <a:br>
              <a:rPr lang="th-TH" dirty="0"/>
            </a:br>
            <a:r>
              <a:rPr lang="th-TH" dirty="0"/>
              <a:t>ในกระบวนการสื่อสาร</a:t>
            </a:r>
            <a:r>
              <a:rPr lang="pt-PT" dirty="0"/>
              <a:t>?</a:t>
            </a:r>
          </a:p>
        </p:txBody>
      </p:sp>
      <p:grpSp>
        <p:nvGrpSpPr>
          <p:cNvPr id="4" name="Group 3">
            <a:extLst>
              <a:ext uri="{FF2B5EF4-FFF2-40B4-BE49-F238E27FC236}">
                <a16:creationId xmlns:a16="http://schemas.microsoft.com/office/drawing/2014/main" id="{BCB5CAA3-77AE-4578-B5CD-12CB47C6DE2E}"/>
              </a:ext>
            </a:extLst>
          </p:cNvPr>
          <p:cNvGrpSpPr/>
          <p:nvPr/>
        </p:nvGrpSpPr>
        <p:grpSpPr>
          <a:xfrm>
            <a:off x="2034376" y="1932423"/>
            <a:ext cx="8112483" cy="2461641"/>
            <a:chOff x="758774" y="2604080"/>
            <a:chExt cx="8112483" cy="2461641"/>
          </a:xfrm>
        </p:grpSpPr>
        <p:grpSp>
          <p:nvGrpSpPr>
            <p:cNvPr id="5" name="Group 4">
              <a:extLst>
                <a:ext uri="{FF2B5EF4-FFF2-40B4-BE49-F238E27FC236}">
                  <a16:creationId xmlns:a16="http://schemas.microsoft.com/office/drawing/2014/main" id="{C4C328E4-A4EB-4F6D-BB44-6D09B322422A}"/>
                </a:ext>
              </a:extLst>
            </p:cNvPr>
            <p:cNvGrpSpPr/>
            <p:nvPr/>
          </p:nvGrpSpPr>
          <p:grpSpPr>
            <a:xfrm>
              <a:off x="758774" y="2797263"/>
              <a:ext cx="2895599" cy="2268458"/>
              <a:chOff x="566670" y="2756079"/>
              <a:chExt cx="2895599" cy="2268458"/>
            </a:xfrm>
          </p:grpSpPr>
          <p:cxnSp>
            <p:nvCxnSpPr>
              <p:cNvPr id="11" name="Straight Connector 10">
                <a:extLst>
                  <a:ext uri="{FF2B5EF4-FFF2-40B4-BE49-F238E27FC236}">
                    <a16:creationId xmlns:a16="http://schemas.microsoft.com/office/drawing/2014/main" id="{015743A4-5910-4C3E-8ED5-A81342BE1507}"/>
                  </a:ext>
                </a:extLst>
              </p:cNvPr>
              <p:cNvCxnSpPr/>
              <p:nvPr/>
            </p:nvCxnSpPr>
            <p:spPr>
              <a:xfrm>
                <a:off x="566670" y="2756079"/>
                <a:ext cx="28848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29721C4-24DC-48A4-B158-68B5ABA8662B}"/>
                  </a:ext>
                </a:extLst>
              </p:cNvPr>
              <p:cNvCxnSpPr/>
              <p:nvPr/>
            </p:nvCxnSpPr>
            <p:spPr>
              <a:xfrm>
                <a:off x="577401" y="3230454"/>
                <a:ext cx="2884868"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3" name="Freeform 18">
                <a:extLst>
                  <a:ext uri="{FF2B5EF4-FFF2-40B4-BE49-F238E27FC236}">
                    <a16:creationId xmlns:a16="http://schemas.microsoft.com/office/drawing/2014/main" id="{76A893A3-7D25-4CB0-BA7C-B56201D972DB}"/>
                  </a:ext>
                </a:extLst>
              </p:cNvPr>
              <p:cNvSpPr/>
              <p:nvPr/>
            </p:nvSpPr>
            <p:spPr>
              <a:xfrm>
                <a:off x="631065" y="3657600"/>
                <a:ext cx="2704563" cy="244699"/>
              </a:xfrm>
              <a:custGeom>
                <a:avLst/>
                <a:gdLst>
                  <a:gd name="connsiteX0" fmla="*/ 0 w 2704563"/>
                  <a:gd name="connsiteY0" fmla="*/ 128789 h 244699"/>
                  <a:gd name="connsiteX1" fmla="*/ 64394 w 2704563"/>
                  <a:gd name="connsiteY1" fmla="*/ 115910 h 244699"/>
                  <a:gd name="connsiteX2" fmla="*/ 141667 w 2704563"/>
                  <a:gd name="connsiteY2" fmla="*/ 51515 h 244699"/>
                  <a:gd name="connsiteX3" fmla="*/ 218941 w 2704563"/>
                  <a:gd name="connsiteY3" fmla="*/ 0 h 244699"/>
                  <a:gd name="connsiteX4" fmla="*/ 450760 w 2704563"/>
                  <a:gd name="connsiteY4" fmla="*/ 12879 h 244699"/>
                  <a:gd name="connsiteX5" fmla="*/ 489397 w 2704563"/>
                  <a:gd name="connsiteY5" fmla="*/ 51515 h 244699"/>
                  <a:gd name="connsiteX6" fmla="*/ 515155 w 2704563"/>
                  <a:gd name="connsiteY6" fmla="*/ 141668 h 244699"/>
                  <a:gd name="connsiteX7" fmla="*/ 579549 w 2704563"/>
                  <a:gd name="connsiteY7" fmla="*/ 206062 h 244699"/>
                  <a:gd name="connsiteX8" fmla="*/ 618186 w 2704563"/>
                  <a:gd name="connsiteY8" fmla="*/ 218941 h 244699"/>
                  <a:gd name="connsiteX9" fmla="*/ 669701 w 2704563"/>
                  <a:gd name="connsiteY9" fmla="*/ 244699 h 244699"/>
                  <a:gd name="connsiteX10" fmla="*/ 1004552 w 2704563"/>
                  <a:gd name="connsiteY10" fmla="*/ 231820 h 244699"/>
                  <a:gd name="connsiteX11" fmla="*/ 1094704 w 2704563"/>
                  <a:gd name="connsiteY11" fmla="*/ 128789 h 244699"/>
                  <a:gd name="connsiteX12" fmla="*/ 1133341 w 2704563"/>
                  <a:gd name="connsiteY12" fmla="*/ 103031 h 244699"/>
                  <a:gd name="connsiteX13" fmla="*/ 1210614 w 2704563"/>
                  <a:gd name="connsiteY13" fmla="*/ 77273 h 244699"/>
                  <a:gd name="connsiteX14" fmla="*/ 1416676 w 2704563"/>
                  <a:gd name="connsiteY14" fmla="*/ 90152 h 244699"/>
                  <a:gd name="connsiteX15" fmla="*/ 1532586 w 2704563"/>
                  <a:gd name="connsiteY15" fmla="*/ 180304 h 244699"/>
                  <a:gd name="connsiteX16" fmla="*/ 1687132 w 2704563"/>
                  <a:gd name="connsiteY16" fmla="*/ 231820 h 244699"/>
                  <a:gd name="connsiteX17" fmla="*/ 1725769 w 2704563"/>
                  <a:gd name="connsiteY17" fmla="*/ 244699 h 244699"/>
                  <a:gd name="connsiteX18" fmla="*/ 1841679 w 2704563"/>
                  <a:gd name="connsiteY18" fmla="*/ 231820 h 244699"/>
                  <a:gd name="connsiteX19" fmla="*/ 1918952 w 2704563"/>
                  <a:gd name="connsiteY19" fmla="*/ 167425 h 244699"/>
                  <a:gd name="connsiteX20" fmla="*/ 1996225 w 2704563"/>
                  <a:gd name="connsiteY20" fmla="*/ 115910 h 244699"/>
                  <a:gd name="connsiteX21" fmla="*/ 2034862 w 2704563"/>
                  <a:gd name="connsiteY21" fmla="*/ 90152 h 244699"/>
                  <a:gd name="connsiteX22" fmla="*/ 2112135 w 2704563"/>
                  <a:gd name="connsiteY22" fmla="*/ 64394 h 244699"/>
                  <a:gd name="connsiteX23" fmla="*/ 2176529 w 2704563"/>
                  <a:gd name="connsiteY23" fmla="*/ 51515 h 244699"/>
                  <a:gd name="connsiteX24" fmla="*/ 2215166 w 2704563"/>
                  <a:gd name="connsiteY24" fmla="*/ 38637 h 244699"/>
                  <a:gd name="connsiteX25" fmla="*/ 2305318 w 2704563"/>
                  <a:gd name="connsiteY25" fmla="*/ 51515 h 244699"/>
                  <a:gd name="connsiteX26" fmla="*/ 2382591 w 2704563"/>
                  <a:gd name="connsiteY26" fmla="*/ 103031 h 244699"/>
                  <a:gd name="connsiteX27" fmla="*/ 2524259 w 2704563"/>
                  <a:gd name="connsiteY27" fmla="*/ 90152 h 244699"/>
                  <a:gd name="connsiteX28" fmla="*/ 2562896 w 2704563"/>
                  <a:gd name="connsiteY28" fmla="*/ 77273 h 244699"/>
                  <a:gd name="connsiteX29" fmla="*/ 2704563 w 2704563"/>
                  <a:gd name="connsiteY29" fmla="*/ 77273 h 24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04563" h="244699">
                    <a:moveTo>
                      <a:pt x="0" y="128789"/>
                    </a:moveTo>
                    <a:cubicBezTo>
                      <a:pt x="21465" y="124496"/>
                      <a:pt x="43898" y="123596"/>
                      <a:pt x="64394" y="115910"/>
                    </a:cubicBezTo>
                    <a:cubicBezTo>
                      <a:pt x="102484" y="101626"/>
                      <a:pt x="110562" y="75708"/>
                      <a:pt x="141667" y="51515"/>
                    </a:cubicBezTo>
                    <a:cubicBezTo>
                      <a:pt x="166103" y="32509"/>
                      <a:pt x="218941" y="0"/>
                      <a:pt x="218941" y="0"/>
                    </a:cubicBezTo>
                    <a:cubicBezTo>
                      <a:pt x="296214" y="4293"/>
                      <a:pt x="374735" y="-1602"/>
                      <a:pt x="450760" y="12879"/>
                    </a:cubicBezTo>
                    <a:cubicBezTo>
                      <a:pt x="468652" y="16287"/>
                      <a:pt x="479294" y="36361"/>
                      <a:pt x="489397" y="51515"/>
                    </a:cubicBezTo>
                    <a:cubicBezTo>
                      <a:pt x="499422" y="66552"/>
                      <a:pt x="510003" y="129647"/>
                      <a:pt x="515155" y="141668"/>
                    </a:cubicBezTo>
                    <a:cubicBezTo>
                      <a:pt x="529205" y="174451"/>
                      <a:pt x="548327" y="190451"/>
                      <a:pt x="579549" y="206062"/>
                    </a:cubicBezTo>
                    <a:cubicBezTo>
                      <a:pt x="591691" y="212133"/>
                      <a:pt x="605708" y="213593"/>
                      <a:pt x="618186" y="218941"/>
                    </a:cubicBezTo>
                    <a:cubicBezTo>
                      <a:pt x="635832" y="226504"/>
                      <a:pt x="652529" y="236113"/>
                      <a:pt x="669701" y="244699"/>
                    </a:cubicBezTo>
                    <a:cubicBezTo>
                      <a:pt x="781318" y="240406"/>
                      <a:pt x="893445" y="243314"/>
                      <a:pt x="1004552" y="231820"/>
                    </a:cubicBezTo>
                    <a:cubicBezTo>
                      <a:pt x="1049016" y="227220"/>
                      <a:pt x="1074464" y="142282"/>
                      <a:pt x="1094704" y="128789"/>
                    </a:cubicBezTo>
                    <a:cubicBezTo>
                      <a:pt x="1107583" y="120203"/>
                      <a:pt x="1119196" y="109318"/>
                      <a:pt x="1133341" y="103031"/>
                    </a:cubicBezTo>
                    <a:cubicBezTo>
                      <a:pt x="1158152" y="92004"/>
                      <a:pt x="1210614" y="77273"/>
                      <a:pt x="1210614" y="77273"/>
                    </a:cubicBezTo>
                    <a:cubicBezTo>
                      <a:pt x="1279301" y="81566"/>
                      <a:pt x="1349566" y="74900"/>
                      <a:pt x="1416676" y="90152"/>
                    </a:cubicBezTo>
                    <a:cubicBezTo>
                      <a:pt x="1486062" y="105922"/>
                      <a:pt x="1485615" y="146754"/>
                      <a:pt x="1532586" y="180304"/>
                    </a:cubicBezTo>
                    <a:cubicBezTo>
                      <a:pt x="1577376" y="212297"/>
                      <a:pt x="1636260" y="219102"/>
                      <a:pt x="1687132" y="231820"/>
                    </a:cubicBezTo>
                    <a:cubicBezTo>
                      <a:pt x="1700302" y="235113"/>
                      <a:pt x="1712890" y="240406"/>
                      <a:pt x="1725769" y="244699"/>
                    </a:cubicBezTo>
                    <a:cubicBezTo>
                      <a:pt x="1764406" y="240406"/>
                      <a:pt x="1803965" y="241249"/>
                      <a:pt x="1841679" y="231820"/>
                    </a:cubicBezTo>
                    <a:cubicBezTo>
                      <a:pt x="1870743" y="224554"/>
                      <a:pt x="1898466" y="183358"/>
                      <a:pt x="1918952" y="167425"/>
                    </a:cubicBezTo>
                    <a:cubicBezTo>
                      <a:pt x="1943388" y="148419"/>
                      <a:pt x="1970467" y="133082"/>
                      <a:pt x="1996225" y="115910"/>
                    </a:cubicBezTo>
                    <a:lnTo>
                      <a:pt x="2034862" y="90152"/>
                    </a:lnTo>
                    <a:cubicBezTo>
                      <a:pt x="2057453" y="75091"/>
                      <a:pt x="2086377" y="72980"/>
                      <a:pt x="2112135" y="64394"/>
                    </a:cubicBezTo>
                    <a:cubicBezTo>
                      <a:pt x="2132901" y="57472"/>
                      <a:pt x="2155293" y="56824"/>
                      <a:pt x="2176529" y="51515"/>
                    </a:cubicBezTo>
                    <a:cubicBezTo>
                      <a:pt x="2189699" y="48223"/>
                      <a:pt x="2202287" y="42930"/>
                      <a:pt x="2215166" y="38637"/>
                    </a:cubicBezTo>
                    <a:cubicBezTo>
                      <a:pt x="2245217" y="42930"/>
                      <a:pt x="2276986" y="40618"/>
                      <a:pt x="2305318" y="51515"/>
                    </a:cubicBezTo>
                    <a:cubicBezTo>
                      <a:pt x="2334212" y="62628"/>
                      <a:pt x="2382591" y="103031"/>
                      <a:pt x="2382591" y="103031"/>
                    </a:cubicBezTo>
                    <a:cubicBezTo>
                      <a:pt x="2429814" y="98738"/>
                      <a:pt x="2477318" y="96858"/>
                      <a:pt x="2524259" y="90152"/>
                    </a:cubicBezTo>
                    <a:cubicBezTo>
                      <a:pt x="2537698" y="88232"/>
                      <a:pt x="2549355" y="78240"/>
                      <a:pt x="2562896" y="77273"/>
                    </a:cubicBezTo>
                    <a:cubicBezTo>
                      <a:pt x="2609998" y="73909"/>
                      <a:pt x="2657341" y="77273"/>
                      <a:pt x="2704563" y="77273"/>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2000"/>
              </a:p>
            </p:txBody>
          </p:sp>
          <p:sp>
            <p:nvSpPr>
              <p:cNvPr id="14" name="Freeform 19">
                <a:extLst>
                  <a:ext uri="{FF2B5EF4-FFF2-40B4-BE49-F238E27FC236}">
                    <a16:creationId xmlns:a16="http://schemas.microsoft.com/office/drawing/2014/main" id="{82AB521B-85B4-40AE-B7D8-F795D7A0BA9A}"/>
                  </a:ext>
                </a:extLst>
              </p:cNvPr>
              <p:cNvSpPr/>
              <p:nvPr/>
            </p:nvSpPr>
            <p:spPr>
              <a:xfrm>
                <a:off x="682580" y="4197614"/>
                <a:ext cx="2704564" cy="826923"/>
              </a:xfrm>
              <a:custGeom>
                <a:avLst/>
                <a:gdLst>
                  <a:gd name="connsiteX0" fmla="*/ 0 w 2704564"/>
                  <a:gd name="connsiteY0" fmla="*/ 284234 h 826923"/>
                  <a:gd name="connsiteX1" fmla="*/ 399245 w 2704564"/>
                  <a:gd name="connsiteY1" fmla="*/ 271355 h 826923"/>
                  <a:gd name="connsiteX2" fmla="*/ 437882 w 2704564"/>
                  <a:gd name="connsiteY2" fmla="*/ 245597 h 826923"/>
                  <a:gd name="connsiteX3" fmla="*/ 463640 w 2704564"/>
                  <a:gd name="connsiteY3" fmla="*/ 168324 h 826923"/>
                  <a:gd name="connsiteX4" fmla="*/ 489397 w 2704564"/>
                  <a:gd name="connsiteY4" fmla="*/ 116809 h 826923"/>
                  <a:gd name="connsiteX5" fmla="*/ 502276 w 2704564"/>
                  <a:gd name="connsiteY5" fmla="*/ 52414 h 826923"/>
                  <a:gd name="connsiteX6" fmla="*/ 695459 w 2704564"/>
                  <a:gd name="connsiteY6" fmla="*/ 26656 h 826923"/>
                  <a:gd name="connsiteX7" fmla="*/ 759854 w 2704564"/>
                  <a:gd name="connsiteY7" fmla="*/ 116809 h 826923"/>
                  <a:gd name="connsiteX8" fmla="*/ 772733 w 2704564"/>
                  <a:gd name="connsiteY8" fmla="*/ 155445 h 826923"/>
                  <a:gd name="connsiteX9" fmla="*/ 785612 w 2704564"/>
                  <a:gd name="connsiteY9" fmla="*/ 245597 h 826923"/>
                  <a:gd name="connsiteX10" fmla="*/ 811369 w 2704564"/>
                  <a:gd name="connsiteY10" fmla="*/ 322871 h 826923"/>
                  <a:gd name="connsiteX11" fmla="*/ 824248 w 2704564"/>
                  <a:gd name="connsiteY11" fmla="*/ 374386 h 826923"/>
                  <a:gd name="connsiteX12" fmla="*/ 837127 w 2704564"/>
                  <a:gd name="connsiteY12" fmla="*/ 413023 h 826923"/>
                  <a:gd name="connsiteX13" fmla="*/ 862885 w 2704564"/>
                  <a:gd name="connsiteY13" fmla="*/ 528932 h 826923"/>
                  <a:gd name="connsiteX14" fmla="*/ 914400 w 2704564"/>
                  <a:gd name="connsiteY14" fmla="*/ 619085 h 826923"/>
                  <a:gd name="connsiteX15" fmla="*/ 927279 w 2704564"/>
                  <a:gd name="connsiteY15" fmla="*/ 657721 h 826923"/>
                  <a:gd name="connsiteX16" fmla="*/ 953037 w 2704564"/>
                  <a:gd name="connsiteY16" fmla="*/ 696358 h 826923"/>
                  <a:gd name="connsiteX17" fmla="*/ 965916 w 2704564"/>
                  <a:gd name="connsiteY17" fmla="*/ 734994 h 826923"/>
                  <a:gd name="connsiteX18" fmla="*/ 1056068 w 2704564"/>
                  <a:gd name="connsiteY18" fmla="*/ 799389 h 826923"/>
                  <a:gd name="connsiteX19" fmla="*/ 1146220 w 2704564"/>
                  <a:gd name="connsiteY19" fmla="*/ 812268 h 826923"/>
                  <a:gd name="connsiteX20" fmla="*/ 1184857 w 2704564"/>
                  <a:gd name="connsiteY20" fmla="*/ 825147 h 826923"/>
                  <a:gd name="connsiteX21" fmla="*/ 1210614 w 2704564"/>
                  <a:gd name="connsiteY21" fmla="*/ 773631 h 826923"/>
                  <a:gd name="connsiteX22" fmla="*/ 1236372 w 2704564"/>
                  <a:gd name="connsiteY22" fmla="*/ 696358 h 826923"/>
                  <a:gd name="connsiteX23" fmla="*/ 1249251 w 2704564"/>
                  <a:gd name="connsiteY23" fmla="*/ 258476 h 826923"/>
                  <a:gd name="connsiteX24" fmla="*/ 1300766 w 2704564"/>
                  <a:gd name="connsiteY24" fmla="*/ 245597 h 826923"/>
                  <a:gd name="connsiteX25" fmla="*/ 1790164 w 2704564"/>
                  <a:gd name="connsiteY25" fmla="*/ 232718 h 826923"/>
                  <a:gd name="connsiteX26" fmla="*/ 1828800 w 2704564"/>
                  <a:gd name="connsiteY26" fmla="*/ 78172 h 826923"/>
                  <a:gd name="connsiteX27" fmla="*/ 1854558 w 2704564"/>
                  <a:gd name="connsiteY27" fmla="*/ 39535 h 826923"/>
                  <a:gd name="connsiteX28" fmla="*/ 1931831 w 2704564"/>
                  <a:gd name="connsiteY28" fmla="*/ 899 h 826923"/>
                  <a:gd name="connsiteX29" fmla="*/ 2137893 w 2704564"/>
                  <a:gd name="connsiteY29" fmla="*/ 39535 h 826923"/>
                  <a:gd name="connsiteX30" fmla="*/ 2150772 w 2704564"/>
                  <a:gd name="connsiteY30" fmla="*/ 78172 h 826923"/>
                  <a:gd name="connsiteX31" fmla="*/ 2163651 w 2704564"/>
                  <a:gd name="connsiteY31" fmla="*/ 129687 h 826923"/>
                  <a:gd name="connsiteX32" fmla="*/ 2176530 w 2704564"/>
                  <a:gd name="connsiteY32" fmla="*/ 541811 h 826923"/>
                  <a:gd name="connsiteX33" fmla="*/ 2189409 w 2704564"/>
                  <a:gd name="connsiteY33" fmla="*/ 580448 h 826923"/>
                  <a:gd name="connsiteX34" fmla="*/ 2266682 w 2704564"/>
                  <a:gd name="connsiteY34" fmla="*/ 644842 h 826923"/>
                  <a:gd name="connsiteX35" fmla="*/ 2434107 w 2704564"/>
                  <a:gd name="connsiteY35" fmla="*/ 631963 h 826923"/>
                  <a:gd name="connsiteX36" fmla="*/ 2459865 w 2704564"/>
                  <a:gd name="connsiteY36" fmla="*/ 554690 h 826923"/>
                  <a:gd name="connsiteX37" fmla="*/ 2704564 w 2704564"/>
                  <a:gd name="connsiteY37" fmla="*/ 206961 h 82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04564" h="826923">
                    <a:moveTo>
                      <a:pt x="0" y="284234"/>
                    </a:moveTo>
                    <a:cubicBezTo>
                      <a:pt x="133082" y="279941"/>
                      <a:pt x="266609" y="283058"/>
                      <a:pt x="399245" y="271355"/>
                    </a:cubicBezTo>
                    <a:cubicBezTo>
                      <a:pt x="414664" y="269995"/>
                      <a:pt x="429678" y="258723"/>
                      <a:pt x="437882" y="245597"/>
                    </a:cubicBezTo>
                    <a:cubicBezTo>
                      <a:pt x="452272" y="222573"/>
                      <a:pt x="455054" y="194082"/>
                      <a:pt x="463640" y="168324"/>
                    </a:cubicBezTo>
                    <a:cubicBezTo>
                      <a:pt x="469711" y="150111"/>
                      <a:pt x="480811" y="133981"/>
                      <a:pt x="489397" y="116809"/>
                    </a:cubicBezTo>
                    <a:cubicBezTo>
                      <a:pt x="493690" y="95344"/>
                      <a:pt x="494590" y="72910"/>
                      <a:pt x="502276" y="52414"/>
                    </a:cubicBezTo>
                    <a:cubicBezTo>
                      <a:pt x="534926" y="-34652"/>
                      <a:pt x="599957" y="19310"/>
                      <a:pt x="695459" y="26656"/>
                    </a:cubicBezTo>
                    <a:cubicBezTo>
                      <a:pt x="704210" y="38324"/>
                      <a:pt x="750437" y="97976"/>
                      <a:pt x="759854" y="116809"/>
                    </a:cubicBezTo>
                    <a:cubicBezTo>
                      <a:pt x="765925" y="128951"/>
                      <a:pt x="768440" y="142566"/>
                      <a:pt x="772733" y="155445"/>
                    </a:cubicBezTo>
                    <a:cubicBezTo>
                      <a:pt x="777026" y="185496"/>
                      <a:pt x="778786" y="216019"/>
                      <a:pt x="785612" y="245597"/>
                    </a:cubicBezTo>
                    <a:cubicBezTo>
                      <a:pt x="791717" y="272053"/>
                      <a:pt x="802783" y="297113"/>
                      <a:pt x="811369" y="322871"/>
                    </a:cubicBezTo>
                    <a:cubicBezTo>
                      <a:pt x="816966" y="339663"/>
                      <a:pt x="819385" y="357367"/>
                      <a:pt x="824248" y="374386"/>
                    </a:cubicBezTo>
                    <a:cubicBezTo>
                      <a:pt x="827978" y="387439"/>
                      <a:pt x="834182" y="399771"/>
                      <a:pt x="837127" y="413023"/>
                    </a:cubicBezTo>
                    <a:cubicBezTo>
                      <a:pt x="850190" y="471805"/>
                      <a:pt x="842813" y="482098"/>
                      <a:pt x="862885" y="528932"/>
                    </a:cubicBezTo>
                    <a:cubicBezTo>
                      <a:pt x="930624" y="686988"/>
                      <a:pt x="849729" y="489740"/>
                      <a:pt x="914400" y="619085"/>
                    </a:cubicBezTo>
                    <a:cubicBezTo>
                      <a:pt x="920471" y="631227"/>
                      <a:pt x="921208" y="645579"/>
                      <a:pt x="927279" y="657721"/>
                    </a:cubicBezTo>
                    <a:cubicBezTo>
                      <a:pt x="934201" y="671565"/>
                      <a:pt x="946115" y="682514"/>
                      <a:pt x="953037" y="696358"/>
                    </a:cubicBezTo>
                    <a:cubicBezTo>
                      <a:pt x="959108" y="708500"/>
                      <a:pt x="957225" y="724565"/>
                      <a:pt x="965916" y="734994"/>
                    </a:cubicBezTo>
                    <a:cubicBezTo>
                      <a:pt x="965947" y="735032"/>
                      <a:pt x="1045627" y="796257"/>
                      <a:pt x="1056068" y="799389"/>
                    </a:cubicBezTo>
                    <a:cubicBezTo>
                      <a:pt x="1085144" y="808112"/>
                      <a:pt x="1116169" y="807975"/>
                      <a:pt x="1146220" y="812268"/>
                    </a:cubicBezTo>
                    <a:cubicBezTo>
                      <a:pt x="1159099" y="816561"/>
                      <a:pt x="1173216" y="832132"/>
                      <a:pt x="1184857" y="825147"/>
                    </a:cubicBezTo>
                    <a:cubicBezTo>
                      <a:pt x="1201320" y="815269"/>
                      <a:pt x="1203484" y="791457"/>
                      <a:pt x="1210614" y="773631"/>
                    </a:cubicBezTo>
                    <a:cubicBezTo>
                      <a:pt x="1220698" y="748422"/>
                      <a:pt x="1236372" y="696358"/>
                      <a:pt x="1236372" y="696358"/>
                    </a:cubicBezTo>
                    <a:cubicBezTo>
                      <a:pt x="1240665" y="550397"/>
                      <a:pt x="1228600" y="403032"/>
                      <a:pt x="1249251" y="258476"/>
                    </a:cubicBezTo>
                    <a:cubicBezTo>
                      <a:pt x="1251754" y="240954"/>
                      <a:pt x="1283086" y="246439"/>
                      <a:pt x="1300766" y="245597"/>
                    </a:cubicBezTo>
                    <a:cubicBezTo>
                      <a:pt x="1463770" y="237835"/>
                      <a:pt x="1627031" y="237011"/>
                      <a:pt x="1790164" y="232718"/>
                    </a:cubicBezTo>
                    <a:cubicBezTo>
                      <a:pt x="1807507" y="128664"/>
                      <a:pt x="1794786" y="180218"/>
                      <a:pt x="1828800" y="78172"/>
                    </a:cubicBezTo>
                    <a:cubicBezTo>
                      <a:pt x="1833695" y="63488"/>
                      <a:pt x="1843613" y="50480"/>
                      <a:pt x="1854558" y="39535"/>
                    </a:cubicBezTo>
                    <a:cubicBezTo>
                      <a:pt x="1879523" y="14571"/>
                      <a:pt x="1900409" y="11373"/>
                      <a:pt x="1931831" y="899"/>
                    </a:cubicBezTo>
                    <a:cubicBezTo>
                      <a:pt x="1961458" y="3178"/>
                      <a:pt x="2095057" y="-14011"/>
                      <a:pt x="2137893" y="39535"/>
                    </a:cubicBezTo>
                    <a:cubicBezTo>
                      <a:pt x="2146374" y="50136"/>
                      <a:pt x="2147042" y="65119"/>
                      <a:pt x="2150772" y="78172"/>
                    </a:cubicBezTo>
                    <a:cubicBezTo>
                      <a:pt x="2155635" y="95191"/>
                      <a:pt x="2159358" y="112515"/>
                      <a:pt x="2163651" y="129687"/>
                    </a:cubicBezTo>
                    <a:cubicBezTo>
                      <a:pt x="2167944" y="267062"/>
                      <a:pt x="2168689" y="404593"/>
                      <a:pt x="2176530" y="541811"/>
                    </a:cubicBezTo>
                    <a:cubicBezTo>
                      <a:pt x="2177304" y="555365"/>
                      <a:pt x="2181879" y="569152"/>
                      <a:pt x="2189409" y="580448"/>
                    </a:cubicBezTo>
                    <a:cubicBezTo>
                      <a:pt x="2209243" y="610200"/>
                      <a:pt x="2238170" y="625835"/>
                      <a:pt x="2266682" y="644842"/>
                    </a:cubicBezTo>
                    <a:cubicBezTo>
                      <a:pt x="2322490" y="640549"/>
                      <a:pt x="2383385" y="655633"/>
                      <a:pt x="2434107" y="631963"/>
                    </a:cubicBezTo>
                    <a:cubicBezTo>
                      <a:pt x="2458711" y="620481"/>
                      <a:pt x="2459865" y="554690"/>
                      <a:pt x="2459865" y="554690"/>
                    </a:cubicBezTo>
                    <a:cubicBezTo>
                      <a:pt x="2475604" y="129741"/>
                      <a:pt x="2356755" y="206961"/>
                      <a:pt x="2704564" y="2069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2000"/>
              </a:p>
            </p:txBody>
          </p:sp>
        </p:grpSp>
        <p:grpSp>
          <p:nvGrpSpPr>
            <p:cNvPr id="6" name="Group 5">
              <a:extLst>
                <a:ext uri="{FF2B5EF4-FFF2-40B4-BE49-F238E27FC236}">
                  <a16:creationId xmlns:a16="http://schemas.microsoft.com/office/drawing/2014/main" id="{8C9A30DA-8C9F-4439-B9D2-6055C8080AC7}"/>
                </a:ext>
              </a:extLst>
            </p:cNvPr>
            <p:cNvGrpSpPr/>
            <p:nvPr/>
          </p:nvGrpSpPr>
          <p:grpSpPr>
            <a:xfrm>
              <a:off x="4195285" y="2604080"/>
              <a:ext cx="4675972" cy="2085111"/>
              <a:chOff x="4003181" y="2562896"/>
              <a:chExt cx="3116361" cy="2085111"/>
            </a:xfrm>
          </p:grpSpPr>
          <p:sp>
            <p:nvSpPr>
              <p:cNvPr id="7" name="TextBox 6">
                <a:extLst>
                  <a:ext uri="{FF2B5EF4-FFF2-40B4-BE49-F238E27FC236}">
                    <a16:creationId xmlns:a16="http://schemas.microsoft.com/office/drawing/2014/main" id="{75CD36AD-EFF4-41B6-B6EC-4411B9CD94F6}"/>
                  </a:ext>
                </a:extLst>
              </p:cNvPr>
              <p:cNvSpPr txBox="1"/>
              <p:nvPr/>
            </p:nvSpPr>
            <p:spPr>
              <a:xfrm>
                <a:off x="4005329" y="2562896"/>
                <a:ext cx="3114213" cy="400110"/>
              </a:xfrm>
              <a:prstGeom prst="rect">
                <a:avLst/>
              </a:prstGeom>
              <a:noFill/>
            </p:spPr>
            <p:txBody>
              <a:bodyPr wrap="square" rtlCol="0">
                <a:spAutoFit/>
              </a:bodyPr>
              <a:lstStyle/>
              <a:p>
                <a:r>
                  <a:rPr lang="th-TH" sz="2000" dirty="0"/>
                  <a:t>สิ่งที่เราหมายถึง - ความคิด</a:t>
                </a:r>
                <a:endParaRPr lang="pt-PT" sz="2000" dirty="0"/>
              </a:p>
            </p:txBody>
          </p:sp>
          <p:sp>
            <p:nvSpPr>
              <p:cNvPr id="8" name="TextBox 7">
                <a:extLst>
                  <a:ext uri="{FF2B5EF4-FFF2-40B4-BE49-F238E27FC236}">
                    <a16:creationId xmlns:a16="http://schemas.microsoft.com/office/drawing/2014/main" id="{C368E7A7-E172-4E7B-AAFE-4846EA962BE7}"/>
                  </a:ext>
                </a:extLst>
              </p:cNvPr>
              <p:cNvSpPr txBox="1"/>
              <p:nvPr/>
            </p:nvSpPr>
            <p:spPr>
              <a:xfrm>
                <a:off x="4003181" y="3050150"/>
                <a:ext cx="3116361" cy="400110"/>
              </a:xfrm>
              <a:prstGeom prst="rect">
                <a:avLst/>
              </a:prstGeom>
              <a:noFill/>
            </p:spPr>
            <p:txBody>
              <a:bodyPr wrap="square" rtlCol="0">
                <a:spAutoFit/>
              </a:bodyPr>
              <a:lstStyle/>
              <a:p>
                <a:r>
                  <a:rPr lang="th-TH" sz="2000" dirty="0"/>
                  <a:t>สิ่งที่เราพูด - การเข้ารหัสและการส่งสัญญาณ</a:t>
                </a:r>
                <a:endParaRPr lang="pt-PT" sz="2000" dirty="0"/>
              </a:p>
            </p:txBody>
          </p:sp>
          <p:sp>
            <p:nvSpPr>
              <p:cNvPr id="9" name="TextBox 8">
                <a:extLst>
                  <a:ext uri="{FF2B5EF4-FFF2-40B4-BE49-F238E27FC236}">
                    <a16:creationId xmlns:a16="http://schemas.microsoft.com/office/drawing/2014/main" id="{4025B38B-76F9-42C8-AEFB-67F83DB53048}"/>
                  </a:ext>
                </a:extLst>
              </p:cNvPr>
              <p:cNvSpPr txBox="1"/>
              <p:nvPr/>
            </p:nvSpPr>
            <p:spPr>
              <a:xfrm>
                <a:off x="4003181" y="3616826"/>
                <a:ext cx="3116361" cy="400110"/>
              </a:xfrm>
              <a:prstGeom prst="rect">
                <a:avLst/>
              </a:prstGeom>
              <a:noFill/>
            </p:spPr>
            <p:txBody>
              <a:bodyPr wrap="square" rtlCol="0">
                <a:spAutoFit/>
              </a:bodyPr>
              <a:lstStyle/>
              <a:p>
                <a:r>
                  <a:rPr lang="th-TH" sz="2000" dirty="0"/>
                  <a:t>ฟังอะไรอีกบ้าง - แผนกต้อนรับ</a:t>
                </a:r>
                <a:endParaRPr lang="pt-PT" sz="2000" dirty="0"/>
              </a:p>
            </p:txBody>
          </p:sp>
          <p:sp>
            <p:nvSpPr>
              <p:cNvPr id="10" name="TextBox 9">
                <a:extLst>
                  <a:ext uri="{FF2B5EF4-FFF2-40B4-BE49-F238E27FC236}">
                    <a16:creationId xmlns:a16="http://schemas.microsoft.com/office/drawing/2014/main" id="{75F73496-6CD8-4241-905B-D593FF996149}"/>
                  </a:ext>
                </a:extLst>
              </p:cNvPr>
              <p:cNvSpPr txBox="1"/>
              <p:nvPr/>
            </p:nvSpPr>
            <p:spPr>
              <a:xfrm>
                <a:off x="4003181" y="4247897"/>
                <a:ext cx="3116361" cy="400110"/>
              </a:xfrm>
              <a:prstGeom prst="rect">
                <a:avLst/>
              </a:prstGeom>
              <a:noFill/>
            </p:spPr>
            <p:txBody>
              <a:bodyPr wrap="square" rtlCol="0">
                <a:spAutoFit/>
              </a:bodyPr>
              <a:lstStyle/>
              <a:p>
                <a:r>
                  <a:rPr lang="th-TH" sz="2000" dirty="0"/>
                  <a:t>สิ่งที่คนอื่นตีความ - การถอดรหัส</a:t>
                </a:r>
                <a:endParaRPr lang="pt-PT" sz="2000" dirty="0"/>
              </a:p>
            </p:txBody>
          </p:sp>
        </p:grpSp>
      </p:grpSp>
      <p:graphicFrame>
        <p:nvGraphicFramePr>
          <p:cNvPr id="15" name="Content Placeholder 4">
            <a:extLst>
              <a:ext uri="{FF2B5EF4-FFF2-40B4-BE49-F238E27FC236}">
                <a16:creationId xmlns:a16="http://schemas.microsoft.com/office/drawing/2014/main" id="{5D5926C5-B906-4CB9-8E60-7B9A6B3B2125}"/>
              </a:ext>
            </a:extLst>
          </p:cNvPr>
          <p:cNvGraphicFramePr>
            <a:graphicFrameLocks/>
          </p:cNvGraphicFramePr>
          <p:nvPr>
            <p:extLst>
              <p:ext uri="{D42A27DB-BD31-4B8C-83A1-F6EECF244321}">
                <p14:modId xmlns:p14="http://schemas.microsoft.com/office/powerpoint/2010/main" val="1981721408"/>
              </p:ext>
            </p:extLst>
          </p:nvPr>
        </p:nvGraphicFramePr>
        <p:xfrm>
          <a:off x="575726" y="4673813"/>
          <a:ext cx="10935917" cy="1414745"/>
        </p:xfrm>
        <a:graphic>
          <a:graphicData uri="http://schemas.openxmlformats.org/drawingml/2006/table">
            <a:tbl>
              <a:tblPr firstRow="1" bandRow="1">
                <a:tableStyleId>{00A15C55-8517-42AA-B614-E9B94910E393}</a:tableStyleId>
              </a:tblPr>
              <a:tblGrid>
                <a:gridCol w="4303889">
                  <a:extLst>
                    <a:ext uri="{9D8B030D-6E8A-4147-A177-3AD203B41FA5}">
                      <a16:colId xmlns:a16="http://schemas.microsoft.com/office/drawing/2014/main" val="20000"/>
                    </a:ext>
                  </a:extLst>
                </a:gridCol>
                <a:gridCol w="6632028">
                  <a:extLst>
                    <a:ext uri="{9D8B030D-6E8A-4147-A177-3AD203B41FA5}">
                      <a16:colId xmlns:a16="http://schemas.microsoft.com/office/drawing/2014/main" val="20001"/>
                    </a:ext>
                  </a:extLst>
                </a:gridCol>
              </a:tblGrid>
              <a:tr h="408905">
                <a:tc>
                  <a:txBody>
                    <a:bodyPr/>
                    <a:lstStyle/>
                    <a:p>
                      <a:r>
                        <a:rPr lang="th-TH" sz="1600" dirty="0"/>
                        <a:t>ตัวอย่างของอุปสรรคที่อาจเกิดขึ้น</a:t>
                      </a:r>
                      <a:endParaRPr lang="pt-PT" sz="1600" dirty="0"/>
                    </a:p>
                  </a:txBody>
                  <a:tcPr/>
                </a:tc>
                <a:tc>
                  <a:txBody>
                    <a:bodyPr/>
                    <a:lstStyle/>
                    <a:p>
                      <a:endParaRPr lang="pt-PT" sz="1600" dirty="0"/>
                    </a:p>
                  </a:txBody>
                  <a:tcPr/>
                </a:tc>
                <a:extLst>
                  <a:ext uri="{0D108BD9-81ED-4DB2-BD59-A6C34878D82A}">
                    <a16:rowId xmlns:a16="http://schemas.microsoft.com/office/drawing/2014/main" val="10000"/>
                  </a:ext>
                </a:extLst>
              </a:tr>
              <a:tr h="180285">
                <a:tc>
                  <a:txBody>
                    <a:bodyPr/>
                    <a:lstStyle/>
                    <a:p>
                      <a:r>
                        <a:rPr lang="th-TH" sz="1600" dirty="0"/>
                        <a:t>ข้อมูลมากเกินไปหรือขาดข้อมูล</a:t>
                      </a:r>
                      <a:endParaRPr lang="pt-PT" sz="1600" dirty="0"/>
                    </a:p>
                  </a:txBody>
                  <a:tcPr/>
                </a:tc>
                <a:tc>
                  <a:txBody>
                    <a:bodyPr/>
                    <a:lstStyle/>
                    <a:p>
                      <a:r>
                        <a:rPr lang="th-TH" sz="1600" dirty="0"/>
                        <a:t>ผลกระทบในกระบวนการตัดสินใจ</a:t>
                      </a:r>
                      <a:endParaRPr lang="pt-PT" sz="1600" baseline="0" dirty="0"/>
                    </a:p>
                  </a:txBody>
                  <a:tcPr/>
                </a:tc>
                <a:extLst>
                  <a:ext uri="{0D108BD9-81ED-4DB2-BD59-A6C34878D82A}">
                    <a16:rowId xmlns:a16="http://schemas.microsoft.com/office/drawing/2014/main" val="10001"/>
                  </a:ext>
                </a:extLst>
              </a:tr>
              <a:tr h="229318">
                <a:tc>
                  <a:txBody>
                    <a:bodyPr/>
                    <a:lstStyle/>
                    <a:p>
                      <a:r>
                        <a:rPr lang="th-TH" sz="1600" dirty="0"/>
                        <a:t>จำนวนช่องทางการสื่อสารที่มากเกินไป</a:t>
                      </a:r>
                      <a:endParaRPr lang="pt-PT" sz="1600" baseline="0" dirty="0"/>
                    </a:p>
                  </a:txBody>
                  <a:tcPr/>
                </a:tc>
                <a:tc>
                  <a:txBody>
                    <a:bodyPr/>
                    <a:lstStyle/>
                    <a:p>
                      <a:r>
                        <a:rPr lang="th-TH" sz="1600" dirty="0" err="1"/>
                        <a:t>การทำ</a:t>
                      </a:r>
                      <a:r>
                        <a:rPr lang="th-TH" sz="1600" dirty="0"/>
                        <a:t>ซ้ำข้อมูลและ / หรือความไม่สอดคล้องกันของข้อมูล</a:t>
                      </a:r>
                      <a:endParaRPr lang="pt-PT" sz="1600" dirty="0"/>
                    </a:p>
                  </a:txBody>
                  <a:tcPr/>
                </a:tc>
                <a:extLst>
                  <a:ext uri="{0D108BD9-81ED-4DB2-BD59-A6C34878D82A}">
                    <a16:rowId xmlns:a16="http://schemas.microsoft.com/office/drawing/2014/main" val="10002"/>
                  </a:ext>
                </a:extLst>
              </a:tr>
              <a:tr h="311222">
                <a:tc>
                  <a:txBody>
                    <a:bodyPr/>
                    <a:lstStyle/>
                    <a:p>
                      <a:r>
                        <a:rPr lang="th-TH" sz="1600" dirty="0"/>
                        <a:t>ความแตกต่างทางวัฒนธรรม</a:t>
                      </a:r>
                      <a:endParaRPr lang="pt-PT" sz="1600" dirty="0"/>
                    </a:p>
                  </a:txBody>
                  <a:tcPr/>
                </a:tc>
                <a:tc>
                  <a:txBody>
                    <a:bodyPr/>
                    <a:lstStyle/>
                    <a:p>
                      <a:r>
                        <a:rPr lang="th-TH" sz="1600" dirty="0"/>
                        <a:t>การตีความข้อความ: บราซิลกับโปรตุเกส</a:t>
                      </a:r>
                      <a:endParaRPr lang="pt-PT" sz="16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6957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6E0A-41F0-4B22-A818-33CB44A7F195}"/>
              </a:ext>
            </a:extLst>
          </p:cNvPr>
          <p:cNvSpPr>
            <a:spLocks noGrp="1"/>
          </p:cNvSpPr>
          <p:nvPr>
            <p:ph type="title"/>
          </p:nvPr>
        </p:nvSpPr>
        <p:spPr/>
        <p:txBody>
          <a:bodyPr/>
          <a:lstStyle/>
          <a:p>
            <a:r>
              <a:rPr lang="th-TH" dirty="0"/>
              <a:t>ความเป็นผู้นำในทีมโครงการ</a:t>
            </a:r>
            <a:endParaRPr lang="pt-PT" dirty="0"/>
          </a:p>
        </p:txBody>
      </p:sp>
      <p:sp>
        <p:nvSpPr>
          <p:cNvPr id="6" name="Content Placeholder 2">
            <a:extLst>
              <a:ext uri="{FF2B5EF4-FFF2-40B4-BE49-F238E27FC236}">
                <a16:creationId xmlns:a16="http://schemas.microsoft.com/office/drawing/2014/main" id="{C8049281-01A9-431D-9927-3010B83F61A4}"/>
              </a:ext>
            </a:extLst>
          </p:cNvPr>
          <p:cNvSpPr>
            <a:spLocks noGrp="1"/>
          </p:cNvSpPr>
          <p:nvPr>
            <p:ph idx="1"/>
          </p:nvPr>
        </p:nvSpPr>
        <p:spPr>
          <a:xfrm>
            <a:off x="581192" y="2180496"/>
            <a:ext cx="11029615" cy="3678303"/>
          </a:xfrm>
        </p:spPr>
        <p:txBody>
          <a:bodyPr>
            <a:normAutofit/>
          </a:bodyPr>
          <a:lstStyle/>
          <a:p>
            <a:pPr lvl="1">
              <a:lnSpc>
                <a:spcPct val="150000"/>
              </a:lnSpc>
            </a:pPr>
            <a:r>
              <a:rPr lang="th-TH" dirty="0"/>
              <a:t>เราระบุผู้นำได้กี่คน?</a:t>
            </a:r>
          </a:p>
          <a:p>
            <a:pPr lvl="1">
              <a:lnSpc>
                <a:spcPct val="150000"/>
              </a:lnSpc>
            </a:pPr>
            <a:r>
              <a:rPr lang="th-TH" dirty="0"/>
              <a:t>พวกเขามีรูปแบบการเป็นผู้นำแบบใด?</a:t>
            </a:r>
          </a:p>
          <a:p>
            <a:pPr lvl="1">
              <a:lnSpc>
                <a:spcPct val="150000"/>
              </a:lnSpc>
            </a:pPr>
            <a:r>
              <a:rPr lang="th-TH" dirty="0"/>
              <a:t>พวกเขาทำงานได้ดีหรือไม่?</a:t>
            </a:r>
          </a:p>
          <a:p>
            <a:pPr lvl="1">
              <a:lnSpc>
                <a:spcPct val="150000"/>
              </a:lnSpc>
            </a:pPr>
            <a:r>
              <a:rPr lang="th-TH" dirty="0"/>
              <a:t>สามารถทำอะไรได้บ้าง?</a:t>
            </a:r>
            <a:endParaRPr lang="pt-PT" dirty="0"/>
          </a:p>
        </p:txBody>
      </p:sp>
    </p:spTree>
    <p:extLst>
      <p:ext uri="{BB962C8B-B14F-4D97-AF65-F5344CB8AC3E}">
        <p14:creationId xmlns:p14="http://schemas.microsoft.com/office/powerpoint/2010/main" val="218041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13871-085B-41D5-BEE9-21E9995DECC7}"/>
              </a:ext>
            </a:extLst>
          </p:cNvPr>
          <p:cNvSpPr>
            <a:spLocks noGrp="1"/>
          </p:cNvSpPr>
          <p:nvPr>
            <p:ph type="title"/>
          </p:nvPr>
        </p:nvSpPr>
        <p:spPr/>
        <p:txBody>
          <a:bodyPr/>
          <a:lstStyle/>
          <a:p>
            <a:r>
              <a:rPr lang="th-TH" dirty="0"/>
              <a:t>อ้างอิง</a:t>
            </a:r>
            <a:endParaRPr lang="pt-PT" dirty="0"/>
          </a:p>
        </p:txBody>
      </p:sp>
      <p:sp>
        <p:nvSpPr>
          <p:cNvPr id="3" name="Content Placeholder 2">
            <a:extLst>
              <a:ext uri="{FF2B5EF4-FFF2-40B4-BE49-F238E27FC236}">
                <a16:creationId xmlns:a16="http://schemas.microsoft.com/office/drawing/2014/main" id="{72D3C007-E532-4E54-9530-432DF0184545}"/>
              </a:ext>
            </a:extLst>
          </p:cNvPr>
          <p:cNvSpPr>
            <a:spLocks noGrp="1"/>
          </p:cNvSpPr>
          <p:nvPr>
            <p:ph idx="1"/>
          </p:nvPr>
        </p:nvSpPr>
        <p:spPr>
          <a:xfrm>
            <a:off x="475815" y="1789889"/>
            <a:ext cx="11229516" cy="4610910"/>
          </a:xfrm>
        </p:spPr>
        <p:txBody>
          <a:bodyPr>
            <a:normAutofit fontScale="55000" lnSpcReduction="20000"/>
          </a:bodyPr>
          <a:lstStyle/>
          <a:p>
            <a:r>
              <a:rPr lang="en-GB" sz="2800" dirty="0"/>
              <a:t>Daniel Goleman (2015). </a:t>
            </a:r>
            <a:r>
              <a:rPr lang="pt-PT" sz="2800" b="1" dirty="0"/>
              <a:t>Como Ser Um Líder: a importância da inteligência emocional.</a:t>
            </a:r>
            <a:r>
              <a:rPr lang="pt-PT" sz="2800" dirty="0"/>
              <a:t> Círculo de Leitores.</a:t>
            </a:r>
          </a:p>
          <a:p>
            <a:r>
              <a:rPr lang="pt-PT" sz="2800" dirty="0"/>
              <a:t>Brittney Helmrich (2015). </a:t>
            </a:r>
            <a:r>
              <a:rPr lang="en-US" sz="2800" b="1" dirty="0"/>
              <a:t>30 Ways to Define Leadership</a:t>
            </a:r>
            <a:r>
              <a:rPr lang="en-US" sz="2800" dirty="0"/>
              <a:t>. </a:t>
            </a:r>
            <a:r>
              <a:rPr lang="pt-PT" sz="2800" dirty="0"/>
              <a:t>Business News Daily. Viewed at 2015.10.13: </a:t>
            </a:r>
            <a:r>
              <a:rPr lang="pt-PT" sz="2800" dirty="0">
                <a:hlinkClick r:id="rId2"/>
              </a:rPr>
              <a:t>http://www.businessnewsdaily.com/3647-leadership-definition.html</a:t>
            </a:r>
            <a:endParaRPr lang="pt-PT" sz="2800" dirty="0"/>
          </a:p>
          <a:p>
            <a:r>
              <a:rPr lang="en-US" sz="2800" dirty="0"/>
              <a:t>R Meredith Belbin, (2010). </a:t>
            </a:r>
            <a:r>
              <a:rPr lang="en-US" sz="2800" b="1" dirty="0"/>
              <a:t>Management Teams: Why They Succeed or Fail. </a:t>
            </a:r>
            <a:r>
              <a:rPr lang="en-US" sz="2800" dirty="0"/>
              <a:t>Butterworth Heinemann, 3rd ed. ISBN: 978-1-85617-8075.</a:t>
            </a:r>
          </a:p>
          <a:p>
            <a:r>
              <a:rPr lang="en-US" sz="2800" dirty="0"/>
              <a:t>Bruce W.  Tuckman, (1965). </a:t>
            </a:r>
            <a:r>
              <a:rPr lang="en-US" sz="2800" b="1" dirty="0"/>
              <a:t>Developmental sequence in small groups</a:t>
            </a:r>
            <a:r>
              <a:rPr lang="en-US" sz="2800" dirty="0"/>
              <a:t>,  Psychological Bulletin, 63, 384-399. </a:t>
            </a:r>
          </a:p>
          <a:p>
            <a:r>
              <a:rPr lang="en-US" sz="2800" dirty="0"/>
              <a:t>Bruce W. Tuckman, &amp; Mary Ann Jensen (1977). </a:t>
            </a:r>
            <a:r>
              <a:rPr lang="en-US" sz="2800" b="1" dirty="0"/>
              <a:t>Stages of small group development revisited</a:t>
            </a:r>
            <a:r>
              <a:rPr lang="en-US" sz="2800" dirty="0"/>
              <a:t>.  Group and Organizational Studies, 2, 419- 427. </a:t>
            </a:r>
          </a:p>
          <a:p>
            <a:r>
              <a:rPr lang="en-US" sz="2800" dirty="0"/>
              <a:t>Steven R. Covey T(1989). </a:t>
            </a:r>
            <a:r>
              <a:rPr lang="en-US" sz="2800" b="1" dirty="0"/>
              <a:t>The 7 Habits of Highly Effective People: Powerful Lessons in Personal Change.</a:t>
            </a:r>
            <a:r>
              <a:rPr lang="en-US" sz="2800" dirty="0"/>
              <a:t> </a:t>
            </a:r>
            <a:r>
              <a:rPr lang="en-US" sz="2800" dirty="0">
                <a:hlinkClick r:id="rId3"/>
              </a:rPr>
              <a:t>https://www.stephencovey.com/7habits/7habits.php</a:t>
            </a:r>
            <a:r>
              <a:rPr lang="en-US" sz="2800" dirty="0"/>
              <a:t> </a:t>
            </a:r>
          </a:p>
          <a:p>
            <a:r>
              <a:rPr lang="en-US" sz="2800" dirty="0"/>
              <a:t>David Keirsey (1998). </a:t>
            </a:r>
            <a:r>
              <a:rPr lang="en-US" sz="2800" b="1" dirty="0"/>
              <a:t>Please Understand me II: Temperament, Character, Intelligence. </a:t>
            </a:r>
            <a:r>
              <a:rPr lang="pt-PT" sz="2800" dirty="0"/>
              <a:t>Prometheus Nemesis Books: CA. </a:t>
            </a:r>
          </a:p>
          <a:p>
            <a:r>
              <a:rPr lang="en-US" sz="2800" dirty="0"/>
              <a:t>Johnson, D. &amp; Johnson, R. (2004). </a:t>
            </a:r>
            <a:r>
              <a:rPr lang="en-US" sz="2800" b="1" dirty="0"/>
              <a:t>Assessing Students in Groups. Promoting Group Responsibility and Individual Accountability.</a:t>
            </a:r>
            <a:r>
              <a:rPr lang="en-US" sz="2800" dirty="0"/>
              <a:t> California: Corwin Press.</a:t>
            </a:r>
          </a:p>
          <a:p>
            <a:r>
              <a:rPr lang="en-US" sz="2800" dirty="0" err="1"/>
              <a:t>Tarricone</a:t>
            </a:r>
            <a:r>
              <a:rPr lang="en-US" sz="2800" dirty="0"/>
              <a:t>, P. &amp; Luca, J. (2002). </a:t>
            </a:r>
            <a:r>
              <a:rPr lang="en-US" sz="2800" b="1" dirty="0"/>
              <a:t>Successful teamwork: a case study.</a:t>
            </a:r>
            <a:r>
              <a:rPr lang="en-US" sz="2800" dirty="0"/>
              <a:t>  Proceedings of the 25th HERSDA Annual Conference, 7-10 July, pp.640-646. </a:t>
            </a:r>
          </a:p>
          <a:p>
            <a:endParaRPr lang="pt-PT" dirty="0"/>
          </a:p>
        </p:txBody>
      </p:sp>
    </p:spTree>
    <p:extLst>
      <p:ext uri="{BB962C8B-B14F-4D97-AF65-F5344CB8AC3E}">
        <p14:creationId xmlns:p14="http://schemas.microsoft.com/office/powerpoint/2010/main" val="3368053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29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E82E1-35C7-4DCA-B3E9-A7492B74ACB6}"/>
              </a:ext>
            </a:extLst>
          </p:cNvPr>
          <p:cNvSpPr>
            <a:spLocks noGrp="1"/>
          </p:cNvSpPr>
          <p:nvPr>
            <p:ph type="title"/>
          </p:nvPr>
        </p:nvSpPr>
        <p:spPr/>
        <p:txBody>
          <a:bodyPr/>
          <a:lstStyle/>
          <a:p>
            <a:r>
              <a:rPr lang="th-TH" dirty="0"/>
              <a:t>รูปแบบการสื่อสาร</a:t>
            </a:r>
            <a:endParaRPr lang="pt-PT" dirty="0"/>
          </a:p>
        </p:txBody>
      </p:sp>
      <p:graphicFrame>
        <p:nvGraphicFramePr>
          <p:cNvPr id="4" name="Diagram 3">
            <a:extLst>
              <a:ext uri="{FF2B5EF4-FFF2-40B4-BE49-F238E27FC236}">
                <a16:creationId xmlns:a16="http://schemas.microsoft.com/office/drawing/2014/main" id="{7B922669-BC2F-4661-931B-CCA991311BBD}"/>
              </a:ext>
            </a:extLst>
          </p:cNvPr>
          <p:cNvGraphicFramePr/>
          <p:nvPr>
            <p:extLst>
              <p:ext uri="{D42A27DB-BD31-4B8C-83A1-F6EECF244321}">
                <p14:modId xmlns:p14="http://schemas.microsoft.com/office/powerpoint/2010/main" val="1653697665"/>
              </p:ext>
            </p:extLst>
          </p:nvPr>
        </p:nvGraphicFramePr>
        <p:xfrm>
          <a:off x="2245845" y="1069200"/>
          <a:ext cx="7700310" cy="3864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http://auntheather.com/wp-content/uploads/2013/10/big_bang_theory_Logo-Aunt-Heather-Piper.jpg">
            <a:hlinkClick r:id="rId7"/>
            <a:extLst>
              <a:ext uri="{FF2B5EF4-FFF2-40B4-BE49-F238E27FC236}">
                <a16:creationId xmlns:a16="http://schemas.microsoft.com/office/drawing/2014/main" id="{39899CEE-FB5A-41A5-9BC4-D143C22A3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845" y="4614292"/>
            <a:ext cx="1222189" cy="11966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6CA22C-F092-4313-8F5A-39A390BF31AE}"/>
              </a:ext>
            </a:extLst>
          </p:cNvPr>
          <p:cNvSpPr/>
          <p:nvPr/>
        </p:nvSpPr>
        <p:spPr>
          <a:xfrm>
            <a:off x="3634084" y="4614292"/>
            <a:ext cx="2461916" cy="11966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400" dirty="0">
                <a:solidFill>
                  <a:schemeClr val="tx1"/>
                </a:solidFill>
              </a:rPr>
              <a:t>การสื่อสารที่ไม่ใช่คำพูด</a:t>
            </a:r>
            <a:endParaRPr lang="pt-PT" sz="1400" dirty="0">
              <a:solidFill>
                <a:schemeClr val="tx1"/>
              </a:solidFill>
            </a:endParaRPr>
          </a:p>
        </p:txBody>
      </p:sp>
      <p:graphicFrame>
        <p:nvGraphicFramePr>
          <p:cNvPr id="7" name="Diagram 6">
            <a:extLst>
              <a:ext uri="{FF2B5EF4-FFF2-40B4-BE49-F238E27FC236}">
                <a16:creationId xmlns:a16="http://schemas.microsoft.com/office/drawing/2014/main" id="{4ABFE48B-8B26-4749-B29F-DE411C5818BC}"/>
              </a:ext>
            </a:extLst>
          </p:cNvPr>
          <p:cNvGraphicFramePr/>
          <p:nvPr>
            <p:extLst>
              <p:ext uri="{D42A27DB-BD31-4B8C-83A1-F6EECF244321}">
                <p14:modId xmlns:p14="http://schemas.microsoft.com/office/powerpoint/2010/main" val="4149372639"/>
              </p:ext>
            </p:extLst>
          </p:nvPr>
        </p:nvGraphicFramePr>
        <p:xfrm>
          <a:off x="6186050" y="4271731"/>
          <a:ext cx="3760106" cy="188180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307669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0521-D342-4A83-A08A-0F5947F8B778}"/>
              </a:ext>
            </a:extLst>
          </p:cNvPr>
          <p:cNvSpPr>
            <a:spLocks noGrp="1"/>
          </p:cNvSpPr>
          <p:nvPr>
            <p:ph type="title"/>
          </p:nvPr>
        </p:nvSpPr>
        <p:spPr/>
        <p:txBody>
          <a:bodyPr/>
          <a:lstStyle/>
          <a:p>
            <a:r>
              <a:rPr lang="pt-PT" dirty="0"/>
              <a:t>Project communication management</a:t>
            </a:r>
            <a:br>
              <a:rPr lang="pt-PT" dirty="0"/>
            </a:br>
            <a:r>
              <a:rPr lang="pt-PT" sz="2000" dirty="0"/>
              <a:t>(project management)</a:t>
            </a:r>
            <a:endParaRPr lang="pt-PT" dirty="0"/>
          </a:p>
        </p:txBody>
      </p:sp>
      <p:sp>
        <p:nvSpPr>
          <p:cNvPr id="3" name="Content Placeholder 2">
            <a:extLst>
              <a:ext uri="{FF2B5EF4-FFF2-40B4-BE49-F238E27FC236}">
                <a16:creationId xmlns:a16="http://schemas.microsoft.com/office/drawing/2014/main" id="{C86D5152-1013-4EEE-BC06-DB1EBDC6E2A4}"/>
              </a:ext>
            </a:extLst>
          </p:cNvPr>
          <p:cNvSpPr>
            <a:spLocks noGrp="1"/>
          </p:cNvSpPr>
          <p:nvPr>
            <p:ph idx="1"/>
          </p:nvPr>
        </p:nvSpPr>
        <p:spPr>
          <a:xfrm>
            <a:off x="475815" y="2684834"/>
            <a:ext cx="11229516" cy="3715965"/>
          </a:xfrm>
        </p:spPr>
        <p:txBody>
          <a:bodyPr/>
          <a:lstStyle/>
          <a:p>
            <a:pPr>
              <a:buClr>
                <a:srgbClr val="0070C0"/>
              </a:buClr>
            </a:pPr>
            <a:r>
              <a:rPr lang="th-TH" dirty="0"/>
              <a:t>ประเด็นหลักที่ต้องพิจารณาในการจัดการการสื่อสาร? ตัวอย่าง? ใครต้องการและใครมีอำนาจในการเข้าถึง</a:t>
            </a:r>
            <a:endParaRPr lang="pt-PT" dirty="0"/>
          </a:p>
          <a:p>
            <a:pPr lvl="1">
              <a:buClr>
                <a:srgbClr val="0070C0"/>
              </a:buClr>
            </a:pPr>
            <a:r>
              <a:rPr lang="th-TH" dirty="0"/>
              <a:t>เมื่อไหร่ที่พวกเขาต้องการ</a:t>
            </a:r>
          </a:p>
          <a:p>
            <a:pPr lvl="1">
              <a:buClr>
                <a:srgbClr val="0070C0"/>
              </a:buClr>
            </a:pPr>
            <a:r>
              <a:rPr lang="th-TH" dirty="0"/>
              <a:t>ควรจัดเก็บข้อมูลไว้ที่ใด</a:t>
            </a:r>
          </a:p>
          <a:p>
            <a:pPr lvl="1">
              <a:buClr>
                <a:srgbClr val="0070C0"/>
              </a:buClr>
            </a:pPr>
            <a:r>
              <a:rPr lang="th-TH" dirty="0"/>
              <a:t>สามารถเข้าถึงข้อมูลได้อย่างไร</a:t>
            </a:r>
          </a:p>
          <a:p>
            <a:pPr lvl="1">
              <a:buClr>
                <a:srgbClr val="0070C0"/>
              </a:buClr>
            </a:pPr>
            <a:r>
              <a:rPr lang="th-TH" dirty="0"/>
              <a:t>พิจารณาความแตกต่างของเวลาอุปสรรคและความยากลำบากทางวัฒนธรรม</a:t>
            </a:r>
            <a:endParaRPr lang="pt-PT" dirty="0"/>
          </a:p>
        </p:txBody>
      </p:sp>
    </p:spTree>
    <p:extLst>
      <p:ext uri="{BB962C8B-B14F-4D97-AF65-F5344CB8AC3E}">
        <p14:creationId xmlns:p14="http://schemas.microsoft.com/office/powerpoint/2010/main" val="1813524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12F1C-70E2-4BA0-95B1-6C7908A3775C}"/>
              </a:ext>
            </a:extLst>
          </p:cNvPr>
          <p:cNvSpPr>
            <a:spLocks noGrp="1"/>
          </p:cNvSpPr>
          <p:nvPr>
            <p:ph type="title"/>
          </p:nvPr>
        </p:nvSpPr>
        <p:spPr/>
        <p:txBody>
          <a:bodyPr/>
          <a:lstStyle/>
          <a:p>
            <a:r>
              <a:rPr lang="en-US" dirty="0"/>
              <a:t>PMBOK – </a:t>
            </a:r>
            <a:r>
              <a:rPr lang="th-TH" dirty="0"/>
              <a:t>กระบวนการ</a:t>
            </a:r>
            <a:endParaRPr lang="pt-PT" dirty="0"/>
          </a:p>
        </p:txBody>
      </p:sp>
      <p:graphicFrame>
        <p:nvGraphicFramePr>
          <p:cNvPr id="4" name="Content Placeholder 7">
            <a:extLst>
              <a:ext uri="{FF2B5EF4-FFF2-40B4-BE49-F238E27FC236}">
                <a16:creationId xmlns:a16="http://schemas.microsoft.com/office/drawing/2014/main" id="{195FD5AE-743A-4AD4-B1C2-443B8F773E48}"/>
              </a:ext>
            </a:extLst>
          </p:cNvPr>
          <p:cNvGraphicFramePr>
            <a:graphicFrameLocks noGrp="1"/>
          </p:cNvGraphicFramePr>
          <p:nvPr>
            <p:ph idx="1"/>
            <p:extLst>
              <p:ext uri="{D42A27DB-BD31-4B8C-83A1-F6EECF244321}">
                <p14:modId xmlns:p14="http://schemas.microsoft.com/office/powerpoint/2010/main" val="2902142265"/>
              </p:ext>
            </p:extLst>
          </p:nvPr>
        </p:nvGraphicFramePr>
        <p:xfrm>
          <a:off x="431074" y="1907176"/>
          <a:ext cx="11325497" cy="4039487"/>
        </p:xfrm>
        <a:graphic>
          <a:graphicData uri="http://schemas.openxmlformats.org/drawingml/2006/table">
            <a:tbl>
              <a:tblPr/>
              <a:tblGrid>
                <a:gridCol w="1705740">
                  <a:extLst>
                    <a:ext uri="{9D8B030D-6E8A-4147-A177-3AD203B41FA5}">
                      <a16:colId xmlns:a16="http://schemas.microsoft.com/office/drawing/2014/main" val="20000"/>
                    </a:ext>
                  </a:extLst>
                </a:gridCol>
                <a:gridCol w="1094658">
                  <a:extLst>
                    <a:ext uri="{9D8B030D-6E8A-4147-A177-3AD203B41FA5}">
                      <a16:colId xmlns:a16="http://schemas.microsoft.com/office/drawing/2014/main" val="20001"/>
                    </a:ext>
                  </a:extLst>
                </a:gridCol>
                <a:gridCol w="2796466">
                  <a:extLst>
                    <a:ext uri="{9D8B030D-6E8A-4147-A177-3AD203B41FA5}">
                      <a16:colId xmlns:a16="http://schemas.microsoft.com/office/drawing/2014/main" val="20002"/>
                    </a:ext>
                  </a:extLst>
                </a:gridCol>
                <a:gridCol w="2246050">
                  <a:extLst>
                    <a:ext uri="{9D8B030D-6E8A-4147-A177-3AD203B41FA5}">
                      <a16:colId xmlns:a16="http://schemas.microsoft.com/office/drawing/2014/main" val="20003"/>
                    </a:ext>
                  </a:extLst>
                </a:gridCol>
                <a:gridCol w="2183907">
                  <a:extLst>
                    <a:ext uri="{9D8B030D-6E8A-4147-A177-3AD203B41FA5}">
                      <a16:colId xmlns:a16="http://schemas.microsoft.com/office/drawing/2014/main" val="20004"/>
                    </a:ext>
                  </a:extLst>
                </a:gridCol>
                <a:gridCol w="1298676">
                  <a:extLst>
                    <a:ext uri="{9D8B030D-6E8A-4147-A177-3AD203B41FA5}">
                      <a16:colId xmlns:a16="http://schemas.microsoft.com/office/drawing/2014/main" val="20005"/>
                    </a:ext>
                  </a:extLst>
                </a:gridCol>
              </a:tblGrid>
              <a:tr h="217935">
                <a:tc>
                  <a:txBody>
                    <a:bodyPr/>
                    <a:lstStyle/>
                    <a:p>
                      <a:pPr algn="l" fontAlgn="b"/>
                      <a:endParaRPr lang="pt-PT" sz="2400" b="0" i="0" u="none" strike="noStrike" dirty="0">
                        <a:solidFill>
                          <a:srgbClr val="000000"/>
                        </a:solidFill>
                        <a:effectLst/>
                        <a:latin typeface="Calibri" panose="020F0502020204030204" pitchFamily="34" charset="0"/>
                      </a:endParaRPr>
                    </a:p>
                  </a:txBody>
                  <a:tcPr marL="7576" marR="7576" marT="757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5">
                  <a:txBody>
                    <a:bodyPr/>
                    <a:lstStyle/>
                    <a:p>
                      <a:pPr algn="ctr" fontAlgn="b"/>
                      <a:r>
                        <a:rPr lang="th-TH" sz="2800" b="0" i="0" u="none" strike="noStrike" dirty="0">
                          <a:solidFill>
                            <a:srgbClr val="000000"/>
                          </a:solidFill>
                          <a:effectLst/>
                          <a:latin typeface="Calibri" panose="020F0502020204030204" pitchFamily="34" charset="0"/>
                        </a:rPr>
                        <a:t>กลุ่มกระบวนการจัดการโครงการ</a:t>
                      </a:r>
                      <a:endParaRPr lang="pt-PT" sz="2800" b="0" i="0" u="none" strike="noStrike" dirty="0">
                        <a:solidFill>
                          <a:srgbClr val="000000"/>
                        </a:solidFill>
                        <a:effectLst/>
                        <a:latin typeface="Calibri" panose="020F0502020204030204" pitchFamily="34" charset="0"/>
                      </a:endParaRPr>
                    </a:p>
                  </a:txBody>
                  <a:tcPr marL="7576" marR="7576" marT="75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BF5"/>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10000"/>
                  </a:ext>
                </a:extLst>
              </a:tr>
              <a:tr h="406150">
                <a:tc>
                  <a:txBody>
                    <a:bodyPr/>
                    <a:lstStyle/>
                    <a:p>
                      <a:pPr algn="l" fontAlgn="b"/>
                      <a:r>
                        <a:rPr lang="th-TH" sz="2400" b="1" i="0" u="none" strike="noStrike" dirty="0">
                          <a:solidFill>
                            <a:srgbClr val="FFFFFF"/>
                          </a:solidFill>
                          <a:effectLst/>
                          <a:latin typeface="Calibri" panose="020F0502020204030204" pitchFamily="34" charset="0"/>
                        </a:rPr>
                        <a:t>กระบวนการพื้นที่ความรู้</a:t>
                      </a:r>
                      <a:endParaRPr lang="pt-PT" sz="2400" b="1" i="0" u="none" strike="noStrike" dirty="0">
                        <a:solidFill>
                          <a:srgbClr val="FFFFFF"/>
                        </a:solidFill>
                        <a:effectLst/>
                        <a:latin typeface="Calibri" panose="020F0502020204030204" pitchFamily="34" charset="0"/>
                      </a:endParaRPr>
                    </a:p>
                  </a:txBody>
                  <a:tcPr marL="7576" marR="7576" marT="7576"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l" fontAlgn="b"/>
                      <a:r>
                        <a:rPr lang="th-TH" sz="2400" b="1" i="0" u="none" strike="noStrike" dirty="0">
                          <a:solidFill>
                            <a:srgbClr val="FFFFFF"/>
                          </a:solidFill>
                          <a:effectLst/>
                          <a:latin typeface="Calibri" panose="020F0502020204030204" pitchFamily="34" charset="0"/>
                        </a:rPr>
                        <a:t>กำลังเริ่มต้น</a:t>
                      </a:r>
                      <a:endParaRPr lang="pt-PT" sz="2400" b="1" i="0" u="none" strike="noStrike" dirty="0">
                        <a:solidFill>
                          <a:srgbClr val="FFFFFF"/>
                        </a:solidFill>
                        <a:effectLst/>
                        <a:latin typeface="Calibri" panose="020F0502020204030204" pitchFamily="34" charset="0"/>
                      </a:endParaRPr>
                    </a:p>
                  </a:txBody>
                  <a:tcPr marL="7576" marR="7576" marT="7576"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l" fontAlgn="b"/>
                      <a:r>
                        <a:rPr lang="th-TH" sz="2400" b="1" i="0" u="none" strike="noStrike" dirty="0">
                          <a:solidFill>
                            <a:srgbClr val="FFFFFF"/>
                          </a:solidFill>
                          <a:effectLst/>
                          <a:latin typeface="Calibri" panose="020F0502020204030204" pitchFamily="34" charset="0"/>
                        </a:rPr>
                        <a:t>การวางแผน</a:t>
                      </a:r>
                      <a:endParaRPr lang="pt-PT" sz="2400" b="1" i="0" u="none" strike="noStrike" dirty="0">
                        <a:solidFill>
                          <a:srgbClr val="FFFFFF"/>
                        </a:solidFill>
                        <a:effectLst/>
                        <a:latin typeface="Calibri" panose="020F0502020204030204" pitchFamily="34" charset="0"/>
                      </a:endParaRPr>
                    </a:p>
                  </a:txBody>
                  <a:tcPr marL="7576" marR="7576" marT="7576"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l" fontAlgn="b"/>
                      <a:r>
                        <a:rPr lang="th-TH" sz="2400" b="1" i="0" u="none" strike="noStrike" dirty="0">
                          <a:solidFill>
                            <a:srgbClr val="FFFFFF"/>
                          </a:solidFill>
                          <a:effectLst/>
                          <a:latin typeface="Calibri" panose="020F0502020204030204" pitchFamily="34" charset="0"/>
                        </a:rPr>
                        <a:t>การดำเนินการ</a:t>
                      </a:r>
                      <a:endParaRPr lang="pt-PT" sz="2400" b="1" i="0" u="none" strike="noStrike" dirty="0">
                        <a:solidFill>
                          <a:srgbClr val="FFFFFF"/>
                        </a:solidFill>
                        <a:effectLst/>
                        <a:latin typeface="Calibri" panose="020F0502020204030204" pitchFamily="34" charset="0"/>
                      </a:endParaRPr>
                    </a:p>
                  </a:txBody>
                  <a:tcPr marL="7576" marR="7576" marT="7576"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l" fontAlgn="b"/>
                      <a:r>
                        <a:rPr lang="th-TH" sz="2400" b="1" i="0" u="none" strike="noStrike" dirty="0">
                          <a:solidFill>
                            <a:srgbClr val="FFFFFF"/>
                          </a:solidFill>
                          <a:effectLst/>
                          <a:latin typeface="Calibri" panose="020F0502020204030204" pitchFamily="34" charset="0"/>
                        </a:rPr>
                        <a:t>การตรวจสอบและควบคุม</a:t>
                      </a:r>
                      <a:endParaRPr lang="pt-PT" sz="2400" b="1" i="0" u="none" strike="noStrike" dirty="0">
                        <a:solidFill>
                          <a:srgbClr val="FFFFFF"/>
                        </a:solidFill>
                        <a:effectLst/>
                        <a:latin typeface="Calibri" panose="020F0502020204030204" pitchFamily="34" charset="0"/>
                      </a:endParaRPr>
                    </a:p>
                  </a:txBody>
                  <a:tcPr marL="7576" marR="7576" marT="7576"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l" fontAlgn="b"/>
                      <a:r>
                        <a:rPr lang="th-TH" sz="2400" b="1" i="0" u="none" strike="noStrike" dirty="0">
                          <a:solidFill>
                            <a:srgbClr val="FFFFFF"/>
                          </a:solidFill>
                          <a:effectLst/>
                          <a:latin typeface="Calibri" panose="020F0502020204030204" pitchFamily="34" charset="0"/>
                        </a:rPr>
                        <a:t>การปิด</a:t>
                      </a:r>
                      <a:endParaRPr lang="pt-PT" sz="2400" b="1" i="0" u="none" strike="noStrike" dirty="0">
                        <a:solidFill>
                          <a:srgbClr val="FFFFFF"/>
                        </a:solidFill>
                        <a:effectLst/>
                        <a:latin typeface="Calibri" panose="020F0502020204030204" pitchFamily="34" charset="0"/>
                      </a:endParaRPr>
                    </a:p>
                  </a:txBody>
                  <a:tcPr marL="7576" marR="7576" marT="7576" marB="0" anchor="b">
                    <a:lnL w="6350" cap="flat" cmpd="sng" algn="ctr">
                      <a:solidFill>
                        <a:srgbClr val="FFFF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10001"/>
                  </a:ext>
                </a:extLst>
              </a:tr>
              <a:tr h="396244">
                <a:tc>
                  <a:txBody>
                    <a:bodyPr/>
                    <a:lstStyle/>
                    <a:p>
                      <a:pPr algn="l" fontAlgn="b"/>
                      <a:r>
                        <a:rPr lang="pt-PT" sz="2400" b="1" i="0" u="none" strike="noStrike" dirty="0">
                          <a:solidFill>
                            <a:srgbClr val="FFFFFF"/>
                          </a:solidFill>
                          <a:effectLst/>
                          <a:latin typeface="Calibri" panose="020F0502020204030204" pitchFamily="34" charset="0"/>
                        </a:rPr>
                        <a:t>…</a:t>
                      </a:r>
                    </a:p>
                  </a:txBody>
                  <a:tcPr marL="7576" marR="7576" marT="7576"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l" fontAlgn="b"/>
                      <a:r>
                        <a:rPr lang="pt-PT" sz="2400" b="0" i="0" u="none" strike="noStrike" dirty="0">
                          <a:solidFill>
                            <a:srgbClr val="000000"/>
                          </a:solidFill>
                          <a:effectLst/>
                          <a:latin typeface="Calibri" panose="020F0502020204030204" pitchFamily="34" charset="0"/>
                        </a:rPr>
                        <a:t>…</a:t>
                      </a:r>
                    </a:p>
                  </a:txBody>
                  <a:tcPr marL="7576" marR="7576" marT="7576"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b"/>
                      <a:r>
                        <a:rPr lang="pt-PT" sz="2400" b="0" i="0" u="none" strike="noStrike" dirty="0">
                          <a:solidFill>
                            <a:srgbClr val="000000"/>
                          </a:solidFill>
                          <a:effectLst/>
                          <a:latin typeface="Calibri" panose="020F0502020204030204" pitchFamily="34" charset="0"/>
                        </a:rPr>
                        <a:t>…</a:t>
                      </a:r>
                    </a:p>
                  </a:txBody>
                  <a:tcPr marL="7576" marR="7576" marT="7576"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b"/>
                      <a:r>
                        <a:rPr lang="pt-PT" sz="2400" b="0" i="0" u="none" strike="noStrike" dirty="0">
                          <a:solidFill>
                            <a:srgbClr val="000000"/>
                          </a:solidFill>
                          <a:effectLst/>
                          <a:latin typeface="Calibri" panose="020F0502020204030204" pitchFamily="34" charset="0"/>
                        </a:rPr>
                        <a:t>…</a:t>
                      </a:r>
                    </a:p>
                  </a:txBody>
                  <a:tcPr marL="7576" marR="7576" marT="7576"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b"/>
                      <a:r>
                        <a:rPr lang="pt-PT" sz="2400" b="0" i="0" u="none" strike="noStrike" dirty="0">
                          <a:solidFill>
                            <a:srgbClr val="000000"/>
                          </a:solidFill>
                          <a:effectLst/>
                          <a:latin typeface="Calibri" panose="020F0502020204030204" pitchFamily="34" charset="0"/>
                        </a:rPr>
                        <a:t>…</a:t>
                      </a:r>
                    </a:p>
                  </a:txBody>
                  <a:tcPr marL="7576" marR="7576" marT="7576"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b"/>
                      <a:r>
                        <a:rPr lang="pt-PT" sz="2400" b="0" i="0" u="none" strike="noStrike" dirty="0">
                          <a:solidFill>
                            <a:srgbClr val="000000"/>
                          </a:solidFill>
                          <a:effectLst/>
                          <a:latin typeface="Calibri" panose="020F0502020204030204" pitchFamily="34" charset="0"/>
                        </a:rPr>
                        <a:t>…</a:t>
                      </a:r>
                    </a:p>
                  </a:txBody>
                  <a:tcPr marL="7576" marR="7576" marT="7576"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02"/>
                  </a:ext>
                </a:extLst>
              </a:tr>
              <a:tr h="594366">
                <a:tc>
                  <a:txBody>
                    <a:bodyPr/>
                    <a:lstStyle/>
                    <a:p>
                      <a:pPr algn="l" fontAlgn="b"/>
                      <a:r>
                        <a:rPr lang="th-TH" sz="2400" b="1" i="0" u="none" strike="noStrike" dirty="0">
                          <a:solidFill>
                            <a:srgbClr val="FFFFFF"/>
                          </a:solidFill>
                          <a:effectLst/>
                          <a:latin typeface="Calibri" panose="020F0502020204030204" pitchFamily="34" charset="0"/>
                        </a:rPr>
                        <a:t>โครงการบริหารทรัพยากรบุคคล</a:t>
                      </a:r>
                      <a:endParaRPr lang="pt-PT" sz="2400" b="1" i="0" u="none" strike="noStrike" dirty="0">
                        <a:solidFill>
                          <a:srgbClr val="FFFFFF"/>
                        </a:solidFill>
                        <a:effectLst/>
                        <a:latin typeface="Calibri" panose="020F0502020204030204" pitchFamily="34" charset="0"/>
                      </a:endParaRPr>
                    </a:p>
                  </a:txBody>
                  <a:tcPr marL="7576" marR="7576" marT="7576"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l" fontAlgn="b"/>
                      <a:endParaRPr lang="pt-PT" sz="2400" b="0" i="0" u="none" strike="noStrike" dirty="0">
                        <a:solidFill>
                          <a:srgbClr val="000000"/>
                        </a:solidFill>
                        <a:effectLst/>
                        <a:latin typeface="Calibri" panose="020F0502020204030204" pitchFamily="34" charset="0"/>
                      </a:endParaRPr>
                    </a:p>
                  </a:txBody>
                  <a:tcPr marL="7576" marR="7576" marT="7576"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ctr"/>
                      <a:r>
                        <a:rPr lang="th-TH" sz="2400" b="0" i="0" u="none" strike="noStrike" dirty="0">
                          <a:solidFill>
                            <a:schemeClr val="tx1"/>
                          </a:solidFill>
                          <a:effectLst/>
                          <a:latin typeface="Calibri" panose="020F0502020204030204" pitchFamily="34" charset="0"/>
                        </a:rPr>
                        <a:t>วางแผนการจัดการทรัพยากร</a:t>
                      </a:r>
                      <a:endParaRPr lang="en-US" sz="2400" b="0" i="0" u="none" strike="noStrike" dirty="0">
                        <a:solidFill>
                          <a:schemeClr val="tx1"/>
                        </a:solidFill>
                        <a:effectLst/>
                        <a:latin typeface="Calibri" panose="020F0502020204030204" pitchFamily="34" charset="0"/>
                      </a:endParaRPr>
                    </a:p>
                  </a:txBody>
                  <a:tcPr marL="8626" marR="8626" marT="862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ctr"/>
                      <a:r>
                        <a:rPr lang="th-TH" sz="2400" b="0" i="0" u="none" strike="noStrike" dirty="0">
                          <a:solidFill>
                            <a:schemeClr val="tx1"/>
                          </a:solidFill>
                          <a:effectLst/>
                          <a:latin typeface="Calibri" panose="020F0502020204030204" pitchFamily="34" charset="0"/>
                        </a:rPr>
                        <a:t>รับทรัพยากร; พัฒนาทีม;</a:t>
                      </a:r>
                    </a:p>
                    <a:p>
                      <a:pPr algn="l" fontAlgn="ctr"/>
                      <a:r>
                        <a:rPr lang="th-TH" sz="2400" b="0" i="0" u="none" strike="noStrike" dirty="0">
                          <a:solidFill>
                            <a:schemeClr val="tx1"/>
                          </a:solidFill>
                          <a:effectLst/>
                          <a:latin typeface="Calibri" panose="020F0502020204030204" pitchFamily="34" charset="0"/>
                        </a:rPr>
                        <a:t>จัดการทีม</a:t>
                      </a:r>
                      <a:endParaRPr lang="en-US" sz="2400" b="0" i="0" u="none" strike="noStrike" dirty="0">
                        <a:solidFill>
                          <a:schemeClr val="tx1"/>
                        </a:solidFill>
                        <a:effectLst/>
                        <a:latin typeface="Calibri" panose="020F0502020204030204" pitchFamily="34" charset="0"/>
                      </a:endParaRPr>
                    </a:p>
                  </a:txBody>
                  <a:tcPr marL="8626" marR="8626" marT="862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ctr"/>
                      <a:r>
                        <a:rPr lang="th-TH" sz="2400" b="0" i="0" u="none" strike="noStrike" dirty="0">
                          <a:solidFill>
                            <a:schemeClr val="tx1"/>
                          </a:solidFill>
                          <a:effectLst/>
                          <a:latin typeface="Calibri" panose="020F0502020204030204" pitchFamily="34" charset="0"/>
                        </a:rPr>
                        <a:t>ควบคุมทรัพยากร</a:t>
                      </a:r>
                      <a:endParaRPr lang="en-US" sz="2400" b="0" i="0" u="none" strike="noStrike" dirty="0">
                        <a:solidFill>
                          <a:schemeClr val="tx1"/>
                        </a:solidFill>
                        <a:effectLst/>
                        <a:latin typeface="Calibri" panose="020F0502020204030204" pitchFamily="34" charset="0"/>
                      </a:endParaRPr>
                    </a:p>
                  </a:txBody>
                  <a:tcPr marL="8626" marR="8626" marT="862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b"/>
                      <a:endParaRPr lang="pt-PT" sz="2400" b="0" i="0" u="none" strike="noStrike" dirty="0">
                        <a:solidFill>
                          <a:srgbClr val="000000"/>
                        </a:solidFill>
                        <a:effectLst/>
                        <a:latin typeface="Calibri" panose="020F0502020204030204" pitchFamily="34" charset="0"/>
                      </a:endParaRPr>
                    </a:p>
                  </a:txBody>
                  <a:tcPr marL="7576" marR="7576" marT="7576"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03"/>
                  </a:ext>
                </a:extLst>
              </a:tr>
              <a:tr h="594366">
                <a:tc>
                  <a:txBody>
                    <a:bodyPr/>
                    <a:lstStyle/>
                    <a:p>
                      <a:pPr algn="l" fontAlgn="b"/>
                      <a:r>
                        <a:rPr lang="th-TH" sz="2400" b="1" i="0" u="none" strike="noStrike" dirty="0">
                          <a:solidFill>
                            <a:srgbClr val="FFFFFF"/>
                          </a:solidFill>
                          <a:effectLst/>
                          <a:latin typeface="Calibri" panose="020F0502020204030204" pitchFamily="34" charset="0"/>
                        </a:rPr>
                        <a:t>การจัดการการสื่อสารโครงการ</a:t>
                      </a:r>
                      <a:endParaRPr lang="pt-PT" sz="2400" b="1" i="0" u="none" strike="noStrike" dirty="0">
                        <a:solidFill>
                          <a:srgbClr val="FFFFFF"/>
                        </a:solidFill>
                        <a:effectLst/>
                        <a:latin typeface="Calibri" panose="020F0502020204030204" pitchFamily="34" charset="0"/>
                      </a:endParaRPr>
                    </a:p>
                  </a:txBody>
                  <a:tcPr marL="7576" marR="7576" marT="7576"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l" fontAlgn="b"/>
                      <a:endParaRPr lang="pt-PT" sz="2400" b="0" i="0" u="none" strike="noStrike" dirty="0">
                        <a:solidFill>
                          <a:srgbClr val="000000"/>
                        </a:solidFill>
                        <a:effectLst/>
                        <a:latin typeface="Calibri" panose="020F0502020204030204" pitchFamily="34" charset="0"/>
                      </a:endParaRPr>
                    </a:p>
                  </a:txBody>
                  <a:tcPr marL="7576" marR="7576" marT="7576"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ctr"/>
                      <a:r>
                        <a:rPr lang="th-TH" sz="2400" b="0" i="0" u="none" strike="noStrike" dirty="0">
                          <a:solidFill>
                            <a:schemeClr val="tx1"/>
                          </a:solidFill>
                          <a:effectLst/>
                          <a:latin typeface="Calibri" panose="020F0502020204030204" pitchFamily="34" charset="0"/>
                        </a:rPr>
                        <a:t>วางแผนการจัดการการสื่อสาร</a:t>
                      </a:r>
                      <a:endParaRPr lang="en-US" sz="2400" b="0" i="0" u="none" strike="noStrike" dirty="0">
                        <a:solidFill>
                          <a:schemeClr val="tx1"/>
                        </a:solidFill>
                        <a:effectLst/>
                        <a:latin typeface="Calibri" panose="020F0502020204030204" pitchFamily="34" charset="0"/>
                      </a:endParaRPr>
                    </a:p>
                  </a:txBody>
                  <a:tcPr marL="8626" marR="8626" marT="862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ctr"/>
                      <a:r>
                        <a:rPr lang="th-TH" sz="2400" b="0" i="0" u="none" strike="noStrike" dirty="0">
                          <a:solidFill>
                            <a:schemeClr val="tx1"/>
                          </a:solidFill>
                          <a:effectLst/>
                          <a:latin typeface="Calibri" panose="020F0502020204030204" pitchFamily="34" charset="0"/>
                        </a:rPr>
                        <a:t>จัดการการสื่อสาร</a:t>
                      </a:r>
                      <a:endParaRPr lang="en-US" sz="2400" b="0" i="0" u="none" strike="noStrike" dirty="0">
                        <a:solidFill>
                          <a:schemeClr val="tx1"/>
                        </a:solidFill>
                        <a:effectLst/>
                        <a:latin typeface="Calibri" panose="020F0502020204030204" pitchFamily="34" charset="0"/>
                      </a:endParaRPr>
                    </a:p>
                  </a:txBody>
                  <a:tcPr marL="8626" marR="8626" marT="862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ctr"/>
                      <a:r>
                        <a:rPr lang="th-TH" sz="2400" b="0" i="0" u="none" strike="noStrike" dirty="0">
                          <a:solidFill>
                            <a:schemeClr val="tx1"/>
                          </a:solidFill>
                          <a:effectLst/>
                          <a:latin typeface="Calibri" panose="020F0502020204030204" pitchFamily="34" charset="0"/>
                        </a:rPr>
                        <a:t>ตรวจสอบการสื่อสาร</a:t>
                      </a:r>
                      <a:endParaRPr lang="en-US" sz="2400" b="0" i="0" u="none" strike="noStrike" dirty="0">
                        <a:solidFill>
                          <a:schemeClr val="tx1"/>
                        </a:solidFill>
                        <a:effectLst/>
                        <a:latin typeface="Calibri" panose="020F0502020204030204" pitchFamily="34" charset="0"/>
                      </a:endParaRPr>
                    </a:p>
                  </a:txBody>
                  <a:tcPr marL="8626" marR="8626" marT="862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b"/>
                      <a:endParaRPr lang="pt-PT" sz="2400" b="0" i="0" u="none" strike="noStrike" dirty="0">
                        <a:solidFill>
                          <a:srgbClr val="000000"/>
                        </a:solidFill>
                        <a:effectLst/>
                        <a:latin typeface="Calibri" panose="020F0502020204030204" pitchFamily="34" charset="0"/>
                      </a:endParaRPr>
                    </a:p>
                  </a:txBody>
                  <a:tcPr marL="7576" marR="7576" marT="7576"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04"/>
                  </a:ext>
                </a:extLst>
              </a:tr>
              <a:tr h="990609">
                <a:tc>
                  <a:txBody>
                    <a:bodyPr/>
                    <a:lstStyle/>
                    <a:p>
                      <a:pPr algn="l" fontAlgn="b"/>
                      <a:r>
                        <a:rPr lang="pt-PT" sz="2400" b="1" i="0" u="none" strike="noStrike" dirty="0">
                          <a:solidFill>
                            <a:srgbClr val="FFFFFF"/>
                          </a:solidFill>
                          <a:effectLst/>
                          <a:latin typeface="Calibri" panose="020F0502020204030204" pitchFamily="34" charset="0"/>
                        </a:rPr>
                        <a:t>…</a:t>
                      </a:r>
                    </a:p>
                  </a:txBody>
                  <a:tcPr marL="7576" marR="7576" marT="7576"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l" fontAlgn="b"/>
                      <a:r>
                        <a:rPr lang="pt-PT" sz="2400" b="0" i="0" u="none" strike="noStrike" dirty="0">
                          <a:solidFill>
                            <a:srgbClr val="000000"/>
                          </a:solidFill>
                          <a:effectLst/>
                          <a:latin typeface="Calibri" panose="020F0502020204030204" pitchFamily="34" charset="0"/>
                        </a:rPr>
                        <a:t>…</a:t>
                      </a:r>
                    </a:p>
                  </a:txBody>
                  <a:tcPr marL="7576" marR="7576" marT="7576"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b"/>
                      <a:r>
                        <a:rPr lang="pt-PT" sz="2400" b="0" i="0" u="none" strike="noStrike" dirty="0">
                          <a:solidFill>
                            <a:srgbClr val="000000"/>
                          </a:solidFill>
                          <a:effectLst/>
                          <a:latin typeface="Calibri" panose="020F0502020204030204" pitchFamily="34" charset="0"/>
                        </a:rPr>
                        <a:t>…</a:t>
                      </a:r>
                    </a:p>
                  </a:txBody>
                  <a:tcPr marL="7576" marR="7576" marT="7576"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b"/>
                      <a:r>
                        <a:rPr lang="pt-PT" sz="2400" b="0" i="0" u="none" strike="noStrike" dirty="0">
                          <a:solidFill>
                            <a:srgbClr val="000000"/>
                          </a:solidFill>
                          <a:effectLst/>
                          <a:latin typeface="Calibri" panose="020F0502020204030204" pitchFamily="34" charset="0"/>
                        </a:rPr>
                        <a:t>…</a:t>
                      </a:r>
                    </a:p>
                  </a:txBody>
                  <a:tcPr marL="7576" marR="7576" marT="7576"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b"/>
                      <a:r>
                        <a:rPr lang="pt-PT" sz="2400" b="0" i="0" u="none" strike="noStrike" dirty="0">
                          <a:solidFill>
                            <a:srgbClr val="000000"/>
                          </a:solidFill>
                          <a:effectLst/>
                          <a:latin typeface="Calibri" panose="020F0502020204030204" pitchFamily="34" charset="0"/>
                        </a:rPr>
                        <a:t>…</a:t>
                      </a:r>
                    </a:p>
                  </a:txBody>
                  <a:tcPr marL="7576" marR="7576" marT="7576"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b"/>
                      <a:r>
                        <a:rPr lang="pt-PT" sz="2400" b="0" i="0" u="none" strike="noStrike" dirty="0">
                          <a:solidFill>
                            <a:srgbClr val="000000"/>
                          </a:solidFill>
                          <a:effectLst/>
                          <a:latin typeface="Calibri" panose="020F0502020204030204" pitchFamily="34" charset="0"/>
                        </a:rPr>
                        <a:t>…</a:t>
                      </a:r>
                    </a:p>
                  </a:txBody>
                  <a:tcPr marL="7576" marR="7576" marT="7576"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05"/>
                  </a:ext>
                </a:extLst>
              </a:tr>
            </a:tbl>
          </a:graphicData>
        </a:graphic>
      </p:graphicFrame>
      <p:sp>
        <p:nvSpPr>
          <p:cNvPr id="6" name="Rounded Rectangle 3">
            <a:extLst>
              <a:ext uri="{FF2B5EF4-FFF2-40B4-BE49-F238E27FC236}">
                <a16:creationId xmlns:a16="http://schemas.microsoft.com/office/drawing/2014/main" id="{A4B65CA9-B836-4242-89F8-9C52467A739C}"/>
              </a:ext>
            </a:extLst>
          </p:cNvPr>
          <p:cNvSpPr/>
          <p:nvPr/>
        </p:nvSpPr>
        <p:spPr>
          <a:xfrm>
            <a:off x="3101254" y="4155963"/>
            <a:ext cx="7397849" cy="914400"/>
          </a:xfrm>
          <a:prstGeom prst="roundRect">
            <a:avLst/>
          </a:prstGeom>
          <a:solidFill>
            <a:srgbClr val="000000">
              <a:alpha val="20000"/>
            </a:srgbClr>
          </a:solidFill>
          <a:ln w="38100">
            <a:solidFill>
              <a:schemeClr val="accent1">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174501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0F8C5-FE50-4C50-BFD9-07778BBE5B6C}"/>
              </a:ext>
            </a:extLst>
          </p:cNvPr>
          <p:cNvSpPr>
            <a:spLocks noGrp="1"/>
          </p:cNvSpPr>
          <p:nvPr>
            <p:ph type="title"/>
          </p:nvPr>
        </p:nvSpPr>
        <p:spPr/>
        <p:txBody>
          <a:bodyPr/>
          <a:lstStyle/>
          <a:p>
            <a:r>
              <a:rPr lang="pt-PT" dirty="0"/>
              <a:t>Project communication management</a:t>
            </a:r>
            <a:br>
              <a:rPr lang="pt-PT" dirty="0"/>
            </a:br>
            <a:r>
              <a:rPr lang="pt-PT" sz="2000" dirty="0"/>
              <a:t>(project management)</a:t>
            </a:r>
            <a:endParaRPr lang="pt-PT" dirty="0"/>
          </a:p>
        </p:txBody>
      </p:sp>
      <p:sp>
        <p:nvSpPr>
          <p:cNvPr id="3" name="Content Placeholder 2">
            <a:extLst>
              <a:ext uri="{FF2B5EF4-FFF2-40B4-BE49-F238E27FC236}">
                <a16:creationId xmlns:a16="http://schemas.microsoft.com/office/drawing/2014/main" id="{EF36365B-AF6B-4DE4-B113-40A9D090117E}"/>
              </a:ext>
            </a:extLst>
          </p:cNvPr>
          <p:cNvSpPr>
            <a:spLocks noGrp="1"/>
          </p:cNvSpPr>
          <p:nvPr>
            <p:ph idx="1"/>
          </p:nvPr>
        </p:nvSpPr>
        <p:spPr>
          <a:xfrm>
            <a:off x="475815" y="3715966"/>
            <a:ext cx="11229516" cy="2684833"/>
          </a:xfrm>
        </p:spPr>
        <p:txBody>
          <a:bodyPr/>
          <a:lstStyle/>
          <a:p>
            <a:r>
              <a:rPr lang="th-TH" b="1" dirty="0">
                <a:solidFill>
                  <a:srgbClr val="000000"/>
                </a:solidFill>
                <a:latin typeface="Calibri" panose="020F0502020204030204" pitchFamily="34" charset="0"/>
              </a:rPr>
              <a:t>การวางแผนการจัดการการสื่อสาร</a:t>
            </a:r>
          </a:p>
          <a:p>
            <a:r>
              <a:rPr lang="th-TH" b="1" dirty="0">
                <a:solidFill>
                  <a:srgbClr val="000000"/>
                </a:solidFill>
                <a:latin typeface="Calibri" panose="020F0502020204030204" pitchFamily="34" charset="0"/>
              </a:rPr>
              <a:t>จัดการการสื่อสาร</a:t>
            </a:r>
          </a:p>
          <a:p>
            <a:r>
              <a:rPr lang="th-TH" b="1" dirty="0">
                <a:solidFill>
                  <a:srgbClr val="000000"/>
                </a:solidFill>
                <a:latin typeface="Calibri" panose="020F0502020204030204" pitchFamily="34" charset="0"/>
              </a:rPr>
              <a:t>ตรวจสอบการสื่อสาร</a:t>
            </a:r>
            <a:endParaRPr lang="pt-BR" dirty="0"/>
          </a:p>
        </p:txBody>
      </p:sp>
      <p:sp>
        <p:nvSpPr>
          <p:cNvPr id="8" name="CaixaDeTexto 6">
            <a:extLst>
              <a:ext uri="{FF2B5EF4-FFF2-40B4-BE49-F238E27FC236}">
                <a16:creationId xmlns:a16="http://schemas.microsoft.com/office/drawing/2014/main" id="{3CA2BB94-0935-44BE-8512-5E5589BACA7A}"/>
              </a:ext>
            </a:extLst>
          </p:cNvPr>
          <p:cNvSpPr txBox="1"/>
          <p:nvPr/>
        </p:nvSpPr>
        <p:spPr>
          <a:xfrm>
            <a:off x="1778000" y="2180496"/>
            <a:ext cx="8204200" cy="1200329"/>
          </a:xfrm>
          <a:prstGeom prst="rect">
            <a:avLst/>
          </a:prstGeom>
          <a:noFill/>
        </p:spPr>
        <p:txBody>
          <a:bodyPr wrap="square" rtlCol="0">
            <a:spAutoFit/>
          </a:bodyPr>
          <a:lstStyle/>
          <a:p>
            <a:pPr algn="ctr"/>
            <a:r>
              <a:rPr lang="pt-BR" sz="2400" i="1" dirty="0"/>
              <a:t>“</a:t>
            </a:r>
            <a:r>
              <a:rPr lang="th-TH" sz="2400" i="1" dirty="0"/>
              <a:t>รวมถึงกระบวนการที่จำเป็นเพื่อให้แน่ใจว่ามีการวางแผนการรวบรวมการสร้างการแจกจ่ายการจัดเก็บการค้นคืนการจัดการการควบคุมการตรวจสอบและปลายทางสุดท้ายของข้อมูลโครงการอย่างทันท่วงทีและเพียงพอ</a:t>
            </a:r>
            <a:r>
              <a:rPr lang="en-US" sz="2400" i="1" dirty="0"/>
              <a:t>.”</a:t>
            </a:r>
            <a:endParaRPr lang="pt-BR" sz="2400" i="1" dirty="0"/>
          </a:p>
        </p:txBody>
      </p:sp>
      <p:grpSp>
        <p:nvGrpSpPr>
          <p:cNvPr id="6" name="Group 5">
            <a:extLst>
              <a:ext uri="{FF2B5EF4-FFF2-40B4-BE49-F238E27FC236}">
                <a16:creationId xmlns:a16="http://schemas.microsoft.com/office/drawing/2014/main" id="{80911BBF-5113-4BBA-8E21-6AAB18F3D397}"/>
              </a:ext>
            </a:extLst>
          </p:cNvPr>
          <p:cNvGrpSpPr/>
          <p:nvPr/>
        </p:nvGrpSpPr>
        <p:grpSpPr>
          <a:xfrm>
            <a:off x="7426121" y="3131563"/>
            <a:ext cx="3960000" cy="2886221"/>
            <a:chOff x="7426121" y="3131563"/>
            <a:chExt cx="3960000" cy="2886221"/>
          </a:xfrm>
        </p:grpSpPr>
        <p:pic>
          <p:nvPicPr>
            <p:cNvPr id="9" name="Picture 8" descr="A picture containing umbrella&#10;&#10;Description automatically generated">
              <a:extLst>
                <a:ext uri="{FF2B5EF4-FFF2-40B4-BE49-F238E27FC236}">
                  <a16:creationId xmlns:a16="http://schemas.microsoft.com/office/drawing/2014/main" id="{08D4F164-18BD-463B-AE2F-DF16EABCC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6121" y="3131563"/>
              <a:ext cx="3960000" cy="2640000"/>
            </a:xfrm>
            <a:prstGeom prst="rect">
              <a:avLst/>
            </a:prstGeom>
          </p:spPr>
        </p:pic>
        <p:sp>
          <p:nvSpPr>
            <p:cNvPr id="10" name="Rectangle 9">
              <a:extLst>
                <a:ext uri="{FF2B5EF4-FFF2-40B4-BE49-F238E27FC236}">
                  <a16:creationId xmlns:a16="http://schemas.microsoft.com/office/drawing/2014/main" id="{DB1B10DF-413A-4A45-B5D6-14805723CD12}"/>
                </a:ext>
              </a:extLst>
            </p:cNvPr>
            <p:cNvSpPr/>
            <p:nvPr/>
          </p:nvSpPr>
          <p:spPr>
            <a:xfrm>
              <a:off x="8028149" y="5771563"/>
              <a:ext cx="2616422" cy="246221"/>
            </a:xfrm>
            <a:prstGeom prst="rect">
              <a:avLst/>
            </a:prstGeom>
          </p:spPr>
          <p:txBody>
            <a:bodyPr wrap="none">
              <a:spAutoFit/>
            </a:bodyPr>
            <a:lstStyle/>
            <a:p>
              <a:r>
                <a:rPr lang="pt-PT" sz="1000" dirty="0" err="1"/>
                <a:t>Photo</a:t>
              </a:r>
              <a:r>
                <a:rPr lang="pt-PT" sz="1000" dirty="0"/>
                <a:t> </a:t>
              </a:r>
              <a:r>
                <a:rPr lang="pt-PT" sz="1000" dirty="0" err="1"/>
                <a:t>by</a:t>
              </a:r>
              <a:r>
                <a:rPr lang="pt-PT" sz="1000" dirty="0"/>
                <a:t> </a:t>
              </a:r>
              <a:r>
                <a:rPr lang="pt-PT" sz="1000" dirty="0" err="1">
                  <a:hlinkClick r:id="rId3"/>
                </a:rPr>
                <a:t>Volodymyr</a:t>
              </a:r>
              <a:r>
                <a:rPr lang="pt-PT" sz="1000" dirty="0">
                  <a:hlinkClick r:id="rId3"/>
                </a:rPr>
                <a:t> </a:t>
              </a:r>
              <a:r>
                <a:rPr lang="pt-PT" sz="1000" dirty="0" err="1">
                  <a:hlinkClick r:id="rId3"/>
                </a:rPr>
                <a:t>Hryshchenko</a:t>
              </a:r>
              <a:r>
                <a:rPr lang="pt-PT" sz="1000" dirty="0"/>
                <a:t> </a:t>
              </a:r>
              <a:r>
                <a:rPr lang="pt-PT" sz="1000" dirty="0" err="1"/>
                <a:t>on</a:t>
              </a:r>
              <a:r>
                <a:rPr lang="pt-PT" sz="1000" dirty="0"/>
                <a:t> </a:t>
              </a:r>
              <a:r>
                <a:rPr lang="pt-PT" sz="1000" dirty="0">
                  <a:hlinkClick r:id="rId4"/>
                </a:rPr>
                <a:t>Unsplash</a:t>
              </a:r>
              <a:endParaRPr lang="pt-PT" sz="1000" dirty="0"/>
            </a:p>
          </p:txBody>
        </p:sp>
      </p:grpSp>
    </p:spTree>
    <p:extLst>
      <p:ext uri="{BB962C8B-B14F-4D97-AF65-F5344CB8AC3E}">
        <p14:creationId xmlns:p14="http://schemas.microsoft.com/office/powerpoint/2010/main" val="4038943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93A59-7032-4CF8-9B30-FDD5101FCA5C}"/>
              </a:ext>
            </a:extLst>
          </p:cNvPr>
          <p:cNvSpPr>
            <a:spLocks noGrp="1"/>
          </p:cNvSpPr>
          <p:nvPr>
            <p:ph type="title"/>
          </p:nvPr>
        </p:nvSpPr>
        <p:spPr/>
        <p:txBody>
          <a:bodyPr>
            <a:normAutofit fontScale="90000"/>
          </a:bodyPr>
          <a:lstStyle/>
          <a:p>
            <a:r>
              <a:rPr lang="th-TH" dirty="0"/>
              <a:t>เครื่องมือและเทคนิคการจัดการการสื่อสารโครงการ</a:t>
            </a:r>
            <a:endParaRPr lang="pt-PT" dirty="0"/>
          </a:p>
        </p:txBody>
      </p:sp>
      <p:graphicFrame>
        <p:nvGraphicFramePr>
          <p:cNvPr id="4" name="Content Placeholder 11">
            <a:extLst>
              <a:ext uri="{FF2B5EF4-FFF2-40B4-BE49-F238E27FC236}">
                <a16:creationId xmlns:a16="http://schemas.microsoft.com/office/drawing/2014/main" id="{071A6AB1-F100-45A4-AE64-37FFC6CE9336}"/>
              </a:ext>
            </a:extLst>
          </p:cNvPr>
          <p:cNvGraphicFramePr>
            <a:graphicFrameLocks noGrp="1"/>
          </p:cNvGraphicFramePr>
          <p:nvPr>
            <p:ph idx="1"/>
            <p:extLst>
              <p:ext uri="{D42A27DB-BD31-4B8C-83A1-F6EECF244321}">
                <p14:modId xmlns:p14="http://schemas.microsoft.com/office/powerpoint/2010/main" val="776665728"/>
              </p:ext>
            </p:extLst>
          </p:nvPr>
        </p:nvGraphicFramePr>
        <p:xfrm>
          <a:off x="466725" y="1939925"/>
          <a:ext cx="11252200" cy="4411980"/>
        </p:xfrm>
        <a:graphic>
          <a:graphicData uri="http://schemas.openxmlformats.org/drawingml/2006/table">
            <a:tbl>
              <a:tblPr firstRow="1" firstCol="1">
                <a:tableStyleId>{5C22544A-7EE6-4342-B048-85BDC9FD1C3A}</a:tableStyleId>
              </a:tblPr>
              <a:tblGrid>
                <a:gridCol w="1908175">
                  <a:extLst>
                    <a:ext uri="{9D8B030D-6E8A-4147-A177-3AD203B41FA5}">
                      <a16:colId xmlns:a16="http://schemas.microsoft.com/office/drawing/2014/main" val="20000"/>
                    </a:ext>
                  </a:extLst>
                </a:gridCol>
                <a:gridCol w="9344025">
                  <a:extLst>
                    <a:ext uri="{9D8B030D-6E8A-4147-A177-3AD203B41FA5}">
                      <a16:colId xmlns:a16="http://schemas.microsoft.com/office/drawing/2014/main" val="20001"/>
                    </a:ext>
                  </a:extLst>
                </a:gridCol>
              </a:tblGrid>
              <a:tr h="0">
                <a:tc>
                  <a:txBody>
                    <a:bodyPr/>
                    <a:lstStyle/>
                    <a:p>
                      <a:pPr algn="ctr">
                        <a:lnSpc>
                          <a:spcPct val="107000"/>
                        </a:lnSpc>
                        <a:spcAft>
                          <a:spcPts val="0"/>
                        </a:spcAft>
                      </a:pPr>
                      <a:r>
                        <a:rPr lang="th-TH" sz="1800" b="0" dirty="0">
                          <a:effectLst/>
                          <a:latin typeface="+mn-lt"/>
                        </a:rPr>
                        <a:t>กระบวนการ</a:t>
                      </a:r>
                      <a:endParaRPr lang="pt-PT" sz="18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h-TH" sz="1800" b="0" dirty="0">
                          <a:effectLst/>
                          <a:latin typeface="+mn-lt"/>
                        </a:rPr>
                        <a:t>เครื่องมือและเทคนิค</a:t>
                      </a:r>
                      <a:endParaRPr lang="pt-PT" sz="1800" b="0"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0">
                <a:tc>
                  <a:txBody>
                    <a:bodyPr/>
                    <a:lstStyle/>
                    <a:p>
                      <a:pPr algn="ctr">
                        <a:lnSpc>
                          <a:spcPct val="107000"/>
                        </a:lnSpc>
                        <a:spcAft>
                          <a:spcPts val="0"/>
                        </a:spcAft>
                      </a:pPr>
                      <a:r>
                        <a:rPr lang="th-TH" sz="1800" b="0" dirty="0">
                          <a:effectLst/>
                          <a:latin typeface="+mn-lt"/>
                        </a:rPr>
                        <a:t>วางแผนการจัดการการสื่อสาร</a:t>
                      </a:r>
                      <a:endParaRPr lang="fr-FR" sz="1800" b="0" dirty="0">
                        <a:effectLst/>
                        <a:latin typeface="+mn-lt"/>
                      </a:endParaRPr>
                    </a:p>
                  </a:txBody>
                  <a:tcPr marL="68580" marR="68580" marT="0" marB="0" anchor="ctr"/>
                </a:tc>
                <a:tc>
                  <a:txBody>
                    <a:bodyPr/>
                    <a:lstStyle/>
                    <a:p>
                      <a:pPr>
                        <a:lnSpc>
                          <a:spcPct val="107000"/>
                        </a:lnSpc>
                        <a:spcAft>
                          <a:spcPts val="0"/>
                        </a:spcAft>
                      </a:pPr>
                      <a:r>
                        <a:rPr lang="th-TH" sz="1800" b="0" dirty="0">
                          <a:effectLst/>
                          <a:latin typeface="Arial" panose="020B0604020202020204" pitchFamily="34" charset="0"/>
                        </a:rPr>
                        <a:t>การวิเคราะห์ข้อกำหนดในการสื่อสาร (ประเภทและรูปแบบของข้อมูลรวมกับมูลค่า)</a:t>
                      </a:r>
                    </a:p>
                    <a:p>
                      <a:pPr>
                        <a:lnSpc>
                          <a:spcPct val="107000"/>
                        </a:lnSpc>
                        <a:spcAft>
                          <a:spcPts val="0"/>
                        </a:spcAft>
                      </a:pPr>
                      <a:r>
                        <a:rPr lang="th-TH" sz="1800" b="0" dirty="0">
                          <a:effectLst/>
                          <a:latin typeface="Arial" panose="020B0604020202020204" pitchFamily="34" charset="0"/>
                        </a:rPr>
                        <a:t>เทคโนโลยีการสื่อสาร (ความพร้อมใช้งานวัฒนธรรมความเร่งด่วนความสะดวกการรักษาความลับ ... )</a:t>
                      </a:r>
                    </a:p>
                    <a:p>
                      <a:pPr>
                        <a:lnSpc>
                          <a:spcPct val="107000"/>
                        </a:lnSpc>
                        <a:spcAft>
                          <a:spcPts val="0"/>
                        </a:spcAft>
                      </a:pPr>
                      <a:r>
                        <a:rPr lang="th-TH" sz="1800" b="0" dirty="0">
                          <a:effectLst/>
                          <a:latin typeface="Arial" panose="020B0604020202020204" pitchFamily="34" charset="0"/>
                        </a:rPr>
                        <a:t>การวิเคราะห์โมเดลการสื่อสาร (เครื่องส่ง, เครื่องรับ, ... )</a:t>
                      </a:r>
                    </a:p>
                    <a:p>
                      <a:pPr>
                        <a:lnSpc>
                          <a:spcPct val="107000"/>
                        </a:lnSpc>
                        <a:spcAft>
                          <a:spcPts val="0"/>
                        </a:spcAft>
                      </a:pPr>
                      <a:r>
                        <a:rPr lang="th-TH" sz="1800" b="0" dirty="0">
                          <a:effectLst/>
                          <a:latin typeface="Arial" panose="020B0604020202020204" pitchFamily="34" charset="0"/>
                        </a:rPr>
                        <a:t>วิธีการสื่อสาร (โต้ตอบผลักดึง)</a:t>
                      </a:r>
                    </a:p>
                    <a:p>
                      <a:pPr>
                        <a:lnSpc>
                          <a:spcPct val="107000"/>
                        </a:lnSpc>
                        <a:spcAft>
                          <a:spcPts val="0"/>
                        </a:spcAft>
                      </a:pPr>
                      <a:r>
                        <a:rPr lang="th-TH" sz="1800" b="0" dirty="0">
                          <a:effectLst/>
                          <a:latin typeface="Arial" panose="020B0604020202020204" pitchFamily="34" charset="0"/>
                        </a:rPr>
                        <a:t>การประชุม</a:t>
                      </a:r>
                      <a:endParaRPr lang="pt-PT" sz="18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0">
                <a:tc>
                  <a:txBody>
                    <a:bodyPr/>
                    <a:lstStyle/>
                    <a:p>
                      <a:pPr algn="ctr">
                        <a:lnSpc>
                          <a:spcPct val="107000"/>
                        </a:lnSpc>
                        <a:spcAft>
                          <a:spcPts val="0"/>
                        </a:spcAft>
                      </a:pPr>
                      <a:r>
                        <a:rPr lang="th-TH" sz="1800" b="0" dirty="0">
                          <a:effectLst/>
                          <a:latin typeface="+mn-lt"/>
                        </a:rPr>
                        <a:t>จัดการการสื่อสาร</a:t>
                      </a:r>
                      <a:endParaRPr lang="pt-PT" sz="18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l" defTabSz="914377" rtl="0" eaLnBrk="1" fontAlgn="auto" latinLnBrk="0" hangingPunct="1">
                        <a:lnSpc>
                          <a:spcPct val="107000"/>
                        </a:lnSpc>
                        <a:spcBef>
                          <a:spcPts val="0"/>
                        </a:spcBef>
                        <a:spcAft>
                          <a:spcPts val="0"/>
                        </a:spcAft>
                        <a:buClrTx/>
                        <a:buSzTx/>
                        <a:buFontTx/>
                        <a:buNone/>
                        <a:tabLst/>
                        <a:defRPr/>
                      </a:pPr>
                      <a:r>
                        <a:rPr lang="th-TH" sz="1800" b="0" kern="1200" dirty="0">
                          <a:solidFill>
                            <a:schemeClr val="dk1"/>
                          </a:solidFill>
                          <a:effectLst/>
                          <a:latin typeface="Arial" panose="020B0604020202020204" pitchFamily="34" charset="0"/>
                          <a:ea typeface="+mn-ea"/>
                          <a:cs typeface="+mn-cs"/>
                        </a:rPr>
                        <a:t>เทคโนโลยีการสื่อสาร (ความพร้อมวัฒนธรรมความเร่งด่วนสิ่งอำนวยความสะดวกการรักษาความลับ ... )</a:t>
                      </a:r>
                    </a:p>
                    <a:p>
                      <a:pPr marL="0" marR="0" indent="0" algn="l" defTabSz="914377" rtl="0" eaLnBrk="1" fontAlgn="auto" latinLnBrk="0" hangingPunct="1">
                        <a:lnSpc>
                          <a:spcPct val="107000"/>
                        </a:lnSpc>
                        <a:spcBef>
                          <a:spcPts val="0"/>
                        </a:spcBef>
                        <a:spcAft>
                          <a:spcPts val="0"/>
                        </a:spcAft>
                        <a:buClrTx/>
                        <a:buSzTx/>
                        <a:buFontTx/>
                        <a:buNone/>
                        <a:tabLst/>
                        <a:defRPr/>
                      </a:pPr>
                      <a:r>
                        <a:rPr lang="th-TH" sz="1800" b="0" kern="1200" dirty="0">
                          <a:solidFill>
                            <a:schemeClr val="dk1"/>
                          </a:solidFill>
                          <a:effectLst/>
                          <a:latin typeface="Arial" panose="020B0604020202020204" pitchFamily="34" charset="0"/>
                          <a:ea typeface="+mn-ea"/>
                          <a:cs typeface="+mn-cs"/>
                        </a:rPr>
                        <a:t>รูปแบบการสื่อสาร (ผู้ส่งผู้รับ ... )</a:t>
                      </a:r>
                    </a:p>
                    <a:p>
                      <a:pPr marL="0" marR="0" indent="0" algn="l" defTabSz="914377" rtl="0" eaLnBrk="1" fontAlgn="auto" latinLnBrk="0" hangingPunct="1">
                        <a:lnSpc>
                          <a:spcPct val="107000"/>
                        </a:lnSpc>
                        <a:spcBef>
                          <a:spcPts val="0"/>
                        </a:spcBef>
                        <a:spcAft>
                          <a:spcPts val="0"/>
                        </a:spcAft>
                        <a:buClrTx/>
                        <a:buSzTx/>
                        <a:buFontTx/>
                        <a:buNone/>
                        <a:tabLst/>
                        <a:defRPr/>
                      </a:pPr>
                      <a:r>
                        <a:rPr lang="th-TH" sz="1800" b="0" kern="1200" dirty="0">
                          <a:solidFill>
                            <a:schemeClr val="dk1"/>
                          </a:solidFill>
                          <a:effectLst/>
                          <a:latin typeface="Arial" panose="020B0604020202020204" pitchFamily="34" charset="0"/>
                          <a:ea typeface="+mn-ea"/>
                          <a:cs typeface="+mn-cs"/>
                        </a:rPr>
                        <a:t>วิธีการสื่อสาร (โต้ตอบผลักดึง)</a:t>
                      </a:r>
                    </a:p>
                    <a:p>
                      <a:pPr marL="0" marR="0" indent="0" algn="l" defTabSz="914377" rtl="0" eaLnBrk="1" fontAlgn="auto" latinLnBrk="0" hangingPunct="1">
                        <a:lnSpc>
                          <a:spcPct val="107000"/>
                        </a:lnSpc>
                        <a:spcBef>
                          <a:spcPts val="0"/>
                        </a:spcBef>
                        <a:spcAft>
                          <a:spcPts val="0"/>
                        </a:spcAft>
                        <a:buClrTx/>
                        <a:buSzTx/>
                        <a:buFontTx/>
                        <a:buNone/>
                        <a:tabLst/>
                        <a:defRPr/>
                      </a:pPr>
                      <a:r>
                        <a:rPr lang="th-TH" sz="1800" b="0" kern="1200" dirty="0">
                          <a:solidFill>
                            <a:schemeClr val="dk1"/>
                          </a:solidFill>
                          <a:effectLst/>
                          <a:latin typeface="Arial" panose="020B0604020202020204" pitchFamily="34" charset="0"/>
                          <a:ea typeface="+mn-ea"/>
                          <a:cs typeface="+mn-cs"/>
                        </a:rPr>
                        <a:t>ระบบการจัดการข้อมูล (เอกสารสิ่งพิมพ์อิเล็กทรอนิกส์เครื่องมือการจัดการโครงการ)</a:t>
                      </a:r>
                    </a:p>
                    <a:p>
                      <a:pPr marL="0" marR="0" indent="0" algn="l" defTabSz="914377" rtl="0" eaLnBrk="1" fontAlgn="auto" latinLnBrk="0" hangingPunct="1">
                        <a:lnSpc>
                          <a:spcPct val="107000"/>
                        </a:lnSpc>
                        <a:spcBef>
                          <a:spcPts val="0"/>
                        </a:spcBef>
                        <a:spcAft>
                          <a:spcPts val="0"/>
                        </a:spcAft>
                        <a:buClrTx/>
                        <a:buSzTx/>
                        <a:buFontTx/>
                        <a:buNone/>
                        <a:tabLst/>
                        <a:defRPr/>
                      </a:pPr>
                      <a:r>
                        <a:rPr lang="th-TH" sz="1800" b="0" kern="1200" dirty="0">
                          <a:solidFill>
                            <a:schemeClr val="dk1"/>
                          </a:solidFill>
                          <a:effectLst/>
                          <a:latin typeface="Arial" panose="020B0604020202020204" pitchFamily="34" charset="0"/>
                          <a:ea typeface="+mn-ea"/>
                          <a:cs typeface="+mn-cs"/>
                        </a:rPr>
                        <a:t>รายงานผลการดำเนินงาน (การวิเคราะห์ผลการดำเนินงานในอดีตสถานะของความเสี่ยงในอนาคตและ "ประเด็นปัญหา" งานที่เสร็จสมบูรณ์สรุปการเปลี่ยนแปลง ... )</a:t>
                      </a:r>
                      <a:endParaRPr lang="pt-PT" sz="1800" b="0" kern="1200" dirty="0">
                        <a:solidFill>
                          <a:schemeClr val="dk1"/>
                        </a:solidFill>
                        <a:effectLst/>
                        <a:latin typeface="Arial" panose="020B0604020202020204" pitchFamily="34" charset="0"/>
                        <a:ea typeface="+mn-ea"/>
                        <a:cs typeface="+mn-cs"/>
                      </a:endParaRPr>
                    </a:p>
                  </a:txBody>
                  <a:tcPr marL="68580" marR="68580" marT="0" marB="0"/>
                </a:tc>
                <a:extLst>
                  <a:ext uri="{0D108BD9-81ED-4DB2-BD59-A6C34878D82A}">
                    <a16:rowId xmlns:a16="http://schemas.microsoft.com/office/drawing/2014/main" val="10002"/>
                  </a:ext>
                </a:extLst>
              </a:tr>
              <a:tr h="0">
                <a:tc>
                  <a:txBody>
                    <a:bodyPr/>
                    <a:lstStyle/>
                    <a:p>
                      <a:pPr algn="ctr">
                        <a:lnSpc>
                          <a:spcPct val="107000"/>
                        </a:lnSpc>
                        <a:spcAft>
                          <a:spcPts val="0"/>
                        </a:spcAft>
                      </a:pPr>
                      <a:r>
                        <a:rPr lang="th-TH" sz="1800" b="0" dirty="0">
                          <a:effectLst/>
                          <a:latin typeface="+mn-lt"/>
                        </a:rPr>
                        <a:t>ตรวจสอบการสื่อสาร</a:t>
                      </a:r>
                      <a:endParaRPr lang="pt-PT" sz="18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l" defTabSz="914377" rtl="0" eaLnBrk="1" fontAlgn="auto" latinLnBrk="0" hangingPunct="1">
                        <a:lnSpc>
                          <a:spcPct val="107000"/>
                        </a:lnSpc>
                        <a:spcBef>
                          <a:spcPts val="0"/>
                        </a:spcBef>
                        <a:spcAft>
                          <a:spcPts val="0"/>
                        </a:spcAft>
                        <a:buClrTx/>
                        <a:buSzTx/>
                        <a:buFontTx/>
                        <a:buNone/>
                        <a:tabLst/>
                        <a:defRPr/>
                      </a:pPr>
                      <a:r>
                        <a:rPr lang="th-TH" sz="1800" b="0" kern="1200" dirty="0">
                          <a:solidFill>
                            <a:schemeClr val="dk1"/>
                          </a:solidFill>
                          <a:effectLst/>
                          <a:latin typeface="Arial" panose="020B0604020202020204" pitchFamily="34" charset="0"/>
                          <a:ea typeface="+mn-ea"/>
                          <a:cs typeface="+mn-cs"/>
                        </a:rPr>
                        <a:t>ระบบการจัดการข้อมูล (เอกสารสิ่งพิมพ์อิเล็กทรอนิกส์เครื่องมือการจัดการโครงการ)</a:t>
                      </a:r>
                    </a:p>
                    <a:p>
                      <a:pPr marL="0" marR="0" indent="0" algn="l" defTabSz="914377" rtl="0" eaLnBrk="1" fontAlgn="auto" latinLnBrk="0" hangingPunct="1">
                        <a:lnSpc>
                          <a:spcPct val="107000"/>
                        </a:lnSpc>
                        <a:spcBef>
                          <a:spcPts val="0"/>
                        </a:spcBef>
                        <a:spcAft>
                          <a:spcPts val="0"/>
                        </a:spcAft>
                        <a:buClrTx/>
                        <a:buSzTx/>
                        <a:buFontTx/>
                        <a:buNone/>
                        <a:tabLst/>
                        <a:defRPr/>
                      </a:pPr>
                      <a:r>
                        <a:rPr lang="th-TH" sz="1800" b="0" kern="1200" dirty="0">
                          <a:solidFill>
                            <a:schemeClr val="dk1"/>
                          </a:solidFill>
                          <a:effectLst/>
                          <a:latin typeface="Arial" panose="020B0604020202020204" pitchFamily="34" charset="0"/>
                          <a:ea typeface="+mn-ea"/>
                          <a:cs typeface="+mn-cs"/>
                        </a:rPr>
                        <a:t>วิจารณญาณของผู้เชี่ยวชาญ</a:t>
                      </a:r>
                    </a:p>
                    <a:p>
                      <a:pPr marL="0" marR="0" indent="0" algn="l" defTabSz="914377" rtl="0" eaLnBrk="1" fontAlgn="auto" latinLnBrk="0" hangingPunct="1">
                        <a:lnSpc>
                          <a:spcPct val="107000"/>
                        </a:lnSpc>
                        <a:spcBef>
                          <a:spcPts val="0"/>
                        </a:spcBef>
                        <a:spcAft>
                          <a:spcPts val="0"/>
                        </a:spcAft>
                        <a:buClrTx/>
                        <a:buSzTx/>
                        <a:buFontTx/>
                        <a:buNone/>
                        <a:tabLst/>
                        <a:defRPr/>
                      </a:pPr>
                      <a:r>
                        <a:rPr lang="th-TH" sz="1800" b="0" kern="1200" dirty="0">
                          <a:solidFill>
                            <a:schemeClr val="dk1"/>
                          </a:solidFill>
                          <a:effectLst/>
                          <a:latin typeface="Arial" panose="020B0604020202020204" pitchFamily="34" charset="0"/>
                          <a:ea typeface="+mn-ea"/>
                          <a:cs typeface="+mn-cs"/>
                        </a:rPr>
                        <a:t>การประชุม</a:t>
                      </a:r>
                      <a:endParaRPr lang="pt-PT" sz="1800" b="0" kern="1200" dirty="0">
                        <a:solidFill>
                          <a:schemeClr val="dk1"/>
                        </a:solidFill>
                        <a:effectLst/>
                        <a:latin typeface="Arial" panose="020B0604020202020204" pitchFamily="34" charset="0"/>
                        <a:ea typeface="+mn-ea"/>
                        <a:cs typeface="+mn-cs"/>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94264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F82A-F558-4DCD-88E0-70DDEAF89838}"/>
              </a:ext>
            </a:extLst>
          </p:cNvPr>
          <p:cNvSpPr>
            <a:spLocks noGrp="1"/>
          </p:cNvSpPr>
          <p:nvPr>
            <p:ph type="ctrTitle"/>
          </p:nvPr>
        </p:nvSpPr>
        <p:spPr/>
        <p:txBody>
          <a:bodyPr/>
          <a:lstStyle/>
          <a:p>
            <a:r>
              <a:rPr lang="th-TH" sz="4400" dirty="0"/>
              <a:t>เทคนิคการสื่อสาร</a:t>
            </a:r>
            <a:endParaRPr lang="en-US" dirty="0"/>
          </a:p>
        </p:txBody>
      </p:sp>
      <p:sp>
        <p:nvSpPr>
          <p:cNvPr id="7" name="Subtitle 2">
            <a:extLst>
              <a:ext uri="{FF2B5EF4-FFF2-40B4-BE49-F238E27FC236}">
                <a16:creationId xmlns:a16="http://schemas.microsoft.com/office/drawing/2014/main" id="{E203A94B-880F-4CC9-A5ED-0D6D5D8CDEB7}"/>
              </a:ext>
            </a:extLst>
          </p:cNvPr>
          <p:cNvSpPr>
            <a:spLocks noGrp="1"/>
          </p:cNvSpPr>
          <p:nvPr>
            <p:ph type="subTitle" idx="1"/>
          </p:nvPr>
        </p:nvSpPr>
        <p:spPr>
          <a:xfrm>
            <a:off x="1356179" y="3445484"/>
            <a:ext cx="8950284" cy="1305161"/>
          </a:xfrm>
        </p:spPr>
        <p:txBody>
          <a:bodyPr/>
          <a:lstStyle/>
          <a:p>
            <a:r>
              <a:rPr lang="th-TH" dirty="0"/>
              <a:t>ข้อเสนอแนะและการฟังที่ใช้งานอยู่</a:t>
            </a:r>
            <a:endParaRPr lang="pt-PT" dirty="0"/>
          </a:p>
        </p:txBody>
      </p:sp>
    </p:spTree>
    <p:extLst>
      <p:ext uri="{BB962C8B-B14F-4D97-AF65-F5344CB8AC3E}">
        <p14:creationId xmlns:p14="http://schemas.microsoft.com/office/powerpoint/2010/main" val="2343950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5" id="{ABBDC217-1176-2942-8DB9-284760B0BC4F}" vid="{815B1822-6844-D741-AA52-3976F2E030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MSIE 4.0 (UMinho Slide Master)</Template>
  <TotalTime>1839</TotalTime>
  <Words>2492</Words>
  <Application>Microsoft Office PowerPoint</Application>
  <PresentationFormat>Widescreen</PresentationFormat>
  <Paragraphs>293</Paragraphs>
  <Slides>32</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Akkurat Std</vt:lpstr>
      <vt:lpstr>Arial</vt:lpstr>
      <vt:lpstr>Calibri</vt:lpstr>
      <vt:lpstr>Calibri Light</vt:lpstr>
      <vt:lpstr>Source Sans Pro</vt:lpstr>
      <vt:lpstr>Source Sans Pro Black</vt:lpstr>
      <vt:lpstr>Office Theme</vt:lpstr>
      <vt:lpstr>การจัดการการสื่อสารโครงการ ในยุคดิจิทัลยุคใหม่</vt:lpstr>
      <vt:lpstr>การสื่อสาร</vt:lpstr>
      <vt:lpstr>อะไรคือลักษณะสำคัญที่ต้องพิจารณา ในกระบวนการสื่อสาร?</vt:lpstr>
      <vt:lpstr>รูปแบบการสื่อสาร</vt:lpstr>
      <vt:lpstr>Project communication management (project management)</vt:lpstr>
      <vt:lpstr>PMBOK – กระบวนการ</vt:lpstr>
      <vt:lpstr>Project communication management (project management)</vt:lpstr>
      <vt:lpstr>เครื่องมือและเทคนิคการจัดการการสื่อสารโครงการ</vt:lpstr>
      <vt:lpstr>เทคนิคการสื่อสาร</vt:lpstr>
      <vt:lpstr>ข้อเสนอแนะ </vt:lpstr>
      <vt:lpstr>FEEDBACK</vt:lpstr>
      <vt:lpstr>ตัวอย่าง: การฟังที่ใช้งานอยู่</vt:lpstr>
      <vt:lpstr>โปรไฟล์การสื่อสาร</vt:lpstr>
      <vt:lpstr>แบบฝึกหัด</vt:lpstr>
      <vt:lpstr>Passive Profile</vt:lpstr>
      <vt:lpstr>Aggressive Profile</vt:lpstr>
      <vt:lpstr>Aggressive Profile</vt:lpstr>
      <vt:lpstr>Aggressive Profile</vt:lpstr>
      <vt:lpstr>โปรไฟล์ตัวจัดการ</vt:lpstr>
      <vt:lpstr>Assertive Profile</vt:lpstr>
      <vt:lpstr>Assertive Profile</vt:lpstr>
      <vt:lpstr>โปรไฟล์นักสื่อสารในอุดมคติ (Eduardo cardoso pimpão, 2006)</vt:lpstr>
      <vt:lpstr>ความเป็นผู้นำ</vt:lpstr>
      <vt:lpstr>ผู้นำ? ทำไม? ลักษณะเฉพาะ? - In groups of 3/4,  write in 10 min.  the greatest number of characteristics</vt:lpstr>
      <vt:lpstr>ความเป็นผู้นำคืออะไร ?</vt:lpstr>
      <vt:lpstr>ความเป็นผู้นำต้องการความฉลาดทางอารมณ์ (Goleman, 2015)</vt:lpstr>
      <vt:lpstr>ลักษณะความเป็นผู้นำ (Goleman, 2015, pp. 43)</vt:lpstr>
      <vt:lpstr>ลักษณะความเป็นผู้นำ (Goleman, 2015, pp. 43)</vt:lpstr>
      <vt:lpstr>ผู้นำ VS ผู้จัดการ</vt:lpstr>
      <vt:lpstr>ความเป็นผู้นำในทีมโครงการ</vt:lpstr>
      <vt:lpstr>อ้างอิง</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Rui M. Lima</dc:creator>
  <cp:lastModifiedBy>lukaw9</cp:lastModifiedBy>
  <cp:revision>233</cp:revision>
  <dcterms:created xsi:type="dcterms:W3CDTF">2018-02-10T16:55:03Z</dcterms:created>
  <dcterms:modified xsi:type="dcterms:W3CDTF">2020-09-26T22:17:27Z</dcterms:modified>
</cp:coreProperties>
</file>