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3" r:id="rId2"/>
    <p:sldId id="424" r:id="rId3"/>
    <p:sldId id="425" r:id="rId4"/>
    <p:sldId id="426" r:id="rId5"/>
    <p:sldId id="427" r:id="rId6"/>
    <p:sldId id="428" r:id="rId7"/>
    <p:sldId id="429" r:id="rId8"/>
    <p:sldId id="430" r:id="rId9"/>
    <p:sldId id="43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63" d="100"/>
          <a:sy n="63" d="100"/>
        </p:scale>
        <p:origin x="97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26/09/2020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may want to repeat this activity because you may have new students in this second module. The teacher may have to evaluate if all students should participate or if some of them will act as observers. If all participate, the ones that already know the activity should be distributed among the teams and new objectives more challenging may be defined. Unexpected decisions should also be changed in </a:t>
            </a:r>
            <a:r>
              <a:rPr lang="en-US"/>
              <a:t>this situation.</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311024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219578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26/09/2020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26/09/2020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26/09/2020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26/09/2020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26/09/2020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26/09/2020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26/09/2020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26/09/2020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26/09/2020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26/09/2020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26/09/2020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26/09/2020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th-TH" dirty="0"/>
              <a:t>อาคารทาวเวอร์</a:t>
            </a:r>
            <a:endParaRPr lang="en-US" dirty="0"/>
          </a:p>
        </p:txBody>
      </p:sp>
    </p:spTree>
    <p:extLst>
      <p:ext uri="{BB962C8B-B14F-4D97-AF65-F5344CB8AC3E}">
        <p14:creationId xmlns:p14="http://schemas.microsoft.com/office/powerpoint/2010/main" val="42272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th-TH" dirty="0"/>
              <a:t>กิจกรรมการต่อสู้ </a:t>
            </a:r>
            <a:r>
              <a:rPr lang="pt-PT" dirty="0"/>
              <a:t>: </a:t>
            </a:r>
            <a:r>
              <a:rPr lang="th-TH" dirty="0"/>
              <a:t>การ์ดทาวเวอร์</a:t>
            </a:r>
            <a:endParaRPr lang="pt-PT" dirty="0"/>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th-TH" sz="2200" b="1" dirty="0"/>
              <a:t>คำอธิบาย: ออกแบบและสร้างหอคอยกระดาษแข็งเพื่อรองรับอิฐ </a:t>
            </a:r>
            <a:r>
              <a:rPr lang="en-US" sz="2200" dirty="0"/>
              <a:t>(~ 1.5 </a:t>
            </a:r>
            <a:r>
              <a:rPr lang="th-TH" sz="2200" dirty="0"/>
              <a:t>กก</a:t>
            </a:r>
            <a:r>
              <a:rPr lang="en-US" sz="2200" dirty="0"/>
              <a:t>.)</a:t>
            </a:r>
            <a:endParaRPr lang="pt-PT" sz="2200" dirty="0"/>
          </a:p>
          <a:p>
            <a:endParaRPr lang="pt-PT" dirty="0"/>
          </a:p>
        </p:txBody>
      </p:sp>
      <p:sp>
        <p:nvSpPr>
          <p:cNvPr id="6" name="TextBox 5">
            <a:extLst>
              <a:ext uri="{FF2B5EF4-FFF2-40B4-BE49-F238E27FC236}">
                <a16:creationId xmlns:a16="http://schemas.microsoft.com/office/drawing/2014/main" id="{A7E6E283-2316-44BF-BDA3-BE1D4571FF2A}"/>
              </a:ext>
            </a:extLst>
          </p:cNvPr>
          <p:cNvSpPr txBox="1"/>
          <p:nvPr/>
        </p:nvSpPr>
        <p:spPr>
          <a:xfrm>
            <a:off x="826772" y="4241176"/>
            <a:ext cx="1117117" cy="369332"/>
          </a:xfrm>
          <a:prstGeom prst="rect">
            <a:avLst/>
          </a:prstGeom>
          <a:noFill/>
        </p:spPr>
        <p:txBody>
          <a:bodyPr wrap="square" rtlCol="0">
            <a:spAutoFit/>
          </a:bodyPr>
          <a:lstStyle/>
          <a:p>
            <a:r>
              <a:rPr lang="pt-PT" dirty="0"/>
              <a:t>5 </a:t>
            </a:r>
            <a:r>
              <a:rPr lang="th-TH" dirty="0"/>
              <a:t>ทีม</a:t>
            </a:r>
            <a:endParaRPr lang="pt-PT" dirty="0"/>
          </a:p>
        </p:txBody>
      </p:sp>
      <p:sp>
        <p:nvSpPr>
          <p:cNvPr id="9" name="TextBox 8">
            <a:extLst>
              <a:ext uri="{FF2B5EF4-FFF2-40B4-BE49-F238E27FC236}">
                <a16:creationId xmlns:a16="http://schemas.microsoft.com/office/drawing/2014/main" id="{0C53D8D3-6D91-44F7-969B-2687B4CBBE3E}"/>
              </a:ext>
            </a:extLst>
          </p:cNvPr>
          <p:cNvSpPr txBox="1"/>
          <p:nvPr/>
        </p:nvSpPr>
        <p:spPr>
          <a:xfrm>
            <a:off x="2647152" y="4247804"/>
            <a:ext cx="1117117" cy="369332"/>
          </a:xfrm>
          <a:prstGeom prst="rect">
            <a:avLst/>
          </a:prstGeom>
          <a:noFill/>
        </p:spPr>
        <p:txBody>
          <a:bodyPr wrap="square" rtlCol="0">
            <a:spAutoFit/>
          </a:bodyPr>
          <a:lstStyle/>
          <a:p>
            <a:pPr algn="ctr"/>
            <a:r>
              <a:rPr lang="th-TH" dirty="0"/>
              <a:t>ลูกค้า</a:t>
            </a:r>
            <a:endParaRPr lang="pt-PT" dirty="0"/>
          </a:p>
        </p:txBody>
      </p:sp>
      <p:sp>
        <p:nvSpPr>
          <p:cNvPr id="12" name="TextBox 11">
            <a:extLst>
              <a:ext uri="{FF2B5EF4-FFF2-40B4-BE49-F238E27FC236}">
                <a16:creationId xmlns:a16="http://schemas.microsoft.com/office/drawing/2014/main" id="{30968817-89E3-41B9-B7D7-8D6AA9B82874}"/>
              </a:ext>
            </a:extLst>
          </p:cNvPr>
          <p:cNvSpPr txBox="1"/>
          <p:nvPr/>
        </p:nvSpPr>
        <p:spPr>
          <a:xfrm>
            <a:off x="4392582" y="4241180"/>
            <a:ext cx="1449022" cy="369332"/>
          </a:xfrm>
          <a:prstGeom prst="rect">
            <a:avLst/>
          </a:prstGeom>
          <a:noFill/>
        </p:spPr>
        <p:txBody>
          <a:bodyPr wrap="square" rtlCol="0">
            <a:spAutoFit/>
          </a:bodyPr>
          <a:lstStyle/>
          <a:p>
            <a:pPr algn="ctr"/>
            <a:r>
              <a:rPr lang="th-TH" dirty="0"/>
              <a:t>ผู้ให้บริการ</a:t>
            </a:r>
            <a:endParaRPr lang="pt-PT" dirty="0"/>
          </a:p>
        </p:txBody>
      </p:sp>
      <p:sp>
        <p:nvSpPr>
          <p:cNvPr id="13" name="TextBox 12">
            <a:extLst>
              <a:ext uri="{FF2B5EF4-FFF2-40B4-BE49-F238E27FC236}">
                <a16:creationId xmlns:a16="http://schemas.microsoft.com/office/drawing/2014/main" id="{B1C49392-BE1C-48CD-AF54-0FAE5BB9A5AE}"/>
              </a:ext>
            </a:extLst>
          </p:cNvPr>
          <p:cNvSpPr txBox="1"/>
          <p:nvPr/>
        </p:nvSpPr>
        <p:spPr>
          <a:xfrm>
            <a:off x="6298188" y="2334374"/>
            <a:ext cx="5322318" cy="923330"/>
          </a:xfrm>
          <a:prstGeom prst="rect">
            <a:avLst/>
          </a:prstGeom>
          <a:noFill/>
        </p:spPr>
        <p:txBody>
          <a:bodyPr wrap="square" rtlCol="0">
            <a:spAutoFit/>
          </a:bodyPr>
          <a:lstStyle/>
          <a:p>
            <a:r>
              <a:rPr lang="pt-PT" b="1" dirty="0"/>
              <a:t>€€€</a:t>
            </a:r>
          </a:p>
          <a:p>
            <a:pPr marL="285750" indent="-285750">
              <a:buFontTx/>
              <a:buChar char="-"/>
            </a:pPr>
            <a:r>
              <a:rPr lang="en-US" dirty="0"/>
              <a:t>7x12 cm </a:t>
            </a:r>
            <a:r>
              <a:rPr lang="th-TH" dirty="0"/>
              <a:t>การ์ด: แดง</a:t>
            </a:r>
            <a:r>
              <a:rPr lang="en-US" dirty="0"/>
              <a:t>,</a:t>
            </a:r>
            <a:r>
              <a:rPr lang="th-TH" dirty="0"/>
              <a:t>เขียว</a:t>
            </a:r>
            <a:r>
              <a:rPr lang="en-US" dirty="0"/>
              <a:t>,</a:t>
            </a:r>
            <a:r>
              <a:rPr lang="th-TH" dirty="0"/>
              <a:t>ชมพู</a:t>
            </a:r>
            <a:r>
              <a:rPr lang="en-US" dirty="0"/>
              <a:t>,</a:t>
            </a:r>
            <a:r>
              <a:rPr lang="th-TH" dirty="0"/>
              <a:t>ฟ้าและส้ม</a:t>
            </a:r>
          </a:p>
          <a:p>
            <a:pPr marL="285750" indent="-285750">
              <a:buFontTx/>
              <a:buChar char="-"/>
            </a:pPr>
            <a:r>
              <a:rPr lang="th-TH" dirty="0"/>
              <a:t>คลิป</a:t>
            </a:r>
            <a:endParaRPr lang="pt-PT" dirty="0"/>
          </a:p>
        </p:txBody>
      </p:sp>
      <p:sp>
        <p:nvSpPr>
          <p:cNvPr id="14" name="TextBox 13">
            <a:extLst>
              <a:ext uri="{FF2B5EF4-FFF2-40B4-BE49-F238E27FC236}">
                <a16:creationId xmlns:a16="http://schemas.microsoft.com/office/drawing/2014/main" id="{046EB598-6080-47FA-9751-3D58472FBCB5}"/>
              </a:ext>
            </a:extLst>
          </p:cNvPr>
          <p:cNvSpPr txBox="1"/>
          <p:nvPr/>
        </p:nvSpPr>
        <p:spPr>
          <a:xfrm>
            <a:off x="6291564" y="3493941"/>
            <a:ext cx="5322318" cy="1569660"/>
          </a:xfrm>
          <a:prstGeom prst="rect">
            <a:avLst/>
          </a:prstGeom>
          <a:noFill/>
        </p:spPr>
        <p:txBody>
          <a:bodyPr wrap="square" rtlCol="0">
            <a:spAutoFit/>
          </a:bodyPr>
          <a:lstStyle/>
          <a:p>
            <a:r>
              <a:rPr lang="th-TH" sz="2400" b="1" dirty="0"/>
              <a:t>เวลา</a:t>
            </a:r>
            <a:endParaRPr lang="en-US" sz="2400" b="1" dirty="0"/>
          </a:p>
          <a:p>
            <a:r>
              <a:rPr lang="en-US" dirty="0"/>
              <a:t>- 10´ </a:t>
            </a:r>
            <a:r>
              <a:rPr lang="th-TH" dirty="0"/>
              <a:t>การระดมความคิด / การวางแผน</a:t>
            </a:r>
            <a:endParaRPr lang="en-US" dirty="0"/>
          </a:p>
          <a:p>
            <a:pPr marL="285750" indent="-285750">
              <a:buFontTx/>
              <a:buChar char="-"/>
            </a:pPr>
            <a:r>
              <a:rPr lang="en-US" dirty="0"/>
              <a:t>5´</a:t>
            </a:r>
            <a:r>
              <a:rPr lang="th-TH" dirty="0"/>
              <a:t>การสนับสนุน / การซื้อวัสดุ</a:t>
            </a:r>
            <a:endParaRPr lang="en-US" dirty="0"/>
          </a:p>
          <a:p>
            <a:pPr marL="285750" indent="-285750">
              <a:buFontTx/>
              <a:buChar char="-"/>
            </a:pPr>
            <a:r>
              <a:rPr lang="en-US" dirty="0"/>
              <a:t>3’ sprints </a:t>
            </a:r>
            <a:r>
              <a:rPr lang="th-TH" dirty="0"/>
              <a:t>2 'การวางแผน + 10' การดำเนินการ + 2 'บทวิจารณ์</a:t>
            </a:r>
            <a:r>
              <a:rPr lang="en-US" dirty="0"/>
              <a:t>- </a:t>
            </a:r>
          </a:p>
          <a:p>
            <a:r>
              <a:rPr lang="en-US" dirty="0"/>
              <a:t>10 ‘ </a:t>
            </a:r>
            <a:r>
              <a:rPr lang="th-TH" dirty="0"/>
              <a:t>ทดสอบ</a:t>
            </a:r>
            <a:endParaRPr lang="pt-PT" dirty="0"/>
          </a:p>
        </p:txBody>
      </p:sp>
      <p:sp>
        <p:nvSpPr>
          <p:cNvPr id="15" name="Rectangle 14">
            <a:extLst>
              <a:ext uri="{FF2B5EF4-FFF2-40B4-BE49-F238E27FC236}">
                <a16:creationId xmlns:a16="http://schemas.microsoft.com/office/drawing/2014/main" id="{14D26378-9BB0-4B46-9660-BA8CA017E898}"/>
              </a:ext>
            </a:extLst>
          </p:cNvPr>
          <p:cNvSpPr/>
          <p:nvPr/>
        </p:nvSpPr>
        <p:spPr>
          <a:xfrm>
            <a:off x="423956" y="5216638"/>
            <a:ext cx="11309338" cy="33855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h-TH" sz="1600" dirty="0"/>
              <a:t>ทีมต้องเตรียมพร้อมสำหรับเหตุการณ์ที่ไม่คาดฝันซึ่งอาจต้องมีการปรับเปลี่ยนการออกแบบและการก่อสร้างหอคอย</a:t>
            </a:r>
            <a:endParaRPr lang="pt-PT" sz="1600" dirty="0"/>
          </a:p>
        </p:txBody>
      </p:sp>
    </p:spTree>
    <p:extLst>
      <p:ext uri="{BB962C8B-B14F-4D97-AF65-F5344CB8AC3E}">
        <p14:creationId xmlns:p14="http://schemas.microsoft.com/office/powerpoint/2010/main" val="21776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02B0-EBAC-4081-A540-CDDBE248CB2A}"/>
              </a:ext>
            </a:extLst>
          </p:cNvPr>
          <p:cNvSpPr>
            <a:spLocks noGrp="1"/>
          </p:cNvSpPr>
          <p:nvPr>
            <p:ph type="title"/>
          </p:nvPr>
        </p:nvSpPr>
        <p:spPr/>
        <p:txBody>
          <a:bodyPr/>
          <a:lstStyle/>
          <a:p>
            <a:r>
              <a:rPr lang="th-TH" dirty="0"/>
              <a:t>กิจกรรมการต่อสู้ </a:t>
            </a:r>
            <a:r>
              <a:rPr lang="pt-PT" dirty="0"/>
              <a:t>: </a:t>
            </a:r>
            <a:r>
              <a:rPr lang="th-TH" dirty="0"/>
              <a:t>การ์ดทาวเวอร์</a:t>
            </a:r>
            <a:endParaRPr lang="pt-PT" dirty="0"/>
          </a:p>
        </p:txBody>
      </p:sp>
      <p:sp>
        <p:nvSpPr>
          <p:cNvPr id="6" name="Content Placeholder 2">
            <a:extLst>
              <a:ext uri="{FF2B5EF4-FFF2-40B4-BE49-F238E27FC236}">
                <a16:creationId xmlns:a16="http://schemas.microsoft.com/office/drawing/2014/main" id="{A5A51590-118F-45FC-B096-AA27D2284AAC}"/>
              </a:ext>
            </a:extLst>
          </p:cNvPr>
          <p:cNvSpPr>
            <a:spLocks noGrp="1"/>
          </p:cNvSpPr>
          <p:nvPr>
            <p:ph idx="1"/>
          </p:nvPr>
        </p:nvSpPr>
        <p:spPr/>
        <p:txBody>
          <a:bodyPr>
            <a:normAutofit lnSpcReduction="10000"/>
          </a:bodyPr>
          <a:lstStyle/>
          <a:p>
            <a:r>
              <a:rPr lang="th-TH" dirty="0"/>
              <a:t>ข้อจำกัดของลูกค้า</a:t>
            </a:r>
            <a:r>
              <a:rPr lang="en-US" dirty="0"/>
              <a:t>:</a:t>
            </a:r>
          </a:p>
          <a:p>
            <a:pPr lvl="1"/>
            <a:r>
              <a:rPr lang="th-TH" dirty="0"/>
              <a:t>หอคอยต้องมีความสูงประมาณ 24 ซม. ถึง 36 ซม. และสามารถใช้ได้เฉพาะวัสดุที่มีอยู่ (การ์ดและคลิป) เท่านั้น</a:t>
            </a:r>
          </a:p>
          <a:p>
            <a:pPr lvl="1"/>
            <a:r>
              <a:rPr lang="th-TH" dirty="0"/>
              <a:t>หอคอยต้องรองรับน้ำหนักของอิฐ (~ 1.5 กก.) เป็นเวลา 20 วินาที</a:t>
            </a:r>
          </a:p>
          <a:p>
            <a:pPr lvl="1"/>
            <a:r>
              <a:rPr lang="th-TH" dirty="0"/>
              <a:t>การ์ดไม่สามารถปรับแต่งให้เป็นโครงสร้างวงกลมได้ สามารถพับได้เท่านั้น</a:t>
            </a:r>
            <a:endParaRPr lang="en-US" dirty="0"/>
          </a:p>
          <a:p>
            <a:pPr lvl="1"/>
            <a:r>
              <a:rPr lang="th-TH" dirty="0"/>
              <a:t>แต่ละหอคอยต้องมีการ์ดอย่างน้อยหนึ่งใบของแต่ละสี</a:t>
            </a:r>
            <a:endParaRPr lang="en-US" dirty="0"/>
          </a:p>
          <a:p>
            <a:pPr lvl="1"/>
            <a:r>
              <a:rPr lang="th-TH" dirty="0"/>
              <a:t>ทีมที่ออกแบบหอคอยที่ตรงตามเงื่อนไขที่ลูกค้าเสนอและใช้ทรัพยากรน้อยกว่าจะชนะ</a:t>
            </a:r>
            <a:r>
              <a:rPr lang="en-US" dirty="0"/>
              <a:t>(€)</a:t>
            </a:r>
          </a:p>
          <a:p>
            <a:pPr lvl="2"/>
            <a:r>
              <a:rPr lang="th-TH" dirty="0"/>
              <a:t>ต้นทุนกิจกรรมโครงการ</a:t>
            </a:r>
            <a:endParaRPr lang="en-US" dirty="0"/>
          </a:p>
          <a:p>
            <a:pPr lvl="2"/>
            <a:r>
              <a:rPr lang="th-TH" dirty="0"/>
              <a:t>ค่าหอคอย ในการคำนวณต้นทุนนี้ต้นทุนของ</a:t>
            </a:r>
            <a:r>
              <a:rPr lang="th-TH" dirty="0" err="1"/>
              <a:t>ซัพพ</a:t>
            </a:r>
            <a:r>
              <a:rPr lang="th-TH" dirty="0"/>
              <a:t>ลายเออร์จะต้องคูณด้วย 3</a:t>
            </a:r>
            <a:endParaRPr lang="pt-PT" dirty="0"/>
          </a:p>
        </p:txBody>
      </p:sp>
    </p:spTree>
    <p:extLst>
      <p:ext uri="{BB962C8B-B14F-4D97-AF65-F5344CB8AC3E}">
        <p14:creationId xmlns:p14="http://schemas.microsoft.com/office/powerpoint/2010/main" val="332077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FAEB-D768-4099-91DF-52182FBBF19C}"/>
              </a:ext>
            </a:extLst>
          </p:cNvPr>
          <p:cNvSpPr>
            <a:spLocks noGrp="1"/>
          </p:cNvSpPr>
          <p:nvPr>
            <p:ph type="title"/>
          </p:nvPr>
        </p:nvSpPr>
        <p:spPr/>
        <p:txBody>
          <a:bodyPr/>
          <a:lstStyle/>
          <a:p>
            <a:r>
              <a:rPr lang="th-TH" dirty="0"/>
              <a:t>กิจกรรมการต่อสู้ </a:t>
            </a:r>
            <a:r>
              <a:rPr lang="pt-PT" dirty="0"/>
              <a:t>: </a:t>
            </a:r>
            <a:r>
              <a:rPr lang="th-TH" dirty="0"/>
              <a:t>การ์ดทาวเวอร์</a:t>
            </a:r>
            <a:endParaRPr lang="pt-PT" dirty="0"/>
          </a:p>
        </p:txBody>
      </p:sp>
      <p:sp>
        <p:nvSpPr>
          <p:cNvPr id="7" name="Content Placeholder 2">
            <a:extLst>
              <a:ext uri="{FF2B5EF4-FFF2-40B4-BE49-F238E27FC236}">
                <a16:creationId xmlns:a16="http://schemas.microsoft.com/office/drawing/2014/main" id="{0F017352-22B7-488E-8B75-4EEF0B6EAB6F}"/>
              </a:ext>
            </a:extLst>
          </p:cNvPr>
          <p:cNvSpPr>
            <a:spLocks noGrp="1"/>
          </p:cNvSpPr>
          <p:nvPr>
            <p:ph idx="1"/>
          </p:nvPr>
        </p:nvSpPr>
        <p:spPr/>
        <p:txBody>
          <a:bodyPr>
            <a:normAutofit lnSpcReduction="10000"/>
          </a:bodyPr>
          <a:lstStyle/>
          <a:p>
            <a:r>
              <a:rPr lang="th-TH" dirty="0"/>
              <a:t>ข้อจำกัดของ</a:t>
            </a:r>
            <a:r>
              <a:rPr lang="th-TH" dirty="0" err="1"/>
              <a:t>ซัพพ</a:t>
            </a:r>
            <a:r>
              <a:rPr lang="th-TH" dirty="0"/>
              <a:t>ลายเออร์</a:t>
            </a:r>
            <a:endParaRPr lang="en-US" dirty="0"/>
          </a:p>
          <a:p>
            <a:pPr lvl="1"/>
            <a:r>
              <a:rPr lang="th-TH" dirty="0"/>
              <a:t>วัสดุทั้งหมดมีต้นทุนที่แต่ละทีมต้องรับผิดชอบ:</a:t>
            </a:r>
            <a:endParaRPr lang="en-US" dirty="0"/>
          </a:p>
          <a:p>
            <a:pPr lvl="2"/>
            <a:r>
              <a:rPr lang="th-TH" dirty="0"/>
              <a:t>การ์ดสีน้ำเงินและสีส้ม: 1,000 € (คุณภาพและความพร้อมใช้งานที่เหนือกว่า)</a:t>
            </a:r>
          </a:p>
          <a:p>
            <a:pPr lvl="2"/>
            <a:r>
              <a:rPr lang="th-TH" dirty="0"/>
              <a:t>การ์ดสีชมพูแดงและเขียว: 500 €</a:t>
            </a:r>
          </a:p>
          <a:p>
            <a:pPr lvl="2"/>
            <a:r>
              <a:rPr lang="th-TH" dirty="0"/>
              <a:t>คลิป: หน่วย 200 €</a:t>
            </a:r>
          </a:p>
          <a:p>
            <a:pPr lvl="2"/>
            <a:r>
              <a:rPr lang="th-TH" dirty="0"/>
              <a:t>พับ: หน่วย 100 €</a:t>
            </a:r>
          </a:p>
          <a:p>
            <a:pPr lvl="2"/>
            <a:r>
              <a:rPr lang="th-TH" dirty="0"/>
              <a:t>แต่ละทีมสามารถโต้ตอบกับ</a:t>
            </a:r>
            <a:r>
              <a:rPr lang="th-TH" dirty="0" err="1"/>
              <a:t>ซัพพ</a:t>
            </a:r>
            <a:r>
              <a:rPr lang="th-TH" dirty="0"/>
              <a:t>ลายเออร์ได้ 4 ครั้งเท่านั้น (ขอหรือส่งคืนวัสดุ)</a:t>
            </a:r>
            <a:endParaRPr lang="en-US" dirty="0"/>
          </a:p>
          <a:p>
            <a:pPr lvl="1"/>
            <a:r>
              <a:rPr lang="th-TH" dirty="0"/>
              <a:t>แต่ในการเยี่ยมชมครั้งที่ 3 และ 4 ค่าวัสดุเพิ่มขึ้น 50%</a:t>
            </a:r>
            <a:endParaRPr lang="en-US" dirty="0"/>
          </a:p>
          <a:p>
            <a:pPr lvl="1"/>
            <a:r>
              <a:rPr lang="th-TH" dirty="0"/>
              <a:t>สามารถคืนวัสดุได้ตลอดเวลา - ลด 50% จากราคาเริ่มต้น</a:t>
            </a:r>
            <a:endParaRPr lang="pt-PT" dirty="0"/>
          </a:p>
        </p:txBody>
      </p:sp>
    </p:spTree>
    <p:extLst>
      <p:ext uri="{BB962C8B-B14F-4D97-AF65-F5344CB8AC3E}">
        <p14:creationId xmlns:p14="http://schemas.microsoft.com/office/powerpoint/2010/main" val="106364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87D3-AF32-4C02-A9BE-0B3A238CE00F}"/>
              </a:ext>
            </a:extLst>
          </p:cNvPr>
          <p:cNvSpPr>
            <a:spLocks noGrp="1"/>
          </p:cNvSpPr>
          <p:nvPr>
            <p:ph type="title"/>
          </p:nvPr>
        </p:nvSpPr>
        <p:spPr/>
        <p:txBody>
          <a:bodyPr/>
          <a:lstStyle/>
          <a:p>
            <a:r>
              <a:rPr lang="th-TH" dirty="0"/>
              <a:t>กิจกรรมการต่อสู้ </a:t>
            </a:r>
            <a:r>
              <a:rPr lang="pt-PT" dirty="0"/>
              <a:t>: execution</a:t>
            </a:r>
          </a:p>
        </p:txBody>
      </p:sp>
      <p:sp>
        <p:nvSpPr>
          <p:cNvPr id="3" name="Content Placeholder 2">
            <a:extLst>
              <a:ext uri="{FF2B5EF4-FFF2-40B4-BE49-F238E27FC236}">
                <a16:creationId xmlns:a16="http://schemas.microsoft.com/office/drawing/2014/main" id="{05A6AC3B-EE70-4E0F-BDF2-A784F36E9836}"/>
              </a:ext>
            </a:extLst>
          </p:cNvPr>
          <p:cNvSpPr>
            <a:spLocks noGrp="1"/>
          </p:cNvSpPr>
          <p:nvPr>
            <p:ph idx="1"/>
          </p:nvPr>
        </p:nvSpPr>
        <p:spPr>
          <a:xfrm>
            <a:off x="979713" y="2188029"/>
            <a:ext cx="10725617" cy="4212770"/>
          </a:xfrm>
        </p:spPr>
        <p:txBody>
          <a:bodyPr/>
          <a:lstStyle/>
          <a:p>
            <a:pPr marL="0" indent="0">
              <a:buNone/>
            </a:pPr>
            <a:r>
              <a:rPr lang="th-TH" b="1" dirty="0"/>
              <a:t>เวลา</a:t>
            </a:r>
          </a:p>
          <a:p>
            <a:pPr marL="0" indent="0">
              <a:buNone/>
            </a:pPr>
            <a:r>
              <a:rPr lang="th-TH" dirty="0"/>
              <a:t>10´ การระดมความคิด / การวางแผน</a:t>
            </a:r>
          </a:p>
          <a:p>
            <a:pPr marL="0" indent="0">
              <a:buNone/>
            </a:pPr>
            <a:r>
              <a:rPr lang="th-TH" dirty="0"/>
              <a:t>5´ผู้ผลิต / ซื้อวัสดุ</a:t>
            </a:r>
          </a:p>
          <a:p>
            <a:pPr marL="0" indent="0">
              <a:buNone/>
            </a:pPr>
            <a:r>
              <a:rPr lang="th-TH" dirty="0"/>
              <a:t>3</a:t>
            </a:r>
            <a:r>
              <a:rPr lang="en-US" dirty="0"/>
              <a:t>’</a:t>
            </a:r>
            <a:r>
              <a:rPr lang="th-TH" dirty="0"/>
              <a:t> </a:t>
            </a:r>
            <a:r>
              <a:rPr lang="en-US" dirty="0"/>
              <a:t>sprints 1 ’</a:t>
            </a:r>
            <a:r>
              <a:rPr lang="th-TH" dirty="0"/>
              <a:t>การวางแผน + 8’ การดำเนินการ + 1 ’รีวิว</a:t>
            </a:r>
          </a:p>
          <a:p>
            <a:pPr marL="0" indent="0">
              <a:buNone/>
            </a:pPr>
            <a:r>
              <a:rPr lang="th-TH" dirty="0"/>
              <a:t>10 ’การทดสอบ</a:t>
            </a:r>
            <a:endParaRPr lang="pt-PT" dirty="0"/>
          </a:p>
        </p:txBody>
      </p:sp>
    </p:spTree>
    <p:extLst>
      <p:ext uri="{BB962C8B-B14F-4D97-AF65-F5344CB8AC3E}">
        <p14:creationId xmlns:p14="http://schemas.microsoft.com/office/powerpoint/2010/main" val="79053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8639-1246-4F0B-8D2F-F8376ED23B9E}"/>
              </a:ext>
            </a:extLst>
          </p:cNvPr>
          <p:cNvSpPr>
            <a:spLocks noGrp="1"/>
          </p:cNvSpPr>
          <p:nvPr>
            <p:ph type="title"/>
          </p:nvPr>
        </p:nvSpPr>
        <p:spPr/>
        <p:txBody>
          <a:bodyPr/>
          <a:lstStyle/>
          <a:p>
            <a:r>
              <a:rPr lang="th-TH" dirty="0"/>
              <a:t>ข้อสังเกต </a:t>
            </a:r>
            <a:r>
              <a:rPr lang="pt-PT" dirty="0"/>
              <a:t>!</a:t>
            </a:r>
          </a:p>
        </p:txBody>
      </p:sp>
      <p:sp>
        <p:nvSpPr>
          <p:cNvPr id="3" name="Content Placeholder 2">
            <a:extLst>
              <a:ext uri="{FF2B5EF4-FFF2-40B4-BE49-F238E27FC236}">
                <a16:creationId xmlns:a16="http://schemas.microsoft.com/office/drawing/2014/main" id="{4B435AB2-EFB2-4EA9-A513-C912E8F57FB0}"/>
              </a:ext>
            </a:extLst>
          </p:cNvPr>
          <p:cNvSpPr>
            <a:spLocks noGrp="1"/>
          </p:cNvSpPr>
          <p:nvPr>
            <p:ph idx="1"/>
          </p:nvPr>
        </p:nvSpPr>
        <p:spPr/>
        <p:txBody>
          <a:bodyPr/>
          <a:lstStyle/>
          <a:p>
            <a:r>
              <a:rPr lang="th-TH" b="1" dirty="0"/>
              <a:t>การ์ดกรีน</a:t>
            </a:r>
            <a:endParaRPr lang="pt-PT" b="1" dirty="0"/>
          </a:p>
          <a:p>
            <a:pPr marL="0" indent="0">
              <a:buNone/>
            </a:pPr>
            <a:r>
              <a:rPr lang="th-TH" dirty="0"/>
              <a:t>บริษัท ที่ทำบัตรเหล่านี้ล้มละลาย!</a:t>
            </a:r>
          </a:p>
          <a:p>
            <a:pPr marL="0" indent="0">
              <a:buNone/>
            </a:pPr>
            <a:r>
              <a:rPr lang="th-TH" dirty="0"/>
              <a:t>ผลิตภัณฑ์นี้ถูกพิจารณาว่าเป็นอันตรายและด้วยเหตุนี้จึงไม่ควรใช้กรีนการ์ดในโครงสร้างสุดท้ายและไม่สามารถส่งคืนให้กับ</a:t>
            </a:r>
            <a:r>
              <a:rPr lang="th-TH" dirty="0" err="1"/>
              <a:t>ซัพพ</a:t>
            </a:r>
            <a:r>
              <a:rPr lang="th-TH" dirty="0"/>
              <a:t>ลายเออร์ได้</a:t>
            </a:r>
            <a:endParaRPr lang="pt-PT" dirty="0"/>
          </a:p>
        </p:txBody>
      </p:sp>
      <p:sp>
        <p:nvSpPr>
          <p:cNvPr id="4" name="Rectangle 3">
            <a:extLst>
              <a:ext uri="{FF2B5EF4-FFF2-40B4-BE49-F238E27FC236}">
                <a16:creationId xmlns:a16="http://schemas.microsoft.com/office/drawing/2014/main" id="{8BC0B0D3-09BF-449B-AA17-E16AF4FF130F}"/>
              </a:ext>
            </a:extLst>
          </p:cNvPr>
          <p:cNvSpPr/>
          <p:nvPr/>
        </p:nvSpPr>
        <p:spPr>
          <a:xfrm>
            <a:off x="8144876" y="4462478"/>
            <a:ext cx="3053751" cy="16390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6138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B25E-8AAC-4EA9-95B3-EE264A8F7562}"/>
              </a:ext>
            </a:extLst>
          </p:cNvPr>
          <p:cNvSpPr>
            <a:spLocks noGrp="1"/>
          </p:cNvSpPr>
          <p:nvPr>
            <p:ph type="title"/>
          </p:nvPr>
        </p:nvSpPr>
        <p:spPr/>
        <p:txBody>
          <a:bodyPr/>
          <a:lstStyle/>
          <a:p>
            <a:r>
              <a:rPr lang="th-TH" dirty="0"/>
              <a:t>ข้อสังเกต </a:t>
            </a:r>
            <a:r>
              <a:rPr lang="pt-PT" dirty="0"/>
              <a:t>!</a:t>
            </a:r>
          </a:p>
        </p:txBody>
      </p:sp>
      <p:sp>
        <p:nvSpPr>
          <p:cNvPr id="3" name="Content Placeholder 2">
            <a:extLst>
              <a:ext uri="{FF2B5EF4-FFF2-40B4-BE49-F238E27FC236}">
                <a16:creationId xmlns:a16="http://schemas.microsoft.com/office/drawing/2014/main" id="{B1ADC735-8731-4373-BBE8-BBB51AA5C2BA}"/>
              </a:ext>
            </a:extLst>
          </p:cNvPr>
          <p:cNvSpPr>
            <a:spLocks noGrp="1"/>
          </p:cNvSpPr>
          <p:nvPr>
            <p:ph idx="1"/>
          </p:nvPr>
        </p:nvSpPr>
        <p:spPr/>
        <p:txBody>
          <a:bodyPr/>
          <a:lstStyle/>
          <a:p>
            <a:r>
              <a:rPr lang="th-TH" b="1" dirty="0"/>
              <a:t>การ์ดแดง</a:t>
            </a:r>
            <a:endParaRPr lang="pt-PT" b="1" dirty="0"/>
          </a:p>
          <a:p>
            <a:pPr marL="0" indent="0">
              <a:buNone/>
            </a:pPr>
            <a:endParaRPr lang="pt-PT" b="1" dirty="0"/>
          </a:p>
          <a:p>
            <a:pPr marL="0" indent="0">
              <a:buNone/>
            </a:pPr>
            <a:r>
              <a:rPr lang="th-TH" dirty="0"/>
              <a:t>ผลิตภัณฑ์นี้เปิดเผยปัญหาที่เป็นอันตรายต่อความสมบูรณ์ของโครงสร้าง</a:t>
            </a:r>
          </a:p>
          <a:p>
            <a:pPr marL="0" indent="0">
              <a:buNone/>
            </a:pPr>
            <a:r>
              <a:rPr lang="th-TH" dirty="0"/>
              <a:t>ไม่สามารถใช้การ์ดเหล่านี้ได้มากกว่าสองเท่า</a:t>
            </a:r>
            <a:endParaRPr lang="pt-PT" dirty="0"/>
          </a:p>
        </p:txBody>
      </p:sp>
      <p:sp>
        <p:nvSpPr>
          <p:cNvPr id="4" name="Rectangle 3">
            <a:extLst>
              <a:ext uri="{FF2B5EF4-FFF2-40B4-BE49-F238E27FC236}">
                <a16:creationId xmlns:a16="http://schemas.microsoft.com/office/drawing/2014/main" id="{336B5FDF-5A3A-4843-BE98-3EA6D4C669CA}"/>
              </a:ext>
            </a:extLst>
          </p:cNvPr>
          <p:cNvSpPr/>
          <p:nvPr/>
        </p:nvSpPr>
        <p:spPr>
          <a:xfrm>
            <a:off x="8144876" y="4462478"/>
            <a:ext cx="3053751" cy="1639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1196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52DCC-126D-470A-B4AB-1F44C05E6325}"/>
              </a:ext>
            </a:extLst>
          </p:cNvPr>
          <p:cNvSpPr/>
          <p:nvPr/>
        </p:nvSpPr>
        <p:spPr>
          <a:xfrm>
            <a:off x="8144875" y="4462477"/>
            <a:ext cx="3053751" cy="1639019"/>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a:extLst>
              <a:ext uri="{FF2B5EF4-FFF2-40B4-BE49-F238E27FC236}">
                <a16:creationId xmlns:a16="http://schemas.microsoft.com/office/drawing/2014/main" id="{CEE8A8C3-7B01-48BC-BBCF-203D7EB4D3B7}"/>
              </a:ext>
            </a:extLst>
          </p:cNvPr>
          <p:cNvSpPr>
            <a:spLocks noGrp="1"/>
          </p:cNvSpPr>
          <p:nvPr>
            <p:ph type="title"/>
          </p:nvPr>
        </p:nvSpPr>
        <p:spPr/>
        <p:txBody>
          <a:bodyPr/>
          <a:lstStyle/>
          <a:p>
            <a:r>
              <a:rPr lang="th-TH" dirty="0"/>
              <a:t>ข้อสังเกต </a:t>
            </a:r>
            <a:r>
              <a:rPr lang="pt-PT" dirty="0"/>
              <a:t>!</a:t>
            </a:r>
          </a:p>
        </p:txBody>
      </p:sp>
      <p:sp>
        <p:nvSpPr>
          <p:cNvPr id="3" name="Content Placeholder 2">
            <a:extLst>
              <a:ext uri="{FF2B5EF4-FFF2-40B4-BE49-F238E27FC236}">
                <a16:creationId xmlns:a16="http://schemas.microsoft.com/office/drawing/2014/main" id="{06053D24-2519-4DB5-968F-B18D907AD551}"/>
              </a:ext>
            </a:extLst>
          </p:cNvPr>
          <p:cNvSpPr>
            <a:spLocks noGrp="1"/>
          </p:cNvSpPr>
          <p:nvPr>
            <p:ph idx="1"/>
          </p:nvPr>
        </p:nvSpPr>
        <p:spPr/>
        <p:txBody>
          <a:bodyPr/>
          <a:lstStyle/>
          <a:p>
            <a:r>
              <a:rPr lang="th-TH" b="1" dirty="0"/>
              <a:t>การ์ดชมพู</a:t>
            </a:r>
            <a:endParaRPr lang="pt-PT" b="1" dirty="0"/>
          </a:p>
          <a:p>
            <a:pPr marL="0" indent="0">
              <a:buNone/>
            </a:pPr>
            <a:r>
              <a:rPr lang="th-TH" dirty="0"/>
              <a:t>ผลิตภัณฑ์นี้เปิดเผยปัญหาการกัดกร่อนของสารเคมี</a:t>
            </a:r>
          </a:p>
          <a:p>
            <a:pPr marL="0" indent="0">
              <a:buNone/>
            </a:pPr>
            <a:endParaRPr lang="th-TH" dirty="0"/>
          </a:p>
          <a:p>
            <a:pPr marL="0" indent="0">
              <a:buNone/>
            </a:pPr>
            <a:r>
              <a:rPr lang="th-TH" dirty="0"/>
              <a:t>ไม่สามารถใช้ที่ฐานของโครงสร้างได้นั่นคือไม่สามารถสัมผัสกับพื้นได้</a:t>
            </a:r>
            <a:endParaRPr lang="pt-PT" dirty="0"/>
          </a:p>
        </p:txBody>
      </p:sp>
    </p:spTree>
    <p:extLst>
      <p:ext uri="{BB962C8B-B14F-4D97-AF65-F5344CB8AC3E}">
        <p14:creationId xmlns:p14="http://schemas.microsoft.com/office/powerpoint/2010/main" val="291516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th-TH" dirty="0"/>
              <a:t>การซักถาม</a:t>
            </a:r>
            <a:endParaRPr lang="pt-PT" dirty="0"/>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fontScale="92500" lnSpcReduction="10000"/>
          </a:bodyPr>
          <a:lstStyle/>
          <a:p>
            <a:r>
              <a:rPr lang="th-TH"/>
              <a:t>ผลลัพธ์</a:t>
            </a:r>
            <a:r>
              <a:rPr lang="th-TH" dirty="0"/>
              <a:t>: วัตถุประสงค์ยาวหรือไม่?</a:t>
            </a:r>
          </a:p>
          <a:p>
            <a:pPr lvl="1"/>
            <a:r>
              <a:rPr lang="th-TH" dirty="0"/>
              <a:t>ถ้าใช่: อะไรทำให้เกิด?</a:t>
            </a:r>
          </a:p>
          <a:p>
            <a:pPr lvl="1"/>
            <a:r>
              <a:rPr lang="th-TH" dirty="0"/>
              <a:t>ถ้าไม่: มีเงื่อนไขอะไรบ้าง?</a:t>
            </a:r>
          </a:p>
          <a:p>
            <a:r>
              <a:rPr lang="th-TH" dirty="0"/>
              <a:t>กระบวนการ: คุณประเมินการทำงานเป็นทีมอย่างไร?</a:t>
            </a:r>
          </a:p>
          <a:p>
            <a:pPr lvl="1"/>
            <a:r>
              <a:rPr lang="th-TH" dirty="0"/>
              <a:t>บทบาทของแต่ละองค์ประกอบ</a:t>
            </a:r>
          </a:p>
          <a:p>
            <a:pPr lvl="1"/>
            <a:r>
              <a:rPr lang="th-TH" dirty="0"/>
              <a:t>ทางออกของปัญหา</a:t>
            </a:r>
          </a:p>
          <a:p>
            <a:pPr lvl="1"/>
            <a:r>
              <a:rPr lang="th-TH" dirty="0"/>
              <a:t>องค์กรภายใน</a:t>
            </a:r>
          </a:p>
          <a:p>
            <a:pPr lvl="1"/>
            <a:r>
              <a:rPr lang="th-TH" dirty="0"/>
              <a:t>...</a:t>
            </a:r>
          </a:p>
          <a:p>
            <a:r>
              <a:rPr lang="th-TH" dirty="0"/>
              <a:t>ถ้าพวกเขาเป็นลูกค้าพวกเขาจ้างทีมไหนและทำไม?</a:t>
            </a:r>
            <a:endParaRPr lang="pt-PT" dirty="0"/>
          </a:p>
        </p:txBody>
      </p:sp>
    </p:spTree>
    <p:extLst>
      <p:ext uri="{BB962C8B-B14F-4D97-AF65-F5344CB8AC3E}">
        <p14:creationId xmlns:p14="http://schemas.microsoft.com/office/powerpoint/2010/main" val="2013440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594</Words>
  <Application>Microsoft Office PowerPoint</Application>
  <PresentationFormat>Widescreen</PresentationFormat>
  <Paragraphs>67</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Source Sans Pro</vt:lpstr>
      <vt:lpstr>Source Sans Pro Black</vt:lpstr>
      <vt:lpstr>Office Theme</vt:lpstr>
      <vt:lpstr>อาคารทาวเวอร์</vt:lpstr>
      <vt:lpstr>กิจกรรมการต่อสู้ : การ์ดทาวเวอร์</vt:lpstr>
      <vt:lpstr>กิจกรรมการต่อสู้ : การ์ดทาวเวอร์</vt:lpstr>
      <vt:lpstr>กิจกรรมการต่อสู้ : การ์ดทาวเวอร์</vt:lpstr>
      <vt:lpstr>กิจกรรมการต่อสู้ : execution</vt:lpstr>
      <vt:lpstr>ข้อสังเกต !</vt:lpstr>
      <vt:lpstr>ข้อสังเกต !</vt:lpstr>
      <vt:lpstr>ข้อสังเกต !</vt:lpstr>
      <vt:lpstr>การซักถาม</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lukaw9</cp:lastModifiedBy>
  <cp:revision>23</cp:revision>
  <dcterms:created xsi:type="dcterms:W3CDTF">2020-05-16T17:41:50Z</dcterms:created>
  <dcterms:modified xsi:type="dcterms:W3CDTF">2020-09-26T16:17:33Z</dcterms:modified>
</cp:coreProperties>
</file>