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9" r:id="rId2"/>
    <p:sldId id="415" r:id="rId3"/>
    <p:sldId id="416" r:id="rId4"/>
    <p:sldId id="417" r:id="rId5"/>
    <p:sldId id="418" r:id="rId6"/>
    <p:sldId id="419" r:id="rId7"/>
    <p:sldId id="390" r:id="rId8"/>
    <p:sldId id="421" r:id="rId9"/>
    <p:sldId id="392" r:id="rId10"/>
    <p:sldId id="420" r:id="rId11"/>
    <p:sldId id="399" r:id="rId12"/>
    <p:sldId id="396" r:id="rId13"/>
    <p:sldId id="402" r:id="rId14"/>
    <p:sldId id="403" r:id="rId15"/>
    <p:sldId id="404" r:id="rId16"/>
    <p:sldId id="405" r:id="rId17"/>
    <p:sldId id="406" r:id="rId18"/>
    <p:sldId id="408" r:id="rId19"/>
    <p:sldId id="409" r:id="rId20"/>
    <p:sldId id="410" r:id="rId21"/>
    <p:sldId id="411" r:id="rId22"/>
    <p:sldId id="412" r:id="rId23"/>
    <p:sldId id="413" r:id="rId24"/>
    <p:sldId id="401" r:id="rId25"/>
    <p:sldId id="414" r:id="rId26"/>
    <p:sldId id="25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CFD5EA"/>
    <a:srgbClr val="EAEFF7"/>
    <a:srgbClr val="E9EBF5"/>
    <a:srgbClr val="0070C0"/>
    <a:srgbClr val="ED7D31"/>
    <a:srgbClr val="C0C0C0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3917E6-C4AE-48F9-9BDF-470A6BF4572E}" type="doc">
      <dgm:prSet loTypeId="urn:microsoft.com/office/officeart/2005/8/layout/hierarchy4" loCatId="relationship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1A004E1B-4C6C-4EB5-B66F-03C3C3F9B901}">
      <dgm:prSet phldrT="[Text]" custT="1"/>
      <dgm:spPr/>
      <dgm:t>
        <a:bodyPr/>
        <a:lstStyle/>
        <a:p>
          <a:r>
            <a:rPr lang="th-TH" sz="4800" b="1" dirty="0">
              <a:solidFill>
                <a:schemeClr val="tx1"/>
              </a:solidFill>
              <a:latin typeface="Calibri" panose="020F0502020204030204" pitchFamily="34" charset="0"/>
            </a:rPr>
            <a:t>การนำเสนอ</a:t>
          </a:r>
          <a:endParaRPr lang="pt-PT" sz="48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0D90E8-520A-4EC5-8419-4D57AB8E9C4F}" type="parTrans" cxnId="{167740B8-22E9-4D1B-896C-049CC0345CDA}">
      <dgm:prSet/>
      <dgm:spPr/>
      <dgm:t>
        <a:bodyPr/>
        <a:lstStyle/>
        <a:p>
          <a:endParaRPr lang="pt-PT"/>
        </a:p>
      </dgm:t>
    </dgm:pt>
    <dgm:pt modelId="{28C6F205-B32E-4114-87B9-DA40691C45D7}" type="sibTrans" cxnId="{167740B8-22E9-4D1B-896C-049CC0345CDA}">
      <dgm:prSet/>
      <dgm:spPr/>
      <dgm:t>
        <a:bodyPr/>
        <a:lstStyle/>
        <a:p>
          <a:endParaRPr lang="pt-PT"/>
        </a:p>
      </dgm:t>
    </dgm:pt>
    <dgm:pt modelId="{D7190CCE-DDF3-4F3A-AB81-F196A56EB543}">
      <dgm:prSet phldrT="[Text]"/>
      <dgm:spPr/>
      <dgm:t>
        <a:bodyPr/>
        <a:lstStyle/>
        <a:p>
          <a:r>
            <a:rPr lang="th-TH" dirty="0">
              <a:solidFill>
                <a:prstClr val="black">
                  <a:lumMod val="50000"/>
                  <a:lumOff val="50000"/>
                </a:prstClr>
              </a:solidFill>
              <a:latin typeface="Calibri Light"/>
            </a:rPr>
            <a:t>การปิดอภิราย</a:t>
          </a:r>
          <a:endParaRPr lang="en-US" dirty="0">
            <a:solidFill>
              <a:prstClr val="black">
                <a:lumMod val="50000"/>
                <a:lumOff val="50000"/>
              </a:prstClr>
            </a:solidFill>
            <a:latin typeface="Calibri Light"/>
          </a:endParaRPr>
        </a:p>
      </dgm:t>
    </dgm:pt>
    <dgm:pt modelId="{FE1FCDCC-59EF-42CB-9707-C3398948F39B}" type="parTrans" cxnId="{65B29B6C-60D8-4CB8-903C-06DBAACD5641}">
      <dgm:prSet/>
      <dgm:spPr/>
      <dgm:t>
        <a:bodyPr/>
        <a:lstStyle/>
        <a:p>
          <a:endParaRPr lang="pt-PT"/>
        </a:p>
      </dgm:t>
    </dgm:pt>
    <dgm:pt modelId="{1E179195-B3E8-4DFA-80FA-410DC632690B}" type="sibTrans" cxnId="{65B29B6C-60D8-4CB8-903C-06DBAACD5641}">
      <dgm:prSet/>
      <dgm:spPr/>
      <dgm:t>
        <a:bodyPr/>
        <a:lstStyle/>
        <a:p>
          <a:endParaRPr lang="pt-PT"/>
        </a:p>
      </dgm:t>
    </dgm:pt>
    <dgm:pt modelId="{5D051679-A926-44A5-B40C-21C3CD516E32}">
      <dgm:prSet phldrT="[Text]" custT="1"/>
      <dgm:spPr/>
      <dgm:t>
        <a:bodyPr/>
        <a:lstStyle/>
        <a:p>
          <a:r>
            <a:rPr lang="th-TH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การจัดการโครงการ </a:t>
          </a:r>
          <a:r>
            <a:rPr lang="pt-PT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- </a:t>
          </a:r>
          <a:r>
            <a:rPr lang="th-TH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แนวคิด</a:t>
          </a:r>
          <a:endParaRPr lang="pt-PT" sz="3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BEC76F54-25B0-4644-B5E9-91BE9C4DA062}" type="parTrans" cxnId="{CEE0C292-24AB-46EE-ABB6-AF6ADA1F00D2}">
      <dgm:prSet/>
      <dgm:spPr/>
      <dgm:t>
        <a:bodyPr/>
        <a:lstStyle/>
        <a:p>
          <a:endParaRPr lang="pt-PT"/>
        </a:p>
      </dgm:t>
    </dgm:pt>
    <dgm:pt modelId="{23E5B0FB-4930-4352-AD1E-38747D599E57}" type="sibTrans" cxnId="{CEE0C292-24AB-46EE-ABB6-AF6ADA1F00D2}">
      <dgm:prSet/>
      <dgm:spPr/>
      <dgm:t>
        <a:bodyPr/>
        <a:lstStyle/>
        <a:p>
          <a:endParaRPr lang="pt-PT"/>
        </a:p>
      </dgm:t>
    </dgm:pt>
    <dgm:pt modelId="{F92EF4AC-1044-463C-95D0-2488AA112704}">
      <dgm:prSet phldrT="[Text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ทีมออกแบบและทีมพลวัต</a:t>
          </a:r>
          <a:endParaRPr lang="pt-PT" sz="3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F697CDAA-FA40-4EF3-A2E8-139374255644}" type="parTrans" cxnId="{BB08BA34-03F2-47EF-B1B6-5CBC4856185E}">
      <dgm:prSet/>
      <dgm:spPr/>
      <dgm:t>
        <a:bodyPr/>
        <a:lstStyle/>
        <a:p>
          <a:endParaRPr lang="pt-PT"/>
        </a:p>
      </dgm:t>
    </dgm:pt>
    <dgm:pt modelId="{D323600A-4761-49D8-8274-C3B9444D7B84}" type="sibTrans" cxnId="{BB08BA34-03F2-47EF-B1B6-5CBC4856185E}">
      <dgm:prSet/>
      <dgm:spPr/>
      <dgm:t>
        <a:bodyPr/>
        <a:lstStyle/>
        <a:p>
          <a:endParaRPr lang="pt-PT"/>
        </a:p>
      </dgm:t>
    </dgm:pt>
    <dgm:pt modelId="{4A3FEA3D-A19F-4735-BD93-1C026F754D72}">
      <dgm:prSet phldrT="[Text]"/>
      <dgm:spPr/>
      <dgm:t>
        <a:bodyPr/>
        <a:lstStyle/>
        <a:p>
          <a:r>
            <a:rPr lang="th-TH" dirty="0">
              <a:solidFill>
                <a:prstClr val="black">
                  <a:lumMod val="50000"/>
                  <a:lumOff val="50000"/>
                </a:prstClr>
              </a:solidFill>
              <a:latin typeface="Calibri Light"/>
            </a:rPr>
            <a:t>อภิปรายผล</a:t>
          </a:r>
          <a:endParaRPr lang="pt-PT" dirty="0"/>
        </a:p>
      </dgm:t>
    </dgm:pt>
    <dgm:pt modelId="{0654E23A-D171-4442-8035-A693E4D9419F}" type="sibTrans" cxnId="{A8C19FF6-E66D-4A62-8C3C-3EBB58693F69}">
      <dgm:prSet/>
      <dgm:spPr/>
      <dgm:t>
        <a:bodyPr/>
        <a:lstStyle/>
        <a:p>
          <a:endParaRPr lang="pt-PT"/>
        </a:p>
      </dgm:t>
    </dgm:pt>
    <dgm:pt modelId="{24E59C5D-5AFB-4E64-A956-ADDC9615407C}" type="parTrans" cxnId="{A8C19FF6-E66D-4A62-8C3C-3EBB58693F69}">
      <dgm:prSet/>
      <dgm:spPr/>
      <dgm:t>
        <a:bodyPr/>
        <a:lstStyle/>
        <a:p>
          <a:endParaRPr lang="pt-PT"/>
        </a:p>
      </dgm:t>
    </dgm:pt>
    <dgm:pt modelId="{48FA0D7D-5CED-4891-9951-7CCF894DB06A}" type="pres">
      <dgm:prSet presAssocID="{E63917E6-C4AE-48F9-9BDF-470A6BF4572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6C7E14-FBC9-4D9F-8880-36DF3AEEED16}" type="pres">
      <dgm:prSet presAssocID="{1A004E1B-4C6C-4EB5-B66F-03C3C3F9B901}" presName="vertOne" presStyleCnt="0"/>
      <dgm:spPr/>
    </dgm:pt>
    <dgm:pt modelId="{90F82C12-6A53-40C2-80AA-F0663BAB8854}" type="pres">
      <dgm:prSet presAssocID="{1A004E1B-4C6C-4EB5-B66F-03C3C3F9B901}" presName="txOne" presStyleLbl="node0" presStyleIdx="0" presStyleCnt="1">
        <dgm:presLayoutVars>
          <dgm:chPref val="3"/>
        </dgm:presLayoutVars>
      </dgm:prSet>
      <dgm:spPr/>
    </dgm:pt>
    <dgm:pt modelId="{97912612-FB8F-4E60-B75E-C0BACB417541}" type="pres">
      <dgm:prSet presAssocID="{1A004E1B-4C6C-4EB5-B66F-03C3C3F9B901}" presName="parTransOne" presStyleCnt="0"/>
      <dgm:spPr/>
    </dgm:pt>
    <dgm:pt modelId="{BDFA6CA1-74E4-4AEF-9D53-DFDF8E8448CE}" type="pres">
      <dgm:prSet presAssocID="{1A004E1B-4C6C-4EB5-B66F-03C3C3F9B901}" presName="horzOne" presStyleCnt="0"/>
      <dgm:spPr/>
    </dgm:pt>
    <dgm:pt modelId="{6C01CC6B-7016-4193-BD85-BEFE9952B64F}" type="pres">
      <dgm:prSet presAssocID="{5D051679-A926-44A5-B40C-21C3CD516E32}" presName="vertTwo" presStyleCnt="0"/>
      <dgm:spPr/>
    </dgm:pt>
    <dgm:pt modelId="{6005861B-AB54-4E19-B5C9-1C268FCACF8E}" type="pres">
      <dgm:prSet presAssocID="{5D051679-A926-44A5-B40C-21C3CD516E32}" presName="txTwo" presStyleLbl="node2" presStyleIdx="0" presStyleCnt="2">
        <dgm:presLayoutVars>
          <dgm:chPref val="3"/>
        </dgm:presLayoutVars>
      </dgm:prSet>
      <dgm:spPr/>
    </dgm:pt>
    <dgm:pt modelId="{64EE8280-62AE-40E0-B438-7B95DEB4478E}" type="pres">
      <dgm:prSet presAssocID="{5D051679-A926-44A5-B40C-21C3CD516E32}" presName="parTransTwo" presStyleCnt="0"/>
      <dgm:spPr/>
    </dgm:pt>
    <dgm:pt modelId="{7D34E0F4-911C-4C32-BE90-6E2DC1E7E67E}" type="pres">
      <dgm:prSet presAssocID="{5D051679-A926-44A5-B40C-21C3CD516E32}" presName="horzTwo" presStyleCnt="0"/>
      <dgm:spPr/>
    </dgm:pt>
    <dgm:pt modelId="{72439EE3-121C-4950-8A23-4B99A00503E1}" type="pres">
      <dgm:prSet presAssocID="{4A3FEA3D-A19F-4735-BD93-1C026F754D72}" presName="vertThree" presStyleCnt="0"/>
      <dgm:spPr/>
    </dgm:pt>
    <dgm:pt modelId="{7206E85B-EFC2-453B-8596-8D6045E4042F}" type="pres">
      <dgm:prSet presAssocID="{4A3FEA3D-A19F-4735-BD93-1C026F754D72}" presName="txThree" presStyleLbl="node3" presStyleIdx="0" presStyleCnt="2">
        <dgm:presLayoutVars>
          <dgm:chPref val="3"/>
        </dgm:presLayoutVars>
      </dgm:prSet>
      <dgm:spPr/>
    </dgm:pt>
    <dgm:pt modelId="{9489A4F3-11A1-450B-B465-70B7E416EED5}" type="pres">
      <dgm:prSet presAssocID="{4A3FEA3D-A19F-4735-BD93-1C026F754D72}" presName="horzThree" presStyleCnt="0"/>
      <dgm:spPr/>
    </dgm:pt>
    <dgm:pt modelId="{78117F71-F597-4D02-B178-A6390A41FD1C}" type="pres">
      <dgm:prSet presAssocID="{23E5B0FB-4930-4352-AD1E-38747D599E57}" presName="sibSpaceTwo" presStyleCnt="0"/>
      <dgm:spPr/>
    </dgm:pt>
    <dgm:pt modelId="{B7F7C76C-ABB3-4007-9911-CCAFE06C3F1B}" type="pres">
      <dgm:prSet presAssocID="{F92EF4AC-1044-463C-95D0-2488AA112704}" presName="vertTwo" presStyleCnt="0"/>
      <dgm:spPr/>
    </dgm:pt>
    <dgm:pt modelId="{7579AA35-107D-4D22-9564-398D4461F7A0}" type="pres">
      <dgm:prSet presAssocID="{F92EF4AC-1044-463C-95D0-2488AA112704}" presName="txTwo" presStyleLbl="node2" presStyleIdx="1" presStyleCnt="2">
        <dgm:presLayoutVars>
          <dgm:chPref val="3"/>
        </dgm:presLayoutVars>
      </dgm:prSet>
      <dgm:spPr/>
    </dgm:pt>
    <dgm:pt modelId="{12B6841C-4CE8-4B66-AB0B-E5785002BCF6}" type="pres">
      <dgm:prSet presAssocID="{F92EF4AC-1044-463C-95D0-2488AA112704}" presName="parTransTwo" presStyleCnt="0"/>
      <dgm:spPr/>
    </dgm:pt>
    <dgm:pt modelId="{5739C1CD-7254-4CB5-90DA-1FF0F9BEF8F6}" type="pres">
      <dgm:prSet presAssocID="{F92EF4AC-1044-463C-95D0-2488AA112704}" presName="horzTwo" presStyleCnt="0"/>
      <dgm:spPr/>
    </dgm:pt>
    <dgm:pt modelId="{5CC4BD50-E8A0-4817-949C-002183CB0DE9}" type="pres">
      <dgm:prSet presAssocID="{D7190CCE-DDF3-4F3A-AB81-F196A56EB543}" presName="vertThree" presStyleCnt="0"/>
      <dgm:spPr/>
    </dgm:pt>
    <dgm:pt modelId="{5D461148-695F-45D8-89BC-A1E245311EC2}" type="pres">
      <dgm:prSet presAssocID="{D7190CCE-DDF3-4F3A-AB81-F196A56EB543}" presName="txThree" presStyleLbl="node3" presStyleIdx="1" presStyleCnt="2">
        <dgm:presLayoutVars>
          <dgm:chPref val="3"/>
        </dgm:presLayoutVars>
      </dgm:prSet>
      <dgm:spPr/>
    </dgm:pt>
    <dgm:pt modelId="{1CA94965-7465-495A-AD66-8D1B24188902}" type="pres">
      <dgm:prSet presAssocID="{D7190CCE-DDF3-4F3A-AB81-F196A56EB543}" presName="horzThree" presStyleCnt="0"/>
      <dgm:spPr/>
    </dgm:pt>
  </dgm:ptLst>
  <dgm:cxnLst>
    <dgm:cxn modelId="{83A6E001-6F77-405E-AFD2-B2004DDEF372}" type="presOf" srcId="{D7190CCE-DDF3-4F3A-AB81-F196A56EB543}" destId="{5D461148-695F-45D8-89BC-A1E245311EC2}" srcOrd="0" destOrd="0" presId="urn:microsoft.com/office/officeart/2005/8/layout/hierarchy4"/>
    <dgm:cxn modelId="{24BD0A18-0C44-41AB-805C-478DB07492ED}" type="presOf" srcId="{1A004E1B-4C6C-4EB5-B66F-03C3C3F9B901}" destId="{90F82C12-6A53-40C2-80AA-F0663BAB8854}" srcOrd="0" destOrd="0" presId="urn:microsoft.com/office/officeart/2005/8/layout/hierarchy4"/>
    <dgm:cxn modelId="{BB08BA34-03F2-47EF-B1B6-5CBC4856185E}" srcId="{1A004E1B-4C6C-4EB5-B66F-03C3C3F9B901}" destId="{F92EF4AC-1044-463C-95D0-2488AA112704}" srcOrd="1" destOrd="0" parTransId="{F697CDAA-FA40-4EF3-A2E8-139374255644}" sibTransId="{D323600A-4761-49D8-8274-C3B9444D7B84}"/>
    <dgm:cxn modelId="{537EAF69-7302-42CF-BD18-250A5B4A000C}" type="presOf" srcId="{4A3FEA3D-A19F-4735-BD93-1C026F754D72}" destId="{7206E85B-EFC2-453B-8596-8D6045E4042F}" srcOrd="0" destOrd="0" presId="urn:microsoft.com/office/officeart/2005/8/layout/hierarchy4"/>
    <dgm:cxn modelId="{65B29B6C-60D8-4CB8-903C-06DBAACD5641}" srcId="{F92EF4AC-1044-463C-95D0-2488AA112704}" destId="{D7190CCE-DDF3-4F3A-AB81-F196A56EB543}" srcOrd="0" destOrd="0" parTransId="{FE1FCDCC-59EF-42CB-9707-C3398948F39B}" sibTransId="{1E179195-B3E8-4DFA-80FA-410DC632690B}"/>
    <dgm:cxn modelId="{CEE0C292-24AB-46EE-ABB6-AF6ADA1F00D2}" srcId="{1A004E1B-4C6C-4EB5-B66F-03C3C3F9B901}" destId="{5D051679-A926-44A5-B40C-21C3CD516E32}" srcOrd="0" destOrd="0" parTransId="{BEC76F54-25B0-4644-B5E9-91BE9C4DA062}" sibTransId="{23E5B0FB-4930-4352-AD1E-38747D599E57}"/>
    <dgm:cxn modelId="{825150B4-6A2B-4828-9C49-8F5BEE5A1CA7}" type="presOf" srcId="{E63917E6-C4AE-48F9-9BDF-470A6BF4572E}" destId="{48FA0D7D-5CED-4891-9951-7CCF894DB06A}" srcOrd="0" destOrd="0" presId="urn:microsoft.com/office/officeart/2005/8/layout/hierarchy4"/>
    <dgm:cxn modelId="{167740B8-22E9-4D1B-896C-049CC0345CDA}" srcId="{E63917E6-C4AE-48F9-9BDF-470A6BF4572E}" destId="{1A004E1B-4C6C-4EB5-B66F-03C3C3F9B901}" srcOrd="0" destOrd="0" parTransId="{250D90E8-520A-4EC5-8419-4D57AB8E9C4F}" sibTransId="{28C6F205-B32E-4114-87B9-DA40691C45D7}"/>
    <dgm:cxn modelId="{D55092E1-B3E0-4CB6-AAF3-E620B8AFBAED}" type="presOf" srcId="{5D051679-A926-44A5-B40C-21C3CD516E32}" destId="{6005861B-AB54-4E19-B5C9-1C268FCACF8E}" srcOrd="0" destOrd="0" presId="urn:microsoft.com/office/officeart/2005/8/layout/hierarchy4"/>
    <dgm:cxn modelId="{A8C19FF6-E66D-4A62-8C3C-3EBB58693F69}" srcId="{5D051679-A926-44A5-B40C-21C3CD516E32}" destId="{4A3FEA3D-A19F-4735-BD93-1C026F754D72}" srcOrd="0" destOrd="0" parTransId="{24E59C5D-5AFB-4E64-A956-ADDC9615407C}" sibTransId="{0654E23A-D171-4442-8035-A693E4D9419F}"/>
    <dgm:cxn modelId="{34DA1DF8-1421-4700-8D7A-E6E2199C991C}" type="presOf" srcId="{F92EF4AC-1044-463C-95D0-2488AA112704}" destId="{7579AA35-107D-4D22-9564-398D4461F7A0}" srcOrd="0" destOrd="0" presId="urn:microsoft.com/office/officeart/2005/8/layout/hierarchy4"/>
    <dgm:cxn modelId="{197DC3D7-DAF5-4B21-985D-09E1F4EF0496}" type="presParOf" srcId="{48FA0D7D-5CED-4891-9951-7CCF894DB06A}" destId="{5C6C7E14-FBC9-4D9F-8880-36DF3AEEED16}" srcOrd="0" destOrd="0" presId="urn:microsoft.com/office/officeart/2005/8/layout/hierarchy4"/>
    <dgm:cxn modelId="{08C35F6D-C0A0-46ED-8FED-1FEE1D98FBFE}" type="presParOf" srcId="{5C6C7E14-FBC9-4D9F-8880-36DF3AEEED16}" destId="{90F82C12-6A53-40C2-80AA-F0663BAB8854}" srcOrd="0" destOrd="0" presId="urn:microsoft.com/office/officeart/2005/8/layout/hierarchy4"/>
    <dgm:cxn modelId="{5C5D431B-D8A4-4323-A87C-37951770CF2F}" type="presParOf" srcId="{5C6C7E14-FBC9-4D9F-8880-36DF3AEEED16}" destId="{97912612-FB8F-4E60-B75E-C0BACB417541}" srcOrd="1" destOrd="0" presId="urn:microsoft.com/office/officeart/2005/8/layout/hierarchy4"/>
    <dgm:cxn modelId="{8C7FD710-9542-4019-9939-88A4EF708DCB}" type="presParOf" srcId="{5C6C7E14-FBC9-4D9F-8880-36DF3AEEED16}" destId="{BDFA6CA1-74E4-4AEF-9D53-DFDF8E8448CE}" srcOrd="2" destOrd="0" presId="urn:microsoft.com/office/officeart/2005/8/layout/hierarchy4"/>
    <dgm:cxn modelId="{26BBC954-5FE8-494C-AD75-1C3CC95E25CB}" type="presParOf" srcId="{BDFA6CA1-74E4-4AEF-9D53-DFDF8E8448CE}" destId="{6C01CC6B-7016-4193-BD85-BEFE9952B64F}" srcOrd="0" destOrd="0" presId="urn:microsoft.com/office/officeart/2005/8/layout/hierarchy4"/>
    <dgm:cxn modelId="{20B3221D-9063-443B-948E-6E87A3AC4117}" type="presParOf" srcId="{6C01CC6B-7016-4193-BD85-BEFE9952B64F}" destId="{6005861B-AB54-4E19-B5C9-1C268FCACF8E}" srcOrd="0" destOrd="0" presId="urn:microsoft.com/office/officeart/2005/8/layout/hierarchy4"/>
    <dgm:cxn modelId="{850518C8-77A3-4FF0-8E57-CA19BFCBC272}" type="presParOf" srcId="{6C01CC6B-7016-4193-BD85-BEFE9952B64F}" destId="{64EE8280-62AE-40E0-B438-7B95DEB4478E}" srcOrd="1" destOrd="0" presId="urn:microsoft.com/office/officeart/2005/8/layout/hierarchy4"/>
    <dgm:cxn modelId="{7FFAC410-9186-401E-ABEC-AF27BB33DC5E}" type="presParOf" srcId="{6C01CC6B-7016-4193-BD85-BEFE9952B64F}" destId="{7D34E0F4-911C-4C32-BE90-6E2DC1E7E67E}" srcOrd="2" destOrd="0" presId="urn:microsoft.com/office/officeart/2005/8/layout/hierarchy4"/>
    <dgm:cxn modelId="{7709AF63-C47C-4253-B0F1-78EB5F0924B5}" type="presParOf" srcId="{7D34E0F4-911C-4C32-BE90-6E2DC1E7E67E}" destId="{72439EE3-121C-4950-8A23-4B99A00503E1}" srcOrd="0" destOrd="0" presId="urn:microsoft.com/office/officeart/2005/8/layout/hierarchy4"/>
    <dgm:cxn modelId="{FEF8C5C1-1090-4C87-BA47-287E047DC5FB}" type="presParOf" srcId="{72439EE3-121C-4950-8A23-4B99A00503E1}" destId="{7206E85B-EFC2-453B-8596-8D6045E4042F}" srcOrd="0" destOrd="0" presId="urn:microsoft.com/office/officeart/2005/8/layout/hierarchy4"/>
    <dgm:cxn modelId="{F5A2626C-F116-413B-8DCD-CDA17355178D}" type="presParOf" srcId="{72439EE3-121C-4950-8A23-4B99A00503E1}" destId="{9489A4F3-11A1-450B-B465-70B7E416EED5}" srcOrd="1" destOrd="0" presId="urn:microsoft.com/office/officeart/2005/8/layout/hierarchy4"/>
    <dgm:cxn modelId="{BB32CD44-FECA-4148-A893-F710C873C31A}" type="presParOf" srcId="{BDFA6CA1-74E4-4AEF-9D53-DFDF8E8448CE}" destId="{78117F71-F597-4D02-B178-A6390A41FD1C}" srcOrd="1" destOrd="0" presId="urn:microsoft.com/office/officeart/2005/8/layout/hierarchy4"/>
    <dgm:cxn modelId="{3C1E48FF-C1E4-41AA-A92E-2CFF2C274C85}" type="presParOf" srcId="{BDFA6CA1-74E4-4AEF-9D53-DFDF8E8448CE}" destId="{B7F7C76C-ABB3-4007-9911-CCAFE06C3F1B}" srcOrd="2" destOrd="0" presId="urn:microsoft.com/office/officeart/2005/8/layout/hierarchy4"/>
    <dgm:cxn modelId="{CC7E9CD1-1986-4C98-8EA8-A7A156458527}" type="presParOf" srcId="{B7F7C76C-ABB3-4007-9911-CCAFE06C3F1B}" destId="{7579AA35-107D-4D22-9564-398D4461F7A0}" srcOrd="0" destOrd="0" presId="urn:microsoft.com/office/officeart/2005/8/layout/hierarchy4"/>
    <dgm:cxn modelId="{DBBB34E9-2432-4F93-819E-393DD3D1AC24}" type="presParOf" srcId="{B7F7C76C-ABB3-4007-9911-CCAFE06C3F1B}" destId="{12B6841C-4CE8-4B66-AB0B-E5785002BCF6}" srcOrd="1" destOrd="0" presId="urn:microsoft.com/office/officeart/2005/8/layout/hierarchy4"/>
    <dgm:cxn modelId="{DC21874C-AFED-4B7A-8710-6E0E77C07732}" type="presParOf" srcId="{B7F7C76C-ABB3-4007-9911-CCAFE06C3F1B}" destId="{5739C1CD-7254-4CB5-90DA-1FF0F9BEF8F6}" srcOrd="2" destOrd="0" presId="urn:microsoft.com/office/officeart/2005/8/layout/hierarchy4"/>
    <dgm:cxn modelId="{79D1ACA9-4F18-4986-8CA5-D5EBE3635AE7}" type="presParOf" srcId="{5739C1CD-7254-4CB5-90DA-1FF0F9BEF8F6}" destId="{5CC4BD50-E8A0-4817-949C-002183CB0DE9}" srcOrd="0" destOrd="0" presId="urn:microsoft.com/office/officeart/2005/8/layout/hierarchy4"/>
    <dgm:cxn modelId="{464051C3-DABC-4E41-B11B-BCEFED0654AC}" type="presParOf" srcId="{5CC4BD50-E8A0-4817-949C-002183CB0DE9}" destId="{5D461148-695F-45D8-89BC-A1E245311EC2}" srcOrd="0" destOrd="0" presId="urn:microsoft.com/office/officeart/2005/8/layout/hierarchy4"/>
    <dgm:cxn modelId="{0323FCB6-DDDA-44FB-97E0-37D69EE0DC89}" type="presParOf" srcId="{5CC4BD50-E8A0-4817-949C-002183CB0DE9}" destId="{1CA94965-7465-495A-AD66-8D1B2418890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A1FB74-0CE0-45ED-B49C-130FD286AF00}" type="doc">
      <dgm:prSet loTypeId="urn:microsoft.com/office/officeart/2005/8/layout/radial1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8A2E0EAE-9442-4C93-8B39-596705A21FBE}">
      <dgm:prSet phldrT="[Text]"/>
      <dgm:spPr/>
      <dgm:t>
        <a:bodyPr/>
        <a:lstStyle/>
        <a:p>
          <a:r>
            <a:rPr lang="th-TH" noProof="0" dirty="0"/>
            <a:t>โครงการ</a:t>
          </a:r>
          <a:endParaRPr lang="en-US" noProof="0" dirty="0"/>
        </a:p>
      </dgm:t>
    </dgm:pt>
    <dgm:pt modelId="{5DCEC4EC-D5D8-42C0-9AB9-D412A271E820}" type="parTrans" cxnId="{2E835696-B79F-4C2C-B5A3-DB7ED7B1BA92}">
      <dgm:prSet/>
      <dgm:spPr/>
      <dgm:t>
        <a:bodyPr/>
        <a:lstStyle/>
        <a:p>
          <a:endParaRPr lang="en-US" noProof="0" dirty="0"/>
        </a:p>
      </dgm:t>
    </dgm:pt>
    <dgm:pt modelId="{1BEDF106-07F0-4024-BB9F-52D969B73EB6}" type="sibTrans" cxnId="{2E835696-B79F-4C2C-B5A3-DB7ED7B1BA92}">
      <dgm:prSet/>
      <dgm:spPr/>
      <dgm:t>
        <a:bodyPr/>
        <a:lstStyle/>
        <a:p>
          <a:endParaRPr lang="en-US" noProof="0" dirty="0"/>
        </a:p>
      </dgm:t>
    </dgm:pt>
    <dgm:pt modelId="{FC0FCA4F-5B65-46A8-BBB4-3DDF76EF32E9}">
      <dgm:prSet phldrT="[Text]" custT="1"/>
      <dgm:spPr/>
      <dgm:t>
        <a:bodyPr/>
        <a:lstStyle/>
        <a:p>
          <a:r>
            <a:rPr lang="th-TH" sz="2800" noProof="0" dirty="0"/>
            <a:t>เอกลักษณ์</a:t>
          </a:r>
          <a:endParaRPr lang="en-US" sz="2800" noProof="0" dirty="0"/>
        </a:p>
      </dgm:t>
    </dgm:pt>
    <dgm:pt modelId="{17357DD1-D20A-4730-8DA8-4BBEE3D3356B}" type="parTrans" cxnId="{5DAE15E9-8156-4921-81FE-434C74507007}">
      <dgm:prSet/>
      <dgm:spPr/>
      <dgm:t>
        <a:bodyPr/>
        <a:lstStyle/>
        <a:p>
          <a:endParaRPr lang="en-US" noProof="0" dirty="0"/>
        </a:p>
      </dgm:t>
    </dgm:pt>
    <dgm:pt modelId="{93169357-E9F4-4846-89D1-FA041A7E070D}" type="sibTrans" cxnId="{5DAE15E9-8156-4921-81FE-434C74507007}">
      <dgm:prSet/>
      <dgm:spPr/>
      <dgm:t>
        <a:bodyPr/>
        <a:lstStyle/>
        <a:p>
          <a:endParaRPr lang="en-US" noProof="0" dirty="0"/>
        </a:p>
      </dgm:t>
    </dgm:pt>
    <dgm:pt modelId="{846C409B-FA08-4B7D-9556-F5786716ACD5}">
      <dgm:prSet custT="1"/>
      <dgm:spPr/>
      <dgm:t>
        <a:bodyPr/>
        <a:lstStyle/>
        <a:p>
          <a:r>
            <a:rPr lang="th-TH" sz="3200" noProof="0" dirty="0"/>
            <a:t>การจำกัดเวลา</a:t>
          </a:r>
          <a:endParaRPr lang="en-US" sz="3200" noProof="0" dirty="0"/>
        </a:p>
      </dgm:t>
    </dgm:pt>
    <dgm:pt modelId="{CE912ADA-CB6D-47AF-AA58-E5A4121BA7A6}" type="parTrans" cxnId="{30585C53-4990-4E43-9C3B-1B4CDBB922E9}">
      <dgm:prSet/>
      <dgm:spPr/>
      <dgm:t>
        <a:bodyPr/>
        <a:lstStyle/>
        <a:p>
          <a:endParaRPr lang="en-US" noProof="0" dirty="0"/>
        </a:p>
      </dgm:t>
    </dgm:pt>
    <dgm:pt modelId="{FD84D249-E6F8-4BE3-9558-D3C721A48AC3}" type="sibTrans" cxnId="{30585C53-4990-4E43-9C3B-1B4CDBB922E9}">
      <dgm:prSet/>
      <dgm:spPr/>
      <dgm:t>
        <a:bodyPr/>
        <a:lstStyle/>
        <a:p>
          <a:endParaRPr lang="en-US" noProof="0" dirty="0"/>
        </a:p>
      </dgm:t>
    </dgm:pt>
    <dgm:pt modelId="{5E3D774B-3769-4AB8-8355-4A0EAD94A5DE}">
      <dgm:prSet custT="1"/>
      <dgm:spPr/>
      <dgm:t>
        <a:bodyPr/>
        <a:lstStyle/>
        <a:p>
          <a:r>
            <a:rPr lang="th-TH" sz="2800" b="0" i="0" dirty="0"/>
            <a:t>การจำกัดทุนทรัพย์</a:t>
          </a:r>
          <a:endParaRPr lang="en-US" sz="2800" noProof="0" dirty="0"/>
        </a:p>
      </dgm:t>
    </dgm:pt>
    <dgm:pt modelId="{6F4CBF74-5324-4900-BD5E-5CF7B1FE5891}" type="parTrans" cxnId="{4E9BC589-1412-405F-B993-A377B526A705}">
      <dgm:prSet/>
      <dgm:spPr/>
      <dgm:t>
        <a:bodyPr/>
        <a:lstStyle/>
        <a:p>
          <a:endParaRPr lang="en-US" noProof="0" dirty="0"/>
        </a:p>
      </dgm:t>
    </dgm:pt>
    <dgm:pt modelId="{2A889D94-3368-4C19-AB47-02F2B2A9F741}" type="sibTrans" cxnId="{4E9BC589-1412-405F-B993-A377B526A705}">
      <dgm:prSet/>
      <dgm:spPr/>
      <dgm:t>
        <a:bodyPr/>
        <a:lstStyle/>
        <a:p>
          <a:endParaRPr lang="en-US" noProof="0" dirty="0"/>
        </a:p>
      </dgm:t>
    </dgm:pt>
    <dgm:pt modelId="{EEEC1709-489F-405B-A14F-505CDA06D04A}">
      <dgm:prSet custT="1"/>
      <dgm:spPr/>
      <dgm:t>
        <a:bodyPr/>
        <a:lstStyle/>
        <a:p>
          <a:r>
            <a:rPr lang="th-TH" sz="3200" noProof="0" dirty="0"/>
            <a:t>การจำกัดทรัพยากร</a:t>
          </a:r>
          <a:endParaRPr lang="en-US" sz="3200" noProof="0" dirty="0"/>
        </a:p>
      </dgm:t>
    </dgm:pt>
    <dgm:pt modelId="{B5CBA508-5A62-408E-8FF7-8DA611B812B6}" type="parTrans" cxnId="{970A6165-D4D7-4489-88A8-3CCF91225F29}">
      <dgm:prSet/>
      <dgm:spPr/>
      <dgm:t>
        <a:bodyPr/>
        <a:lstStyle/>
        <a:p>
          <a:endParaRPr lang="en-US" noProof="0" dirty="0"/>
        </a:p>
      </dgm:t>
    </dgm:pt>
    <dgm:pt modelId="{6375DA54-903B-400E-A6B3-6188965199D2}" type="sibTrans" cxnId="{970A6165-D4D7-4489-88A8-3CCF91225F29}">
      <dgm:prSet/>
      <dgm:spPr/>
      <dgm:t>
        <a:bodyPr/>
        <a:lstStyle/>
        <a:p>
          <a:endParaRPr lang="en-US" noProof="0" dirty="0"/>
        </a:p>
      </dgm:t>
    </dgm:pt>
    <dgm:pt modelId="{62928C3F-D4B5-473F-B98E-A5B369C0649E}">
      <dgm:prSet custT="1"/>
      <dgm:spPr/>
      <dgm:t>
        <a:bodyPr/>
        <a:lstStyle/>
        <a:p>
          <a:r>
            <a:rPr lang="th-TH" sz="2400" noProof="0" dirty="0"/>
            <a:t>สหวิทยาการ</a:t>
          </a:r>
          <a:endParaRPr lang="en-US" sz="2400" noProof="0" dirty="0"/>
        </a:p>
      </dgm:t>
    </dgm:pt>
    <dgm:pt modelId="{6EAD38A4-2103-4C56-A29E-F5649E6D0E4B}" type="parTrans" cxnId="{5B529280-51D4-45A5-B042-909CB6CE856D}">
      <dgm:prSet/>
      <dgm:spPr/>
      <dgm:t>
        <a:bodyPr/>
        <a:lstStyle/>
        <a:p>
          <a:endParaRPr lang="en-US" noProof="0" dirty="0"/>
        </a:p>
      </dgm:t>
    </dgm:pt>
    <dgm:pt modelId="{DBB89C0F-0E30-4F9F-A6CA-C4DA130FE41B}" type="sibTrans" cxnId="{5B529280-51D4-45A5-B042-909CB6CE856D}">
      <dgm:prSet/>
      <dgm:spPr/>
      <dgm:t>
        <a:bodyPr/>
        <a:lstStyle/>
        <a:p>
          <a:endParaRPr lang="en-US" noProof="0" dirty="0"/>
        </a:p>
      </dgm:t>
    </dgm:pt>
    <dgm:pt modelId="{EACA2C5A-DBED-47EA-A691-EEE8A48DEDCC}">
      <dgm:prSet/>
      <dgm:spPr/>
      <dgm:t>
        <a:bodyPr/>
        <a:lstStyle/>
        <a:p>
          <a:r>
            <a:rPr lang="th-TH" noProof="0" dirty="0"/>
            <a:t>ซับซ้อน</a:t>
          </a:r>
          <a:endParaRPr lang="en-US" noProof="0" dirty="0"/>
        </a:p>
      </dgm:t>
    </dgm:pt>
    <dgm:pt modelId="{D249FB09-0FFF-4719-B490-972D82469181}" type="parTrans" cxnId="{2752F6A5-16B5-4E77-9F70-94069B4C49F6}">
      <dgm:prSet/>
      <dgm:spPr/>
      <dgm:t>
        <a:bodyPr/>
        <a:lstStyle/>
        <a:p>
          <a:endParaRPr lang="en-US" noProof="0" dirty="0"/>
        </a:p>
      </dgm:t>
    </dgm:pt>
    <dgm:pt modelId="{09EC1B4C-57D0-4406-B0E0-DAF621A1AFFC}" type="sibTrans" cxnId="{2752F6A5-16B5-4E77-9F70-94069B4C49F6}">
      <dgm:prSet/>
      <dgm:spPr/>
      <dgm:t>
        <a:bodyPr/>
        <a:lstStyle/>
        <a:p>
          <a:endParaRPr lang="en-US" noProof="0" dirty="0"/>
        </a:p>
      </dgm:t>
    </dgm:pt>
    <dgm:pt modelId="{6487C691-850F-4E84-8404-A5592D317F5E}">
      <dgm:prSet custT="1"/>
      <dgm:spPr/>
      <dgm:t>
        <a:bodyPr/>
        <a:lstStyle/>
        <a:p>
          <a:r>
            <a:rPr lang="th-TH" sz="3600" noProof="0" dirty="0"/>
            <a:t>ทีม</a:t>
          </a:r>
          <a:endParaRPr lang="en-US" sz="3600" noProof="0" dirty="0"/>
        </a:p>
      </dgm:t>
    </dgm:pt>
    <dgm:pt modelId="{2D9D5170-0480-426E-84C0-EAC110F4D4CF}" type="parTrans" cxnId="{AE76C7F1-674D-4518-9995-CA46FD6635CA}">
      <dgm:prSet/>
      <dgm:spPr/>
      <dgm:t>
        <a:bodyPr/>
        <a:lstStyle/>
        <a:p>
          <a:endParaRPr lang="en-US" noProof="0" dirty="0"/>
        </a:p>
      </dgm:t>
    </dgm:pt>
    <dgm:pt modelId="{7B506E36-2997-47C3-A15F-0C341A06FBDB}" type="sibTrans" cxnId="{AE76C7F1-674D-4518-9995-CA46FD6635CA}">
      <dgm:prSet/>
      <dgm:spPr/>
      <dgm:t>
        <a:bodyPr/>
        <a:lstStyle/>
        <a:p>
          <a:endParaRPr lang="en-US" noProof="0" dirty="0"/>
        </a:p>
      </dgm:t>
    </dgm:pt>
    <dgm:pt modelId="{584BFA9E-95C8-49C8-8BD9-0D8C48296776}" type="pres">
      <dgm:prSet presAssocID="{81A1FB74-0CE0-45ED-B49C-130FD286AF0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3746EC5-A279-4C4E-BF10-020C01D2B8B6}" type="pres">
      <dgm:prSet presAssocID="{8A2E0EAE-9442-4C93-8B39-596705A21FBE}" presName="centerShape" presStyleLbl="node0" presStyleIdx="0" presStyleCnt="1"/>
      <dgm:spPr/>
    </dgm:pt>
    <dgm:pt modelId="{82B02940-F20A-46FD-9EA5-FD6C2D24E37B}" type="pres">
      <dgm:prSet presAssocID="{17357DD1-D20A-4730-8DA8-4BBEE3D3356B}" presName="Name9" presStyleLbl="parChTrans1D2" presStyleIdx="0" presStyleCnt="7"/>
      <dgm:spPr/>
    </dgm:pt>
    <dgm:pt modelId="{DEC64F9F-0095-47A1-888D-98875C3E06A6}" type="pres">
      <dgm:prSet presAssocID="{17357DD1-D20A-4730-8DA8-4BBEE3D3356B}" presName="connTx" presStyleLbl="parChTrans1D2" presStyleIdx="0" presStyleCnt="7"/>
      <dgm:spPr/>
    </dgm:pt>
    <dgm:pt modelId="{D210D281-DE86-4774-8DF0-35E9A06B907D}" type="pres">
      <dgm:prSet presAssocID="{FC0FCA4F-5B65-46A8-BBB4-3DDF76EF32E9}" presName="node" presStyleLbl="node1" presStyleIdx="0" presStyleCnt="7">
        <dgm:presLayoutVars>
          <dgm:bulletEnabled val="1"/>
        </dgm:presLayoutVars>
      </dgm:prSet>
      <dgm:spPr/>
    </dgm:pt>
    <dgm:pt modelId="{6E9B111C-C744-4F30-A64A-E8BC6FAB9A8F}" type="pres">
      <dgm:prSet presAssocID="{CE912ADA-CB6D-47AF-AA58-E5A4121BA7A6}" presName="Name9" presStyleLbl="parChTrans1D2" presStyleIdx="1" presStyleCnt="7"/>
      <dgm:spPr/>
    </dgm:pt>
    <dgm:pt modelId="{7F7AA5C7-6572-4D84-BA8D-858C33F668D6}" type="pres">
      <dgm:prSet presAssocID="{CE912ADA-CB6D-47AF-AA58-E5A4121BA7A6}" presName="connTx" presStyleLbl="parChTrans1D2" presStyleIdx="1" presStyleCnt="7"/>
      <dgm:spPr/>
    </dgm:pt>
    <dgm:pt modelId="{80E93288-49A3-4D9E-8AB3-2868AEAB64EA}" type="pres">
      <dgm:prSet presAssocID="{846C409B-FA08-4B7D-9556-F5786716ACD5}" presName="node" presStyleLbl="node1" presStyleIdx="1" presStyleCnt="7">
        <dgm:presLayoutVars>
          <dgm:bulletEnabled val="1"/>
        </dgm:presLayoutVars>
      </dgm:prSet>
      <dgm:spPr/>
    </dgm:pt>
    <dgm:pt modelId="{FC0D9BDC-2FAE-4B5D-8DB4-E4F2A6A0E03B}" type="pres">
      <dgm:prSet presAssocID="{6F4CBF74-5324-4900-BD5E-5CF7B1FE5891}" presName="Name9" presStyleLbl="parChTrans1D2" presStyleIdx="2" presStyleCnt="7"/>
      <dgm:spPr/>
    </dgm:pt>
    <dgm:pt modelId="{AA8A9D1A-2DA3-4313-846D-EC104BBC49C9}" type="pres">
      <dgm:prSet presAssocID="{6F4CBF74-5324-4900-BD5E-5CF7B1FE5891}" presName="connTx" presStyleLbl="parChTrans1D2" presStyleIdx="2" presStyleCnt="7"/>
      <dgm:spPr/>
    </dgm:pt>
    <dgm:pt modelId="{CE5C8306-657B-4E1A-921B-18528DF5DBFF}" type="pres">
      <dgm:prSet presAssocID="{5E3D774B-3769-4AB8-8355-4A0EAD94A5DE}" presName="node" presStyleLbl="node1" presStyleIdx="2" presStyleCnt="7">
        <dgm:presLayoutVars>
          <dgm:bulletEnabled val="1"/>
        </dgm:presLayoutVars>
      </dgm:prSet>
      <dgm:spPr/>
    </dgm:pt>
    <dgm:pt modelId="{C900ACBD-FEA0-4D9F-8323-991F7F27CC7D}" type="pres">
      <dgm:prSet presAssocID="{B5CBA508-5A62-408E-8FF7-8DA611B812B6}" presName="Name9" presStyleLbl="parChTrans1D2" presStyleIdx="3" presStyleCnt="7"/>
      <dgm:spPr/>
    </dgm:pt>
    <dgm:pt modelId="{90F2B763-322E-4B98-96F8-024CFD293284}" type="pres">
      <dgm:prSet presAssocID="{B5CBA508-5A62-408E-8FF7-8DA611B812B6}" presName="connTx" presStyleLbl="parChTrans1D2" presStyleIdx="3" presStyleCnt="7"/>
      <dgm:spPr/>
    </dgm:pt>
    <dgm:pt modelId="{3509F387-AF3A-48D7-A047-D7B1A6822999}" type="pres">
      <dgm:prSet presAssocID="{EEEC1709-489F-405B-A14F-505CDA06D04A}" presName="node" presStyleLbl="node1" presStyleIdx="3" presStyleCnt="7">
        <dgm:presLayoutVars>
          <dgm:bulletEnabled val="1"/>
        </dgm:presLayoutVars>
      </dgm:prSet>
      <dgm:spPr/>
    </dgm:pt>
    <dgm:pt modelId="{9598DAFB-BED5-4FC0-B8DB-74FB57AE866C}" type="pres">
      <dgm:prSet presAssocID="{6EAD38A4-2103-4C56-A29E-F5649E6D0E4B}" presName="Name9" presStyleLbl="parChTrans1D2" presStyleIdx="4" presStyleCnt="7"/>
      <dgm:spPr/>
    </dgm:pt>
    <dgm:pt modelId="{07DAD012-2FB8-4203-A08D-47F781DF1933}" type="pres">
      <dgm:prSet presAssocID="{6EAD38A4-2103-4C56-A29E-F5649E6D0E4B}" presName="connTx" presStyleLbl="parChTrans1D2" presStyleIdx="4" presStyleCnt="7"/>
      <dgm:spPr/>
    </dgm:pt>
    <dgm:pt modelId="{39081132-E3E4-44F7-B573-79C382536CA8}" type="pres">
      <dgm:prSet presAssocID="{62928C3F-D4B5-473F-B98E-A5B369C0649E}" presName="node" presStyleLbl="node1" presStyleIdx="4" presStyleCnt="7">
        <dgm:presLayoutVars>
          <dgm:bulletEnabled val="1"/>
        </dgm:presLayoutVars>
      </dgm:prSet>
      <dgm:spPr/>
    </dgm:pt>
    <dgm:pt modelId="{1DE12CDA-9A4B-4CF9-B19A-C39D03212D26}" type="pres">
      <dgm:prSet presAssocID="{D249FB09-0FFF-4719-B490-972D82469181}" presName="Name9" presStyleLbl="parChTrans1D2" presStyleIdx="5" presStyleCnt="7"/>
      <dgm:spPr/>
    </dgm:pt>
    <dgm:pt modelId="{031E8DDF-D16D-45F5-BC6E-380C6A0FA2C0}" type="pres">
      <dgm:prSet presAssocID="{D249FB09-0FFF-4719-B490-972D82469181}" presName="connTx" presStyleLbl="parChTrans1D2" presStyleIdx="5" presStyleCnt="7"/>
      <dgm:spPr/>
    </dgm:pt>
    <dgm:pt modelId="{9BABF658-F7FF-4D91-ACDB-8F5FE76BC6A9}" type="pres">
      <dgm:prSet presAssocID="{EACA2C5A-DBED-47EA-A691-EEE8A48DEDCC}" presName="node" presStyleLbl="node1" presStyleIdx="5" presStyleCnt="7">
        <dgm:presLayoutVars>
          <dgm:bulletEnabled val="1"/>
        </dgm:presLayoutVars>
      </dgm:prSet>
      <dgm:spPr/>
    </dgm:pt>
    <dgm:pt modelId="{78F780A8-9E45-4299-BE9C-EC4786EEFB9E}" type="pres">
      <dgm:prSet presAssocID="{2D9D5170-0480-426E-84C0-EAC110F4D4CF}" presName="Name9" presStyleLbl="parChTrans1D2" presStyleIdx="6" presStyleCnt="7"/>
      <dgm:spPr/>
    </dgm:pt>
    <dgm:pt modelId="{85DE073B-A1D8-49AD-8656-978AE49AD226}" type="pres">
      <dgm:prSet presAssocID="{2D9D5170-0480-426E-84C0-EAC110F4D4CF}" presName="connTx" presStyleLbl="parChTrans1D2" presStyleIdx="6" presStyleCnt="7"/>
      <dgm:spPr/>
    </dgm:pt>
    <dgm:pt modelId="{F7C07532-C748-4457-BC66-55D59FDCFB66}" type="pres">
      <dgm:prSet presAssocID="{6487C691-850F-4E84-8404-A5592D317F5E}" presName="node" presStyleLbl="node1" presStyleIdx="6" presStyleCnt="7">
        <dgm:presLayoutVars>
          <dgm:bulletEnabled val="1"/>
        </dgm:presLayoutVars>
      </dgm:prSet>
      <dgm:spPr/>
    </dgm:pt>
  </dgm:ptLst>
  <dgm:cxnLst>
    <dgm:cxn modelId="{546A0906-7E01-4C53-8F3A-0A7059A81F57}" type="presOf" srcId="{5E3D774B-3769-4AB8-8355-4A0EAD94A5DE}" destId="{CE5C8306-657B-4E1A-921B-18528DF5DBFF}" srcOrd="0" destOrd="0" presId="urn:microsoft.com/office/officeart/2005/8/layout/radial1"/>
    <dgm:cxn modelId="{1D942715-426B-4CB3-8458-686679CAFE08}" type="presOf" srcId="{2D9D5170-0480-426E-84C0-EAC110F4D4CF}" destId="{85DE073B-A1D8-49AD-8656-978AE49AD226}" srcOrd="1" destOrd="0" presId="urn:microsoft.com/office/officeart/2005/8/layout/radial1"/>
    <dgm:cxn modelId="{00A9EF15-2BCB-4710-A45B-E0949841A640}" type="presOf" srcId="{D249FB09-0FFF-4719-B490-972D82469181}" destId="{031E8DDF-D16D-45F5-BC6E-380C6A0FA2C0}" srcOrd="1" destOrd="0" presId="urn:microsoft.com/office/officeart/2005/8/layout/radial1"/>
    <dgm:cxn modelId="{D8CAEA31-0957-44C2-8019-AFB4690A23B9}" type="presOf" srcId="{CE912ADA-CB6D-47AF-AA58-E5A4121BA7A6}" destId="{6E9B111C-C744-4F30-A64A-E8BC6FAB9A8F}" srcOrd="0" destOrd="0" presId="urn:microsoft.com/office/officeart/2005/8/layout/radial1"/>
    <dgm:cxn modelId="{AB5B735F-CA3F-4827-B773-B6E04B32072C}" type="presOf" srcId="{CE912ADA-CB6D-47AF-AA58-E5A4121BA7A6}" destId="{7F7AA5C7-6572-4D84-BA8D-858C33F668D6}" srcOrd="1" destOrd="0" presId="urn:microsoft.com/office/officeart/2005/8/layout/radial1"/>
    <dgm:cxn modelId="{6CD7E764-7491-44AC-8054-85D748165ED8}" type="presOf" srcId="{6F4CBF74-5324-4900-BD5E-5CF7B1FE5891}" destId="{AA8A9D1A-2DA3-4313-846D-EC104BBC49C9}" srcOrd="1" destOrd="0" presId="urn:microsoft.com/office/officeart/2005/8/layout/radial1"/>
    <dgm:cxn modelId="{970A6165-D4D7-4489-88A8-3CCF91225F29}" srcId="{8A2E0EAE-9442-4C93-8B39-596705A21FBE}" destId="{EEEC1709-489F-405B-A14F-505CDA06D04A}" srcOrd="3" destOrd="0" parTransId="{B5CBA508-5A62-408E-8FF7-8DA611B812B6}" sibTransId="{6375DA54-903B-400E-A6B3-6188965199D2}"/>
    <dgm:cxn modelId="{30585C53-4990-4E43-9C3B-1B4CDBB922E9}" srcId="{8A2E0EAE-9442-4C93-8B39-596705A21FBE}" destId="{846C409B-FA08-4B7D-9556-F5786716ACD5}" srcOrd="1" destOrd="0" parTransId="{CE912ADA-CB6D-47AF-AA58-E5A4121BA7A6}" sibTransId="{FD84D249-E6F8-4BE3-9558-D3C721A48AC3}"/>
    <dgm:cxn modelId="{1B71DF73-2905-4991-9097-3D59E56EA03E}" type="presOf" srcId="{2D9D5170-0480-426E-84C0-EAC110F4D4CF}" destId="{78F780A8-9E45-4299-BE9C-EC4786EEFB9E}" srcOrd="0" destOrd="0" presId="urn:microsoft.com/office/officeart/2005/8/layout/radial1"/>
    <dgm:cxn modelId="{0AC1B676-7C27-441E-A271-00E0D06057A9}" type="presOf" srcId="{8A2E0EAE-9442-4C93-8B39-596705A21FBE}" destId="{93746EC5-A279-4C4E-BF10-020C01D2B8B6}" srcOrd="0" destOrd="0" presId="urn:microsoft.com/office/officeart/2005/8/layout/radial1"/>
    <dgm:cxn modelId="{EB4A3278-4086-4144-A543-CDB396A14F51}" type="presOf" srcId="{17357DD1-D20A-4730-8DA8-4BBEE3D3356B}" destId="{82B02940-F20A-46FD-9EA5-FD6C2D24E37B}" srcOrd="0" destOrd="0" presId="urn:microsoft.com/office/officeart/2005/8/layout/radial1"/>
    <dgm:cxn modelId="{E3122A5A-1383-4C34-8395-8BD19CDA7EB7}" type="presOf" srcId="{FC0FCA4F-5B65-46A8-BBB4-3DDF76EF32E9}" destId="{D210D281-DE86-4774-8DF0-35E9A06B907D}" srcOrd="0" destOrd="0" presId="urn:microsoft.com/office/officeart/2005/8/layout/radial1"/>
    <dgm:cxn modelId="{3D7DFF7E-9A07-4B59-9052-D6B59E380A1E}" type="presOf" srcId="{846C409B-FA08-4B7D-9556-F5786716ACD5}" destId="{80E93288-49A3-4D9E-8AB3-2868AEAB64EA}" srcOrd="0" destOrd="0" presId="urn:microsoft.com/office/officeart/2005/8/layout/radial1"/>
    <dgm:cxn modelId="{EDB99C7F-8D2E-44D0-B405-A70D651AD710}" type="presOf" srcId="{62928C3F-D4B5-473F-B98E-A5B369C0649E}" destId="{39081132-E3E4-44F7-B573-79C382536CA8}" srcOrd="0" destOrd="0" presId="urn:microsoft.com/office/officeart/2005/8/layout/radial1"/>
    <dgm:cxn modelId="{5B529280-51D4-45A5-B042-909CB6CE856D}" srcId="{8A2E0EAE-9442-4C93-8B39-596705A21FBE}" destId="{62928C3F-D4B5-473F-B98E-A5B369C0649E}" srcOrd="4" destOrd="0" parTransId="{6EAD38A4-2103-4C56-A29E-F5649E6D0E4B}" sibTransId="{DBB89C0F-0E30-4F9F-A6CA-C4DA130FE41B}"/>
    <dgm:cxn modelId="{2A877C89-5DA1-43ED-8CFB-E264BA3CF42A}" type="presOf" srcId="{6487C691-850F-4E84-8404-A5592D317F5E}" destId="{F7C07532-C748-4457-BC66-55D59FDCFB66}" srcOrd="0" destOrd="0" presId="urn:microsoft.com/office/officeart/2005/8/layout/radial1"/>
    <dgm:cxn modelId="{4E9BC589-1412-405F-B993-A377B526A705}" srcId="{8A2E0EAE-9442-4C93-8B39-596705A21FBE}" destId="{5E3D774B-3769-4AB8-8355-4A0EAD94A5DE}" srcOrd="2" destOrd="0" parTransId="{6F4CBF74-5324-4900-BD5E-5CF7B1FE5891}" sibTransId="{2A889D94-3368-4C19-AB47-02F2B2A9F741}"/>
    <dgm:cxn modelId="{B8B6128D-CACA-49C5-A3B8-2FDEEA031CB9}" type="presOf" srcId="{6EAD38A4-2103-4C56-A29E-F5649E6D0E4B}" destId="{9598DAFB-BED5-4FC0-B8DB-74FB57AE866C}" srcOrd="0" destOrd="0" presId="urn:microsoft.com/office/officeart/2005/8/layout/radial1"/>
    <dgm:cxn modelId="{2E835696-B79F-4C2C-B5A3-DB7ED7B1BA92}" srcId="{81A1FB74-0CE0-45ED-B49C-130FD286AF00}" destId="{8A2E0EAE-9442-4C93-8B39-596705A21FBE}" srcOrd="0" destOrd="0" parTransId="{5DCEC4EC-D5D8-42C0-9AB9-D412A271E820}" sibTransId="{1BEDF106-07F0-4024-BB9F-52D969B73EB6}"/>
    <dgm:cxn modelId="{2752F6A5-16B5-4E77-9F70-94069B4C49F6}" srcId="{8A2E0EAE-9442-4C93-8B39-596705A21FBE}" destId="{EACA2C5A-DBED-47EA-A691-EEE8A48DEDCC}" srcOrd="5" destOrd="0" parTransId="{D249FB09-0FFF-4719-B490-972D82469181}" sibTransId="{09EC1B4C-57D0-4406-B0E0-DAF621A1AFFC}"/>
    <dgm:cxn modelId="{C96BB4A6-0C4B-4A20-8458-171051C80063}" type="presOf" srcId="{D249FB09-0FFF-4719-B490-972D82469181}" destId="{1DE12CDA-9A4B-4CF9-B19A-C39D03212D26}" srcOrd="0" destOrd="0" presId="urn:microsoft.com/office/officeart/2005/8/layout/radial1"/>
    <dgm:cxn modelId="{21B1FCAB-8007-42A6-9145-ACA3D922948E}" type="presOf" srcId="{81A1FB74-0CE0-45ED-B49C-130FD286AF00}" destId="{584BFA9E-95C8-49C8-8BD9-0D8C48296776}" srcOrd="0" destOrd="0" presId="urn:microsoft.com/office/officeart/2005/8/layout/radial1"/>
    <dgm:cxn modelId="{52C755AE-2CE5-40FD-8663-8CE9006EAAD5}" type="presOf" srcId="{EACA2C5A-DBED-47EA-A691-EEE8A48DEDCC}" destId="{9BABF658-F7FF-4D91-ACDB-8F5FE76BC6A9}" srcOrd="0" destOrd="0" presId="urn:microsoft.com/office/officeart/2005/8/layout/radial1"/>
    <dgm:cxn modelId="{49F1D4AE-A6D2-4786-8B42-CC54183A1570}" type="presOf" srcId="{6EAD38A4-2103-4C56-A29E-F5649E6D0E4B}" destId="{07DAD012-2FB8-4203-A08D-47F781DF1933}" srcOrd="1" destOrd="0" presId="urn:microsoft.com/office/officeart/2005/8/layout/radial1"/>
    <dgm:cxn modelId="{D088F2B7-E45A-4D03-9A6D-CEDBECCF900A}" type="presOf" srcId="{17357DD1-D20A-4730-8DA8-4BBEE3D3356B}" destId="{DEC64F9F-0095-47A1-888D-98875C3E06A6}" srcOrd="1" destOrd="0" presId="urn:microsoft.com/office/officeart/2005/8/layout/radial1"/>
    <dgm:cxn modelId="{6A6671CD-16BB-479E-B53C-DB091AABDBB9}" type="presOf" srcId="{EEEC1709-489F-405B-A14F-505CDA06D04A}" destId="{3509F387-AF3A-48D7-A047-D7B1A6822999}" srcOrd="0" destOrd="0" presId="urn:microsoft.com/office/officeart/2005/8/layout/radial1"/>
    <dgm:cxn modelId="{118119D3-BCD3-4FB9-938F-64E9BD9ABEA5}" type="presOf" srcId="{B5CBA508-5A62-408E-8FF7-8DA611B812B6}" destId="{C900ACBD-FEA0-4D9F-8323-991F7F27CC7D}" srcOrd="0" destOrd="0" presId="urn:microsoft.com/office/officeart/2005/8/layout/radial1"/>
    <dgm:cxn modelId="{5D4BB8D9-E0D6-4D8C-8447-57A9996B36B0}" type="presOf" srcId="{6F4CBF74-5324-4900-BD5E-5CF7B1FE5891}" destId="{FC0D9BDC-2FAE-4B5D-8DB4-E4F2A6A0E03B}" srcOrd="0" destOrd="0" presId="urn:microsoft.com/office/officeart/2005/8/layout/radial1"/>
    <dgm:cxn modelId="{5DAE15E9-8156-4921-81FE-434C74507007}" srcId="{8A2E0EAE-9442-4C93-8B39-596705A21FBE}" destId="{FC0FCA4F-5B65-46A8-BBB4-3DDF76EF32E9}" srcOrd="0" destOrd="0" parTransId="{17357DD1-D20A-4730-8DA8-4BBEE3D3356B}" sibTransId="{93169357-E9F4-4846-89D1-FA041A7E070D}"/>
    <dgm:cxn modelId="{C40AD7EB-83BB-49E6-B397-DA5D29D92B69}" type="presOf" srcId="{B5CBA508-5A62-408E-8FF7-8DA611B812B6}" destId="{90F2B763-322E-4B98-96F8-024CFD293284}" srcOrd="1" destOrd="0" presId="urn:microsoft.com/office/officeart/2005/8/layout/radial1"/>
    <dgm:cxn modelId="{AE76C7F1-674D-4518-9995-CA46FD6635CA}" srcId="{8A2E0EAE-9442-4C93-8B39-596705A21FBE}" destId="{6487C691-850F-4E84-8404-A5592D317F5E}" srcOrd="6" destOrd="0" parTransId="{2D9D5170-0480-426E-84C0-EAC110F4D4CF}" sibTransId="{7B506E36-2997-47C3-A15F-0C341A06FBDB}"/>
    <dgm:cxn modelId="{DE1146A8-CC83-4EFA-B40D-B8EEDBF5C0AD}" type="presParOf" srcId="{584BFA9E-95C8-49C8-8BD9-0D8C48296776}" destId="{93746EC5-A279-4C4E-BF10-020C01D2B8B6}" srcOrd="0" destOrd="0" presId="urn:microsoft.com/office/officeart/2005/8/layout/radial1"/>
    <dgm:cxn modelId="{65DC7881-8978-42C9-BD10-03DC7314A9A0}" type="presParOf" srcId="{584BFA9E-95C8-49C8-8BD9-0D8C48296776}" destId="{82B02940-F20A-46FD-9EA5-FD6C2D24E37B}" srcOrd="1" destOrd="0" presId="urn:microsoft.com/office/officeart/2005/8/layout/radial1"/>
    <dgm:cxn modelId="{4025E304-2537-4C6E-B2D2-16BBDE3FB2AE}" type="presParOf" srcId="{82B02940-F20A-46FD-9EA5-FD6C2D24E37B}" destId="{DEC64F9F-0095-47A1-888D-98875C3E06A6}" srcOrd="0" destOrd="0" presId="urn:microsoft.com/office/officeart/2005/8/layout/radial1"/>
    <dgm:cxn modelId="{4B1E1FD4-6A91-4629-9C9C-60DB44884FE1}" type="presParOf" srcId="{584BFA9E-95C8-49C8-8BD9-0D8C48296776}" destId="{D210D281-DE86-4774-8DF0-35E9A06B907D}" srcOrd="2" destOrd="0" presId="urn:microsoft.com/office/officeart/2005/8/layout/radial1"/>
    <dgm:cxn modelId="{B1E14F90-D06E-481E-B1AC-132B3051CD7D}" type="presParOf" srcId="{584BFA9E-95C8-49C8-8BD9-0D8C48296776}" destId="{6E9B111C-C744-4F30-A64A-E8BC6FAB9A8F}" srcOrd="3" destOrd="0" presId="urn:microsoft.com/office/officeart/2005/8/layout/radial1"/>
    <dgm:cxn modelId="{4349FAB9-A57E-4685-8B95-E3C24F7EF0AA}" type="presParOf" srcId="{6E9B111C-C744-4F30-A64A-E8BC6FAB9A8F}" destId="{7F7AA5C7-6572-4D84-BA8D-858C33F668D6}" srcOrd="0" destOrd="0" presId="urn:microsoft.com/office/officeart/2005/8/layout/radial1"/>
    <dgm:cxn modelId="{D9270F21-17DA-401E-A9FA-6EFC87530B0C}" type="presParOf" srcId="{584BFA9E-95C8-49C8-8BD9-0D8C48296776}" destId="{80E93288-49A3-4D9E-8AB3-2868AEAB64EA}" srcOrd="4" destOrd="0" presId="urn:microsoft.com/office/officeart/2005/8/layout/radial1"/>
    <dgm:cxn modelId="{FE148626-F470-4738-871C-228E1033354B}" type="presParOf" srcId="{584BFA9E-95C8-49C8-8BD9-0D8C48296776}" destId="{FC0D9BDC-2FAE-4B5D-8DB4-E4F2A6A0E03B}" srcOrd="5" destOrd="0" presId="urn:microsoft.com/office/officeart/2005/8/layout/radial1"/>
    <dgm:cxn modelId="{F5D06D30-444B-4E2F-A20F-415BDBA6AA85}" type="presParOf" srcId="{FC0D9BDC-2FAE-4B5D-8DB4-E4F2A6A0E03B}" destId="{AA8A9D1A-2DA3-4313-846D-EC104BBC49C9}" srcOrd="0" destOrd="0" presId="urn:microsoft.com/office/officeart/2005/8/layout/radial1"/>
    <dgm:cxn modelId="{771CB1B1-94FF-45EB-9292-06CFF11C8DB9}" type="presParOf" srcId="{584BFA9E-95C8-49C8-8BD9-0D8C48296776}" destId="{CE5C8306-657B-4E1A-921B-18528DF5DBFF}" srcOrd="6" destOrd="0" presId="urn:microsoft.com/office/officeart/2005/8/layout/radial1"/>
    <dgm:cxn modelId="{9CD80950-612D-4640-91D4-7DF1760F7882}" type="presParOf" srcId="{584BFA9E-95C8-49C8-8BD9-0D8C48296776}" destId="{C900ACBD-FEA0-4D9F-8323-991F7F27CC7D}" srcOrd="7" destOrd="0" presId="urn:microsoft.com/office/officeart/2005/8/layout/radial1"/>
    <dgm:cxn modelId="{E5130E5B-3625-4EE9-BBB5-81332F097C75}" type="presParOf" srcId="{C900ACBD-FEA0-4D9F-8323-991F7F27CC7D}" destId="{90F2B763-322E-4B98-96F8-024CFD293284}" srcOrd="0" destOrd="0" presId="urn:microsoft.com/office/officeart/2005/8/layout/radial1"/>
    <dgm:cxn modelId="{DA3A03F9-9FC9-4DDA-93AF-BA29B5ED9AB7}" type="presParOf" srcId="{584BFA9E-95C8-49C8-8BD9-0D8C48296776}" destId="{3509F387-AF3A-48D7-A047-D7B1A6822999}" srcOrd="8" destOrd="0" presId="urn:microsoft.com/office/officeart/2005/8/layout/radial1"/>
    <dgm:cxn modelId="{6F4F47EC-71F1-4378-B4ED-2FBFFC95CFCA}" type="presParOf" srcId="{584BFA9E-95C8-49C8-8BD9-0D8C48296776}" destId="{9598DAFB-BED5-4FC0-B8DB-74FB57AE866C}" srcOrd="9" destOrd="0" presId="urn:microsoft.com/office/officeart/2005/8/layout/radial1"/>
    <dgm:cxn modelId="{03796438-E5BA-4C8B-8E7B-9DC9AC606A03}" type="presParOf" srcId="{9598DAFB-BED5-4FC0-B8DB-74FB57AE866C}" destId="{07DAD012-2FB8-4203-A08D-47F781DF1933}" srcOrd="0" destOrd="0" presId="urn:microsoft.com/office/officeart/2005/8/layout/radial1"/>
    <dgm:cxn modelId="{FF81FF06-F9CA-4510-B88B-863B97008A18}" type="presParOf" srcId="{584BFA9E-95C8-49C8-8BD9-0D8C48296776}" destId="{39081132-E3E4-44F7-B573-79C382536CA8}" srcOrd="10" destOrd="0" presId="urn:microsoft.com/office/officeart/2005/8/layout/radial1"/>
    <dgm:cxn modelId="{765A1688-392B-4E45-9510-7E2F2988B9E9}" type="presParOf" srcId="{584BFA9E-95C8-49C8-8BD9-0D8C48296776}" destId="{1DE12CDA-9A4B-4CF9-B19A-C39D03212D26}" srcOrd="11" destOrd="0" presId="urn:microsoft.com/office/officeart/2005/8/layout/radial1"/>
    <dgm:cxn modelId="{3AF36F90-7DD1-46DD-A84C-17DC9B586215}" type="presParOf" srcId="{1DE12CDA-9A4B-4CF9-B19A-C39D03212D26}" destId="{031E8DDF-D16D-45F5-BC6E-380C6A0FA2C0}" srcOrd="0" destOrd="0" presId="urn:microsoft.com/office/officeart/2005/8/layout/radial1"/>
    <dgm:cxn modelId="{4EA2EFA6-95A0-45AA-927E-363EB4F44AF7}" type="presParOf" srcId="{584BFA9E-95C8-49C8-8BD9-0D8C48296776}" destId="{9BABF658-F7FF-4D91-ACDB-8F5FE76BC6A9}" srcOrd="12" destOrd="0" presId="urn:microsoft.com/office/officeart/2005/8/layout/radial1"/>
    <dgm:cxn modelId="{49DE7D01-BE17-497D-803C-694EA8A64F50}" type="presParOf" srcId="{584BFA9E-95C8-49C8-8BD9-0D8C48296776}" destId="{78F780A8-9E45-4299-BE9C-EC4786EEFB9E}" srcOrd="13" destOrd="0" presId="urn:microsoft.com/office/officeart/2005/8/layout/radial1"/>
    <dgm:cxn modelId="{730A7ED1-4B85-4FC2-8CA0-F741EDC40289}" type="presParOf" srcId="{78F780A8-9E45-4299-BE9C-EC4786EEFB9E}" destId="{85DE073B-A1D8-49AD-8656-978AE49AD226}" srcOrd="0" destOrd="0" presId="urn:microsoft.com/office/officeart/2005/8/layout/radial1"/>
    <dgm:cxn modelId="{84DBB78E-6CBA-4851-A187-FE726A20CBC5}" type="presParOf" srcId="{584BFA9E-95C8-49C8-8BD9-0D8C48296776}" destId="{F7C07532-C748-4457-BC66-55D59FDCFB66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6258AA-432C-4765-A136-337FDC804588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167ADFF-59E2-4E4B-BD3C-2F9893FACF17}">
      <dgm:prSet phldrT="[Text]"/>
      <dgm:spPr/>
      <dgm:t>
        <a:bodyPr/>
        <a:lstStyle/>
        <a:p>
          <a:r>
            <a:rPr lang="th-TH" noProof="0" dirty="0" err="1"/>
            <a:t>เฟส</a:t>
          </a:r>
          <a:endParaRPr lang="pt-PT" noProof="0" dirty="0"/>
        </a:p>
      </dgm:t>
    </dgm:pt>
    <dgm:pt modelId="{0E01FEF5-E541-42A4-A0B7-AAF672099A7E}" type="parTrans" cxnId="{88C1D1E8-8269-4ACC-A40A-42971A33C685}">
      <dgm:prSet/>
      <dgm:spPr/>
      <dgm:t>
        <a:bodyPr/>
        <a:lstStyle/>
        <a:p>
          <a:endParaRPr lang="pt-PT"/>
        </a:p>
      </dgm:t>
    </dgm:pt>
    <dgm:pt modelId="{0F6DE1F7-7E96-402D-A96F-E1EE40A7DABD}" type="sibTrans" cxnId="{88C1D1E8-8269-4ACC-A40A-42971A33C685}">
      <dgm:prSet/>
      <dgm:spPr/>
      <dgm:t>
        <a:bodyPr/>
        <a:lstStyle/>
        <a:p>
          <a:endParaRPr lang="pt-PT"/>
        </a:p>
      </dgm:t>
    </dgm:pt>
    <dgm:pt modelId="{DAB1DEA2-EF0B-4177-B8E9-6FE3E75CB2B3}">
      <dgm:prSet phldrT="[Text]"/>
      <dgm:spPr/>
      <dgm:t>
        <a:bodyPr/>
        <a:lstStyle/>
        <a:p>
          <a:r>
            <a:rPr lang="th-TH" noProof="0" dirty="0"/>
            <a:t>กลุ่มกระบวนการ</a:t>
          </a:r>
          <a:endParaRPr lang="pt-PT" noProof="0" dirty="0"/>
        </a:p>
      </dgm:t>
    </dgm:pt>
    <dgm:pt modelId="{0C049F01-6B93-4C6B-B975-25FABE1BB96C}" type="parTrans" cxnId="{9F50D5CA-7745-4B83-936C-A27660C348B2}">
      <dgm:prSet/>
      <dgm:spPr/>
      <dgm:t>
        <a:bodyPr/>
        <a:lstStyle/>
        <a:p>
          <a:endParaRPr lang="pt-PT"/>
        </a:p>
      </dgm:t>
    </dgm:pt>
    <dgm:pt modelId="{BD7424A8-05E9-4A33-ACBA-58FA4CDA8A08}" type="sibTrans" cxnId="{9F50D5CA-7745-4B83-936C-A27660C348B2}">
      <dgm:prSet/>
      <dgm:spPr/>
      <dgm:t>
        <a:bodyPr/>
        <a:lstStyle/>
        <a:p>
          <a:endParaRPr lang="pt-PT"/>
        </a:p>
      </dgm:t>
    </dgm:pt>
    <dgm:pt modelId="{B361847E-7C1E-4E98-A41D-D6A2C67E9ADB}" type="pres">
      <dgm:prSet presAssocID="{2D6258AA-432C-4765-A136-337FDC804588}" presName="compositeShape" presStyleCnt="0">
        <dgm:presLayoutVars>
          <dgm:chMax val="2"/>
          <dgm:dir/>
          <dgm:resizeHandles val="exact"/>
        </dgm:presLayoutVars>
      </dgm:prSet>
      <dgm:spPr/>
    </dgm:pt>
    <dgm:pt modelId="{32602B4C-5BE7-4729-BDA2-B88BEE2AEAD3}" type="pres">
      <dgm:prSet presAssocID="{5167ADFF-59E2-4E4B-BD3C-2F9893FACF17}" presName="upArrow" presStyleLbl="node1" presStyleIdx="0" presStyleCnt="2"/>
      <dgm:spPr/>
    </dgm:pt>
    <dgm:pt modelId="{60FC6A92-0B26-4E0E-B8D3-C5BEA2D54FC9}" type="pres">
      <dgm:prSet presAssocID="{5167ADFF-59E2-4E4B-BD3C-2F9893FACF17}" presName="upArrowText" presStyleLbl="revTx" presStyleIdx="0" presStyleCnt="2" custLinFactNeighborX="-7258" custLinFactNeighborY="-956">
        <dgm:presLayoutVars>
          <dgm:chMax val="0"/>
          <dgm:bulletEnabled val="1"/>
        </dgm:presLayoutVars>
      </dgm:prSet>
      <dgm:spPr/>
    </dgm:pt>
    <dgm:pt modelId="{4F796912-A9BC-4422-BAB9-B9253C2FEC7A}" type="pres">
      <dgm:prSet presAssocID="{DAB1DEA2-EF0B-4177-B8E9-6FE3E75CB2B3}" presName="downArrow" presStyleLbl="node1" presStyleIdx="1" presStyleCnt="2"/>
      <dgm:spPr/>
    </dgm:pt>
    <dgm:pt modelId="{AD76AF7C-2B37-4DD8-9EE6-FAE35D1D1FCC}" type="pres">
      <dgm:prSet presAssocID="{DAB1DEA2-EF0B-4177-B8E9-6FE3E75CB2B3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99E69814-C98F-47CA-AFDE-CFE382EBACA2}" type="presOf" srcId="{2D6258AA-432C-4765-A136-337FDC804588}" destId="{B361847E-7C1E-4E98-A41D-D6A2C67E9ADB}" srcOrd="0" destOrd="0" presId="urn:microsoft.com/office/officeart/2005/8/layout/arrow4"/>
    <dgm:cxn modelId="{DAD50877-4ABA-4F7D-957D-7945062E5786}" type="presOf" srcId="{5167ADFF-59E2-4E4B-BD3C-2F9893FACF17}" destId="{60FC6A92-0B26-4E0E-B8D3-C5BEA2D54FC9}" srcOrd="0" destOrd="0" presId="urn:microsoft.com/office/officeart/2005/8/layout/arrow4"/>
    <dgm:cxn modelId="{034301AA-D5D9-4508-9D02-5EB4B3508180}" type="presOf" srcId="{DAB1DEA2-EF0B-4177-B8E9-6FE3E75CB2B3}" destId="{AD76AF7C-2B37-4DD8-9EE6-FAE35D1D1FCC}" srcOrd="0" destOrd="0" presId="urn:microsoft.com/office/officeart/2005/8/layout/arrow4"/>
    <dgm:cxn modelId="{9F50D5CA-7745-4B83-936C-A27660C348B2}" srcId="{2D6258AA-432C-4765-A136-337FDC804588}" destId="{DAB1DEA2-EF0B-4177-B8E9-6FE3E75CB2B3}" srcOrd="1" destOrd="0" parTransId="{0C049F01-6B93-4C6B-B975-25FABE1BB96C}" sibTransId="{BD7424A8-05E9-4A33-ACBA-58FA4CDA8A08}"/>
    <dgm:cxn modelId="{88C1D1E8-8269-4ACC-A40A-42971A33C685}" srcId="{2D6258AA-432C-4765-A136-337FDC804588}" destId="{5167ADFF-59E2-4E4B-BD3C-2F9893FACF17}" srcOrd="0" destOrd="0" parTransId="{0E01FEF5-E541-42A4-A0B7-AAF672099A7E}" sibTransId="{0F6DE1F7-7E96-402D-A96F-E1EE40A7DABD}"/>
    <dgm:cxn modelId="{2D632B0E-0223-4962-81D5-F2DD8054B8BF}" type="presParOf" srcId="{B361847E-7C1E-4E98-A41D-D6A2C67E9ADB}" destId="{32602B4C-5BE7-4729-BDA2-B88BEE2AEAD3}" srcOrd="0" destOrd="0" presId="urn:microsoft.com/office/officeart/2005/8/layout/arrow4"/>
    <dgm:cxn modelId="{3351B315-58B6-4503-A922-7E91FD54A5CA}" type="presParOf" srcId="{B361847E-7C1E-4E98-A41D-D6A2C67E9ADB}" destId="{60FC6A92-0B26-4E0E-B8D3-C5BEA2D54FC9}" srcOrd="1" destOrd="0" presId="urn:microsoft.com/office/officeart/2005/8/layout/arrow4"/>
    <dgm:cxn modelId="{4C9A267C-A003-4F11-88FA-BB83E54C5CE7}" type="presParOf" srcId="{B361847E-7C1E-4E98-A41D-D6A2C67E9ADB}" destId="{4F796912-A9BC-4422-BAB9-B9253C2FEC7A}" srcOrd="2" destOrd="0" presId="urn:microsoft.com/office/officeart/2005/8/layout/arrow4"/>
    <dgm:cxn modelId="{C514FC66-4A48-4F75-90E9-A855DE29F144}" type="presParOf" srcId="{B361847E-7C1E-4E98-A41D-D6A2C67E9ADB}" destId="{AD76AF7C-2B37-4DD8-9EE6-FAE35D1D1FCC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82C12-6A53-40C2-80AA-F0663BAB8854}">
      <dsp:nvSpPr>
        <dsp:cNvPr id="0" name=""/>
        <dsp:cNvSpPr/>
      </dsp:nvSpPr>
      <dsp:spPr>
        <a:xfrm>
          <a:off x="4144" y="2383"/>
          <a:ext cx="11220098" cy="1224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b="1" kern="1200" dirty="0">
              <a:solidFill>
                <a:schemeClr val="tx1"/>
              </a:solidFill>
              <a:latin typeface="Calibri" panose="020F0502020204030204" pitchFamily="34" charset="0"/>
            </a:rPr>
            <a:t>การนำเสนอ</a:t>
          </a:r>
          <a:endParaRPr lang="pt-PT" sz="48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995" y="38234"/>
        <a:ext cx="11148396" cy="1152358"/>
      </dsp:txXfrm>
    </dsp:sp>
    <dsp:sp modelId="{6005861B-AB54-4E19-B5C9-1C268FCACF8E}">
      <dsp:nvSpPr>
        <dsp:cNvPr id="0" name=""/>
        <dsp:cNvSpPr/>
      </dsp:nvSpPr>
      <dsp:spPr>
        <a:xfrm>
          <a:off x="4144" y="1416187"/>
          <a:ext cx="5383924" cy="1224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การจัดการโครงการ </a:t>
          </a:r>
          <a:r>
            <a:rPr lang="pt-PT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- </a:t>
          </a:r>
          <a:r>
            <a:rPr lang="th-TH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แนวคิด</a:t>
          </a:r>
          <a:endParaRPr lang="pt-PT" sz="3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39995" y="1452038"/>
        <a:ext cx="5312222" cy="1152358"/>
      </dsp:txXfrm>
    </dsp:sp>
    <dsp:sp modelId="{7206E85B-EFC2-453B-8596-8D6045E4042F}">
      <dsp:nvSpPr>
        <dsp:cNvPr id="0" name=""/>
        <dsp:cNvSpPr/>
      </dsp:nvSpPr>
      <dsp:spPr>
        <a:xfrm>
          <a:off x="4144" y="2829990"/>
          <a:ext cx="5383924" cy="1224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600" kern="1200" dirty="0">
              <a:solidFill>
                <a:prstClr val="black">
                  <a:lumMod val="50000"/>
                  <a:lumOff val="50000"/>
                </a:prstClr>
              </a:solidFill>
              <a:latin typeface="Calibri Light"/>
            </a:rPr>
            <a:t>อภิปรายผล</a:t>
          </a:r>
          <a:endParaRPr lang="pt-PT" sz="4600" kern="1200" dirty="0"/>
        </a:p>
      </dsp:txBody>
      <dsp:txXfrm>
        <a:off x="39995" y="2865841"/>
        <a:ext cx="5312222" cy="1152358"/>
      </dsp:txXfrm>
    </dsp:sp>
    <dsp:sp modelId="{7579AA35-107D-4D22-9564-398D4461F7A0}">
      <dsp:nvSpPr>
        <dsp:cNvPr id="0" name=""/>
        <dsp:cNvSpPr/>
      </dsp:nvSpPr>
      <dsp:spPr>
        <a:xfrm>
          <a:off x="5840318" y="1416187"/>
          <a:ext cx="5383924" cy="1224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ทีมออกแบบและทีมพลวัต</a:t>
          </a:r>
          <a:endParaRPr lang="pt-PT" sz="3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5876169" y="1452038"/>
        <a:ext cx="5312222" cy="1152358"/>
      </dsp:txXfrm>
    </dsp:sp>
    <dsp:sp modelId="{5D461148-695F-45D8-89BC-A1E245311EC2}">
      <dsp:nvSpPr>
        <dsp:cNvPr id="0" name=""/>
        <dsp:cNvSpPr/>
      </dsp:nvSpPr>
      <dsp:spPr>
        <a:xfrm>
          <a:off x="5840318" y="2829990"/>
          <a:ext cx="5383924" cy="1224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600" kern="1200" dirty="0">
              <a:solidFill>
                <a:prstClr val="black">
                  <a:lumMod val="50000"/>
                  <a:lumOff val="50000"/>
                </a:prstClr>
              </a:solidFill>
              <a:latin typeface="Calibri Light"/>
            </a:rPr>
            <a:t>การปิดอภิราย</a:t>
          </a:r>
          <a:endParaRPr lang="en-US" sz="4600" kern="1200" dirty="0">
            <a:solidFill>
              <a:prstClr val="black">
                <a:lumMod val="50000"/>
                <a:lumOff val="50000"/>
              </a:prstClr>
            </a:solidFill>
            <a:latin typeface="Calibri Light"/>
          </a:endParaRPr>
        </a:p>
      </dsp:txBody>
      <dsp:txXfrm>
        <a:off x="5876169" y="2865841"/>
        <a:ext cx="5312222" cy="1152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46EC5-A279-4C4E-BF10-020C01D2B8B6}">
      <dsp:nvSpPr>
        <dsp:cNvPr id="0" name=""/>
        <dsp:cNvSpPr/>
      </dsp:nvSpPr>
      <dsp:spPr>
        <a:xfrm>
          <a:off x="4756165" y="2575817"/>
          <a:ext cx="1716057" cy="17160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900" kern="1200" noProof="0" dirty="0"/>
            <a:t>โครงการ</a:t>
          </a:r>
          <a:endParaRPr lang="en-US" sz="3900" kern="1200" noProof="0" dirty="0"/>
        </a:p>
      </dsp:txBody>
      <dsp:txXfrm>
        <a:off x="5007476" y="2827128"/>
        <a:ext cx="1213435" cy="1213435"/>
      </dsp:txXfrm>
    </dsp:sp>
    <dsp:sp modelId="{82B02940-F20A-46FD-9EA5-FD6C2D24E37B}">
      <dsp:nvSpPr>
        <dsp:cNvPr id="0" name=""/>
        <dsp:cNvSpPr/>
      </dsp:nvSpPr>
      <dsp:spPr>
        <a:xfrm rot="16200000">
          <a:off x="5185814" y="2133682"/>
          <a:ext cx="856758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856758" y="137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 dirty="0"/>
        </a:p>
      </dsp:txBody>
      <dsp:txXfrm>
        <a:off x="5592775" y="2126018"/>
        <a:ext cx="42837" cy="42837"/>
      </dsp:txXfrm>
    </dsp:sp>
    <dsp:sp modelId="{D210D281-DE86-4774-8DF0-35E9A06B907D}">
      <dsp:nvSpPr>
        <dsp:cNvPr id="0" name=""/>
        <dsp:cNvSpPr/>
      </dsp:nvSpPr>
      <dsp:spPr>
        <a:xfrm>
          <a:off x="4756165" y="3001"/>
          <a:ext cx="1716057" cy="17160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noProof="0" dirty="0"/>
            <a:t>เอกลักษณ์</a:t>
          </a:r>
          <a:endParaRPr lang="en-US" sz="2800" kern="1200" noProof="0" dirty="0"/>
        </a:p>
      </dsp:txBody>
      <dsp:txXfrm>
        <a:off x="5007476" y="254312"/>
        <a:ext cx="1213435" cy="1213435"/>
      </dsp:txXfrm>
    </dsp:sp>
    <dsp:sp modelId="{6E9B111C-C744-4F30-A64A-E8BC6FAB9A8F}">
      <dsp:nvSpPr>
        <dsp:cNvPr id="0" name=""/>
        <dsp:cNvSpPr/>
      </dsp:nvSpPr>
      <dsp:spPr>
        <a:xfrm rot="19285714">
          <a:off x="6191568" y="2618028"/>
          <a:ext cx="856758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856758" y="137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 dirty="0"/>
        </a:p>
      </dsp:txBody>
      <dsp:txXfrm>
        <a:off x="6598529" y="2610364"/>
        <a:ext cx="42837" cy="42837"/>
      </dsp:txXfrm>
    </dsp:sp>
    <dsp:sp modelId="{80E93288-49A3-4D9E-8AB3-2868AEAB64EA}">
      <dsp:nvSpPr>
        <dsp:cNvPr id="0" name=""/>
        <dsp:cNvSpPr/>
      </dsp:nvSpPr>
      <dsp:spPr>
        <a:xfrm>
          <a:off x="6767673" y="971692"/>
          <a:ext cx="1716057" cy="1716057"/>
        </a:xfrm>
        <a:prstGeom prst="ellipse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noProof="0" dirty="0"/>
            <a:t>การจำกัดเวลา</a:t>
          </a:r>
          <a:endParaRPr lang="en-US" sz="3200" kern="1200" noProof="0" dirty="0"/>
        </a:p>
      </dsp:txBody>
      <dsp:txXfrm>
        <a:off x="7018984" y="1223003"/>
        <a:ext cx="1213435" cy="1213435"/>
      </dsp:txXfrm>
    </dsp:sp>
    <dsp:sp modelId="{FC0D9BDC-2FAE-4B5D-8DB4-E4F2A6A0E03B}">
      <dsp:nvSpPr>
        <dsp:cNvPr id="0" name=""/>
        <dsp:cNvSpPr/>
      </dsp:nvSpPr>
      <dsp:spPr>
        <a:xfrm rot="771429">
          <a:off x="6439969" y="3706343"/>
          <a:ext cx="856758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856758" y="137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 dirty="0"/>
        </a:p>
      </dsp:txBody>
      <dsp:txXfrm>
        <a:off x="6846930" y="3698679"/>
        <a:ext cx="42837" cy="42837"/>
      </dsp:txXfrm>
    </dsp:sp>
    <dsp:sp modelId="{CE5C8306-657B-4E1A-921B-18528DF5DBFF}">
      <dsp:nvSpPr>
        <dsp:cNvPr id="0" name=""/>
        <dsp:cNvSpPr/>
      </dsp:nvSpPr>
      <dsp:spPr>
        <a:xfrm>
          <a:off x="7264475" y="3148322"/>
          <a:ext cx="1716057" cy="1716057"/>
        </a:xfrm>
        <a:prstGeom prst="ellips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0" i="0" kern="1200" dirty="0"/>
            <a:t>การจำกัดทุนทรัพย์</a:t>
          </a:r>
          <a:endParaRPr lang="en-US" sz="2800" kern="1200" noProof="0" dirty="0"/>
        </a:p>
      </dsp:txBody>
      <dsp:txXfrm>
        <a:off x="7515786" y="3399633"/>
        <a:ext cx="1213435" cy="1213435"/>
      </dsp:txXfrm>
    </dsp:sp>
    <dsp:sp modelId="{C900ACBD-FEA0-4D9F-8323-991F7F27CC7D}">
      <dsp:nvSpPr>
        <dsp:cNvPr id="0" name=""/>
        <dsp:cNvSpPr/>
      </dsp:nvSpPr>
      <dsp:spPr>
        <a:xfrm rot="3857143">
          <a:off x="5743966" y="4579104"/>
          <a:ext cx="856758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856758" y="137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 dirty="0"/>
        </a:p>
      </dsp:txBody>
      <dsp:txXfrm>
        <a:off x="6150926" y="4571440"/>
        <a:ext cx="42837" cy="42837"/>
      </dsp:txXfrm>
    </dsp:sp>
    <dsp:sp modelId="{3509F387-AF3A-48D7-A047-D7B1A6822999}">
      <dsp:nvSpPr>
        <dsp:cNvPr id="0" name=""/>
        <dsp:cNvSpPr/>
      </dsp:nvSpPr>
      <dsp:spPr>
        <a:xfrm>
          <a:off x="5872468" y="4893844"/>
          <a:ext cx="1716057" cy="1716057"/>
        </a:xfrm>
        <a:prstGeom prst="ellips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noProof="0" dirty="0"/>
            <a:t>การจำกัดทรัพยากร</a:t>
          </a:r>
          <a:endParaRPr lang="en-US" sz="3200" kern="1200" noProof="0" dirty="0"/>
        </a:p>
      </dsp:txBody>
      <dsp:txXfrm>
        <a:off x="6123779" y="5145155"/>
        <a:ext cx="1213435" cy="1213435"/>
      </dsp:txXfrm>
    </dsp:sp>
    <dsp:sp modelId="{9598DAFB-BED5-4FC0-B8DB-74FB57AE866C}">
      <dsp:nvSpPr>
        <dsp:cNvPr id="0" name=""/>
        <dsp:cNvSpPr/>
      </dsp:nvSpPr>
      <dsp:spPr>
        <a:xfrm rot="6942857">
          <a:off x="4627663" y="4579104"/>
          <a:ext cx="856758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856758" y="137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 dirty="0"/>
        </a:p>
      </dsp:txBody>
      <dsp:txXfrm rot="10800000">
        <a:off x="5034623" y="4571440"/>
        <a:ext cx="42837" cy="42837"/>
      </dsp:txXfrm>
    </dsp:sp>
    <dsp:sp modelId="{39081132-E3E4-44F7-B573-79C382536CA8}">
      <dsp:nvSpPr>
        <dsp:cNvPr id="0" name=""/>
        <dsp:cNvSpPr/>
      </dsp:nvSpPr>
      <dsp:spPr>
        <a:xfrm>
          <a:off x="3639862" y="4893844"/>
          <a:ext cx="1716057" cy="1716057"/>
        </a:xfrm>
        <a:prstGeom prst="ellips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noProof="0" dirty="0"/>
            <a:t>สหวิทยาการ</a:t>
          </a:r>
          <a:endParaRPr lang="en-US" sz="2400" kern="1200" noProof="0" dirty="0"/>
        </a:p>
      </dsp:txBody>
      <dsp:txXfrm>
        <a:off x="3891173" y="5145155"/>
        <a:ext cx="1213435" cy="1213435"/>
      </dsp:txXfrm>
    </dsp:sp>
    <dsp:sp modelId="{1DE12CDA-9A4B-4CF9-B19A-C39D03212D26}">
      <dsp:nvSpPr>
        <dsp:cNvPr id="0" name=""/>
        <dsp:cNvSpPr/>
      </dsp:nvSpPr>
      <dsp:spPr>
        <a:xfrm rot="10028571">
          <a:off x="3931659" y="3706343"/>
          <a:ext cx="856758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856758" y="137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 dirty="0"/>
        </a:p>
      </dsp:txBody>
      <dsp:txXfrm rot="10800000">
        <a:off x="4338619" y="3698679"/>
        <a:ext cx="42837" cy="42837"/>
      </dsp:txXfrm>
    </dsp:sp>
    <dsp:sp modelId="{9BABF658-F7FF-4D91-ACDB-8F5FE76BC6A9}">
      <dsp:nvSpPr>
        <dsp:cNvPr id="0" name=""/>
        <dsp:cNvSpPr/>
      </dsp:nvSpPr>
      <dsp:spPr>
        <a:xfrm>
          <a:off x="2247855" y="3148322"/>
          <a:ext cx="1716057" cy="1716057"/>
        </a:xfrm>
        <a:prstGeom prst="ellipse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kern="1200" noProof="0" dirty="0"/>
            <a:t>ซับซ้อน</a:t>
          </a:r>
          <a:endParaRPr lang="en-US" sz="4400" kern="1200" noProof="0" dirty="0"/>
        </a:p>
      </dsp:txBody>
      <dsp:txXfrm>
        <a:off x="2499166" y="3399633"/>
        <a:ext cx="1213435" cy="1213435"/>
      </dsp:txXfrm>
    </dsp:sp>
    <dsp:sp modelId="{78F780A8-9E45-4299-BE9C-EC4786EEFB9E}">
      <dsp:nvSpPr>
        <dsp:cNvPr id="0" name=""/>
        <dsp:cNvSpPr/>
      </dsp:nvSpPr>
      <dsp:spPr>
        <a:xfrm rot="13114286">
          <a:off x="4180060" y="2618028"/>
          <a:ext cx="856758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856758" y="137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 dirty="0"/>
        </a:p>
      </dsp:txBody>
      <dsp:txXfrm rot="10800000">
        <a:off x="4587020" y="2610364"/>
        <a:ext cx="42837" cy="42837"/>
      </dsp:txXfrm>
    </dsp:sp>
    <dsp:sp modelId="{F7C07532-C748-4457-BC66-55D59FDCFB66}">
      <dsp:nvSpPr>
        <dsp:cNvPr id="0" name=""/>
        <dsp:cNvSpPr/>
      </dsp:nvSpPr>
      <dsp:spPr>
        <a:xfrm>
          <a:off x="2744656" y="971692"/>
          <a:ext cx="1716057" cy="1716057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kern="1200" noProof="0" dirty="0"/>
            <a:t>ทีม</a:t>
          </a:r>
          <a:endParaRPr lang="en-US" sz="3600" kern="1200" noProof="0" dirty="0"/>
        </a:p>
      </dsp:txBody>
      <dsp:txXfrm>
        <a:off x="2995967" y="1223003"/>
        <a:ext cx="1213435" cy="1213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02B4C-5BE7-4729-BDA2-B88BEE2AEAD3}">
      <dsp:nvSpPr>
        <dsp:cNvPr id="0" name=""/>
        <dsp:cNvSpPr/>
      </dsp:nvSpPr>
      <dsp:spPr>
        <a:xfrm>
          <a:off x="2554" y="0"/>
          <a:ext cx="1532857" cy="1708773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C6A92-0B26-4E0E-B8D3-C5BEA2D54FC9}">
      <dsp:nvSpPr>
        <dsp:cNvPr id="0" name=""/>
        <dsp:cNvSpPr/>
      </dsp:nvSpPr>
      <dsp:spPr>
        <a:xfrm>
          <a:off x="1392602" y="0"/>
          <a:ext cx="2601213" cy="1708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0" rIns="298704" bIns="298704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200" kern="1200" noProof="0" dirty="0" err="1"/>
            <a:t>เฟส</a:t>
          </a:r>
          <a:endParaRPr lang="pt-PT" sz="4200" kern="1200" noProof="0" dirty="0"/>
        </a:p>
      </dsp:txBody>
      <dsp:txXfrm>
        <a:off x="1392602" y="0"/>
        <a:ext cx="2601213" cy="1708773"/>
      </dsp:txXfrm>
    </dsp:sp>
    <dsp:sp modelId="{4F796912-A9BC-4422-BAB9-B9253C2FEC7A}">
      <dsp:nvSpPr>
        <dsp:cNvPr id="0" name=""/>
        <dsp:cNvSpPr/>
      </dsp:nvSpPr>
      <dsp:spPr>
        <a:xfrm>
          <a:off x="462412" y="1851170"/>
          <a:ext cx="1532857" cy="1708773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6AF7C-2B37-4DD8-9EE6-FAE35D1D1FCC}">
      <dsp:nvSpPr>
        <dsp:cNvPr id="0" name=""/>
        <dsp:cNvSpPr/>
      </dsp:nvSpPr>
      <dsp:spPr>
        <a:xfrm>
          <a:off x="2041255" y="1851170"/>
          <a:ext cx="2601213" cy="1708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0" rIns="298704" bIns="298704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200" kern="1200" noProof="0" dirty="0"/>
            <a:t>กลุ่มกระบวนการ</a:t>
          </a:r>
          <a:endParaRPr lang="pt-PT" sz="4200" kern="1200" noProof="0" dirty="0"/>
        </a:p>
      </dsp:txBody>
      <dsp:txXfrm>
        <a:off x="2041255" y="1851170"/>
        <a:ext cx="2601213" cy="1708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14612-2E3E-4CBC-BBBE-ED26E3580793}" type="datetimeFigureOut">
              <a:rPr lang="pt-PT" smtClean="0"/>
              <a:t>27/09/2020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927FA-9838-49F9-BC71-C65DD91E4A9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026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ual-paradigm.com/guide/pmbok/pmbok-6-10-knowledge-areas-and-49-processes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course is designed to help students to develop competences related to Project Management in context of Industry 4.0. </a:t>
            </a:r>
          </a:p>
          <a:p>
            <a:r>
              <a:rPr lang="en-US" dirty="0"/>
              <a:t>In order to accomplish this objective, the main assumption is the need to use student-centered learning approaches for competence development. In this course we propose to use a project-based learning approach to solve open problems, which is known as one of the main strategies to give autonomy to the student in the development of competences.</a:t>
            </a:r>
          </a:p>
          <a:p>
            <a:r>
              <a:rPr lang="en-US" dirty="0"/>
              <a:t>Additionally, we use this project has one of the ways of bringing Industry 4.0 into the content. Students will have to develop their knowledge and skills in this context developing a project related with I4.0 with companies.</a:t>
            </a:r>
          </a:p>
          <a:p>
            <a:r>
              <a:rPr lang="en-US" dirty="0"/>
              <a:t>Another way to bring I4.0 to the content is through the use of agile approaches and collaborative and multicultural project management content in a new era of digitalization, which are the main requirements in this new era for project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0413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that project management is viewing the project from a generalist perspective and decompartmentalize the steps and requirements of successful project completion.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2651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that project management is viewing the project from a generalist perspective and decompartmentalize the steps and requirements of successful project completion.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3293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temporary, unique and progressive attempt or endeavor made to produce some kind of a tangible or intangible result (a unique product, service, benefit, competitive advantage, etc.). It usually includes a series of interrelated tasks that are planned for execution over a fixed period of time and within certain requirements and limitations such as cost, quality, performance, others.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25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hlinkClick r:id="rId3"/>
              </a:rPr>
              <a:t>https://www.visual-paradigm.com/guide/pmbok/pmbok-6-10-knowledge-areas-and-49-processes/</a:t>
            </a:r>
            <a:r>
              <a:rPr lang="en-US" sz="1200" dirty="0">
                <a:latin typeface="+mn-lt"/>
              </a:rPr>
              <a:t> 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340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9" y="3445484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9" y="2067996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9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3" y="3263034"/>
            <a:ext cx="843193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71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294958" y="4750645"/>
            <a:ext cx="1947672" cy="1112955"/>
            <a:chOff x="1462142" y="5625782"/>
            <a:chExt cx="1947672" cy="111295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2" y="5625782"/>
              <a:ext cx="1947672" cy="111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122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6E7B-2755-415C-A9AD-AB128EF1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80CBA-DC9A-46FB-BE7C-1C8FF0F5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35A0D-3B3B-4A1A-B83C-4AD6A0EEA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808BE-6A98-44A7-B4B9-9EC28AFF9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B1C5F-3CAF-4649-B4D5-8F2E81D57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0AAA5-4509-4E64-BAAE-E044B02A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8D94-BDE6-43CB-8B96-E11B39F5F58E}" type="datetime1">
              <a:rPr lang="pt-PT" smtClean="0"/>
              <a:t>27/09/2020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5D009-BA01-43C0-901E-5BB050E9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9B0F4-731F-4553-8E9E-7FB4D025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6960-F648-4700-BFD0-5CD16BA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7EA84-1FB4-41C5-99AC-761E11BD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CEBB-13BF-4312-A352-5D9FAD0C50C8}" type="datetime1">
              <a:rPr lang="pt-PT" smtClean="0"/>
              <a:t>27/09/2020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97808-4AE9-4F15-B28B-50EDC420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B2001-E3EB-4483-AF81-E12AE338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0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B7B18-FD7D-4AE7-961D-638A21ED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BFAA-5303-434E-B697-0A7C43CF1BB8}" type="datetime1">
              <a:rPr lang="pt-PT" smtClean="0"/>
              <a:t>27/09/2020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7F21E-79D5-4C93-AFCE-64A87D6F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C0B15-5C5C-43A2-B334-1E7159DC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5BC6-B8F2-467B-A51D-7EF866A5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DAF93-471D-4F72-9A9C-1D3FD85C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40A66-060C-44B9-83DB-F16223E75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3483C-CD5F-492E-9EDF-CA1BFCBC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4335-1CFF-4ED4-8641-B1D6B2EAA1DF}" type="datetime1">
              <a:rPr lang="pt-PT" smtClean="0"/>
              <a:t>27/09/2020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3578A-53BB-43CD-AE8B-6A4B5DDE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56FF0-B4D3-4A33-88FE-F4102397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2379-C666-47A8-ABF8-A3D29974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AE6F8-0615-42CF-B577-DC389D350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1B2BB-CDAA-4993-94DA-F1B1C64BA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EB606-A8D8-4D5F-BE0C-419E49C3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707F-3602-42C6-A83D-6842C6230962}" type="datetime1">
              <a:rPr lang="pt-PT" smtClean="0"/>
              <a:t>27/09/2020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530BF-FC1F-496E-B918-4AFC4805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F458C-C932-4B3D-87F3-9CCB23CD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8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9405-0823-4EF8-AE3F-2D2F7077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998AA-E683-4A32-B344-52FBCBA3F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2E250-410B-48E9-93C3-FBDD91ED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1418-5CB2-4190-8933-646DF6BEB0F7}" type="datetime1">
              <a:rPr lang="pt-PT" smtClean="0"/>
              <a:t>27/09/2020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79AF3-C435-4DF6-89A6-BD4F1902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FB2E-8C4F-47CF-AEB0-3E0887BE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3D5BF-61FD-4341-BF5C-91EB49169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6DF4D-69A2-4B54-85D5-11E2837B0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8474-5ECD-46F6-9E30-4C9F9EC7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3EE2-85EE-416A-9668-71CEA4E20232}" type="datetime1">
              <a:rPr lang="pt-PT" smtClean="0"/>
              <a:t>27/09/2020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2F09C-C8A3-4A1A-AF93-5D3AC910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221DE-46EF-40E1-B91E-A2F4CF0D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8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35402" y="273352"/>
            <a:ext cx="11320441" cy="8696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3266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35402" y="3881302"/>
            <a:ext cx="11320441" cy="40203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2903" b="0" strike="noStrike" spc="-1">
              <a:solidFill>
                <a:srgbClr val="2C3E50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3230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777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576012"/>
            <a:ext cx="11229516" cy="4824787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32"/>
            <a:ext cx="8706812" cy="184429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10359105" y="430655"/>
            <a:ext cx="1633538" cy="933451"/>
            <a:chOff x="1462141" y="5625782"/>
            <a:chExt cx="2174647" cy="931263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1" y="5625782"/>
              <a:ext cx="2174647" cy="931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24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5" y="2448213"/>
            <a:ext cx="6001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10294958" y="4750645"/>
            <a:ext cx="1947672" cy="1112955"/>
            <a:chOff x="1462142" y="5625782"/>
            <a:chExt cx="1947672" cy="1112955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2" y="5625782"/>
              <a:ext cx="1947672" cy="111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704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840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C96F-5262-4E6F-BFD8-2EB53A520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59F29-33E8-4A08-A848-F23F1829C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C6F23-F1D6-413A-93F1-5CB67FD1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5AA6-3B45-47DF-A456-53565C4F2293}" type="datetime1">
              <a:rPr lang="pt-PT" smtClean="0"/>
              <a:t>27/09/2020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BD8DA-9182-46A0-AA86-19D7E25F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715A6-5D5A-4C34-B2BB-C5C09613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934A-07AE-4721-A5E5-7BFD6301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07034-45C9-4C2E-8F1A-74CC69F4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39D44-7FBD-44DC-8ED7-DE438589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C3EC-E2F1-4D40-83EC-2714AC6AD458}" type="datetime1">
              <a:rPr lang="pt-PT" smtClean="0"/>
              <a:t>27/09/2020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CFEF3-9B26-4F35-A593-95E8627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9034F-12F0-4070-BA7C-B4388783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60FD-5F2B-40FD-AB1C-F92E1820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69EB4-521E-40A4-B238-74A9CF46E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21B3-A098-45C5-B9B7-9BF720EB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29AB-D5EF-4FC2-838B-B0A01657D558}" type="datetime1">
              <a:rPr lang="pt-PT" smtClean="0"/>
              <a:t>27/09/2020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CC390-DEDA-40EF-98A1-9B2AE119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49BD-74DC-4732-BC07-11F691F6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293C-8450-46AA-97AD-A87DE0A3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EDC3F-2F73-40D3-B100-4A075A8FE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A477F-5FF0-4748-83C8-C1959815E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4C4EE-9866-446B-856F-88EC44E3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DB2C-56E6-415F-9045-471A3A298C4C}" type="datetime1">
              <a:rPr lang="pt-PT" smtClean="0"/>
              <a:t>27/09/2020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F79B0-8B0F-46FC-8DD9-EFDE8BF7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F88E6-DEC4-4334-8FB3-016F3E64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EF26D-F691-41BA-966B-99E30C5F1591}" type="datetime1">
              <a:rPr lang="pt-PT" smtClean="0"/>
              <a:t>27/09/2020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4" r:id="rId3"/>
    <p:sldLayoutId id="2147483665" r:id="rId4"/>
    <p:sldLayoutId id="2147483667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6" r:id="rId17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ipma.world/assets/IPMA_Individual_Standard_ICB4_assesment_areas-768x768.jpg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ual-paradigm.com/guide/pmbok/pmbok-6-10-knowledge-areas-and-49-process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perrygrone?utm_source=unsplash&amp;utm_medium=referral&amp;utm_content=creditCopyText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unsplash.com/s/photos/teamwork?utm_source=unsplash&amp;utm_medium=referral&amp;utm_content=creditCopyTex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lunarts?utm_source=unsplash&amp;utm_medium=referral&amp;utm_content=creditCopyText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unsplash.com/s/photos/communication?utm_source=unsplash&amp;utm_medium=referral&amp;utm_content=creditCopyTex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space.mit.edu/bitstream/handle/1721.1/70495/Oehmen%20et%20al%202012%20-%20The%20Guide%20to%20Lean%20Enablers%20for%20Managing%20Engineering%20Programs.pdf" TargetMode="External"/><Relationship Id="rId2" Type="http://schemas.openxmlformats.org/officeDocument/2006/relationships/hyperlink" Target="http://www.livrariasaraiva.com.br/produto/4967937/project-model-canvas-gerenciamento-de-projetos-sem-burocracia/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mcanvas.com.br/downloa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acatech.de/wp-content/uploads/sites/6/2018/03/acatech_STUDIE_Maturity_Index_eng_WEB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hyperlink" Target="http://www.livrariasaraiva.com.br/produto/4967937/project-model-canvas-gerenciamento-de-projetos-sem-burocracia/" TargetMode="External"/><Relationship Id="rId4" Type="http://schemas.openxmlformats.org/officeDocument/2006/relationships/hyperlink" Target="http://dspace.mit.edu/bitstream/handle/1721.1/70495/Oehmen%20et%20al%202012%20-%20The%20Guide%20to%20Lean%20Enablers%20for%20Managing%20Engineering%20Program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Rui M. Lima</a:t>
            </a:r>
          </a:p>
          <a:p>
            <a:r>
              <a:rPr lang="en-US" dirty="0"/>
              <a:t>(School of Engineering of University of Minho)</a:t>
            </a:r>
            <a:endParaRPr lang="pt-P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60C0E8-738B-49FE-B22C-D057EE6686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sz="3600" dirty="0"/>
              <a:t>การบริหารโครงการสำหรับอุตสาหกรรม 4.0 </a:t>
            </a:r>
            <a:r>
              <a:rPr lang="pt-BR" sz="3600" dirty="0"/>
              <a:t>– </a:t>
            </a:r>
            <a:r>
              <a:rPr lang="th-TH" sz="3600" dirty="0"/>
              <a:t>โมดูล</a:t>
            </a:r>
            <a:r>
              <a:rPr lang="pt-BR" sz="3600" dirty="0"/>
              <a:t> 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564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32373-E9D3-4F56-A58B-94A53B01F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รายชื่อวารสารที่น่าสนใจ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C787E-F2BC-46C6-9F89-7831E6F0E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International Journal of Project Management, Elsevier Ltd.</a:t>
            </a:r>
            <a:endParaRPr lang="pt-PT" dirty="0"/>
          </a:p>
          <a:p>
            <a:pPr lvl="0"/>
            <a:r>
              <a:rPr lang="en-US" dirty="0"/>
              <a:t>Project Management Journal, Wiley-Blackwell</a:t>
            </a:r>
            <a:endParaRPr lang="pt-PT" dirty="0"/>
          </a:p>
          <a:p>
            <a:pPr lvl="0"/>
            <a:r>
              <a:rPr lang="en-US" dirty="0"/>
              <a:t>International Journal of Project </a:t>
            </a:r>
            <a:r>
              <a:rPr lang="en-US" dirty="0" err="1"/>
              <a:t>Organisation</a:t>
            </a:r>
            <a:r>
              <a:rPr lang="en-US" dirty="0"/>
              <a:t> and Management, Inderscience Publishers</a:t>
            </a:r>
            <a:endParaRPr lang="pt-PT" dirty="0"/>
          </a:p>
          <a:p>
            <a:pPr lvl="0"/>
            <a:r>
              <a:rPr lang="en-US" dirty="0"/>
              <a:t>International Journal of Information Systems and Project Management, </a:t>
            </a:r>
            <a:r>
              <a:rPr lang="en-US" dirty="0" err="1"/>
              <a:t>Scika</a:t>
            </a:r>
            <a:endParaRPr lang="pt-PT" dirty="0"/>
          </a:p>
          <a:p>
            <a:pPr lvl="0"/>
            <a:r>
              <a:rPr lang="en-US" dirty="0"/>
              <a:t>Journal of Modern Project Management, Mundo Press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08774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6A06-26A3-4555-9737-AB795904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การนำเสนอ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51692-B12B-4428-8FE2-32077964C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pPr marL="201168" lvl="1" indent="0">
              <a:buNone/>
            </a:pPr>
            <a:r>
              <a:rPr lang="th-TH" sz="2800" dirty="0"/>
              <a:t>กิจกรรม</a:t>
            </a:r>
            <a:r>
              <a:rPr lang="pt-PT" sz="2800" dirty="0"/>
              <a:t> – </a:t>
            </a:r>
            <a:r>
              <a:rPr lang="th-TH" sz="2800" dirty="0"/>
              <a:t>ตัวระบุ</a:t>
            </a:r>
            <a:endParaRPr lang="pt-PT" sz="2800" dirty="0"/>
          </a:p>
          <a:p>
            <a:pPr lvl="1"/>
            <a:r>
              <a:rPr lang="th-TH" sz="2800" dirty="0"/>
              <a:t>ชื่อ</a:t>
            </a:r>
            <a:endParaRPr lang="pt-PT" sz="2800" dirty="0"/>
          </a:p>
          <a:p>
            <a:pPr lvl="1"/>
            <a:r>
              <a:rPr lang="th-TH" sz="2800" dirty="0"/>
              <a:t>รูปแบบ</a:t>
            </a:r>
          </a:p>
          <a:p>
            <a:pPr lvl="1"/>
            <a:r>
              <a:rPr lang="th-TH" sz="2800" dirty="0"/>
              <a:t>วิชาชีพ</a:t>
            </a:r>
            <a:endParaRPr lang="pt-PT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E80E2-7508-4CA1-93BA-FA7AE55E0A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841" y="2258871"/>
            <a:ext cx="5040561" cy="36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61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E1CB-6789-46C0-BD74-A44E16ED1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วางแผน</a:t>
            </a:r>
            <a:endParaRPr lang="pt-PT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6DF1922-1BE9-4F92-ADE6-F6D21EFF67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185587"/>
              </p:ext>
            </p:extLst>
          </p:nvPr>
        </p:nvGraphicFramePr>
        <p:xfrm>
          <a:off x="476250" y="1906620"/>
          <a:ext cx="11228388" cy="405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583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/>
              <a:t>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C7AAAE4-F7B8-4DC3-A439-C842A0D30E61}" type="slidenum">
              <a:rPr lang="pt-PT" smtClean="0"/>
              <a:pPr/>
              <a:t>13</a:t>
            </a:fld>
            <a:endParaRPr lang="pt-PT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B93AE6C-7049-4790-8D2B-5D700B4FB7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44391"/>
              </p:ext>
            </p:extLst>
          </p:nvPr>
        </p:nvGraphicFramePr>
        <p:xfrm>
          <a:off x="476250" y="245097"/>
          <a:ext cx="11228388" cy="6612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498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478F1-5086-434D-9C9D-10051D003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โครงการและการบริหารโครงการ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A4AB1-5916-4356-9227-5889251AB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/>
              <a:t>โครงการ </a:t>
            </a:r>
            <a:r>
              <a:rPr lang="pt-BR" sz="2000" dirty="0"/>
              <a:t>“</a:t>
            </a:r>
            <a:r>
              <a:rPr lang="th-TH" sz="2000" dirty="0"/>
              <a:t>โครงการเป็นความพยายามชั่วคราวในการสร้างผลิตภัณฑ์หรือบริการที่ไม่เหมือนใคร</a:t>
            </a:r>
            <a:r>
              <a:rPr lang="pt-BR" sz="2000" dirty="0"/>
              <a:t>.” [PMBoK, 2013]</a:t>
            </a:r>
          </a:p>
          <a:p>
            <a:pPr lvl="1"/>
            <a:r>
              <a:rPr lang="pt-PT" sz="2000" dirty="0"/>
              <a:t> “</a:t>
            </a:r>
            <a:r>
              <a:rPr lang="th-TH" sz="2000" dirty="0"/>
              <a:t>เป็นงานที่ไม่ซ้ำซากวางแผนและดำเนินการตามข้อกำหนดทางเทคนิคเฉพาะและต้นทุนการลงทุนและกำหนดเวลาที่กำหนดไว้ล่วงหน้า</a:t>
            </a:r>
            <a:r>
              <a:rPr lang="pt-PT" sz="2000" dirty="0"/>
              <a:t>”. [Brown Boveri]</a:t>
            </a:r>
          </a:p>
          <a:p>
            <a:pPr lvl="1"/>
            <a:endParaRPr lang="pt-BR" sz="2000" dirty="0"/>
          </a:p>
          <a:p>
            <a:pPr lvl="1"/>
            <a:r>
              <a:rPr lang="th-TH" sz="2000" dirty="0"/>
              <a:t>จุดเริ่มต้นและจุดสิ้นสุดที่กำหนด</a:t>
            </a:r>
          </a:p>
          <a:p>
            <a:pPr lvl="1"/>
            <a:r>
              <a:rPr lang="th-TH" dirty="0"/>
              <a:t>มีผลลัพธ์ที่เฉพาะเจาะจงและไม่ซ้ำใครซึ่งจะเป็นผลิตภัณฑ์หรือบริการพิเศษ</a:t>
            </a:r>
            <a:endParaRPr lang="pt-BR" sz="2000" dirty="0"/>
          </a:p>
          <a:p>
            <a:pPr lvl="1"/>
            <a:r>
              <a:rPr lang="th-TH" sz="2400" dirty="0"/>
              <a:t>โครงการบริหาร</a:t>
            </a:r>
          </a:p>
          <a:p>
            <a:pPr lvl="1"/>
            <a:r>
              <a:rPr lang="pt-BR" sz="2000" dirty="0"/>
              <a:t>“</a:t>
            </a:r>
            <a:r>
              <a:rPr lang="th-TH" sz="2000" dirty="0"/>
              <a:t>การประยุกต์ใช้ความรู้ทักษะเครื่องมือและเทคนิคกับกิจกรรมการบริหารโครงการเพื่อให้เป็นไปตามข้อกำหนด</a:t>
            </a:r>
            <a:r>
              <a:rPr lang="pt-BR" sz="2000" dirty="0"/>
              <a:t>”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07873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336A-5F0A-427F-A92D-2726C1A6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วิศวกรรมและการจัดการอุตสาหกรรม</a:t>
            </a:r>
            <a:br>
              <a:rPr lang="th-TH" dirty="0"/>
            </a:br>
            <a:r>
              <a:rPr lang="th-TH" dirty="0"/>
              <a:t>และการจัดการโครงการ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C29AA-BD9B-4F63-80BD-45CBDDE3E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ระบบการผลิตตามโครงการ</a:t>
            </a:r>
          </a:p>
          <a:p>
            <a:r>
              <a:rPr lang="th-TH" dirty="0"/>
              <a:t>การจัดการการดำเนินงานเทียบกับการจัดการโครงการ</a:t>
            </a:r>
          </a:p>
          <a:p>
            <a:r>
              <a:rPr lang="th-TH" dirty="0"/>
              <a:t>ตัวอย่าง</a:t>
            </a:r>
            <a:r>
              <a:rPr lang="pt-PT" dirty="0"/>
              <a:t>?</a:t>
            </a:r>
          </a:p>
          <a:p>
            <a:endParaRPr lang="pt-P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DC1B19-DB0F-4B56-84C3-9A8B21DDD799}"/>
              </a:ext>
            </a:extLst>
          </p:cNvPr>
          <p:cNvSpPr txBox="1"/>
          <p:nvPr/>
        </p:nvSpPr>
        <p:spPr>
          <a:xfrm>
            <a:off x="600505" y="3537094"/>
            <a:ext cx="8912344" cy="319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Arial" panose="020B0604020202020204" pitchFamily="34" charset="0"/>
                <a:cs typeface="Arial" panose="020B0604020202020204" pitchFamily="34" charset="0"/>
              </a:rPr>
              <a:t>แนวคิดและการออกแบบยานยนต์ใหม่</a:t>
            </a:r>
            <a:endParaRPr 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Arial" panose="020B0604020202020204" pitchFamily="34" charset="0"/>
                <a:cs typeface="Arial" panose="020B0604020202020204" pitchFamily="34" charset="0"/>
              </a:rPr>
              <a:t>การเปลี่ยนแปลงโครงสร้างขององค์กร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Arial" panose="020B0604020202020204" pitchFamily="34" charset="0"/>
                <a:cs typeface="Arial" panose="020B0604020202020204" pitchFamily="34" charset="0"/>
              </a:rPr>
              <a:t>การออกแบบแผนผังโรงงาน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Arial" panose="020B0604020202020204" pitchFamily="34" charset="0"/>
                <a:cs typeface="Arial" panose="020B0604020202020204" pitchFamily="34" charset="0"/>
              </a:rPr>
              <a:t>การจัดโครงสร้างแคมเปญทางการเมือง</a:t>
            </a:r>
            <a:endParaRPr 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Arial" panose="020B0604020202020204" pitchFamily="34" charset="0"/>
                <a:cs typeface="Arial" panose="020B0604020202020204" pitchFamily="34" charset="0"/>
              </a:rPr>
              <a:t>การพัฒนาซอฟต์แวร์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Arial" panose="020B0604020202020204" pitchFamily="34" charset="0"/>
                <a:cs typeface="Arial" panose="020B0604020202020204" pitchFamily="34" charset="0"/>
              </a:rPr>
              <a:t>การก่อสร้างอาคาร</a:t>
            </a:r>
            <a:endParaRPr 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373E-1F27-41D3-BF25-521E20C1E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สมาคมการจัดการโครงการ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D3CEB-7838-4758-8B50-7A515B96E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IPMA – </a:t>
            </a:r>
            <a:r>
              <a:rPr lang="pt-PT" i="1" dirty="0"/>
              <a:t>International Project Management Association</a:t>
            </a:r>
            <a:endParaRPr lang="pt-BR" dirty="0"/>
          </a:p>
          <a:p>
            <a:pPr lvl="1"/>
            <a:r>
              <a:rPr lang="th-TH" dirty="0"/>
              <a:t>เน้นทักษะการบริหารจัดการโครงการ</a:t>
            </a:r>
          </a:p>
          <a:p>
            <a:pPr lvl="1"/>
            <a:r>
              <a:rPr lang="pt-BR" dirty="0"/>
              <a:t>ICB 4.0 : IPMA Individual Competence Baseline</a:t>
            </a:r>
          </a:p>
          <a:p>
            <a:pPr lvl="1"/>
            <a:r>
              <a:rPr lang="th-TH" dirty="0"/>
              <a:t>ส่งเสริมสิ่งพิมพ์งานวิจัย</a:t>
            </a:r>
          </a:p>
          <a:p>
            <a:pPr lvl="1"/>
            <a:r>
              <a:rPr lang="th-TH" dirty="0"/>
              <a:t>จัดการสัมมนาและการประชุม</a:t>
            </a:r>
          </a:p>
          <a:p>
            <a:pPr lvl="1"/>
            <a:r>
              <a:rPr lang="th-TH" dirty="0"/>
              <a:t>ผู้เชี่ยวชาญที่ผ่านการรับรอง</a:t>
            </a:r>
            <a:r>
              <a:rPr lang="pt-BR" dirty="0"/>
              <a:t>, ...</a:t>
            </a:r>
          </a:p>
          <a:p>
            <a:endParaRPr lang="pt-P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9C1260-BB5E-4F06-BE25-B125AF242750}"/>
              </a:ext>
            </a:extLst>
          </p:cNvPr>
          <p:cNvSpPr/>
          <p:nvPr/>
        </p:nvSpPr>
        <p:spPr>
          <a:xfrm>
            <a:off x="6145697" y="5875508"/>
            <a:ext cx="52205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>
                <a:hlinkClick r:id="rId2"/>
              </a:rPr>
              <a:t>https://www.ipma.world/assets/IPMA_Individual_Standard_ICB4_assesment_areas-768x768.jpg</a:t>
            </a:r>
            <a:r>
              <a:rPr lang="pt-PT" sz="1000" dirty="0"/>
              <a:t>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DB93172-7118-4056-865D-2FB5317FF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390" y="2485739"/>
            <a:ext cx="3270115" cy="327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19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6526-B8BD-4349-8B2A-483DA4D0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ICB 4.0 - IPMA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6B182-38EE-44ED-85F7-CDF333F4E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/>
              <a:t>ใน </a:t>
            </a:r>
            <a:r>
              <a:rPr lang="en-US" dirty="0"/>
              <a:t>ICB </a:t>
            </a:r>
            <a:r>
              <a:rPr lang="th-TH" dirty="0" err="1"/>
              <a:t>เวอร์ชัน</a:t>
            </a:r>
            <a:r>
              <a:rPr lang="th-TH" dirty="0"/>
              <a:t>ที่สี่มีการตัดสินใจที่จะอธิบายทักษะการจัดการโครงการในกลุ่ม</a:t>
            </a:r>
            <a:r>
              <a:rPr lang="th-TH" dirty="0" err="1"/>
              <a:t>ต่างๆ</a:t>
            </a:r>
            <a:r>
              <a:rPr lang="th-TH" dirty="0"/>
              <a:t> :</a:t>
            </a:r>
            <a:endParaRPr lang="pt-PT" dirty="0"/>
          </a:p>
          <a:p>
            <a:pPr lvl="1"/>
            <a:r>
              <a:rPr lang="th-TH" dirty="0"/>
              <a:t>ความสามารถของผู้คน: สิ่งเหล่านี้ประกอบด้วยความสามารถส่วนบุคคลและความสัมพันธ์ระหว่างบุคคลที่จำเป็นในการเข้าร่วมหรือเป็นผู้นำโครงการโปรแกรมหรือผลงาน </a:t>
            </a:r>
            <a:r>
              <a:rPr lang="en-US" dirty="0"/>
              <a:t>;</a:t>
            </a:r>
          </a:p>
          <a:p>
            <a:pPr lvl="1"/>
            <a:r>
              <a:rPr lang="th-TH" dirty="0"/>
              <a:t>ความสามารถในการปฏิบัติ: เป็นวิธีการเครื่องมือและเทคนิคเฉพาะที่ใช้ในโครงการโปรแกรมหรือพอร์ตการลงทุนเพื่อให้บรรลุความสำเร็จ </a:t>
            </a:r>
            <a:r>
              <a:rPr lang="en-US" dirty="0"/>
              <a:t>;</a:t>
            </a:r>
          </a:p>
          <a:p>
            <a:pPr lvl="1"/>
            <a:r>
              <a:rPr lang="th-TH" dirty="0"/>
              <a:t>ความสามารถในมุมมอง: ภายใต้หัวข้อนี้มาถึงวิธีการเครื่องมือและเทคนิคที่บุคคลมีปฏิสัมพันธ์กับสิ่งแวดล้อมตลอดจนเหตุผลที่นำผู้คนองค์กรและสังคมในการเริ่มต้นและสนับสนุนโครงการโปรแกรมและพอร์ตการลงทุน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4952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391B-2FA0-4866-8508-7DAB37D6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ICB 4.0 - IPMA</a:t>
            </a:r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A713CE25-BEF7-47F4-9C8B-32714DDC02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242098"/>
              </p:ext>
            </p:extLst>
          </p:nvPr>
        </p:nvGraphicFramePr>
        <p:xfrm>
          <a:off x="688081" y="1635480"/>
          <a:ext cx="10815838" cy="459382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21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0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2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7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6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6160">
                <a:tc>
                  <a:txBody>
                    <a:bodyPr/>
                    <a:lstStyle/>
                    <a:p>
                      <a:pPr algn="r" fontAlgn="b"/>
                      <a:endParaRPr lang="pt-PT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bg1"/>
                          </a:solidFill>
                          <a:effectLst/>
                        </a:rPr>
                        <a:t>ความสามารถในการปฏิบัติ</a:t>
                      </a:r>
                      <a:endParaRPr lang="en-US" sz="15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bg1"/>
                          </a:solidFill>
                          <a:effectLst/>
                        </a:rPr>
                        <a:t>ความสามารถของคน</a:t>
                      </a:r>
                      <a:endParaRPr lang="en-US" sz="15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bg1"/>
                          </a:solidFill>
                          <a:effectLst/>
                        </a:rPr>
                        <a:t>ความสามารถในมุมมอง</a:t>
                      </a:r>
                      <a:endParaRPr lang="en-US" sz="15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การออกแบบโครงการ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การสะท้อนตนเองและการจัดการตนเอง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กลยุทธ์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ข้อกำหนดและวัตถุประสงค์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ความซื่อสัตย์และความน่าเชื่อถือส่วนบุคคล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การกำกับดูแลโครงสร้างและกระบวนการ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ขอบเขต</a:t>
                      </a:r>
                      <a:endParaRPr lang="en-US" sz="1500" dirty="0">
                        <a:solidFill>
                          <a:srgbClr val="2B2E34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การสื่อสารส่วนบุคคล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การปฏิบัติตามมาตรฐานและข้อบังคับ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เวลา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ความสัมพันธ์และความผูกพัน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อำนาจและดอกเบี้ย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องค์กรและข้อมูล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ความเป็นผู้นำ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วัฒนธรรมและค่านิยม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คุณภาพ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การทำงานเป็นทีม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การเงิน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ความขัดแย้งและวิกฤต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ทรัพยากร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ความมั่งคั่ง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จัดซื้อจัดจ้าง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การเจรจาต่อรอง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วางแผนและควบคุม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การวางแนวผลลัพธ์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ความเสี่ยงและโอกาส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ผู้มีส่วนได้ส่วนเสีย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500" u="none" strike="noStrike" dirty="0">
                          <a:effectLst/>
                        </a:rPr>
                        <a:t> </a:t>
                      </a:r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500" u="none" strike="noStrike" dirty="0">
                          <a:effectLst/>
                        </a:rPr>
                        <a:t> </a:t>
                      </a:r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การเปลี่ยนแปลงและการเปลี่ยนแปลง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500" u="none" strike="noStrike" dirty="0">
                          <a:effectLst/>
                        </a:rPr>
                        <a:t> </a:t>
                      </a:r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500" u="none" strike="noStrike" dirty="0">
                          <a:effectLst/>
                        </a:rPr>
                        <a:t> </a:t>
                      </a:r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309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F0E89-6563-4CE4-B56C-7A8C10973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สถาบันบริหารโครงการ</a:t>
            </a:r>
            <a:br>
              <a:rPr lang="en-US" dirty="0"/>
            </a:br>
            <a:r>
              <a:rPr lang="en-US" dirty="0"/>
              <a:t>PMI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DBD8E-0D41-4EA0-875A-7AC4FC6A9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dirty="0"/>
              <a:t>PMI – </a:t>
            </a:r>
            <a:r>
              <a:rPr lang="pt-BR" sz="1800" i="1" dirty="0"/>
              <a:t>Project Management Institute</a:t>
            </a:r>
          </a:p>
          <a:p>
            <a:pPr lvl="1"/>
            <a:r>
              <a:rPr lang="th-TH" sz="1800" dirty="0"/>
              <a:t>กำหนดมาตรฐาน </a:t>
            </a:r>
            <a:r>
              <a:rPr lang="en-US" sz="1800" dirty="0"/>
              <a:t>-</a:t>
            </a:r>
            <a:r>
              <a:rPr lang="th-TH" sz="1800" dirty="0"/>
              <a:t> เน้นกระบวน </a:t>
            </a:r>
            <a:r>
              <a:rPr lang="en-US" sz="1800" dirty="0"/>
              <a:t>- </a:t>
            </a:r>
            <a:r>
              <a:rPr lang="th-TH" sz="1800" dirty="0"/>
              <a:t>การเป็นศูนย์กลาง</a:t>
            </a:r>
          </a:p>
          <a:p>
            <a:pPr lvl="1"/>
            <a:r>
              <a:rPr lang="th-TH" sz="1800" dirty="0"/>
              <a:t>คู่มือ</a:t>
            </a:r>
            <a:r>
              <a:rPr lang="pt-BR" sz="1800" dirty="0"/>
              <a:t> PMBoK; …</a:t>
            </a:r>
          </a:p>
          <a:p>
            <a:pPr lvl="1"/>
            <a:r>
              <a:rPr lang="th-TH" sz="1800" dirty="0"/>
              <a:t>ส่งเสริมสิ่งพิมพ์งานวิจัย รัฐสภา ...</a:t>
            </a:r>
            <a:endParaRPr lang="en-US" sz="1800" dirty="0"/>
          </a:p>
          <a:p>
            <a:pPr lvl="1"/>
            <a:r>
              <a:rPr lang="th-TH" sz="1800" dirty="0"/>
              <a:t>ใบรับรองมืออาชีพ, ...</a:t>
            </a:r>
            <a:endParaRPr lang="pt-BR" sz="1800" dirty="0"/>
          </a:p>
          <a:p>
            <a:r>
              <a:rPr lang="pt-PT" sz="1800" dirty="0"/>
              <a:t>Project Management Processes</a:t>
            </a:r>
            <a:br>
              <a:rPr lang="pt-PT" sz="1800" dirty="0"/>
            </a:br>
            <a:r>
              <a:rPr lang="pt-PT" sz="1800" dirty="0"/>
              <a:t>(Knowledge areas PMI)</a:t>
            </a:r>
            <a:endParaRPr lang="pt-BR" sz="1800" dirty="0"/>
          </a:p>
          <a:p>
            <a:endParaRPr lang="pt-PT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C1B3345-A992-435F-9536-96E22EAEB053}"/>
              </a:ext>
            </a:extLst>
          </p:cNvPr>
          <p:cNvSpPr/>
          <p:nvPr/>
        </p:nvSpPr>
        <p:spPr>
          <a:xfrm>
            <a:off x="5319387" y="1576067"/>
            <a:ext cx="6379203" cy="444762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latin typeface="+mj-lt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A20D072E-CB4E-4265-95C1-92CB2E1A2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273" y="4746778"/>
            <a:ext cx="5196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sz="2000" dirty="0">
                <a:latin typeface="+mj-lt"/>
              </a:rPr>
              <a:t>เวลา</a:t>
            </a:r>
            <a:endParaRPr lang="pt-PT" sz="2000" dirty="0">
              <a:latin typeface="+mj-lt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4A7E03F8-99F6-483D-A7AA-6CFF0D87E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575" y="2690036"/>
            <a:ext cx="8402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h-TH" sz="2000" dirty="0">
                <a:latin typeface="+mj-lt"/>
              </a:rPr>
              <a:t>ค่าใช้จ่าย</a:t>
            </a:r>
            <a:endParaRPr lang="pt-PT" sz="2000" dirty="0">
              <a:latin typeface="+mj-lt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E7BFFF6-16E3-4D4C-A5E5-1AE2AD255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401" y="4597997"/>
            <a:ext cx="7681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h-TH" sz="2000" dirty="0">
                <a:latin typeface="+mj-lt"/>
              </a:rPr>
              <a:t>คุณภาพ</a:t>
            </a:r>
            <a:endParaRPr lang="pt-PT" sz="2000" dirty="0">
              <a:latin typeface="+mj-lt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A945D00-8452-4AC6-8350-101726440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234" y="3053085"/>
            <a:ext cx="23622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sz="1800" dirty="0">
              <a:latin typeface="+mj-lt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D74697CD-7F0D-4BF0-96E7-C966020F6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400" y="2690036"/>
            <a:ext cx="103978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h-TH" sz="2000" dirty="0">
                <a:latin typeface="+mj-lt"/>
              </a:rPr>
              <a:t>ขอบเขต</a:t>
            </a:r>
            <a:endParaRPr lang="pt-PT" sz="2000" dirty="0">
              <a:latin typeface="+mj-lt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9BF05604-62FB-4DCE-A614-D4469BD9A5FC}"/>
              </a:ext>
            </a:extLst>
          </p:cNvPr>
          <p:cNvSpPr>
            <a:spLocks noChangeArrowheads="1"/>
          </p:cNvSpPr>
          <p:nvPr/>
        </p:nvSpPr>
        <p:spPr bwMode="auto">
          <a:xfrm rot="2754463">
            <a:off x="7797634" y="2900685"/>
            <a:ext cx="20574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sz="1800" dirty="0">
              <a:latin typeface="+mj-lt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45221B22-FB70-40E7-A553-C9E5E4D24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1" y="3659614"/>
            <a:ext cx="9204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h-TH" sz="2000" dirty="0">
                <a:latin typeface="+mj-lt"/>
              </a:rPr>
              <a:t>ความเสี่ยง</a:t>
            </a:r>
            <a:endParaRPr lang="pt-PT" sz="2000" dirty="0">
              <a:latin typeface="+mj-lt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A32E2D0B-4CBA-4B5E-9E71-B76ADFEE9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114" y="2013213"/>
            <a:ext cx="13083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th-TH" sz="2000" dirty="0">
                <a:latin typeface="+mj-lt"/>
              </a:rPr>
              <a:t>ทรัพยากรมนุษย์</a:t>
            </a:r>
            <a:endParaRPr lang="pt-PT" sz="2000" dirty="0">
              <a:latin typeface="+mj-lt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7CD1F3ED-DC91-480F-BDAF-2E7777483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6267" y="5349064"/>
            <a:ext cx="930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h-TH" sz="2000" dirty="0">
                <a:latin typeface="+mj-lt"/>
              </a:rPr>
              <a:t>การสื่อสาร</a:t>
            </a:r>
            <a:endParaRPr lang="pt-PT" sz="2000" dirty="0">
              <a:latin typeface="+mj-lt"/>
            </a:endParaRP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F253584A-33C6-47FE-989E-61DAF800F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027" y="3669915"/>
            <a:ext cx="8418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h-TH" sz="2000" dirty="0">
                <a:latin typeface="+mj-lt"/>
              </a:rPr>
              <a:t>ผู้รับเหมา</a:t>
            </a:r>
            <a:endParaRPr lang="pt-PT" sz="2000" dirty="0">
              <a:latin typeface="+mj-lt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C9A737B3-0CAB-425F-9ED8-0DC83B9B3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050" y="3659614"/>
            <a:ext cx="27319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sz="2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INTEGRATION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9B640E-08CB-4A6B-A3A4-7D44A88FF850}"/>
              </a:ext>
            </a:extLst>
          </p:cNvPr>
          <p:cNvSpPr txBox="1"/>
          <p:nvPr/>
        </p:nvSpPr>
        <p:spPr>
          <a:xfrm>
            <a:off x="5865043" y="5603442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+mj-lt"/>
              </a:rPr>
              <a:t>ผู้มีส่วนได้ส่วนเสีย</a:t>
            </a:r>
            <a:endParaRPr lang="pt-P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168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  <p:bldP spid="7" grpId="0"/>
      <p:bldP spid="7" grpId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76EB7-2F02-4B22-A47C-9C91203C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วัตถุประสงค์ของหลักสูตร</a:t>
            </a:r>
            <a:endParaRPr lang="pt-P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C82FFB-CB35-41BE-8D22-17FEBB73A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/>
              <a:t>ในโลกใหม่ของอุตสาหกรรม 4.0 การเชื่อมต่อแบบดิจิทัลอาจถือเป็นตัวขับเคลื่อนหลักของอุตสาหกรรมการเปลี่ยนแปลงที่ต้องรับมือ การเปลี่ยนแปลงนี้เพิ่มโอกาสในการสร้างรูปแบบธุรกิจใหม่ ๆ การสำรวจเครือข่ายของระบบที่จะช่วยเพิ่มความร่วมมือระหว่าง บริษัท และอุตสาหกรรม</a:t>
            </a:r>
            <a:r>
              <a:rPr lang="th-TH" dirty="0" err="1"/>
              <a:t>ต่างๆ</a:t>
            </a:r>
            <a:r>
              <a:rPr lang="th-TH" dirty="0"/>
              <a:t> คาดว่าจะมีบริการที่กำหนดเองเพิ่มขึ้นซึ่งในที่สุดก็สามารถกลายเป็นบริการสำหรับลูกค้าแต่ละรายได้ ในกรณีนี้เราจะจัดการกับบริการโครงการสำหรับลูกค้าแต่ละรายทุกครั้ง โครงการเหล่านี้จะได้รับการพัฒนาโดยทีมที่กระจายแบบสหวิทยาการโดยใช้แพลตฟอร์มดิจิทัล</a:t>
            </a:r>
          </a:p>
          <a:p>
            <a:r>
              <a:rPr lang="th-TH" dirty="0"/>
              <a:t>หลักสูตรนี้มีจุดมุ่งหมายเพื่อเตรียมผู้สำเร็จการศึกษาในการปฏิบัติงานและจัดการโครงการและทีมงานในอุตสาหกรรมอัจฉริยะที่มีความท้าทายในรูปแบบดิจิทัลที่มีความคล่องตัวสูง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85678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6A6D-FD1B-44BE-88C6-DFCB7D8C4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800" dirty="0"/>
              <a:t>การจัดการโครงการ</a:t>
            </a:r>
            <a:br>
              <a:rPr lang="pt-PT" sz="2800" dirty="0"/>
            </a:br>
            <a:r>
              <a:rPr lang="pt-PT" sz="2800" dirty="0"/>
              <a:t>PMBOK: </a:t>
            </a:r>
            <a:r>
              <a:rPr lang="th-TH" sz="2800" dirty="0"/>
              <a:t>กลุ่มกระบวนการ</a:t>
            </a:r>
            <a:endParaRPr lang="pt-PT" sz="2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475D0EA-98A8-42EB-8F52-844880E917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8244710"/>
              </p:ext>
            </p:extLst>
          </p:nvPr>
        </p:nvGraphicFramePr>
        <p:xfrm>
          <a:off x="2257974" y="1891577"/>
          <a:ext cx="4645024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D74DA0B-9F4A-4444-8038-5B6F3AE756C2}"/>
              </a:ext>
            </a:extLst>
          </p:cNvPr>
          <p:cNvGrpSpPr/>
          <p:nvPr/>
        </p:nvGrpSpPr>
        <p:grpSpPr>
          <a:xfrm>
            <a:off x="6673136" y="3187721"/>
            <a:ext cx="2842471" cy="2736304"/>
            <a:chOff x="4810697" y="3068960"/>
            <a:chExt cx="2842471" cy="27363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3658AE-B361-4DB7-8BCC-BB4B181CEE8A}"/>
                </a:ext>
              </a:extLst>
            </p:cNvPr>
            <p:cNvSpPr txBox="1"/>
            <p:nvPr/>
          </p:nvSpPr>
          <p:spPr>
            <a:xfrm>
              <a:off x="5047968" y="3159839"/>
              <a:ext cx="2605200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dirty="0"/>
                <a:t>เริ่ม</a:t>
              </a:r>
            </a:p>
            <a:p>
              <a:r>
                <a:rPr lang="th-TH" sz="3200" dirty="0"/>
                <a:t>วางแผน</a:t>
              </a:r>
            </a:p>
            <a:p>
              <a:r>
                <a:rPr lang="th-TH" sz="3200" dirty="0"/>
                <a:t>วิ่ง</a:t>
              </a:r>
            </a:p>
            <a:p>
              <a:r>
                <a:rPr lang="th-TH" sz="3200" dirty="0"/>
                <a:t>ตรวจสอบและควบคุม</a:t>
              </a:r>
            </a:p>
            <a:p>
              <a:r>
                <a:rPr lang="th-TH" sz="3200" dirty="0"/>
                <a:t>ปิด</a:t>
              </a:r>
              <a:endParaRPr lang="pt-PT" sz="3200" b="1" dirty="0">
                <a:latin typeface="+mj-lt"/>
              </a:endParaRPr>
            </a:p>
          </p:txBody>
        </p:sp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353B477E-515E-401F-A0D8-9FB95A88E0A0}"/>
                </a:ext>
              </a:extLst>
            </p:cNvPr>
            <p:cNvSpPr/>
            <p:nvPr/>
          </p:nvSpPr>
          <p:spPr>
            <a:xfrm>
              <a:off x="4810697" y="3068960"/>
              <a:ext cx="265359" cy="273630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744747-5E0E-4451-ABC1-F91ABD634DF5}"/>
              </a:ext>
            </a:extLst>
          </p:cNvPr>
          <p:cNvGrpSpPr/>
          <p:nvPr/>
        </p:nvGrpSpPr>
        <p:grpSpPr>
          <a:xfrm>
            <a:off x="5022599" y="1869022"/>
            <a:ext cx="4071876" cy="1318698"/>
            <a:chOff x="4835364" y="3754990"/>
            <a:chExt cx="4071876" cy="13186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EEFFE5-ACFA-4335-82D3-8B0432FDBE3D}"/>
                </a:ext>
              </a:extLst>
            </p:cNvPr>
            <p:cNvSpPr txBox="1"/>
            <p:nvPr/>
          </p:nvSpPr>
          <p:spPr>
            <a:xfrm>
              <a:off x="5195404" y="3973915"/>
              <a:ext cx="37118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latin typeface="+mj-lt"/>
                </a:rPr>
                <a:t>ขึ้นอยู่กับ </a:t>
              </a:r>
            </a:p>
            <a:p>
              <a:r>
                <a:rPr lang="th-TH" sz="3200" b="1" dirty="0">
                  <a:latin typeface="+mj-lt"/>
                </a:rPr>
                <a:t>โครงการ</a:t>
              </a:r>
              <a:r>
                <a:rPr lang="pt-PT" sz="3200" b="1" dirty="0">
                  <a:latin typeface="+mj-lt"/>
                </a:rPr>
                <a:t>!</a:t>
              </a:r>
            </a:p>
          </p:txBody>
        </p: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2F641E91-CEAE-440E-A485-AA70B040F378}"/>
                </a:ext>
              </a:extLst>
            </p:cNvPr>
            <p:cNvSpPr/>
            <p:nvPr/>
          </p:nvSpPr>
          <p:spPr>
            <a:xfrm>
              <a:off x="4835364" y="3754990"/>
              <a:ext cx="216024" cy="131869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36945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8F9F9-AF73-46E8-AF27-F8B85F01E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3"/>
              </a:rPr>
              <a:t>PMBOK 6</a:t>
            </a:r>
            <a:r>
              <a:rPr lang="en-US" dirty="0"/>
              <a:t>: </a:t>
            </a:r>
            <a:r>
              <a:rPr lang="th-TH" dirty="0"/>
              <a:t>พื้นที่ความรู้ทั้ง 10 และ 49 กระบวนการ</a:t>
            </a:r>
            <a:endParaRPr lang="pt-PT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1DE8A4-44E9-4941-A42C-8B2993077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271405"/>
              </p:ext>
            </p:extLst>
          </p:nvPr>
        </p:nvGraphicFramePr>
        <p:xfrm>
          <a:off x="277587" y="1435100"/>
          <a:ext cx="11658599" cy="542289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12968">
                  <a:extLst>
                    <a:ext uri="{9D8B030D-6E8A-4147-A177-3AD203B41FA5}">
                      <a16:colId xmlns:a16="http://schemas.microsoft.com/office/drawing/2014/main" val="3195763498"/>
                    </a:ext>
                  </a:extLst>
                </a:gridCol>
                <a:gridCol w="959504">
                  <a:extLst>
                    <a:ext uri="{9D8B030D-6E8A-4147-A177-3AD203B41FA5}">
                      <a16:colId xmlns:a16="http://schemas.microsoft.com/office/drawing/2014/main" val="189375525"/>
                    </a:ext>
                  </a:extLst>
                </a:gridCol>
                <a:gridCol w="3256690">
                  <a:extLst>
                    <a:ext uri="{9D8B030D-6E8A-4147-A177-3AD203B41FA5}">
                      <a16:colId xmlns:a16="http://schemas.microsoft.com/office/drawing/2014/main" val="986527365"/>
                    </a:ext>
                  </a:extLst>
                </a:gridCol>
                <a:gridCol w="2115203">
                  <a:extLst>
                    <a:ext uri="{9D8B030D-6E8A-4147-A177-3AD203B41FA5}">
                      <a16:colId xmlns:a16="http://schemas.microsoft.com/office/drawing/2014/main" val="4237584711"/>
                    </a:ext>
                  </a:extLst>
                </a:gridCol>
                <a:gridCol w="2414995">
                  <a:extLst>
                    <a:ext uri="{9D8B030D-6E8A-4147-A177-3AD203B41FA5}">
                      <a16:colId xmlns:a16="http://schemas.microsoft.com/office/drawing/2014/main" val="3756618439"/>
                    </a:ext>
                  </a:extLst>
                </a:gridCol>
                <a:gridCol w="1099239">
                  <a:extLst>
                    <a:ext uri="{9D8B030D-6E8A-4147-A177-3AD203B41FA5}">
                      <a16:colId xmlns:a16="http://schemas.microsoft.com/office/drawing/2014/main" val="2915715164"/>
                    </a:ext>
                  </a:extLst>
                </a:gridCol>
              </a:tblGrid>
              <a:tr h="19937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กลุ่มกระบวนการจัดการโครงการ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320462"/>
                  </a:ext>
                </a:extLst>
              </a:tr>
              <a:tr h="306493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กระบวนการพื้นที่ความรู้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การเริ่มต้น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การวางแผน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การดำเนินการ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การตรวจสอบและการควบคุม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การปิด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b"/>
                </a:tc>
                <a:extLst>
                  <a:ext uri="{0D108BD9-81ED-4DB2-BD59-A6C34878D82A}">
                    <a16:rowId xmlns:a16="http://schemas.microsoft.com/office/drawing/2014/main" val="1234780009"/>
                  </a:ext>
                </a:extLst>
              </a:tr>
              <a:tr h="391922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การจัดการการรวมโครงการ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กฎบัตรโครงการ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จัดทำแผนการจัดการโครงการ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กำกับและจัดการงานโครงการ </a:t>
                      </a:r>
                    </a:p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จัดการความรู้โครงการ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ตรวจสอบและควบคุมงานโครงการ </a:t>
                      </a:r>
                    </a:p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ดำเนินการควบคุมการเปลี่ยนแปลงแบบรวม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ปิดโครงการหรือ</a:t>
                      </a:r>
                      <a:r>
                        <a:rPr lang="th-TH" sz="1200" u="none" strike="noStrike" dirty="0" err="1">
                          <a:effectLst/>
                          <a:latin typeface="Arial" panose="020B0604020202020204" pitchFamily="34" charset="0"/>
                        </a:rPr>
                        <a:t>เฟส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2258570894"/>
                  </a:ext>
                </a:extLst>
              </a:tr>
              <a:tr h="58446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การจัดการขอบเขตโครงการ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การจัดการขอบเขตแผน; รวบรวมข้อกำหนด; กำหนดขอบเขต; สร้างโครงสร้างการแบ่งงาน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ตรวจสอบขอบเขต; ขอบเขตการควบคุม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3437914212"/>
                  </a:ext>
                </a:extLst>
              </a:tr>
              <a:tr h="59298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การบริหารเวลาโครงการ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การจัดการกำหนดการวางแผน; กำหนดกิจกรรม ลำดับกิจกรรม; ประเมินทรัพยากรกิจกรรม ประมาณระยะเวลากิจกรรม พัฒนากำหนดการ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กำหนดการควบคุม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1118256136"/>
                  </a:ext>
                </a:extLst>
              </a:tr>
              <a:tr h="58446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การบริหารต้นทุนโครงการ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วางแผนการจัดการต้นทุน</a:t>
                      </a:r>
                    </a:p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 ประมาณการค่าใช้จ่าย </a:t>
                      </a:r>
                    </a:p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กำหนดงบประมาณ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ควบคุมต้นทุน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2793099996"/>
                  </a:ext>
                </a:extLst>
              </a:tr>
              <a:tr h="391922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การจัดการคุณภาพโครงการ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วางแผนการจัดการคุณภาพ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จัดการคุณภาพ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ควบคุมคุณภาพ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3235905482"/>
                  </a:ext>
                </a:extLst>
              </a:tr>
              <a:tr h="58446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การจัดการทรัพยากรโครงการ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วางแผนการ</a:t>
                      </a:r>
                    </a:p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จัดการทรัพยากรมนุษย์</a:t>
                      </a:r>
                    </a:p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 ประเมินทรัพยากรกิจกรรม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รับทรัพยากร; พัฒนาทีม; จัดการทีม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ควบคุมทรัพยากร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1483782850"/>
                  </a:ext>
                </a:extLst>
              </a:tr>
              <a:tr h="4184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การจัดการการสื่อสารโครงการ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วางแผนการจัดการการสื่อสาร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จัดการการสื่อสาร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ตรวจสอบการสื่อสาร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4174645264"/>
                  </a:ext>
                </a:extLst>
              </a:tr>
              <a:tr h="58446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การบริหารความเสี่ยงโครงการ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วางแผนการบริหารความเสี่ยง ระบุความเสี่ยง ทำการวิเคราะห์ความเสี่ยงเชิงคุณภาพ การตอบสนองความเสี่ยงของแผน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ดำเนินการตอบสนองความเสี่ยง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ตรวจสอบความเสี่ยง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3354464749"/>
                  </a:ext>
                </a:extLst>
              </a:tr>
              <a:tr h="391922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การบริหารการจัดซื้อจัดจ้างโครงการ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วางแผนการบริหารการจัดซื้อจัดจ้าง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ดำเนินการจัดซื้อจัดจ้าง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ควบคุมการจัดหา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ปิดการจัดหา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3266719632"/>
                  </a:ext>
                </a:extLst>
              </a:tr>
              <a:tr h="391922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การจัดการผู้มีส่วนได้ส่วนเสียของโครงการ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ระบุผู้มีส่วนได้ส่วนเสีย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วางแผนการมีส่วนร่วมของผู้มีส่วนได้ส่วนเสีย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จัดการการมีส่วนร่วมของผู้มีส่วนได้ส่วนเสีย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ตรวจสอบการมีส่วนร่วมของผู้มีส่วนได้ส่วนเสีย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409334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422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3D09-BE47-4AFA-AAB5-10C63204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400" dirty="0"/>
              <a:t>พื้นที่ของความรู้ที่กล่าวถึงโดยเน้นมากขึ้นในวินัยนี้</a:t>
            </a:r>
            <a:endParaRPr lang="pt-PT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71144-5629-4EA9-A147-8405F6954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429051"/>
            <a:ext cx="11229516" cy="4824787"/>
          </a:xfrm>
        </p:spPr>
        <p:txBody>
          <a:bodyPr>
            <a:normAutofit fontScale="47500" lnSpcReduction="20000"/>
          </a:bodyPr>
          <a:lstStyle/>
          <a:p>
            <a:pPr lvl="3"/>
            <a:endParaRPr lang="pt-PT" dirty="0"/>
          </a:p>
          <a:p>
            <a:pPr>
              <a:lnSpc>
                <a:spcPct val="120000"/>
              </a:lnSpc>
            </a:pPr>
            <a:r>
              <a:rPr lang="pt-PT" sz="2900" dirty="0"/>
              <a:t>  </a:t>
            </a:r>
            <a:r>
              <a:rPr lang="th-TH" sz="2900" dirty="0"/>
              <a:t>การจัดการการบูรณาการ</a:t>
            </a:r>
            <a:endParaRPr lang="pt-PT" sz="2900" dirty="0"/>
          </a:p>
          <a:p>
            <a:pPr lvl="1">
              <a:lnSpc>
                <a:spcPct val="120000"/>
              </a:lnSpc>
            </a:pPr>
            <a:r>
              <a:rPr lang="pt-BR" sz="2900" dirty="0"/>
              <a:t>“</a:t>
            </a:r>
            <a:r>
              <a:rPr lang="th-TH" sz="2900" dirty="0"/>
              <a:t>รวมถึงกระบวนการและกิจกรรมที่จำเป็นในการระบุกำหนดรวมรวมเป็นหนึ่งเดียวและประสานงานกระบวนการจัดการโครงการและกิจกรรม</a:t>
            </a:r>
            <a:r>
              <a:rPr lang="th-TH" sz="2900" dirty="0" err="1"/>
              <a:t>ต่างๆ</a:t>
            </a:r>
            <a:r>
              <a:rPr lang="th-TH" sz="2900" dirty="0"/>
              <a:t>ในกลุ่มกระบวนการ</a:t>
            </a:r>
            <a:r>
              <a:rPr lang="pt-BR" sz="2900" dirty="0"/>
              <a:t>”</a:t>
            </a:r>
          </a:p>
          <a:p>
            <a:pPr marL="201168" lvl="1" indent="0">
              <a:lnSpc>
                <a:spcPct val="120000"/>
              </a:lnSpc>
              <a:buNone/>
            </a:pPr>
            <a:r>
              <a:rPr lang="th-TH" sz="2900" dirty="0"/>
              <a:t>การจัดการขอบเขต</a:t>
            </a:r>
            <a:endParaRPr lang="pt-PT" sz="2900" dirty="0"/>
          </a:p>
          <a:p>
            <a:pPr lvl="1">
              <a:lnSpc>
                <a:spcPct val="120000"/>
              </a:lnSpc>
            </a:pPr>
            <a:r>
              <a:rPr lang="pt-BR" sz="2900" dirty="0"/>
              <a:t>“</a:t>
            </a:r>
            <a:r>
              <a:rPr lang="th-TH" sz="2900" dirty="0"/>
              <a:t>ครอบคลุมกระบวนการที่จำเป็นเพื่อให้แน่ใจว่าโครงการมีกิจกรรมที่จำเป็นทั้งหมดและเฉพาะกิจกรรมที่จำเป็นเท่านั้นที่จะดำเนินการให้สำเร็จ</a:t>
            </a:r>
            <a:r>
              <a:rPr lang="pt-BR" sz="2900" dirty="0"/>
              <a:t>”</a:t>
            </a:r>
          </a:p>
          <a:p>
            <a:pPr marL="201168" lvl="1" indent="0">
              <a:lnSpc>
                <a:spcPct val="120000"/>
              </a:lnSpc>
              <a:buNone/>
            </a:pPr>
            <a:r>
              <a:rPr lang="th-TH" sz="2900" dirty="0"/>
              <a:t>การจัดการเวลา</a:t>
            </a:r>
            <a:endParaRPr lang="pt-BR" sz="2900" dirty="0"/>
          </a:p>
          <a:p>
            <a:pPr lvl="1">
              <a:lnSpc>
                <a:spcPct val="120000"/>
              </a:lnSpc>
            </a:pPr>
            <a:r>
              <a:rPr lang="pt-BR" sz="2900" dirty="0"/>
              <a:t>“... </a:t>
            </a:r>
            <a:r>
              <a:rPr lang="th-TH" sz="2900" dirty="0"/>
              <a:t>ครอบคลุมกระบวนการที่จำเป็นเพื่อให้แน่ใจว่าโครงการเสร็จสิ้นตรงเวลา</a:t>
            </a:r>
            <a:r>
              <a:rPr lang="pt-BR" sz="2900" dirty="0"/>
              <a:t>”</a:t>
            </a:r>
          </a:p>
          <a:p>
            <a:pPr marL="201168" lvl="1" indent="0">
              <a:lnSpc>
                <a:spcPct val="120000"/>
              </a:lnSpc>
              <a:buNone/>
            </a:pPr>
            <a:r>
              <a:rPr lang="pt-PT" sz="2900" dirty="0"/>
              <a:t> </a:t>
            </a:r>
            <a:r>
              <a:rPr lang="th-TH" sz="2900" dirty="0"/>
              <a:t>การจัดการทรัพยากรมนุษย์</a:t>
            </a:r>
            <a:endParaRPr lang="pt-BR" sz="2900" dirty="0"/>
          </a:p>
          <a:p>
            <a:pPr lvl="1">
              <a:lnSpc>
                <a:spcPct val="120000"/>
              </a:lnSpc>
            </a:pPr>
            <a:r>
              <a:rPr lang="pt-BR" sz="2900" dirty="0"/>
              <a:t>“...</a:t>
            </a:r>
            <a:r>
              <a:rPr lang="en-US" sz="2900" dirty="0"/>
              <a:t> </a:t>
            </a:r>
            <a:r>
              <a:rPr lang="th-TH" sz="2900" dirty="0"/>
              <a:t>ครอบคลุมกระบวนการที่จำเป็นในการจ้างบุคลากรที่เกี่ยวข้องในโครงการอย่างมีประสิทธิภาพมากขึ้น</a:t>
            </a:r>
            <a:r>
              <a:rPr lang="pt-BR" sz="2900" dirty="0"/>
              <a:t>”</a:t>
            </a:r>
          </a:p>
          <a:p>
            <a:pPr marL="201168" lvl="1" indent="0">
              <a:lnSpc>
                <a:spcPct val="120000"/>
              </a:lnSpc>
              <a:buNone/>
            </a:pPr>
            <a:r>
              <a:rPr lang="th-TH" sz="2900" dirty="0"/>
              <a:t>การจัดการการสื่อสาร</a:t>
            </a:r>
            <a:endParaRPr lang="pt-PT" sz="2900" dirty="0"/>
          </a:p>
          <a:p>
            <a:pPr lvl="1">
              <a:lnSpc>
                <a:spcPct val="120000"/>
              </a:lnSpc>
            </a:pPr>
            <a:r>
              <a:rPr lang="pt-BR" sz="2900" dirty="0"/>
              <a:t>“.. </a:t>
            </a:r>
            <a:r>
              <a:rPr lang="th-TH" sz="2900" dirty="0"/>
              <a:t>ครอบคลุมกระบวนการที่จำเป็นเพื่อให้แน่ใจว่ามีการสร้างการรวบรวมการเผยแพร่การจัดเก็บและการกำจัดข้อมูลโครงการในขั้นสุดท้ายและเหมาะสมและทันเวลา</a:t>
            </a:r>
            <a:r>
              <a:rPr lang="pt-BR" sz="2900" dirty="0"/>
              <a:t>”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03818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A1D8-C57F-4AFE-A650-2A00428C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/>
              <a:t>โครงการบริหารทรัพยากรบุคคล (การจัดการทีม)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9A292-9425-408E-BC4A-EB5B297C4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th-TH" b="1" dirty="0">
                <a:solidFill>
                  <a:srgbClr val="000000"/>
                </a:solidFill>
                <a:latin typeface="Calibri" panose="020F0502020204030204" pitchFamily="34" charset="0"/>
              </a:rPr>
              <a:t>การวางแผนการบริหารทรัพยากรมนุษย์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r>
              <a:rPr lang="th-TH" b="1" dirty="0">
                <a:solidFill>
                  <a:srgbClr val="000000"/>
                </a:solidFill>
                <a:latin typeface="Calibri" panose="020F0502020204030204" pitchFamily="34" charset="0"/>
              </a:rPr>
              <a:t>รับทีมงานโครงการ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r>
              <a:rPr lang="th-TH" b="1" dirty="0">
                <a:solidFill>
                  <a:srgbClr val="000000"/>
                </a:solidFill>
                <a:latin typeface="Calibri" panose="020F0502020204030204" pitchFamily="34" charset="0"/>
              </a:rPr>
              <a:t>พัฒนาทีมงานโครงการ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r>
              <a:rPr lang="th-TH" b="1" dirty="0">
                <a:solidFill>
                  <a:srgbClr val="000000"/>
                </a:solidFill>
                <a:latin typeface="Calibri" panose="020F0502020204030204" pitchFamily="34" charset="0"/>
              </a:rPr>
              <a:t>จัดการทีมโครงการ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pt-BR" dirty="0"/>
          </a:p>
          <a:p>
            <a:endParaRPr lang="pt-PT" dirty="0"/>
          </a:p>
        </p:txBody>
      </p:sp>
      <p:sp>
        <p:nvSpPr>
          <p:cNvPr id="4" name="CaixaDeTexto 6">
            <a:extLst>
              <a:ext uri="{FF2B5EF4-FFF2-40B4-BE49-F238E27FC236}">
                <a16:creationId xmlns:a16="http://schemas.microsoft.com/office/drawing/2014/main" id="{F817440E-9C9B-4A41-B2B3-98B5CC6329C3}"/>
              </a:ext>
            </a:extLst>
          </p:cNvPr>
          <p:cNvSpPr txBox="1"/>
          <p:nvPr/>
        </p:nvSpPr>
        <p:spPr>
          <a:xfrm>
            <a:off x="3143672" y="1823108"/>
            <a:ext cx="5770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i="1" dirty="0"/>
              <a:t>“</a:t>
            </a:r>
            <a:r>
              <a:rPr lang="th-TH" sz="2400" i="1" dirty="0"/>
              <a:t>รวมถึงกระบวนการที่มุ่งจัดระเบียบจัดการและนำทีมโครงการ </a:t>
            </a:r>
            <a:r>
              <a:rPr lang="en-US" sz="2400" i="1" dirty="0"/>
              <a:t>"</a:t>
            </a:r>
            <a:endParaRPr lang="pt-BR" sz="2400" i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DB8D7D-950D-4154-A507-2CF93E714C3E}"/>
              </a:ext>
            </a:extLst>
          </p:cNvPr>
          <p:cNvGrpSpPr/>
          <p:nvPr/>
        </p:nvGrpSpPr>
        <p:grpSpPr>
          <a:xfrm>
            <a:off x="7402747" y="2716535"/>
            <a:ext cx="3960000" cy="3343024"/>
            <a:chOff x="6673173" y="2857839"/>
            <a:chExt cx="4645205" cy="3343024"/>
          </a:xfrm>
        </p:grpSpPr>
        <p:pic>
          <p:nvPicPr>
            <p:cNvPr id="7" name="Picture 6" descr="A group of people around each other&#10;&#10;Description automatically generated">
              <a:extLst>
                <a:ext uri="{FF2B5EF4-FFF2-40B4-BE49-F238E27FC236}">
                  <a16:creationId xmlns:a16="http://schemas.microsoft.com/office/drawing/2014/main" id="{D10225C3-AB32-4130-81B7-313EF21FF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173" y="2857839"/>
              <a:ext cx="4645205" cy="309680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204AA0-E340-488B-A9C1-164335BDC790}"/>
                </a:ext>
              </a:extLst>
            </p:cNvPr>
            <p:cNvSpPr/>
            <p:nvPr/>
          </p:nvSpPr>
          <p:spPr>
            <a:xfrm>
              <a:off x="7829750" y="5954642"/>
              <a:ext cx="231511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Photo by </a:t>
              </a:r>
              <a:r>
                <a:rPr lang="en-US" sz="1000" dirty="0">
                  <a:hlinkClick r:id="rId3"/>
                </a:rPr>
                <a:t>Perry </a:t>
              </a:r>
              <a:r>
                <a:rPr lang="en-US" sz="1000" dirty="0" err="1">
                  <a:hlinkClick r:id="rId3"/>
                </a:rPr>
                <a:t>Grone</a:t>
              </a:r>
              <a:r>
                <a:rPr lang="en-US" sz="1000" dirty="0"/>
                <a:t> on </a:t>
              </a:r>
              <a:r>
                <a:rPr lang="en-US" sz="1000" dirty="0">
                  <a:hlinkClick r:id="rId4"/>
                </a:rPr>
                <a:t>Unsplash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6706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308F6-F3DA-499D-8B49-511E367EF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การจัดการการสื่อสารโครงการ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E2DC7-9403-4700-BB54-052274AE0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th-TH" b="1" dirty="0">
                <a:solidFill>
                  <a:srgbClr val="000000"/>
                </a:solidFill>
                <a:latin typeface="Calibri" panose="020F0502020204030204" pitchFamily="34" charset="0"/>
              </a:rPr>
              <a:t>การวางแผนการจัดการการสื่อสาร</a:t>
            </a:r>
          </a:p>
          <a:p>
            <a:r>
              <a:rPr lang="th-TH" b="1" dirty="0">
                <a:solidFill>
                  <a:srgbClr val="000000"/>
                </a:solidFill>
                <a:latin typeface="Calibri" panose="020F0502020204030204" pitchFamily="34" charset="0"/>
              </a:rPr>
              <a:t>จัดการการสื่อสาร</a:t>
            </a:r>
          </a:p>
          <a:p>
            <a:r>
              <a:rPr lang="th-TH" b="1" dirty="0">
                <a:solidFill>
                  <a:srgbClr val="000000"/>
                </a:solidFill>
                <a:latin typeface="Calibri" panose="020F0502020204030204" pitchFamily="34" charset="0"/>
              </a:rPr>
              <a:t>การควบคุมการสื่อสาร</a:t>
            </a: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6">
            <a:extLst>
              <a:ext uri="{FF2B5EF4-FFF2-40B4-BE49-F238E27FC236}">
                <a16:creationId xmlns:a16="http://schemas.microsoft.com/office/drawing/2014/main" id="{16CA963B-28F4-432D-B5D9-DE5DA91432EF}"/>
              </a:ext>
            </a:extLst>
          </p:cNvPr>
          <p:cNvSpPr txBox="1"/>
          <p:nvPr/>
        </p:nvSpPr>
        <p:spPr>
          <a:xfrm>
            <a:off x="2063552" y="182385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“</a:t>
            </a:r>
            <a:r>
              <a:rPr lang="th-TH" sz="2400" i="1" dirty="0"/>
              <a:t>รวมถึงกระบวนการที่จำเป็นเพื่อให้แน่ใจว่ามีการวางแผนการรวบรวมการสร้างการแจกจ่ายการจัดเก็บการค้นคืนการจัดการการควบคุมการตรวจสอบและปลายทางสุดท้ายของข้อมูลโครงการอย่างทันท่วงทีและเพียงพอ</a:t>
            </a:r>
            <a:r>
              <a:rPr lang="en-US" sz="2400" i="1" dirty="0"/>
              <a:t>”</a:t>
            </a:r>
            <a:endParaRPr lang="pt-BR" sz="2400" i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6D04D5-EF1B-418B-92CA-69D5C2552526}"/>
              </a:ext>
            </a:extLst>
          </p:cNvPr>
          <p:cNvGrpSpPr/>
          <p:nvPr/>
        </p:nvGrpSpPr>
        <p:grpSpPr>
          <a:xfrm>
            <a:off x="7426121" y="3131563"/>
            <a:ext cx="3960000" cy="2886221"/>
            <a:chOff x="7426121" y="3131563"/>
            <a:chExt cx="3960000" cy="2886221"/>
          </a:xfrm>
        </p:grpSpPr>
        <p:pic>
          <p:nvPicPr>
            <p:cNvPr id="7" name="Picture 6" descr="A picture containing umbrella&#10;&#10;Description automatically generated">
              <a:extLst>
                <a:ext uri="{FF2B5EF4-FFF2-40B4-BE49-F238E27FC236}">
                  <a16:creationId xmlns:a16="http://schemas.microsoft.com/office/drawing/2014/main" id="{5BA1EF11-1EBF-4655-AAFE-CEF0F86D7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6121" y="3131563"/>
              <a:ext cx="3960000" cy="2640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94AB21-A0DA-421B-A6EB-183BA381B4CC}"/>
                </a:ext>
              </a:extLst>
            </p:cNvPr>
            <p:cNvSpPr/>
            <p:nvPr/>
          </p:nvSpPr>
          <p:spPr>
            <a:xfrm>
              <a:off x="8028149" y="5771563"/>
              <a:ext cx="261642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000" dirty="0" err="1"/>
                <a:t>Photo</a:t>
              </a:r>
              <a:r>
                <a:rPr lang="pt-PT" sz="1000" dirty="0"/>
                <a:t> </a:t>
              </a:r>
              <a:r>
                <a:rPr lang="pt-PT" sz="1000" dirty="0" err="1"/>
                <a:t>by</a:t>
              </a:r>
              <a:r>
                <a:rPr lang="pt-PT" sz="1000" dirty="0"/>
                <a:t> </a:t>
              </a:r>
              <a:r>
                <a:rPr lang="pt-PT" sz="1000" dirty="0" err="1">
                  <a:hlinkClick r:id="rId3"/>
                </a:rPr>
                <a:t>Volodymyr</a:t>
              </a:r>
              <a:r>
                <a:rPr lang="pt-PT" sz="1000" dirty="0">
                  <a:hlinkClick r:id="rId3"/>
                </a:rPr>
                <a:t> </a:t>
              </a:r>
              <a:r>
                <a:rPr lang="pt-PT" sz="1000" dirty="0" err="1">
                  <a:hlinkClick r:id="rId3"/>
                </a:rPr>
                <a:t>Hryshchenko</a:t>
              </a:r>
              <a:r>
                <a:rPr lang="pt-PT" sz="1000" dirty="0"/>
                <a:t> </a:t>
              </a:r>
              <a:r>
                <a:rPr lang="pt-PT" sz="1000" dirty="0" err="1"/>
                <a:t>on</a:t>
              </a:r>
              <a:r>
                <a:rPr lang="pt-PT" sz="1000" dirty="0"/>
                <a:t> </a:t>
              </a:r>
              <a:r>
                <a:rPr lang="pt-PT" sz="1000" dirty="0">
                  <a:hlinkClick r:id="rId4"/>
                </a:rPr>
                <a:t>Unsplash</a:t>
              </a:r>
              <a:endParaRPr lang="pt-PT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9877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3932-17DB-4B22-92D4-CEDEB5919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/ Acknowledgements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F13C1-E8B3-4869-85A7-C563E0D42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300" dirty="0"/>
              <a:t>This PowerPoint uses images and clipart from the public domain provided by Openclipart and Unsplash services.</a:t>
            </a:r>
          </a:p>
          <a:p>
            <a:r>
              <a:rPr lang="pt-PT" dirty="0" err="1"/>
              <a:t>Finocchio</a:t>
            </a:r>
            <a:r>
              <a:rPr lang="pt-PT" dirty="0"/>
              <a:t> Junior, José (2013) Project </a:t>
            </a:r>
            <a:r>
              <a:rPr lang="pt-PT" dirty="0" err="1"/>
              <a:t>Model</a:t>
            </a:r>
            <a:r>
              <a:rPr lang="pt-PT" dirty="0"/>
              <a:t> Canvas – Project Management </a:t>
            </a:r>
            <a:r>
              <a:rPr lang="pt-PT" dirty="0" err="1"/>
              <a:t>Without</a:t>
            </a:r>
            <a:r>
              <a:rPr lang="pt-PT" dirty="0"/>
              <a:t> </a:t>
            </a:r>
            <a:r>
              <a:rPr lang="pt-PT" dirty="0" err="1"/>
              <a:t>Bureaucracy</a:t>
            </a:r>
            <a:r>
              <a:rPr lang="pt-PT" dirty="0"/>
              <a:t>. Elsevier – Campus. ISBN: 978-85-352-7456-1</a:t>
            </a:r>
          </a:p>
          <a:p>
            <a:pPr lvl="1"/>
            <a:r>
              <a:rPr lang="pt-PT" sz="1600" dirty="0">
                <a:hlinkClick r:id="rId2"/>
              </a:rPr>
              <a:t>http://www.livrariasaraiva.com.br/produto/4967937/project-model-canvas-gerenciamento-de-projetos-sem-burocracia/</a:t>
            </a:r>
            <a:endParaRPr lang="pt-PT" sz="1600" dirty="0"/>
          </a:p>
          <a:p>
            <a:r>
              <a:rPr lang="en-US" dirty="0" err="1"/>
              <a:t>Oehmen</a:t>
            </a:r>
            <a:r>
              <a:rPr lang="en-US" dirty="0"/>
              <a:t>, J. (Ed.). (2012). </a:t>
            </a:r>
            <a:r>
              <a:rPr lang="en-US" i="1" dirty="0"/>
              <a:t>The Guide to Lean Enablers for Managing Engineering Programs, Version 1.0</a:t>
            </a:r>
            <a:r>
              <a:rPr lang="en-US" dirty="0"/>
              <a:t>. Cambridge, MA: Joint MIT PMI INCOSE Community of Practice on Lean in Program Management.</a:t>
            </a:r>
          </a:p>
          <a:p>
            <a:pPr lvl="1"/>
            <a:r>
              <a:rPr lang="en-US" sz="1600" dirty="0">
                <a:hlinkClick r:id="rId3"/>
              </a:rPr>
              <a:t>http://dspace.mit.edu/bitstream/handle/1721.1/70495/Oehmen%20et%20al%202012%20%20The%20Guide%20to%20Lean%20Enablers%20for%20Managing%20Engineering%20Programs.pdf</a:t>
            </a:r>
            <a:endParaRPr lang="en-US" sz="1600" dirty="0"/>
          </a:p>
          <a:p>
            <a:r>
              <a:rPr lang="en-US" dirty="0"/>
              <a:t>Jeff Sutherland (2014) </a:t>
            </a:r>
            <a:r>
              <a:rPr lang="en-US" i="1" dirty="0"/>
              <a:t>SCRUM The Art Of Doing Twice The Work In Half The Time  </a:t>
            </a:r>
            <a:r>
              <a:rPr lang="en-US" dirty="0"/>
              <a:t>. </a:t>
            </a:r>
            <a:r>
              <a:rPr lang="en-US" dirty="0" err="1"/>
              <a:t>Leya</a:t>
            </a:r>
            <a:endParaRPr lang="en-US" dirty="0"/>
          </a:p>
          <a:p>
            <a:r>
              <a:rPr lang="en-US" dirty="0"/>
              <a:t>Harold Kerzner (2009) Project Management: A Systems Approach to Planning, Scheduling, and Controlling; John Wiley &amp; Sons; ISBN: 0470278706.</a:t>
            </a:r>
          </a:p>
          <a:p>
            <a:r>
              <a:rPr lang="en-US" dirty="0"/>
              <a:t>PMI-PMBOK (2013) “A Guide to the Project Management Body of Knowledge (PMBOK Guide 5th ed.)”. </a:t>
            </a:r>
            <a:r>
              <a:rPr lang="en-US" i="1" dirty="0"/>
              <a:t>Pennsylvania, USA: Project Management Institute (PMI)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250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76EB7-2F02-4B22-A47C-9C91203C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ผลการเรียนรู้</a:t>
            </a:r>
            <a:endParaRPr lang="pt-P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C82FFB-CB35-41BE-8D22-17FEBB73A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h-TH" dirty="0"/>
              <a:t>สิ่งที่เมื่อจบหลักสูตรนี้ควรจะสามารถทำได้</a:t>
            </a:r>
          </a:p>
          <a:p>
            <a:r>
              <a:rPr lang="en-US" dirty="0"/>
              <a:t>CLO1 - </a:t>
            </a:r>
            <a:r>
              <a:rPr lang="th-TH" dirty="0"/>
              <a:t>หารือเกี่ยวกับความเกี่ยวข้องของการจัดการโครงการในบริบทของ </a:t>
            </a:r>
            <a:r>
              <a:rPr lang="en-US" dirty="0"/>
              <a:t>IND4.0 (</a:t>
            </a:r>
            <a:r>
              <a:rPr lang="th-TH" b="0" i="0" dirty="0">
                <a:solidFill>
                  <a:srgbClr val="000000"/>
                </a:solidFill>
                <a:effectLst/>
                <a:latin typeface="Roboto"/>
              </a:rPr>
              <a:t>ประยุกต์</a:t>
            </a:r>
            <a:r>
              <a:rPr lang="en-US" dirty="0"/>
              <a:t>)</a:t>
            </a:r>
            <a:endParaRPr lang="pt-PT" dirty="0"/>
          </a:p>
          <a:p>
            <a:r>
              <a:rPr lang="en-US" dirty="0"/>
              <a:t>CLO2 - </a:t>
            </a:r>
            <a:r>
              <a:rPr lang="th-TH" dirty="0"/>
              <a:t>ประเมินความต้องการขององค์กรเกี่ยวกับ </a:t>
            </a:r>
            <a:r>
              <a:rPr lang="en-US" dirty="0"/>
              <a:t>IND 4.0 </a:t>
            </a:r>
            <a:r>
              <a:rPr lang="th-TH" dirty="0"/>
              <a:t>โดยคำนึงถึงโมเดลวุฒิภาวะ / ความพร้อม </a:t>
            </a:r>
            <a:r>
              <a:rPr lang="en-US" dirty="0"/>
              <a:t>(</a:t>
            </a:r>
            <a:r>
              <a:rPr lang="th-TH" dirty="0"/>
              <a:t>ประเมินผล</a:t>
            </a:r>
            <a:r>
              <a:rPr lang="en-US" dirty="0"/>
              <a:t>)</a:t>
            </a:r>
            <a:endParaRPr lang="pt-PT" dirty="0"/>
          </a:p>
          <a:p>
            <a:r>
              <a:rPr lang="en-US" dirty="0"/>
              <a:t>CLO3 - </a:t>
            </a:r>
            <a:r>
              <a:rPr lang="th-TH" dirty="0"/>
              <a:t>วางแผนพัฒนาและจัดการโครงการในบริบทของ </a:t>
            </a:r>
            <a:r>
              <a:rPr lang="en-US" dirty="0"/>
              <a:t>IND 4.0 </a:t>
            </a:r>
            <a:r>
              <a:rPr lang="th-TH" dirty="0"/>
              <a:t>โดยใช้กรอบของการจัดการโครงการเช่น </a:t>
            </a:r>
            <a:r>
              <a:rPr lang="en-US" dirty="0"/>
              <a:t>PMI, IPMA </a:t>
            </a:r>
            <a:r>
              <a:rPr lang="th-TH" dirty="0"/>
              <a:t>และ </a:t>
            </a:r>
            <a:r>
              <a:rPr lang="en-US" dirty="0"/>
              <a:t>Agile / Lean (</a:t>
            </a:r>
            <a:r>
              <a:rPr lang="th-TH" dirty="0">
                <a:solidFill>
                  <a:srgbClr val="000000"/>
                </a:solidFill>
                <a:latin typeface="Roboto"/>
              </a:rPr>
              <a:t>สร้าง</a:t>
            </a:r>
            <a:r>
              <a:rPr lang="en-US" dirty="0"/>
              <a:t>)</a:t>
            </a:r>
            <a:endParaRPr lang="pt-PT" dirty="0"/>
          </a:p>
          <a:p>
            <a:r>
              <a:rPr lang="en-US" dirty="0"/>
              <a:t>CLO4 - </a:t>
            </a:r>
            <a:r>
              <a:rPr lang="th-TH" dirty="0"/>
              <a:t>สนับสนุนกระบวนการตัดสินใจของทีมตามสถานการณ์และสภาพแวดล้อมที่ไม่แน่นอนของ </a:t>
            </a:r>
            <a:r>
              <a:rPr lang="en-US" dirty="0"/>
              <a:t>IND 4.0. (</a:t>
            </a:r>
            <a:r>
              <a:rPr lang="th-TH" dirty="0"/>
              <a:t>ประเมินผล</a:t>
            </a:r>
            <a:r>
              <a:rPr lang="en-US" dirty="0"/>
              <a:t>)</a:t>
            </a:r>
            <a:endParaRPr lang="pt-PT" dirty="0"/>
          </a:p>
          <a:p>
            <a:r>
              <a:rPr lang="en-US" dirty="0"/>
              <a:t>CLO5 - </a:t>
            </a:r>
            <a:r>
              <a:rPr lang="th-TH" dirty="0"/>
              <a:t>ดำเนินการในฐานะสมาชิกของทีมพิเศษไม่ว่าจะกระจายหรืออยู่ร่วมกันโดยใช้เครื่องมือและเทคนิคที่แตกต่างกันโดยพิจารณาจากขั้นตอนการพัฒนาทีม </a:t>
            </a:r>
            <a:r>
              <a:rPr lang="en-US" dirty="0"/>
              <a:t>(</a:t>
            </a:r>
            <a:r>
              <a:rPr lang="th-TH" dirty="0"/>
              <a:t>สร้าง</a:t>
            </a:r>
            <a:r>
              <a:rPr lang="en-US" dirty="0"/>
              <a:t>)</a:t>
            </a:r>
            <a:endParaRPr lang="pt-PT" dirty="0"/>
          </a:p>
          <a:p>
            <a:r>
              <a:rPr lang="en-US" dirty="0"/>
              <a:t>CLO6 – </a:t>
            </a:r>
            <a:r>
              <a:rPr lang="th-TH" dirty="0"/>
              <a:t>พัฒนาโครงการภายในบริบทจริงโดยมีปฏิสัมพันธ์กับองค์กรอุตสาหกรรม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9504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76EB7-2F02-4B22-A47C-9C91203C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800" dirty="0"/>
              <a:t>โมดูล</a:t>
            </a:r>
            <a:r>
              <a:rPr lang="en-US" sz="2800" dirty="0"/>
              <a:t> 1: </a:t>
            </a:r>
            <a:r>
              <a:rPr lang="th-TH" sz="2800" dirty="0"/>
              <a:t>การบริหารทีมโครงการสำหรับอุตสาหกรรม 4.0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C82FFB-CB35-41BE-8D22-17FEBB73A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th-TH" dirty="0"/>
              <a:t>ความรู้เบื้องต้นเกี่ยวกับการบริหารจัดการโครงการในยุคดิจิทัลยุคใหม่</a:t>
            </a:r>
          </a:p>
          <a:p>
            <a:pPr lvl="0"/>
            <a:r>
              <a:rPr lang="th-TH" dirty="0"/>
              <a:t>โมเดลการเจริญเติบโตของอุตสาหกรรม 4.0 </a:t>
            </a:r>
            <a:r>
              <a:rPr lang="en-US" dirty="0"/>
              <a:t>(</a:t>
            </a:r>
            <a:r>
              <a:rPr lang="en-US" dirty="0" err="1"/>
              <a:t>Acatech</a:t>
            </a:r>
            <a:r>
              <a:rPr lang="en-US" dirty="0"/>
              <a:t> and PWC models)</a:t>
            </a:r>
            <a:endParaRPr lang="pt-PT" dirty="0"/>
          </a:p>
          <a:p>
            <a:pPr lvl="0"/>
            <a:r>
              <a:rPr lang="th-TH" dirty="0"/>
              <a:t>กระบวนการจัดการโครงการของการเริ่มต้นและการวางแผนโครงการสำหรับการประเมินระดับวุฒิภาวะ </a:t>
            </a:r>
            <a:r>
              <a:rPr lang="en-US" dirty="0"/>
              <a:t>I4.0</a:t>
            </a:r>
            <a:endParaRPr lang="th-TH" dirty="0"/>
          </a:p>
          <a:p>
            <a:pPr lvl="0"/>
            <a:r>
              <a:rPr lang="th-TH" dirty="0"/>
              <a:t>การจัดการโครงการที่คล่องตัวเพื่อการปรับตัวที่รวดเร็วในยุคของการปฏิวัติอุตสาหกรรมครั้งที่สี่</a:t>
            </a:r>
          </a:p>
          <a:p>
            <a:pPr lvl="0"/>
            <a:r>
              <a:rPr lang="th-TH" dirty="0"/>
              <a:t>การดำเนินการจัดการโครงการ - การจัดการเวลาและตัวบ่งชี้โครงการสำหรับการประเมินโครงการที่เกี่ยวข้องกับระดับวุฒิภาวะ </a:t>
            </a:r>
            <a:r>
              <a:rPr lang="en-US" dirty="0"/>
              <a:t>I4.0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7280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76EB7-2F02-4B22-A47C-9C91203C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400" dirty="0"/>
              <a:t>โมดูล </a:t>
            </a:r>
            <a:r>
              <a:rPr lang="en-US" sz="2400" dirty="0"/>
              <a:t>2</a:t>
            </a:r>
            <a:r>
              <a:rPr lang="th-TH" sz="2400" dirty="0"/>
              <a:t> </a:t>
            </a:r>
            <a:r>
              <a:rPr lang="en-US" sz="2400" dirty="0"/>
              <a:t>: </a:t>
            </a:r>
            <a:r>
              <a:rPr lang="th-TH" sz="2400" dirty="0"/>
              <a:t>การบริหารทีมโครงการสำหรับอุตสาหกรรม 4.0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C82FFB-CB35-41BE-8D22-17FEBB73A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th-TH" dirty="0"/>
              <a:t>การจัดการการสื่อสารโครงการในยุคใหม่ของดิจิทัล</a:t>
            </a:r>
          </a:p>
          <a:p>
            <a:pPr lvl="0"/>
            <a:r>
              <a:rPr lang="th-TH" dirty="0"/>
              <a:t>การตรวจสอบและควบคุมการจัดการโครงการ - การบีบอัดเวลาและตัวบ่งชี้โครงการของทีม</a:t>
            </a:r>
          </a:p>
          <a:p>
            <a:pPr lvl="0"/>
            <a:r>
              <a:rPr lang="th-TH" dirty="0"/>
              <a:t>การบริหารทีมโครงการในยุคใหม่ของดิจิทัล การจัดตั้งทีมและการพัฒนาทีมที่กระจายและหลากหลายวัฒนธรรมในสภาพแวดล้อมอุตสาหกรรม 4.0</a:t>
            </a:r>
          </a:p>
          <a:p>
            <a:pPr lvl="0"/>
            <a:r>
              <a:rPr lang="th-TH" dirty="0"/>
              <a:t>เครื่องมือซอฟต์แวร์สำหรับการจัดการโครงการในยุคดิจิทัลยุคใหม่</a:t>
            </a:r>
          </a:p>
          <a:p>
            <a:pPr lvl="0"/>
            <a:r>
              <a:rPr lang="th-TH" dirty="0"/>
              <a:t>การตัดสินใจภายใต้ความไม่แน่นอนสูงในบริบทของสภาพแวดล้อมที่เปลี่ยนแปลงอย่างรวดเร็วของการปฏิวัติอุตสาหกรรมครั้งที่สี่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18080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76EB7-2F02-4B22-A47C-9C91203C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การประชุมเชิงปฏิบัติการ: การดูแลโครงการ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C82FFB-CB35-41BE-8D22-17FEBB73A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th-TH" dirty="0"/>
              <a:t>การสร้างทีมและพลวัตของทีม</a:t>
            </a:r>
          </a:p>
          <a:p>
            <a:pPr lvl="0"/>
            <a:r>
              <a:rPr lang="th-TH" dirty="0"/>
              <a:t>การเลือกโครงการ - การพัฒนาเครื่องมือสำหรับการประเมินระดับวุฒิภาวะของอุตสาหกรรม 4.0</a:t>
            </a:r>
          </a:p>
          <a:p>
            <a:pPr lvl="0"/>
            <a:r>
              <a:rPr lang="th-TH" dirty="0"/>
              <a:t>สำรวจมิติของแบบจำลองการเติบโตของอุตสาหกรรม 4.0</a:t>
            </a:r>
          </a:p>
          <a:p>
            <a:pPr lvl="0"/>
            <a:r>
              <a:rPr lang="th-TH" dirty="0"/>
              <a:t>การวางแผนภาพของโครงการสำหรับการวินิจฉัยตนเองของแบบจำลองการเติบโต  </a:t>
            </a:r>
            <a:r>
              <a:rPr lang="en-US" dirty="0"/>
              <a:t>I4.0</a:t>
            </a:r>
            <a:endParaRPr lang="th-TH" dirty="0"/>
          </a:p>
          <a:p>
            <a:pPr lvl="0"/>
            <a:r>
              <a:rPr lang="th-TH" dirty="0"/>
              <a:t>การพัฒนาวิธีการในการวินิจฉัยตนเองในระดับการเติบโต</a:t>
            </a:r>
          </a:p>
          <a:p>
            <a:pPr lvl="0"/>
            <a:r>
              <a:rPr lang="th-TH" dirty="0"/>
              <a:t>การสร้างและตรวจสอบความถูกต้องของโมเดลการวินิจฉัยตนเองสำหรับการเติบโต </a:t>
            </a:r>
            <a:r>
              <a:rPr lang="en-US" dirty="0"/>
              <a:t>I4.0</a:t>
            </a:r>
            <a:endParaRPr lang="th-TH" dirty="0"/>
          </a:p>
          <a:p>
            <a:pPr lvl="0"/>
            <a:r>
              <a:rPr lang="th-TH" dirty="0"/>
              <a:t>การใช้แบบจำลองการวินิจฉัยตนเองสำหรับการเติบโต </a:t>
            </a:r>
            <a:r>
              <a:rPr lang="en-US" dirty="0"/>
              <a:t>I4.0</a:t>
            </a:r>
            <a:endParaRPr lang="th-TH" dirty="0"/>
          </a:p>
          <a:p>
            <a:pPr lvl="0"/>
            <a:r>
              <a:rPr lang="th-TH" dirty="0"/>
              <a:t>การสร้างและตรวจสอบความถูกต้องของโมเดลการวินิจฉัยตนเองสำหรับการเติบโต </a:t>
            </a:r>
            <a:r>
              <a:rPr lang="en-US" dirty="0"/>
              <a:t>I4.0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062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3DE172-C5D5-4EF1-AF65-ED2301FB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altLang="pt-PT" dirty="0"/>
              <a:t>การประเมินผล - แผนโครงการ + การดำเนินการและการตรวจสอบ</a:t>
            </a:r>
            <a:endParaRPr lang="pt-PT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BCC7AC8-EA91-4D4F-9AC3-964070F51E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5815" y="1576012"/>
            <a:ext cx="6275181" cy="4824787"/>
          </a:xfrm>
        </p:spPr>
        <p:txBody>
          <a:bodyPr>
            <a:normAutofit lnSpcReduction="10000"/>
          </a:bodyPr>
          <a:lstStyle/>
          <a:p>
            <a:pPr lvl="1"/>
            <a:r>
              <a:rPr lang="th-TH" dirty="0"/>
              <a:t>แผนโครงการ + การดำเนินการและการตรวจสอบ</a:t>
            </a:r>
          </a:p>
          <a:p>
            <a:pPr lvl="1"/>
            <a:r>
              <a:rPr lang="th-TH" dirty="0"/>
              <a:t>เลือก / กำหนดโครงการที่จะดำเนินการ</a:t>
            </a:r>
          </a:p>
          <a:p>
            <a:pPr lvl="1"/>
            <a:r>
              <a:rPr lang="th-TH" dirty="0"/>
              <a:t>จัดทำแผนโครงการ</a:t>
            </a:r>
          </a:p>
          <a:p>
            <a:pPr lvl="1"/>
            <a:r>
              <a:rPr lang="th-TH" dirty="0"/>
              <a:t>พัฒนากระบวนการตรวจสอบ</a:t>
            </a:r>
          </a:p>
          <a:p>
            <a:pPr lvl="1"/>
            <a:r>
              <a:rPr lang="th-TH" dirty="0"/>
              <a:t>นำเสนอในรูปแบบโปสเตอร์ภายใน 10 นาทีและ </a:t>
            </a:r>
            <a:r>
              <a:rPr lang="en-US" dirty="0"/>
              <a:t>defend</a:t>
            </a:r>
            <a:endParaRPr lang="th-TH" dirty="0"/>
          </a:p>
          <a:p>
            <a:pPr lvl="1"/>
            <a:r>
              <a:rPr lang="th-TH" dirty="0"/>
              <a:t>โครงการเดี่ยวหรือในกลุ่ม 2 ถึง 4 องค์ประกอบ</a:t>
            </a:r>
            <a:endParaRPr lang="pt-P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48D882-1A87-430F-8F1A-4C5CD72F2FAD}"/>
              </a:ext>
            </a:extLst>
          </p:cNvPr>
          <p:cNvSpPr/>
          <p:nvPr/>
        </p:nvSpPr>
        <p:spPr>
          <a:xfrm>
            <a:off x="8485441" y="6132605"/>
            <a:ext cx="21066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000" dirty="0">
                <a:hlinkClick r:id="rId3"/>
              </a:rPr>
              <a:t>http://pmcanvas.com.br/download/</a:t>
            </a:r>
            <a:r>
              <a:rPr lang="pt-PT" sz="1000" dirty="0"/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1E43E6-13A4-470A-A0ED-7DECE462F419}"/>
              </a:ext>
            </a:extLst>
          </p:cNvPr>
          <p:cNvGrpSpPr/>
          <p:nvPr/>
        </p:nvGrpSpPr>
        <p:grpSpPr>
          <a:xfrm>
            <a:off x="8632516" y="1657277"/>
            <a:ext cx="3083669" cy="3076732"/>
            <a:chOff x="3326861" y="1639782"/>
            <a:chExt cx="5311302" cy="4588712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512639A-6071-4EAF-97FE-E8EA3EF36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26861" y="1639782"/>
              <a:ext cx="5311302" cy="458871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F4A743-2F54-4290-B6A3-E1B758892252}"/>
                </a:ext>
              </a:extLst>
            </p:cNvPr>
            <p:cNvSpPr txBox="1"/>
            <p:nvPr/>
          </p:nvSpPr>
          <p:spPr>
            <a:xfrm>
              <a:off x="3929975" y="1639782"/>
              <a:ext cx="615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TODO</a:t>
              </a:r>
              <a:endParaRPr lang="pt-PT" sz="1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53F071-57BD-4EF3-911F-419BE8BBF1E2}"/>
                </a:ext>
              </a:extLst>
            </p:cNvPr>
            <p:cNvSpPr txBox="1"/>
            <p:nvPr/>
          </p:nvSpPr>
          <p:spPr>
            <a:xfrm>
              <a:off x="5566372" y="1639782"/>
              <a:ext cx="688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DOING</a:t>
              </a:r>
              <a:endParaRPr lang="pt-PT" sz="1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6B3EE0-D519-4EDB-B7C9-63A4393A194D}"/>
                </a:ext>
              </a:extLst>
            </p:cNvPr>
            <p:cNvSpPr txBox="1"/>
            <p:nvPr/>
          </p:nvSpPr>
          <p:spPr>
            <a:xfrm>
              <a:off x="7297474" y="1639782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DONE</a:t>
              </a:r>
              <a:endParaRPr lang="pt-PT" sz="1400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66CEE14-BB16-43FA-90EC-332B354D8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1919" y="3335413"/>
            <a:ext cx="3927184" cy="27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476F-FEF4-4DF2-8A0F-EA10A343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การประเมิน</a:t>
            </a:r>
            <a:r>
              <a:rPr lang="en-US" dirty="0"/>
              <a:t> 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4CF89-9674-4278-A770-7752EA63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z="2000" b="1" u="sng" dirty="0"/>
              <a:t>แผนการประเมินผล: </a:t>
            </a:r>
            <a:r>
              <a:rPr lang="th-TH" sz="2000" dirty="0"/>
              <a:t>เกรดสุดท้ายจะคำนวณตามการกระจายน้ำหนักดังต่อไปนี้: รายการพอร์ต</a:t>
            </a:r>
            <a:r>
              <a:rPr lang="th-TH" sz="2000" dirty="0" err="1"/>
              <a:t>โฟลิ</a:t>
            </a:r>
            <a:r>
              <a:rPr lang="th-TH" sz="2000" dirty="0"/>
              <a:t>โอรายสัปดาห์ (10%); ผลงานทั่วโลกโดยรวม (40%); การนำเสนอโครงการและการอภิปราย (50%) สิ่งเหล่านี้จะแบ่งออกเป็นการสื่อสารด้วยปากเปล่า (40%); การสื่อสารเป็นลายลักษณ์อักษร (20%); การนำเสนอ (10%); การประเมินเพื่อน (10%) และการพัฒนาตนเอง (20%)</a:t>
            </a:r>
            <a:endParaRPr lang="pt-PT" sz="2000" dirty="0"/>
          </a:p>
          <a:p>
            <a:pPr marL="0" indent="0">
              <a:buNone/>
            </a:pPr>
            <a:endParaRPr lang="pt-PT" sz="2000" dirty="0"/>
          </a:p>
          <a:p>
            <a:r>
              <a:rPr lang="th-TH" sz="2000" dirty="0"/>
              <a:t>ได้ “ </a:t>
            </a:r>
            <a:r>
              <a:rPr lang="en-US" sz="2000" dirty="0"/>
              <a:t>A” </a:t>
            </a:r>
            <a:r>
              <a:rPr lang="th-TH" sz="2000" dirty="0"/>
              <a:t>หากนักเรียนสามารถแสดงให้เห็นถึงความสามารถในการจัดการโครงการที่มีประสิทธิผลอย่างชัดเจนสำหรับอุตสาหกรรม 4.0</a:t>
            </a:r>
          </a:p>
          <a:p>
            <a:r>
              <a:rPr lang="th-TH" sz="2000" dirty="0"/>
              <a:t>ได้</a:t>
            </a:r>
            <a:r>
              <a:rPr lang="en-US" sz="2000" dirty="0"/>
              <a:t> “B”</a:t>
            </a:r>
            <a:r>
              <a:rPr lang="th-TH" sz="2000" dirty="0"/>
              <a:t> หากนักเรียนสามารถแสดงความก้าวหน้าที่ดีเกี่ยวกับความสามารถในการจัดการโครงการสำหรับอุตสาหกรรม 4.0</a:t>
            </a:r>
          </a:p>
          <a:p>
            <a:r>
              <a:rPr lang="th-TH" sz="2000" dirty="0"/>
              <a:t>ได้</a:t>
            </a:r>
            <a:r>
              <a:rPr lang="en-US" sz="2000" dirty="0"/>
              <a:t> “C” </a:t>
            </a:r>
            <a:r>
              <a:rPr lang="th-TH" sz="2000" dirty="0"/>
              <a:t>หากนักเรียนสามารถแสดงความก้าวหน้าที่สมเหตุสมผลเกี่ยวกับความสามารถในการจัดการโครงการสำหรับอุตสาหกรรม 4.0</a:t>
            </a:r>
          </a:p>
          <a:p>
            <a:r>
              <a:rPr lang="th-TH" sz="2000" dirty="0"/>
              <a:t>ได้</a:t>
            </a:r>
            <a:r>
              <a:rPr lang="en-US" sz="2000" dirty="0"/>
              <a:t> “D” </a:t>
            </a:r>
            <a:r>
              <a:rPr lang="th-TH" sz="2000" dirty="0"/>
              <a:t>หากนักเรียนแสดงให้เห็นว่าขาดการปรับปรุงความสามารถในการจัดการโครงการสำหรับอุตสาหกรรม 4.0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456146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หนังสืออ้างอิง</a:t>
            </a:r>
            <a:endParaRPr lang="pt-P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C6035B-7EF2-48F4-A277-D55977A26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6012"/>
            <a:ext cx="11705331" cy="482478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Schuh, G., </a:t>
            </a:r>
            <a:r>
              <a:rPr lang="en-US" dirty="0" err="1"/>
              <a:t>Anderl</a:t>
            </a:r>
            <a:r>
              <a:rPr lang="en-US" dirty="0"/>
              <a:t>, R., </a:t>
            </a:r>
            <a:r>
              <a:rPr lang="en-US" dirty="0" err="1"/>
              <a:t>Gausemeier</a:t>
            </a:r>
            <a:r>
              <a:rPr lang="en-US" dirty="0"/>
              <a:t>, J., </a:t>
            </a:r>
            <a:r>
              <a:rPr lang="en-US" dirty="0" err="1"/>
              <a:t>Hompel</a:t>
            </a:r>
            <a:r>
              <a:rPr lang="en-US" dirty="0"/>
              <a:t>, M. t. and </a:t>
            </a:r>
            <a:r>
              <a:rPr lang="en-US" dirty="0" err="1"/>
              <a:t>Wahlster</a:t>
            </a:r>
            <a:r>
              <a:rPr lang="en-US" dirty="0"/>
              <a:t>, W. (2017) </a:t>
            </a:r>
            <a:r>
              <a:rPr lang="en-US" i="1" dirty="0" err="1"/>
              <a:t>Industrie</a:t>
            </a:r>
            <a:r>
              <a:rPr lang="en-US" i="1" dirty="0"/>
              <a:t> 4.0 Maturity Index – Managing the Digital Transformation of Companies</a:t>
            </a:r>
            <a:r>
              <a:rPr lang="en-US" dirty="0"/>
              <a:t>: Acatech. Available at: </a:t>
            </a:r>
            <a:r>
              <a:rPr lang="en-US" sz="1400" dirty="0">
                <a:hlinkClick r:id="rId3"/>
              </a:rPr>
              <a:t>https://en.acatech.de/wp-content/uploads/sites/6/2018/03/acatech_STUDIE_Maturity_Index_eng_WEB.pdf</a:t>
            </a:r>
            <a:r>
              <a:rPr lang="en-US" sz="1400" dirty="0"/>
              <a:t>. </a:t>
            </a:r>
            <a:endParaRPr lang="pt-PT" sz="1400" dirty="0"/>
          </a:p>
          <a:p>
            <a:pPr lvl="1"/>
            <a:r>
              <a:rPr lang="en-US" dirty="0" err="1"/>
              <a:t>Oehmen</a:t>
            </a:r>
            <a:r>
              <a:rPr lang="en-US" dirty="0"/>
              <a:t>, J. (Ed.). (2012). </a:t>
            </a:r>
            <a:r>
              <a:rPr lang="en-US" i="1" dirty="0"/>
              <a:t>The Guide to Lean Enablers for Managing Engineering Programs, Version 1.0</a:t>
            </a:r>
            <a:r>
              <a:rPr lang="en-US" dirty="0"/>
              <a:t>. Cambridge, MA: Joint MIT PMI INCOSE Community of Practice on Lean in Program Management.</a:t>
            </a:r>
          </a:p>
          <a:p>
            <a:pPr lvl="2"/>
            <a:r>
              <a:rPr lang="en-US" sz="1200" dirty="0">
                <a:hlinkClick r:id="rId4"/>
              </a:rPr>
              <a:t>http://dspace.mit.edu/bitstream/handle/1721.1/70495/Oehmen%20et%20al%202012%20%20The%20Guide%20to%20Lean%20Enablers%20for%20Managing%20Engineering%20Programs.pdf</a:t>
            </a:r>
            <a:endParaRPr lang="en-US" sz="1200" dirty="0"/>
          </a:p>
          <a:p>
            <a:pPr lvl="1"/>
            <a:r>
              <a:rPr lang="en-US" dirty="0"/>
              <a:t>Jeff Sutherland (2014) </a:t>
            </a:r>
            <a:r>
              <a:rPr lang="en-US" i="1" dirty="0"/>
              <a:t>SCRUM The Art Of Doing Twice The Work In Half The Time  </a:t>
            </a:r>
            <a:r>
              <a:rPr lang="en-US" dirty="0"/>
              <a:t>. </a:t>
            </a:r>
            <a:r>
              <a:rPr lang="en-US" dirty="0" err="1"/>
              <a:t>Leya</a:t>
            </a:r>
            <a:endParaRPr lang="en-US" dirty="0"/>
          </a:p>
          <a:p>
            <a:pPr lvl="1"/>
            <a:r>
              <a:rPr lang="en-US" dirty="0"/>
              <a:t>Harold Kerzner (2009) Project Management: A Systems Approach to Planning, Scheduling, and Controlling; John Wiley &amp; Sons; ISBN: 0470278706.</a:t>
            </a:r>
          </a:p>
          <a:p>
            <a:pPr lvl="1"/>
            <a:r>
              <a:rPr lang="en-US" dirty="0"/>
              <a:t>PMI-PMBOK (2013) “A Guide to the Project Management Body of Knowledge (PMBOK Guide 5th ed.)”. </a:t>
            </a:r>
            <a:r>
              <a:rPr lang="en-US" i="1" dirty="0"/>
              <a:t>Pennsylvania, USA: Project Management Institute (PMI)</a:t>
            </a:r>
            <a:r>
              <a:rPr lang="en-US" dirty="0"/>
              <a:t>.</a:t>
            </a:r>
          </a:p>
          <a:p>
            <a:pPr lvl="1"/>
            <a:r>
              <a:rPr lang="pt-PT" dirty="0" err="1"/>
              <a:t>Finocchio</a:t>
            </a:r>
            <a:r>
              <a:rPr lang="pt-PT" dirty="0"/>
              <a:t> Junior, José (2013) Project </a:t>
            </a:r>
            <a:r>
              <a:rPr lang="pt-PT" dirty="0" err="1"/>
              <a:t>Model</a:t>
            </a:r>
            <a:r>
              <a:rPr lang="pt-PT" dirty="0"/>
              <a:t> Canvas – Project Management </a:t>
            </a:r>
            <a:r>
              <a:rPr lang="pt-PT" dirty="0" err="1"/>
              <a:t>Without</a:t>
            </a:r>
            <a:r>
              <a:rPr lang="pt-PT" dirty="0"/>
              <a:t> </a:t>
            </a:r>
            <a:r>
              <a:rPr lang="pt-PT" dirty="0" err="1"/>
              <a:t>Bureaucracy</a:t>
            </a:r>
            <a:r>
              <a:rPr lang="pt-PT" dirty="0"/>
              <a:t>. Elsevier – Campus. ISBN: 978-85-352-7456-1</a:t>
            </a:r>
          </a:p>
          <a:p>
            <a:pPr lvl="2"/>
            <a:r>
              <a:rPr lang="pt-PT" sz="1200" dirty="0">
                <a:hlinkClick r:id="rId5"/>
              </a:rPr>
              <a:t>http://www.livrariasaraiva.com.br/produto/4967937/project-model-canvas-gerenciamento-de-projetos-sem-burocracia/</a:t>
            </a:r>
            <a:endParaRPr lang="pt-PT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C7AAAE4-F7B8-4DC3-A439-C842A0D30E61}" type="slidenum">
              <a:rPr lang="pt-PT" smtClean="0"/>
              <a:pPr/>
              <a:t>9</a:t>
            </a:fld>
            <a:endParaRPr lang="pt-PT"/>
          </a:p>
        </p:txBody>
      </p:sp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39252AF-5DCB-4FE3-8D65-D6D4F41451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39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5" id="{ABBDC217-1176-2942-8DB9-284760B0BC4F}" vid="{815B1822-6844-D741-AA52-3976F2E03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(UMinho Slide Master)</Template>
  <TotalTime>2455</TotalTime>
  <Words>2783</Words>
  <Application>Microsoft Office PowerPoint</Application>
  <PresentationFormat>Widescreen</PresentationFormat>
  <Paragraphs>293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Roboto</vt:lpstr>
      <vt:lpstr>Source Sans Pro</vt:lpstr>
      <vt:lpstr>Source Sans Pro Black</vt:lpstr>
      <vt:lpstr>Wingdings</vt:lpstr>
      <vt:lpstr>Office Theme</vt:lpstr>
      <vt:lpstr>การบริหารโครงการสำหรับอุตสาหกรรม 4.0 – โมดูล 2</vt:lpstr>
      <vt:lpstr>วัตถุประสงค์ของหลักสูตร</vt:lpstr>
      <vt:lpstr>ผลการเรียนรู้</vt:lpstr>
      <vt:lpstr>โมดูล 1: การบริหารทีมโครงการสำหรับอุตสาหกรรม 4.0</vt:lpstr>
      <vt:lpstr>โมดูล 2 : การบริหารทีมโครงการสำหรับอุตสาหกรรม 4.0</vt:lpstr>
      <vt:lpstr>การประชุมเชิงปฏิบัติการ: การดูแลโครงการ</vt:lpstr>
      <vt:lpstr>การประเมินผล - แผนโครงการ + การดำเนินการและการตรวจสอบ</vt:lpstr>
      <vt:lpstr>การประเมิน </vt:lpstr>
      <vt:lpstr>หนังสืออ้างอิง</vt:lpstr>
      <vt:lpstr>รายชื่อวารสารที่น่าสนใจ</vt:lpstr>
      <vt:lpstr>การนำเสนอ</vt:lpstr>
      <vt:lpstr>วางแผน</vt:lpstr>
      <vt:lpstr>Project</vt:lpstr>
      <vt:lpstr>โครงการและการบริหารโครงการ</vt:lpstr>
      <vt:lpstr>วิศวกรรมและการจัดการอุตสาหกรรม และการจัดการโครงการ</vt:lpstr>
      <vt:lpstr>สมาคมการจัดการโครงการ</vt:lpstr>
      <vt:lpstr>ICB 4.0 - IPMA</vt:lpstr>
      <vt:lpstr>ICB 4.0 - IPMA</vt:lpstr>
      <vt:lpstr>สถาบันบริหารโครงการ PMI</vt:lpstr>
      <vt:lpstr>การจัดการโครงการ PMBOK: กลุ่มกระบวนการ</vt:lpstr>
      <vt:lpstr>PMBOK 6: พื้นที่ความรู้ทั้ง 10 และ 49 กระบวนการ</vt:lpstr>
      <vt:lpstr>พื้นที่ของความรู้ที่กล่าวถึงโดยเน้นมากขึ้นในวินัยนี้</vt:lpstr>
      <vt:lpstr>โครงการบริหารทรัพยากรบุคคล (การจัดการทีม)</vt:lpstr>
      <vt:lpstr>การจัดการการสื่อสารโครงการ</vt:lpstr>
      <vt:lpstr>References / 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Rui M. Lima</dc:creator>
  <cp:lastModifiedBy>lukaw9</cp:lastModifiedBy>
  <cp:revision>211</cp:revision>
  <dcterms:created xsi:type="dcterms:W3CDTF">2018-02-10T16:55:03Z</dcterms:created>
  <dcterms:modified xsi:type="dcterms:W3CDTF">2020-09-26T22:15:00Z</dcterms:modified>
</cp:coreProperties>
</file>