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35"/>
  </p:notesMasterIdLst>
  <p:sldIdLst>
    <p:sldId id="256" r:id="rId7"/>
    <p:sldId id="257" r:id="rId8"/>
    <p:sldId id="258" r:id="rId9"/>
    <p:sldId id="279" r:id="rId10"/>
    <p:sldId id="280" r:id="rId11"/>
    <p:sldId id="281" r:id="rId12"/>
    <p:sldId id="282" r:id="rId13"/>
    <p:sldId id="283"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4DDE3-532D-4947-A624-C33BAEA8D3E0}" v="238" dt="2020-04-14T15:02:48.9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78"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D9A0D-87AD-47BD-8484-A29C841C87D4}" type="datetimeFigureOut">
              <a:rPr lang="pt-PT" smtClean="0"/>
              <a:t>28/09/2020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690B4-4C63-434D-937C-8655D67BD966}" type="slidenum">
              <a:rPr lang="pt-PT" smtClean="0"/>
              <a:t>‹#›</a:t>
            </a:fld>
            <a:endParaRPr lang="pt-PT"/>
          </a:p>
        </p:txBody>
      </p:sp>
    </p:spTree>
    <p:extLst>
      <p:ext uri="{BB962C8B-B14F-4D97-AF65-F5344CB8AC3E}">
        <p14:creationId xmlns:p14="http://schemas.microsoft.com/office/powerpoint/2010/main" val="424886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slides give a general overview about I4.0, preparing students to initiate the project related to I4.0. Remember that the project can be linked to other courses and in that case aligned with those courses. If it is not linked with other courses, than this will prepare them to initiate the project related to I4.0 maturity models</a:t>
            </a:r>
            <a:endParaRPr lang="pt-PT" dirty="0"/>
          </a:p>
        </p:txBody>
      </p:sp>
      <p:sp>
        <p:nvSpPr>
          <p:cNvPr id="4" name="Slide Number Placeholder 3"/>
          <p:cNvSpPr>
            <a:spLocks noGrp="1"/>
          </p:cNvSpPr>
          <p:nvPr>
            <p:ph type="sldNum" sz="quarter" idx="5"/>
          </p:nvPr>
        </p:nvSpPr>
        <p:spPr/>
        <p:txBody>
          <a:bodyPr/>
          <a:lstStyle/>
          <a:p>
            <a:fld id="{2A0690B4-4C63-434D-937C-8655D67BD966}" type="slidenum">
              <a:rPr lang="pt-PT" smtClean="0"/>
              <a:t>1</a:t>
            </a:fld>
            <a:endParaRPr lang="pt-PT"/>
          </a:p>
        </p:txBody>
      </p:sp>
    </p:spTree>
    <p:extLst>
      <p:ext uri="{BB962C8B-B14F-4D97-AF65-F5344CB8AC3E}">
        <p14:creationId xmlns:p14="http://schemas.microsoft.com/office/powerpoint/2010/main" val="405595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3"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7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7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7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8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8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8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8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9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9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9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9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9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9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14"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6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6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6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7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2"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7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7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7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8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8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8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9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png"/><Relationship Id="rId5" Type="http://schemas.openxmlformats.org/officeDocument/2006/relationships/slideLayout" Target="../slideLayouts/slideLayout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 Id="rId22"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7.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3.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5.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5.png"/><Relationship Id="rId3" Type="http://schemas.openxmlformats.org/officeDocument/2006/relationships/slideLayout" Target="../slideLayouts/slideLayout63.xml"/><Relationship Id="rId21" Type="http://schemas.openxmlformats.org/officeDocument/2006/relationships/image" Target="../media/image8.png"/><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png"/><Relationship Id="rId2" Type="http://schemas.openxmlformats.org/officeDocument/2006/relationships/slideLayout" Target="../slideLayouts/slideLayout6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11.png"/><Relationship Id="rId5" Type="http://schemas.openxmlformats.org/officeDocument/2006/relationships/slideLayout" Target="../slideLayouts/slideLayout65.xml"/><Relationship Id="rId15" Type="http://schemas.openxmlformats.org/officeDocument/2006/relationships/image" Target="../media/image2.jpeg"/><Relationship Id="rId23" Type="http://schemas.openxmlformats.org/officeDocument/2006/relationships/image" Target="../media/image10.png"/><Relationship Id="rId10" Type="http://schemas.openxmlformats.org/officeDocument/2006/relationships/slideLayout" Target="../slideLayouts/slideLayout70.xml"/><Relationship Id="rId19" Type="http://schemas.openxmlformats.org/officeDocument/2006/relationships/image" Target="../media/image6.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CustomShape 1"/>
          <p:cNvSpPr/>
          <p:nvPr/>
        </p:nvSpPr>
        <p:spPr>
          <a:xfrm>
            <a:off x="12600" y="2160"/>
            <a:ext cx="12195360" cy="684684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5" name="CustomShape 2"/>
          <p:cNvSpPr/>
          <p:nvPr/>
        </p:nvSpPr>
        <p:spPr>
          <a:xfrm>
            <a:off x="-15120" y="-8640"/>
            <a:ext cx="12222000" cy="687204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rot="10800000">
            <a:off x="360" y="-12240"/>
            <a:ext cx="12204360" cy="687024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3" name="CustomShape 4"/>
          <p:cNvSpPr/>
          <p:nvPr/>
        </p:nvSpPr>
        <p:spPr>
          <a:xfrm rot="10800000">
            <a:off x="360" y="0"/>
            <a:ext cx="12191760" cy="685764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4" name="Picture 5" descr="A picture containing indoor&#10;&#10;Description generated with high confidence"/>
          <p:cNvPicPr/>
          <p:nvPr/>
        </p:nvPicPr>
        <p:blipFill>
          <a:blip r:embed="rId14">
            <a:lum bright="70000" contrast="-70000"/>
          </a:blip>
          <a:srcRect t="7204"/>
          <a:stretch/>
        </p:blipFill>
        <p:spPr>
          <a:xfrm>
            <a:off x="354600" y="479160"/>
            <a:ext cx="1824480" cy="1432080"/>
          </a:xfrm>
          <a:prstGeom prst="rect">
            <a:avLst/>
          </a:prstGeom>
          <a:ln>
            <a:noFill/>
          </a:ln>
        </p:spPr>
      </p:pic>
      <p:pic>
        <p:nvPicPr>
          <p:cNvPr id="5" name="Picture 16" descr="A close up of a logo&#10;&#10;Description generated with very high confidence"/>
          <p:cNvPicPr/>
          <p:nvPr/>
        </p:nvPicPr>
        <p:blipFill>
          <a:blip r:embed="rId15"/>
          <a:stretch/>
        </p:blipFill>
        <p:spPr>
          <a:xfrm>
            <a:off x="7118280" y="770400"/>
            <a:ext cx="4263120" cy="1217520"/>
          </a:xfrm>
          <a:prstGeom prst="rect">
            <a:avLst/>
          </a:prstGeom>
          <a:ln>
            <a:noFill/>
          </a:ln>
        </p:spPr>
      </p:pic>
      <p:sp>
        <p:nvSpPr>
          <p:cNvPr id="6" name="CustomShape 5"/>
          <p:cNvSpPr/>
          <p:nvPr/>
        </p:nvSpPr>
        <p:spPr>
          <a:xfrm>
            <a:off x="6958800" y="5796360"/>
            <a:ext cx="5131800" cy="9774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r">
              <a:lnSpc>
                <a:spcPct val="90000"/>
              </a:lnSpc>
              <a:spcBef>
                <a:spcPts val="1001"/>
              </a:spcBef>
            </a:pPr>
            <a:r>
              <a:rPr lang="en-US" sz="1400" b="0" strike="noStrike" spc="-1">
                <a:solidFill>
                  <a:srgbClr val="A6A6A6"/>
                </a:solidFill>
                <a:latin typeface="Arial"/>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rPr>
              <a:t>Industrial Engineering for Thailand Sustainable Smart Industry</a:t>
            </a:r>
            <a:endParaRPr lang="pt-PT" sz="1400" b="0" strike="noStrike" spc="-1">
              <a:latin typeface="Arial"/>
            </a:endParaRPr>
          </a:p>
        </p:txBody>
      </p:sp>
      <p:sp>
        <p:nvSpPr>
          <p:cNvPr id="7" name="PlaceHolder 6"/>
          <p:cNvSpPr>
            <a:spLocks noGrp="1"/>
          </p:cNvSpPr>
          <p:nvPr>
            <p:ph type="title"/>
          </p:nvPr>
        </p:nvSpPr>
        <p:spPr>
          <a:xfrm>
            <a:off x="1356120" y="2067840"/>
            <a:ext cx="8949960" cy="1121040"/>
          </a:xfrm>
          <a:prstGeom prst="rect">
            <a:avLst/>
          </a:prstGeom>
        </p:spPr>
        <p:txBody>
          <a:bodyPr anchor="ctr">
            <a:noAutofit/>
          </a:bodyPr>
          <a:lstStyle/>
          <a:p>
            <a:pPr algn="ctr">
              <a:lnSpc>
                <a:spcPct val="90000"/>
              </a:lnSpc>
            </a:pPr>
            <a:r>
              <a:rPr lang="en-US" sz="4400" b="0" strike="noStrike" spc="-1">
                <a:solidFill>
                  <a:srgbClr val="000000"/>
                </a:solidFill>
                <a:latin typeface="Arial"/>
              </a:rPr>
              <a:t>Click to edit Master title style</a:t>
            </a:r>
            <a:endParaRPr lang="en-US" sz="4400" b="0" strike="noStrike" spc="-1">
              <a:solidFill>
                <a:srgbClr val="000000"/>
              </a:solidFill>
              <a:latin typeface="Calibri"/>
            </a:endParaRPr>
          </a:p>
        </p:txBody>
      </p:sp>
      <p:sp>
        <p:nvSpPr>
          <p:cNvPr id="8" name="CustomShape 7"/>
          <p:cNvSpPr/>
          <p:nvPr/>
        </p:nvSpPr>
        <p:spPr>
          <a:xfrm>
            <a:off x="1356120" y="3184200"/>
            <a:ext cx="8949960" cy="83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9" name="CustomShape 8"/>
          <p:cNvSpPr/>
          <p:nvPr/>
        </p:nvSpPr>
        <p:spPr>
          <a:xfrm>
            <a:off x="1615320" y="3263040"/>
            <a:ext cx="8431560" cy="453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0" name="CustomShape 9"/>
          <p:cNvSpPr/>
          <p:nvPr/>
        </p:nvSpPr>
        <p:spPr>
          <a:xfrm>
            <a:off x="1927800" y="3310200"/>
            <a:ext cx="7806240" cy="52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1" name="Group 10"/>
          <p:cNvGrpSpPr/>
          <p:nvPr/>
        </p:nvGrpSpPr>
        <p:grpSpPr>
          <a:xfrm>
            <a:off x="1433160" y="1661040"/>
            <a:ext cx="10658520" cy="5077440"/>
            <a:chOff x="1433160" y="1661040"/>
            <a:chExt cx="10658520" cy="5077440"/>
          </a:xfrm>
        </p:grpSpPr>
        <p:pic>
          <p:nvPicPr>
            <p:cNvPr id="12" name="Picture 15"/>
            <p:cNvPicPr/>
            <p:nvPr/>
          </p:nvPicPr>
          <p:blipFill>
            <a:blip r:embed="rId16"/>
            <a:stretch/>
          </p:blipFill>
          <p:spPr>
            <a:xfrm>
              <a:off x="9820440" y="4249800"/>
              <a:ext cx="1279800" cy="1279800"/>
            </a:xfrm>
            <a:prstGeom prst="rect">
              <a:avLst/>
            </a:prstGeom>
            <a:ln>
              <a:noFill/>
            </a:ln>
          </p:spPr>
        </p:pic>
        <p:pic>
          <p:nvPicPr>
            <p:cNvPr id="13" name="Picture 1"/>
            <p:cNvPicPr/>
            <p:nvPr/>
          </p:nvPicPr>
          <p:blipFill>
            <a:blip r:embed="rId17"/>
            <a:stretch/>
          </p:blipFill>
          <p:spPr>
            <a:xfrm>
              <a:off x="5943240" y="5267160"/>
              <a:ext cx="1243080" cy="1227600"/>
            </a:xfrm>
            <a:prstGeom prst="rect">
              <a:avLst/>
            </a:prstGeom>
            <a:ln>
              <a:noFill/>
            </a:ln>
          </p:spPr>
        </p:pic>
        <p:pic>
          <p:nvPicPr>
            <p:cNvPr id="14" name="Picture 3"/>
            <p:cNvPicPr/>
            <p:nvPr/>
          </p:nvPicPr>
          <p:blipFill>
            <a:blip r:embed="rId18"/>
            <a:stretch/>
          </p:blipFill>
          <p:spPr>
            <a:xfrm>
              <a:off x="4587840" y="5409360"/>
              <a:ext cx="1234080" cy="1234080"/>
            </a:xfrm>
            <a:prstGeom prst="rect">
              <a:avLst/>
            </a:prstGeom>
            <a:ln>
              <a:noFill/>
            </a:ln>
          </p:spPr>
        </p:pic>
        <p:pic>
          <p:nvPicPr>
            <p:cNvPr id="15" name="Picture 4"/>
            <p:cNvPicPr/>
            <p:nvPr/>
          </p:nvPicPr>
          <p:blipFill>
            <a:blip r:embed="rId19"/>
            <a:stretch/>
          </p:blipFill>
          <p:spPr>
            <a:xfrm>
              <a:off x="7152480" y="4984200"/>
              <a:ext cx="1554120" cy="1417680"/>
            </a:xfrm>
            <a:prstGeom prst="rect">
              <a:avLst/>
            </a:prstGeom>
            <a:ln>
              <a:noFill/>
            </a:ln>
          </p:spPr>
        </p:pic>
        <p:grpSp>
          <p:nvGrpSpPr>
            <p:cNvPr id="16" name="Group 11"/>
            <p:cNvGrpSpPr/>
            <p:nvPr/>
          </p:nvGrpSpPr>
          <p:grpSpPr>
            <a:xfrm>
              <a:off x="1433160" y="5625720"/>
              <a:ext cx="1947240" cy="1112760"/>
              <a:chOff x="1433160" y="5625720"/>
              <a:chExt cx="1947240" cy="1112760"/>
            </a:xfrm>
          </p:grpSpPr>
          <p:sp>
            <p:nvSpPr>
              <p:cNvPr id="17" name="CustomShape 12"/>
              <p:cNvSpPr/>
              <p:nvPr/>
            </p:nvSpPr>
            <p:spPr>
              <a:xfrm>
                <a:off x="1680480" y="6396480"/>
                <a:ext cx="14526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8" name="Picture 6"/>
              <p:cNvPicPr/>
              <p:nvPr/>
            </p:nvPicPr>
            <p:blipFill>
              <a:blip r:embed="rId20"/>
              <a:stretch/>
            </p:blipFill>
            <p:spPr>
              <a:xfrm>
                <a:off x="1433160" y="5625720"/>
                <a:ext cx="1947240" cy="1112760"/>
              </a:xfrm>
              <a:prstGeom prst="rect">
                <a:avLst/>
              </a:prstGeom>
              <a:ln>
                <a:noFill/>
              </a:ln>
            </p:spPr>
          </p:pic>
        </p:grpSp>
        <p:pic>
          <p:nvPicPr>
            <p:cNvPr id="19" name="Picture 23"/>
            <p:cNvPicPr/>
            <p:nvPr/>
          </p:nvPicPr>
          <p:blipFill>
            <a:blip r:embed="rId21"/>
            <a:stretch/>
          </p:blipFill>
          <p:spPr>
            <a:xfrm>
              <a:off x="8635680" y="4846680"/>
              <a:ext cx="1252440" cy="1244160"/>
            </a:xfrm>
            <a:prstGeom prst="rect">
              <a:avLst/>
            </a:prstGeom>
            <a:ln>
              <a:noFill/>
            </a:ln>
          </p:spPr>
        </p:pic>
        <p:pic>
          <p:nvPicPr>
            <p:cNvPr id="20" name="Picture 37"/>
            <p:cNvPicPr/>
            <p:nvPr/>
          </p:nvPicPr>
          <p:blipFill>
            <a:blip r:embed="rId22"/>
            <a:stretch/>
          </p:blipFill>
          <p:spPr>
            <a:xfrm>
              <a:off x="11031480" y="1661040"/>
              <a:ext cx="1060200" cy="1416240"/>
            </a:xfrm>
            <a:prstGeom prst="rect">
              <a:avLst/>
            </a:prstGeom>
            <a:ln>
              <a:noFill/>
            </a:ln>
          </p:spPr>
        </p:pic>
        <p:pic>
          <p:nvPicPr>
            <p:cNvPr id="21" name="Picture 40"/>
            <p:cNvPicPr/>
            <p:nvPr/>
          </p:nvPicPr>
          <p:blipFill>
            <a:blip r:embed="rId23"/>
            <a:stretch/>
          </p:blipFill>
          <p:spPr>
            <a:xfrm>
              <a:off x="3282840" y="5179680"/>
              <a:ext cx="1225080" cy="1418040"/>
            </a:xfrm>
            <a:prstGeom prst="rect">
              <a:avLst/>
            </a:prstGeom>
            <a:ln>
              <a:noFill/>
            </a:ln>
          </p:spPr>
        </p:pic>
        <p:pic>
          <p:nvPicPr>
            <p:cNvPr id="22" name="Picture 41"/>
            <p:cNvPicPr/>
            <p:nvPr/>
          </p:nvPicPr>
          <p:blipFill>
            <a:blip r:embed="rId24"/>
            <a:stretch/>
          </p:blipFill>
          <p:spPr>
            <a:xfrm>
              <a:off x="10739160" y="2994480"/>
              <a:ext cx="849960" cy="1490040"/>
            </a:xfrm>
            <a:prstGeom prst="rect">
              <a:avLst/>
            </a:prstGeom>
            <a:ln>
              <a:noFill/>
            </a:ln>
          </p:spPr>
        </p:pic>
      </p:grpSp>
      <p:sp>
        <p:nvSpPr>
          <p:cNvPr id="23" name="PlaceHolder 1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Clique para editar o formato de texto dos tópicos</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Segundo nível de tópicos</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Terceiro nível de tópicos</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Quarto nível de tópicos</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Quinto nível de tópicos</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Sexto nível de tópicos</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Sétimo nível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fld id="{7E8D1AFF-089B-4D96-BCB4-3FC710821E69}" type="datetime1">
              <a:rPr lang="pt-PT" sz="1200" b="0" strike="noStrike" spc="-1">
                <a:solidFill>
                  <a:srgbClr val="8B8B8B"/>
                </a:solidFill>
                <a:latin typeface="Calibri"/>
              </a:rPr>
              <a:t>28/09/2020</a:t>
            </a:fld>
            <a:endParaRPr lang="pt-PT" sz="1200" b="0" strike="noStrike" spc="-1">
              <a:latin typeface="Times New Roman"/>
            </a:endParaRPr>
          </a:p>
        </p:txBody>
      </p:sp>
      <p:sp>
        <p:nvSpPr>
          <p:cNvPr id="61" name="PlaceHolder 2"/>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r>
              <a:rPr lang="en-US" sz="1200" b="0" strike="noStrike" spc="-1">
                <a:solidFill>
                  <a:srgbClr val="8B8B8B"/>
                </a:solidFill>
                <a:latin typeface="Calibri"/>
              </a:rPr>
              <a:t>Rui M. Lima - PM4I4</a:t>
            </a:r>
            <a:endParaRPr lang="pt-PT" sz="1200" b="0" strike="noStrike" spc="-1">
              <a:latin typeface="Times New Roman"/>
            </a:endParaRPr>
          </a:p>
        </p:txBody>
      </p:sp>
      <p:sp>
        <p:nvSpPr>
          <p:cNvPr id="62"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32BD0A74-7BDE-48E0-91DE-129843F5A81D}" type="slidenum">
              <a:rPr lang="en-US" sz="1200" b="0" strike="noStrike" spc="-1">
                <a:solidFill>
                  <a:srgbClr val="8B8B8B"/>
                </a:solidFill>
                <a:latin typeface="Calibri"/>
              </a:rPr>
              <a:t>‹#›</a:t>
            </a:fld>
            <a:endParaRPr lang="pt-PT" sz="1200" b="0" strike="noStrike" spc="-1">
              <a:latin typeface="Times New Roman"/>
            </a:endParaRPr>
          </a:p>
        </p:txBody>
      </p:sp>
      <p:sp>
        <p:nvSpPr>
          <p:cNvPr id="63"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Calibri"/>
              </a:rPr>
              <a:t>Clique para editar o formato do título</a:t>
            </a:r>
          </a:p>
        </p:txBody>
      </p:sp>
      <p:sp>
        <p:nvSpPr>
          <p:cNvPr id="6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Clique para editar o formato de texto dos tópicos</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Segundo nível de tópicos</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Terceiro nível de tópicos</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Quarto nível de tópicos</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Quinto nível de tópicos</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Sexto nível de tópicos</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Sétimo nível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 name="CustomShape 1"/>
          <p:cNvSpPr/>
          <p:nvPr/>
        </p:nvSpPr>
        <p:spPr>
          <a:xfrm>
            <a:off x="0" y="0"/>
            <a:ext cx="12191760" cy="6857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02" name="CustomShape 2"/>
          <p:cNvSpPr/>
          <p:nvPr/>
        </p:nvSpPr>
        <p:spPr>
          <a:xfrm rot="10800000">
            <a:off x="305280" y="274320"/>
            <a:ext cx="11571120" cy="6294960"/>
          </a:xfrm>
          <a:prstGeom prst="round2DiagRect">
            <a:avLst>
              <a:gd name="adj1" fmla="val 16667"/>
              <a:gd name="adj2" fmla="val 0"/>
            </a:avLst>
          </a:prstGeom>
          <a:solidFill>
            <a:schemeClr val="bg1"/>
          </a:solidFill>
          <a:ln w="76320">
            <a:solidFill>
              <a:schemeClr val="accent5">
                <a:lumMod val="75000"/>
              </a:schemeClr>
            </a:solidFill>
          </a:ln>
        </p:spPr>
        <p:style>
          <a:lnRef idx="2">
            <a:schemeClr val="accent1">
              <a:shade val="50000"/>
            </a:schemeClr>
          </a:lnRef>
          <a:fillRef idx="1">
            <a:schemeClr val="accent1"/>
          </a:fillRef>
          <a:effectRef idx="0">
            <a:schemeClr val="accent1"/>
          </a:effectRef>
          <a:fontRef idx="minor"/>
        </p:style>
      </p:sp>
      <p:pic>
        <p:nvPicPr>
          <p:cNvPr id="103" name="Picture 6" descr="A picture containing indoor&#10;&#10;Description generated with high confidence"/>
          <p:cNvPicPr/>
          <p:nvPr/>
        </p:nvPicPr>
        <p:blipFill>
          <a:blip r:embed="rId14"/>
          <a:stretch/>
        </p:blipFill>
        <p:spPr>
          <a:xfrm>
            <a:off x="571680" y="486360"/>
            <a:ext cx="1091160" cy="899280"/>
          </a:xfrm>
          <a:prstGeom prst="rect">
            <a:avLst/>
          </a:prstGeom>
          <a:ln>
            <a:noFill/>
          </a:ln>
        </p:spPr>
      </p:pic>
      <p:sp>
        <p:nvSpPr>
          <p:cNvPr id="104" name="PlaceHolder 3"/>
          <p:cNvSpPr>
            <a:spLocks noGrp="1"/>
          </p:cNvSpPr>
          <p:nvPr>
            <p:ph type="title"/>
          </p:nvPr>
        </p:nvSpPr>
        <p:spPr>
          <a:xfrm>
            <a:off x="1792440" y="448560"/>
            <a:ext cx="8706600" cy="887760"/>
          </a:xfrm>
          <a:prstGeom prst="rect">
            <a:avLst/>
          </a:prstGeom>
        </p:spPr>
        <p:txBody>
          <a:bodyPr anchor="ctr">
            <a:normAutofit/>
          </a:bodyPr>
          <a:lstStyle/>
          <a:p>
            <a:pPr algn="ctr">
              <a:lnSpc>
                <a:spcPct val="90000"/>
              </a:lnSpc>
            </a:pPr>
            <a:r>
              <a:rPr lang="en-US" sz="3200" b="1" strike="noStrike" spc="-1">
                <a:solidFill>
                  <a:srgbClr val="000000"/>
                </a:solidFill>
                <a:latin typeface="Arial"/>
              </a:rPr>
              <a:t>Click to edit Master title style</a:t>
            </a:r>
            <a:endParaRPr lang="en-US" sz="3200" b="0" strike="noStrike" spc="-1">
              <a:solidFill>
                <a:srgbClr val="000000"/>
              </a:solidFill>
              <a:latin typeface="Calibri"/>
            </a:endParaRPr>
          </a:p>
        </p:txBody>
      </p:sp>
      <p:sp>
        <p:nvSpPr>
          <p:cNvPr id="105" name="PlaceHolder 4"/>
          <p:cNvSpPr>
            <a:spLocks noGrp="1"/>
          </p:cNvSpPr>
          <p:nvPr>
            <p:ph type="body"/>
          </p:nvPr>
        </p:nvSpPr>
        <p:spPr>
          <a:xfrm>
            <a:off x="475920" y="1576080"/>
            <a:ext cx="11229120" cy="4824360"/>
          </a:xfrm>
          <a:prstGeom prst="rect">
            <a:avLst/>
          </a:prstGeom>
        </p:spPr>
        <p:txBody>
          <a:bodyPr>
            <a:noAutofit/>
          </a:bodyPr>
          <a:lstStyle/>
          <a:p>
            <a:pPr marL="228600" indent="-228240">
              <a:lnSpc>
                <a:spcPct val="100000"/>
              </a:lnSpc>
              <a:spcBef>
                <a:spcPts val="1001"/>
              </a:spcBef>
              <a:buClr>
                <a:srgbClr val="000000"/>
              </a:buClr>
              <a:buFont typeface="Arial"/>
              <a:buChar char="•"/>
            </a:pPr>
            <a:r>
              <a:rPr lang="en-US" sz="2800" b="0" strike="noStrike" spc="-1">
                <a:solidFill>
                  <a:srgbClr val="000000"/>
                </a:solidFill>
                <a:latin typeface="Arial"/>
              </a:rPr>
              <a:t>Edit Master text styles</a:t>
            </a:r>
            <a:endParaRPr lang="en-US" sz="2800" b="0" strike="noStrike" spc="-1">
              <a:solidFill>
                <a:srgbClr val="000000"/>
              </a:solidFill>
              <a:latin typeface="Calibri"/>
            </a:endParaRPr>
          </a:p>
          <a:p>
            <a:pPr marL="685800" lvl="1" indent="-228240">
              <a:lnSpc>
                <a:spcPct val="100000"/>
              </a:lnSpc>
              <a:spcBef>
                <a:spcPts val="499"/>
              </a:spcBef>
              <a:buClr>
                <a:srgbClr val="000000"/>
              </a:buClr>
              <a:buFont typeface="Arial"/>
              <a:buChar char="•"/>
            </a:pPr>
            <a:r>
              <a:rPr lang="en-US" sz="2400" b="0" strike="noStrike" spc="-1">
                <a:solidFill>
                  <a:srgbClr val="000000"/>
                </a:solidFill>
                <a:latin typeface="Arial"/>
              </a:rPr>
              <a:t>Second level</a:t>
            </a:r>
            <a:endParaRPr lang="en-US" sz="2400" b="0" strike="noStrike" spc="-1">
              <a:solidFill>
                <a:srgbClr val="000000"/>
              </a:solidFill>
              <a:latin typeface="Calibri"/>
            </a:endParaRPr>
          </a:p>
          <a:p>
            <a:pPr marL="1143000" lvl="2" indent="-228240">
              <a:lnSpc>
                <a:spcPct val="100000"/>
              </a:lnSpc>
              <a:spcBef>
                <a:spcPts val="499"/>
              </a:spcBef>
              <a:buClr>
                <a:srgbClr val="000000"/>
              </a:buClr>
              <a:buFont typeface="Arial"/>
              <a:buChar char="•"/>
            </a:pPr>
            <a:r>
              <a:rPr lang="en-US" sz="2000" b="0" strike="noStrike" spc="-1">
                <a:solidFill>
                  <a:srgbClr val="000000"/>
                </a:solidFill>
                <a:latin typeface="Arial"/>
              </a:rPr>
              <a:t>Third level</a:t>
            </a:r>
            <a:endParaRPr lang="en-US" sz="2000" b="0" strike="noStrike" spc="-1">
              <a:solidFill>
                <a:srgbClr val="000000"/>
              </a:solidFill>
              <a:latin typeface="Calibri"/>
            </a:endParaRPr>
          </a:p>
          <a:p>
            <a:pPr marL="1600200" lvl="3" indent="-228240">
              <a:lnSpc>
                <a:spcPct val="100000"/>
              </a:lnSpc>
              <a:spcBef>
                <a:spcPts val="499"/>
              </a:spcBef>
              <a:buClr>
                <a:srgbClr val="000000"/>
              </a:buClr>
              <a:buFont typeface="Arial"/>
              <a:buChar char="•"/>
            </a:pPr>
            <a:r>
              <a:rPr lang="en-US" sz="1800" b="0" strike="noStrike" spc="-1">
                <a:solidFill>
                  <a:srgbClr val="000000"/>
                </a:solidFill>
                <a:latin typeface="Arial"/>
              </a:rPr>
              <a:t>Fourth level</a:t>
            </a:r>
            <a:endParaRPr lang="en-US" sz="1800" b="0" strike="noStrike" spc="-1">
              <a:solidFill>
                <a:srgbClr val="000000"/>
              </a:solidFill>
              <a:latin typeface="Calibri"/>
            </a:endParaRPr>
          </a:p>
          <a:p>
            <a:pPr marL="2057400" lvl="4" indent="-228240">
              <a:lnSpc>
                <a:spcPct val="100000"/>
              </a:lnSpc>
              <a:spcBef>
                <a:spcPts val="499"/>
              </a:spcBef>
              <a:buClr>
                <a:srgbClr val="000000"/>
              </a:buClr>
              <a:buFont typeface="Arial"/>
              <a:buChar char="•"/>
            </a:pPr>
            <a:r>
              <a:rPr lang="en-US" sz="1800" b="0" strike="noStrike" spc="-1">
                <a:solidFill>
                  <a:srgbClr val="000000"/>
                </a:solidFill>
                <a:latin typeface="Arial"/>
              </a:rPr>
              <a:t>Fifth level</a:t>
            </a:r>
            <a:endParaRPr lang="en-US" sz="1800" b="0" strike="noStrike" spc="-1">
              <a:solidFill>
                <a:srgbClr val="000000"/>
              </a:solidFill>
              <a:latin typeface="Calibri"/>
            </a:endParaRPr>
          </a:p>
        </p:txBody>
      </p:sp>
      <p:grpSp>
        <p:nvGrpSpPr>
          <p:cNvPr id="106" name="Group 5"/>
          <p:cNvGrpSpPr/>
          <p:nvPr/>
        </p:nvGrpSpPr>
        <p:grpSpPr>
          <a:xfrm>
            <a:off x="1792440" y="1349280"/>
            <a:ext cx="8706600" cy="183960"/>
            <a:chOff x="1792440" y="1349280"/>
            <a:chExt cx="8706600" cy="183960"/>
          </a:xfrm>
        </p:grpSpPr>
        <p:sp>
          <p:nvSpPr>
            <p:cNvPr id="107" name="CustomShape 6"/>
            <p:cNvSpPr/>
            <p:nvPr/>
          </p:nvSpPr>
          <p:spPr>
            <a:xfrm>
              <a:off x="1792440" y="1349280"/>
              <a:ext cx="8706600" cy="91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08" name="CustomShape 7"/>
            <p:cNvSpPr/>
            <p:nvPr/>
          </p:nvSpPr>
          <p:spPr>
            <a:xfrm>
              <a:off x="2044440" y="1420200"/>
              <a:ext cx="8202240" cy="49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09" name="CustomShape 8"/>
            <p:cNvSpPr/>
            <p:nvPr/>
          </p:nvSpPr>
          <p:spPr>
            <a:xfrm>
              <a:off x="2348640" y="1476720"/>
              <a:ext cx="7594200" cy="565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pic>
        <p:nvPicPr>
          <p:cNvPr id="110" name="Picture 14" descr="A close up of a logo&#10;&#10;Description generated with very high confidence"/>
          <p:cNvPicPr/>
          <p:nvPr/>
        </p:nvPicPr>
        <p:blipFill>
          <a:blip r:embed="rId15"/>
          <a:srcRect t="11061" b="10455"/>
          <a:stretch/>
        </p:blipFill>
        <p:spPr>
          <a:xfrm>
            <a:off x="4578120" y="6117120"/>
            <a:ext cx="3329280" cy="746280"/>
          </a:xfrm>
          <a:prstGeom prst="rect">
            <a:avLst/>
          </a:prstGeom>
          <a:ln>
            <a:noFill/>
          </a:ln>
        </p:spPr>
      </p:pic>
      <p:grpSp>
        <p:nvGrpSpPr>
          <p:cNvPr id="111" name="Group 9"/>
          <p:cNvGrpSpPr/>
          <p:nvPr/>
        </p:nvGrpSpPr>
        <p:grpSpPr>
          <a:xfrm>
            <a:off x="10359000" y="430560"/>
            <a:ext cx="1633320" cy="933120"/>
            <a:chOff x="10359000" y="430560"/>
            <a:chExt cx="1633320" cy="933120"/>
          </a:xfrm>
        </p:grpSpPr>
        <p:sp>
          <p:nvSpPr>
            <p:cNvPr id="112" name="CustomShape 10"/>
            <p:cNvSpPr/>
            <p:nvPr/>
          </p:nvSpPr>
          <p:spPr>
            <a:xfrm>
              <a:off x="10544760" y="1203120"/>
              <a:ext cx="1091160" cy="15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13" name="Picture 17"/>
            <p:cNvPicPr/>
            <p:nvPr/>
          </p:nvPicPr>
          <p:blipFill>
            <a:blip r:embed="rId16"/>
            <a:stretch/>
          </p:blipFill>
          <p:spPr>
            <a:xfrm>
              <a:off x="10359000" y="430560"/>
              <a:ext cx="1633320" cy="933120"/>
            </a:xfrm>
            <a:prstGeom prst="rect">
              <a:avLst/>
            </a:prstGeom>
            <a:ln>
              <a:noFill/>
            </a:ln>
          </p:spPr>
        </p:pic>
      </p:gr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 name="CustomShape 1"/>
          <p:cNvSpPr/>
          <p:nvPr/>
        </p:nvSpPr>
        <p:spPr>
          <a:xfrm>
            <a:off x="12600" y="2160"/>
            <a:ext cx="12195360" cy="684684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51" name="CustomShape 2"/>
          <p:cNvSpPr/>
          <p:nvPr/>
        </p:nvSpPr>
        <p:spPr>
          <a:xfrm>
            <a:off x="-15120" y="-8640"/>
            <a:ext cx="12222000" cy="687204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52" name="CustomShape 3"/>
          <p:cNvSpPr/>
          <p:nvPr/>
        </p:nvSpPr>
        <p:spPr>
          <a:xfrm rot="10800000">
            <a:off x="360" y="-12240"/>
            <a:ext cx="12204360" cy="687024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153" name="CustomShape 4"/>
          <p:cNvSpPr/>
          <p:nvPr/>
        </p:nvSpPr>
        <p:spPr>
          <a:xfrm rot="10800000">
            <a:off x="360" y="0"/>
            <a:ext cx="12191760" cy="685764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154" name="Picture 5" descr="A picture containing indoor&#10;&#10;Description generated with high confidence"/>
          <p:cNvPicPr/>
          <p:nvPr/>
        </p:nvPicPr>
        <p:blipFill>
          <a:blip r:embed="rId14">
            <a:lum bright="70000" contrast="-70000"/>
          </a:blip>
          <a:srcRect t="7208"/>
          <a:stretch/>
        </p:blipFill>
        <p:spPr>
          <a:xfrm>
            <a:off x="354600" y="479160"/>
            <a:ext cx="1824480" cy="1432080"/>
          </a:xfrm>
          <a:prstGeom prst="rect">
            <a:avLst/>
          </a:prstGeom>
          <a:ln>
            <a:noFill/>
          </a:ln>
        </p:spPr>
      </p:pic>
      <p:pic>
        <p:nvPicPr>
          <p:cNvPr id="155" name="Picture 16" descr="A close up of a logo&#10;&#10;Description generated with very high confidence"/>
          <p:cNvPicPr/>
          <p:nvPr/>
        </p:nvPicPr>
        <p:blipFill>
          <a:blip r:embed="rId15"/>
          <a:stretch/>
        </p:blipFill>
        <p:spPr>
          <a:xfrm>
            <a:off x="7118280" y="770400"/>
            <a:ext cx="4263120" cy="1217520"/>
          </a:xfrm>
          <a:prstGeom prst="rect">
            <a:avLst/>
          </a:prstGeom>
          <a:ln>
            <a:noFill/>
          </a:ln>
        </p:spPr>
      </p:pic>
      <p:sp>
        <p:nvSpPr>
          <p:cNvPr id="156" name="CustomShape 5"/>
          <p:cNvSpPr/>
          <p:nvPr/>
        </p:nvSpPr>
        <p:spPr>
          <a:xfrm>
            <a:off x="6958800" y="5796360"/>
            <a:ext cx="5131800" cy="9774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r">
              <a:lnSpc>
                <a:spcPct val="90000"/>
              </a:lnSpc>
              <a:spcBef>
                <a:spcPts val="1001"/>
              </a:spcBef>
            </a:pPr>
            <a:r>
              <a:rPr lang="en-US" sz="1400" b="0" strike="noStrike" spc="-1">
                <a:solidFill>
                  <a:srgbClr val="A6A6A6"/>
                </a:solidFill>
                <a:latin typeface="Arial"/>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rPr>
              <a:t>Industrial Engineering for Thailand Sustainable Smart Industry</a:t>
            </a:r>
            <a:endParaRPr lang="pt-PT" sz="1400" b="0" strike="noStrike" spc="-1">
              <a:latin typeface="Arial"/>
            </a:endParaRPr>
          </a:p>
        </p:txBody>
      </p:sp>
      <p:sp>
        <p:nvSpPr>
          <p:cNvPr id="157" name="PlaceHolder 6"/>
          <p:cNvSpPr>
            <a:spLocks noGrp="1"/>
          </p:cNvSpPr>
          <p:nvPr>
            <p:ph type="title"/>
          </p:nvPr>
        </p:nvSpPr>
        <p:spPr>
          <a:xfrm>
            <a:off x="1356120" y="2067840"/>
            <a:ext cx="8949960" cy="1121040"/>
          </a:xfrm>
          <a:prstGeom prst="rect">
            <a:avLst/>
          </a:prstGeom>
        </p:spPr>
        <p:txBody>
          <a:bodyPr anchor="ctr">
            <a:noAutofit/>
          </a:bodyPr>
          <a:lstStyle/>
          <a:p>
            <a:pPr algn="ctr">
              <a:lnSpc>
                <a:spcPct val="90000"/>
              </a:lnSpc>
            </a:pPr>
            <a:r>
              <a:rPr lang="en-US" sz="4400" b="0" strike="noStrike" spc="-1">
                <a:solidFill>
                  <a:srgbClr val="000000"/>
                </a:solidFill>
                <a:latin typeface="Arial"/>
              </a:rPr>
              <a:t>Click to edit Master title style</a:t>
            </a:r>
            <a:endParaRPr lang="en-US" sz="4400" b="0" strike="noStrike" spc="-1">
              <a:solidFill>
                <a:srgbClr val="000000"/>
              </a:solidFill>
              <a:latin typeface="Calibri"/>
            </a:endParaRPr>
          </a:p>
        </p:txBody>
      </p:sp>
      <p:sp>
        <p:nvSpPr>
          <p:cNvPr id="158" name="CustomShape 7"/>
          <p:cNvSpPr/>
          <p:nvPr/>
        </p:nvSpPr>
        <p:spPr>
          <a:xfrm>
            <a:off x="1356120" y="3184200"/>
            <a:ext cx="8949960" cy="83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159" name="CustomShape 8"/>
          <p:cNvSpPr/>
          <p:nvPr/>
        </p:nvSpPr>
        <p:spPr>
          <a:xfrm>
            <a:off x="1615320" y="3263040"/>
            <a:ext cx="8431560" cy="453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160" name="CustomShape 9"/>
          <p:cNvSpPr/>
          <p:nvPr/>
        </p:nvSpPr>
        <p:spPr>
          <a:xfrm>
            <a:off x="1927800" y="3310200"/>
            <a:ext cx="7806240" cy="522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p:style>
      </p:sp>
      <p:grpSp>
        <p:nvGrpSpPr>
          <p:cNvPr id="161" name="Group 10"/>
          <p:cNvGrpSpPr/>
          <p:nvPr/>
        </p:nvGrpSpPr>
        <p:grpSpPr>
          <a:xfrm>
            <a:off x="10294920" y="4750560"/>
            <a:ext cx="1947240" cy="1112760"/>
            <a:chOff x="10294920" y="4750560"/>
            <a:chExt cx="1947240" cy="1112760"/>
          </a:xfrm>
        </p:grpSpPr>
        <p:sp>
          <p:nvSpPr>
            <p:cNvPr id="162" name="CustomShape 11"/>
            <p:cNvSpPr/>
            <p:nvPr/>
          </p:nvSpPr>
          <p:spPr>
            <a:xfrm>
              <a:off x="10541880" y="5521320"/>
              <a:ext cx="14526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63" name="Picture 17"/>
            <p:cNvPicPr/>
            <p:nvPr/>
          </p:nvPicPr>
          <p:blipFill>
            <a:blip r:embed="rId16"/>
            <a:stretch/>
          </p:blipFill>
          <p:spPr>
            <a:xfrm>
              <a:off x="10294920" y="4750560"/>
              <a:ext cx="1947240" cy="1112760"/>
            </a:xfrm>
            <a:prstGeom prst="rect">
              <a:avLst/>
            </a:prstGeom>
            <a:ln>
              <a:noFill/>
            </a:ln>
          </p:spPr>
        </p:pic>
      </p:grpSp>
      <p:sp>
        <p:nvSpPr>
          <p:cNvPr id="164" name="PlaceHolder 1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Clique para editar o formato de texto dos tópicos</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Segundo nível de tópicos</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Terceiro nível de tópicos</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Quarto nível de tópicos</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Quinto nível de tópicos</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Sexto nível de tópicos</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Sétimo nível de tópicos</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20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20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51F99CCC-3B79-4882-B1E6-A2371E1F2591}" type="datetime1">
              <a:rPr lang="pt-PT" sz="1200" b="0" strike="noStrike" spc="-1">
                <a:solidFill>
                  <a:srgbClr val="8B8B8B"/>
                </a:solidFill>
                <a:latin typeface="Calibri"/>
              </a:rPr>
              <a:t>28/09/2020</a:t>
            </a:fld>
            <a:endParaRPr lang="pt-PT" sz="1200" b="0" strike="noStrike" spc="-1">
              <a:latin typeface="Times New Roman"/>
            </a:endParaRPr>
          </a:p>
        </p:txBody>
      </p:sp>
      <p:sp>
        <p:nvSpPr>
          <p:cNvPr id="204" name="PlaceHolder 4"/>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r>
              <a:rPr lang="en-US" sz="1200" b="0" strike="noStrike" spc="-1">
                <a:solidFill>
                  <a:srgbClr val="8B8B8B"/>
                </a:solidFill>
                <a:latin typeface="Calibri"/>
              </a:rPr>
              <a:t>Rui M. Lima - PM4I4</a:t>
            </a:r>
            <a:endParaRPr lang="pt-PT" sz="1200" b="0" strike="noStrike" spc="-1">
              <a:latin typeface="Times New Roman"/>
            </a:endParaRPr>
          </a:p>
        </p:txBody>
      </p:sp>
      <p:sp>
        <p:nvSpPr>
          <p:cNvPr id="20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722AD18-EC0C-4AD3-8443-C14B4B5ECCC4}" type="slidenum">
              <a:rPr lang="en-US" sz="1200" b="0" strike="noStrike" spc="-1">
                <a:solidFill>
                  <a:srgbClr val="8B8B8B"/>
                </a:solidFill>
                <a:latin typeface="Calibri"/>
              </a:rPr>
              <a:t>‹#›</a:t>
            </a:fld>
            <a:endParaRPr lang="pt-PT"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2" name="CustomShape 1"/>
          <p:cNvSpPr/>
          <p:nvPr/>
        </p:nvSpPr>
        <p:spPr>
          <a:xfrm>
            <a:off x="12600" y="2160"/>
            <a:ext cx="12195360" cy="6846840"/>
          </a:xfrm>
          <a:custGeom>
            <a:avLst/>
            <a:gdLst/>
            <a:ahLst/>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43" name="CustomShape 2"/>
          <p:cNvSpPr/>
          <p:nvPr/>
        </p:nvSpPr>
        <p:spPr>
          <a:xfrm>
            <a:off x="-15120" y="-8640"/>
            <a:ext cx="12222000" cy="6872040"/>
          </a:xfrm>
          <a:custGeom>
            <a:avLst/>
            <a:gdLst/>
            <a:ahLst/>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sp>
        <p:nvSpPr>
          <p:cNvPr id="244" name="CustomShape 3"/>
          <p:cNvSpPr/>
          <p:nvPr/>
        </p:nvSpPr>
        <p:spPr>
          <a:xfrm rot="10800000">
            <a:off x="360" y="-12240"/>
            <a:ext cx="12204360" cy="6870240"/>
          </a:xfrm>
          <a:custGeom>
            <a:avLst/>
            <a:gdLst/>
            <a:ahLst/>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p:style>
      </p:sp>
      <p:sp>
        <p:nvSpPr>
          <p:cNvPr id="245" name="CustomShape 4"/>
          <p:cNvSpPr/>
          <p:nvPr/>
        </p:nvSpPr>
        <p:spPr>
          <a:xfrm rot="10800000">
            <a:off x="360" y="0"/>
            <a:ext cx="12191760" cy="6857640"/>
          </a:xfrm>
          <a:custGeom>
            <a:avLst/>
            <a:gdLst/>
            <a:ahLst/>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p:style>
      </p:sp>
      <p:pic>
        <p:nvPicPr>
          <p:cNvPr id="246" name="Picture 5" descr="A picture containing indoor&#10;&#10;Description generated with high confidence"/>
          <p:cNvPicPr/>
          <p:nvPr/>
        </p:nvPicPr>
        <p:blipFill>
          <a:blip r:embed="rId14">
            <a:lum bright="70000" contrast="-70000"/>
          </a:blip>
          <a:srcRect t="7204"/>
          <a:stretch/>
        </p:blipFill>
        <p:spPr>
          <a:xfrm>
            <a:off x="354600" y="479160"/>
            <a:ext cx="1824480" cy="1432080"/>
          </a:xfrm>
          <a:prstGeom prst="rect">
            <a:avLst/>
          </a:prstGeom>
          <a:ln>
            <a:noFill/>
          </a:ln>
        </p:spPr>
      </p:pic>
      <p:sp>
        <p:nvSpPr>
          <p:cNvPr id="247" name="CustomShape 5"/>
          <p:cNvSpPr/>
          <p:nvPr/>
        </p:nvSpPr>
        <p:spPr>
          <a:xfrm>
            <a:off x="6958800" y="5796360"/>
            <a:ext cx="5131800" cy="977400"/>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algn="r">
              <a:lnSpc>
                <a:spcPct val="90000"/>
              </a:lnSpc>
              <a:spcBef>
                <a:spcPts val="1001"/>
              </a:spcBef>
            </a:pPr>
            <a:r>
              <a:rPr lang="en-US" sz="1400" b="0" strike="noStrike" spc="-1">
                <a:solidFill>
                  <a:srgbClr val="A6A6A6"/>
                </a:solidFill>
                <a:latin typeface="Arial"/>
              </a:rPr>
              <a:t>Curriculum Development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rPr>
              <a:t>of Master’s Degree Program in </a:t>
            </a:r>
            <a:endParaRPr lang="pt-PT" sz="1400" b="0" strike="noStrike" spc="-1">
              <a:latin typeface="Arial"/>
            </a:endParaRPr>
          </a:p>
          <a:p>
            <a:pPr algn="r">
              <a:lnSpc>
                <a:spcPct val="90000"/>
              </a:lnSpc>
              <a:spcBef>
                <a:spcPts val="1001"/>
              </a:spcBef>
            </a:pPr>
            <a:r>
              <a:rPr lang="en-US" sz="1400" b="0" strike="noStrike" spc="-1">
                <a:solidFill>
                  <a:srgbClr val="A6A6A6"/>
                </a:solidFill>
                <a:latin typeface="Arial"/>
              </a:rPr>
              <a:t>Industrial Engineering for Thailand Sustainable Smart Industry</a:t>
            </a:r>
            <a:endParaRPr lang="pt-PT" sz="1400" b="0" strike="noStrike" spc="-1">
              <a:latin typeface="Arial"/>
            </a:endParaRPr>
          </a:p>
        </p:txBody>
      </p:sp>
      <p:sp>
        <p:nvSpPr>
          <p:cNvPr id="248" name="CustomShape 6"/>
          <p:cNvSpPr/>
          <p:nvPr/>
        </p:nvSpPr>
        <p:spPr>
          <a:xfrm>
            <a:off x="3049920" y="2448360"/>
            <a:ext cx="5947560" cy="1554840"/>
          </a:xfrm>
          <a:prstGeom prst="rect">
            <a:avLst/>
          </a:prstGeom>
          <a:noFill/>
          <a:ln>
            <a:noFill/>
          </a:ln>
        </p:spPr>
        <p:style>
          <a:lnRef idx="0">
            <a:scrgbClr r="0" g="0" b="0"/>
          </a:lnRef>
          <a:fillRef idx="0">
            <a:scrgbClr r="0" g="0" b="0"/>
          </a:fillRef>
          <a:effectRef idx="0">
            <a:scrgbClr r="0" g="0" b="0"/>
          </a:effectRef>
          <a:fontRef idx="minor"/>
        </p:style>
        <p:txBody>
          <a:bodyPr wrap="none">
            <a:spAutoFit/>
          </a:bodyPr>
          <a:lstStyle/>
          <a:p>
            <a:pPr algn="ctr">
              <a:lnSpc>
                <a:spcPct val="100000"/>
              </a:lnSpc>
            </a:pPr>
            <a:r>
              <a:rPr lang="en-US" sz="9600" b="0" strike="noStrike" spc="-1">
                <a:solidFill>
                  <a:srgbClr val="5B9BD5"/>
                </a:solidFill>
                <a:latin typeface="Arial"/>
              </a:rPr>
              <a:t>Thank You</a:t>
            </a:r>
            <a:endParaRPr lang="pt-PT" sz="9600" b="0" strike="noStrike" spc="-1">
              <a:latin typeface="Arial"/>
            </a:endParaRPr>
          </a:p>
        </p:txBody>
      </p:sp>
      <p:pic>
        <p:nvPicPr>
          <p:cNvPr id="249" name="Picture 18" descr="A close up of a logo&#10;&#10;Description generated with very high confidence"/>
          <p:cNvPicPr/>
          <p:nvPr/>
        </p:nvPicPr>
        <p:blipFill>
          <a:blip r:embed="rId15"/>
          <a:stretch/>
        </p:blipFill>
        <p:spPr>
          <a:xfrm>
            <a:off x="7118280" y="770400"/>
            <a:ext cx="4263120" cy="1217520"/>
          </a:xfrm>
          <a:prstGeom prst="rect">
            <a:avLst/>
          </a:prstGeom>
          <a:ln>
            <a:noFill/>
          </a:ln>
        </p:spPr>
      </p:pic>
      <p:grpSp>
        <p:nvGrpSpPr>
          <p:cNvPr id="250" name="Group 7"/>
          <p:cNvGrpSpPr/>
          <p:nvPr/>
        </p:nvGrpSpPr>
        <p:grpSpPr>
          <a:xfrm>
            <a:off x="1433160" y="1661040"/>
            <a:ext cx="10658520" cy="5077440"/>
            <a:chOff x="1433160" y="1661040"/>
            <a:chExt cx="10658520" cy="5077440"/>
          </a:xfrm>
        </p:grpSpPr>
        <p:pic>
          <p:nvPicPr>
            <p:cNvPr id="251" name="Picture 26"/>
            <p:cNvPicPr/>
            <p:nvPr/>
          </p:nvPicPr>
          <p:blipFill>
            <a:blip r:embed="rId16"/>
            <a:stretch/>
          </p:blipFill>
          <p:spPr>
            <a:xfrm>
              <a:off x="9820440" y="4249800"/>
              <a:ext cx="1279800" cy="1279800"/>
            </a:xfrm>
            <a:prstGeom prst="rect">
              <a:avLst/>
            </a:prstGeom>
            <a:ln>
              <a:noFill/>
            </a:ln>
          </p:spPr>
        </p:pic>
        <p:pic>
          <p:nvPicPr>
            <p:cNvPr id="252" name="Picture 27"/>
            <p:cNvPicPr/>
            <p:nvPr/>
          </p:nvPicPr>
          <p:blipFill>
            <a:blip r:embed="rId17"/>
            <a:stretch/>
          </p:blipFill>
          <p:spPr>
            <a:xfrm>
              <a:off x="5943240" y="5267160"/>
              <a:ext cx="1243080" cy="1227600"/>
            </a:xfrm>
            <a:prstGeom prst="rect">
              <a:avLst/>
            </a:prstGeom>
            <a:ln>
              <a:noFill/>
            </a:ln>
          </p:spPr>
        </p:pic>
        <p:pic>
          <p:nvPicPr>
            <p:cNvPr id="253" name="Picture 28"/>
            <p:cNvPicPr/>
            <p:nvPr/>
          </p:nvPicPr>
          <p:blipFill>
            <a:blip r:embed="rId18"/>
            <a:stretch/>
          </p:blipFill>
          <p:spPr>
            <a:xfrm>
              <a:off x="4587840" y="5409360"/>
              <a:ext cx="1234080" cy="1234080"/>
            </a:xfrm>
            <a:prstGeom prst="rect">
              <a:avLst/>
            </a:prstGeom>
            <a:ln>
              <a:noFill/>
            </a:ln>
          </p:spPr>
        </p:pic>
        <p:pic>
          <p:nvPicPr>
            <p:cNvPr id="254" name="Picture 29"/>
            <p:cNvPicPr/>
            <p:nvPr/>
          </p:nvPicPr>
          <p:blipFill>
            <a:blip r:embed="rId19"/>
            <a:stretch/>
          </p:blipFill>
          <p:spPr>
            <a:xfrm>
              <a:off x="7152480" y="4984200"/>
              <a:ext cx="1554120" cy="1417680"/>
            </a:xfrm>
            <a:prstGeom prst="rect">
              <a:avLst/>
            </a:prstGeom>
            <a:ln>
              <a:noFill/>
            </a:ln>
          </p:spPr>
        </p:pic>
        <p:grpSp>
          <p:nvGrpSpPr>
            <p:cNvPr id="255" name="Group 8"/>
            <p:cNvGrpSpPr/>
            <p:nvPr/>
          </p:nvGrpSpPr>
          <p:grpSpPr>
            <a:xfrm>
              <a:off x="1433160" y="5625720"/>
              <a:ext cx="1947240" cy="1112760"/>
              <a:chOff x="1433160" y="5625720"/>
              <a:chExt cx="1947240" cy="1112760"/>
            </a:xfrm>
          </p:grpSpPr>
          <p:sp>
            <p:nvSpPr>
              <p:cNvPr id="256" name="CustomShape 9"/>
              <p:cNvSpPr/>
              <p:nvPr/>
            </p:nvSpPr>
            <p:spPr>
              <a:xfrm>
                <a:off x="1680480" y="6396480"/>
                <a:ext cx="1452600" cy="15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57" name="Picture 36"/>
              <p:cNvPicPr/>
              <p:nvPr/>
            </p:nvPicPr>
            <p:blipFill>
              <a:blip r:embed="rId20"/>
              <a:stretch/>
            </p:blipFill>
            <p:spPr>
              <a:xfrm>
                <a:off x="1433160" y="5625720"/>
                <a:ext cx="1947240" cy="1112760"/>
              </a:xfrm>
              <a:prstGeom prst="rect">
                <a:avLst/>
              </a:prstGeom>
              <a:ln>
                <a:noFill/>
              </a:ln>
            </p:spPr>
          </p:pic>
        </p:grpSp>
        <p:pic>
          <p:nvPicPr>
            <p:cNvPr id="258" name="Picture 31"/>
            <p:cNvPicPr/>
            <p:nvPr/>
          </p:nvPicPr>
          <p:blipFill>
            <a:blip r:embed="rId21"/>
            <a:stretch/>
          </p:blipFill>
          <p:spPr>
            <a:xfrm>
              <a:off x="8635680" y="4846680"/>
              <a:ext cx="1252440" cy="1244160"/>
            </a:xfrm>
            <a:prstGeom prst="rect">
              <a:avLst/>
            </a:prstGeom>
            <a:ln>
              <a:noFill/>
            </a:ln>
          </p:spPr>
        </p:pic>
        <p:pic>
          <p:nvPicPr>
            <p:cNvPr id="259" name="Picture 32"/>
            <p:cNvPicPr/>
            <p:nvPr/>
          </p:nvPicPr>
          <p:blipFill>
            <a:blip r:embed="rId22"/>
            <a:stretch/>
          </p:blipFill>
          <p:spPr>
            <a:xfrm>
              <a:off x="11031480" y="1661040"/>
              <a:ext cx="1060200" cy="1416240"/>
            </a:xfrm>
            <a:prstGeom prst="rect">
              <a:avLst/>
            </a:prstGeom>
            <a:ln>
              <a:noFill/>
            </a:ln>
          </p:spPr>
        </p:pic>
        <p:pic>
          <p:nvPicPr>
            <p:cNvPr id="260" name="Picture 33"/>
            <p:cNvPicPr/>
            <p:nvPr/>
          </p:nvPicPr>
          <p:blipFill>
            <a:blip r:embed="rId23"/>
            <a:stretch/>
          </p:blipFill>
          <p:spPr>
            <a:xfrm>
              <a:off x="3282840" y="5179680"/>
              <a:ext cx="1225080" cy="1418040"/>
            </a:xfrm>
            <a:prstGeom prst="rect">
              <a:avLst/>
            </a:prstGeom>
            <a:ln>
              <a:noFill/>
            </a:ln>
          </p:spPr>
        </p:pic>
        <p:pic>
          <p:nvPicPr>
            <p:cNvPr id="261" name="Picture 34"/>
            <p:cNvPicPr/>
            <p:nvPr/>
          </p:nvPicPr>
          <p:blipFill>
            <a:blip r:embed="rId24"/>
            <a:stretch/>
          </p:blipFill>
          <p:spPr>
            <a:xfrm>
              <a:off x="10739160" y="2994480"/>
              <a:ext cx="849960" cy="1490040"/>
            </a:xfrm>
            <a:prstGeom prst="rect">
              <a:avLst/>
            </a:prstGeom>
            <a:ln>
              <a:noFill/>
            </a:ln>
          </p:spPr>
        </p:pic>
      </p:grpSp>
      <p:sp>
        <p:nvSpPr>
          <p:cNvPr id="262" name="PlaceHolder 10"/>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Calibri"/>
              </a:rPr>
              <a:t>Clique para editar o formato do título</a:t>
            </a:r>
          </a:p>
        </p:txBody>
      </p:sp>
      <p:sp>
        <p:nvSpPr>
          <p:cNvPr id="263" name="PlaceHolder 11"/>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Clique para editar o formato de texto dos tópicos</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Segundo nível de tópicos</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Terceiro nível de tópicos</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Quarto nível de tópicos</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Quinto nível de tópicos</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Sexto nível de tópicos</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Sétimo nível de tópicos</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s://www.controlglobal.com/articles/2016/exploring-the-tools-skills-needed-to-navigate-the-industrial-internet-of-things/?show=all&amp;utm_content=36468988&amp;utm_medium=social&amp;utm_source=twitter" TargetMode="External"/><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TextShape 1"/>
          <p:cNvSpPr txBox="1"/>
          <p:nvPr/>
        </p:nvSpPr>
        <p:spPr>
          <a:xfrm>
            <a:off x="1356120" y="3445560"/>
            <a:ext cx="8949960" cy="1304640"/>
          </a:xfrm>
          <a:prstGeom prst="rect">
            <a:avLst/>
          </a:prstGeom>
          <a:noFill/>
          <a:ln>
            <a:noFill/>
          </a:ln>
        </p:spPr>
        <p:txBody>
          <a:bodyPr anchor="ctr">
            <a:noAutofit/>
          </a:bodyPr>
          <a:lstStyle/>
          <a:p>
            <a:pPr algn="ctr">
              <a:lnSpc>
                <a:spcPct val="90000"/>
              </a:lnSpc>
              <a:spcBef>
                <a:spcPts val="1001"/>
              </a:spcBef>
            </a:pPr>
            <a:r>
              <a:rPr lang="pt-PT" sz="2800" b="0" strike="noStrike" spc="-1">
                <a:solidFill>
                  <a:srgbClr val="000000"/>
                </a:solidFill>
                <a:latin typeface="Arial"/>
              </a:rPr>
              <a:t>Rui M. Lima, Cristiano Jesus</a:t>
            </a:r>
            <a:endParaRPr lang="pt-PT" sz="2800" b="0" strike="noStrike" spc="-1">
              <a:latin typeface="Arial"/>
            </a:endParaRPr>
          </a:p>
          <a:p>
            <a:pPr algn="ctr">
              <a:lnSpc>
                <a:spcPct val="90000"/>
              </a:lnSpc>
              <a:spcBef>
                <a:spcPts val="1001"/>
              </a:spcBef>
            </a:pPr>
            <a:r>
              <a:rPr lang="en-US" sz="2800" b="0" strike="noStrike" spc="-1">
                <a:solidFill>
                  <a:srgbClr val="000000"/>
                </a:solidFill>
                <a:latin typeface="Arial"/>
              </a:rPr>
              <a:t>(School of Engineering of University of Minho)</a:t>
            </a:r>
            <a:endParaRPr lang="pt-PT" sz="2800" b="0" strike="noStrike" spc="-1">
              <a:latin typeface="Arial"/>
            </a:endParaRPr>
          </a:p>
        </p:txBody>
      </p:sp>
      <p:sp>
        <p:nvSpPr>
          <p:cNvPr id="301" name="TextShape 2"/>
          <p:cNvSpPr txBox="1"/>
          <p:nvPr/>
        </p:nvSpPr>
        <p:spPr>
          <a:xfrm>
            <a:off x="1356120" y="2067840"/>
            <a:ext cx="8949960" cy="1121040"/>
          </a:xfrm>
          <a:prstGeom prst="rect">
            <a:avLst/>
          </a:prstGeom>
          <a:noFill/>
          <a:ln>
            <a:noFill/>
          </a:ln>
        </p:spPr>
        <p:txBody>
          <a:bodyPr anchor="ctr">
            <a:noAutofit/>
          </a:bodyPr>
          <a:lstStyle/>
          <a:p>
            <a:pPr algn="ctr">
              <a:lnSpc>
                <a:spcPct val="90000"/>
              </a:lnSpc>
            </a:pPr>
            <a:r>
              <a:rPr lang="th-TH" sz="4400" b="0" strike="noStrike" spc="-1" dirty="0">
                <a:solidFill>
                  <a:srgbClr val="000000"/>
                </a:solidFill>
                <a:latin typeface="Arial"/>
              </a:rPr>
              <a:t>บทนำสู่การปฏิวัติอุตสาหกรรมครั้งที่สี่</a:t>
            </a:r>
            <a:endParaRPr lang="en-US" sz="4400" b="0" strike="noStrike" spc="-1" dirty="0">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Shape 1"/>
          <p:cNvSpPr txBox="1"/>
          <p:nvPr/>
        </p:nvSpPr>
        <p:spPr>
          <a:xfrm>
            <a:off x="1792440" y="448560"/>
            <a:ext cx="8706600" cy="887760"/>
          </a:xfrm>
          <a:prstGeom prst="rect">
            <a:avLst/>
          </a:prstGeom>
          <a:noFill/>
          <a:ln>
            <a:noFill/>
          </a:ln>
        </p:spPr>
        <p:txBody>
          <a:bodyPr lIns="0" tIns="0" rIns="0" bIns="0" anchor="ctr">
            <a:noAutofit/>
          </a:bodyPr>
          <a:lstStyle/>
          <a:p>
            <a:r>
              <a:rPr lang="th-TH" sz="4400" b="1" strike="noStrike" spc="-1" dirty="0">
                <a:solidFill>
                  <a:srgbClr val="000000"/>
                </a:solidFill>
                <a:latin typeface="Arial"/>
              </a:rPr>
              <a:t>คุณลักษณะอุตสาหกรรม 4.0</a:t>
            </a:r>
            <a:endParaRPr lang="en-US" sz="4400" b="1" strike="noStrike" spc="-1" dirty="0">
              <a:solidFill>
                <a:srgbClr val="000000"/>
              </a:solidFill>
              <a:latin typeface="Arial"/>
            </a:endParaRPr>
          </a:p>
        </p:txBody>
      </p:sp>
      <p:sp>
        <p:nvSpPr>
          <p:cNvPr id="315" name="TextShape 2"/>
          <p:cNvSpPr txBox="1"/>
          <p:nvPr/>
        </p:nvSpPr>
        <p:spPr>
          <a:xfrm>
            <a:off x="475920" y="1576080"/>
            <a:ext cx="11229120" cy="4824360"/>
          </a:xfrm>
          <a:prstGeom prst="rect">
            <a:avLst/>
          </a:prstGeom>
          <a:noFill/>
          <a:ln>
            <a:noFill/>
          </a:ln>
        </p:spPr>
        <p:txBody>
          <a:bodyPr lIns="0" tIns="0" rIns="0" bIns="0" anchor="t">
            <a:noAutofit/>
          </a:bodyPr>
          <a:lstStyle/>
          <a:p>
            <a:pPr marL="565150" indent="-457200">
              <a:lnSpc>
                <a:spcPct val="90000"/>
              </a:lnSpc>
              <a:spcAft>
                <a:spcPts val="1414"/>
              </a:spcAft>
              <a:buClr>
                <a:srgbClr val="2C3E50"/>
              </a:buClr>
              <a:buSzPct val="45000"/>
              <a:buFont typeface="Arial"/>
              <a:buChar char="•"/>
            </a:pPr>
            <a:r>
              <a:rPr lang="th-TH" sz="2000" b="1" strike="noStrike" spc="-1" dirty="0">
                <a:solidFill>
                  <a:srgbClr val="000000"/>
                </a:solidFill>
                <a:latin typeface="Arial"/>
              </a:rPr>
              <a:t>ความสามารถในการทำงานร่วมกัน</a:t>
            </a:r>
            <a:r>
              <a:rPr lang="th-TH" sz="2000" strike="noStrike" spc="-1" dirty="0">
                <a:solidFill>
                  <a:srgbClr val="000000"/>
                </a:solidFill>
                <a:latin typeface="Arial"/>
              </a:rPr>
              <a:t>หรือความสามารถในการบรรลุผลลัพธ์ด้วยวิธีการที่แตกต่างกันเพื่อทำหน้าที่เดียวกันแม้จะมีการแลกเปลี่ยนอุปกรณ์และผู้ผลิตก็ตาม</a:t>
            </a:r>
          </a:p>
          <a:p>
            <a:pPr marL="565150" indent="-457200">
              <a:lnSpc>
                <a:spcPct val="90000"/>
              </a:lnSpc>
              <a:spcAft>
                <a:spcPts val="1414"/>
              </a:spcAft>
              <a:buClr>
                <a:srgbClr val="2C3E50"/>
              </a:buClr>
              <a:buSzPct val="45000"/>
              <a:buFont typeface="Arial"/>
              <a:buChar char="•"/>
            </a:pPr>
            <a:r>
              <a:rPr lang="th-TH" sz="2000" b="1" strike="noStrike" spc="-1" dirty="0">
                <a:solidFill>
                  <a:srgbClr val="000000"/>
                </a:solidFill>
                <a:latin typeface="Arial"/>
              </a:rPr>
              <a:t>การกระจายอำนาจ</a:t>
            </a:r>
            <a:r>
              <a:rPr lang="th-TH" sz="2000" strike="noStrike" spc="-1" dirty="0">
                <a:solidFill>
                  <a:srgbClr val="000000"/>
                </a:solidFill>
                <a:latin typeface="Arial"/>
              </a:rPr>
              <a:t>ซึ่งสอดคล้องกับความสามารถในการตัดสินใจโดยไม่ต้องพึ่งพาศูนย์ประมวลผลข้อมูลหรือหน่วยงานในการตัดสินใจของทรัพยากรมนุษย์</a:t>
            </a:r>
          </a:p>
          <a:p>
            <a:pPr marL="565150" indent="-457200">
              <a:lnSpc>
                <a:spcPct val="90000"/>
              </a:lnSpc>
              <a:spcAft>
                <a:spcPts val="1414"/>
              </a:spcAft>
              <a:buClr>
                <a:srgbClr val="2C3E50"/>
              </a:buClr>
              <a:buSzPct val="45000"/>
              <a:buFont typeface="Arial"/>
              <a:buChar char="•"/>
            </a:pPr>
            <a:r>
              <a:rPr lang="th-TH" sz="2000" b="1" strike="noStrike" spc="-1" dirty="0">
                <a:solidFill>
                  <a:srgbClr val="000000"/>
                </a:solidFill>
                <a:latin typeface="Arial"/>
              </a:rPr>
              <a:t>การจำลองเสมือนทรัพยากรการจำลอง</a:t>
            </a:r>
            <a:r>
              <a:rPr lang="th-TH" sz="2000" strike="noStrike" spc="-1" dirty="0">
                <a:solidFill>
                  <a:srgbClr val="000000"/>
                </a:solidFill>
                <a:latin typeface="Arial"/>
              </a:rPr>
              <a:t>หรือการจำลองโลกแห่งความเป็นจริงในโหมดเสมือนจริง</a:t>
            </a:r>
          </a:p>
          <a:p>
            <a:pPr marL="565150" indent="-457200">
              <a:lnSpc>
                <a:spcPct val="90000"/>
              </a:lnSpc>
              <a:spcAft>
                <a:spcPts val="1414"/>
              </a:spcAft>
              <a:buClr>
                <a:srgbClr val="2C3E50"/>
              </a:buClr>
              <a:buSzPct val="45000"/>
              <a:buFont typeface="Arial"/>
              <a:buChar char="•"/>
            </a:pPr>
            <a:r>
              <a:rPr lang="th-TH" sz="2000" b="1" strike="noStrike" spc="-1" dirty="0">
                <a:solidFill>
                  <a:srgbClr val="000000"/>
                </a:solidFill>
                <a:latin typeface="Arial"/>
              </a:rPr>
              <a:t>ความเป็นโมดูล</a:t>
            </a:r>
            <a:r>
              <a:rPr lang="th-TH" sz="2000" strike="noStrike" spc="-1" dirty="0">
                <a:solidFill>
                  <a:srgbClr val="000000"/>
                </a:solidFill>
                <a:latin typeface="Arial"/>
              </a:rPr>
              <a:t>ความสามารถในการเปลี่ยนแปลงเพื่อทำให้กระบวนการ</a:t>
            </a:r>
            <a:r>
              <a:rPr lang="th-TH" sz="2000" strike="noStrike" spc="-1" dirty="0" err="1">
                <a:solidFill>
                  <a:srgbClr val="000000"/>
                </a:solidFill>
                <a:latin typeface="Arial"/>
              </a:rPr>
              <a:t>ต่างๆ</a:t>
            </a:r>
            <a:r>
              <a:rPr lang="th-TH" sz="2000" strike="noStrike" spc="-1" dirty="0">
                <a:solidFill>
                  <a:srgbClr val="000000"/>
                </a:solidFill>
                <a:latin typeface="Arial"/>
              </a:rPr>
              <a:t>สะดวกสบายขึ้นและเป็นไปตามเงื่อนไขโดยขึ้นอยู่กับการกำหนดค่าสิ่งแวดล้อมและความจำเป็นในการออกแบบผลิตภัณฑ์</a:t>
            </a:r>
          </a:p>
          <a:p>
            <a:pPr marL="565150" indent="-457200">
              <a:lnSpc>
                <a:spcPct val="90000"/>
              </a:lnSpc>
              <a:spcAft>
                <a:spcPts val="1414"/>
              </a:spcAft>
              <a:buClr>
                <a:srgbClr val="2C3E50"/>
              </a:buClr>
              <a:buSzPct val="45000"/>
              <a:buFont typeface="Arial"/>
              <a:buChar char="•"/>
            </a:pPr>
            <a:r>
              <a:rPr lang="th-TH" sz="2000" b="1" strike="noStrike" spc="-1" dirty="0">
                <a:solidFill>
                  <a:srgbClr val="000000"/>
                </a:solidFill>
                <a:latin typeface="Arial"/>
              </a:rPr>
              <a:t>ปฏิกิริยาแบบเรียลไทม์</a:t>
            </a:r>
            <a:r>
              <a:rPr lang="th-TH" sz="2000" strike="noStrike" spc="-1" dirty="0">
                <a:solidFill>
                  <a:srgbClr val="000000"/>
                </a:solidFill>
                <a:latin typeface="Arial"/>
              </a:rPr>
              <a:t>ผ่านการวิเคราะห์ข้อมูลจำนวนมากที่ช่วยให้สามารถระบุโปรไฟล์และแม้กระทั่งการเปลี่ยนแปลงเล็กน้อยในสถานการณ์</a:t>
            </a:r>
          </a:p>
          <a:p>
            <a:pPr marL="565150" indent="-457200">
              <a:lnSpc>
                <a:spcPct val="90000"/>
              </a:lnSpc>
              <a:spcAft>
                <a:spcPts val="1414"/>
              </a:spcAft>
              <a:buClr>
                <a:srgbClr val="2C3E50"/>
              </a:buClr>
              <a:buSzPct val="45000"/>
              <a:buFont typeface="Arial"/>
              <a:buChar char="•"/>
            </a:pPr>
            <a:r>
              <a:rPr lang="th-TH" sz="2000" b="1" strike="noStrike" spc="-1" dirty="0">
                <a:solidFill>
                  <a:srgbClr val="000000"/>
                </a:solidFill>
                <a:latin typeface="Arial"/>
              </a:rPr>
              <a:t>การวางแนวทาง</a:t>
            </a:r>
            <a:r>
              <a:rPr lang="th-TH" sz="2000" strike="noStrike" spc="-1" dirty="0">
                <a:solidFill>
                  <a:srgbClr val="000000"/>
                </a:solidFill>
                <a:latin typeface="Arial"/>
              </a:rPr>
              <a:t>ไปยังบริการที่เกิดขึ้นได้จากการผสมผสานของกระบวนการเนื่องจากพวกเขานำเสนอตัวเองเป็นวิธีที่เพียงพอในการไกล่เกลี่ยความสัมพันธ์ของตลาดผู้บริโภคกับ บริษัท </a:t>
            </a:r>
            <a:r>
              <a:rPr lang="th-TH" sz="2000" strike="noStrike" spc="-1" dirty="0" err="1">
                <a:solidFill>
                  <a:srgbClr val="000000"/>
                </a:solidFill>
                <a:latin typeface="Arial"/>
              </a:rPr>
              <a:t>ต่างๆ</a:t>
            </a:r>
            <a:r>
              <a:rPr lang="th-TH" sz="2000" strike="noStrike" spc="-1" dirty="0">
                <a:solidFill>
                  <a:srgbClr val="000000"/>
                </a:solidFill>
                <a:latin typeface="Arial"/>
              </a:rPr>
              <a:t>เพื่อเป็นโอกาสในการปรับปรุงการใช้ผลิตภัณฑ์ขั้นสุดท้าย</a:t>
            </a:r>
            <a:endParaRPr lang="en-US" sz="2000" strike="noStrike" spc="-1" dirty="0">
              <a:solidFill>
                <a:srgbClr val="000000"/>
              </a:solidFill>
              <a:latin typeface="Arial"/>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extShape 1"/>
          <p:cNvSpPr txBox="1"/>
          <p:nvPr/>
        </p:nvSpPr>
        <p:spPr>
          <a:xfrm>
            <a:off x="1792440" y="448560"/>
            <a:ext cx="8706600" cy="887760"/>
          </a:xfrm>
          <a:prstGeom prst="rect">
            <a:avLst/>
          </a:prstGeom>
          <a:noFill/>
          <a:ln>
            <a:noFill/>
          </a:ln>
        </p:spPr>
        <p:txBody>
          <a:bodyPr lIns="0" tIns="0" rIns="0" bIns="0" anchor="ctr">
            <a:noAutofit/>
          </a:bodyPr>
          <a:lstStyle/>
          <a:p>
            <a:r>
              <a:rPr lang="th-TH" sz="4800" b="1" strike="noStrike" spc="-1" dirty="0">
                <a:solidFill>
                  <a:srgbClr val="000000"/>
                </a:solidFill>
                <a:latin typeface="Arial"/>
              </a:rPr>
              <a:t>รูปแบบธุรกิจ</a:t>
            </a:r>
            <a:endParaRPr lang="en-US" sz="4800" b="1" strike="noStrike" spc="-1" dirty="0">
              <a:solidFill>
                <a:srgbClr val="000000"/>
              </a:solidFill>
              <a:latin typeface="Arial"/>
            </a:endParaRPr>
          </a:p>
        </p:txBody>
      </p:sp>
      <p:sp>
        <p:nvSpPr>
          <p:cNvPr id="317" name="TextShape 2"/>
          <p:cNvSpPr txBox="1"/>
          <p:nvPr/>
        </p:nvSpPr>
        <p:spPr>
          <a:xfrm>
            <a:off x="666180" y="1576080"/>
            <a:ext cx="5479560" cy="4824360"/>
          </a:xfrm>
          <a:prstGeom prst="rect">
            <a:avLst/>
          </a:prstGeom>
          <a:noFill/>
          <a:ln>
            <a:noFill/>
          </a:ln>
        </p:spPr>
        <p:txBody>
          <a:bodyPr lIns="0" tIns="0" rIns="0" bIns="0" anchor="t">
            <a:normAutofit lnSpcReduction="10000"/>
          </a:bodyPr>
          <a:lstStyle/>
          <a:p>
            <a:pPr indent="-457200">
              <a:spcBef>
                <a:spcPts val="600"/>
              </a:spcBef>
              <a:buClr>
                <a:srgbClr val="000000"/>
              </a:buClr>
              <a:buSzPct val="45000"/>
              <a:buFont typeface="Arial" panose="020B0604020202020204" pitchFamily="34" charset="0"/>
              <a:buChar char="•"/>
            </a:pPr>
            <a:r>
              <a:rPr lang="th-TH" sz="3200" b="0" strike="noStrike" spc="-1" dirty="0">
                <a:solidFill>
                  <a:srgbClr val="000000"/>
                </a:solidFill>
                <a:latin typeface="Arial"/>
              </a:rPr>
              <a:t>เทคโนโลยี</a:t>
            </a:r>
            <a:endParaRPr lang="en-US" sz="3200" b="0" strike="noStrike" spc="-1" dirty="0">
              <a:solidFill>
                <a:srgbClr val="000000"/>
              </a:solidFill>
              <a:latin typeface="Arial"/>
            </a:endParaRPr>
          </a:p>
          <a:p>
            <a:pPr marL="898525" lvl="1" indent="-449263">
              <a:spcBef>
                <a:spcPts val="600"/>
              </a:spcBef>
              <a:buClr>
                <a:srgbClr val="000000"/>
              </a:buClr>
              <a:buSzPct val="45000"/>
              <a:buFont typeface="Arial" panose="020B0604020202020204" pitchFamily="34" charset="0"/>
              <a:buChar char="•"/>
            </a:pPr>
            <a:r>
              <a:rPr lang="th-TH" sz="2400" b="0" strike="noStrike" spc="-1" dirty="0">
                <a:solidFill>
                  <a:srgbClr val="000000"/>
                </a:solidFill>
                <a:latin typeface="Arial"/>
              </a:rPr>
              <a:t>อินเทอร์เน็ตของสรรพสิ่ง (</a:t>
            </a:r>
            <a:r>
              <a:rPr lang="en-US" sz="2400" b="0" strike="noStrike" spc="-1" dirty="0">
                <a:solidFill>
                  <a:srgbClr val="000000"/>
                </a:solidFill>
                <a:latin typeface="Arial"/>
              </a:rPr>
              <a:t>IoT)</a:t>
            </a:r>
          </a:p>
          <a:p>
            <a:pPr marL="898525" lvl="1" indent="-449263">
              <a:spcBef>
                <a:spcPts val="600"/>
              </a:spcBef>
              <a:buClr>
                <a:srgbClr val="000000"/>
              </a:buClr>
              <a:buSzPct val="45000"/>
              <a:buFont typeface="Arial" panose="020B0604020202020204" pitchFamily="34" charset="0"/>
              <a:buChar char="•"/>
            </a:pPr>
            <a:r>
              <a:rPr lang="th-TH" sz="2400" b="0" strike="noStrike" spc="-1" dirty="0">
                <a:solidFill>
                  <a:srgbClr val="000000"/>
                </a:solidFill>
                <a:latin typeface="Arial"/>
              </a:rPr>
              <a:t>คลาว</a:t>
            </a:r>
            <a:r>
              <a:rPr lang="th-TH" sz="2400" b="0" strike="noStrike" spc="-1" dirty="0" err="1">
                <a:solidFill>
                  <a:srgbClr val="000000"/>
                </a:solidFill>
                <a:latin typeface="Arial"/>
              </a:rPr>
              <a:t>ด์ค</a:t>
            </a:r>
            <a:r>
              <a:rPr lang="th-TH" sz="2400" b="0" strike="noStrike" spc="-1" dirty="0">
                <a:solidFill>
                  <a:srgbClr val="000000"/>
                </a:solidFill>
                <a:latin typeface="Arial"/>
              </a:rPr>
              <a:t>อมพิวติ</a:t>
            </a:r>
            <a:r>
              <a:rPr lang="th-TH" sz="2400" b="0" strike="noStrike" spc="-1" dirty="0" err="1">
                <a:solidFill>
                  <a:srgbClr val="000000"/>
                </a:solidFill>
                <a:latin typeface="Arial"/>
              </a:rPr>
              <a:t>้ง</a:t>
            </a:r>
            <a:endParaRPr lang="th-TH" sz="2400" b="0" strike="noStrike" spc="-1" dirty="0">
              <a:solidFill>
                <a:srgbClr val="000000"/>
              </a:solidFill>
              <a:latin typeface="Arial"/>
            </a:endParaRPr>
          </a:p>
          <a:p>
            <a:pPr marL="898525" lvl="1" indent="-449263">
              <a:spcBef>
                <a:spcPts val="600"/>
              </a:spcBef>
              <a:buClr>
                <a:srgbClr val="000000"/>
              </a:buClr>
              <a:buSzPct val="45000"/>
              <a:buFont typeface="Arial" panose="020B0604020202020204" pitchFamily="34" charset="0"/>
              <a:buChar char="•"/>
            </a:pPr>
            <a:r>
              <a:rPr lang="th-TH" sz="2400" b="0" strike="noStrike" spc="-1" dirty="0">
                <a:solidFill>
                  <a:srgbClr val="000000"/>
                </a:solidFill>
                <a:latin typeface="Arial"/>
              </a:rPr>
              <a:t>วิทยาศาสตร์ข้อมูล</a:t>
            </a:r>
            <a:endParaRPr lang="en-US" sz="2400" b="0" strike="noStrike" spc="-1" dirty="0">
              <a:solidFill>
                <a:srgbClr val="000000"/>
              </a:solidFill>
              <a:latin typeface="Arial"/>
            </a:endParaRPr>
          </a:p>
          <a:p>
            <a:pPr marL="1346200" lvl="2" indent="-447675">
              <a:spcBef>
                <a:spcPts val="600"/>
              </a:spcBef>
              <a:buClr>
                <a:srgbClr val="000000"/>
              </a:buClr>
              <a:buSzPct val="45000"/>
              <a:buFont typeface="Arial" panose="020B0604020202020204" pitchFamily="34" charset="0"/>
              <a:buChar char="•"/>
            </a:pPr>
            <a:r>
              <a:rPr lang="th-TH" sz="2000" b="0" strike="noStrike" spc="-1" dirty="0">
                <a:solidFill>
                  <a:srgbClr val="000000"/>
                </a:solidFill>
                <a:latin typeface="Arial"/>
              </a:rPr>
              <a:t>การวิเคราะห์ข้อมูลขนาดใหญ่</a:t>
            </a:r>
          </a:p>
          <a:p>
            <a:pPr marL="1346200" lvl="2" indent="-447675">
              <a:spcBef>
                <a:spcPts val="600"/>
              </a:spcBef>
              <a:buClr>
                <a:srgbClr val="000000"/>
              </a:buClr>
              <a:buSzPct val="45000"/>
              <a:buFont typeface="Arial" panose="020B0604020202020204" pitchFamily="34" charset="0"/>
              <a:buChar char="•"/>
            </a:pPr>
            <a:r>
              <a:rPr lang="th-TH" sz="2000" b="0" strike="noStrike" spc="-1" dirty="0">
                <a:solidFill>
                  <a:srgbClr val="000000"/>
                </a:solidFill>
                <a:latin typeface="Arial"/>
              </a:rPr>
              <a:t>ปัญญาประดิษฐ์</a:t>
            </a:r>
          </a:p>
          <a:p>
            <a:pPr marL="1346200" lvl="2" indent="-447675">
              <a:spcBef>
                <a:spcPts val="600"/>
              </a:spcBef>
              <a:buClr>
                <a:srgbClr val="000000"/>
              </a:buClr>
              <a:buSzPct val="45000"/>
              <a:buFont typeface="Arial" panose="020B0604020202020204" pitchFamily="34" charset="0"/>
              <a:buChar char="•"/>
            </a:pPr>
            <a:r>
              <a:rPr lang="th-TH" sz="2000" b="0" strike="noStrike" spc="-1" dirty="0">
                <a:solidFill>
                  <a:srgbClr val="000000"/>
                </a:solidFill>
                <a:latin typeface="Arial"/>
              </a:rPr>
              <a:t>การเรียนรู้ของเครื่อง</a:t>
            </a:r>
            <a:endParaRPr lang="en-US" sz="2000" b="0" strike="noStrike" spc="-1" dirty="0">
              <a:solidFill>
                <a:srgbClr val="000000"/>
              </a:solidFill>
              <a:latin typeface="Arial"/>
            </a:endParaRPr>
          </a:p>
          <a:p>
            <a:pPr lvl="2" indent="-465138">
              <a:spcBef>
                <a:spcPts val="600"/>
              </a:spcBef>
              <a:buClr>
                <a:srgbClr val="000000"/>
              </a:buClr>
              <a:buSzPct val="45000"/>
              <a:buFont typeface="Arial" panose="020B0604020202020204" pitchFamily="34" charset="0"/>
              <a:buChar char="•"/>
            </a:pPr>
            <a:r>
              <a:rPr lang="th-TH" sz="2400" b="0" strike="noStrike" spc="-1" dirty="0">
                <a:solidFill>
                  <a:srgbClr val="000000"/>
                </a:solidFill>
                <a:latin typeface="Arial"/>
              </a:rPr>
              <a:t>การจําลองเสมือน</a:t>
            </a:r>
            <a:endParaRPr lang="en-US" sz="2400" b="0" strike="noStrike" spc="-1" dirty="0">
              <a:solidFill>
                <a:srgbClr val="000000"/>
              </a:solidFill>
              <a:latin typeface="Arial"/>
            </a:endParaRPr>
          </a:p>
          <a:p>
            <a:pPr marL="1263650" lvl="3" indent="-365125">
              <a:spcBef>
                <a:spcPts val="600"/>
              </a:spcBef>
              <a:buClr>
                <a:srgbClr val="000000"/>
              </a:buClr>
              <a:buSzPct val="45000"/>
              <a:buFont typeface="Arial" panose="020B0604020202020204" pitchFamily="34" charset="0"/>
              <a:buChar char="•"/>
            </a:pPr>
            <a:r>
              <a:rPr lang="th-TH" sz="2000" b="0" strike="noStrike" spc="-1" dirty="0">
                <a:solidFill>
                  <a:srgbClr val="000000"/>
                </a:solidFill>
                <a:latin typeface="Arial"/>
              </a:rPr>
              <a:t>ต้นแบบและการจำลอง</a:t>
            </a:r>
          </a:p>
          <a:p>
            <a:pPr marL="1263650" lvl="3" indent="-365125">
              <a:spcBef>
                <a:spcPts val="600"/>
              </a:spcBef>
              <a:buClr>
                <a:srgbClr val="000000"/>
              </a:buClr>
              <a:buSzPct val="45000"/>
              <a:buFont typeface="Arial" panose="020B0604020202020204" pitchFamily="34" charset="0"/>
              <a:buChar char="•"/>
            </a:pPr>
            <a:r>
              <a:rPr lang="th-TH" sz="2000" b="0" strike="noStrike" spc="-1" dirty="0">
                <a:solidFill>
                  <a:srgbClr val="000000"/>
                </a:solidFill>
                <a:latin typeface="Arial"/>
              </a:rPr>
              <a:t>ความจริงเสริม</a:t>
            </a:r>
            <a:endParaRPr lang="en-US" sz="2000" b="0" strike="noStrike" spc="-1" dirty="0">
              <a:solidFill>
                <a:srgbClr val="000000"/>
              </a:solidFill>
              <a:latin typeface="Arial"/>
            </a:endParaRPr>
          </a:p>
          <a:p>
            <a:pPr marL="898525" lvl="3" indent="-449263">
              <a:spcBef>
                <a:spcPts val="600"/>
              </a:spcBef>
              <a:buClr>
                <a:srgbClr val="000000"/>
              </a:buClr>
              <a:buSzPct val="45000"/>
              <a:buFont typeface="Arial" panose="020B0604020202020204" pitchFamily="34" charset="0"/>
              <a:buChar char="•"/>
            </a:pPr>
            <a:r>
              <a:rPr lang="th-TH" sz="2400" b="0" strike="noStrike" spc="-1" dirty="0">
                <a:solidFill>
                  <a:srgbClr val="000000"/>
                </a:solidFill>
                <a:latin typeface="Arial"/>
              </a:rPr>
              <a:t>การพิมพ์ 3 มิติ</a:t>
            </a:r>
          </a:p>
          <a:p>
            <a:pPr marL="898525" lvl="3" indent="-449263">
              <a:spcBef>
                <a:spcPts val="600"/>
              </a:spcBef>
              <a:buClr>
                <a:srgbClr val="000000"/>
              </a:buClr>
              <a:buSzPct val="45000"/>
              <a:buFont typeface="Arial" panose="020B0604020202020204" pitchFamily="34" charset="0"/>
              <a:buChar char="•"/>
            </a:pPr>
            <a:r>
              <a:rPr lang="th-TH" sz="2400" b="0" strike="noStrike" spc="-1" dirty="0">
                <a:solidFill>
                  <a:srgbClr val="000000"/>
                </a:solidFill>
                <a:latin typeface="Arial"/>
              </a:rPr>
              <a:t>ระบบหุ่นยนต์</a:t>
            </a:r>
            <a:endParaRPr lang="en-US" sz="2400" b="0" strike="noStrike" spc="-1" dirty="0">
              <a:solidFill>
                <a:srgbClr val="000000"/>
              </a:solidFill>
              <a:latin typeface="Arial"/>
            </a:endParaRPr>
          </a:p>
        </p:txBody>
      </p:sp>
      <p:sp>
        <p:nvSpPr>
          <p:cNvPr id="318" name="TextShape 3"/>
          <p:cNvSpPr txBox="1"/>
          <p:nvPr/>
        </p:nvSpPr>
        <p:spPr>
          <a:xfrm>
            <a:off x="6229800" y="1576080"/>
            <a:ext cx="5479560" cy="4824360"/>
          </a:xfrm>
          <a:prstGeom prst="rect">
            <a:avLst/>
          </a:prstGeom>
          <a:noFill/>
          <a:ln>
            <a:noFill/>
          </a:ln>
        </p:spPr>
        <p:txBody>
          <a:bodyPr lIns="0" tIns="0" rIns="0" bIns="0" anchor="t">
            <a:normAutofit/>
          </a:bodyPr>
          <a:lstStyle/>
          <a:p>
            <a:pPr marL="565150" indent="-457200">
              <a:spcBef>
                <a:spcPts val="1417"/>
              </a:spcBef>
              <a:buClr>
                <a:srgbClr val="000000"/>
              </a:buClr>
              <a:buSzPct val="45000"/>
              <a:buFont typeface="Arial"/>
              <a:buChar char="•"/>
            </a:pPr>
            <a:r>
              <a:rPr lang="th-TH" sz="2800" b="0" strike="noStrike" spc="-1" dirty="0">
                <a:solidFill>
                  <a:srgbClr val="000000"/>
                </a:solidFill>
                <a:latin typeface="Arial"/>
              </a:rPr>
              <a:t>กระบวนการและการจัดการตามโครงการ</a:t>
            </a:r>
            <a:endParaRPr lang="pt-PT" sz="2800" dirty="0"/>
          </a:p>
          <a:p>
            <a:pPr marL="882650" lvl="1" indent="-342900">
              <a:spcBef>
                <a:spcPts val="1134"/>
              </a:spcBef>
              <a:buClr>
                <a:srgbClr val="000000"/>
              </a:buClr>
              <a:buSzPct val="75000"/>
              <a:buFont typeface="Arial"/>
              <a:buChar char="•"/>
            </a:pPr>
            <a:r>
              <a:rPr lang="th-TH" sz="2000" b="0" strike="noStrike" spc="-1" dirty="0">
                <a:solidFill>
                  <a:srgbClr val="000000"/>
                </a:solidFill>
                <a:latin typeface="Arial"/>
              </a:rPr>
              <a:t>การทำงานร่วมกันระหว่างมนุษย์กับคอมพิวเตอร์</a:t>
            </a:r>
          </a:p>
          <a:p>
            <a:pPr marL="882650" lvl="1" indent="-342900">
              <a:spcBef>
                <a:spcPts val="1134"/>
              </a:spcBef>
              <a:buClr>
                <a:srgbClr val="000000"/>
              </a:buClr>
              <a:buSzPct val="75000"/>
              <a:buFont typeface="Arial"/>
              <a:buChar char="•"/>
            </a:pPr>
            <a:r>
              <a:rPr lang="th-TH" sz="2000" b="0" strike="noStrike" spc="-1" dirty="0">
                <a:solidFill>
                  <a:srgbClr val="000000"/>
                </a:solidFill>
                <a:latin typeface="Arial"/>
              </a:rPr>
              <a:t>การรวมอุปกรณ์</a:t>
            </a:r>
          </a:p>
          <a:p>
            <a:pPr marL="882650" lvl="1" indent="-342900">
              <a:spcBef>
                <a:spcPts val="1134"/>
              </a:spcBef>
              <a:buClr>
                <a:srgbClr val="000000"/>
              </a:buClr>
              <a:buSzPct val="75000"/>
              <a:buFont typeface="Arial"/>
              <a:buChar char="•"/>
            </a:pPr>
            <a:r>
              <a:rPr lang="th-TH" sz="2000" b="0" strike="noStrike" spc="-1" dirty="0">
                <a:solidFill>
                  <a:srgbClr val="000000"/>
                </a:solidFill>
                <a:latin typeface="Arial"/>
              </a:rPr>
              <a:t>หน่วยสืบราชการลับร่วม</a:t>
            </a:r>
            <a:endParaRPr lang="en-US" sz="2000" b="0" strike="noStrike" spc="-1" dirty="0">
              <a:solidFill>
                <a:srgbClr val="000000"/>
              </a:solidFill>
              <a:latin typeface="Arial"/>
            </a:endParaRPr>
          </a:p>
          <a:p>
            <a:pPr marL="531813" lvl="1" indent="-449263">
              <a:spcBef>
                <a:spcPts val="1134"/>
              </a:spcBef>
              <a:buClr>
                <a:srgbClr val="000000"/>
              </a:buClr>
              <a:buSzPct val="75000"/>
              <a:buFont typeface="Arial"/>
              <a:buChar char="•"/>
            </a:pPr>
            <a:r>
              <a:rPr lang="th-TH" sz="2800" strike="noStrike" spc="-1" dirty="0">
                <a:solidFill>
                  <a:srgbClr val="000000"/>
                </a:solidFill>
                <a:latin typeface="Arial"/>
              </a:rPr>
              <a:t>ความยั่งยืน</a:t>
            </a:r>
            <a:endParaRPr lang="en-US" sz="2800" strike="noStrike" spc="-1" dirty="0">
              <a:solidFill>
                <a:srgbClr val="000000"/>
              </a:solidFill>
              <a:latin typeface="Arial"/>
            </a:endParaRPr>
          </a:p>
          <a:p>
            <a:pPr marL="989013" lvl="2" indent="-449263">
              <a:spcBef>
                <a:spcPts val="1134"/>
              </a:spcBef>
              <a:buClr>
                <a:srgbClr val="000000"/>
              </a:buClr>
              <a:buSzPct val="75000"/>
              <a:buFont typeface="Arial"/>
              <a:buChar char="•"/>
            </a:pPr>
            <a:r>
              <a:rPr lang="th-TH" sz="2000" b="0" strike="noStrike" spc="-1" dirty="0">
                <a:solidFill>
                  <a:srgbClr val="000000"/>
                </a:solidFill>
                <a:latin typeface="Arial"/>
              </a:rPr>
              <a:t>เศรษฐกิจ</a:t>
            </a:r>
          </a:p>
          <a:p>
            <a:pPr marL="989013" lvl="2" indent="-449263">
              <a:spcBef>
                <a:spcPts val="1134"/>
              </a:spcBef>
              <a:buClr>
                <a:srgbClr val="000000"/>
              </a:buClr>
              <a:buSzPct val="75000"/>
              <a:buFont typeface="Arial"/>
              <a:buChar char="•"/>
            </a:pPr>
            <a:r>
              <a:rPr lang="th-TH" sz="2000" b="0" strike="noStrike" spc="-1" dirty="0">
                <a:solidFill>
                  <a:srgbClr val="000000"/>
                </a:solidFill>
                <a:latin typeface="Arial"/>
              </a:rPr>
              <a:t>ความปลอดภัย</a:t>
            </a:r>
          </a:p>
          <a:p>
            <a:pPr marL="989013" lvl="2" indent="-449263">
              <a:spcBef>
                <a:spcPts val="1134"/>
              </a:spcBef>
              <a:buClr>
                <a:srgbClr val="000000"/>
              </a:buClr>
              <a:buSzPct val="75000"/>
              <a:buFont typeface="Arial"/>
              <a:buChar char="•"/>
            </a:pPr>
            <a:r>
              <a:rPr lang="th-TH" sz="2000" b="0" strike="noStrike" spc="-1" dirty="0">
                <a:solidFill>
                  <a:srgbClr val="000000"/>
                </a:solidFill>
                <a:latin typeface="Arial"/>
              </a:rPr>
              <a:t>สิ่งแวดล้อม</a:t>
            </a:r>
            <a:endParaRPr lang="en-US" sz="2000" b="0" strike="noStrike" spc="-1" dirty="0">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1792439" y="424440"/>
            <a:ext cx="9625681" cy="887760"/>
          </a:xfrm>
          <a:prstGeom prst="rect">
            <a:avLst/>
          </a:prstGeom>
          <a:noFill/>
          <a:ln>
            <a:noFill/>
          </a:ln>
        </p:spPr>
        <p:txBody>
          <a:bodyPr lIns="0" tIns="0" rIns="0" bIns="0" anchor="ctr">
            <a:noAutofit/>
          </a:bodyPr>
          <a:lstStyle/>
          <a:p>
            <a:pPr>
              <a:lnSpc>
                <a:spcPct val="100000"/>
              </a:lnSpc>
            </a:pPr>
            <a:r>
              <a:rPr lang="th-TH" sz="3600" b="1" strike="noStrike" spc="-1" dirty="0">
                <a:solidFill>
                  <a:srgbClr val="000000"/>
                </a:solidFill>
                <a:latin typeface="Arial"/>
              </a:rPr>
              <a:t>อินเทอร์เน็ตอุตสาหกรรมของสิ่ง</a:t>
            </a:r>
            <a:r>
              <a:rPr lang="th-TH" sz="3600" b="1" strike="noStrike" spc="-1" dirty="0" err="1">
                <a:solidFill>
                  <a:srgbClr val="000000"/>
                </a:solidFill>
                <a:latin typeface="Arial"/>
              </a:rPr>
              <a:t>ต่างๆ</a:t>
            </a:r>
            <a:r>
              <a:rPr lang="th-TH" sz="3600" b="1" strike="noStrike" spc="-1" dirty="0">
                <a:solidFill>
                  <a:srgbClr val="000000"/>
                </a:solidFill>
                <a:latin typeface="Arial"/>
              </a:rPr>
              <a:t> (</a:t>
            </a:r>
            <a:r>
              <a:rPr lang="en-US" sz="3600" b="1" strike="noStrike" spc="-1" dirty="0" err="1">
                <a:solidFill>
                  <a:srgbClr val="000000"/>
                </a:solidFill>
                <a:latin typeface="Arial"/>
              </a:rPr>
              <a:t>IIot</a:t>
            </a:r>
            <a:r>
              <a:rPr lang="en-US" sz="3600" b="1" strike="noStrike" spc="-1" dirty="0">
                <a:solidFill>
                  <a:srgbClr val="000000"/>
                </a:solidFill>
                <a:latin typeface="Arial"/>
              </a:rPr>
              <a:t>)</a:t>
            </a:r>
          </a:p>
        </p:txBody>
      </p:sp>
      <p:sp>
        <p:nvSpPr>
          <p:cNvPr id="321" name="TextShape 2"/>
          <p:cNvSpPr txBox="1"/>
          <p:nvPr/>
        </p:nvSpPr>
        <p:spPr>
          <a:xfrm>
            <a:off x="7926551" y="5989680"/>
            <a:ext cx="3491569" cy="346320"/>
          </a:xfrm>
          <a:prstGeom prst="rect">
            <a:avLst/>
          </a:prstGeom>
          <a:noFill/>
          <a:ln>
            <a:noFill/>
          </a:ln>
        </p:spPr>
        <p:txBody>
          <a:bodyPr lIns="90000" tIns="45000" rIns="90000" bIns="45000">
            <a:noAutofit/>
          </a:bodyPr>
          <a:lstStyle/>
          <a:p>
            <a:pPr>
              <a:lnSpc>
                <a:spcPct val="100000"/>
              </a:lnSpc>
            </a:pPr>
            <a:r>
              <a:rPr lang="pt-PT" sz="1800" b="0" strike="noStrike" spc="-1" dirty="0" err="1">
                <a:latin typeface="Arial"/>
              </a:rPr>
              <a:t>Source</a:t>
            </a:r>
            <a:r>
              <a:rPr lang="pt-PT" sz="1800" b="0" strike="noStrike" spc="-1" dirty="0">
                <a:latin typeface="Arial"/>
              </a:rPr>
              <a:t>: </a:t>
            </a:r>
            <a:r>
              <a:rPr lang="pt-PT" sz="1800" b="0" strike="noStrike" spc="-1" dirty="0" err="1">
                <a:latin typeface="Arial"/>
              </a:rPr>
              <a:t>Control</a:t>
            </a:r>
            <a:r>
              <a:rPr lang="pt-PT" sz="1800" b="0" strike="noStrike" spc="-1" dirty="0">
                <a:latin typeface="Arial"/>
              </a:rPr>
              <a:t> Global</a:t>
            </a:r>
          </a:p>
        </p:txBody>
      </p:sp>
      <p:grpSp>
        <p:nvGrpSpPr>
          <p:cNvPr id="4" name="Group 3">
            <a:extLst>
              <a:ext uri="{FF2B5EF4-FFF2-40B4-BE49-F238E27FC236}">
                <a16:creationId xmlns:a16="http://schemas.microsoft.com/office/drawing/2014/main" id="{DB645EBF-A36C-4722-BD66-4AF873B924E8}"/>
              </a:ext>
            </a:extLst>
          </p:cNvPr>
          <p:cNvGrpSpPr/>
          <p:nvPr/>
        </p:nvGrpSpPr>
        <p:grpSpPr>
          <a:xfrm>
            <a:off x="2038068" y="1417680"/>
            <a:ext cx="7972426" cy="4572000"/>
            <a:chOff x="2038068" y="1417680"/>
            <a:chExt cx="7972426" cy="4572000"/>
          </a:xfrm>
        </p:grpSpPr>
        <p:pic>
          <p:nvPicPr>
            <p:cNvPr id="2" name="Picture 1">
              <a:extLst>
                <a:ext uri="{FF2B5EF4-FFF2-40B4-BE49-F238E27FC236}">
                  <a16:creationId xmlns:a16="http://schemas.microsoft.com/office/drawing/2014/main" id="{AFC22E57-FF45-4C89-BDCB-D6714529A6A6}"/>
                </a:ext>
              </a:extLst>
            </p:cNvPr>
            <p:cNvPicPr>
              <a:picLocks noChangeAspect="1"/>
            </p:cNvPicPr>
            <p:nvPr/>
          </p:nvPicPr>
          <p:blipFill>
            <a:blip r:embed="rId2"/>
            <a:stretch>
              <a:fillRect/>
            </a:stretch>
          </p:blipFill>
          <p:spPr>
            <a:xfrm>
              <a:off x="2038069" y="1417680"/>
              <a:ext cx="7972425" cy="4572000"/>
            </a:xfrm>
            <a:prstGeom prst="rect">
              <a:avLst/>
            </a:prstGeom>
          </p:spPr>
        </p:pic>
        <p:sp>
          <p:nvSpPr>
            <p:cNvPr id="3" name="Rectangle 2">
              <a:extLst>
                <a:ext uri="{FF2B5EF4-FFF2-40B4-BE49-F238E27FC236}">
                  <a16:creationId xmlns:a16="http://schemas.microsoft.com/office/drawing/2014/main" id="{57D5E4FE-A402-4EF1-AA9F-2E7C70C048E4}"/>
                </a:ext>
              </a:extLst>
            </p:cNvPr>
            <p:cNvSpPr/>
            <p:nvPr/>
          </p:nvSpPr>
          <p:spPr>
            <a:xfrm>
              <a:off x="2038068" y="5610446"/>
              <a:ext cx="7972425" cy="184666"/>
            </a:xfrm>
            <a:prstGeom prst="rect">
              <a:avLst/>
            </a:prstGeom>
          </p:spPr>
          <p:txBody>
            <a:bodyPr wrap="square">
              <a:spAutoFit/>
            </a:bodyPr>
            <a:lstStyle/>
            <a:p>
              <a:pPr algn="ctr"/>
              <a:r>
                <a:rPr lang="pt-PT" sz="600" dirty="0">
                  <a:hlinkClick r:id="rId3"/>
                </a:rPr>
                <a:t>https://www.controlglobal.com/articles/2016/exploring-the-tools-skills-needed-to-navigate-the-industrial-internet-of-things/?show=all&amp;utm_content=36468988&amp;utm_medium=social&amp;utm_source=twitter</a:t>
              </a:r>
              <a:r>
                <a:rPr lang="pt-PT" sz="600" dirty="0"/>
                <a:t> </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1792440" y="448560"/>
            <a:ext cx="8706600" cy="887760"/>
          </a:xfrm>
          <a:prstGeom prst="rect">
            <a:avLst/>
          </a:prstGeom>
          <a:noFill/>
          <a:ln>
            <a:noFill/>
          </a:ln>
        </p:spPr>
        <p:txBody>
          <a:bodyPr lIns="0" tIns="0" rIns="0" bIns="0" anchor="ctr">
            <a:noAutofit/>
          </a:bodyPr>
          <a:lstStyle/>
          <a:p>
            <a:pPr>
              <a:lnSpc>
                <a:spcPct val="100000"/>
              </a:lnSpc>
            </a:pPr>
            <a:r>
              <a:rPr lang="th-TH" sz="3200" b="1" strike="noStrike" spc="-1" dirty="0">
                <a:solidFill>
                  <a:srgbClr val="000000"/>
                </a:solidFill>
                <a:latin typeface="Arial"/>
              </a:rPr>
              <a:t>การนำเทคโนโลยีใหม่ ๆมาในการจัดเก็บข้อมูล</a:t>
            </a:r>
            <a:endParaRPr lang="en-US" sz="3200" b="1" strike="noStrike" spc="-1" dirty="0">
              <a:solidFill>
                <a:srgbClr val="000000"/>
              </a:solidFill>
              <a:latin typeface="Arial"/>
            </a:endParaRPr>
          </a:p>
        </p:txBody>
      </p:sp>
      <p:pic>
        <p:nvPicPr>
          <p:cNvPr id="323" name="Imagem 322"/>
          <p:cNvPicPr/>
          <p:nvPr/>
        </p:nvPicPr>
        <p:blipFill>
          <a:blip r:embed="rId2"/>
          <a:stretch/>
        </p:blipFill>
        <p:spPr>
          <a:xfrm>
            <a:off x="4043880" y="1582200"/>
            <a:ext cx="4104000" cy="4493160"/>
          </a:xfrm>
          <a:prstGeom prst="rect">
            <a:avLst/>
          </a:prstGeom>
          <a:ln>
            <a:solidFill>
              <a:srgbClr val="000000"/>
            </a:solidFill>
          </a:ln>
        </p:spPr>
      </p:pic>
      <p:sp>
        <p:nvSpPr>
          <p:cNvPr id="324" name="TextShape 2"/>
          <p:cNvSpPr txBox="1"/>
          <p:nvPr/>
        </p:nvSpPr>
        <p:spPr>
          <a:xfrm>
            <a:off x="8930520" y="5989680"/>
            <a:ext cx="2210760" cy="346320"/>
          </a:xfrm>
          <a:prstGeom prst="rect">
            <a:avLst/>
          </a:prstGeom>
          <a:noFill/>
          <a:ln>
            <a:noFill/>
          </a:ln>
        </p:spPr>
        <p:txBody>
          <a:bodyPr lIns="90000" tIns="45000" rIns="90000" bIns="45000">
            <a:noAutofit/>
          </a:bodyPr>
          <a:lstStyle/>
          <a:p>
            <a:pPr>
              <a:lnSpc>
                <a:spcPct val="100000"/>
              </a:lnSpc>
            </a:pPr>
            <a:r>
              <a:rPr lang="pt-PT" sz="1800" b="0" strike="noStrike" spc="-1">
                <a:latin typeface="Arial"/>
              </a:rPr>
              <a:t>Source: freepik.com</a:t>
            </a:r>
          </a:p>
        </p:txBody>
      </p:sp>
      <p:sp>
        <p:nvSpPr>
          <p:cNvPr id="6" name="กล่องข้อความ 5">
            <a:extLst>
              <a:ext uri="{FF2B5EF4-FFF2-40B4-BE49-F238E27FC236}">
                <a16:creationId xmlns:a16="http://schemas.microsoft.com/office/drawing/2014/main" id="{EA4B0E0B-E1FA-454E-8FDA-0142A8A732D1}"/>
              </a:ext>
            </a:extLst>
          </p:cNvPr>
          <p:cNvSpPr txBox="1"/>
          <p:nvPr/>
        </p:nvSpPr>
        <p:spPr>
          <a:xfrm>
            <a:off x="8499764" y="3109002"/>
            <a:ext cx="2290156" cy="369332"/>
          </a:xfrm>
          <a:prstGeom prst="rect">
            <a:avLst/>
          </a:prstGeom>
          <a:noFill/>
        </p:spPr>
        <p:txBody>
          <a:bodyPr wrap="square">
            <a:spAutoFit/>
          </a:bodyPr>
          <a:lstStyle/>
          <a:p>
            <a:r>
              <a:rPr lang="en-US" dirty="0"/>
              <a:t>Cloud Computing</a:t>
            </a:r>
            <a:endParaRPr lang="th-TH"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1792440" y="448560"/>
            <a:ext cx="8706600" cy="887760"/>
          </a:xfrm>
          <a:prstGeom prst="rect">
            <a:avLst/>
          </a:prstGeom>
          <a:noFill/>
          <a:ln>
            <a:noFill/>
          </a:ln>
        </p:spPr>
        <p:txBody>
          <a:bodyPr lIns="0" tIns="0" rIns="0" bIns="0" anchor="ctr">
            <a:noAutofit/>
          </a:bodyPr>
          <a:lstStyle/>
          <a:p>
            <a:pPr>
              <a:lnSpc>
                <a:spcPct val="100000"/>
              </a:lnSpc>
            </a:pPr>
            <a:r>
              <a:rPr lang="th-TH" sz="3200" b="1" strike="noStrike" spc="-1" dirty="0">
                <a:solidFill>
                  <a:srgbClr val="000000"/>
                </a:solidFill>
                <a:latin typeface="Arial"/>
              </a:rPr>
              <a:t>ข้อมูลวิทยาศาสตร์</a:t>
            </a:r>
            <a:r>
              <a:rPr lang="en-US" sz="3200" b="1" strike="noStrike" spc="-1" dirty="0">
                <a:solidFill>
                  <a:srgbClr val="000000"/>
                </a:solidFill>
                <a:latin typeface="Arial"/>
              </a:rPr>
              <a:t> (Artificial </a:t>
            </a:r>
            <a:r>
              <a:rPr lang="en-US" sz="3200" b="1" spc="-1" dirty="0">
                <a:solidFill>
                  <a:srgbClr val="000000"/>
                </a:solidFill>
                <a:latin typeface="Arial"/>
              </a:rPr>
              <a:t>Intelligence</a:t>
            </a:r>
            <a:r>
              <a:rPr lang="en-US" sz="3200" b="1" strike="noStrike" spc="-1" dirty="0">
                <a:solidFill>
                  <a:srgbClr val="000000"/>
                </a:solidFill>
                <a:latin typeface="Arial"/>
              </a:rPr>
              <a:t>, Machine Learning, Big Data Analysis)</a:t>
            </a:r>
          </a:p>
        </p:txBody>
      </p:sp>
      <p:pic>
        <p:nvPicPr>
          <p:cNvPr id="326" name="Imagem 325"/>
          <p:cNvPicPr/>
          <p:nvPr/>
        </p:nvPicPr>
        <p:blipFill>
          <a:blip r:embed="rId2"/>
          <a:stretch/>
        </p:blipFill>
        <p:spPr>
          <a:xfrm>
            <a:off x="360000" y="1728000"/>
            <a:ext cx="4258080" cy="4464000"/>
          </a:xfrm>
          <a:prstGeom prst="rect">
            <a:avLst/>
          </a:prstGeom>
          <a:ln>
            <a:noFill/>
          </a:ln>
        </p:spPr>
      </p:pic>
      <p:sp>
        <p:nvSpPr>
          <p:cNvPr id="327" name="CustomShape 2"/>
          <p:cNvSpPr/>
          <p:nvPr/>
        </p:nvSpPr>
        <p:spPr>
          <a:xfrm>
            <a:off x="5346360" y="2592000"/>
            <a:ext cx="1079640" cy="1079640"/>
          </a:xfrm>
          <a:prstGeom prst="borderCallout1">
            <a:avLst>
              <a:gd name="adj1" fmla="val 18750"/>
              <a:gd name="adj2" fmla="val -8333"/>
              <a:gd name="adj3" fmla="val 120032"/>
              <a:gd name="adj4" fmla="val -188333"/>
            </a:avLst>
          </a:prstGeom>
          <a:solidFill>
            <a:srgbClr val="FFFFFF"/>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th-TH" sz="1800" b="0" strike="noStrike" spc="-1" dirty="0">
                <a:latin typeface="Arial"/>
              </a:rPr>
              <a:t>การเรียนรู้</a:t>
            </a:r>
          </a:p>
          <a:p>
            <a:pPr algn="ctr"/>
            <a:r>
              <a:rPr lang="th-TH" sz="1800" b="0" strike="noStrike" spc="-1" dirty="0">
                <a:latin typeface="Arial"/>
              </a:rPr>
              <a:t>เชิงลึก</a:t>
            </a:r>
            <a:endParaRPr lang="pt-PT" sz="1800" b="0" strike="noStrike" spc="-1" dirty="0">
              <a:latin typeface="Arial"/>
            </a:endParaRPr>
          </a:p>
        </p:txBody>
      </p:sp>
      <p:sp>
        <p:nvSpPr>
          <p:cNvPr id="328" name="TextShape 3"/>
          <p:cNvSpPr txBox="1"/>
          <p:nvPr/>
        </p:nvSpPr>
        <p:spPr>
          <a:xfrm>
            <a:off x="4637520" y="5210280"/>
            <a:ext cx="5958000" cy="602280"/>
          </a:xfrm>
          <a:prstGeom prst="rect">
            <a:avLst/>
          </a:prstGeom>
          <a:noFill/>
          <a:ln>
            <a:noFill/>
          </a:ln>
        </p:spPr>
        <p:txBody>
          <a:bodyPr lIns="90000" tIns="45000" rIns="90000" bIns="45000" anchor="t">
            <a:noAutofit/>
          </a:bodyPr>
          <a:lstStyle/>
          <a:p>
            <a:r>
              <a:rPr lang="pt-PT" sz="1800" b="0" strike="noStrike" spc="-1" dirty="0" err="1">
                <a:latin typeface="Arial"/>
                <a:ea typeface="Noto Sans CJK SC"/>
              </a:rPr>
              <a:t>Source</a:t>
            </a:r>
            <a:r>
              <a:rPr lang="pt-PT" sz="1800" b="0" strike="noStrike" spc="-1" dirty="0">
                <a:latin typeface="Arial"/>
                <a:ea typeface="Noto Sans CJK SC"/>
              </a:rPr>
              <a:t>: </a:t>
            </a:r>
            <a:r>
              <a:rPr lang="pt-PT" sz="1800" b="0" strike="noStrike" spc="-1" dirty="0" err="1">
                <a:latin typeface="Arial"/>
              </a:rPr>
              <a:t>Understanding</a:t>
            </a:r>
            <a:r>
              <a:rPr lang="pt-PT" sz="1800" b="0" strike="noStrike" spc="-1" dirty="0">
                <a:latin typeface="Arial"/>
              </a:rPr>
              <a:t> </a:t>
            </a:r>
            <a:r>
              <a:rPr lang="pt-PT" sz="1800" b="0" strike="noStrike" spc="-1" dirty="0" err="1">
                <a:latin typeface="Arial"/>
              </a:rPr>
              <a:t>Different</a:t>
            </a:r>
            <a:r>
              <a:rPr lang="pt-PT" sz="1800" b="0" strike="noStrike" spc="-1" dirty="0">
                <a:latin typeface="Arial"/>
              </a:rPr>
              <a:t> </a:t>
            </a:r>
            <a:r>
              <a:rPr lang="pt-PT" sz="1800" b="0" strike="noStrike" spc="-1" dirty="0" err="1">
                <a:latin typeface="Arial"/>
              </a:rPr>
              <a:t>Components</a:t>
            </a:r>
            <a:r>
              <a:rPr lang="pt-PT" sz="1800" b="0" strike="noStrike" spc="-1" dirty="0">
                <a:latin typeface="Arial"/>
              </a:rPr>
              <a:t> &amp; Roles in</a:t>
            </a:r>
            <a:r>
              <a:rPr lang="pt-PT" spc="-1" dirty="0">
                <a:latin typeface="Arial"/>
              </a:rPr>
              <a:t> </a:t>
            </a:r>
            <a:r>
              <a:rPr lang="pt-PT" sz="1800" b="0" strike="noStrike" spc="-1" dirty="0">
                <a:latin typeface="Arial"/>
              </a:rPr>
              <a:t>Data </a:t>
            </a:r>
            <a:r>
              <a:rPr lang="pt-PT" sz="1800" b="0" strike="noStrike" spc="-1" dirty="0" err="1">
                <a:latin typeface="Arial"/>
              </a:rPr>
              <a:t>Science</a:t>
            </a:r>
            <a:r>
              <a:rPr lang="pt-PT" sz="1800" b="0" strike="noStrike" spc="-1" dirty="0">
                <a:latin typeface="Arial"/>
              </a:rPr>
              <a:t> (</a:t>
            </a:r>
            <a:r>
              <a:rPr lang="pt-PT" sz="1800" b="0" strike="noStrike" spc="-1" dirty="0" err="1">
                <a:latin typeface="Arial"/>
              </a:rPr>
              <a:t>Divya</a:t>
            </a:r>
            <a:r>
              <a:rPr lang="pt-PT" sz="1800" b="0" strike="noStrike" spc="-1" dirty="0">
                <a:latin typeface="Arial"/>
              </a:rPr>
              <a:t> Singh)</a:t>
            </a:r>
            <a:endParaRPr lang="pt-P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extShape 1"/>
          <p:cNvSpPr txBox="1"/>
          <p:nvPr/>
        </p:nvSpPr>
        <p:spPr>
          <a:xfrm>
            <a:off x="1792440" y="448560"/>
            <a:ext cx="8706600" cy="887760"/>
          </a:xfrm>
          <a:prstGeom prst="rect">
            <a:avLst/>
          </a:prstGeom>
          <a:noFill/>
          <a:ln>
            <a:noFill/>
          </a:ln>
        </p:spPr>
        <p:txBody>
          <a:bodyPr lIns="0" tIns="0" rIns="0" bIns="0" anchor="ctr">
            <a:noAutofit/>
          </a:bodyPr>
          <a:lstStyle/>
          <a:p>
            <a:r>
              <a:rPr lang="th-TH" sz="4400" b="1" strike="noStrike" spc="-1" dirty="0">
                <a:solidFill>
                  <a:srgbClr val="000000"/>
                </a:solidFill>
                <a:latin typeface="Arial"/>
              </a:rPr>
              <a:t>ต้นแบบและการจำลอง</a:t>
            </a:r>
            <a:endParaRPr lang="en-US" sz="4400" b="1" strike="noStrike" spc="-1" dirty="0">
              <a:solidFill>
                <a:srgbClr val="000000"/>
              </a:solidFill>
              <a:latin typeface="Arial"/>
            </a:endParaRPr>
          </a:p>
        </p:txBody>
      </p:sp>
      <p:sp>
        <p:nvSpPr>
          <p:cNvPr id="330" name="TextShape 2"/>
          <p:cNvSpPr txBox="1"/>
          <p:nvPr/>
        </p:nvSpPr>
        <p:spPr>
          <a:xfrm>
            <a:off x="2358360" y="1540440"/>
            <a:ext cx="7475040" cy="4003560"/>
          </a:xfrm>
          <a:prstGeom prst="rect">
            <a:avLst/>
          </a:prstGeom>
          <a:blipFill rotWithShape="0">
            <a:blip r:embed="rId2"/>
            <a:stretch>
              <a:fillRect/>
            </a:stretch>
          </a:blipFill>
          <a:ln>
            <a:noFill/>
          </a:ln>
        </p:spPr>
        <p:txBody>
          <a:bodyPr lIns="90000" tIns="45000" rIns="90000" bIns="45000" anchor="ctr" anchorCtr="1">
            <a:noAutofit/>
          </a:bodyPr>
          <a:lstStyle/>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r>
              <a:rPr lang="pt-PT" sz="1800" b="0" strike="noStrike" spc="-1">
                <a:latin typeface="Arial"/>
              </a:rPr>
              <a:t>Tecnomatix - Siemens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Shape 1"/>
          <p:cNvSpPr txBox="1"/>
          <p:nvPr/>
        </p:nvSpPr>
        <p:spPr>
          <a:xfrm>
            <a:off x="1792440" y="448560"/>
            <a:ext cx="8706600" cy="887760"/>
          </a:xfrm>
          <a:prstGeom prst="rect">
            <a:avLst/>
          </a:prstGeom>
          <a:noFill/>
          <a:ln>
            <a:noFill/>
          </a:ln>
        </p:spPr>
        <p:txBody>
          <a:bodyPr lIns="0" tIns="0" rIns="0" bIns="0" anchor="ctr">
            <a:noAutofit/>
          </a:bodyPr>
          <a:lstStyle/>
          <a:p>
            <a:r>
              <a:rPr lang="th-TH" sz="4400" b="1" strike="noStrike" spc="-1" dirty="0">
                <a:solidFill>
                  <a:srgbClr val="000000"/>
                </a:solidFill>
                <a:latin typeface="Arial"/>
              </a:rPr>
              <a:t>การขยายความเป็นจริง</a:t>
            </a:r>
            <a:endParaRPr lang="en-US" sz="4400" b="1" strike="noStrike" spc="-1" dirty="0">
              <a:solidFill>
                <a:srgbClr val="000000"/>
              </a:solidFill>
              <a:latin typeface="Arial"/>
            </a:endParaRPr>
          </a:p>
        </p:txBody>
      </p:sp>
      <p:sp>
        <p:nvSpPr>
          <p:cNvPr id="332" name="TextShape 2"/>
          <p:cNvSpPr txBox="1"/>
          <p:nvPr/>
        </p:nvSpPr>
        <p:spPr>
          <a:xfrm>
            <a:off x="2622960" y="1656000"/>
            <a:ext cx="6946200" cy="4104000"/>
          </a:xfrm>
          <a:prstGeom prst="rect">
            <a:avLst/>
          </a:prstGeom>
          <a:blipFill rotWithShape="0">
            <a:blip r:embed="rId2"/>
            <a:stretch>
              <a:fillRect/>
            </a:stretch>
          </a:blipFill>
          <a:ln>
            <a:solidFill>
              <a:srgbClr val="000000"/>
            </a:solidFill>
          </a:ln>
        </p:spPr>
        <p:txBody>
          <a:bodyPr lIns="90000" tIns="45000" rIns="90000" bIns="45000" anchor="ctr" anchorCtr="1">
            <a:noAutofit/>
          </a:bodyPr>
          <a:lstStyle/>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endParaRPr lang="pt-PT" sz="1800" b="0" strike="noStrike" spc="-1">
              <a:latin typeface="Arial"/>
            </a:endParaRPr>
          </a:p>
          <a:p>
            <a:pPr algn="ctr"/>
            <a:r>
              <a:rPr lang="pt-PT" sz="1800" b="0" strike="noStrike" spc="-1">
                <a:latin typeface="Arial"/>
              </a:rPr>
              <a:t>Siemens PLM Software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xtShape 1"/>
          <p:cNvSpPr txBox="1"/>
          <p:nvPr/>
        </p:nvSpPr>
        <p:spPr>
          <a:xfrm>
            <a:off x="1958694" y="414000"/>
            <a:ext cx="8706600" cy="887760"/>
          </a:xfrm>
          <a:prstGeom prst="rect">
            <a:avLst/>
          </a:prstGeom>
          <a:noFill/>
          <a:ln>
            <a:noFill/>
          </a:ln>
        </p:spPr>
        <p:txBody>
          <a:bodyPr lIns="0" tIns="0" rIns="0" bIns="0" anchor="ctr">
            <a:noAutofit/>
          </a:bodyPr>
          <a:lstStyle/>
          <a:p>
            <a:r>
              <a:rPr lang="th-TH" sz="3600" b="1" strike="noStrike" spc="-1" dirty="0">
                <a:solidFill>
                  <a:srgbClr val="000000"/>
                </a:solidFill>
                <a:latin typeface="Arial"/>
              </a:rPr>
              <a:t>เครื่องพิมพ์ 3</a:t>
            </a:r>
            <a:r>
              <a:rPr lang="en-US" sz="3600" b="1" strike="noStrike" spc="-1" dirty="0">
                <a:solidFill>
                  <a:srgbClr val="000000"/>
                </a:solidFill>
                <a:latin typeface="Arial"/>
              </a:rPr>
              <a:t>D (</a:t>
            </a:r>
            <a:r>
              <a:rPr lang="th-TH" sz="3600" b="1" strike="noStrike" spc="-1" dirty="0">
                <a:solidFill>
                  <a:srgbClr val="000000"/>
                </a:solidFill>
                <a:latin typeface="Arial"/>
              </a:rPr>
              <a:t>การผลิตเพิ่มเติม)</a:t>
            </a:r>
            <a:endParaRPr lang="en-US" sz="3600" b="1" strike="noStrike" spc="-1" dirty="0">
              <a:solidFill>
                <a:srgbClr val="000000"/>
              </a:solidFill>
              <a:latin typeface="Arial"/>
            </a:endParaRPr>
          </a:p>
        </p:txBody>
      </p:sp>
      <p:pic>
        <p:nvPicPr>
          <p:cNvPr id="334" name="Imagem 333"/>
          <p:cNvPicPr/>
          <p:nvPr/>
        </p:nvPicPr>
        <p:blipFill>
          <a:blip r:embed="rId2"/>
          <a:stretch/>
        </p:blipFill>
        <p:spPr>
          <a:xfrm>
            <a:off x="2227680" y="1656000"/>
            <a:ext cx="7736400" cy="4320000"/>
          </a:xfrm>
          <a:prstGeom prst="rect">
            <a:avLst/>
          </a:prstGeom>
          <a:ln>
            <a:solidFill>
              <a:srgbClr val="000000"/>
            </a:solidFill>
          </a:ln>
        </p:spPr>
      </p:pic>
      <p:sp>
        <p:nvSpPr>
          <p:cNvPr id="335" name="TextShape 2"/>
          <p:cNvSpPr txBox="1"/>
          <p:nvPr/>
        </p:nvSpPr>
        <p:spPr>
          <a:xfrm>
            <a:off x="9038880" y="6097680"/>
            <a:ext cx="2210760" cy="346320"/>
          </a:xfrm>
          <a:prstGeom prst="rect">
            <a:avLst/>
          </a:prstGeom>
          <a:noFill/>
          <a:ln>
            <a:noFill/>
          </a:ln>
        </p:spPr>
        <p:txBody>
          <a:bodyPr lIns="90000" tIns="45000" rIns="90000" bIns="45000">
            <a:noAutofit/>
          </a:bodyPr>
          <a:lstStyle/>
          <a:p>
            <a:pPr>
              <a:lnSpc>
                <a:spcPct val="100000"/>
              </a:lnSpc>
            </a:pPr>
            <a:r>
              <a:rPr lang="pt-PT" sz="1800" b="0" strike="noStrike" spc="-1">
                <a:latin typeface="Arial"/>
              </a:rPr>
              <a:t>Source: freepik.com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Shape 1"/>
          <p:cNvSpPr txBox="1"/>
          <p:nvPr/>
        </p:nvSpPr>
        <p:spPr>
          <a:xfrm>
            <a:off x="1792440" y="448560"/>
            <a:ext cx="8706600" cy="887760"/>
          </a:xfrm>
          <a:prstGeom prst="rect">
            <a:avLst/>
          </a:prstGeom>
          <a:noFill/>
          <a:ln>
            <a:noFill/>
          </a:ln>
        </p:spPr>
        <p:txBody>
          <a:bodyPr lIns="0" tIns="0" rIns="0" bIns="0" anchor="ctr">
            <a:noAutofit/>
          </a:bodyPr>
          <a:lstStyle/>
          <a:p>
            <a:r>
              <a:rPr lang="th-TH" sz="4400" b="1" strike="noStrike" spc="-1" dirty="0">
                <a:solidFill>
                  <a:srgbClr val="000000"/>
                </a:solidFill>
                <a:latin typeface="Arial"/>
              </a:rPr>
              <a:t>ระบบอัตโนมัติ</a:t>
            </a:r>
            <a:endParaRPr lang="en-US" sz="4400" b="1" strike="noStrike" spc="-1" dirty="0">
              <a:solidFill>
                <a:srgbClr val="000000"/>
              </a:solidFill>
              <a:latin typeface="Arial"/>
            </a:endParaRPr>
          </a:p>
        </p:txBody>
      </p:sp>
      <p:pic>
        <p:nvPicPr>
          <p:cNvPr id="337" name="Imagem 336"/>
          <p:cNvPicPr/>
          <p:nvPr/>
        </p:nvPicPr>
        <p:blipFill>
          <a:blip r:embed="rId2"/>
          <a:stretch/>
        </p:blipFill>
        <p:spPr>
          <a:xfrm>
            <a:off x="2815920" y="1584000"/>
            <a:ext cx="6559920" cy="4492080"/>
          </a:xfrm>
          <a:prstGeom prst="rect">
            <a:avLst/>
          </a:prstGeom>
          <a:ln>
            <a:solidFill>
              <a:srgbClr val="0000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1792440" y="448560"/>
            <a:ext cx="8706600" cy="887760"/>
          </a:xfrm>
          <a:prstGeom prst="rect">
            <a:avLst/>
          </a:prstGeom>
          <a:noFill/>
          <a:ln>
            <a:noFill/>
          </a:ln>
        </p:spPr>
        <p:txBody>
          <a:bodyPr lIns="0" tIns="0" rIns="0" bIns="0" anchor="ctr">
            <a:noAutofit/>
          </a:bodyPr>
          <a:lstStyle/>
          <a:p>
            <a:pPr>
              <a:lnSpc>
                <a:spcPct val="100000"/>
              </a:lnSpc>
            </a:pPr>
            <a:r>
              <a:rPr lang="th-TH" sz="3600" b="1" strike="noStrike" spc="-1" dirty="0">
                <a:solidFill>
                  <a:srgbClr val="000000"/>
                </a:solidFill>
                <a:latin typeface="Arial"/>
              </a:rPr>
              <a:t>การกำหนดค่าใหม่แผนแบบดั้งเดิม</a:t>
            </a:r>
            <a:endParaRPr lang="en-US" sz="3600" b="1" strike="noStrike" spc="-1" dirty="0">
              <a:solidFill>
                <a:srgbClr val="000000"/>
              </a:solidFill>
              <a:latin typeface="Arial"/>
            </a:endParaRPr>
          </a:p>
        </p:txBody>
      </p:sp>
      <p:sp>
        <p:nvSpPr>
          <p:cNvPr id="339" name="TextShape 2"/>
          <p:cNvSpPr txBox="1"/>
          <p:nvPr/>
        </p:nvSpPr>
        <p:spPr>
          <a:xfrm>
            <a:off x="813813" y="1742335"/>
            <a:ext cx="11229120" cy="4824360"/>
          </a:xfrm>
          <a:prstGeom prst="rect">
            <a:avLst/>
          </a:prstGeom>
          <a:noFill/>
          <a:ln>
            <a:noFill/>
          </a:ln>
        </p:spPr>
        <p:txBody>
          <a:bodyPr lIns="0" tIns="0" rIns="0" bIns="0" anchor="t">
            <a:normAutofit/>
          </a:bodyPr>
          <a:lstStyle/>
          <a:p>
            <a:pPr marL="565150" indent="-457200">
              <a:spcBef>
                <a:spcPts val="1417"/>
              </a:spcBef>
              <a:buClr>
                <a:srgbClr val="000000"/>
              </a:buClr>
              <a:buSzPct val="45000"/>
              <a:buFont typeface="Arial"/>
              <a:buChar char="•"/>
            </a:pPr>
            <a:r>
              <a:rPr lang="th-TH" sz="2400" b="0" strike="noStrike" spc="-1" dirty="0">
                <a:solidFill>
                  <a:srgbClr val="000000"/>
                </a:solidFill>
                <a:latin typeface="Arial"/>
              </a:rPr>
              <a:t>นิยามหรือทบทวนพารามิเตอร์เชิงกลยุทธ์</a:t>
            </a:r>
            <a:r>
              <a:rPr lang="en-US" sz="2400" b="0" strike="noStrike" spc="-1" dirty="0">
                <a:solidFill>
                  <a:srgbClr val="000000"/>
                </a:solidFill>
                <a:latin typeface="Arial"/>
              </a:rPr>
              <a:t>:</a:t>
            </a:r>
            <a:endParaRPr lang="pt-PT" sz="2400" dirty="0"/>
          </a:p>
          <a:p>
            <a:pPr marL="882650" lvl="1" indent="-342900">
              <a:spcBef>
                <a:spcPts val="1134"/>
              </a:spcBef>
              <a:buClr>
                <a:srgbClr val="000000"/>
              </a:buClr>
              <a:buSzPct val="75000"/>
              <a:buFont typeface="Arial"/>
              <a:buChar char="•"/>
            </a:pPr>
            <a:r>
              <a:rPr lang="th-TH" b="0" strike="noStrike" spc="-1" dirty="0">
                <a:solidFill>
                  <a:srgbClr val="000000"/>
                </a:solidFill>
                <a:latin typeface="Arial"/>
              </a:rPr>
              <a:t>ขอบเขตและขอบเขตของวัตถุประสงค์ขององค์กร</a:t>
            </a:r>
          </a:p>
          <a:p>
            <a:pPr marL="882650" lvl="1" indent="-342900">
              <a:spcBef>
                <a:spcPts val="1134"/>
              </a:spcBef>
              <a:buClr>
                <a:srgbClr val="000000"/>
              </a:buClr>
              <a:buSzPct val="75000"/>
              <a:buFont typeface="Arial"/>
              <a:buChar char="•"/>
            </a:pPr>
            <a:r>
              <a:rPr lang="th-TH" b="0" strike="noStrike" spc="-1" dirty="0">
                <a:solidFill>
                  <a:srgbClr val="000000"/>
                </a:solidFill>
                <a:latin typeface="Arial"/>
              </a:rPr>
              <a:t>พันธกิจวิสัยทัศน์และค่านิยม</a:t>
            </a:r>
          </a:p>
          <a:p>
            <a:pPr marL="882650" lvl="1" indent="-342900">
              <a:spcBef>
                <a:spcPts val="1134"/>
              </a:spcBef>
              <a:buClr>
                <a:srgbClr val="000000"/>
              </a:buClr>
              <a:buSzPct val="75000"/>
              <a:buFont typeface="Arial"/>
              <a:buChar char="•"/>
            </a:pPr>
            <a:r>
              <a:rPr lang="en-US" b="0" strike="noStrike" spc="-1" dirty="0">
                <a:solidFill>
                  <a:srgbClr val="000000"/>
                </a:solidFill>
                <a:latin typeface="Arial"/>
              </a:rPr>
              <a:t>SWOT (</a:t>
            </a:r>
            <a:r>
              <a:rPr lang="th-TH" b="0" strike="noStrike" spc="-1" dirty="0">
                <a:solidFill>
                  <a:srgbClr val="000000"/>
                </a:solidFill>
                <a:latin typeface="Arial"/>
              </a:rPr>
              <a:t>จุดแข็งจุดอ่อนโอกาสและภัยคุกคาม)</a:t>
            </a:r>
            <a:endParaRPr lang="en-US" b="0" strike="noStrike" spc="-1" dirty="0">
              <a:solidFill>
                <a:srgbClr val="000000"/>
              </a:solidFill>
              <a:latin typeface="Arial"/>
            </a:endParaRPr>
          </a:p>
          <a:p>
            <a:pPr marL="531813" lvl="1" indent="-449263">
              <a:spcBef>
                <a:spcPts val="1134"/>
              </a:spcBef>
              <a:buClr>
                <a:srgbClr val="000000"/>
              </a:buClr>
              <a:buSzPct val="75000"/>
              <a:buFont typeface="Arial"/>
              <a:buChar char="•"/>
            </a:pPr>
            <a:r>
              <a:rPr lang="th-TH" sz="2400" b="0" i="0" dirty="0">
                <a:solidFill>
                  <a:srgbClr val="000000"/>
                </a:solidFill>
                <a:effectLst/>
                <a:latin typeface="Roboto"/>
              </a:rPr>
              <a:t>การวางแผน</a:t>
            </a:r>
            <a:r>
              <a:rPr lang="th-TH" sz="2400" b="0" strike="noStrike" spc="-1" dirty="0">
                <a:solidFill>
                  <a:srgbClr val="000000"/>
                </a:solidFill>
                <a:latin typeface="Arial"/>
              </a:rPr>
              <a:t>และการเพิ่มประสิทธิภาพของกระบวนการ</a:t>
            </a:r>
          </a:p>
          <a:p>
            <a:pPr marL="531813" lvl="1" indent="-449263">
              <a:spcBef>
                <a:spcPts val="1134"/>
              </a:spcBef>
              <a:buClr>
                <a:srgbClr val="000000"/>
              </a:buClr>
              <a:buSzPct val="75000"/>
              <a:buFont typeface="Arial"/>
              <a:buChar char="•"/>
            </a:pPr>
            <a:r>
              <a:rPr lang="th-TH" sz="2400" b="0" strike="noStrike" spc="-1" dirty="0">
                <a:solidFill>
                  <a:srgbClr val="000000"/>
                </a:solidFill>
                <a:latin typeface="Arial"/>
              </a:rPr>
              <a:t>การวิเคราะห์ผลตอบแทนจากการลงทุน (</a:t>
            </a:r>
            <a:r>
              <a:rPr lang="en-US" sz="2400" b="0" strike="noStrike" spc="-1" dirty="0">
                <a:solidFill>
                  <a:srgbClr val="000000"/>
                </a:solidFill>
                <a:latin typeface="Arial"/>
              </a:rPr>
              <a:t>ROI)</a:t>
            </a:r>
          </a:p>
          <a:p>
            <a:pPr marL="531813" lvl="1" indent="-449263">
              <a:spcBef>
                <a:spcPts val="1134"/>
              </a:spcBef>
              <a:buClr>
                <a:srgbClr val="000000"/>
              </a:buClr>
              <a:buSzPct val="75000"/>
              <a:buFont typeface="Arial"/>
              <a:buChar char="•"/>
            </a:pPr>
            <a:r>
              <a:rPr lang="th-TH" sz="2400" b="0" strike="noStrike" spc="-1" dirty="0">
                <a:solidFill>
                  <a:srgbClr val="000000"/>
                </a:solidFill>
                <a:latin typeface="Arial"/>
              </a:rPr>
              <a:t>การวางแผน</a:t>
            </a:r>
          </a:p>
          <a:p>
            <a:pPr marL="531813" lvl="1" indent="-449263">
              <a:spcBef>
                <a:spcPts val="1134"/>
              </a:spcBef>
              <a:buClr>
                <a:srgbClr val="000000"/>
              </a:buClr>
              <a:buSzPct val="75000"/>
              <a:buFont typeface="Arial"/>
              <a:buChar char="•"/>
            </a:pPr>
            <a:r>
              <a:rPr lang="th-TH" sz="2400" b="0" strike="noStrike" spc="-1" dirty="0">
                <a:solidFill>
                  <a:srgbClr val="000000"/>
                </a:solidFill>
                <a:latin typeface="Arial"/>
              </a:rPr>
              <a:t>การดำเนินการ</a:t>
            </a:r>
          </a:p>
          <a:p>
            <a:pPr marL="531813" lvl="1" indent="-449263">
              <a:spcBef>
                <a:spcPts val="1134"/>
              </a:spcBef>
              <a:buClr>
                <a:srgbClr val="000000"/>
              </a:buClr>
              <a:buSzPct val="75000"/>
              <a:buFont typeface="Arial"/>
              <a:buChar char="•"/>
            </a:pPr>
            <a:r>
              <a:rPr lang="th-TH" sz="2400" b="0" strike="noStrike" spc="-1" dirty="0">
                <a:solidFill>
                  <a:srgbClr val="000000"/>
                </a:solidFill>
                <a:latin typeface="Arial"/>
              </a:rPr>
              <a:t>ติดตามประเมินผลและปรับปรุงอย่างต่อเนื่อง</a:t>
            </a:r>
            <a:endParaRPr lang="en-US" sz="2400" b="0" strike="noStrike" spc="-1" dirty="0">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TextShape 1"/>
          <p:cNvSpPr txBox="1"/>
          <p:nvPr/>
        </p:nvSpPr>
        <p:spPr>
          <a:xfrm>
            <a:off x="1792439" y="448560"/>
            <a:ext cx="9945132" cy="887760"/>
          </a:xfrm>
          <a:prstGeom prst="rect">
            <a:avLst/>
          </a:prstGeom>
          <a:noFill/>
          <a:ln>
            <a:noFill/>
          </a:ln>
        </p:spPr>
        <p:txBody>
          <a:bodyPr lIns="0" tIns="0" rIns="0" bIns="0" anchor="ctr">
            <a:noAutofit/>
          </a:bodyPr>
          <a:lstStyle/>
          <a:p>
            <a:r>
              <a:rPr lang="th-TH" sz="3600" b="1" strike="noStrike" spc="-1" dirty="0">
                <a:solidFill>
                  <a:srgbClr val="000000"/>
                </a:solidFill>
                <a:latin typeface="Arial"/>
              </a:rPr>
              <a:t>ประวัติศาสตร์ - การปฏิวัติอุตสาหกรรม (</a:t>
            </a:r>
            <a:r>
              <a:rPr lang="en-US" sz="3600" b="1" strike="noStrike" spc="-1" dirty="0">
                <a:solidFill>
                  <a:srgbClr val="000000"/>
                </a:solidFill>
                <a:latin typeface="Arial"/>
              </a:rPr>
              <a:t>IR)</a:t>
            </a:r>
          </a:p>
        </p:txBody>
      </p:sp>
      <p:sp>
        <p:nvSpPr>
          <p:cNvPr id="303" name="TextShape 2"/>
          <p:cNvSpPr txBox="1"/>
          <p:nvPr/>
        </p:nvSpPr>
        <p:spPr>
          <a:xfrm>
            <a:off x="475920" y="1576080"/>
            <a:ext cx="5479560" cy="4824360"/>
          </a:xfrm>
          <a:prstGeom prst="rect">
            <a:avLst/>
          </a:prstGeom>
          <a:noFill/>
          <a:ln>
            <a:noFill/>
          </a:ln>
        </p:spPr>
        <p:txBody>
          <a:bodyPr lIns="0" tIns="0" rIns="0" bIns="0" anchor="t">
            <a:normAutofit lnSpcReduction="10000"/>
          </a:bodyPr>
          <a:lstStyle/>
          <a:p>
            <a:pPr marL="679450" indent="-571500">
              <a:lnSpc>
                <a:spcPct val="90000"/>
              </a:lnSpc>
              <a:spcBef>
                <a:spcPts val="1984"/>
              </a:spcBef>
              <a:spcAft>
                <a:spcPts val="567"/>
              </a:spcAft>
              <a:buClr>
                <a:srgbClr val="000000"/>
              </a:buClr>
              <a:buSzPct val="45000"/>
              <a:buFont typeface="Arial"/>
              <a:buChar char="•"/>
            </a:pPr>
            <a:r>
              <a:rPr lang="th-TH" sz="2800" b="1" strike="noStrike" spc="-1" dirty="0">
                <a:solidFill>
                  <a:srgbClr val="000000"/>
                </a:solidFill>
                <a:latin typeface="Arial"/>
              </a:rPr>
              <a:t>การปฏิวัติอุตสาหกรรม</a:t>
            </a:r>
            <a:r>
              <a:rPr lang="th-TH" sz="2800" b="1" spc="-1" dirty="0">
                <a:solidFill>
                  <a:srgbClr val="000000"/>
                </a:solidFill>
                <a:latin typeface="Arial"/>
              </a:rPr>
              <a:t>ครั้งที่ 1</a:t>
            </a:r>
            <a:r>
              <a:rPr lang="en-US" sz="2800" b="0" strike="noStrike" spc="-1" dirty="0">
                <a:solidFill>
                  <a:srgbClr val="000000"/>
                </a:solidFill>
                <a:latin typeface="Arial"/>
              </a:rPr>
              <a:t>, 1784 – </a:t>
            </a:r>
            <a:r>
              <a:rPr lang="th-TH" sz="2800" b="0" strike="noStrike" spc="-1" dirty="0">
                <a:solidFill>
                  <a:srgbClr val="000000"/>
                </a:solidFill>
                <a:latin typeface="Arial"/>
              </a:rPr>
              <a:t>เครื่องอบไอน้ำ</a:t>
            </a:r>
            <a:endParaRPr lang="en-US" sz="2800" b="0" strike="noStrike" spc="-1" dirty="0">
              <a:solidFill>
                <a:srgbClr val="000000"/>
              </a:solidFill>
              <a:latin typeface="Arial"/>
              <a:ea typeface="Noto Sans CJK SC"/>
            </a:endParaRPr>
          </a:p>
          <a:p>
            <a:pPr marL="679450" indent="-571500">
              <a:lnSpc>
                <a:spcPct val="90000"/>
              </a:lnSpc>
              <a:spcBef>
                <a:spcPts val="1984"/>
              </a:spcBef>
              <a:spcAft>
                <a:spcPts val="567"/>
              </a:spcAft>
              <a:buClr>
                <a:srgbClr val="000000"/>
              </a:buClr>
              <a:buSzPct val="45000"/>
              <a:buFont typeface="Arial"/>
              <a:buChar char="•"/>
            </a:pPr>
            <a:r>
              <a:rPr lang="th-TH" sz="2800" b="1" strike="noStrike" spc="-1" dirty="0">
                <a:solidFill>
                  <a:srgbClr val="000000"/>
                </a:solidFill>
                <a:latin typeface="Arial"/>
              </a:rPr>
              <a:t>การปฏิวัติอุตสาหกรรม</a:t>
            </a:r>
            <a:r>
              <a:rPr lang="th-TH" sz="2800" b="1" spc="-1" dirty="0">
                <a:solidFill>
                  <a:srgbClr val="000000"/>
                </a:solidFill>
                <a:latin typeface="Arial"/>
              </a:rPr>
              <a:t>ครั้งที่ </a:t>
            </a:r>
            <a:r>
              <a:rPr lang="en-US" sz="2800" b="1" spc="-1" dirty="0">
                <a:solidFill>
                  <a:srgbClr val="000000"/>
                </a:solidFill>
                <a:latin typeface="Arial"/>
              </a:rPr>
              <a:t>2</a:t>
            </a:r>
            <a:r>
              <a:rPr lang="en-US" sz="2800" b="0" strike="noStrike" spc="-1" dirty="0">
                <a:solidFill>
                  <a:srgbClr val="000000"/>
                </a:solidFill>
                <a:latin typeface="Arial"/>
              </a:rPr>
              <a:t>, 1870 – </a:t>
            </a:r>
            <a:r>
              <a:rPr lang="th-TH" sz="2800" b="0" strike="noStrike" spc="-1" dirty="0">
                <a:solidFill>
                  <a:srgbClr val="000000"/>
                </a:solidFill>
                <a:latin typeface="Arial"/>
              </a:rPr>
              <a:t>ไฟฟ้า</a:t>
            </a:r>
          </a:p>
          <a:p>
            <a:pPr marL="679450" indent="-571500">
              <a:lnSpc>
                <a:spcPct val="90000"/>
              </a:lnSpc>
              <a:spcBef>
                <a:spcPts val="1984"/>
              </a:spcBef>
              <a:spcAft>
                <a:spcPts val="567"/>
              </a:spcAft>
              <a:buClr>
                <a:srgbClr val="000000"/>
              </a:buClr>
              <a:buSzPct val="45000"/>
              <a:buFont typeface="Arial"/>
              <a:buChar char="•"/>
            </a:pPr>
            <a:r>
              <a:rPr lang="th-TH" sz="2800" b="1" strike="noStrike" spc="-1" dirty="0">
                <a:solidFill>
                  <a:srgbClr val="000000"/>
                </a:solidFill>
                <a:latin typeface="Arial"/>
              </a:rPr>
              <a:t>การปฏิวัติอุตสาหกรรม</a:t>
            </a:r>
            <a:r>
              <a:rPr lang="th-TH" sz="2800" b="1" spc="-1" dirty="0">
                <a:solidFill>
                  <a:srgbClr val="000000"/>
                </a:solidFill>
                <a:latin typeface="Arial"/>
              </a:rPr>
              <a:t>ครั้งที่ </a:t>
            </a:r>
            <a:r>
              <a:rPr lang="en-US" sz="2800" b="1" spc="-1" dirty="0">
                <a:solidFill>
                  <a:srgbClr val="000000"/>
                </a:solidFill>
                <a:latin typeface="Arial"/>
              </a:rPr>
              <a:t>3</a:t>
            </a:r>
            <a:r>
              <a:rPr lang="en-US" sz="2800" b="0" strike="noStrike" spc="-1" dirty="0">
                <a:solidFill>
                  <a:srgbClr val="000000"/>
                </a:solidFill>
                <a:latin typeface="Arial"/>
              </a:rPr>
              <a:t>, 1969 – </a:t>
            </a:r>
            <a:r>
              <a:rPr lang="th-TH" sz="2800" b="0" strike="noStrike" spc="-1" dirty="0">
                <a:solidFill>
                  <a:srgbClr val="000000"/>
                </a:solidFill>
                <a:latin typeface="Arial"/>
              </a:rPr>
              <a:t>เทคโนโลยีสารสนเทศและโทรคมนาคม</a:t>
            </a:r>
          </a:p>
          <a:p>
            <a:pPr marL="679450" indent="-571500">
              <a:lnSpc>
                <a:spcPct val="90000"/>
              </a:lnSpc>
              <a:spcBef>
                <a:spcPts val="1984"/>
              </a:spcBef>
              <a:spcAft>
                <a:spcPts val="567"/>
              </a:spcAft>
              <a:buClr>
                <a:srgbClr val="000000"/>
              </a:buClr>
              <a:buSzPct val="45000"/>
              <a:buFont typeface="Arial"/>
              <a:buChar char="•"/>
            </a:pPr>
            <a:r>
              <a:rPr lang="th-TH" sz="2800" b="1" strike="noStrike" spc="-1" dirty="0">
                <a:solidFill>
                  <a:srgbClr val="000000"/>
                </a:solidFill>
                <a:latin typeface="Arial"/>
              </a:rPr>
              <a:t>การปฏิวัติอุตสาหกรรม</a:t>
            </a:r>
            <a:r>
              <a:rPr lang="th-TH" sz="2800" b="1" spc="-1" dirty="0">
                <a:solidFill>
                  <a:srgbClr val="000000"/>
                </a:solidFill>
                <a:latin typeface="Arial"/>
              </a:rPr>
              <a:t>ครั้งที่ </a:t>
            </a:r>
            <a:r>
              <a:rPr lang="en-US" sz="2800" b="1" spc="-1" dirty="0">
                <a:solidFill>
                  <a:srgbClr val="000000"/>
                </a:solidFill>
                <a:latin typeface="Arial"/>
              </a:rPr>
              <a:t>4</a:t>
            </a:r>
            <a:r>
              <a:rPr lang="en-US" sz="2800" b="0" strike="noStrike" spc="-1" dirty="0">
                <a:solidFill>
                  <a:srgbClr val="000000"/>
                </a:solidFill>
                <a:latin typeface="Arial"/>
              </a:rPr>
              <a:t>, </a:t>
            </a:r>
            <a:r>
              <a:rPr lang="th-TH" sz="2800" b="0" strike="noStrike" spc="-1" dirty="0">
                <a:solidFill>
                  <a:srgbClr val="000000"/>
                </a:solidFill>
                <a:latin typeface="Arial"/>
              </a:rPr>
              <a:t>วันนี้</a:t>
            </a:r>
            <a:r>
              <a:rPr lang="en-US" sz="2800" b="0" strike="noStrike" spc="-1" dirty="0">
                <a:solidFill>
                  <a:srgbClr val="000000"/>
                </a:solidFill>
                <a:latin typeface="Arial"/>
              </a:rPr>
              <a:t> – </a:t>
            </a:r>
            <a:r>
              <a:rPr lang="th-TH" sz="2800" b="0" strike="noStrike" spc="-1" dirty="0">
                <a:solidFill>
                  <a:srgbClr val="000000"/>
                </a:solidFill>
                <a:latin typeface="Arial"/>
              </a:rPr>
              <a:t>อินเตอร์เน็ตในทุกสิ่ง</a:t>
            </a:r>
            <a:r>
              <a:rPr lang="en-US" sz="2800" b="0" strike="noStrike" spc="-1" dirty="0">
                <a:solidFill>
                  <a:srgbClr val="000000"/>
                </a:solidFill>
                <a:latin typeface="Arial"/>
              </a:rPr>
              <a:t>, </a:t>
            </a:r>
            <a:r>
              <a:rPr lang="th-TH" sz="2800" b="0" strike="noStrike" spc="-1" dirty="0">
                <a:solidFill>
                  <a:srgbClr val="000000"/>
                </a:solidFill>
                <a:latin typeface="Arial"/>
              </a:rPr>
              <a:t>ปัญญาประดิษฐ์</a:t>
            </a:r>
            <a:endParaRPr lang="en-US" sz="3200" b="0" strike="noStrike" spc="-1" dirty="0">
              <a:solidFill>
                <a:srgbClr val="000000"/>
              </a:solidFill>
              <a:latin typeface="Arial"/>
              <a:ea typeface="Noto Sans CJK SC"/>
            </a:endParaRPr>
          </a:p>
        </p:txBody>
      </p:sp>
      <p:pic>
        <p:nvPicPr>
          <p:cNvPr id="304" name="Imagem 303"/>
          <p:cNvPicPr/>
          <p:nvPr/>
        </p:nvPicPr>
        <p:blipFill>
          <a:blip r:embed="rId2"/>
          <a:stretch/>
        </p:blipFill>
        <p:spPr>
          <a:xfrm>
            <a:off x="6517800" y="1548000"/>
            <a:ext cx="1618200" cy="2409840"/>
          </a:xfrm>
          <a:prstGeom prst="rect">
            <a:avLst/>
          </a:prstGeom>
          <a:ln>
            <a:solidFill>
              <a:srgbClr val="000000"/>
            </a:solidFill>
          </a:ln>
        </p:spPr>
      </p:pic>
      <p:pic>
        <p:nvPicPr>
          <p:cNvPr id="305" name="Imagem 304"/>
          <p:cNvPicPr/>
          <p:nvPr/>
        </p:nvPicPr>
        <p:blipFill>
          <a:blip r:embed="rId3"/>
          <a:stretch/>
        </p:blipFill>
        <p:spPr>
          <a:xfrm>
            <a:off x="8354880" y="1548000"/>
            <a:ext cx="1581120" cy="2418480"/>
          </a:xfrm>
          <a:prstGeom prst="rect">
            <a:avLst/>
          </a:prstGeom>
          <a:ln>
            <a:solidFill>
              <a:srgbClr val="000000"/>
            </a:solidFill>
          </a:ln>
        </p:spPr>
      </p:pic>
      <p:pic>
        <p:nvPicPr>
          <p:cNvPr id="306" name="Imagem 305"/>
          <p:cNvPicPr/>
          <p:nvPr/>
        </p:nvPicPr>
        <p:blipFill>
          <a:blip r:embed="rId4"/>
          <a:stretch/>
        </p:blipFill>
        <p:spPr>
          <a:xfrm>
            <a:off x="8352000" y="4068000"/>
            <a:ext cx="1584000" cy="2408400"/>
          </a:xfrm>
          <a:prstGeom prst="rect">
            <a:avLst/>
          </a:prstGeom>
          <a:ln>
            <a:solidFill>
              <a:srgbClr val="000000"/>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Shape 1"/>
          <p:cNvSpPr txBox="1"/>
          <p:nvPr/>
        </p:nvSpPr>
        <p:spPr>
          <a:xfrm>
            <a:off x="1792440" y="448560"/>
            <a:ext cx="8706600" cy="887760"/>
          </a:xfrm>
          <a:prstGeom prst="rect">
            <a:avLst/>
          </a:prstGeom>
          <a:noFill/>
          <a:ln>
            <a:noFill/>
          </a:ln>
        </p:spPr>
        <p:txBody>
          <a:bodyPr lIns="0" tIns="0" rIns="0" bIns="0" anchor="ctr">
            <a:noAutofit/>
          </a:bodyPr>
          <a:lstStyle/>
          <a:p>
            <a:pPr>
              <a:lnSpc>
                <a:spcPct val="100000"/>
              </a:lnSpc>
            </a:pPr>
            <a:r>
              <a:rPr lang="th-TH" sz="4000" b="1" strike="noStrike" spc="-1" dirty="0">
                <a:solidFill>
                  <a:srgbClr val="000000"/>
                </a:solidFill>
                <a:latin typeface="Calibri"/>
              </a:rPr>
              <a:t>การกำหนดค่าใหม่แผนการตรวจสอบ</a:t>
            </a:r>
            <a:endParaRPr lang="en-US" sz="4000" b="1" strike="noStrike" spc="-1" dirty="0">
              <a:solidFill>
                <a:srgbClr val="000000"/>
              </a:solidFill>
              <a:latin typeface="Calibri"/>
            </a:endParaRPr>
          </a:p>
        </p:txBody>
      </p:sp>
      <p:sp>
        <p:nvSpPr>
          <p:cNvPr id="341" name="TextShape 2"/>
          <p:cNvSpPr txBox="1"/>
          <p:nvPr/>
        </p:nvSpPr>
        <p:spPr>
          <a:xfrm>
            <a:off x="681318" y="1800000"/>
            <a:ext cx="10924803" cy="4608000"/>
          </a:xfrm>
          <a:prstGeom prst="rect">
            <a:avLst/>
          </a:prstGeom>
          <a:noFill/>
          <a:ln>
            <a:noFill/>
          </a:ln>
        </p:spPr>
        <p:txBody>
          <a:bodyPr lIns="0" tIns="0" rIns="0" bIns="0" anchor="t">
            <a:noAutofit/>
          </a:bodyPr>
          <a:lstStyle/>
          <a:p>
            <a:pPr marL="450850" indent="-342900" algn="thaiDist">
              <a:spcBef>
                <a:spcPts val="1417"/>
              </a:spcBef>
              <a:buClr>
                <a:srgbClr val="000000"/>
              </a:buClr>
              <a:buSzPct val="45000"/>
              <a:buFont typeface="Arial" panose="020B0604020202020204" pitchFamily="34" charset="0"/>
              <a:buChar char="•"/>
            </a:pPr>
            <a:r>
              <a:rPr lang="th-TH" sz="2400" strike="noStrike" spc="-1" dirty="0">
                <a:solidFill>
                  <a:srgbClr val="000000"/>
                </a:solidFill>
              </a:rPr>
              <a:t>การประเมินความพร้อมเป็นเครื่องมือในการประเมินและวิเคราะห์ที่มีจุดมุ่งหมายเพื่อกำหนดระดับความพร้อมขององค์กรในด้านเงื่อนไขทัศนคติและทรัพยากร</a:t>
            </a:r>
          </a:p>
          <a:p>
            <a:pPr marL="450850" indent="-342900" algn="thaiDist">
              <a:spcBef>
                <a:spcPts val="1417"/>
              </a:spcBef>
              <a:buClr>
                <a:srgbClr val="000000"/>
              </a:buClr>
              <a:buSzPct val="45000"/>
              <a:buFont typeface="Arial" panose="020B0604020202020204" pitchFamily="34" charset="0"/>
              <a:buChar char="•"/>
            </a:pPr>
            <a:r>
              <a:rPr lang="th-TH" sz="2400" strike="noStrike" spc="-1" dirty="0">
                <a:solidFill>
                  <a:srgbClr val="000000"/>
                </a:solidFill>
              </a:rPr>
              <a:t>กรอบคือชุดของขั้นตอนวิธีการและเครื่องมือที่มุ่งเน้นไปที่การออกแบบสถาปัตยกรรมองค์กรหรือระบบ</a:t>
            </a:r>
          </a:p>
          <a:p>
            <a:pPr marL="450850" indent="-342900" algn="thaiDist">
              <a:spcBef>
                <a:spcPts val="1417"/>
              </a:spcBef>
              <a:buClr>
                <a:srgbClr val="000000"/>
              </a:buClr>
              <a:buSzPct val="45000"/>
              <a:buFont typeface="Arial" panose="020B0604020202020204" pitchFamily="34" charset="0"/>
              <a:buChar char="•"/>
            </a:pPr>
            <a:r>
              <a:rPr lang="en-US" sz="2400" strike="noStrike" spc="-1" dirty="0">
                <a:solidFill>
                  <a:srgbClr val="000000"/>
                </a:solidFill>
              </a:rPr>
              <a:t>Roadmaps </a:t>
            </a:r>
            <a:r>
              <a:rPr lang="th-TH" sz="2400" strike="noStrike" spc="-1" dirty="0">
                <a:solidFill>
                  <a:srgbClr val="000000"/>
                </a:solidFill>
              </a:rPr>
              <a:t>คือ "แผนงานที่ตรงกับเป้าหมายระยะสั้นและระยะยาวพร้อมโซลูชันเทคโนโลยีเฉพาะเพื่อช่วยให้บรรลุเป้าหมายเหล่านั้น"</a:t>
            </a:r>
          </a:p>
          <a:p>
            <a:pPr marL="450850" indent="-342900" algn="thaiDist">
              <a:spcBef>
                <a:spcPts val="1417"/>
              </a:spcBef>
              <a:buClr>
                <a:srgbClr val="000000"/>
              </a:buClr>
              <a:buSzPct val="45000"/>
              <a:buFont typeface="Arial" panose="020B0604020202020204" pitchFamily="34" charset="0"/>
              <a:buChar char="•"/>
            </a:pPr>
            <a:r>
              <a:rPr lang="th-TH" sz="2400" strike="noStrike" spc="-1" dirty="0">
                <a:solidFill>
                  <a:srgbClr val="000000"/>
                </a:solidFill>
              </a:rPr>
              <a:t>แบบจำลองวุฒิภาวะเป็นแบบจำลองที่ช่วยให้องค์กรบรรลุทักษะที่คาดหวังในมิติเฉพาะเช่นวัฒนธรรมกระบวนการทรัพยากร ฯลฯ ผ่านกระบวนการปรับปรุงอย่างต่อเนื่อง</a:t>
            </a:r>
            <a:endParaRPr lang="en-US" sz="2400" strike="noStrike" spc="-1"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1792440" y="448560"/>
            <a:ext cx="8706600" cy="887760"/>
          </a:xfrm>
          <a:prstGeom prst="rect">
            <a:avLst/>
          </a:prstGeom>
          <a:noFill/>
          <a:ln>
            <a:noFill/>
          </a:ln>
        </p:spPr>
        <p:txBody>
          <a:bodyPr lIns="0" tIns="0" rIns="0" bIns="0" anchor="ctr">
            <a:noAutofit/>
          </a:bodyPr>
          <a:lstStyle/>
          <a:p>
            <a:r>
              <a:rPr lang="th-TH" sz="4400" b="1" strike="noStrike" spc="-1" dirty="0">
                <a:solidFill>
                  <a:srgbClr val="000000"/>
                </a:solidFill>
                <a:latin typeface="Arial"/>
              </a:rPr>
              <a:t>การจัดการตามกระบวนการ</a:t>
            </a:r>
            <a:endParaRPr lang="en-US" sz="4400" b="1" strike="noStrike" spc="-1" dirty="0">
              <a:solidFill>
                <a:srgbClr val="000000"/>
              </a:solidFill>
              <a:latin typeface="Arial"/>
            </a:endParaRPr>
          </a:p>
        </p:txBody>
      </p:sp>
      <p:sp>
        <p:nvSpPr>
          <p:cNvPr id="347" name="TextShape 2"/>
          <p:cNvSpPr txBox="1"/>
          <p:nvPr/>
        </p:nvSpPr>
        <p:spPr>
          <a:xfrm>
            <a:off x="6229800" y="1576080"/>
            <a:ext cx="5479560" cy="4824360"/>
          </a:xfrm>
          <a:prstGeom prst="rect">
            <a:avLst/>
          </a:prstGeom>
          <a:noFill/>
          <a:ln>
            <a:noFill/>
          </a:ln>
        </p:spPr>
        <p:txBody>
          <a:bodyPr lIns="0" tIns="0" rIns="0" bIns="0" anchor="t">
            <a:normAutofit/>
          </a:bodyPr>
          <a:lstStyle/>
          <a:p>
            <a:endParaRPr lang="en-US" sz="2800" b="0" strike="noStrike" spc="-1" dirty="0">
              <a:solidFill>
                <a:srgbClr val="000000"/>
              </a:solidFill>
              <a:latin typeface="Calibri"/>
            </a:endParaRPr>
          </a:p>
          <a:p>
            <a:pPr algn="ctr">
              <a:spcBef>
                <a:spcPts val="1417"/>
              </a:spcBef>
            </a:pPr>
            <a:r>
              <a:rPr lang="th-TH" sz="2400" b="0" strike="noStrike" spc="-1" dirty="0">
                <a:solidFill>
                  <a:srgbClr val="000000"/>
                </a:solidFill>
                <a:latin typeface="Arial"/>
              </a:rPr>
              <a:t>เป้าหมายสูงสุดคือการเป็น บริษัท ที่คล่องตัวสามารถปรับตัวเข้ากับสภาพแวดล้อมที่เปลี่ยนแปลงได้อย่างต่อเนื่องและคล่องตัว</a:t>
            </a:r>
            <a:endParaRPr lang="en-US" sz="2400" b="0" strike="noStrike" spc="-1" dirty="0">
              <a:solidFill>
                <a:srgbClr val="000000"/>
              </a:solidFill>
              <a:latin typeface="Arial"/>
            </a:endParaRPr>
          </a:p>
        </p:txBody>
      </p:sp>
      <p:sp>
        <p:nvSpPr>
          <p:cNvPr id="348" name="CustomShape 3"/>
          <p:cNvSpPr/>
          <p:nvPr/>
        </p:nvSpPr>
        <p:spPr>
          <a:xfrm>
            <a:off x="576000" y="1728000"/>
            <a:ext cx="5544000" cy="4248000"/>
          </a:xfrm>
          <a:prstGeom prst="rect">
            <a:avLst/>
          </a:prstGeom>
          <a:solidFill>
            <a:srgbClr val="FFFFFF"/>
          </a:solidFill>
          <a:ln w="6480">
            <a:solidFill>
              <a:srgbClr val="000000"/>
            </a:solidFill>
            <a:round/>
          </a:ln>
        </p:spPr>
        <p:style>
          <a:lnRef idx="0">
            <a:scrgbClr r="0" g="0" b="0"/>
          </a:lnRef>
          <a:fillRef idx="0">
            <a:scrgbClr r="0" g="0" b="0"/>
          </a:fillRef>
          <a:effectRef idx="0">
            <a:scrgbClr r="0" g="0" b="0"/>
          </a:effectRef>
          <a:fontRef idx="minor"/>
        </p:style>
        <p:txBody>
          <a:bodyPr wrap="none" lIns="93240" tIns="48240" rIns="93240" bIns="48240" anchor="ctr">
            <a:noAutofit/>
          </a:bodyPr>
          <a:lstStyle/>
          <a:p>
            <a:pPr algn="ctr"/>
            <a:endParaRPr lang="pt-PT" spc="-1" dirty="0">
              <a:latin typeface="Arial"/>
            </a:endParaRPr>
          </a:p>
          <a:p>
            <a:pPr algn="ctr"/>
            <a:r>
              <a:rPr lang="th-TH" b="0" i="0" dirty="0">
                <a:solidFill>
                  <a:srgbClr val="000000"/>
                </a:solidFill>
                <a:effectLst/>
                <a:latin typeface="Roboto"/>
              </a:rPr>
              <a:t>สิ่งแวดล้อม </a:t>
            </a:r>
            <a:r>
              <a:rPr lang="pt-PT" spc="-1" dirty="0">
                <a:latin typeface="Arial"/>
              </a:rPr>
              <a:t>                                                               </a:t>
            </a:r>
            <a:endParaRPr lang="pt-PT" dirty="0"/>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pPr algn="ctr"/>
            <a:endParaRPr lang="pt-PT" sz="1800" b="0" strike="noStrike" spc="-1" dirty="0">
              <a:latin typeface="Arial"/>
            </a:endParaRPr>
          </a:p>
          <a:p>
            <a:endParaRPr lang="pt-PT" sz="1800" b="0" strike="noStrike" spc="-1" dirty="0">
              <a:latin typeface="Arial"/>
            </a:endParaRPr>
          </a:p>
        </p:txBody>
      </p:sp>
      <p:sp>
        <p:nvSpPr>
          <p:cNvPr id="349" name="CustomShape 4"/>
          <p:cNvSpPr/>
          <p:nvPr/>
        </p:nvSpPr>
        <p:spPr>
          <a:xfrm>
            <a:off x="1296000" y="1836000"/>
            <a:ext cx="4104000" cy="4032000"/>
          </a:xfrm>
          <a:prstGeom prst="ellipse">
            <a:avLst/>
          </a:prstGeom>
          <a:solidFill>
            <a:srgbClr val="FFFFFF"/>
          </a:solidFill>
          <a:ln>
            <a:solidFill>
              <a:srgbClr val="000000"/>
            </a:solidFill>
          </a:ln>
        </p:spPr>
        <p:style>
          <a:lnRef idx="0">
            <a:scrgbClr r="0" g="0" b="0"/>
          </a:lnRef>
          <a:fillRef idx="0">
            <a:scrgbClr r="0" g="0" b="0"/>
          </a:fillRef>
          <a:effectRef idx="0">
            <a:scrgbClr r="0" g="0" b="0"/>
          </a:effectRef>
          <a:fontRef idx="minor"/>
        </p:style>
      </p:sp>
      <p:sp>
        <p:nvSpPr>
          <p:cNvPr id="350" name="CustomShape 5"/>
          <p:cNvSpPr/>
          <p:nvPr/>
        </p:nvSpPr>
        <p:spPr>
          <a:xfrm>
            <a:off x="2772000" y="3311640"/>
            <a:ext cx="1223640" cy="1116360"/>
          </a:xfrm>
          <a:prstGeom prst="ellipse">
            <a:avLst/>
          </a:prstGeom>
          <a:solidFill>
            <a:srgbClr val="FFFFFF"/>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th-TH" sz="1800" b="0" strike="noStrike" spc="-1" dirty="0">
                <a:latin typeface="Arial"/>
              </a:rPr>
              <a:t>ระบบ</a:t>
            </a:r>
            <a:endParaRPr lang="pt-PT" sz="1800" b="0" strike="noStrike" spc="-1" dirty="0">
              <a:latin typeface="Arial"/>
            </a:endParaRPr>
          </a:p>
        </p:txBody>
      </p:sp>
      <p:sp>
        <p:nvSpPr>
          <p:cNvPr id="351" name="Line 6"/>
          <p:cNvSpPr/>
          <p:nvPr/>
        </p:nvSpPr>
        <p:spPr>
          <a:xfrm>
            <a:off x="3420000" y="1836000"/>
            <a:ext cx="0" cy="147564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352" name="Line 7"/>
          <p:cNvSpPr/>
          <p:nvPr/>
        </p:nvSpPr>
        <p:spPr>
          <a:xfrm flipH="1">
            <a:off x="2016000" y="4212000"/>
            <a:ext cx="900000" cy="118800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353" name="Line 8"/>
          <p:cNvSpPr/>
          <p:nvPr/>
        </p:nvSpPr>
        <p:spPr>
          <a:xfrm>
            <a:off x="3888000" y="4176000"/>
            <a:ext cx="936000" cy="1080000"/>
          </a:xfrm>
          <a:prstGeom prst="line">
            <a:avLst/>
          </a:prstGeom>
          <a:ln>
            <a:solidFill>
              <a:srgbClr val="000000"/>
            </a:solidFill>
          </a:ln>
        </p:spPr>
        <p:style>
          <a:lnRef idx="0">
            <a:scrgbClr r="0" g="0" b="0"/>
          </a:lnRef>
          <a:fillRef idx="0">
            <a:scrgbClr r="0" g="0" b="0"/>
          </a:fillRef>
          <a:effectRef idx="0">
            <a:scrgbClr r="0" g="0" b="0"/>
          </a:effectRef>
          <a:fontRef idx="minor"/>
        </p:style>
      </p:sp>
      <p:sp>
        <p:nvSpPr>
          <p:cNvPr id="354" name="TextShape 9"/>
          <p:cNvSpPr txBox="1"/>
          <p:nvPr/>
        </p:nvSpPr>
        <p:spPr>
          <a:xfrm>
            <a:off x="1367640" y="2808000"/>
            <a:ext cx="1975680" cy="513720"/>
          </a:xfrm>
          <a:prstGeom prst="rect">
            <a:avLst/>
          </a:prstGeom>
          <a:noFill/>
          <a:ln>
            <a:noFill/>
          </a:ln>
        </p:spPr>
        <p:txBody>
          <a:bodyPr lIns="90000" tIns="45000" rIns="90000" bIns="45000">
            <a:noAutofit/>
          </a:bodyPr>
          <a:lstStyle/>
          <a:p>
            <a:pPr algn="ctr"/>
            <a:r>
              <a:rPr lang="th-TH" sz="1500" b="0" strike="noStrike" spc="-1" dirty="0">
                <a:latin typeface="Arial"/>
              </a:rPr>
              <a:t>องค์กร</a:t>
            </a:r>
          </a:p>
          <a:p>
            <a:pPr algn="ctr"/>
            <a:r>
              <a:rPr lang="th-TH" sz="1500" b="0" strike="noStrike" spc="-1" dirty="0">
                <a:latin typeface="Arial"/>
              </a:rPr>
              <a:t>(กระบวนการทางธุรกิจ)</a:t>
            </a:r>
            <a:endParaRPr lang="pt-PT" sz="1500" b="0" strike="noStrike" spc="-1" dirty="0">
              <a:latin typeface="Arial"/>
            </a:endParaRPr>
          </a:p>
        </p:txBody>
      </p:sp>
      <p:sp>
        <p:nvSpPr>
          <p:cNvPr id="355" name="TextShape 10"/>
          <p:cNvSpPr txBox="1"/>
          <p:nvPr/>
        </p:nvSpPr>
        <p:spPr>
          <a:xfrm>
            <a:off x="3476519" y="2536920"/>
            <a:ext cx="1610861" cy="725400"/>
          </a:xfrm>
          <a:prstGeom prst="rect">
            <a:avLst/>
          </a:prstGeom>
          <a:noFill/>
          <a:ln>
            <a:noFill/>
          </a:ln>
        </p:spPr>
        <p:txBody>
          <a:bodyPr lIns="90000" tIns="45000" rIns="90000" bIns="45000">
            <a:noAutofit/>
          </a:bodyPr>
          <a:lstStyle/>
          <a:p>
            <a:pPr algn="ctr"/>
            <a:r>
              <a:rPr lang="th-TH" sz="1500" b="0" strike="noStrike" spc="-1" dirty="0">
                <a:latin typeface="Arial"/>
              </a:rPr>
              <a:t>คน</a:t>
            </a:r>
          </a:p>
          <a:p>
            <a:pPr algn="ctr"/>
            <a:r>
              <a:rPr lang="th-TH" sz="1500" b="0" strike="noStrike" spc="-1" dirty="0">
                <a:latin typeface="Arial"/>
              </a:rPr>
              <a:t>(วัฒนธรรมองค์กร)</a:t>
            </a:r>
            <a:endParaRPr lang="pt-PT" sz="1500" b="0" strike="noStrike" spc="-1" dirty="0">
              <a:latin typeface="Arial"/>
            </a:endParaRPr>
          </a:p>
        </p:txBody>
      </p:sp>
      <p:sp>
        <p:nvSpPr>
          <p:cNvPr id="356" name="TextShape 11"/>
          <p:cNvSpPr txBox="1"/>
          <p:nvPr/>
        </p:nvSpPr>
        <p:spPr>
          <a:xfrm>
            <a:off x="2753280" y="4752000"/>
            <a:ext cx="1422720" cy="602280"/>
          </a:xfrm>
          <a:prstGeom prst="rect">
            <a:avLst/>
          </a:prstGeom>
          <a:noFill/>
          <a:ln>
            <a:noFill/>
          </a:ln>
        </p:spPr>
        <p:txBody>
          <a:bodyPr lIns="90000" tIns="45000" rIns="90000" bIns="45000" anchor="t">
            <a:noAutofit/>
          </a:bodyPr>
          <a:lstStyle/>
          <a:p>
            <a:pPr algn="ctr"/>
            <a:r>
              <a:rPr lang="th-TH" sz="1600" b="0" strike="noStrike" spc="-1" dirty="0">
                <a:latin typeface="Arial"/>
              </a:rPr>
              <a:t>เทคโนโลยี</a:t>
            </a:r>
          </a:p>
          <a:p>
            <a:pPr algn="ctr"/>
            <a:r>
              <a:rPr lang="th-TH" sz="1600" b="0" strike="noStrike" spc="-1" dirty="0">
                <a:latin typeface="Arial"/>
              </a:rPr>
              <a:t>(แหล่งข้อมูล)</a:t>
            </a:r>
            <a:endParaRPr lang="pt-PT" sz="1600" b="0" strike="noStrike" spc="-1" dirty="0">
              <a:latin typeface="Arial"/>
            </a:endParaRPr>
          </a:p>
        </p:txBody>
      </p:sp>
      <p:sp>
        <p:nvSpPr>
          <p:cNvPr id="357" name="CustomShape 12"/>
          <p:cNvSpPr/>
          <p:nvPr/>
        </p:nvSpPr>
        <p:spPr>
          <a:xfrm>
            <a:off x="6498359" y="4176000"/>
            <a:ext cx="2446135" cy="864000"/>
          </a:xfrm>
          <a:prstGeom prst="borderCallout1">
            <a:avLst>
              <a:gd name="adj1" fmla="val 45689"/>
              <a:gd name="adj2" fmla="val -177"/>
              <a:gd name="adj3" fmla="val -11574"/>
              <a:gd name="adj4" fmla="val -123960"/>
            </a:avLst>
          </a:prstGeom>
          <a:solidFill>
            <a:srgbClr val="FFFFFF"/>
          </a:solidFill>
          <a:ln>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gn="ctr"/>
            <a:r>
              <a:rPr lang="th-TH" sz="1800" b="0" strike="noStrike" spc="-1" dirty="0">
                <a:latin typeface="Arial"/>
              </a:rPr>
              <a:t>บริษัท เป็นระบบที่ซับซ้อน</a:t>
            </a:r>
            <a:endParaRPr lang="pt-PT" sz="1800" b="0" strike="noStrike" spc="-1" dirty="0">
              <a:latin typeface="Arial"/>
            </a:endParaRPr>
          </a:p>
        </p:txBody>
      </p:sp>
      <p:sp>
        <p:nvSpPr>
          <p:cNvPr id="358" name="TextShape 13"/>
          <p:cNvSpPr txBox="1"/>
          <p:nvPr/>
        </p:nvSpPr>
        <p:spPr>
          <a:xfrm>
            <a:off x="6192000" y="5328000"/>
            <a:ext cx="5606280" cy="602280"/>
          </a:xfrm>
          <a:prstGeom prst="rect">
            <a:avLst/>
          </a:prstGeom>
          <a:noFill/>
          <a:ln>
            <a:noFill/>
          </a:ln>
        </p:spPr>
        <p:txBody>
          <a:bodyPr lIns="90000" tIns="45000" rIns="90000" bIns="45000" anchor="t">
            <a:noAutofit/>
          </a:bodyPr>
          <a:lstStyle/>
          <a:p>
            <a:r>
              <a:rPr lang="pt-PT" sz="1800" b="0" strike="noStrike" spc="-1" dirty="0" err="1">
                <a:latin typeface="Arial"/>
              </a:rPr>
              <a:t>Source</a:t>
            </a:r>
            <a:r>
              <a:rPr lang="pt-PT" sz="1800" b="0" strike="noStrike" spc="-1" dirty="0">
                <a:latin typeface="Arial"/>
              </a:rPr>
              <a:t>: </a:t>
            </a:r>
            <a:r>
              <a:rPr lang="pt-PT" sz="1800" b="0" strike="noStrike" spc="-1" dirty="0" err="1">
                <a:latin typeface="Arial"/>
              </a:rPr>
              <a:t>Laudon</a:t>
            </a:r>
            <a:r>
              <a:rPr lang="pt-PT" sz="1800" b="0" strike="noStrike" spc="-1" dirty="0">
                <a:latin typeface="Arial"/>
              </a:rPr>
              <a:t>, Kenneth C.; </a:t>
            </a:r>
            <a:r>
              <a:rPr lang="pt-PT" sz="1800" b="0" strike="noStrike" spc="-1" dirty="0" err="1">
                <a:latin typeface="Arial"/>
              </a:rPr>
              <a:t>Laudon</a:t>
            </a:r>
            <a:r>
              <a:rPr lang="pt-PT" sz="1800" b="0" strike="noStrike" spc="-1" dirty="0">
                <a:latin typeface="Arial"/>
              </a:rPr>
              <a:t>, Jane P. (2019).</a:t>
            </a:r>
            <a:r>
              <a:rPr lang="pt-PT" spc="-1" dirty="0">
                <a:latin typeface="Arial"/>
              </a:rPr>
              <a:t> </a:t>
            </a:r>
            <a:r>
              <a:rPr lang="pt-PT" sz="1800" b="0" strike="noStrike" spc="-1" dirty="0" err="1">
                <a:latin typeface="Arial"/>
              </a:rPr>
              <a:t>Information</a:t>
            </a:r>
            <a:r>
              <a:rPr lang="pt-PT" sz="1800" b="0" strike="noStrike" spc="-1" dirty="0">
                <a:latin typeface="Arial"/>
              </a:rPr>
              <a:t> </a:t>
            </a:r>
            <a:r>
              <a:rPr lang="pt-PT" sz="1800" b="0" strike="noStrike" spc="-1" dirty="0" err="1">
                <a:latin typeface="Arial"/>
              </a:rPr>
              <a:t>Systems</a:t>
            </a:r>
            <a:r>
              <a:rPr lang="pt-PT" sz="1800" b="0" strike="noStrike" spc="-1" dirty="0">
                <a:latin typeface="Arial"/>
              </a:rPr>
              <a:t>. </a:t>
            </a:r>
            <a:r>
              <a:rPr lang="pt-PT" sz="1800" b="0" strike="noStrike" spc="-1" dirty="0" err="1">
                <a:latin typeface="Arial"/>
              </a:rPr>
              <a:t>Pearson</a:t>
            </a:r>
            <a:r>
              <a:rPr lang="pt-PT" sz="1800" b="0" strike="noStrike" spc="-1" dirty="0">
                <a:latin typeface="Arial"/>
              </a:rPr>
              <a:t>.</a:t>
            </a:r>
            <a:endParaRPr lang="pt-P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1792440" y="448560"/>
            <a:ext cx="8706600" cy="887760"/>
          </a:xfrm>
          <a:prstGeom prst="rect">
            <a:avLst/>
          </a:prstGeom>
          <a:noFill/>
          <a:ln>
            <a:noFill/>
          </a:ln>
        </p:spPr>
        <p:txBody>
          <a:bodyPr lIns="0" tIns="0" rIns="0" bIns="0" anchor="ctr">
            <a:noAutofit/>
          </a:bodyPr>
          <a:lstStyle/>
          <a:p>
            <a:r>
              <a:rPr lang="th-TH" sz="4400" b="1" strike="noStrike" spc="-1" dirty="0">
                <a:solidFill>
                  <a:srgbClr val="000000"/>
                </a:solidFill>
                <a:latin typeface="Arial"/>
              </a:rPr>
              <a:t>ขอบเขต</a:t>
            </a:r>
            <a:endParaRPr lang="en-US" sz="4400" b="1" strike="noStrike" spc="-1" dirty="0">
              <a:solidFill>
                <a:srgbClr val="000000"/>
              </a:solidFill>
              <a:latin typeface="Arial"/>
            </a:endParaRPr>
          </a:p>
        </p:txBody>
      </p:sp>
      <p:sp>
        <p:nvSpPr>
          <p:cNvPr id="360" name="TextShape 2"/>
          <p:cNvSpPr txBox="1"/>
          <p:nvPr/>
        </p:nvSpPr>
        <p:spPr>
          <a:xfrm>
            <a:off x="525797" y="1925215"/>
            <a:ext cx="10900080" cy="4039920"/>
          </a:xfrm>
          <a:prstGeom prst="rect">
            <a:avLst/>
          </a:prstGeom>
          <a:noFill/>
          <a:ln>
            <a:noFill/>
          </a:ln>
        </p:spPr>
        <p:txBody>
          <a:bodyPr lIns="0" tIns="0" rIns="0" bIns="0" anchor="t">
            <a:noAutofit/>
          </a:bodyPr>
          <a:lstStyle/>
          <a:p>
            <a:pPr marL="679450" indent="-571500">
              <a:lnSpc>
                <a:spcPct val="90000"/>
              </a:lnSpc>
              <a:spcBef>
                <a:spcPts val="600"/>
              </a:spcBef>
              <a:spcAft>
                <a:spcPts val="1134"/>
              </a:spcAft>
              <a:buClr>
                <a:srgbClr val="000000"/>
              </a:buClr>
              <a:buSzPct val="45000"/>
              <a:buFont typeface="Arial"/>
              <a:buChar char="•"/>
            </a:pPr>
            <a:r>
              <a:rPr lang="th-TH" sz="3200" b="0" strike="noStrike" spc="-1" dirty="0">
                <a:solidFill>
                  <a:srgbClr val="000000"/>
                </a:solidFill>
                <a:latin typeface="Arial"/>
              </a:rPr>
              <a:t>โมเดลทั่วไป</a:t>
            </a:r>
            <a:endParaRPr lang="en-US" sz="3200" b="0" strike="noStrike" spc="-1" dirty="0">
              <a:solidFill>
                <a:srgbClr val="000000"/>
              </a:solidFill>
              <a:latin typeface="Arial"/>
            </a:endParaRPr>
          </a:p>
          <a:p>
            <a:pPr marL="1081088" indent="-366713">
              <a:lnSpc>
                <a:spcPct val="90000"/>
              </a:lnSpc>
              <a:spcBef>
                <a:spcPts val="600"/>
              </a:spcBef>
              <a:spcAft>
                <a:spcPts val="1134"/>
              </a:spcAft>
              <a:buClr>
                <a:srgbClr val="000000"/>
              </a:buClr>
              <a:buSzPct val="45000"/>
              <a:buFont typeface="Arial"/>
              <a:buChar char="•"/>
            </a:pPr>
            <a:r>
              <a:rPr lang="th-TH" sz="2000" b="0" strike="noStrike" spc="-1" dirty="0">
                <a:solidFill>
                  <a:srgbClr val="000000"/>
                </a:solidFill>
                <a:latin typeface="Arial"/>
              </a:rPr>
              <a:t>เป็นข้อมูลทั่วไปและการประยุกต์ใช้ขึ้นอยู่กับการให้คำปรึกษาและการประเมินภายนอกของกระบวนการเพื่อระบุระดับวุฒิภาวะ</a:t>
            </a:r>
            <a:endParaRPr lang="en-US" sz="2000" b="0" strike="noStrike" spc="-1" dirty="0">
              <a:solidFill>
                <a:srgbClr val="000000"/>
              </a:solidFill>
              <a:latin typeface="Arial"/>
            </a:endParaRPr>
          </a:p>
          <a:p>
            <a:pPr marL="679450" indent="-571500">
              <a:lnSpc>
                <a:spcPct val="90000"/>
              </a:lnSpc>
              <a:spcBef>
                <a:spcPts val="600"/>
              </a:spcBef>
              <a:spcAft>
                <a:spcPts val="1134"/>
              </a:spcAft>
              <a:buClr>
                <a:srgbClr val="000000"/>
              </a:buClr>
              <a:buSzPct val="45000"/>
              <a:buFont typeface="Arial"/>
              <a:buChar char="•"/>
            </a:pPr>
            <a:r>
              <a:rPr lang="th-TH" sz="3200" spc="-1" dirty="0">
                <a:solidFill>
                  <a:srgbClr val="000000"/>
                </a:solidFill>
                <a:latin typeface="Arial"/>
                <a:ea typeface="Noto Sans CJK SC"/>
              </a:rPr>
              <a:t>โมเดลเฉพาะ</a:t>
            </a:r>
            <a:endParaRPr lang="en-US" sz="3200" b="0" strike="noStrike" spc="-1" dirty="0">
              <a:solidFill>
                <a:srgbClr val="000000"/>
              </a:solidFill>
              <a:latin typeface="Arial"/>
              <a:ea typeface="Noto Sans CJK SC"/>
            </a:endParaRPr>
          </a:p>
          <a:p>
            <a:pPr marL="1081088" lvl="1" indent="-366713">
              <a:lnSpc>
                <a:spcPct val="90000"/>
              </a:lnSpc>
              <a:spcBef>
                <a:spcPts val="600"/>
              </a:spcBef>
              <a:spcAft>
                <a:spcPts val="1134"/>
              </a:spcAft>
              <a:buClr>
                <a:srgbClr val="000000"/>
              </a:buClr>
              <a:buSzPct val="75000"/>
              <a:buFont typeface="Arial"/>
              <a:buChar char="•"/>
            </a:pPr>
            <a:r>
              <a:rPr lang="th-TH" sz="2000" b="0" strike="noStrike" spc="-1" dirty="0">
                <a:solidFill>
                  <a:srgbClr val="000000"/>
                </a:solidFill>
                <a:latin typeface="Arial"/>
              </a:rPr>
              <a:t>อีกวิธีหนึ่งในการตอบสนองความต้องการสำหรับการประเมินความเป็นผู้ใหญ่คือการเลือกสร้างแบบจำลองเพื่อให้เป็นไปตามเงื่อนไขเฉพาะ เป็นเรื่องปกติในกรณีเช่นนี้ที่จะใช้แบบจำลองที่มีอยู่เป็นข้อมูลอ้างอิง ไม่ว่าในกรณีใดการระบุปัจจัยแห่งความสำเร็จที่ควรพิจารณาเป็นองค์ประกอบพื้นฐาน</a:t>
            </a:r>
            <a:endParaRPr lang="en-US" sz="2000" b="0" strike="noStrike" spc="-1" dirty="0">
              <a:solidFill>
                <a:srgbClr val="000000"/>
              </a:solidFill>
              <a:latin typeface="Arial"/>
              <a:ea typeface="Noto Sans CJK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Shape 1"/>
          <p:cNvSpPr txBox="1"/>
          <p:nvPr/>
        </p:nvSpPr>
        <p:spPr>
          <a:xfrm>
            <a:off x="1464660" y="366120"/>
            <a:ext cx="8706600" cy="887760"/>
          </a:xfrm>
          <a:prstGeom prst="rect">
            <a:avLst/>
          </a:prstGeom>
          <a:noFill/>
          <a:ln>
            <a:noFill/>
          </a:ln>
        </p:spPr>
        <p:txBody>
          <a:bodyPr lIns="0" tIns="0" rIns="0" bIns="0" anchor="ctr">
            <a:noAutofit/>
          </a:bodyPr>
          <a:lstStyle/>
          <a:p>
            <a:pPr algn="ctr"/>
            <a:r>
              <a:rPr lang="th-TH" sz="3200" b="1" i="0" dirty="0">
                <a:effectLst/>
                <a:latin typeface="arial" panose="020B0604020202020204" pitchFamily="34" charset="0"/>
              </a:rPr>
              <a:t> แนวคิดเบื้องต้นของ</a:t>
            </a:r>
            <a:r>
              <a:rPr lang="th-TH" sz="3200" b="1" strike="noStrike" spc="-1" dirty="0">
                <a:solidFill>
                  <a:srgbClr val="000000"/>
                </a:solidFill>
                <a:latin typeface="Arial"/>
              </a:rPr>
              <a:t>ความบริบูรณ์</a:t>
            </a:r>
            <a:endParaRPr lang="en-US" sz="3200" b="1" i="0" dirty="0">
              <a:effectLst/>
              <a:latin typeface="arial" panose="020B0604020202020204" pitchFamily="34" charset="0"/>
            </a:endParaRPr>
          </a:p>
          <a:p>
            <a:pPr algn="ctr"/>
            <a:r>
              <a:rPr lang="en-US" sz="3200" b="1" strike="noStrike" spc="-1" dirty="0">
                <a:latin typeface="Arial"/>
              </a:rPr>
              <a:t>Generic Maturity Model</a:t>
            </a:r>
          </a:p>
        </p:txBody>
      </p:sp>
      <p:sp>
        <p:nvSpPr>
          <p:cNvPr id="362" name="TextShape 2"/>
          <p:cNvSpPr txBox="1"/>
          <p:nvPr/>
        </p:nvSpPr>
        <p:spPr>
          <a:xfrm>
            <a:off x="475920" y="1576080"/>
            <a:ext cx="10684080" cy="4471920"/>
          </a:xfrm>
          <a:prstGeom prst="rect">
            <a:avLst/>
          </a:prstGeom>
          <a:noFill/>
          <a:ln>
            <a:noFill/>
          </a:ln>
        </p:spPr>
        <p:txBody>
          <a:bodyPr lIns="0" tIns="0" rIns="0" bIns="0" anchor="t">
            <a:noAutofit/>
          </a:bodyPr>
          <a:lstStyle/>
          <a:p>
            <a:pPr marL="565150" indent="-457200">
              <a:lnSpc>
                <a:spcPct val="90000"/>
              </a:lnSpc>
              <a:spcAft>
                <a:spcPts val="1414"/>
              </a:spcAft>
              <a:buClr>
                <a:srgbClr val="2C3E50"/>
              </a:buClr>
              <a:buSzPct val="45000"/>
              <a:buFont typeface="Arial"/>
              <a:buChar char="•"/>
            </a:pPr>
            <a:r>
              <a:rPr lang="en-US" sz="1400" b="1" strike="noStrike" spc="-1" dirty="0">
                <a:solidFill>
                  <a:srgbClr val="000000"/>
                </a:solidFill>
                <a:latin typeface="Arial"/>
              </a:rPr>
              <a:t>Capability Maturity Model (CMM)</a:t>
            </a:r>
            <a:r>
              <a:rPr lang="en-US" sz="1400" b="0" strike="noStrike" spc="-1" dirty="0">
                <a:solidFill>
                  <a:srgbClr val="000000"/>
                </a:solidFill>
                <a:latin typeface="Arial"/>
              </a:rPr>
              <a:t> &amp; </a:t>
            </a:r>
            <a:r>
              <a:rPr lang="en-US" sz="1400" b="1" strike="noStrike" spc="-1" dirty="0">
                <a:solidFill>
                  <a:srgbClr val="000000"/>
                </a:solidFill>
                <a:latin typeface="Arial"/>
              </a:rPr>
              <a:t>Capability Maturity Model Integration (CMMI)</a:t>
            </a:r>
            <a:endParaRPr lang="en-US" sz="1400" b="0" strike="noStrike" spc="-1" dirty="0">
              <a:solidFill>
                <a:srgbClr val="000000"/>
              </a:solidFill>
              <a:latin typeface="Arial"/>
            </a:endParaRPr>
          </a:p>
          <a:p>
            <a:pPr marL="565150" indent="-457200">
              <a:lnSpc>
                <a:spcPct val="90000"/>
              </a:lnSpc>
              <a:spcAft>
                <a:spcPts val="1414"/>
              </a:spcAft>
              <a:buClr>
                <a:srgbClr val="2C3E50"/>
              </a:buClr>
              <a:buSzPct val="45000"/>
              <a:buFont typeface="Arial"/>
              <a:buChar char="•"/>
            </a:pPr>
            <a:r>
              <a:rPr lang="en-US" sz="1400" b="1" strike="noStrike" spc="-1" dirty="0">
                <a:solidFill>
                  <a:srgbClr val="000000"/>
                </a:solidFill>
                <a:latin typeface="Arial"/>
              </a:rPr>
              <a:t>IMPULS Industrie 4.0 Readiness Model</a:t>
            </a:r>
            <a:r>
              <a:rPr lang="en-US" sz="1400" b="0" strike="noStrike" spc="-1" dirty="0">
                <a:solidFill>
                  <a:srgbClr val="000000"/>
                </a:solidFill>
                <a:latin typeface="Arial"/>
              </a:rPr>
              <a:t>, by VDMA, RWTH Aachen and IW Consult</a:t>
            </a:r>
          </a:p>
          <a:p>
            <a:pPr marL="565150" indent="-457200">
              <a:lnSpc>
                <a:spcPct val="90000"/>
              </a:lnSpc>
              <a:spcAft>
                <a:spcPts val="1414"/>
              </a:spcAft>
              <a:buClr>
                <a:srgbClr val="2C3E50"/>
              </a:buClr>
              <a:buSzPct val="45000"/>
              <a:buFont typeface="Arial"/>
              <a:buChar char="•"/>
            </a:pPr>
            <a:r>
              <a:rPr lang="en-US" sz="1400" b="1" strike="noStrike" spc="-1" dirty="0">
                <a:solidFill>
                  <a:srgbClr val="000000"/>
                </a:solidFill>
                <a:latin typeface="Arial"/>
              </a:rPr>
              <a:t>Manufacturing Value Modeling Methodology (MVMM)</a:t>
            </a:r>
            <a:r>
              <a:rPr lang="en-US" sz="1400" b="0" strike="noStrike" spc="-1" dirty="0">
                <a:solidFill>
                  <a:srgbClr val="000000"/>
                </a:solidFill>
                <a:latin typeface="Arial"/>
              </a:rPr>
              <a:t>, by Gartner Maturity Model</a:t>
            </a:r>
          </a:p>
          <a:p>
            <a:pPr marL="565150" indent="-457200">
              <a:lnSpc>
                <a:spcPct val="90000"/>
              </a:lnSpc>
              <a:spcAft>
                <a:spcPts val="1414"/>
              </a:spcAft>
              <a:buClr>
                <a:srgbClr val="2C3E50"/>
              </a:buClr>
              <a:buSzPct val="45000"/>
              <a:buFont typeface="Arial"/>
              <a:buChar char="•"/>
            </a:pPr>
            <a:r>
              <a:rPr lang="en-US" sz="1400" b="1" strike="noStrike" spc="-1" dirty="0">
                <a:solidFill>
                  <a:srgbClr val="000000"/>
                </a:solidFill>
                <a:latin typeface="Arial"/>
              </a:rPr>
              <a:t>Industrie 4.0 Maturity Index</a:t>
            </a:r>
            <a:r>
              <a:rPr lang="en-US" sz="1400" b="0" strike="noStrike" spc="-1" dirty="0">
                <a:solidFill>
                  <a:srgbClr val="000000"/>
                </a:solidFill>
                <a:latin typeface="Arial"/>
              </a:rPr>
              <a:t>, by </a:t>
            </a:r>
            <a:r>
              <a:rPr lang="en-US" sz="1400" b="0" strike="noStrike" spc="-1" dirty="0" err="1">
                <a:solidFill>
                  <a:srgbClr val="000000"/>
                </a:solidFill>
                <a:latin typeface="Arial"/>
              </a:rPr>
              <a:t>Acatech</a:t>
            </a:r>
            <a:endParaRPr lang="en-US" sz="1400" b="0" strike="noStrike" spc="-1" dirty="0">
              <a:solidFill>
                <a:srgbClr val="000000"/>
              </a:solidFill>
              <a:latin typeface="Arial"/>
            </a:endParaRPr>
          </a:p>
          <a:p>
            <a:pPr marL="565150" indent="-457200">
              <a:lnSpc>
                <a:spcPct val="90000"/>
              </a:lnSpc>
              <a:spcAft>
                <a:spcPts val="1414"/>
              </a:spcAft>
              <a:buClr>
                <a:srgbClr val="2C3E50"/>
              </a:buClr>
              <a:buSzPct val="45000"/>
              <a:buFont typeface="Arial"/>
              <a:buChar char="•"/>
            </a:pPr>
            <a:r>
              <a:rPr lang="en-US" sz="1400" b="1" strike="noStrike" spc="-1" dirty="0">
                <a:solidFill>
                  <a:srgbClr val="000000"/>
                </a:solidFill>
                <a:latin typeface="Arial"/>
              </a:rPr>
              <a:t>PwC Industry 4.0</a:t>
            </a:r>
            <a:r>
              <a:rPr lang="en-US" sz="1400" b="0" strike="noStrike" spc="-1" dirty="0">
                <a:solidFill>
                  <a:srgbClr val="000000"/>
                </a:solidFill>
                <a:latin typeface="Arial"/>
              </a:rPr>
              <a:t> – Enabling Digital Operations and Self Assessment;</a:t>
            </a:r>
            <a:r>
              <a:rPr lang="en-US" sz="1400" spc="-1" dirty="0">
                <a:solidFill>
                  <a:srgbClr val="000000"/>
                </a:solidFill>
                <a:latin typeface="Arial"/>
              </a:rPr>
              <a:t> </a:t>
            </a:r>
          </a:p>
          <a:p>
            <a:pPr marL="565150" indent="-457200">
              <a:lnSpc>
                <a:spcPct val="90000"/>
              </a:lnSpc>
              <a:spcAft>
                <a:spcPts val="1414"/>
              </a:spcAft>
              <a:buClr>
                <a:srgbClr val="2C3E50"/>
              </a:buClr>
              <a:buSzPct val="45000"/>
              <a:buFont typeface="Arial"/>
              <a:buChar char="•"/>
            </a:pPr>
            <a:r>
              <a:rPr lang="en-US" sz="1400" b="1" strike="noStrike" spc="-1" dirty="0">
                <a:solidFill>
                  <a:srgbClr val="000000"/>
                </a:solidFill>
                <a:latin typeface="Arial"/>
              </a:rPr>
              <a:t>BCG</a:t>
            </a:r>
            <a:r>
              <a:rPr lang="en-US" sz="1400" b="0" strike="noStrike" spc="-1" dirty="0">
                <a:solidFill>
                  <a:srgbClr val="000000"/>
                </a:solidFill>
                <a:latin typeface="Arial"/>
              </a:rPr>
              <a:t> – Digital Acceleration Index;</a:t>
            </a:r>
            <a:r>
              <a:rPr lang="en-US" sz="1400" spc="-1" dirty="0">
                <a:solidFill>
                  <a:srgbClr val="000000"/>
                </a:solidFill>
                <a:latin typeface="Arial"/>
              </a:rPr>
              <a:t> </a:t>
            </a:r>
            <a:endParaRPr lang="en-US" sz="1400" b="0" strike="noStrike" spc="-1" dirty="0">
              <a:solidFill>
                <a:srgbClr val="000000"/>
              </a:solidFill>
              <a:latin typeface="Arial"/>
            </a:endParaRPr>
          </a:p>
          <a:p>
            <a:pPr marL="565150" indent="-457200">
              <a:lnSpc>
                <a:spcPct val="90000"/>
              </a:lnSpc>
              <a:spcAft>
                <a:spcPts val="1414"/>
              </a:spcAft>
              <a:buClr>
                <a:srgbClr val="2C3E50"/>
              </a:buClr>
              <a:buSzPct val="45000"/>
              <a:buFont typeface="Arial"/>
              <a:buChar char="•"/>
            </a:pPr>
            <a:r>
              <a:rPr lang="en-US" sz="1400" b="0" strike="noStrike" spc="-1" dirty="0">
                <a:solidFill>
                  <a:srgbClr val="000000"/>
                </a:solidFill>
                <a:latin typeface="Arial"/>
              </a:rPr>
              <a:t>The Maturity Model for Assessing </a:t>
            </a:r>
            <a:r>
              <a:rPr lang="en-US" sz="1400" b="1" strike="noStrike" spc="-1" dirty="0">
                <a:solidFill>
                  <a:srgbClr val="000000"/>
                </a:solidFill>
                <a:latin typeface="Arial"/>
              </a:rPr>
              <a:t>Industry 4.0 Readiness and Maturity of Manufacturing</a:t>
            </a:r>
            <a:r>
              <a:rPr lang="en-US" sz="1400" b="0" strike="noStrike" spc="-1" dirty="0">
                <a:solidFill>
                  <a:srgbClr val="000000"/>
                </a:solidFill>
                <a:latin typeface="Arial"/>
              </a:rPr>
              <a:t>, by Fraunhofer Austria;</a:t>
            </a:r>
          </a:p>
          <a:p>
            <a:pPr marL="565150" indent="-457200">
              <a:lnSpc>
                <a:spcPct val="90000"/>
              </a:lnSpc>
              <a:spcAft>
                <a:spcPts val="1414"/>
              </a:spcAft>
              <a:buClr>
                <a:srgbClr val="2C3E50"/>
              </a:buClr>
              <a:buSzPct val="45000"/>
              <a:buFont typeface="Arial"/>
              <a:buChar char="•"/>
            </a:pPr>
            <a:r>
              <a:rPr lang="en-US" sz="1400" b="1" strike="noStrike" spc="-1" err="1">
                <a:solidFill>
                  <a:srgbClr val="000000"/>
                </a:solidFill>
                <a:latin typeface="Arial"/>
              </a:rPr>
              <a:t>Minnosphere</a:t>
            </a:r>
            <a:r>
              <a:rPr lang="en-US" sz="1400" b="1" strike="noStrike" spc="-1" dirty="0">
                <a:solidFill>
                  <a:srgbClr val="000000"/>
                </a:solidFill>
                <a:latin typeface="Arial"/>
              </a:rPr>
              <a:t> and Hochschule Neu-Ulm</a:t>
            </a:r>
            <a:r>
              <a:rPr lang="en-US" sz="1400" b="0" strike="noStrike" spc="-1" dirty="0">
                <a:solidFill>
                  <a:srgbClr val="000000"/>
                </a:solidFill>
                <a:latin typeface="Arial"/>
              </a:rPr>
              <a:t> – University of Applied Sciences, online-assessment, </a:t>
            </a:r>
            <a:r>
              <a:rPr lang="en-US" sz="1400" b="0" strike="noStrike" spc="-1" err="1">
                <a:solidFill>
                  <a:srgbClr val="000000"/>
                </a:solidFill>
                <a:latin typeface="Arial"/>
              </a:rPr>
              <a:t>digitale</a:t>
            </a:r>
            <a:r>
              <a:rPr lang="en-US" sz="1400" b="0" strike="noStrike" spc="-1" dirty="0">
                <a:solidFill>
                  <a:srgbClr val="000000"/>
                </a:solidFill>
                <a:latin typeface="Arial"/>
              </a:rPr>
              <a:t> </a:t>
            </a:r>
            <a:r>
              <a:rPr lang="en-US" sz="1400" b="0" strike="noStrike" spc="-1" err="1">
                <a:solidFill>
                  <a:srgbClr val="000000"/>
                </a:solidFill>
                <a:latin typeface="Arial"/>
              </a:rPr>
              <a:t>readines</a:t>
            </a:r>
            <a:r>
              <a:rPr lang="en-US" sz="1400" b="0" strike="noStrike" spc="-1" dirty="0">
                <a:solidFill>
                  <a:srgbClr val="000000"/>
                </a:solidFill>
                <a:latin typeface="Arial"/>
              </a:rPr>
              <a:t> of companies;</a:t>
            </a:r>
          </a:p>
          <a:p>
            <a:pPr marL="565150" indent="-457200">
              <a:lnSpc>
                <a:spcPct val="90000"/>
              </a:lnSpc>
              <a:spcAft>
                <a:spcPts val="1414"/>
              </a:spcAft>
              <a:buClr>
                <a:srgbClr val="2C3E50"/>
              </a:buClr>
              <a:buSzPct val="45000"/>
              <a:buFont typeface="Arial"/>
              <a:buChar char="•"/>
            </a:pPr>
            <a:r>
              <a:rPr lang="en-US" sz="1400" b="0" strike="noStrike" spc="-1" dirty="0">
                <a:solidFill>
                  <a:srgbClr val="000000"/>
                </a:solidFill>
                <a:latin typeface="Arial"/>
              </a:rPr>
              <a:t>Federal Ministry for Economic Affairs and Energy Germany (</a:t>
            </a:r>
            <a:r>
              <a:rPr lang="en-US" sz="1400" b="0" strike="noStrike" spc="-1" err="1">
                <a:solidFill>
                  <a:srgbClr val="000000"/>
                </a:solidFill>
                <a:latin typeface="Arial"/>
              </a:rPr>
              <a:t>BMWi</a:t>
            </a:r>
            <a:r>
              <a:rPr lang="en-US" sz="1400" b="0" strike="noStrike" spc="-1" dirty="0">
                <a:solidFill>
                  <a:srgbClr val="000000"/>
                </a:solidFill>
                <a:latin typeface="Arial"/>
              </a:rPr>
              <a:t>), </a:t>
            </a:r>
            <a:r>
              <a:rPr lang="en-US" sz="1400" b="1" strike="noStrike" spc="-1" dirty="0">
                <a:solidFill>
                  <a:srgbClr val="000000"/>
                </a:solidFill>
                <a:latin typeface="Arial"/>
              </a:rPr>
              <a:t>Industrie 4.0 – </a:t>
            </a:r>
            <a:r>
              <a:rPr lang="en-US" sz="1400" b="1" strike="noStrike" spc="-1" err="1">
                <a:solidFill>
                  <a:srgbClr val="000000"/>
                </a:solidFill>
                <a:latin typeface="Arial"/>
              </a:rPr>
              <a:t>Checkliste</a:t>
            </a:r>
            <a:r>
              <a:rPr lang="en-US" sz="1400" b="0" strike="noStrike" spc="-1" dirty="0">
                <a:solidFill>
                  <a:srgbClr val="000000"/>
                </a:solidFill>
                <a:latin typeface="Arial"/>
              </a:rPr>
              <a:t>: </a:t>
            </a:r>
            <a:r>
              <a:rPr lang="en-US" sz="1400" b="0" strike="noStrike" spc="-1" err="1">
                <a:solidFill>
                  <a:srgbClr val="000000"/>
                </a:solidFill>
                <a:latin typeface="Arial"/>
              </a:rPr>
              <a:t>Kommt</a:t>
            </a:r>
            <a:r>
              <a:rPr lang="en-US" sz="1400" b="0" strike="noStrike" spc="-1" dirty="0">
                <a:solidFill>
                  <a:srgbClr val="000000"/>
                </a:solidFill>
                <a:latin typeface="Arial"/>
              </a:rPr>
              <a:t> Industrie 4.0 </a:t>
            </a:r>
            <a:r>
              <a:rPr lang="en-US" sz="1400" b="0" strike="noStrike" spc="-1" err="1">
                <a:solidFill>
                  <a:srgbClr val="000000"/>
                </a:solidFill>
                <a:latin typeface="Arial"/>
              </a:rPr>
              <a:t>für</a:t>
            </a:r>
            <a:r>
              <a:rPr lang="en-US" sz="1400" b="0" strike="noStrike" spc="-1" dirty="0">
                <a:solidFill>
                  <a:srgbClr val="000000"/>
                </a:solidFill>
                <a:latin typeface="Arial"/>
              </a:rPr>
              <a:t> </a:t>
            </a:r>
            <a:r>
              <a:rPr lang="en-US" sz="1400" b="0" strike="noStrike" spc="-1" err="1">
                <a:solidFill>
                  <a:srgbClr val="000000"/>
                </a:solidFill>
                <a:latin typeface="Arial"/>
              </a:rPr>
              <a:t>unser</a:t>
            </a:r>
            <a:r>
              <a:rPr lang="en-US" sz="1400" b="0" strike="noStrike" spc="-1" dirty="0">
                <a:solidFill>
                  <a:srgbClr val="000000"/>
                </a:solidFill>
                <a:latin typeface="Arial"/>
              </a:rPr>
              <a:t> </a:t>
            </a:r>
            <a:r>
              <a:rPr lang="en-US" sz="1400" b="0" strike="noStrike" spc="-1" err="1">
                <a:solidFill>
                  <a:srgbClr val="000000"/>
                </a:solidFill>
                <a:latin typeface="Arial"/>
              </a:rPr>
              <a:t>Unternehmen</a:t>
            </a:r>
            <a:r>
              <a:rPr lang="en-US" sz="1400" b="0" strike="noStrike" spc="-1" dirty="0">
                <a:solidFill>
                  <a:srgbClr val="000000"/>
                </a:solidFill>
                <a:latin typeface="Arial"/>
              </a:rPr>
              <a:t> in </a:t>
            </a:r>
            <a:r>
              <a:rPr lang="en-US" sz="1400" b="0" strike="noStrike" spc="-1" err="1">
                <a:solidFill>
                  <a:srgbClr val="000000"/>
                </a:solidFill>
                <a:latin typeface="Arial"/>
              </a:rPr>
              <a:t>Frage</a:t>
            </a:r>
            <a:r>
              <a:rPr lang="en-US" sz="1400" b="0" strike="noStrike" spc="-1" dirty="0">
                <a:solidFill>
                  <a:srgbClr val="000000"/>
                </a:solidFill>
                <a:latin typeface="Arial"/>
              </a:rPr>
              <a:t>;</a:t>
            </a:r>
          </a:p>
          <a:p>
            <a:pPr marL="565150" indent="-457200">
              <a:lnSpc>
                <a:spcPct val="90000"/>
              </a:lnSpc>
              <a:spcAft>
                <a:spcPts val="1414"/>
              </a:spcAft>
              <a:buClr>
                <a:srgbClr val="2C3E50"/>
              </a:buClr>
              <a:buSzPct val="45000"/>
              <a:buFont typeface="Arial"/>
              <a:buChar char="•"/>
            </a:pPr>
            <a:r>
              <a:rPr lang="en-US" sz="1400" b="0" strike="noStrike" spc="-1" err="1">
                <a:solidFill>
                  <a:srgbClr val="000000"/>
                </a:solidFill>
                <a:latin typeface="Arial"/>
              </a:rPr>
              <a:t>Deutscher</a:t>
            </a:r>
            <a:r>
              <a:rPr lang="en-US" sz="1400" b="0" strike="noStrike" spc="-1" dirty="0">
                <a:solidFill>
                  <a:srgbClr val="000000"/>
                </a:solidFill>
                <a:latin typeface="Arial"/>
              </a:rPr>
              <a:t> Industrie-und </a:t>
            </a:r>
            <a:r>
              <a:rPr lang="en-US" sz="1400" b="0" strike="noStrike" spc="-1" err="1">
                <a:solidFill>
                  <a:srgbClr val="000000"/>
                </a:solidFill>
                <a:latin typeface="Arial"/>
              </a:rPr>
              <a:t>Handelskammertag</a:t>
            </a:r>
            <a:r>
              <a:rPr lang="en-US" sz="1400" b="0" strike="noStrike" spc="-1" dirty="0">
                <a:solidFill>
                  <a:srgbClr val="000000"/>
                </a:solidFill>
                <a:latin typeface="Arial"/>
              </a:rPr>
              <a:t> (DIHK) – </a:t>
            </a:r>
            <a:r>
              <a:rPr lang="en-US" sz="1400" b="1" strike="noStrike" spc="-1" err="1">
                <a:solidFill>
                  <a:srgbClr val="000000"/>
                </a:solidFill>
                <a:latin typeface="Arial"/>
              </a:rPr>
              <a:t>Selbsttest</a:t>
            </a:r>
            <a:r>
              <a:rPr lang="en-US" sz="1400" b="1" strike="noStrike" spc="-1" dirty="0">
                <a:solidFill>
                  <a:srgbClr val="000000"/>
                </a:solidFill>
                <a:latin typeface="Arial"/>
              </a:rPr>
              <a:t> </a:t>
            </a:r>
            <a:r>
              <a:rPr lang="en-US" sz="1400" b="1" strike="noStrike" spc="-1" err="1">
                <a:solidFill>
                  <a:srgbClr val="000000"/>
                </a:solidFill>
                <a:latin typeface="Arial"/>
              </a:rPr>
              <a:t>zum</a:t>
            </a:r>
            <a:r>
              <a:rPr lang="en-US" sz="1400" b="1" strike="noStrike" spc="-1" dirty="0">
                <a:solidFill>
                  <a:srgbClr val="000000"/>
                </a:solidFill>
                <a:latin typeface="Arial"/>
              </a:rPr>
              <a:t> </a:t>
            </a:r>
            <a:r>
              <a:rPr lang="en-US" sz="1400" b="1" strike="noStrike" spc="-1" err="1">
                <a:solidFill>
                  <a:srgbClr val="000000"/>
                </a:solidFill>
                <a:latin typeface="Arial"/>
              </a:rPr>
              <a:t>digitalen</a:t>
            </a:r>
            <a:r>
              <a:rPr lang="en-US" sz="1400" b="1" strike="noStrike" spc="-1" dirty="0">
                <a:solidFill>
                  <a:srgbClr val="000000"/>
                </a:solidFill>
                <a:latin typeface="Arial"/>
              </a:rPr>
              <a:t> </a:t>
            </a:r>
            <a:r>
              <a:rPr lang="en-US" sz="1400" b="1" strike="noStrike" spc="-1" err="1">
                <a:solidFill>
                  <a:srgbClr val="000000"/>
                </a:solidFill>
                <a:latin typeface="Arial"/>
              </a:rPr>
              <a:t>Reifegrad</a:t>
            </a:r>
            <a:r>
              <a:rPr lang="en-US" sz="1400" b="0" strike="noStrike" spc="-1" dirty="0">
                <a:solidFill>
                  <a:srgbClr val="000000"/>
                </a:solidFill>
                <a:latin typeface="Arial"/>
              </a:rPr>
              <a:t>;</a:t>
            </a:r>
          </a:p>
          <a:p>
            <a:pPr marL="565150" indent="-457200">
              <a:lnSpc>
                <a:spcPct val="90000"/>
              </a:lnSpc>
              <a:spcAft>
                <a:spcPts val="1414"/>
              </a:spcAft>
              <a:buClr>
                <a:srgbClr val="2C3E50"/>
              </a:buClr>
              <a:buSzPct val="45000"/>
              <a:buFont typeface="Arial"/>
              <a:buChar char="•"/>
            </a:pPr>
            <a:r>
              <a:rPr lang="en-US" sz="1400" b="1" strike="noStrike" spc="-1" dirty="0">
                <a:solidFill>
                  <a:srgbClr val="000000"/>
                </a:solidFill>
                <a:latin typeface="Arial"/>
              </a:rPr>
              <a:t>The Connected Enterprise Maturity Model</a:t>
            </a:r>
            <a:r>
              <a:rPr lang="en-US" sz="1400" b="0" strike="noStrike" spc="-1" dirty="0">
                <a:solidFill>
                  <a:srgbClr val="000000"/>
                </a:solidFill>
                <a:latin typeface="Arial"/>
              </a:rPr>
              <a:t>, Rockwell Automation;</a:t>
            </a:r>
          </a:p>
          <a:p>
            <a:pPr marL="565150" indent="-457200">
              <a:lnSpc>
                <a:spcPct val="90000"/>
              </a:lnSpc>
              <a:spcAft>
                <a:spcPts val="1414"/>
              </a:spcAft>
              <a:buClr>
                <a:srgbClr val="2C3E50"/>
              </a:buClr>
              <a:buSzPct val="45000"/>
              <a:buFont typeface="Arial"/>
              <a:buChar char="•"/>
            </a:pPr>
            <a:r>
              <a:rPr lang="en-US" sz="1400" b="1" strike="noStrike" spc="-1" dirty="0">
                <a:solidFill>
                  <a:srgbClr val="000000"/>
                </a:solidFill>
                <a:latin typeface="Arial"/>
              </a:rPr>
              <a:t>Industry 4.0/Digital Operations Self-Assessment</a:t>
            </a:r>
            <a:r>
              <a:rPr lang="en-US" sz="1400" b="0" strike="noStrike" spc="-1" dirty="0">
                <a:solidFill>
                  <a:srgbClr val="000000"/>
                </a:solidFill>
                <a:latin typeface="Arial"/>
              </a:rPr>
              <a:t>, </a:t>
            </a:r>
            <a:r>
              <a:rPr lang="en-US" sz="1400" b="0" strike="noStrike" spc="-1" err="1">
                <a:solidFill>
                  <a:srgbClr val="000000"/>
                </a:solidFill>
                <a:latin typeface="Arial"/>
              </a:rPr>
              <a:t>Pricewaterhouse</a:t>
            </a:r>
            <a:r>
              <a:rPr lang="en-US" sz="1400" b="0" strike="noStrike" spc="-1" dirty="0">
                <a:solidFill>
                  <a:srgbClr val="000000"/>
                </a:solidFill>
                <a:latin typeface="Arial"/>
              </a:rPr>
              <a:t> Coopers.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xtShape 1"/>
          <p:cNvSpPr txBox="1"/>
          <p:nvPr/>
        </p:nvSpPr>
        <p:spPr>
          <a:xfrm>
            <a:off x="1792440" y="448560"/>
            <a:ext cx="8706600" cy="887760"/>
          </a:xfrm>
          <a:prstGeom prst="rect">
            <a:avLst/>
          </a:prstGeom>
          <a:noFill/>
          <a:ln>
            <a:noFill/>
          </a:ln>
        </p:spPr>
        <p:txBody>
          <a:bodyPr lIns="0" tIns="0" rIns="0" bIns="0" anchor="ctr">
            <a:noAutofit/>
          </a:bodyPr>
          <a:lstStyle/>
          <a:p>
            <a:pPr>
              <a:lnSpc>
                <a:spcPct val="100000"/>
              </a:lnSpc>
            </a:pPr>
            <a:r>
              <a:rPr lang="th-TH" sz="4400" b="1" strike="noStrike" spc="-1" dirty="0">
                <a:solidFill>
                  <a:srgbClr val="000000"/>
                </a:solidFill>
                <a:latin typeface="Calibri"/>
              </a:rPr>
              <a:t>ระดับ</a:t>
            </a:r>
            <a:r>
              <a:rPr lang="th-TH" sz="4400" b="1" strike="noStrike" spc="-1" dirty="0">
                <a:solidFill>
                  <a:srgbClr val="000000"/>
                </a:solidFill>
                <a:latin typeface="Arial"/>
              </a:rPr>
              <a:t>ความบริบูรณ์</a:t>
            </a:r>
            <a:r>
              <a:rPr lang="th-TH" sz="4400" b="1" strike="noStrike" spc="-1" dirty="0">
                <a:solidFill>
                  <a:srgbClr val="000000"/>
                </a:solidFill>
                <a:latin typeface="Calibri"/>
              </a:rPr>
              <a:t>(</a:t>
            </a:r>
            <a:r>
              <a:rPr lang="en-US" sz="4400" b="1" strike="noStrike" spc="-1" dirty="0" err="1">
                <a:solidFill>
                  <a:srgbClr val="000000"/>
                </a:solidFill>
                <a:latin typeface="Calibri"/>
              </a:rPr>
              <a:t>Acatech</a:t>
            </a:r>
            <a:r>
              <a:rPr lang="en-US" sz="4400" b="1" strike="noStrike" spc="-1" dirty="0">
                <a:solidFill>
                  <a:srgbClr val="000000"/>
                </a:solidFill>
                <a:latin typeface="Calibri"/>
              </a:rPr>
              <a:t>)</a:t>
            </a:r>
          </a:p>
        </p:txBody>
      </p:sp>
      <p:sp>
        <p:nvSpPr>
          <p:cNvPr id="364" name="TextShape 2"/>
          <p:cNvSpPr txBox="1"/>
          <p:nvPr/>
        </p:nvSpPr>
        <p:spPr>
          <a:xfrm>
            <a:off x="475920" y="1576080"/>
            <a:ext cx="11229120" cy="4824360"/>
          </a:xfrm>
          <a:prstGeom prst="rect">
            <a:avLst/>
          </a:prstGeom>
          <a:noFill/>
          <a:ln>
            <a:noFill/>
          </a:ln>
        </p:spPr>
        <p:txBody>
          <a:bodyPr lIns="0" tIns="0" rIns="0" bIns="0" anchor="t">
            <a:normAutofit/>
          </a:bodyPr>
          <a:lstStyle/>
          <a:p>
            <a:pPr marL="565150" indent="-457200">
              <a:lnSpc>
                <a:spcPct val="90000"/>
              </a:lnSpc>
              <a:spcBef>
                <a:spcPts val="2268"/>
              </a:spcBef>
              <a:spcAft>
                <a:spcPts val="850"/>
              </a:spcAft>
              <a:buClr>
                <a:srgbClr val="000000"/>
              </a:buClr>
              <a:buSzPct val="45000"/>
              <a:buFont typeface="Arial"/>
              <a:buChar char="•"/>
            </a:pPr>
            <a:r>
              <a:rPr lang="th-TH" sz="2400" b="1" strike="noStrike" spc="-1" dirty="0">
                <a:solidFill>
                  <a:srgbClr val="000000"/>
                </a:solidFill>
                <a:latin typeface="Arial"/>
              </a:rPr>
              <a:t>คอมพิวเตอร์ </a:t>
            </a:r>
            <a:r>
              <a:rPr lang="th-TH" sz="2400" strike="noStrike" spc="-1" dirty="0">
                <a:solidFill>
                  <a:srgbClr val="000000"/>
                </a:solidFill>
                <a:latin typeface="Arial"/>
              </a:rPr>
              <a:t>- การใช้เทคโนโลยีสารสนเทศ</a:t>
            </a:r>
          </a:p>
          <a:p>
            <a:pPr marL="565150" indent="-457200">
              <a:lnSpc>
                <a:spcPct val="90000"/>
              </a:lnSpc>
              <a:spcBef>
                <a:spcPts val="2268"/>
              </a:spcBef>
              <a:spcAft>
                <a:spcPts val="850"/>
              </a:spcAft>
              <a:buClr>
                <a:srgbClr val="000000"/>
              </a:buClr>
              <a:buSzPct val="45000"/>
              <a:buFont typeface="Arial"/>
              <a:buChar char="•"/>
            </a:pPr>
            <a:r>
              <a:rPr lang="th-TH" sz="2400" b="1" strike="noStrike" spc="-1" dirty="0">
                <a:solidFill>
                  <a:srgbClr val="000000"/>
                </a:solidFill>
                <a:latin typeface="Arial"/>
              </a:rPr>
              <a:t>การเชื่อมต่อ </a:t>
            </a:r>
            <a:r>
              <a:rPr lang="th-TH" sz="2400" strike="noStrike" spc="-1" dirty="0">
                <a:solidFill>
                  <a:srgbClr val="000000"/>
                </a:solidFill>
                <a:latin typeface="Arial"/>
              </a:rPr>
              <a:t>- การรวมเครื่องมือไอที</a:t>
            </a:r>
          </a:p>
          <a:p>
            <a:pPr marL="565150" indent="-457200">
              <a:lnSpc>
                <a:spcPct val="90000"/>
              </a:lnSpc>
              <a:spcBef>
                <a:spcPts val="2268"/>
              </a:spcBef>
              <a:spcAft>
                <a:spcPts val="850"/>
              </a:spcAft>
              <a:buClr>
                <a:srgbClr val="000000"/>
              </a:buClr>
              <a:buSzPct val="45000"/>
              <a:buFont typeface="Arial"/>
              <a:buChar char="•"/>
            </a:pPr>
            <a:r>
              <a:rPr lang="th-TH" sz="2400" b="1" strike="noStrike" spc="-1" dirty="0">
                <a:solidFill>
                  <a:srgbClr val="000000"/>
                </a:solidFill>
                <a:latin typeface="Arial"/>
              </a:rPr>
              <a:t>การมองเห็น </a:t>
            </a:r>
            <a:r>
              <a:rPr lang="th-TH" sz="2400" strike="noStrike" spc="-1" dirty="0">
                <a:solidFill>
                  <a:srgbClr val="000000"/>
                </a:solidFill>
                <a:latin typeface="Arial"/>
              </a:rPr>
              <a:t>- เซ็นเซอร์อนุญาตให้ตรวจสอบกระบวนการตั้งแต่ต้นจนจบ</a:t>
            </a:r>
          </a:p>
          <a:p>
            <a:pPr marL="565150" indent="-457200">
              <a:lnSpc>
                <a:spcPct val="90000"/>
              </a:lnSpc>
              <a:spcBef>
                <a:spcPts val="2268"/>
              </a:spcBef>
              <a:spcAft>
                <a:spcPts val="850"/>
              </a:spcAft>
              <a:buClr>
                <a:srgbClr val="000000"/>
              </a:buClr>
              <a:buSzPct val="45000"/>
              <a:buFont typeface="Arial"/>
              <a:buChar char="•"/>
            </a:pPr>
            <a:r>
              <a:rPr lang="th-TH" sz="2400" b="1" strike="noStrike" spc="-1" dirty="0">
                <a:solidFill>
                  <a:srgbClr val="000000"/>
                </a:solidFill>
                <a:latin typeface="Arial"/>
              </a:rPr>
              <a:t>ความโปร่งใส </a:t>
            </a:r>
            <a:r>
              <a:rPr lang="th-TH" sz="2400" strike="noStrike" spc="-1" dirty="0">
                <a:solidFill>
                  <a:srgbClr val="000000"/>
                </a:solidFill>
                <a:latin typeface="Arial"/>
              </a:rPr>
              <a:t>- เงาดิจิทัลบ่งบอกสถานการณ์ปัจจุบัน</a:t>
            </a:r>
          </a:p>
          <a:p>
            <a:pPr marL="565150" indent="-457200">
              <a:lnSpc>
                <a:spcPct val="90000"/>
              </a:lnSpc>
              <a:spcBef>
                <a:spcPts val="2268"/>
              </a:spcBef>
              <a:spcAft>
                <a:spcPts val="850"/>
              </a:spcAft>
              <a:buClr>
                <a:srgbClr val="000000"/>
              </a:buClr>
              <a:buSzPct val="45000"/>
              <a:buFont typeface="Arial"/>
              <a:buChar char="•"/>
            </a:pPr>
            <a:r>
              <a:rPr lang="th-TH" sz="2400" b="1" strike="noStrike" spc="-1" dirty="0">
                <a:solidFill>
                  <a:srgbClr val="000000"/>
                </a:solidFill>
                <a:latin typeface="Arial"/>
              </a:rPr>
              <a:t>ความสามารถในการคาดเดา </a:t>
            </a:r>
            <a:r>
              <a:rPr lang="th-TH" sz="2400" strike="noStrike" spc="-1" dirty="0">
                <a:solidFill>
                  <a:srgbClr val="000000"/>
                </a:solidFill>
                <a:latin typeface="Arial"/>
              </a:rPr>
              <a:t>- ความสามารถในการจำลองสถานการณ์</a:t>
            </a:r>
          </a:p>
          <a:p>
            <a:pPr marL="565150" indent="-457200">
              <a:lnSpc>
                <a:spcPct val="90000"/>
              </a:lnSpc>
              <a:spcBef>
                <a:spcPts val="2268"/>
              </a:spcBef>
              <a:spcAft>
                <a:spcPts val="850"/>
              </a:spcAft>
              <a:buClr>
                <a:srgbClr val="000000"/>
              </a:buClr>
              <a:buSzPct val="45000"/>
              <a:buFont typeface="Arial"/>
              <a:buChar char="•"/>
            </a:pPr>
            <a:r>
              <a:rPr lang="th-TH" sz="2400" b="1" strike="noStrike" spc="-1" dirty="0">
                <a:solidFill>
                  <a:srgbClr val="000000"/>
                </a:solidFill>
                <a:latin typeface="Arial"/>
              </a:rPr>
              <a:t>การปรับตัว </a:t>
            </a:r>
            <a:r>
              <a:rPr lang="th-TH" sz="2400" strike="noStrike" spc="-1" dirty="0">
                <a:solidFill>
                  <a:srgbClr val="000000"/>
                </a:solidFill>
                <a:latin typeface="Arial"/>
              </a:rPr>
              <a:t>- ความสามารถในการปรับตัวต่อเนื่อง</a:t>
            </a:r>
            <a:endParaRPr lang="en-US" sz="2400" strike="noStrike" spc="-1" dirty="0">
              <a:solidFill>
                <a:srgbClr val="000000"/>
              </a:solidFill>
              <a:latin typeface="Arial"/>
              <a:ea typeface="Noto Sans CJK S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1792440" y="448560"/>
            <a:ext cx="8706600" cy="887760"/>
          </a:xfrm>
          <a:prstGeom prst="rect">
            <a:avLst/>
          </a:prstGeom>
          <a:noFill/>
          <a:ln>
            <a:noFill/>
          </a:ln>
        </p:spPr>
        <p:txBody>
          <a:bodyPr lIns="0" tIns="0" rIns="0" bIns="0" anchor="ctr">
            <a:noAutofit/>
          </a:bodyPr>
          <a:lstStyle/>
          <a:p>
            <a:pPr>
              <a:lnSpc>
                <a:spcPct val="100000"/>
              </a:lnSpc>
            </a:pPr>
            <a:r>
              <a:rPr lang="th-TH" sz="4000" b="1" strike="noStrike" spc="-1" dirty="0">
                <a:solidFill>
                  <a:srgbClr val="000000"/>
                </a:solidFill>
                <a:latin typeface="Arial"/>
              </a:rPr>
              <a:t>ระดับความบริบูรณ์(</a:t>
            </a:r>
            <a:r>
              <a:rPr lang="en-US" sz="4000" b="1" strike="noStrike" spc="-1" dirty="0" err="1">
                <a:solidFill>
                  <a:srgbClr val="000000"/>
                </a:solidFill>
                <a:latin typeface="Arial"/>
              </a:rPr>
              <a:t>Acatech</a:t>
            </a:r>
            <a:r>
              <a:rPr lang="en-US" sz="4000" b="1" strike="noStrike" spc="-1" dirty="0">
                <a:solidFill>
                  <a:srgbClr val="000000"/>
                </a:solidFill>
                <a:latin typeface="Arial"/>
              </a:rPr>
              <a:t>)</a:t>
            </a:r>
          </a:p>
        </p:txBody>
      </p:sp>
      <p:pic>
        <p:nvPicPr>
          <p:cNvPr id="366" name="Imagem 365"/>
          <p:cNvPicPr/>
          <p:nvPr/>
        </p:nvPicPr>
        <p:blipFill>
          <a:blip r:embed="rId2"/>
          <a:stretch/>
        </p:blipFill>
        <p:spPr>
          <a:xfrm>
            <a:off x="2202120" y="1584000"/>
            <a:ext cx="7787880" cy="4388400"/>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1792440" y="448560"/>
            <a:ext cx="8706600" cy="887760"/>
          </a:xfrm>
          <a:prstGeom prst="rect">
            <a:avLst/>
          </a:prstGeom>
          <a:noFill/>
          <a:ln>
            <a:noFill/>
          </a:ln>
        </p:spPr>
        <p:txBody>
          <a:bodyPr lIns="0" tIns="0" rIns="0" bIns="0" anchor="ctr">
            <a:noAutofit/>
          </a:bodyPr>
          <a:lstStyle/>
          <a:p>
            <a:pPr>
              <a:lnSpc>
                <a:spcPct val="100000"/>
              </a:lnSpc>
            </a:pPr>
            <a:r>
              <a:rPr lang="th-TH" sz="4000" b="1" strike="noStrike" spc="-1" dirty="0">
                <a:solidFill>
                  <a:srgbClr val="000000"/>
                </a:solidFill>
                <a:latin typeface="Arial"/>
              </a:rPr>
              <a:t>ดัชนีที่บ่งชี้ถึงความบริบูรณ์(</a:t>
            </a:r>
            <a:r>
              <a:rPr lang="en-US" sz="4000" b="1" strike="noStrike" spc="-1" dirty="0" err="1">
                <a:solidFill>
                  <a:srgbClr val="000000"/>
                </a:solidFill>
                <a:latin typeface="Arial"/>
              </a:rPr>
              <a:t>Acatech</a:t>
            </a:r>
            <a:r>
              <a:rPr lang="en-US" sz="4000" b="1" strike="noStrike" spc="-1" dirty="0">
                <a:solidFill>
                  <a:srgbClr val="000000"/>
                </a:solidFill>
                <a:latin typeface="Arial"/>
              </a:rPr>
              <a:t>)</a:t>
            </a:r>
          </a:p>
        </p:txBody>
      </p:sp>
      <p:pic>
        <p:nvPicPr>
          <p:cNvPr id="368" name="Imagem 367"/>
          <p:cNvPicPr/>
          <p:nvPr/>
        </p:nvPicPr>
        <p:blipFill>
          <a:blip r:embed="rId2"/>
          <a:stretch/>
        </p:blipFill>
        <p:spPr>
          <a:xfrm>
            <a:off x="2027880" y="1656000"/>
            <a:ext cx="8136000" cy="427860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1792440" y="448560"/>
            <a:ext cx="8706600" cy="887760"/>
          </a:xfrm>
          <a:prstGeom prst="rect">
            <a:avLst/>
          </a:prstGeom>
          <a:noFill/>
          <a:ln>
            <a:noFill/>
          </a:ln>
        </p:spPr>
        <p:txBody>
          <a:bodyPr lIns="0" tIns="0" rIns="0" bIns="0" anchor="ctr">
            <a:noAutofit/>
          </a:bodyPr>
          <a:lstStyle/>
          <a:p>
            <a:r>
              <a:rPr lang="th-TH" sz="4000" b="1" strike="noStrike" spc="-1" dirty="0">
                <a:solidFill>
                  <a:srgbClr val="000000"/>
                </a:solidFill>
                <a:latin typeface="Arial"/>
              </a:rPr>
              <a:t>ความยั่งยืน</a:t>
            </a:r>
            <a:endParaRPr lang="en-US" sz="4000" b="1" strike="noStrike" spc="-1" dirty="0">
              <a:solidFill>
                <a:srgbClr val="000000"/>
              </a:solidFill>
              <a:latin typeface="Arial"/>
            </a:endParaRPr>
          </a:p>
        </p:txBody>
      </p:sp>
      <p:sp>
        <p:nvSpPr>
          <p:cNvPr id="370" name="CustomShape 2"/>
          <p:cNvSpPr/>
          <p:nvPr/>
        </p:nvSpPr>
        <p:spPr>
          <a:xfrm>
            <a:off x="2484720" y="2972880"/>
            <a:ext cx="2987280" cy="2931120"/>
          </a:xfrm>
          <a:prstGeom prst="ellipse">
            <a:avLst/>
          </a:prstGeom>
          <a:solidFill>
            <a:srgbClr val="5983B0">
              <a:alpha val="50000"/>
            </a:srgbClr>
          </a:solidFill>
          <a:ln w="12600">
            <a:solidFill>
              <a:srgbClr val="000000"/>
            </a:solidFill>
            <a:round/>
          </a:ln>
        </p:spPr>
        <p:style>
          <a:lnRef idx="0">
            <a:scrgbClr r="0" g="0" b="0"/>
          </a:lnRef>
          <a:fillRef idx="0">
            <a:scrgbClr r="0" g="0" b="0"/>
          </a:fillRef>
          <a:effectRef idx="0">
            <a:scrgbClr r="0" g="0" b="0"/>
          </a:effectRef>
          <a:fontRef idx="minor"/>
        </p:style>
      </p:sp>
      <p:sp>
        <p:nvSpPr>
          <p:cNvPr id="371" name="CustomShape 3"/>
          <p:cNvSpPr/>
          <p:nvPr/>
        </p:nvSpPr>
        <p:spPr>
          <a:xfrm>
            <a:off x="792000" y="2972520"/>
            <a:ext cx="2987280" cy="2931120"/>
          </a:xfrm>
          <a:prstGeom prst="ellipse">
            <a:avLst/>
          </a:prstGeom>
          <a:solidFill>
            <a:srgbClr val="FF0000">
              <a:alpha val="50000"/>
            </a:srgbClr>
          </a:solidFill>
          <a:ln w="12600">
            <a:solidFill>
              <a:srgbClr val="000000"/>
            </a:solidFill>
            <a:round/>
          </a:ln>
        </p:spPr>
        <p:style>
          <a:lnRef idx="0">
            <a:scrgbClr r="0" g="0" b="0"/>
          </a:lnRef>
          <a:fillRef idx="0">
            <a:scrgbClr r="0" g="0" b="0"/>
          </a:fillRef>
          <a:effectRef idx="0">
            <a:scrgbClr r="0" g="0" b="0"/>
          </a:effectRef>
          <a:fontRef idx="minor"/>
        </p:style>
      </p:sp>
      <p:sp>
        <p:nvSpPr>
          <p:cNvPr id="372" name="CustomShape 4"/>
          <p:cNvSpPr/>
          <p:nvPr/>
        </p:nvSpPr>
        <p:spPr>
          <a:xfrm>
            <a:off x="1654920" y="1800000"/>
            <a:ext cx="2987280" cy="2931120"/>
          </a:xfrm>
          <a:prstGeom prst="ellipse">
            <a:avLst/>
          </a:prstGeom>
          <a:solidFill>
            <a:srgbClr val="FFFF00">
              <a:alpha val="50000"/>
            </a:srgbClr>
          </a:solidFill>
          <a:ln w="12600">
            <a:solidFill>
              <a:srgbClr val="000000"/>
            </a:solidFill>
            <a:round/>
          </a:ln>
        </p:spPr>
        <p:style>
          <a:lnRef idx="0">
            <a:scrgbClr r="0" g="0" b="0"/>
          </a:lnRef>
          <a:fillRef idx="0">
            <a:scrgbClr r="0" g="0" b="0"/>
          </a:fillRef>
          <a:effectRef idx="0">
            <a:scrgbClr r="0" g="0" b="0"/>
          </a:effectRef>
          <a:fontRef idx="minor"/>
        </p:style>
      </p:sp>
      <p:sp>
        <p:nvSpPr>
          <p:cNvPr id="373" name="TextShape 5"/>
          <p:cNvSpPr txBox="1"/>
          <p:nvPr/>
        </p:nvSpPr>
        <p:spPr>
          <a:xfrm>
            <a:off x="2783520" y="2482785"/>
            <a:ext cx="810293" cy="327735"/>
          </a:xfrm>
          <a:prstGeom prst="rect">
            <a:avLst/>
          </a:prstGeom>
          <a:noFill/>
          <a:ln>
            <a:noFill/>
          </a:ln>
        </p:spPr>
        <p:txBody>
          <a:bodyPr lIns="90000" tIns="45000" rIns="90000" bIns="45000">
            <a:noAutofit/>
          </a:bodyPr>
          <a:lstStyle/>
          <a:p>
            <a:r>
              <a:rPr lang="pt-PT" sz="1800" b="0" strike="noStrike" spc="-1">
                <a:latin typeface="Arial"/>
              </a:rPr>
              <a:t>Social</a:t>
            </a:r>
          </a:p>
        </p:txBody>
      </p:sp>
      <p:sp>
        <p:nvSpPr>
          <p:cNvPr id="374" name="TextShape 6"/>
          <p:cNvSpPr txBox="1"/>
          <p:nvPr/>
        </p:nvSpPr>
        <p:spPr>
          <a:xfrm>
            <a:off x="1054821" y="4581000"/>
            <a:ext cx="1544514" cy="346320"/>
          </a:xfrm>
          <a:prstGeom prst="rect">
            <a:avLst/>
          </a:prstGeom>
          <a:noFill/>
          <a:ln>
            <a:noFill/>
          </a:ln>
        </p:spPr>
        <p:txBody>
          <a:bodyPr lIns="90000" tIns="45000" rIns="90000" bIns="45000">
            <a:noAutofit/>
          </a:bodyPr>
          <a:lstStyle/>
          <a:p>
            <a:r>
              <a:rPr lang="pt-PT" sz="1800" b="0" strike="noStrike" spc="-1">
                <a:latin typeface="Arial"/>
              </a:rPr>
              <a:t>Environment</a:t>
            </a:r>
          </a:p>
        </p:txBody>
      </p:sp>
      <p:sp>
        <p:nvSpPr>
          <p:cNvPr id="375" name="TextShape 7"/>
          <p:cNvSpPr txBox="1"/>
          <p:nvPr/>
        </p:nvSpPr>
        <p:spPr>
          <a:xfrm>
            <a:off x="3945240" y="4581000"/>
            <a:ext cx="1311976" cy="346320"/>
          </a:xfrm>
          <a:prstGeom prst="rect">
            <a:avLst/>
          </a:prstGeom>
          <a:noFill/>
          <a:ln>
            <a:noFill/>
          </a:ln>
        </p:spPr>
        <p:txBody>
          <a:bodyPr lIns="90000" tIns="45000" rIns="90000" bIns="45000">
            <a:noAutofit/>
          </a:bodyPr>
          <a:lstStyle/>
          <a:p>
            <a:r>
              <a:rPr lang="pt-PT" sz="1800" b="0" strike="noStrike" spc="-1">
                <a:latin typeface="Arial"/>
              </a:rPr>
              <a:t>Economic</a:t>
            </a:r>
          </a:p>
        </p:txBody>
      </p:sp>
      <p:sp>
        <p:nvSpPr>
          <p:cNvPr id="376" name="TextShape 8"/>
          <p:cNvSpPr txBox="1"/>
          <p:nvPr/>
        </p:nvSpPr>
        <p:spPr>
          <a:xfrm>
            <a:off x="1764000" y="3162015"/>
            <a:ext cx="1147996" cy="364905"/>
          </a:xfrm>
          <a:prstGeom prst="rect">
            <a:avLst/>
          </a:prstGeom>
          <a:noFill/>
          <a:ln>
            <a:noFill/>
          </a:ln>
        </p:spPr>
        <p:txBody>
          <a:bodyPr lIns="90000" tIns="45000" rIns="90000" bIns="45000">
            <a:noAutofit/>
          </a:bodyPr>
          <a:lstStyle/>
          <a:p>
            <a:r>
              <a:rPr lang="pt-PT" sz="1800" b="0" strike="noStrike" spc="-1">
                <a:latin typeface="Arial"/>
              </a:rPr>
              <a:t>Bearable</a:t>
            </a:r>
          </a:p>
        </p:txBody>
      </p:sp>
      <p:sp>
        <p:nvSpPr>
          <p:cNvPr id="377" name="TextShape 9"/>
          <p:cNvSpPr txBox="1"/>
          <p:nvPr/>
        </p:nvSpPr>
        <p:spPr>
          <a:xfrm>
            <a:off x="3480480" y="3233520"/>
            <a:ext cx="1204381" cy="346320"/>
          </a:xfrm>
          <a:prstGeom prst="rect">
            <a:avLst/>
          </a:prstGeom>
          <a:noFill/>
          <a:ln>
            <a:noFill/>
          </a:ln>
        </p:spPr>
        <p:txBody>
          <a:bodyPr lIns="90000" tIns="45000" rIns="90000" bIns="45000">
            <a:noAutofit/>
          </a:bodyPr>
          <a:lstStyle/>
          <a:p>
            <a:r>
              <a:rPr lang="pt-PT" sz="1800" b="0" strike="noStrike" spc="-1">
                <a:latin typeface="Arial"/>
              </a:rPr>
              <a:t>Equitable</a:t>
            </a:r>
          </a:p>
        </p:txBody>
      </p:sp>
      <p:sp>
        <p:nvSpPr>
          <p:cNvPr id="378" name="TextShape 10"/>
          <p:cNvSpPr txBox="1"/>
          <p:nvPr/>
        </p:nvSpPr>
        <p:spPr>
          <a:xfrm>
            <a:off x="2783520" y="4841640"/>
            <a:ext cx="864316" cy="346320"/>
          </a:xfrm>
          <a:prstGeom prst="rect">
            <a:avLst/>
          </a:prstGeom>
          <a:noFill/>
          <a:ln>
            <a:noFill/>
          </a:ln>
        </p:spPr>
        <p:txBody>
          <a:bodyPr lIns="90000" tIns="45000" rIns="90000" bIns="45000">
            <a:noAutofit/>
          </a:bodyPr>
          <a:lstStyle/>
          <a:p>
            <a:r>
              <a:rPr lang="pt-PT" sz="1800" b="0" strike="noStrike" spc="-1">
                <a:latin typeface="Arial"/>
              </a:rPr>
              <a:t>Viable</a:t>
            </a:r>
          </a:p>
        </p:txBody>
      </p:sp>
      <p:sp>
        <p:nvSpPr>
          <p:cNvPr id="379" name="TextShape 11"/>
          <p:cNvSpPr txBox="1"/>
          <p:nvPr/>
        </p:nvSpPr>
        <p:spPr>
          <a:xfrm>
            <a:off x="2471377" y="4112640"/>
            <a:ext cx="1435928" cy="327735"/>
          </a:xfrm>
          <a:prstGeom prst="rect">
            <a:avLst/>
          </a:prstGeom>
          <a:noFill/>
          <a:ln>
            <a:noFill/>
          </a:ln>
        </p:spPr>
        <p:txBody>
          <a:bodyPr lIns="90000" tIns="45000" rIns="90000" bIns="45000">
            <a:noAutofit/>
          </a:bodyPr>
          <a:lstStyle/>
          <a:p>
            <a:r>
              <a:rPr lang="pt-PT" sz="1800" b="0" strike="noStrike" spc="-1">
                <a:latin typeface="Arial"/>
              </a:rPr>
              <a:t>Sustainable</a:t>
            </a:r>
          </a:p>
        </p:txBody>
      </p:sp>
      <p:sp>
        <p:nvSpPr>
          <p:cNvPr id="380" name="TextShape 12"/>
          <p:cNvSpPr txBox="1"/>
          <p:nvPr/>
        </p:nvSpPr>
        <p:spPr>
          <a:xfrm>
            <a:off x="4876200" y="1800000"/>
            <a:ext cx="5790600" cy="1370160"/>
          </a:xfrm>
          <a:prstGeom prst="rect">
            <a:avLst/>
          </a:prstGeom>
          <a:noFill/>
          <a:ln>
            <a:noFill/>
          </a:ln>
        </p:spPr>
        <p:txBody>
          <a:bodyPr lIns="90000" tIns="45000" rIns="90000" bIns="45000" anchor="t">
            <a:noAutofit/>
          </a:bodyPr>
          <a:lstStyle/>
          <a:p>
            <a:r>
              <a:rPr lang="pt-PT" sz="1800" b="0" strike="noStrike" spc="-1" dirty="0" err="1">
                <a:latin typeface="Arial"/>
                <a:ea typeface="Noto Sans CJK SC"/>
              </a:rPr>
              <a:t>Source</a:t>
            </a:r>
            <a:r>
              <a:rPr lang="pt-PT" sz="1800" b="0" strike="noStrike" spc="-1" dirty="0">
                <a:latin typeface="Arial"/>
                <a:ea typeface="Noto Sans CJK SC"/>
              </a:rPr>
              <a:t>: </a:t>
            </a:r>
            <a:r>
              <a:rPr lang="pt-PT" sz="1800" b="0" strike="noStrike" spc="-1" dirty="0" err="1">
                <a:latin typeface="Arial"/>
                <a:ea typeface="Lohit Devanagari"/>
              </a:rPr>
              <a:t>Bakkari</a:t>
            </a:r>
            <a:r>
              <a:rPr lang="pt-PT" sz="1800" b="0" strike="noStrike" spc="-1" dirty="0">
                <a:latin typeface="Arial"/>
                <a:ea typeface="Lohit Devanagari"/>
              </a:rPr>
              <a:t>, M., &amp; </a:t>
            </a:r>
            <a:r>
              <a:rPr lang="pt-PT" sz="1800" b="0" strike="noStrike" spc="-1" dirty="0" err="1">
                <a:latin typeface="Arial"/>
                <a:ea typeface="Lohit Devanagari"/>
              </a:rPr>
              <a:t>Khatory</a:t>
            </a:r>
            <a:r>
              <a:rPr lang="pt-PT" sz="1800" b="0" strike="noStrike" spc="-1" dirty="0">
                <a:latin typeface="Arial"/>
                <a:ea typeface="Lohit Devanagari"/>
              </a:rPr>
              <a:t>, A. (2017). </a:t>
            </a:r>
            <a:r>
              <a:rPr lang="pt-PT" sz="1800" b="0" strike="noStrike" spc="-1" dirty="0" err="1">
                <a:latin typeface="Arial"/>
                <a:ea typeface="Lohit Devanagari"/>
              </a:rPr>
              <a:t>Industry</a:t>
            </a:r>
            <a:r>
              <a:rPr lang="pt-PT" sz="1800" b="0" strike="noStrike" spc="-1" dirty="0">
                <a:latin typeface="Arial"/>
                <a:ea typeface="Lohit Devanagari"/>
              </a:rPr>
              <a:t> 4.0:</a:t>
            </a:r>
            <a:r>
              <a:rPr lang="pt-PT" spc="-1" dirty="0">
                <a:latin typeface="Arial"/>
                <a:ea typeface="Lohit Devanagari"/>
              </a:rPr>
              <a:t> </a:t>
            </a:r>
            <a:r>
              <a:rPr lang="pt-PT" sz="1800" b="0" strike="noStrike" spc="-1" dirty="0" err="1">
                <a:latin typeface="Arial"/>
                <a:ea typeface="Lohit Devanagari"/>
              </a:rPr>
              <a:t>Strategy</a:t>
            </a:r>
            <a:r>
              <a:rPr lang="pt-PT" sz="1800" b="0" strike="noStrike" spc="-1" dirty="0">
                <a:latin typeface="Arial"/>
                <a:ea typeface="Lohit Devanagari"/>
              </a:rPr>
              <a:t> for More </a:t>
            </a:r>
            <a:r>
              <a:rPr lang="pt-PT" sz="1800" b="0" strike="noStrike" spc="-1" dirty="0" err="1">
                <a:latin typeface="Arial"/>
                <a:ea typeface="Lohit Devanagari"/>
              </a:rPr>
              <a:t>Sustainable</a:t>
            </a:r>
            <a:r>
              <a:rPr lang="pt-PT" sz="1800" b="0" strike="noStrike" spc="-1" dirty="0">
                <a:latin typeface="Arial"/>
                <a:ea typeface="Lohit Devanagari"/>
              </a:rPr>
              <a:t> Industrial </a:t>
            </a:r>
            <a:r>
              <a:rPr lang="pt-PT" sz="1800" b="0" strike="noStrike" spc="-1" dirty="0" err="1">
                <a:latin typeface="Arial"/>
                <a:ea typeface="Lohit Devanagari"/>
              </a:rPr>
              <a:t>Development</a:t>
            </a:r>
            <a:r>
              <a:rPr lang="pt-PT" spc="-1" dirty="0">
                <a:latin typeface="Arial"/>
                <a:ea typeface="Lohit Devanagari"/>
              </a:rPr>
              <a:t> </a:t>
            </a:r>
            <a:r>
              <a:rPr lang="pt-PT" sz="1800" b="0" strike="noStrike" spc="-1" dirty="0">
                <a:latin typeface="Arial"/>
                <a:ea typeface="Lohit Devanagari"/>
              </a:rPr>
              <a:t>in </a:t>
            </a:r>
            <a:r>
              <a:rPr lang="pt-PT" sz="1800" b="0" strike="noStrike" spc="-1" dirty="0" err="1">
                <a:latin typeface="Arial"/>
                <a:ea typeface="Lohit Devanagari"/>
              </a:rPr>
              <a:t>SMEs</a:t>
            </a:r>
            <a:r>
              <a:rPr lang="pt-PT" sz="1800" b="0" strike="noStrike" spc="-1" dirty="0">
                <a:latin typeface="Arial"/>
                <a:ea typeface="Lohit Devanagari"/>
              </a:rPr>
              <a:t>. </a:t>
            </a:r>
            <a:r>
              <a:rPr lang="pt-PT" sz="1800" b="0" i="1" strike="noStrike" spc="-1" dirty="0" err="1">
                <a:latin typeface="Arial"/>
                <a:ea typeface="Lohit Devanagari"/>
              </a:rPr>
              <a:t>Proceedings</a:t>
            </a:r>
            <a:r>
              <a:rPr lang="pt-PT" sz="1800" b="0" i="1" strike="noStrike" spc="-1" dirty="0">
                <a:latin typeface="Arial"/>
                <a:ea typeface="Lohit Devanagari"/>
              </a:rPr>
              <a:t> </a:t>
            </a:r>
            <a:r>
              <a:rPr lang="pt-PT" sz="1800" b="0" i="1" strike="noStrike" spc="-1" dirty="0" err="1">
                <a:latin typeface="Arial"/>
                <a:ea typeface="Lohit Devanagari"/>
              </a:rPr>
              <a:t>of</a:t>
            </a:r>
            <a:r>
              <a:rPr lang="pt-PT" sz="1800" b="0" i="1" strike="noStrike" spc="-1" dirty="0">
                <a:latin typeface="Arial"/>
                <a:ea typeface="Lohit Devanagari"/>
              </a:rPr>
              <a:t> </a:t>
            </a:r>
            <a:r>
              <a:rPr lang="pt-PT" sz="1800" b="0" i="1" strike="noStrike" spc="-1" dirty="0" err="1">
                <a:latin typeface="Arial"/>
                <a:ea typeface="Lohit Devanagari"/>
              </a:rPr>
              <a:t>the</a:t>
            </a:r>
            <a:r>
              <a:rPr lang="pt-PT" sz="1800" b="0" i="1" strike="noStrike" spc="-1" dirty="0">
                <a:latin typeface="Arial"/>
                <a:ea typeface="Lohit Devanagari"/>
              </a:rPr>
              <a:t> IEOM 7th </a:t>
            </a:r>
            <a:r>
              <a:rPr lang="pt-PT" sz="1800" b="0" i="1" strike="noStrike" spc="-1" dirty="0" err="1">
                <a:latin typeface="Arial"/>
                <a:ea typeface="Lohit Devanagari"/>
              </a:rPr>
              <a:t>International</a:t>
            </a:r>
            <a:r>
              <a:rPr lang="pt-PT" i="1" spc="-1" dirty="0">
                <a:latin typeface="Arial"/>
                <a:ea typeface="Lohit Devanagari"/>
              </a:rPr>
              <a:t> </a:t>
            </a:r>
            <a:r>
              <a:rPr lang="pt-PT" sz="1800" b="0" i="1" strike="noStrike" spc="-1" dirty="0">
                <a:latin typeface="Arial"/>
                <a:ea typeface="Lohit Devanagari"/>
              </a:rPr>
              <a:t>Conference </a:t>
            </a:r>
            <a:r>
              <a:rPr lang="pt-PT" sz="1800" b="0" i="1" strike="noStrike" spc="-1" dirty="0" err="1">
                <a:latin typeface="Arial"/>
                <a:ea typeface="Lohit Devanagari"/>
              </a:rPr>
              <a:t>on</a:t>
            </a:r>
            <a:r>
              <a:rPr lang="pt-PT" sz="1800" b="0" i="1" strike="noStrike" spc="-1" dirty="0">
                <a:latin typeface="Arial"/>
                <a:ea typeface="Lohit Devanagari"/>
              </a:rPr>
              <a:t> Industrial </a:t>
            </a:r>
            <a:r>
              <a:rPr lang="pt-PT" sz="1800" b="0" i="1" strike="noStrike" spc="-1" dirty="0" err="1">
                <a:latin typeface="Arial"/>
                <a:ea typeface="Lohit Devanagari"/>
              </a:rPr>
              <a:t>Engineering</a:t>
            </a:r>
            <a:r>
              <a:rPr lang="pt-PT" sz="1800" b="0" i="1" strike="noStrike" spc="-1" dirty="0">
                <a:latin typeface="Arial"/>
                <a:ea typeface="Lohit Devanagari"/>
              </a:rPr>
              <a:t> </a:t>
            </a:r>
            <a:r>
              <a:rPr lang="pt-PT" sz="1800" b="0" i="1" strike="noStrike" spc="-1" dirty="0" err="1">
                <a:latin typeface="Arial"/>
                <a:ea typeface="Lohit Devanagari"/>
              </a:rPr>
              <a:t>and</a:t>
            </a:r>
            <a:r>
              <a:rPr lang="pt-PT" i="1" spc="-1" dirty="0">
                <a:latin typeface="Arial"/>
                <a:ea typeface="Lohit Devanagari"/>
              </a:rPr>
              <a:t> </a:t>
            </a:r>
            <a:endParaRPr lang="pt-PT" sz="1800" b="0" strike="noStrike" spc="-1">
              <a:latin typeface="Arial"/>
            </a:endParaRPr>
          </a:p>
          <a:p>
            <a:pPr>
              <a:lnSpc>
                <a:spcPct val="100000"/>
              </a:lnSpc>
            </a:pPr>
            <a:r>
              <a:rPr lang="pt-PT" sz="1800" b="0" i="1" strike="noStrike" spc="-1" dirty="0" err="1">
                <a:latin typeface="Arial"/>
                <a:ea typeface="Lohit Devanagari"/>
              </a:rPr>
              <a:t>Operations</a:t>
            </a:r>
            <a:r>
              <a:rPr lang="pt-PT" sz="1800" b="0" i="1" strike="noStrike" spc="-1" dirty="0">
                <a:latin typeface="Arial"/>
                <a:ea typeface="Lohit Devanagari"/>
              </a:rPr>
              <a:t> Management</a:t>
            </a:r>
            <a:r>
              <a:rPr lang="pt-PT" sz="1800" b="0" strike="noStrike" spc="-1" dirty="0">
                <a:latin typeface="Arial"/>
                <a:ea typeface="Lohit Devanagari"/>
              </a:rPr>
              <a:t>, (Rabat, </a:t>
            </a:r>
            <a:r>
              <a:rPr lang="pt-PT" sz="1800" b="0" strike="noStrike" spc="-1" dirty="0" err="1">
                <a:latin typeface="Arial"/>
                <a:ea typeface="Lohit Devanagari"/>
              </a:rPr>
              <a:t>Morocco</a:t>
            </a:r>
            <a:r>
              <a:rPr lang="pt-PT" sz="1800" b="0" strike="noStrike" spc="-1" dirty="0">
                <a:latin typeface="Arial"/>
                <a:ea typeface="Lohit Devanagari"/>
              </a:rPr>
              <a:t>), 11–13.</a:t>
            </a:r>
            <a:endParaRPr lang="pt-PT" sz="1800" b="0" strike="noStrike" spc="-1" dirty="0">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TextShape 1"/>
          <p:cNvSpPr txBox="1"/>
          <p:nvPr/>
        </p:nvSpPr>
        <p:spPr>
          <a:xfrm>
            <a:off x="1792440" y="448560"/>
            <a:ext cx="8706600" cy="887760"/>
          </a:xfrm>
          <a:prstGeom prst="rect">
            <a:avLst/>
          </a:prstGeom>
          <a:noFill/>
          <a:ln>
            <a:noFill/>
          </a:ln>
        </p:spPr>
        <p:txBody>
          <a:bodyPr lIns="0" tIns="0" rIns="0" bIns="0" anchor="ctr">
            <a:noAutofit/>
          </a:bodyPr>
          <a:lstStyle/>
          <a:p>
            <a:r>
              <a:rPr lang="th-TH" sz="4800" b="1" strike="noStrike" spc="-1" dirty="0">
                <a:solidFill>
                  <a:srgbClr val="000000"/>
                </a:solidFill>
                <a:latin typeface="Arial"/>
              </a:rPr>
              <a:t>อุตสาหกรรม</a:t>
            </a:r>
            <a:r>
              <a:rPr lang="en-US" sz="4800" b="1" strike="noStrike" spc="-1" dirty="0">
                <a:solidFill>
                  <a:srgbClr val="000000"/>
                </a:solidFill>
                <a:latin typeface="Arial"/>
              </a:rPr>
              <a:t> 4.0</a:t>
            </a:r>
          </a:p>
        </p:txBody>
      </p:sp>
      <p:sp>
        <p:nvSpPr>
          <p:cNvPr id="308" name="TextShape 2"/>
          <p:cNvSpPr txBox="1"/>
          <p:nvPr/>
        </p:nvSpPr>
        <p:spPr>
          <a:xfrm>
            <a:off x="475920" y="1576080"/>
            <a:ext cx="5479560" cy="4824360"/>
          </a:xfrm>
          <a:prstGeom prst="rect">
            <a:avLst/>
          </a:prstGeom>
          <a:noFill/>
          <a:ln>
            <a:noFill/>
          </a:ln>
        </p:spPr>
        <p:txBody>
          <a:bodyPr lIns="0" tIns="0" rIns="0" bIns="0" anchor="t">
            <a:noAutofit/>
          </a:bodyPr>
          <a:lstStyle/>
          <a:p>
            <a:pPr marL="565150" indent="-457200">
              <a:spcBef>
                <a:spcPts val="1417"/>
              </a:spcBef>
              <a:buClr>
                <a:srgbClr val="000000"/>
              </a:buClr>
              <a:buSzPct val="45000"/>
              <a:buFont typeface="Arial"/>
              <a:buChar char="•"/>
            </a:pPr>
            <a:r>
              <a:rPr lang="th-TH" b="0" strike="noStrike" spc="-1" dirty="0">
                <a:solidFill>
                  <a:srgbClr val="000000"/>
                </a:solidFill>
                <a:latin typeface="Arial"/>
              </a:rPr>
              <a:t>เยอรมนี - อุตสาหกรรม 4.0</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โปรตุเกส - โปรตุเกส </a:t>
            </a:r>
            <a:r>
              <a:rPr lang="en-US" b="0" strike="noStrike" spc="-1" dirty="0">
                <a:solidFill>
                  <a:srgbClr val="000000"/>
                </a:solidFill>
                <a:latin typeface="Arial"/>
              </a:rPr>
              <a:t>i4.0</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สหรัฐอเมริกา - ยุคฟื้นฟูศิลปวิทยาการผลิต</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เนเธอร์แลนด์ - อุตสาหกรรมอัจฉริยะ</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สหราชอาณาจักร - การผลิตที่มีมูลค่าสูง</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ฝรั่งเศส – อุตสาหกรรมแห่งอนาคต</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สเปน – การผลิตขั้นสูง</a:t>
            </a:r>
            <a:endParaRPr lang="en-US" b="0" strike="noStrike" spc="-1" dirty="0">
              <a:solidFill>
                <a:srgbClr val="000000"/>
              </a:solidFill>
              <a:latin typeface="Arial"/>
            </a:endParaRPr>
          </a:p>
          <a:p>
            <a:pPr marL="565150" indent="-457200">
              <a:spcBef>
                <a:spcPts val="1417"/>
              </a:spcBef>
              <a:buClr>
                <a:srgbClr val="000000"/>
              </a:buClr>
              <a:buSzPct val="45000"/>
              <a:buFont typeface="Arial"/>
              <a:buChar char="•"/>
            </a:pPr>
            <a:r>
              <a:rPr lang="th-TH" b="0" strike="noStrike" spc="-1" dirty="0">
                <a:solidFill>
                  <a:srgbClr val="000000"/>
                </a:solidFill>
                <a:latin typeface="Arial"/>
              </a:rPr>
              <a:t>อิตาลี – โรงงานอัจฉริยะ</a:t>
            </a:r>
            <a:endParaRPr lang="en-US" b="0" strike="noStrike" spc="-1" dirty="0">
              <a:solidFill>
                <a:srgbClr val="000000"/>
              </a:solidFill>
              <a:latin typeface="Arial"/>
            </a:endParaRPr>
          </a:p>
          <a:p>
            <a:pPr marL="565150" indent="-457200">
              <a:spcBef>
                <a:spcPts val="1417"/>
              </a:spcBef>
              <a:buClr>
                <a:srgbClr val="000000"/>
              </a:buClr>
              <a:buSzPct val="45000"/>
              <a:buFont typeface="Arial"/>
              <a:buChar char="•"/>
            </a:pPr>
            <a:r>
              <a:rPr lang="th-TH" b="0" strike="noStrike" spc="-1" dirty="0">
                <a:solidFill>
                  <a:srgbClr val="000000"/>
                </a:solidFill>
                <a:latin typeface="Arial"/>
              </a:rPr>
              <a:t>เบลเยี่ยม - สร้างความแตกต่าง</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สวิตเซอร์แลนด์ - อุตสาหกรรม 2025</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ออสเตรีย - ผู้ผลิตในอนาคต</a:t>
            </a:r>
            <a:endParaRPr lang="en-US" b="0" strike="noStrike" spc="-1" dirty="0">
              <a:solidFill>
                <a:srgbClr val="000000"/>
              </a:solidFill>
              <a:latin typeface="Arial"/>
            </a:endParaRPr>
          </a:p>
        </p:txBody>
      </p:sp>
      <p:sp>
        <p:nvSpPr>
          <p:cNvPr id="309" name="TextShape 3"/>
          <p:cNvSpPr txBox="1"/>
          <p:nvPr/>
        </p:nvSpPr>
        <p:spPr>
          <a:xfrm>
            <a:off x="6229800" y="1576080"/>
            <a:ext cx="5479560" cy="4824360"/>
          </a:xfrm>
          <a:prstGeom prst="rect">
            <a:avLst/>
          </a:prstGeom>
          <a:noFill/>
          <a:ln>
            <a:noFill/>
          </a:ln>
        </p:spPr>
        <p:txBody>
          <a:bodyPr lIns="0" tIns="0" rIns="0" bIns="0" anchor="t">
            <a:normAutofit/>
          </a:bodyPr>
          <a:lstStyle/>
          <a:p>
            <a:pPr marL="565150" indent="-457200">
              <a:spcBef>
                <a:spcPts val="1417"/>
              </a:spcBef>
              <a:buClr>
                <a:srgbClr val="000000"/>
              </a:buClr>
              <a:buSzPct val="45000"/>
              <a:buFont typeface="Arial"/>
              <a:buChar char="•"/>
            </a:pPr>
            <a:r>
              <a:rPr lang="th-TH" b="0" strike="noStrike" spc="-1" dirty="0">
                <a:solidFill>
                  <a:srgbClr val="000000"/>
                </a:solidFill>
                <a:latin typeface="Arial"/>
              </a:rPr>
              <a:t>กรีซ - โครงการปฏิบัติการ</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สวีเดน - ผลิตปี 2030</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ฟินแลนด์ - การปฏิวัติธุรกิจอินเทอร์เน็ตอุตสาหกรรม</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โปแลนด์ - การผลิตดิจิทัลสำหรับ </a:t>
            </a:r>
            <a:r>
              <a:rPr lang="en-US" b="0" strike="noStrike" spc="-1" dirty="0">
                <a:solidFill>
                  <a:srgbClr val="000000"/>
                </a:solidFill>
                <a:latin typeface="Arial"/>
              </a:rPr>
              <a:t>SME</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อินเดีย - การผลิตอัจฉริยะ</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สิงคโปร์ - การผลิตที่แม่นยำ</a:t>
            </a:r>
          </a:p>
          <a:p>
            <a:pPr marL="565150" indent="-457200">
              <a:spcBef>
                <a:spcPts val="1417"/>
              </a:spcBef>
              <a:buClr>
                <a:srgbClr val="000000"/>
              </a:buClr>
              <a:buSzPct val="45000"/>
              <a:buFont typeface="Arial"/>
              <a:buChar char="•"/>
            </a:pPr>
            <a:r>
              <a:rPr lang="th-TH" b="0" strike="noStrike" spc="-1" dirty="0">
                <a:solidFill>
                  <a:srgbClr val="000000"/>
                </a:solidFill>
                <a:latin typeface="Arial"/>
              </a:rPr>
              <a:t>จีน - ผลิตในจีนปี 2025</a:t>
            </a:r>
            <a:endParaRPr lang="en-US" b="0" strike="noStrike" spc="-1" dirty="0">
              <a:solidFill>
                <a:srgbClr val="000000"/>
              </a:solidFill>
              <a:latin typeface="Arial"/>
            </a:endParaRPr>
          </a:p>
          <a:p>
            <a:pPr marL="565150" indent="-457200">
              <a:spcBef>
                <a:spcPts val="1417"/>
              </a:spcBef>
              <a:buClr>
                <a:srgbClr val="000000"/>
              </a:buClr>
              <a:buSzPct val="45000"/>
              <a:buFont typeface="Arial"/>
              <a:buChar char="•"/>
            </a:pPr>
            <a:r>
              <a:rPr lang="th-TH" spc="-1" dirty="0">
                <a:solidFill>
                  <a:srgbClr val="000000"/>
                </a:solidFill>
                <a:latin typeface="Arial"/>
              </a:rPr>
              <a:t>ญี่ปุ่น</a:t>
            </a:r>
            <a:r>
              <a:rPr lang="en-US" b="0" strike="noStrike" spc="-1" dirty="0">
                <a:solidFill>
                  <a:srgbClr val="000000"/>
                </a:solidFill>
                <a:latin typeface="Arial"/>
              </a:rPr>
              <a:t> – </a:t>
            </a:r>
            <a:r>
              <a:rPr lang="th-TH" b="0" strike="noStrike" spc="-1" dirty="0">
                <a:solidFill>
                  <a:srgbClr val="000000"/>
                </a:solidFill>
                <a:latin typeface="Arial"/>
              </a:rPr>
              <a:t>นวัตกรรม</a:t>
            </a:r>
            <a:r>
              <a:rPr lang="en-US" b="0" strike="noStrike" spc="-1" dirty="0">
                <a:solidFill>
                  <a:srgbClr val="000000"/>
                </a:solidFill>
                <a:latin typeface="Arial"/>
              </a:rPr>
              <a:t> 25’ Program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1800000" y="273600"/>
            <a:ext cx="9781560" cy="1144440"/>
          </a:xfrm>
          <a:prstGeom prst="rect">
            <a:avLst/>
          </a:prstGeom>
          <a:noFill/>
          <a:ln>
            <a:noFill/>
          </a:ln>
        </p:spPr>
        <p:txBody>
          <a:bodyPr lIns="0" tIns="0" rIns="0" bIns="0" anchor="ctr">
            <a:noAutofit/>
          </a:bodyPr>
          <a:lstStyle/>
          <a:p>
            <a:r>
              <a:rPr lang="th-TH" sz="4000" b="1" spc="-1" dirty="0">
                <a:latin typeface="Arial"/>
              </a:rPr>
              <a:t>อุตสาหกรรม</a:t>
            </a:r>
            <a:r>
              <a:rPr lang="pt-PT" sz="4000" b="1" strike="noStrike" spc="-1" dirty="0">
                <a:latin typeface="Arial"/>
              </a:rPr>
              <a:t> 4.0</a:t>
            </a:r>
          </a:p>
        </p:txBody>
      </p:sp>
      <p:pic>
        <p:nvPicPr>
          <p:cNvPr id="277" name="Imagem 276"/>
          <p:cNvPicPr/>
          <p:nvPr/>
        </p:nvPicPr>
        <p:blipFill>
          <a:blip r:embed="rId2"/>
          <a:stretch/>
        </p:blipFill>
        <p:spPr>
          <a:xfrm>
            <a:off x="5976000" y="1584000"/>
            <a:ext cx="3633480" cy="4417920"/>
          </a:xfrm>
          <a:prstGeom prst="rect">
            <a:avLst/>
          </a:prstGeom>
          <a:ln>
            <a:noFill/>
          </a:ln>
        </p:spPr>
      </p:pic>
      <p:sp>
        <p:nvSpPr>
          <p:cNvPr id="278" name="TextShape 2"/>
          <p:cNvSpPr txBox="1"/>
          <p:nvPr/>
        </p:nvSpPr>
        <p:spPr>
          <a:xfrm>
            <a:off x="9420120" y="4444920"/>
            <a:ext cx="2091638" cy="667080"/>
          </a:xfrm>
          <a:prstGeom prst="rect">
            <a:avLst/>
          </a:prstGeom>
          <a:noFill/>
          <a:ln>
            <a:noFill/>
          </a:ln>
        </p:spPr>
        <p:txBody>
          <a:bodyPr lIns="90000" tIns="45000" rIns="90000" bIns="45000">
            <a:noAutofit/>
          </a:bodyPr>
          <a:lstStyle/>
          <a:p>
            <a:pPr algn="ctr"/>
            <a:r>
              <a:rPr lang="th-TH" sz="1800" b="1" strike="noStrike" spc="-1" dirty="0">
                <a:latin typeface="Arial"/>
              </a:rPr>
              <a:t>การวิจัยทางวิทยาศาสตร์</a:t>
            </a:r>
            <a:endParaRPr lang="pt-PT" sz="1800" b="0" strike="noStrike" spc="-1" dirty="0">
              <a:latin typeface="Arial"/>
            </a:endParaRPr>
          </a:p>
        </p:txBody>
      </p:sp>
      <p:sp>
        <p:nvSpPr>
          <p:cNvPr id="279" name="TextShape 3"/>
          <p:cNvSpPr txBox="1"/>
          <p:nvPr/>
        </p:nvSpPr>
        <p:spPr>
          <a:xfrm>
            <a:off x="9974160" y="2952000"/>
            <a:ext cx="1545840" cy="378720"/>
          </a:xfrm>
          <a:prstGeom prst="rect">
            <a:avLst/>
          </a:prstGeom>
          <a:noFill/>
          <a:ln>
            <a:noFill/>
          </a:ln>
        </p:spPr>
        <p:txBody>
          <a:bodyPr lIns="90000" tIns="45000" rIns="90000" bIns="45000">
            <a:noAutofit/>
          </a:bodyPr>
          <a:lstStyle/>
          <a:p>
            <a:r>
              <a:rPr lang="th-TH" sz="1800" b="1" strike="noStrike" spc="-1" dirty="0">
                <a:latin typeface="Arial"/>
              </a:rPr>
              <a:t>วิศวกรรม</a:t>
            </a:r>
            <a:endParaRPr lang="pt-PT" sz="1800" b="0" strike="noStrike" spc="-1" dirty="0">
              <a:latin typeface="Arial"/>
            </a:endParaRPr>
          </a:p>
        </p:txBody>
      </p:sp>
      <p:sp>
        <p:nvSpPr>
          <p:cNvPr id="280" name="TextShape 4"/>
          <p:cNvSpPr txBox="1"/>
          <p:nvPr/>
        </p:nvSpPr>
        <p:spPr>
          <a:xfrm>
            <a:off x="9504000" y="1728000"/>
            <a:ext cx="1718182" cy="378720"/>
          </a:xfrm>
          <a:prstGeom prst="rect">
            <a:avLst/>
          </a:prstGeom>
          <a:noFill/>
          <a:ln>
            <a:noFill/>
          </a:ln>
        </p:spPr>
        <p:txBody>
          <a:bodyPr lIns="90000" tIns="45000" rIns="90000" bIns="45000">
            <a:noAutofit/>
          </a:bodyPr>
          <a:lstStyle/>
          <a:p>
            <a:r>
              <a:rPr lang="th-TH" sz="1800" b="1" strike="noStrike" spc="-1" dirty="0">
                <a:latin typeface="Arial"/>
              </a:rPr>
              <a:t>แอพพลิเคชั่น</a:t>
            </a:r>
            <a:endParaRPr lang="pt-PT" sz="1800" b="0" strike="noStrike" spc="-1" dirty="0">
              <a:latin typeface="Arial"/>
            </a:endParaRPr>
          </a:p>
        </p:txBody>
      </p:sp>
      <p:sp>
        <p:nvSpPr>
          <p:cNvPr id="281" name="CustomShape 5"/>
          <p:cNvSpPr/>
          <p:nvPr/>
        </p:nvSpPr>
        <p:spPr>
          <a:xfrm>
            <a:off x="1980360" y="1836000"/>
            <a:ext cx="1296000" cy="4068000"/>
          </a:xfrm>
          <a:custGeom>
            <a:avLst/>
            <a:gdLst/>
            <a:ahLst/>
            <a:cxnLst/>
            <a:rect l="0" t="0" r="r" b="b"/>
            <a:pathLst>
              <a:path w="3601" h="11302">
                <a:moveTo>
                  <a:pt x="900" y="11301"/>
                </a:moveTo>
                <a:lnTo>
                  <a:pt x="900" y="2825"/>
                </a:lnTo>
                <a:lnTo>
                  <a:pt x="0" y="2825"/>
                </a:lnTo>
                <a:lnTo>
                  <a:pt x="1800" y="0"/>
                </a:lnTo>
                <a:lnTo>
                  <a:pt x="3600" y="2825"/>
                </a:lnTo>
                <a:lnTo>
                  <a:pt x="2700" y="2825"/>
                </a:lnTo>
                <a:lnTo>
                  <a:pt x="2700" y="11301"/>
                </a:lnTo>
                <a:lnTo>
                  <a:pt x="900" y="11301"/>
                </a:lnTo>
              </a:path>
            </a:pathLst>
          </a:custGeom>
          <a:gradFill rotWithShape="0">
            <a:gsLst>
              <a:gs pos="30000">
                <a:srgbClr val="FFFFFF"/>
              </a:gs>
              <a:gs pos="100000">
                <a:srgbClr val="666666"/>
              </a:gs>
            </a:gsLst>
            <a:lin ang="5460000"/>
          </a:gradFill>
          <a:ln>
            <a:solidFill>
              <a:srgbClr val="000000"/>
            </a:solidFill>
          </a:ln>
        </p:spPr>
        <p:style>
          <a:lnRef idx="0">
            <a:scrgbClr r="0" g="0" b="0"/>
          </a:lnRef>
          <a:fillRef idx="0">
            <a:scrgbClr r="0" g="0" b="0"/>
          </a:fillRef>
          <a:effectRef idx="0">
            <a:scrgbClr r="0" g="0" b="0"/>
          </a:effectRef>
          <a:fontRef idx="minor"/>
        </p:style>
      </p:sp>
      <p:sp>
        <p:nvSpPr>
          <p:cNvPr id="282" name="TextShape 6"/>
          <p:cNvSpPr txBox="1"/>
          <p:nvPr/>
        </p:nvSpPr>
        <p:spPr>
          <a:xfrm>
            <a:off x="3276360" y="2880000"/>
            <a:ext cx="1868019" cy="667440"/>
          </a:xfrm>
          <a:prstGeom prst="rect">
            <a:avLst/>
          </a:prstGeom>
          <a:noFill/>
          <a:ln>
            <a:noFill/>
          </a:ln>
        </p:spPr>
        <p:txBody>
          <a:bodyPr lIns="90000" tIns="45000" rIns="90000" bIns="45000">
            <a:noAutofit/>
          </a:bodyPr>
          <a:lstStyle/>
          <a:p>
            <a:r>
              <a:rPr lang="th-TH" sz="1800" b="0" strike="noStrike" spc="-1" dirty="0">
                <a:latin typeface="Arial"/>
              </a:rPr>
              <a:t>ความเสี่ยง (+)</a:t>
            </a:r>
          </a:p>
          <a:p>
            <a:r>
              <a:rPr lang="th-TH" sz="1800" b="0" strike="noStrike" spc="-1" dirty="0">
                <a:latin typeface="Arial"/>
              </a:rPr>
              <a:t>การมีส่วนร่วม (-)</a:t>
            </a:r>
            <a:endParaRPr lang="pt-PT" sz="1800" b="0" strike="noStrike" spc="-1" dirty="0">
              <a:latin typeface="Arial"/>
            </a:endParaRPr>
          </a:p>
        </p:txBody>
      </p:sp>
      <p:sp>
        <p:nvSpPr>
          <p:cNvPr id="283" name="TextShape 7"/>
          <p:cNvSpPr txBox="1"/>
          <p:nvPr/>
        </p:nvSpPr>
        <p:spPr>
          <a:xfrm>
            <a:off x="915074" y="5238585"/>
            <a:ext cx="1349686" cy="657787"/>
          </a:xfrm>
          <a:prstGeom prst="rect">
            <a:avLst/>
          </a:prstGeom>
          <a:noFill/>
          <a:ln>
            <a:noFill/>
          </a:ln>
        </p:spPr>
        <p:txBody>
          <a:bodyPr lIns="90000" tIns="45000" rIns="90000" bIns="45000">
            <a:noAutofit/>
          </a:bodyPr>
          <a:lstStyle/>
          <a:p>
            <a:pPr algn="ctr"/>
            <a:r>
              <a:rPr lang="th-TH" sz="1800" b="0" strike="noStrike" spc="-1" dirty="0">
                <a:latin typeface="Arial"/>
              </a:rPr>
              <a:t>การปฏิวัติทางวิทยาศาสตร์</a:t>
            </a:r>
            <a:endParaRPr lang="pt-PT" sz="1800" b="0" strike="noStrike" spc="-1" dirty="0">
              <a:latin typeface="Arial"/>
            </a:endParaRPr>
          </a:p>
        </p:txBody>
      </p:sp>
      <p:sp>
        <p:nvSpPr>
          <p:cNvPr id="284" name="TextShape 8"/>
          <p:cNvSpPr txBox="1"/>
          <p:nvPr/>
        </p:nvSpPr>
        <p:spPr>
          <a:xfrm>
            <a:off x="680242" y="4032000"/>
            <a:ext cx="1587758" cy="667080"/>
          </a:xfrm>
          <a:prstGeom prst="rect">
            <a:avLst/>
          </a:prstGeom>
          <a:noFill/>
          <a:ln>
            <a:noFill/>
          </a:ln>
        </p:spPr>
        <p:txBody>
          <a:bodyPr lIns="90000" tIns="45000" rIns="90000" bIns="45000">
            <a:noAutofit/>
          </a:bodyPr>
          <a:lstStyle/>
          <a:p>
            <a:pPr algn="ctr"/>
            <a:r>
              <a:rPr lang="th-TH" sz="1800" b="0" strike="noStrike" spc="-1" dirty="0">
                <a:latin typeface="Arial"/>
              </a:rPr>
              <a:t>การปฏิวัติทางเทคโนโลยี</a:t>
            </a:r>
            <a:endParaRPr lang="pt-PT" sz="1800" b="0" strike="noStrike" spc="-1" dirty="0">
              <a:latin typeface="Arial"/>
            </a:endParaRPr>
          </a:p>
        </p:txBody>
      </p:sp>
      <p:sp>
        <p:nvSpPr>
          <p:cNvPr id="285" name="TextShape 9"/>
          <p:cNvSpPr txBox="1"/>
          <p:nvPr/>
        </p:nvSpPr>
        <p:spPr>
          <a:xfrm>
            <a:off x="918314" y="2880000"/>
            <a:ext cx="1349686" cy="667080"/>
          </a:xfrm>
          <a:prstGeom prst="rect">
            <a:avLst/>
          </a:prstGeom>
          <a:noFill/>
          <a:ln>
            <a:noFill/>
          </a:ln>
        </p:spPr>
        <p:txBody>
          <a:bodyPr lIns="90000" tIns="45000" rIns="90000" bIns="45000">
            <a:noAutofit/>
          </a:bodyPr>
          <a:lstStyle/>
          <a:p>
            <a:pPr algn="ctr"/>
            <a:r>
              <a:rPr lang="th-TH" sz="1800" b="0" strike="noStrike" spc="-1" dirty="0">
                <a:latin typeface="Arial"/>
              </a:rPr>
              <a:t>การปฏิวัติอุตสาหกรรม</a:t>
            </a:r>
            <a:endParaRPr lang="pt-PT" sz="1800" b="0" strike="noStrike" spc="-1" dirty="0">
              <a:latin typeface="Arial"/>
            </a:endParaRPr>
          </a:p>
        </p:txBody>
      </p:sp>
      <p:sp>
        <p:nvSpPr>
          <p:cNvPr id="286" name="TextShape 10"/>
          <p:cNvSpPr txBox="1"/>
          <p:nvPr/>
        </p:nvSpPr>
        <p:spPr>
          <a:xfrm>
            <a:off x="3051878" y="5236560"/>
            <a:ext cx="1860930" cy="667440"/>
          </a:xfrm>
          <a:prstGeom prst="rect">
            <a:avLst/>
          </a:prstGeom>
          <a:noFill/>
          <a:ln>
            <a:noFill/>
          </a:ln>
        </p:spPr>
        <p:txBody>
          <a:bodyPr lIns="90000" tIns="45000" rIns="90000" bIns="45000">
            <a:noAutofit/>
          </a:bodyPr>
          <a:lstStyle/>
          <a:p>
            <a:r>
              <a:rPr lang="th-TH" sz="1800" b="0" strike="noStrike" spc="-1" dirty="0">
                <a:latin typeface="Arial"/>
              </a:rPr>
              <a:t>การมีส่วนร่วม(+)</a:t>
            </a:r>
          </a:p>
          <a:p>
            <a:r>
              <a:rPr lang="th-TH" sz="1800" b="0" strike="noStrike" spc="-1" dirty="0">
                <a:latin typeface="Arial"/>
              </a:rPr>
              <a:t>ความเสี่ยง (-)</a:t>
            </a:r>
            <a:endParaRPr lang="pt-PT" sz="18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1800000" y="273600"/>
            <a:ext cx="9781560" cy="1144440"/>
          </a:xfrm>
          <a:prstGeom prst="rect">
            <a:avLst/>
          </a:prstGeom>
          <a:noFill/>
          <a:ln>
            <a:noFill/>
          </a:ln>
        </p:spPr>
        <p:txBody>
          <a:bodyPr lIns="0" tIns="0" rIns="0" bIns="0" anchor="ctr">
            <a:noAutofit/>
          </a:bodyPr>
          <a:lstStyle/>
          <a:p>
            <a:r>
              <a:rPr lang="th-TH" sz="4400" b="1" strike="noStrike" spc="-1" dirty="0">
                <a:latin typeface="Arial"/>
              </a:rPr>
              <a:t>การปฏิวัติทางวิทยาศาสตร์</a:t>
            </a:r>
            <a:endParaRPr lang="pt-PT" sz="4400" b="1" strike="noStrike" spc="-1" dirty="0">
              <a:latin typeface="Arial"/>
            </a:endParaRPr>
          </a:p>
        </p:txBody>
      </p:sp>
      <p:grpSp>
        <p:nvGrpSpPr>
          <p:cNvPr id="288" name="Group 2"/>
          <p:cNvGrpSpPr/>
          <p:nvPr/>
        </p:nvGrpSpPr>
        <p:grpSpPr>
          <a:xfrm>
            <a:off x="3096000" y="1980000"/>
            <a:ext cx="8424000" cy="3852000"/>
            <a:chOff x="3096000" y="1980000"/>
            <a:chExt cx="8424000" cy="3852000"/>
          </a:xfrm>
        </p:grpSpPr>
        <p:sp>
          <p:nvSpPr>
            <p:cNvPr id="289" name="CustomShape 3"/>
            <p:cNvSpPr/>
            <p:nvPr/>
          </p:nvSpPr>
          <p:spPr>
            <a:xfrm>
              <a:off x="3096000" y="2686320"/>
              <a:ext cx="1392840" cy="1348200"/>
            </a:xfrm>
            <a:prstGeom prst="ellipse">
              <a:avLst/>
            </a:prstGeom>
            <a:solidFill>
              <a:srgbClr val="FFFFFF"/>
            </a:solidFill>
            <a:ln w="19080">
              <a:solidFill>
                <a:srgbClr val="000000"/>
              </a:solidFill>
              <a:round/>
            </a:ln>
          </p:spPr>
          <p:style>
            <a:lnRef idx="0">
              <a:scrgbClr r="0" g="0" b="0"/>
            </a:lnRef>
            <a:fillRef idx="0">
              <a:scrgbClr r="0" g="0" b="0"/>
            </a:fillRef>
            <a:effectRef idx="0">
              <a:scrgbClr r="0" g="0" b="0"/>
            </a:effectRef>
            <a:fontRef idx="minor"/>
          </p:style>
          <p:txBody>
            <a:bodyPr wrap="none" lIns="99360" tIns="54360" rIns="99360" bIns="54360" anchor="ctr">
              <a:noAutofit/>
            </a:bodyPr>
            <a:lstStyle/>
            <a:p>
              <a:pPr marL="342900" indent="-342900" algn="ctr">
                <a:buAutoNum type="arabicPeriod"/>
              </a:pPr>
              <a:r>
                <a:rPr lang="th-TH" sz="1800" b="0" strike="noStrike" spc="-1" dirty="0">
                  <a:latin typeface="Arial"/>
                </a:rPr>
                <a:t>วิทยาศาสตร์</a:t>
              </a:r>
            </a:p>
            <a:p>
              <a:pPr algn="ctr"/>
              <a:r>
                <a:rPr lang="th-TH" b="0" i="0" dirty="0">
                  <a:solidFill>
                    <a:srgbClr val="000000"/>
                  </a:solidFill>
                  <a:effectLst/>
                  <a:latin typeface="Roboto"/>
                </a:rPr>
                <a:t>ธรรมดา</a:t>
              </a:r>
              <a:endParaRPr lang="pt-PT" sz="1800" b="0" strike="noStrike" spc="-1" dirty="0">
                <a:latin typeface="Arial"/>
              </a:endParaRPr>
            </a:p>
          </p:txBody>
        </p:sp>
        <p:sp>
          <p:nvSpPr>
            <p:cNvPr id="290" name="CustomShape 4"/>
            <p:cNvSpPr/>
            <p:nvPr/>
          </p:nvSpPr>
          <p:spPr>
            <a:xfrm>
              <a:off x="6678000" y="1980000"/>
              <a:ext cx="1392840" cy="1348200"/>
            </a:xfrm>
            <a:prstGeom prst="ellipse">
              <a:avLst/>
            </a:prstGeom>
            <a:solidFill>
              <a:srgbClr val="FFFFFF"/>
            </a:solidFill>
            <a:ln w="19080">
              <a:solidFill>
                <a:srgbClr val="000000"/>
              </a:solidFill>
              <a:round/>
            </a:ln>
          </p:spPr>
          <p:style>
            <a:lnRef idx="0">
              <a:scrgbClr r="0" g="0" b="0"/>
            </a:lnRef>
            <a:fillRef idx="0">
              <a:scrgbClr r="0" g="0" b="0"/>
            </a:fillRef>
            <a:effectRef idx="0">
              <a:scrgbClr r="0" g="0" b="0"/>
            </a:effectRef>
            <a:fontRef idx="minor"/>
          </p:style>
          <p:txBody>
            <a:bodyPr wrap="none" lIns="99360" tIns="54360" rIns="99360" bIns="54360" anchor="ctr">
              <a:noAutofit/>
            </a:bodyPr>
            <a:lstStyle/>
            <a:p>
              <a:pPr algn="ctr"/>
              <a:r>
                <a:rPr lang="pt-PT" sz="1800" b="0" strike="noStrike" spc="-1" dirty="0">
                  <a:latin typeface="Arial"/>
                </a:rPr>
                <a:t>2. </a:t>
              </a:r>
              <a:r>
                <a:rPr lang="th-TH" sz="1800" b="0" strike="noStrike" spc="-1" dirty="0">
                  <a:latin typeface="Arial"/>
                </a:rPr>
                <a:t>โมเดลที่ลดลง</a:t>
              </a:r>
              <a:endParaRPr lang="pt-PT" sz="1800" b="0" strike="noStrike" spc="-1" dirty="0">
                <a:latin typeface="Arial"/>
              </a:endParaRPr>
            </a:p>
          </p:txBody>
        </p:sp>
        <p:sp>
          <p:nvSpPr>
            <p:cNvPr id="291" name="CustomShape 5"/>
            <p:cNvSpPr/>
            <p:nvPr/>
          </p:nvSpPr>
          <p:spPr>
            <a:xfrm>
              <a:off x="10127160" y="2686320"/>
              <a:ext cx="1392840" cy="1348200"/>
            </a:xfrm>
            <a:prstGeom prst="ellipse">
              <a:avLst/>
            </a:prstGeom>
            <a:solidFill>
              <a:srgbClr val="FFFFFF"/>
            </a:solidFill>
            <a:ln w="19080">
              <a:solidFill>
                <a:srgbClr val="000000"/>
              </a:solidFill>
              <a:round/>
            </a:ln>
          </p:spPr>
          <p:style>
            <a:lnRef idx="0">
              <a:scrgbClr r="0" g="0" b="0"/>
            </a:lnRef>
            <a:fillRef idx="0">
              <a:scrgbClr r="0" g="0" b="0"/>
            </a:fillRef>
            <a:effectRef idx="0">
              <a:scrgbClr r="0" g="0" b="0"/>
            </a:effectRef>
            <a:fontRef idx="minor"/>
          </p:style>
          <p:txBody>
            <a:bodyPr wrap="none" lIns="99360" tIns="54360" rIns="99360" bIns="54360" anchor="ctr">
              <a:noAutofit/>
            </a:bodyPr>
            <a:lstStyle/>
            <a:p>
              <a:pPr algn="ctr"/>
              <a:r>
                <a:rPr lang="pt-PT" sz="1800" b="0" strike="noStrike" spc="-1" dirty="0">
                  <a:latin typeface="Arial"/>
                </a:rPr>
                <a:t>3. </a:t>
              </a:r>
              <a:r>
                <a:rPr lang="th-TH" sz="1800" b="0" strike="noStrike" spc="-1" dirty="0">
                  <a:latin typeface="Arial"/>
                </a:rPr>
                <a:t>โมเดลใน</a:t>
              </a:r>
            </a:p>
            <a:p>
              <a:pPr algn="ctr"/>
              <a:r>
                <a:rPr lang="th-TH" sz="1800" b="0" strike="noStrike" spc="-1" dirty="0">
                  <a:latin typeface="Arial"/>
                </a:rPr>
                <a:t>วิกฤติ</a:t>
              </a:r>
              <a:endParaRPr lang="pt-PT" sz="1800" b="0" strike="noStrike" spc="-1" dirty="0">
                <a:latin typeface="Arial"/>
              </a:endParaRPr>
            </a:p>
          </p:txBody>
        </p:sp>
        <p:sp>
          <p:nvSpPr>
            <p:cNvPr id="292" name="CustomShape 6"/>
            <p:cNvSpPr/>
            <p:nvPr/>
          </p:nvSpPr>
          <p:spPr>
            <a:xfrm>
              <a:off x="8269920" y="4483800"/>
              <a:ext cx="1392840" cy="1348200"/>
            </a:xfrm>
            <a:prstGeom prst="ellipse">
              <a:avLst/>
            </a:prstGeom>
            <a:solidFill>
              <a:srgbClr val="FFFFFF"/>
            </a:solidFill>
            <a:ln w="19080">
              <a:solidFill>
                <a:srgbClr val="000000"/>
              </a:solidFill>
              <a:round/>
            </a:ln>
          </p:spPr>
          <p:style>
            <a:lnRef idx="0">
              <a:scrgbClr r="0" g="0" b="0"/>
            </a:lnRef>
            <a:fillRef idx="0">
              <a:scrgbClr r="0" g="0" b="0"/>
            </a:fillRef>
            <a:effectRef idx="0">
              <a:scrgbClr r="0" g="0" b="0"/>
            </a:effectRef>
            <a:fontRef idx="minor"/>
          </p:style>
          <p:txBody>
            <a:bodyPr wrap="none" lIns="99360" tIns="54360" rIns="99360" bIns="54360" anchor="ctr">
              <a:noAutofit/>
            </a:bodyPr>
            <a:lstStyle/>
            <a:p>
              <a:pPr algn="ctr"/>
              <a:r>
                <a:rPr lang="pt-PT" sz="1800" b="0" strike="noStrike" spc="-1" dirty="0">
                  <a:latin typeface="Arial"/>
                </a:rPr>
                <a:t>4. </a:t>
              </a:r>
              <a:r>
                <a:rPr lang="th-TH" sz="1800" b="0" strike="noStrike" spc="-1" dirty="0">
                  <a:latin typeface="Arial"/>
                </a:rPr>
                <a:t>การปฏิวัติใน</a:t>
              </a:r>
            </a:p>
            <a:p>
              <a:pPr algn="ctr"/>
              <a:r>
                <a:rPr lang="th-TH" spc="-1" dirty="0">
                  <a:latin typeface="Arial"/>
                </a:rPr>
                <a:t>โมเดล</a:t>
              </a:r>
              <a:endParaRPr lang="pt-PT" sz="1800" b="0" strike="noStrike" spc="-1" dirty="0">
                <a:latin typeface="Arial"/>
              </a:endParaRPr>
            </a:p>
          </p:txBody>
        </p:sp>
        <p:sp>
          <p:nvSpPr>
            <p:cNvPr id="293" name="CustomShape 7"/>
            <p:cNvSpPr/>
            <p:nvPr/>
          </p:nvSpPr>
          <p:spPr>
            <a:xfrm>
              <a:off x="4953240" y="4483800"/>
              <a:ext cx="1392840" cy="1348200"/>
            </a:xfrm>
            <a:prstGeom prst="ellipse">
              <a:avLst/>
            </a:prstGeom>
            <a:solidFill>
              <a:srgbClr val="FFFFFF"/>
            </a:solidFill>
            <a:ln w="19080">
              <a:solidFill>
                <a:srgbClr val="000000"/>
              </a:solidFill>
              <a:round/>
            </a:ln>
          </p:spPr>
          <p:style>
            <a:lnRef idx="0">
              <a:scrgbClr r="0" g="0" b="0"/>
            </a:lnRef>
            <a:fillRef idx="0">
              <a:scrgbClr r="0" g="0" b="0"/>
            </a:fillRef>
            <a:effectRef idx="0">
              <a:scrgbClr r="0" g="0" b="0"/>
            </a:effectRef>
            <a:fontRef idx="minor"/>
          </p:style>
          <p:txBody>
            <a:bodyPr wrap="none" lIns="99360" tIns="54360" rIns="99360" bIns="54360" anchor="ctr">
              <a:noAutofit/>
            </a:bodyPr>
            <a:lstStyle/>
            <a:p>
              <a:pPr algn="ctr"/>
              <a:r>
                <a:rPr lang="pt-PT" sz="1800" b="0" strike="noStrike" spc="-1" dirty="0">
                  <a:latin typeface="Arial"/>
                </a:rPr>
                <a:t>5. </a:t>
              </a:r>
              <a:r>
                <a:rPr lang="th-TH" sz="1800" b="0" strike="noStrike" spc="-1" dirty="0">
                  <a:latin typeface="Arial"/>
                </a:rPr>
                <a:t>ตัวอย่างที่มี</a:t>
              </a:r>
            </a:p>
            <a:p>
              <a:pPr algn="ctr"/>
              <a:r>
                <a:rPr lang="th-TH" sz="1800" b="0" strike="noStrike" spc="-1" dirty="0">
                  <a:latin typeface="Arial"/>
                </a:rPr>
                <a:t>การเปลี่ยนแปลง</a:t>
              </a:r>
              <a:endParaRPr lang="pt-PT" sz="1800" b="0" strike="noStrike" spc="-1" dirty="0">
                <a:latin typeface="Arial"/>
              </a:endParaRPr>
            </a:p>
          </p:txBody>
        </p:sp>
        <p:cxnSp>
          <p:nvCxnSpPr>
            <p:cNvPr id="294" name="Line 8"/>
            <p:cNvCxnSpPr>
              <a:stCxn id="289" idx="6"/>
              <a:endCxn id="290" idx="2"/>
            </p:cNvCxnSpPr>
            <p:nvPr/>
          </p:nvCxnSpPr>
          <p:spPr>
            <a:xfrm flipV="1">
              <a:off x="4488840" y="2654280"/>
              <a:ext cx="2189520" cy="706680"/>
            </a:xfrm>
            <a:prstGeom prst="curvedConnector3">
              <a:avLst/>
            </a:prstGeom>
            <a:ln w="12600">
              <a:solidFill>
                <a:srgbClr val="000000"/>
              </a:solidFill>
              <a:round/>
              <a:tailEnd type="triangle" w="med" len="med"/>
            </a:ln>
          </p:spPr>
        </p:cxnSp>
        <p:cxnSp>
          <p:nvCxnSpPr>
            <p:cNvPr id="295" name="Line 9"/>
            <p:cNvCxnSpPr>
              <a:stCxn id="290" idx="6"/>
              <a:endCxn id="291" idx="2"/>
            </p:cNvCxnSpPr>
            <p:nvPr/>
          </p:nvCxnSpPr>
          <p:spPr>
            <a:xfrm>
              <a:off x="8070840" y="2654280"/>
              <a:ext cx="2056680" cy="706680"/>
            </a:xfrm>
            <a:prstGeom prst="curvedConnector3">
              <a:avLst/>
            </a:prstGeom>
            <a:ln w="12600">
              <a:solidFill>
                <a:srgbClr val="000000"/>
              </a:solidFill>
              <a:round/>
              <a:tailEnd type="triangle" w="med" len="med"/>
            </a:ln>
          </p:spPr>
        </p:cxnSp>
        <p:cxnSp>
          <p:nvCxnSpPr>
            <p:cNvPr id="296" name="Line 10"/>
            <p:cNvCxnSpPr>
              <a:stCxn id="291" idx="4"/>
              <a:endCxn id="292" idx="6"/>
            </p:cNvCxnSpPr>
            <p:nvPr/>
          </p:nvCxnSpPr>
          <p:spPr>
            <a:xfrm flipH="1">
              <a:off x="9662760" y="4034520"/>
              <a:ext cx="1161360" cy="1123920"/>
            </a:xfrm>
            <a:prstGeom prst="curvedConnector3">
              <a:avLst/>
            </a:prstGeom>
            <a:ln w="12600">
              <a:solidFill>
                <a:srgbClr val="000000"/>
              </a:solidFill>
              <a:round/>
              <a:tailEnd type="triangle" w="med" len="med"/>
            </a:ln>
          </p:spPr>
        </p:cxnSp>
        <p:cxnSp>
          <p:nvCxnSpPr>
            <p:cNvPr id="297" name="Line 11"/>
            <p:cNvCxnSpPr>
              <a:stCxn id="292" idx="2"/>
              <a:endCxn id="293" idx="6"/>
            </p:cNvCxnSpPr>
            <p:nvPr/>
          </p:nvCxnSpPr>
          <p:spPr>
            <a:xfrm flipH="1">
              <a:off x="6346080" y="5158080"/>
              <a:ext cx="1924200" cy="360"/>
            </a:xfrm>
            <a:prstGeom prst="curvedConnector3">
              <a:avLst/>
            </a:prstGeom>
            <a:ln w="12600">
              <a:solidFill>
                <a:srgbClr val="000000"/>
              </a:solidFill>
              <a:round/>
              <a:tailEnd type="triangle" w="med" len="med"/>
            </a:ln>
          </p:spPr>
        </p:cxnSp>
        <p:cxnSp>
          <p:nvCxnSpPr>
            <p:cNvPr id="298" name="Line 12"/>
            <p:cNvCxnSpPr>
              <a:stCxn id="293" idx="2"/>
              <a:endCxn id="289" idx="4"/>
            </p:cNvCxnSpPr>
            <p:nvPr/>
          </p:nvCxnSpPr>
          <p:spPr>
            <a:xfrm flipH="1" flipV="1">
              <a:off x="3792600" y="4034520"/>
              <a:ext cx="1161000" cy="1123920"/>
            </a:xfrm>
            <a:prstGeom prst="curvedConnector3">
              <a:avLst/>
            </a:prstGeom>
            <a:ln w="12600">
              <a:solidFill>
                <a:srgbClr val="000000"/>
              </a:solidFill>
              <a:round/>
              <a:tailEnd type="triangle" w="med" len="med"/>
            </a:ln>
          </p:spPr>
        </p:cxnSp>
        <p:sp>
          <p:nvSpPr>
            <p:cNvPr id="299" name="TextShape 13"/>
            <p:cNvSpPr txBox="1"/>
            <p:nvPr/>
          </p:nvSpPr>
          <p:spPr>
            <a:xfrm>
              <a:off x="5616720" y="3777480"/>
              <a:ext cx="4045680" cy="602280"/>
            </a:xfrm>
            <a:prstGeom prst="rect">
              <a:avLst/>
            </a:prstGeom>
            <a:noFill/>
            <a:ln>
              <a:noFill/>
            </a:ln>
          </p:spPr>
          <p:txBody>
            <a:bodyPr lIns="90000" tIns="45000" rIns="90000" bIns="45000">
              <a:noAutofit/>
            </a:bodyPr>
            <a:lstStyle/>
            <a:p>
              <a:r>
                <a:rPr lang="th-TH" sz="1800" b="0" strike="noStrike" spc="-1" dirty="0">
                  <a:latin typeface="Arial"/>
                </a:rPr>
                <a:t>โครงสร้างของการปฏิวัติทางวิทยาศาสตร์</a:t>
              </a:r>
              <a:endParaRPr lang="pt-PT" sz="1800" b="0" strike="noStrike" spc="-1" dirty="0">
                <a:latin typeface="Arial"/>
              </a:endParaRPr>
            </a:p>
          </p:txBody>
        </p:sp>
      </p:grpSp>
      <p:sp>
        <p:nvSpPr>
          <p:cNvPr id="300" name="TextShape 14"/>
          <p:cNvSpPr txBox="1"/>
          <p:nvPr/>
        </p:nvSpPr>
        <p:spPr>
          <a:xfrm>
            <a:off x="992160" y="-1997444"/>
            <a:ext cx="5353920" cy="3976920"/>
          </a:xfrm>
          <a:prstGeom prst="rect">
            <a:avLst/>
          </a:prstGeom>
          <a:noFill/>
          <a:ln>
            <a:noFill/>
          </a:ln>
        </p:spPr>
        <p:txBody>
          <a:bodyPr lIns="0" tIns="0" rIns="0" bIns="0" anchor="t">
            <a:normAutofit/>
          </a:bodyPr>
          <a:lstStyle/>
          <a:p>
            <a:pPr marL="107950">
              <a:spcBef>
                <a:spcPts val="1417"/>
              </a:spcBef>
              <a:buClr>
                <a:srgbClr val="000000"/>
              </a:buClr>
              <a:buSzPct val="45000"/>
            </a:pPr>
            <a:r>
              <a:rPr lang="th-TH" sz="2800" b="0" strike="noStrike" spc="-1" dirty="0">
                <a:latin typeface="Arial"/>
              </a:rPr>
              <a:t>การพัฒนาทางวิทยาศาสตร์อ้างอิงจาก </a:t>
            </a:r>
            <a:r>
              <a:rPr lang="pt-PT" sz="2800" b="0" strike="noStrike" spc="-1" dirty="0">
                <a:latin typeface="Arial"/>
              </a:rPr>
              <a:t>Thomas Kuhn</a:t>
            </a:r>
            <a:endParaRPr lang="pt-P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1800000" y="273600"/>
            <a:ext cx="9781560" cy="1144440"/>
          </a:xfrm>
          <a:prstGeom prst="rect">
            <a:avLst/>
          </a:prstGeom>
          <a:noFill/>
          <a:ln>
            <a:noFill/>
          </a:ln>
        </p:spPr>
        <p:txBody>
          <a:bodyPr lIns="0" tIns="0" rIns="0" bIns="0" anchor="ctr">
            <a:noAutofit/>
          </a:bodyPr>
          <a:lstStyle/>
          <a:p>
            <a:r>
              <a:rPr lang="th-TH" sz="4000" b="1" strike="noStrike" spc="-1" dirty="0">
                <a:latin typeface="Arial"/>
              </a:rPr>
              <a:t>ประเภทของความคิดและกลยุทธ์</a:t>
            </a:r>
            <a:endParaRPr lang="pt-PT" sz="4000" b="1" strike="noStrike" spc="-1" dirty="0">
              <a:latin typeface="Arial"/>
            </a:endParaRPr>
          </a:p>
        </p:txBody>
      </p:sp>
      <p:graphicFrame>
        <p:nvGraphicFramePr>
          <p:cNvPr id="302" name="Table 2"/>
          <p:cNvGraphicFramePr/>
          <p:nvPr>
            <p:extLst>
              <p:ext uri="{D42A27DB-BD31-4B8C-83A1-F6EECF244321}">
                <p14:modId xmlns:p14="http://schemas.microsoft.com/office/powerpoint/2010/main" val="1246429228"/>
              </p:ext>
            </p:extLst>
          </p:nvPr>
        </p:nvGraphicFramePr>
        <p:xfrm>
          <a:off x="1490760" y="1914480"/>
          <a:ext cx="9360000" cy="1380600"/>
        </p:xfrm>
        <a:graphic>
          <a:graphicData uri="http://schemas.openxmlformats.org/drawingml/2006/table">
            <a:tbl>
              <a:tblPr/>
              <a:tblGrid>
                <a:gridCol w="3119760">
                  <a:extLst>
                    <a:ext uri="{9D8B030D-6E8A-4147-A177-3AD203B41FA5}">
                      <a16:colId xmlns:a16="http://schemas.microsoft.com/office/drawing/2014/main" val="20000"/>
                    </a:ext>
                  </a:extLst>
                </a:gridCol>
                <a:gridCol w="3119760">
                  <a:extLst>
                    <a:ext uri="{9D8B030D-6E8A-4147-A177-3AD203B41FA5}">
                      <a16:colId xmlns:a16="http://schemas.microsoft.com/office/drawing/2014/main" val="20001"/>
                    </a:ext>
                  </a:extLst>
                </a:gridCol>
                <a:gridCol w="3120480">
                  <a:extLst>
                    <a:ext uri="{9D8B030D-6E8A-4147-A177-3AD203B41FA5}">
                      <a16:colId xmlns:a16="http://schemas.microsoft.com/office/drawing/2014/main" val="20002"/>
                    </a:ext>
                  </a:extLst>
                </a:gridCol>
              </a:tblGrid>
              <a:tr h="382320">
                <a:tc>
                  <a:txBody>
                    <a:bodyPr/>
                    <a:lstStyle/>
                    <a:p>
                      <a:r>
                        <a:rPr lang="th-TH" sz="1800" b="1" strike="noStrike" spc="-1" dirty="0">
                          <a:latin typeface="+mn-lt"/>
                        </a:rPr>
                        <a:t>ความคิดเชิงบวก (</a:t>
                      </a:r>
                      <a:r>
                        <a:rPr lang="pt-PT" sz="1800" b="1" strike="noStrike" spc="-1" dirty="0">
                          <a:latin typeface="+mn-lt"/>
                        </a:rPr>
                        <a:t>positivism)</a:t>
                      </a:r>
                      <a:endParaRPr lang="pt-PT"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th-TH" sz="1800" b="1" strike="noStrike" spc="-1" dirty="0">
                          <a:latin typeface="+mn-lt"/>
                        </a:rPr>
                        <a:t>การคิดเชิงลบ </a:t>
                      </a:r>
                    </a:p>
                    <a:p>
                      <a:r>
                        <a:rPr lang="th-TH" sz="1800" b="1" strike="noStrike" spc="-1" dirty="0">
                          <a:latin typeface="+mn-lt"/>
                        </a:rPr>
                        <a:t>(ทฤษฎีเชิงวิพากษ์)</a:t>
                      </a:r>
                      <a:endParaRPr lang="pt-PT"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r>
                        <a:rPr lang="th-TH" sz="1800" b="1" strike="noStrike" spc="-1" dirty="0">
                          <a:latin typeface="+mn-lt"/>
                        </a:rPr>
                        <a:t>คิดถึงความแตกต่าง</a:t>
                      </a:r>
                      <a:endParaRPr lang="pt-PT"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374760">
                <a:tc>
                  <a:txBody>
                    <a:bodyPr/>
                    <a:lstStyle/>
                    <a:p>
                      <a:r>
                        <a:rPr lang="th-TH" sz="1800" b="0" strike="noStrike" spc="-1" dirty="0">
                          <a:latin typeface="+mn-lt"/>
                        </a:rPr>
                        <a:t>อนุรักษ์นิยม</a:t>
                      </a:r>
                      <a:endParaRPr lang="pt-PT"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th-TH" sz="1800" b="0" strike="noStrike" spc="-1" dirty="0">
                          <a:latin typeface="+mn-lt"/>
                        </a:rPr>
                        <a:t>ความก้าวหน้า</a:t>
                      </a:r>
                      <a:endParaRPr lang="pt-PT"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r>
                        <a:rPr lang="th-TH" sz="1800" b="0" i="0" kern="1200" dirty="0">
                          <a:solidFill>
                            <a:schemeClr val="tx1"/>
                          </a:solidFill>
                          <a:effectLst/>
                          <a:latin typeface="+mn-lt"/>
                          <a:ea typeface="+mn-ea"/>
                          <a:cs typeface="+mn-cs"/>
                        </a:rPr>
                        <a:t>การปฏิวัติ</a:t>
                      </a:r>
                      <a:endParaRPr lang="pt-PT"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163015">
                <a:tc>
                  <a:txBody>
                    <a:bodyPr/>
                    <a:lstStyle/>
                    <a:p>
                      <a:r>
                        <a:rPr lang="th-TH" sz="1800" b="0" strike="noStrike" spc="-1" dirty="0">
                          <a:latin typeface="+mn-lt"/>
                        </a:rPr>
                        <a:t>การสืบพันธุ์ความต่อเนื่อง</a:t>
                      </a:r>
                      <a:endParaRPr lang="pt-PT"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th-TH" sz="1800" b="0" strike="noStrike" spc="-1" dirty="0">
                          <a:latin typeface="+mn-lt"/>
                        </a:rPr>
                        <a:t>การต่ออายุการเปลี่ยนแปลง</a:t>
                      </a:r>
                      <a:endParaRPr lang="pt-PT"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r>
                        <a:rPr lang="th-TH" sz="1800" b="0" strike="noStrike" spc="-1" dirty="0">
                          <a:latin typeface="+mn-lt"/>
                        </a:rPr>
                        <a:t>นวัตกรรมความหลากหลาย</a:t>
                      </a:r>
                      <a:endParaRPr lang="pt-PT" sz="1800" b="0" strike="noStrike" spc="-1" dirty="0">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pic>
        <p:nvPicPr>
          <p:cNvPr id="303" name="Imagem 302"/>
          <p:cNvPicPr/>
          <p:nvPr/>
        </p:nvPicPr>
        <p:blipFill>
          <a:blip r:embed="rId2"/>
          <a:stretch/>
        </p:blipFill>
        <p:spPr>
          <a:xfrm>
            <a:off x="2196000" y="3456000"/>
            <a:ext cx="1388520" cy="1734840"/>
          </a:xfrm>
          <a:prstGeom prst="rect">
            <a:avLst/>
          </a:prstGeom>
          <a:ln>
            <a:noFill/>
          </a:ln>
        </p:spPr>
      </p:pic>
      <p:pic>
        <p:nvPicPr>
          <p:cNvPr id="304" name="Imagem 303"/>
          <p:cNvPicPr/>
          <p:nvPr/>
        </p:nvPicPr>
        <p:blipFill>
          <a:blip r:embed="rId3"/>
          <a:stretch/>
        </p:blipFill>
        <p:spPr>
          <a:xfrm>
            <a:off x="5292000" y="3708000"/>
            <a:ext cx="1389600" cy="1440000"/>
          </a:xfrm>
          <a:prstGeom prst="rect">
            <a:avLst/>
          </a:prstGeom>
          <a:ln>
            <a:noFill/>
          </a:ln>
        </p:spPr>
      </p:pic>
      <p:pic>
        <p:nvPicPr>
          <p:cNvPr id="305" name="Imagem 304"/>
          <p:cNvPicPr/>
          <p:nvPr/>
        </p:nvPicPr>
        <p:blipFill>
          <a:blip r:embed="rId4"/>
          <a:stretch/>
        </p:blipFill>
        <p:spPr>
          <a:xfrm>
            <a:off x="8460000" y="3610800"/>
            <a:ext cx="1389600" cy="146520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th-TH" sz="2800" b="1" strike="noStrike" spc="-1" dirty="0">
                <a:latin typeface="Arial"/>
              </a:rPr>
              <a:t>การปฏิวัติทางเทคโนโลยี: รูปแบบธุรกิจและผลิตภัณฑ์</a:t>
            </a:r>
            <a:endParaRPr lang="pt-PT" sz="2800" b="1" strike="noStrike" spc="-1" dirty="0">
              <a:latin typeface="Arial"/>
            </a:endParaRPr>
          </a:p>
        </p:txBody>
      </p:sp>
      <p:sp>
        <p:nvSpPr>
          <p:cNvPr id="307" name="TextShape 2"/>
          <p:cNvSpPr txBox="1"/>
          <p:nvPr/>
        </p:nvSpPr>
        <p:spPr>
          <a:xfrm>
            <a:off x="609480" y="1604520"/>
            <a:ext cx="2270520" cy="555480"/>
          </a:xfrm>
          <a:prstGeom prst="rect">
            <a:avLst/>
          </a:prstGeom>
          <a:noFill/>
          <a:ln>
            <a:noFill/>
          </a:ln>
        </p:spPr>
        <p:txBody>
          <a:bodyPr lIns="0" tIns="0" rIns="0" bIns="0" anchor="t">
            <a:noAutofit/>
          </a:bodyPr>
          <a:lstStyle/>
          <a:p>
            <a:pPr marL="107950">
              <a:spcBef>
                <a:spcPts val="1417"/>
              </a:spcBef>
              <a:buClr>
                <a:srgbClr val="000000"/>
              </a:buClr>
              <a:buSzPct val="45000"/>
            </a:pPr>
            <a:r>
              <a:rPr lang="pt-PT" b="1" strike="noStrike" spc="-1" dirty="0">
                <a:latin typeface="Arial"/>
              </a:rPr>
              <a:t>GE-McKinsey </a:t>
            </a:r>
            <a:endParaRPr lang="th-TH" b="1" strike="noStrike" spc="-1" dirty="0">
              <a:latin typeface="Arial"/>
            </a:endParaRPr>
          </a:p>
          <a:p>
            <a:pPr marL="107950">
              <a:spcBef>
                <a:spcPts val="1417"/>
              </a:spcBef>
              <a:buClr>
                <a:srgbClr val="000000"/>
              </a:buClr>
              <a:buSzPct val="45000"/>
            </a:pPr>
            <a:r>
              <a:rPr lang="th-TH" b="1" strike="noStrike" spc="-1" dirty="0" err="1">
                <a:latin typeface="Arial"/>
              </a:rPr>
              <a:t>เมทริกซ์</a:t>
            </a:r>
            <a:endParaRPr lang="pt-PT" sz="2400" dirty="0"/>
          </a:p>
        </p:txBody>
      </p:sp>
      <p:pic>
        <p:nvPicPr>
          <p:cNvPr id="308" name="Imagem 307"/>
          <p:cNvPicPr/>
          <p:nvPr/>
        </p:nvPicPr>
        <p:blipFill>
          <a:blip r:embed="rId2"/>
          <a:stretch/>
        </p:blipFill>
        <p:spPr>
          <a:xfrm>
            <a:off x="2952000" y="1600200"/>
            <a:ext cx="6480000" cy="430380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609480" y="273600"/>
            <a:ext cx="10972080" cy="1144440"/>
          </a:xfrm>
          <a:prstGeom prst="rect">
            <a:avLst/>
          </a:prstGeom>
          <a:noFill/>
          <a:ln>
            <a:noFill/>
          </a:ln>
        </p:spPr>
        <p:txBody>
          <a:bodyPr lIns="0" tIns="0" rIns="0" bIns="0" anchor="ctr">
            <a:noAutofit/>
          </a:bodyPr>
          <a:lstStyle/>
          <a:p>
            <a:pPr algn="ctr"/>
            <a:r>
              <a:rPr lang="th-TH" sz="2600" b="1" strike="noStrike" spc="-1" dirty="0">
                <a:latin typeface="Arial"/>
              </a:rPr>
              <a:t>การปฏิวัติทางเทคโนโลยี: ผู้ขายเทคโนโลยี</a:t>
            </a:r>
            <a:endParaRPr lang="pt-PT" sz="2600" b="1" strike="noStrike" spc="-1" dirty="0">
              <a:latin typeface="Arial"/>
            </a:endParaRPr>
          </a:p>
        </p:txBody>
      </p:sp>
      <p:sp>
        <p:nvSpPr>
          <p:cNvPr id="310" name="TextShape 2"/>
          <p:cNvSpPr txBox="1"/>
          <p:nvPr/>
        </p:nvSpPr>
        <p:spPr>
          <a:xfrm>
            <a:off x="609480" y="1604520"/>
            <a:ext cx="2270520" cy="555480"/>
          </a:xfrm>
          <a:prstGeom prst="rect">
            <a:avLst/>
          </a:prstGeom>
          <a:noFill/>
          <a:ln>
            <a:noFill/>
          </a:ln>
        </p:spPr>
        <p:txBody>
          <a:bodyPr lIns="0" tIns="0" rIns="0" bIns="0" anchor="t">
            <a:noAutofit/>
          </a:bodyPr>
          <a:lstStyle/>
          <a:p>
            <a:pPr marL="107950">
              <a:spcBef>
                <a:spcPts val="1417"/>
              </a:spcBef>
              <a:buClr>
                <a:srgbClr val="000000"/>
              </a:buClr>
              <a:buSzPct val="45000"/>
            </a:pPr>
            <a:r>
              <a:rPr lang="pt-PT" sz="2400" b="1" strike="noStrike" spc="-1" dirty="0">
                <a:latin typeface="Arial"/>
              </a:rPr>
              <a:t>Ansoff </a:t>
            </a:r>
            <a:r>
              <a:rPr lang="th-TH" sz="2400" b="1" strike="noStrike" spc="-1" dirty="0" err="1">
                <a:latin typeface="Arial"/>
              </a:rPr>
              <a:t>เมทริกซ์</a:t>
            </a:r>
            <a:endParaRPr lang="pt-PT" sz="3200" dirty="0"/>
          </a:p>
          <a:p>
            <a:pPr marL="107950">
              <a:spcBef>
                <a:spcPts val="1417"/>
              </a:spcBef>
              <a:buClr>
                <a:srgbClr val="000000"/>
              </a:buClr>
              <a:buSzPct val="45000"/>
            </a:pPr>
            <a:endParaRPr lang="pt-PT" sz="2400" dirty="0" err="1"/>
          </a:p>
        </p:txBody>
      </p:sp>
      <p:pic>
        <p:nvPicPr>
          <p:cNvPr id="311" name="Imagem 310"/>
          <p:cNvPicPr/>
          <p:nvPr/>
        </p:nvPicPr>
        <p:blipFill>
          <a:blip r:embed="rId2"/>
          <a:stretch/>
        </p:blipFill>
        <p:spPr>
          <a:xfrm>
            <a:off x="3211200" y="1720440"/>
            <a:ext cx="5932800" cy="432756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1792440" y="448560"/>
            <a:ext cx="8706600" cy="887760"/>
          </a:xfrm>
          <a:prstGeom prst="rect">
            <a:avLst/>
          </a:prstGeom>
          <a:noFill/>
          <a:ln>
            <a:noFill/>
          </a:ln>
        </p:spPr>
        <p:txBody>
          <a:bodyPr lIns="0" tIns="0" rIns="0" bIns="0" anchor="ctr">
            <a:noAutofit/>
          </a:bodyPr>
          <a:lstStyle/>
          <a:p>
            <a:r>
              <a:rPr lang="th-TH" sz="3600" b="1" strike="noStrike" spc="-1" dirty="0">
                <a:solidFill>
                  <a:srgbClr val="000000"/>
                </a:solidFill>
                <a:latin typeface="Arial"/>
              </a:rPr>
              <a:t>สมมติฐานและหลักการ</a:t>
            </a:r>
            <a:endParaRPr lang="en-US" sz="3600" b="1" strike="noStrike" spc="-1" dirty="0">
              <a:solidFill>
                <a:srgbClr val="000000"/>
              </a:solidFill>
              <a:latin typeface="Arial"/>
            </a:endParaRPr>
          </a:p>
        </p:txBody>
      </p:sp>
      <p:sp>
        <p:nvSpPr>
          <p:cNvPr id="311" name="TextShape 2"/>
          <p:cNvSpPr txBox="1"/>
          <p:nvPr/>
        </p:nvSpPr>
        <p:spPr>
          <a:xfrm>
            <a:off x="475920" y="1576080"/>
            <a:ext cx="5479560" cy="4824360"/>
          </a:xfrm>
          <a:prstGeom prst="rect">
            <a:avLst/>
          </a:prstGeom>
          <a:noFill/>
          <a:ln>
            <a:noFill/>
          </a:ln>
        </p:spPr>
        <p:txBody>
          <a:bodyPr lIns="0" tIns="0" rIns="0" bIns="0" anchor="t">
            <a:normAutofit/>
          </a:bodyPr>
          <a:lstStyle/>
          <a:p>
            <a:pPr algn="ctr">
              <a:spcBef>
                <a:spcPts val="1417"/>
              </a:spcBef>
            </a:pPr>
            <a:r>
              <a:rPr lang="th-TH" sz="1600" b="1" strike="noStrike" spc="-1" dirty="0">
                <a:solidFill>
                  <a:srgbClr val="000000"/>
                </a:solidFill>
                <a:latin typeface="Arial"/>
              </a:rPr>
              <a:t>สัดส่วนของคนอายุ 16-74 ใช้อินเทอร์เน็ตในอุปกรณ์พกพาโปรตุเกสและ </a:t>
            </a:r>
            <a:r>
              <a:rPr lang="en-US" sz="1600" b="1" strike="noStrike" spc="-1" dirty="0">
                <a:solidFill>
                  <a:srgbClr val="000000"/>
                </a:solidFill>
                <a:latin typeface="Arial"/>
              </a:rPr>
              <a:t>EU-28 2012-2016</a:t>
            </a:r>
          </a:p>
          <a:p>
            <a:pPr algn="ctr">
              <a:spcBef>
                <a:spcPts val="1417"/>
              </a:spcBef>
            </a:pPr>
            <a:endParaRPr lang="en-US" sz="1600" b="1" strike="noStrike" spc="-1" dirty="0">
              <a:solidFill>
                <a:srgbClr val="000000"/>
              </a:solidFill>
              <a:latin typeface="Arial"/>
            </a:endParaRPr>
          </a:p>
          <a:p>
            <a:pPr algn="ctr">
              <a:spcBef>
                <a:spcPts val="1417"/>
              </a:spcBef>
            </a:pPr>
            <a:endParaRPr lang="en-US" sz="1600" b="1" strike="noStrike" spc="-1" dirty="0">
              <a:solidFill>
                <a:srgbClr val="000000"/>
              </a:solidFill>
              <a:latin typeface="Arial"/>
            </a:endParaRPr>
          </a:p>
          <a:p>
            <a:pPr algn="ctr">
              <a:spcBef>
                <a:spcPts val="1417"/>
              </a:spcBef>
            </a:pPr>
            <a:endParaRPr lang="en-US" sz="1600" b="1" strike="noStrike" spc="-1" dirty="0">
              <a:solidFill>
                <a:srgbClr val="000000"/>
              </a:solidFill>
              <a:latin typeface="Arial"/>
            </a:endParaRPr>
          </a:p>
          <a:p>
            <a:pPr algn="ctr">
              <a:spcBef>
                <a:spcPts val="1417"/>
              </a:spcBef>
            </a:pPr>
            <a:endParaRPr lang="en-US" sz="1600" b="1" strike="noStrike" spc="-1" dirty="0">
              <a:solidFill>
                <a:srgbClr val="000000"/>
              </a:solidFill>
              <a:latin typeface="Arial"/>
            </a:endParaRPr>
          </a:p>
          <a:p>
            <a:pPr algn="ctr">
              <a:spcBef>
                <a:spcPts val="1417"/>
              </a:spcBef>
            </a:pPr>
            <a:endParaRPr lang="en-US" sz="1600" b="1" strike="noStrike" spc="-1" dirty="0">
              <a:solidFill>
                <a:srgbClr val="000000"/>
              </a:solidFill>
              <a:latin typeface="Arial"/>
            </a:endParaRPr>
          </a:p>
          <a:p>
            <a:pPr algn="ctr">
              <a:spcBef>
                <a:spcPts val="1417"/>
              </a:spcBef>
            </a:pPr>
            <a:endParaRPr lang="en-US" sz="1600" b="1" strike="noStrike" spc="-1" dirty="0">
              <a:solidFill>
                <a:srgbClr val="000000"/>
              </a:solidFill>
              <a:latin typeface="Arial"/>
            </a:endParaRPr>
          </a:p>
          <a:p>
            <a:pPr algn="ctr">
              <a:spcBef>
                <a:spcPts val="1417"/>
              </a:spcBef>
            </a:pPr>
            <a:r>
              <a:rPr lang="th-TH" sz="1600" b="1" strike="noStrike" spc="-1" dirty="0">
                <a:solidFill>
                  <a:srgbClr val="000000"/>
                </a:solidFill>
                <a:latin typeface="Arial"/>
              </a:rPr>
              <a:t>สถาบันสถิติแห่งชาติโปรตุเกส</a:t>
            </a:r>
            <a:endParaRPr lang="en-US" sz="1600" b="1" strike="noStrike" spc="-1" dirty="0">
              <a:solidFill>
                <a:srgbClr val="000000"/>
              </a:solidFill>
              <a:latin typeface="Arial"/>
            </a:endParaRPr>
          </a:p>
        </p:txBody>
      </p:sp>
      <p:sp>
        <p:nvSpPr>
          <p:cNvPr id="312" name="TextShape 3"/>
          <p:cNvSpPr txBox="1"/>
          <p:nvPr/>
        </p:nvSpPr>
        <p:spPr>
          <a:xfrm>
            <a:off x="6229800" y="1576080"/>
            <a:ext cx="5479560" cy="4824360"/>
          </a:xfrm>
          <a:prstGeom prst="rect">
            <a:avLst/>
          </a:prstGeom>
          <a:noFill/>
          <a:ln>
            <a:noFill/>
          </a:ln>
        </p:spPr>
        <p:txBody>
          <a:bodyPr lIns="0" tIns="0" rIns="0" bIns="0" anchor="t">
            <a:normAutofit/>
          </a:bodyPr>
          <a:lstStyle/>
          <a:p>
            <a:pPr marL="565150" indent="-457200">
              <a:spcBef>
                <a:spcPts val="1417"/>
              </a:spcBef>
              <a:buClr>
                <a:srgbClr val="000000"/>
              </a:buClr>
              <a:buSzPct val="45000"/>
              <a:buFont typeface="Arial"/>
              <a:buChar char="•"/>
            </a:pPr>
            <a:r>
              <a:rPr lang="th-TH" sz="2400" b="0" strike="noStrike" spc="-1" dirty="0">
                <a:solidFill>
                  <a:srgbClr val="000000"/>
                </a:solidFill>
                <a:latin typeface="Arial" panose="020B0604020202020204" pitchFamily="34" charset="0"/>
              </a:rPr>
              <a:t>ปี 2030 เป็นส่วนใหญ่ของประชากรทั่วโลกจะมีโทรศัพท์มือถือ</a:t>
            </a:r>
            <a:r>
              <a:rPr lang="en-US" sz="2400" b="0" strike="noStrike" spc="-1" dirty="0">
                <a:solidFill>
                  <a:srgbClr val="000000"/>
                </a:solidFill>
                <a:latin typeface="Arial" panose="020B0604020202020204" pitchFamily="34" charset="0"/>
                <a:cs typeface="Arial" panose="020B0604020202020204" pitchFamily="34" charset="0"/>
              </a:rPr>
              <a:t>;</a:t>
            </a:r>
            <a:endParaRPr lang="pt-PT" sz="2400" dirty="0">
              <a:latin typeface="Arial" panose="020B0604020202020204" pitchFamily="34" charset="0"/>
              <a:cs typeface="Arial" panose="020B0604020202020204" pitchFamily="34" charset="0"/>
            </a:endParaRPr>
          </a:p>
          <a:p>
            <a:pPr marL="565150" indent="-457200">
              <a:spcBef>
                <a:spcPts val="1417"/>
              </a:spcBef>
              <a:buClr>
                <a:srgbClr val="000000"/>
              </a:buClr>
              <a:buSzPct val="45000"/>
              <a:buFont typeface="Arial"/>
              <a:buChar char="•"/>
            </a:pPr>
            <a:r>
              <a:rPr lang="th-TH" sz="2400" b="0" strike="noStrike" spc="-1" dirty="0">
                <a:solidFill>
                  <a:srgbClr val="000000"/>
                </a:solidFill>
                <a:latin typeface="Arial" panose="020B0604020202020204" pitchFamily="34" charset="0"/>
              </a:rPr>
              <a:t>การเปลี่ยนจากผลิตภัณฑ์เป็นบริการ</a:t>
            </a:r>
            <a:endParaRPr lang="en-US" sz="2400" b="0" strike="noStrike" spc="-1" dirty="0">
              <a:solidFill>
                <a:srgbClr val="000000"/>
              </a:solidFill>
              <a:latin typeface="Arial" panose="020B0604020202020204" pitchFamily="34" charset="0"/>
              <a:cs typeface="Arial" panose="020B0604020202020204" pitchFamily="34" charset="0"/>
            </a:endParaRPr>
          </a:p>
          <a:p>
            <a:pPr marL="882650" lvl="1" indent="-342900">
              <a:spcBef>
                <a:spcPts val="1134"/>
              </a:spcBef>
              <a:buClr>
                <a:srgbClr val="000000"/>
              </a:buClr>
              <a:buSzPct val="75000"/>
              <a:buFont typeface="Arial"/>
              <a:buChar char="•"/>
            </a:pPr>
            <a:r>
              <a:rPr lang="en-US" b="0" strike="noStrike" spc="-1" dirty="0">
                <a:solidFill>
                  <a:srgbClr val="000000"/>
                </a:solidFill>
                <a:latin typeface="Arial" panose="020B0604020202020204" pitchFamily="34" charset="0"/>
                <a:cs typeface="Arial" panose="020B0604020202020204" pitchFamily="34" charset="0"/>
              </a:rPr>
              <a:t>Netflix, Spotify, Uber, Airbnb, etc.</a:t>
            </a:r>
          </a:p>
          <a:p>
            <a:pPr marL="565150" indent="-457200">
              <a:spcBef>
                <a:spcPts val="1417"/>
              </a:spcBef>
              <a:buClr>
                <a:srgbClr val="000000"/>
              </a:buClr>
              <a:buSzPct val="45000"/>
              <a:buFont typeface="Arial"/>
              <a:buChar char="•"/>
            </a:pPr>
            <a:r>
              <a:rPr lang="th-TH" sz="2400" b="0" strike="noStrike" spc="-1" dirty="0">
                <a:solidFill>
                  <a:srgbClr val="000000"/>
                </a:solidFill>
                <a:latin typeface="Arial" panose="020B0604020202020204" pitchFamily="34" charset="0"/>
              </a:rPr>
              <a:t>การเปลี่ยนจากการรักษาความปลอดภัยใน</a:t>
            </a:r>
            <a:r>
              <a:rPr lang="th-TH" sz="2400" b="0" strike="noStrike" spc="-1" dirty="0" err="1">
                <a:solidFill>
                  <a:srgbClr val="000000"/>
                </a:solidFill>
                <a:latin typeface="Arial" panose="020B0604020202020204" pitchFamily="34" charset="0"/>
              </a:rPr>
              <a:t>การทำ</a:t>
            </a:r>
            <a:r>
              <a:rPr lang="th-TH" sz="2400" b="0" strike="noStrike" spc="-1" dirty="0">
                <a:solidFill>
                  <a:srgbClr val="000000"/>
                </a:solidFill>
                <a:latin typeface="Arial" panose="020B0604020202020204" pitchFamily="34" charset="0"/>
              </a:rPr>
              <a:t>กำไรของสินทรัพย์ผ่านการผลิตตามขนาดไปสู่ความหลากหลายในระดับการกำหนดค่าผลิตภัณฑ์</a:t>
            </a:r>
            <a:endParaRPr lang="en-US" sz="2400" b="0" strike="noStrike" spc="-1" dirty="0">
              <a:solidFill>
                <a:srgbClr val="000000"/>
              </a:solidFill>
              <a:latin typeface="Arial" panose="020B0604020202020204" pitchFamily="34" charset="0"/>
              <a:cs typeface="Arial" panose="020B0604020202020204" pitchFamily="34" charset="0"/>
            </a:endParaRPr>
          </a:p>
        </p:txBody>
      </p:sp>
      <p:pic>
        <p:nvPicPr>
          <p:cNvPr id="313" name="Imagem 312"/>
          <p:cNvPicPr/>
          <p:nvPr/>
        </p:nvPicPr>
        <p:blipFill>
          <a:blip r:embed="rId2"/>
          <a:stretch/>
        </p:blipFill>
        <p:spPr>
          <a:xfrm>
            <a:off x="576000" y="2268000"/>
            <a:ext cx="5199480" cy="247572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1573</TotalTime>
  <Words>1437</Words>
  <Application>Microsoft Office PowerPoint</Application>
  <PresentationFormat>แบบจอกว้าง</PresentationFormat>
  <Paragraphs>242</Paragraphs>
  <Slides>28</Slides>
  <Notes>1</Notes>
  <HiddenSlides>0</HiddenSlides>
  <MMClips>0</MMClips>
  <ScaleCrop>false</ScaleCrop>
  <HeadingPairs>
    <vt:vector size="6" baseType="variant">
      <vt:variant>
        <vt:lpstr>ฟอนต์ที่ถูกใช้</vt:lpstr>
      </vt:variant>
      <vt:variant>
        <vt:i4>8</vt:i4>
      </vt:variant>
      <vt:variant>
        <vt:lpstr>ธีม</vt:lpstr>
      </vt:variant>
      <vt:variant>
        <vt:i4>6</vt:i4>
      </vt:variant>
      <vt:variant>
        <vt:lpstr>ชื่อเรื่องสไลด์</vt:lpstr>
      </vt:variant>
      <vt:variant>
        <vt:i4>28</vt:i4>
      </vt:variant>
    </vt:vector>
  </HeadingPairs>
  <TitlesOfParts>
    <vt:vector size="42" baseType="lpstr">
      <vt:lpstr>Arial</vt:lpstr>
      <vt:lpstr>Arial</vt:lpstr>
      <vt:lpstr>Calibri</vt:lpstr>
      <vt:lpstr>Calibri Light</vt:lpstr>
      <vt:lpstr>Roboto</vt:lpstr>
      <vt:lpstr>Symbol</vt:lpstr>
      <vt:lpstr>Times New Roman</vt:lpstr>
      <vt:lpstr>Wingdings</vt:lpstr>
      <vt:lpstr>Office Theme</vt:lpstr>
      <vt:lpstr>Office Theme</vt:lpstr>
      <vt:lpstr>Office Theme</vt:lpstr>
      <vt:lpstr>Office Theme</vt:lpstr>
      <vt:lpstr>Office Theme</vt:lpstr>
      <vt:lpstr>Office Theme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Rui M. Lima</dc:creator>
  <dc:description/>
  <cp:lastModifiedBy>AMY AMIGO</cp:lastModifiedBy>
  <cp:revision>319</cp:revision>
  <dcterms:created xsi:type="dcterms:W3CDTF">2018-02-10T16:55:03Z</dcterms:created>
  <dcterms:modified xsi:type="dcterms:W3CDTF">2020-09-28T16:07:16Z</dcterms:modified>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25</vt:i4>
  </property>
</Properties>
</file>