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3" r:id="rId2"/>
    <p:sldId id="424" r:id="rId3"/>
    <p:sldId id="425" r:id="rId4"/>
    <p:sldId id="426" r:id="rId5"/>
    <p:sldId id="427" r:id="rId6"/>
    <p:sldId id="428" r:id="rId7"/>
    <p:sldId id="429" r:id="rId8"/>
    <p:sldId id="430" r:id="rId9"/>
    <p:sldId id="43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7143" autoAdjust="0"/>
  </p:normalViewPr>
  <p:slideViewPr>
    <p:cSldViewPr snapToGrid="0">
      <p:cViewPr varScale="1">
        <p:scale>
          <a:sx n="57" d="100"/>
          <a:sy n="57" d="100"/>
        </p:scale>
        <p:origin x="108" y="83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28/09/2020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give </a:t>
            </a:r>
            <a:r>
              <a:rPr lang="en-US"/>
              <a:t>this slides-pdf </a:t>
            </a:r>
            <a:r>
              <a:rPr lang="en-US" dirty="0"/>
              <a:t>to students before the class.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309474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21957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should decide the most useful time to lunch this information. Do not forget to prepare the students to deal with unexpected situations during the activity. Explain that this happens in real life situations.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6</a:t>
            </a:fld>
            <a:endParaRPr lang="pt-PT"/>
          </a:p>
        </p:txBody>
      </p:sp>
    </p:spTree>
    <p:extLst>
      <p:ext uri="{BB962C8B-B14F-4D97-AF65-F5344CB8AC3E}">
        <p14:creationId xmlns:p14="http://schemas.microsoft.com/office/powerpoint/2010/main" val="79776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should decide the most useful time to lunch this information. Do not forget to prepare the students to deal with unexpected situations during the activity. Explain that this happens in real life situations.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7</a:t>
            </a:fld>
            <a:endParaRPr lang="pt-PT"/>
          </a:p>
        </p:txBody>
      </p:sp>
    </p:spTree>
    <p:extLst>
      <p:ext uri="{BB962C8B-B14F-4D97-AF65-F5344CB8AC3E}">
        <p14:creationId xmlns:p14="http://schemas.microsoft.com/office/powerpoint/2010/main" val="240736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should decide the most useful time to lunch this information. Do not forget to prepare the students to deal with unexpected situations during the activity. Explain that this happens in real life situations.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8</a:t>
            </a:fld>
            <a:endParaRPr lang="pt-PT"/>
          </a:p>
        </p:txBody>
      </p:sp>
    </p:spTree>
    <p:extLst>
      <p:ext uri="{BB962C8B-B14F-4D97-AF65-F5344CB8AC3E}">
        <p14:creationId xmlns:p14="http://schemas.microsoft.com/office/powerpoint/2010/main" val="23601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results of the activity, including teamwork and </a:t>
            </a:r>
            <a:r>
              <a:rPr lang="en-US"/>
              <a:t>design issues.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9</a:t>
            </a:fld>
            <a:endParaRPr lang="pt-PT"/>
          </a:p>
        </p:txBody>
      </p:sp>
    </p:spTree>
    <p:extLst>
      <p:ext uri="{BB962C8B-B14F-4D97-AF65-F5344CB8AC3E}">
        <p14:creationId xmlns:p14="http://schemas.microsoft.com/office/powerpoint/2010/main" val="833281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28/09/2020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28/09/2020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28/09/2020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28/09/2020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28/09/2020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28/09/2020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28/09/2020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28/09/2020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28/09/2020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28/09/2020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28/09/2020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28/09/2020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dirty="0"/>
              <a:t>Tower building</a:t>
            </a:r>
          </a:p>
        </p:txBody>
      </p:sp>
    </p:spTree>
    <p:extLst>
      <p:ext uri="{BB962C8B-B14F-4D97-AF65-F5344CB8AC3E}">
        <p14:creationId xmlns:p14="http://schemas.microsoft.com/office/powerpoint/2010/main" val="42272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th-TH" dirty="0"/>
              <a:t>กิจกรรม </a:t>
            </a:r>
            <a:r>
              <a:rPr lang="pt-PT" dirty="0"/>
              <a:t>Scrum: Card Tower</a:t>
            </a:r>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th-TH" sz="2200" b="1" dirty="0"/>
              <a:t>คำอธิบาย: การออกแบบและสร้างหอคอยกระดาษแข็งเพื่อรองรับความมั่นคง </a:t>
            </a:r>
            <a:r>
              <a:rPr lang="en-US" sz="2200" dirty="0"/>
              <a:t>(~ 1.5 </a:t>
            </a:r>
            <a:r>
              <a:rPr lang="th-TH" sz="2200" dirty="0"/>
              <a:t>กก.</a:t>
            </a:r>
            <a:r>
              <a:rPr lang="en-US" sz="2200" dirty="0"/>
              <a:t>)</a:t>
            </a:r>
            <a:endParaRPr lang="pt-PT" sz="2200" dirty="0"/>
          </a:p>
          <a:p>
            <a:endParaRPr lang="pt-PT" dirty="0"/>
          </a:p>
        </p:txBody>
      </p:sp>
      <p:sp>
        <p:nvSpPr>
          <p:cNvPr id="6" name="TextBox 5">
            <a:extLst>
              <a:ext uri="{FF2B5EF4-FFF2-40B4-BE49-F238E27FC236}">
                <a16:creationId xmlns:a16="http://schemas.microsoft.com/office/drawing/2014/main" id="{A7E6E283-2316-44BF-BDA3-BE1D4571FF2A}"/>
              </a:ext>
            </a:extLst>
          </p:cNvPr>
          <p:cNvSpPr txBox="1"/>
          <p:nvPr/>
        </p:nvSpPr>
        <p:spPr>
          <a:xfrm>
            <a:off x="826772" y="4241176"/>
            <a:ext cx="1117117" cy="369332"/>
          </a:xfrm>
          <a:prstGeom prst="rect">
            <a:avLst/>
          </a:prstGeom>
          <a:noFill/>
        </p:spPr>
        <p:txBody>
          <a:bodyPr wrap="square" rtlCol="0">
            <a:spAutoFit/>
          </a:bodyPr>
          <a:lstStyle/>
          <a:p>
            <a:r>
              <a:rPr lang="th-TH" dirty="0"/>
              <a:t> 5 ทีม</a:t>
            </a:r>
            <a:endParaRPr lang="pt-PT" dirty="0"/>
          </a:p>
        </p:txBody>
      </p:sp>
      <p:sp>
        <p:nvSpPr>
          <p:cNvPr id="9" name="TextBox 8">
            <a:extLst>
              <a:ext uri="{FF2B5EF4-FFF2-40B4-BE49-F238E27FC236}">
                <a16:creationId xmlns:a16="http://schemas.microsoft.com/office/drawing/2014/main" id="{0C53D8D3-6D91-44F7-969B-2687B4CBBE3E}"/>
              </a:ext>
            </a:extLst>
          </p:cNvPr>
          <p:cNvSpPr txBox="1"/>
          <p:nvPr/>
        </p:nvSpPr>
        <p:spPr>
          <a:xfrm>
            <a:off x="2647152" y="4247804"/>
            <a:ext cx="1117117" cy="369332"/>
          </a:xfrm>
          <a:prstGeom prst="rect">
            <a:avLst/>
          </a:prstGeom>
          <a:noFill/>
        </p:spPr>
        <p:txBody>
          <a:bodyPr wrap="square" rtlCol="0">
            <a:spAutoFit/>
          </a:bodyPr>
          <a:lstStyle/>
          <a:p>
            <a:pPr algn="ctr"/>
            <a:r>
              <a:rPr lang="th-TH" dirty="0"/>
              <a:t>ลูกค้า</a:t>
            </a:r>
            <a:endParaRPr lang="pt-PT" dirty="0"/>
          </a:p>
        </p:txBody>
      </p:sp>
      <p:sp>
        <p:nvSpPr>
          <p:cNvPr id="12" name="TextBox 11">
            <a:extLst>
              <a:ext uri="{FF2B5EF4-FFF2-40B4-BE49-F238E27FC236}">
                <a16:creationId xmlns:a16="http://schemas.microsoft.com/office/drawing/2014/main" id="{30968817-89E3-41B9-B7D7-8D6AA9B82874}"/>
              </a:ext>
            </a:extLst>
          </p:cNvPr>
          <p:cNvSpPr txBox="1"/>
          <p:nvPr/>
        </p:nvSpPr>
        <p:spPr>
          <a:xfrm>
            <a:off x="4296021" y="4247804"/>
            <a:ext cx="1449022" cy="369332"/>
          </a:xfrm>
          <a:prstGeom prst="rect">
            <a:avLst/>
          </a:prstGeom>
          <a:noFill/>
        </p:spPr>
        <p:txBody>
          <a:bodyPr wrap="square" rtlCol="0">
            <a:spAutoFit/>
          </a:bodyPr>
          <a:lstStyle/>
          <a:p>
            <a:pPr algn="ctr"/>
            <a:r>
              <a:rPr lang="th-TH" dirty="0"/>
              <a:t>ผู้ให้บริการ</a:t>
            </a:r>
            <a:endParaRPr lang="pt-PT" dirty="0"/>
          </a:p>
        </p:txBody>
      </p:sp>
      <p:sp>
        <p:nvSpPr>
          <p:cNvPr id="13" name="TextBox 12">
            <a:extLst>
              <a:ext uri="{FF2B5EF4-FFF2-40B4-BE49-F238E27FC236}">
                <a16:creationId xmlns:a16="http://schemas.microsoft.com/office/drawing/2014/main" id="{B1C49392-BE1C-48CD-AF54-0FAE5BB9A5AE}"/>
              </a:ext>
            </a:extLst>
          </p:cNvPr>
          <p:cNvSpPr txBox="1"/>
          <p:nvPr/>
        </p:nvSpPr>
        <p:spPr>
          <a:xfrm>
            <a:off x="6145697" y="2128240"/>
            <a:ext cx="5322318" cy="1138773"/>
          </a:xfrm>
          <a:prstGeom prst="rect">
            <a:avLst/>
          </a:prstGeom>
          <a:noFill/>
        </p:spPr>
        <p:txBody>
          <a:bodyPr wrap="square" rtlCol="0">
            <a:spAutoFit/>
          </a:bodyPr>
          <a:lstStyle/>
          <a:p>
            <a:r>
              <a:rPr lang="pt-PT" sz="2000" b="1" dirty="0"/>
              <a:t>€€€</a:t>
            </a:r>
          </a:p>
          <a:p>
            <a:pPr marL="285750" indent="-285750">
              <a:buFontTx/>
              <a:buChar char="-"/>
            </a:pPr>
            <a:r>
              <a:rPr lang="th-TH" sz="2400" dirty="0"/>
              <a:t>การ์ดขนาด 7</a:t>
            </a:r>
            <a:r>
              <a:rPr lang="en-US" sz="2400" dirty="0"/>
              <a:t>x12 </a:t>
            </a:r>
            <a:r>
              <a:rPr lang="th-TH" sz="2400" dirty="0"/>
              <a:t>ซม.: แดงเขียวชมพูฟ้าและส้ม</a:t>
            </a:r>
          </a:p>
          <a:p>
            <a:pPr marL="285750" indent="-285750">
              <a:buFontTx/>
              <a:buChar char="-"/>
            </a:pPr>
            <a:r>
              <a:rPr lang="th-TH" sz="2400" dirty="0"/>
              <a:t>คลิป</a:t>
            </a:r>
            <a:endParaRPr lang="pt-PT" sz="2400" dirty="0"/>
          </a:p>
        </p:txBody>
      </p:sp>
      <p:sp>
        <p:nvSpPr>
          <p:cNvPr id="14" name="TextBox 13">
            <a:extLst>
              <a:ext uri="{FF2B5EF4-FFF2-40B4-BE49-F238E27FC236}">
                <a16:creationId xmlns:a16="http://schemas.microsoft.com/office/drawing/2014/main" id="{046EB598-6080-47FA-9751-3D58472FBCB5}"/>
              </a:ext>
            </a:extLst>
          </p:cNvPr>
          <p:cNvSpPr txBox="1"/>
          <p:nvPr/>
        </p:nvSpPr>
        <p:spPr>
          <a:xfrm>
            <a:off x="6145697" y="3267013"/>
            <a:ext cx="5960288" cy="1938992"/>
          </a:xfrm>
          <a:prstGeom prst="rect">
            <a:avLst/>
          </a:prstGeom>
          <a:noFill/>
        </p:spPr>
        <p:txBody>
          <a:bodyPr wrap="square" rtlCol="0">
            <a:spAutoFit/>
          </a:bodyPr>
          <a:lstStyle/>
          <a:p>
            <a:r>
              <a:rPr lang="th-TH" sz="2400" b="1" dirty="0">
                <a:latin typeface="Arial" panose="020B0604020202020204" pitchFamily="34" charset="0"/>
              </a:rPr>
              <a:t>เวลา</a:t>
            </a:r>
            <a:endParaRPr lang="en-US" sz="2400" b="1" dirty="0">
              <a:latin typeface="Arial" panose="020B0604020202020204" pitchFamily="34" charset="0"/>
              <a:cs typeface="Arial" panose="020B0604020202020204" pitchFamily="34" charset="0"/>
            </a:endParaRPr>
          </a:p>
          <a:p>
            <a:r>
              <a:rPr lang="th-TH" sz="2400" dirty="0">
                <a:latin typeface="Arial" panose="020B0604020202020204" pitchFamily="34" charset="0"/>
              </a:rPr>
              <a:t>- 10´ การระดมความคิด / การวางแผน</a:t>
            </a:r>
          </a:p>
          <a:p>
            <a:r>
              <a:rPr lang="th-TH" sz="2400" dirty="0">
                <a:latin typeface="Arial" panose="020B0604020202020204" pitchFamily="34" charset="0"/>
              </a:rPr>
              <a:t>- 5´การสนับสนุน / การซื้อวัสดุ</a:t>
            </a:r>
          </a:p>
          <a:p>
            <a:r>
              <a:rPr lang="th-TH" sz="2400" dirty="0">
                <a:latin typeface="Arial" panose="020B0604020202020204" pitchFamily="34" charset="0"/>
              </a:rPr>
              <a:t>- 3  การแข่งขัน 2 </a:t>
            </a:r>
            <a:r>
              <a:rPr lang="en-US" sz="2400" dirty="0">
                <a:latin typeface="Arial" panose="020B0604020202020204" pitchFamily="34" charset="0"/>
                <a:cs typeface="Arial" panose="020B0604020202020204" pitchFamily="34" charset="0"/>
              </a:rPr>
              <a:t> '</a:t>
            </a:r>
            <a:r>
              <a:rPr lang="th-TH" sz="2400" dirty="0">
                <a:latin typeface="Arial" panose="020B0604020202020204" pitchFamily="34" charset="0"/>
              </a:rPr>
              <a:t>การวางแผน + 10' การดำเนินการ + 2 'บทวิจารณ์</a:t>
            </a:r>
          </a:p>
          <a:p>
            <a:r>
              <a:rPr lang="th-TH" sz="2400" dirty="0">
                <a:latin typeface="Arial" panose="020B0604020202020204" pitchFamily="34" charset="0"/>
              </a:rPr>
              <a:t>- 10 'ทดสอบ</a:t>
            </a:r>
            <a:endParaRPr lang="pt-PT" sz="24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4D26378-9BB0-4B46-9660-BA8CA017E898}"/>
              </a:ext>
            </a:extLst>
          </p:cNvPr>
          <p:cNvSpPr/>
          <p:nvPr/>
        </p:nvSpPr>
        <p:spPr>
          <a:xfrm>
            <a:off x="423956" y="5216638"/>
            <a:ext cx="11309338"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h-TH" sz="2400" dirty="0">
                <a:latin typeface="Arial" panose="020B0604020202020204" pitchFamily="34" charset="0"/>
              </a:rPr>
              <a:t>ต้องเตรียมทีมสำหรับเหตุการณ์ที่ไม่คาดฝันซึ่งอาจต้องมีการปรับเปลี่ยนการออกแบบและการก่อสร้างหอคอย</a:t>
            </a:r>
            <a:endParaRPr lang="pt-P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6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02B0-EBAC-4081-A540-CDDBE248CB2A}"/>
              </a:ext>
            </a:extLst>
          </p:cNvPr>
          <p:cNvSpPr>
            <a:spLocks noGrp="1"/>
          </p:cNvSpPr>
          <p:nvPr>
            <p:ph type="title"/>
          </p:nvPr>
        </p:nvSpPr>
        <p:spPr/>
        <p:txBody>
          <a:bodyPr/>
          <a:lstStyle/>
          <a:p>
            <a:r>
              <a:rPr lang="th-TH" dirty="0"/>
              <a:t>กิจกรรมต่อสู้: หอคอยการ์ด</a:t>
            </a:r>
            <a:endParaRPr lang="pt-PT" dirty="0"/>
          </a:p>
        </p:txBody>
      </p:sp>
      <p:sp>
        <p:nvSpPr>
          <p:cNvPr id="6" name="Content Placeholder 2">
            <a:extLst>
              <a:ext uri="{FF2B5EF4-FFF2-40B4-BE49-F238E27FC236}">
                <a16:creationId xmlns:a16="http://schemas.microsoft.com/office/drawing/2014/main" id="{A5A51590-118F-45FC-B096-AA27D2284AAC}"/>
              </a:ext>
            </a:extLst>
          </p:cNvPr>
          <p:cNvSpPr>
            <a:spLocks noGrp="1"/>
          </p:cNvSpPr>
          <p:nvPr>
            <p:ph idx="1"/>
          </p:nvPr>
        </p:nvSpPr>
        <p:spPr/>
        <p:txBody>
          <a:bodyPr>
            <a:normAutofit fontScale="92500" lnSpcReduction="10000"/>
          </a:bodyPr>
          <a:lstStyle/>
          <a:p>
            <a:r>
              <a:rPr lang="th-TH" dirty="0"/>
              <a:t>ข้อ จำกัด ของลูกค้า:</a:t>
            </a:r>
            <a:endParaRPr lang="en-US" dirty="0"/>
          </a:p>
          <a:p>
            <a:pPr lvl="1"/>
            <a:r>
              <a:rPr lang="th-TH" dirty="0"/>
              <a:t>หอคอยต้องมีความสูงประมาณ 24 ซม. ถึง 36 ซม. และสามารถใช้ได้เฉพาะวัสดุที่มีอยู่ (การ์ดและคลิป) เท่านั้น</a:t>
            </a:r>
          </a:p>
          <a:p>
            <a:pPr lvl="1"/>
            <a:r>
              <a:rPr lang="th-TH" dirty="0"/>
              <a:t>หอคอยต้องรองรับน้ำหนักของอิฐ (~ 1.5 กก.) เป็นเวลา 20 วินาที</a:t>
            </a:r>
          </a:p>
          <a:p>
            <a:pPr lvl="1"/>
            <a:r>
              <a:rPr lang="th-TH" dirty="0"/>
              <a:t>ไม่สามารถจัดการการ์ดให้เป็นโครงสร้างวงกลมได้ สามารถพับได้เท่านั้น</a:t>
            </a:r>
          </a:p>
          <a:p>
            <a:pPr lvl="1"/>
            <a:r>
              <a:rPr lang="th-TH" dirty="0"/>
              <a:t>แต่ละหอคอยจะต้องมีการ์ดอย่างน้อยหนึ่งใบของแต่ละสี</a:t>
            </a:r>
          </a:p>
          <a:p>
            <a:pPr lvl="1"/>
            <a:r>
              <a:rPr lang="th-TH" dirty="0"/>
              <a:t>ทีมที่ออกแบบอาคารที่ตรงตามเงื่อนไขที่ลูกค้าเสนอและใช้ทรัพยากรน้อยกว่าจะได้รับรางวัล (€)</a:t>
            </a:r>
            <a:endParaRPr lang="en-US" dirty="0"/>
          </a:p>
          <a:p>
            <a:pPr marL="1168400" lvl="1" indent="0"/>
            <a:r>
              <a:rPr lang="th-TH" dirty="0"/>
              <a:t>ต้นทุนกิจกรรมโครงการ</a:t>
            </a:r>
          </a:p>
          <a:p>
            <a:pPr marL="1168400" lvl="1" indent="0"/>
            <a:r>
              <a:rPr lang="th-TH" dirty="0"/>
              <a:t>ค่าหอในการคำนวณต้นทุนนี้ต้นทุนของ</a:t>
            </a:r>
            <a:r>
              <a:rPr lang="th-TH" dirty="0" err="1"/>
              <a:t>ซัพพ</a:t>
            </a:r>
            <a:r>
              <a:rPr lang="th-TH" dirty="0"/>
              <a:t>ลายเออร์จะต้องคูณด้วย 3</a:t>
            </a:r>
            <a:endParaRPr lang="pt-PT" dirty="0"/>
          </a:p>
        </p:txBody>
      </p:sp>
    </p:spTree>
    <p:extLst>
      <p:ext uri="{BB962C8B-B14F-4D97-AF65-F5344CB8AC3E}">
        <p14:creationId xmlns:p14="http://schemas.microsoft.com/office/powerpoint/2010/main" val="332077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FAEB-D768-4099-91DF-52182FBBF19C}"/>
              </a:ext>
            </a:extLst>
          </p:cNvPr>
          <p:cNvSpPr>
            <a:spLocks noGrp="1"/>
          </p:cNvSpPr>
          <p:nvPr>
            <p:ph type="title"/>
          </p:nvPr>
        </p:nvSpPr>
        <p:spPr/>
        <p:txBody>
          <a:bodyPr/>
          <a:lstStyle/>
          <a:p>
            <a:r>
              <a:rPr lang="th-TH" dirty="0"/>
              <a:t>กิจกรรมต่อสู้: หอคอยการ์ด</a:t>
            </a:r>
            <a:endParaRPr lang="pt-PT" dirty="0"/>
          </a:p>
        </p:txBody>
      </p:sp>
      <p:sp>
        <p:nvSpPr>
          <p:cNvPr id="7" name="Content Placeholder 2">
            <a:extLst>
              <a:ext uri="{FF2B5EF4-FFF2-40B4-BE49-F238E27FC236}">
                <a16:creationId xmlns:a16="http://schemas.microsoft.com/office/drawing/2014/main" id="{0F017352-22B7-488E-8B75-4EEF0B6EAB6F}"/>
              </a:ext>
            </a:extLst>
          </p:cNvPr>
          <p:cNvSpPr>
            <a:spLocks noGrp="1"/>
          </p:cNvSpPr>
          <p:nvPr>
            <p:ph idx="1"/>
          </p:nvPr>
        </p:nvSpPr>
        <p:spPr/>
        <p:txBody>
          <a:bodyPr>
            <a:normAutofit lnSpcReduction="10000"/>
          </a:bodyPr>
          <a:lstStyle/>
          <a:p>
            <a:r>
              <a:rPr lang="th-TH" dirty="0"/>
              <a:t>ข้อจำกัดของ</a:t>
            </a:r>
            <a:r>
              <a:rPr lang="th-TH" dirty="0" err="1"/>
              <a:t>ซัพพ</a:t>
            </a:r>
            <a:r>
              <a:rPr lang="th-TH" dirty="0"/>
              <a:t>ลายเออร์</a:t>
            </a:r>
            <a:endParaRPr lang="en-US" dirty="0"/>
          </a:p>
          <a:p>
            <a:pPr marL="439738" indent="0"/>
            <a:r>
              <a:rPr lang="th-TH" sz="2200" dirty="0"/>
              <a:t>วัสดุทั้งหมดมีต้นทุนที่แต่ละทีมต้องรับผิดชอบ </a:t>
            </a:r>
            <a:r>
              <a:rPr lang="en-US" sz="2200" dirty="0"/>
              <a:t>:</a:t>
            </a:r>
          </a:p>
          <a:p>
            <a:pPr lvl="2"/>
            <a:r>
              <a:rPr lang="th-TH" dirty="0"/>
              <a:t>การ์ดสีน้ำเงินและสีส้ม: 1,000 € (คุณภาพและความพร้อมใช้งานที่เหนือกว่า)</a:t>
            </a:r>
          </a:p>
          <a:p>
            <a:pPr lvl="2"/>
            <a:r>
              <a:rPr lang="th-TH" dirty="0"/>
              <a:t>การ์ดสีชมพูแดงและเขียว: 500 €</a:t>
            </a:r>
          </a:p>
          <a:p>
            <a:pPr lvl="2"/>
            <a:r>
              <a:rPr lang="th-TH" dirty="0"/>
              <a:t>คลิป: 200 €หน่วย</a:t>
            </a:r>
          </a:p>
          <a:p>
            <a:pPr lvl="2"/>
            <a:r>
              <a:rPr lang="th-TH" dirty="0"/>
              <a:t>พับ: 100 €หน่วย</a:t>
            </a:r>
            <a:endParaRPr lang="en-US" dirty="0"/>
          </a:p>
          <a:p>
            <a:pPr marL="439738" lvl="2" indent="0"/>
            <a:r>
              <a:rPr lang="th-TH" sz="2200" dirty="0"/>
              <a:t>แต่ละทีมสามารถโต้ตอบกับ</a:t>
            </a:r>
            <a:r>
              <a:rPr lang="th-TH" sz="2200" dirty="0" err="1"/>
              <a:t>ซัพพ</a:t>
            </a:r>
            <a:r>
              <a:rPr lang="th-TH" sz="2200" dirty="0"/>
              <a:t>ลายเออร์ได้ 4 ครั้งเท่านั้น (ขอหรือส่งคืนวัสดุ)</a:t>
            </a:r>
          </a:p>
          <a:p>
            <a:pPr marL="439738" lvl="2" indent="0"/>
            <a:r>
              <a:rPr lang="th-TH" sz="2200" dirty="0"/>
              <a:t>แต่ในการเยี่ยมชมครั้งที่ 3 และ 4 ค่าวัสดุเพิ่มขึ้น 50%</a:t>
            </a:r>
          </a:p>
          <a:p>
            <a:pPr marL="439738" lvl="2" indent="0"/>
            <a:r>
              <a:rPr lang="th-TH" sz="2200" dirty="0"/>
              <a:t>สามารถคืนวัสดุได้ตลอดเวลา - ลด 50% จากราคาเริ่มต้น</a:t>
            </a:r>
            <a:endParaRPr lang="pt-PT" sz="2200" dirty="0"/>
          </a:p>
        </p:txBody>
      </p:sp>
    </p:spTree>
    <p:extLst>
      <p:ext uri="{BB962C8B-B14F-4D97-AF65-F5344CB8AC3E}">
        <p14:creationId xmlns:p14="http://schemas.microsoft.com/office/powerpoint/2010/main" val="106364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87D3-AF32-4C02-A9BE-0B3A238CE00F}"/>
              </a:ext>
            </a:extLst>
          </p:cNvPr>
          <p:cNvSpPr>
            <a:spLocks noGrp="1"/>
          </p:cNvSpPr>
          <p:nvPr>
            <p:ph type="title"/>
          </p:nvPr>
        </p:nvSpPr>
        <p:spPr/>
        <p:txBody>
          <a:bodyPr/>
          <a:lstStyle/>
          <a:p>
            <a:r>
              <a:rPr lang="th-TH" dirty="0"/>
              <a:t>กิจกรรมการต่อสู้: การดำเนินการ</a:t>
            </a:r>
            <a:endParaRPr lang="pt-PT" dirty="0"/>
          </a:p>
        </p:txBody>
      </p:sp>
      <p:sp>
        <p:nvSpPr>
          <p:cNvPr id="3" name="Content Placeholder 2">
            <a:extLst>
              <a:ext uri="{FF2B5EF4-FFF2-40B4-BE49-F238E27FC236}">
                <a16:creationId xmlns:a16="http://schemas.microsoft.com/office/drawing/2014/main" id="{05A6AC3B-EE70-4E0F-BDF2-A784F36E9836}"/>
              </a:ext>
            </a:extLst>
          </p:cNvPr>
          <p:cNvSpPr>
            <a:spLocks noGrp="1"/>
          </p:cNvSpPr>
          <p:nvPr>
            <p:ph idx="1"/>
          </p:nvPr>
        </p:nvSpPr>
        <p:spPr>
          <a:xfrm>
            <a:off x="945846" y="1798562"/>
            <a:ext cx="10725617" cy="4212770"/>
          </a:xfrm>
        </p:spPr>
        <p:txBody>
          <a:bodyPr/>
          <a:lstStyle/>
          <a:p>
            <a:pPr marL="0" indent="0">
              <a:buNone/>
            </a:pPr>
            <a:r>
              <a:rPr lang="th-TH" b="1" u="sng" dirty="0"/>
              <a:t>เวลา</a:t>
            </a:r>
          </a:p>
          <a:p>
            <a:pPr marL="0" indent="0">
              <a:buNone/>
            </a:pPr>
            <a:r>
              <a:rPr lang="th-TH" dirty="0"/>
              <a:t>10´ การระดมความคิด / การวางแผน</a:t>
            </a:r>
          </a:p>
          <a:p>
            <a:pPr marL="0" indent="0">
              <a:buNone/>
            </a:pPr>
            <a:r>
              <a:rPr lang="th-TH" dirty="0"/>
              <a:t>5´ผู้ผลิต / ซื้อวัสดุ</a:t>
            </a:r>
          </a:p>
          <a:p>
            <a:pPr marL="0" indent="0">
              <a:buNone/>
            </a:pPr>
            <a:r>
              <a:rPr lang="th-TH" dirty="0"/>
              <a:t>3 </a:t>
            </a:r>
            <a:r>
              <a:rPr lang="th-TH" sz="2800" dirty="0">
                <a:latin typeface="Arial" panose="020B0604020202020204" pitchFamily="34" charset="0"/>
              </a:rPr>
              <a:t>การแข่งขัน</a:t>
            </a:r>
            <a:r>
              <a:rPr lang="en-US" dirty="0"/>
              <a:t> 1 ’</a:t>
            </a:r>
            <a:r>
              <a:rPr lang="th-TH" dirty="0"/>
              <a:t>การวางแผน + 8’ การดำเนินการ + 1 ’บทวิจารณ์</a:t>
            </a:r>
          </a:p>
          <a:p>
            <a:pPr marL="0" indent="0">
              <a:buNone/>
            </a:pPr>
            <a:r>
              <a:rPr lang="th-TH" dirty="0"/>
              <a:t>10’การทดสอบ</a:t>
            </a:r>
            <a:endParaRPr lang="pt-PT" dirty="0"/>
          </a:p>
        </p:txBody>
      </p:sp>
    </p:spTree>
    <p:extLst>
      <p:ext uri="{BB962C8B-B14F-4D97-AF65-F5344CB8AC3E}">
        <p14:creationId xmlns:p14="http://schemas.microsoft.com/office/powerpoint/2010/main" val="79053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8639-1246-4F0B-8D2F-F8376ED23B9E}"/>
              </a:ext>
            </a:extLst>
          </p:cNvPr>
          <p:cNvSpPr>
            <a:spLocks noGrp="1"/>
          </p:cNvSpPr>
          <p:nvPr>
            <p:ph type="title"/>
          </p:nvPr>
        </p:nvSpPr>
        <p:spPr/>
        <p:txBody>
          <a:bodyPr/>
          <a:lstStyle/>
          <a:p>
            <a:r>
              <a:rPr lang="th-TH" dirty="0"/>
              <a:t>ประกาศ </a:t>
            </a:r>
            <a:r>
              <a:rPr lang="pt-PT" dirty="0"/>
              <a:t>!</a:t>
            </a:r>
          </a:p>
        </p:txBody>
      </p:sp>
      <p:sp>
        <p:nvSpPr>
          <p:cNvPr id="3" name="Content Placeholder 2">
            <a:extLst>
              <a:ext uri="{FF2B5EF4-FFF2-40B4-BE49-F238E27FC236}">
                <a16:creationId xmlns:a16="http://schemas.microsoft.com/office/drawing/2014/main" id="{4B435AB2-EFB2-4EA9-A513-C912E8F57FB0}"/>
              </a:ext>
            </a:extLst>
          </p:cNvPr>
          <p:cNvSpPr>
            <a:spLocks noGrp="1"/>
          </p:cNvSpPr>
          <p:nvPr>
            <p:ph idx="1"/>
          </p:nvPr>
        </p:nvSpPr>
        <p:spPr/>
        <p:txBody>
          <a:bodyPr/>
          <a:lstStyle/>
          <a:p>
            <a:r>
              <a:rPr lang="th-TH" b="1" dirty="0"/>
              <a:t>ใบเขียว</a:t>
            </a:r>
          </a:p>
          <a:p>
            <a:pPr>
              <a:spcBef>
                <a:spcPts val="600"/>
              </a:spcBef>
            </a:pPr>
            <a:endParaRPr lang="th-TH" sz="1100" b="1" dirty="0"/>
          </a:p>
          <a:p>
            <a:pPr marL="0" indent="0" algn="thaiDist">
              <a:buNone/>
            </a:pPr>
            <a:r>
              <a:rPr lang="th-TH" dirty="0"/>
              <a:t>บริษัท ที่ทำบัตรเหล่านี้ล้มละลาย!</a:t>
            </a:r>
          </a:p>
          <a:p>
            <a:pPr marL="0" indent="0" algn="thaiDist">
              <a:buNone/>
            </a:pPr>
            <a:r>
              <a:rPr lang="th-TH" dirty="0"/>
              <a:t>ผลิตภัณฑ์นี้ถูกพิจารณาว่าเป็นอันตรายและด้วยเหตุนี้จึงไม่ควรใช้กรีนการ์ดในโครงสร้างสุดท้ายและไม่สามารถส่งคืนให้กับ</a:t>
            </a:r>
            <a:r>
              <a:rPr lang="th-TH" dirty="0" err="1"/>
              <a:t>ซัพพ</a:t>
            </a:r>
            <a:r>
              <a:rPr lang="th-TH" dirty="0"/>
              <a:t>ลายเออร์ได้</a:t>
            </a:r>
            <a:endParaRPr lang="pt-PT" dirty="0"/>
          </a:p>
        </p:txBody>
      </p:sp>
      <p:sp>
        <p:nvSpPr>
          <p:cNvPr id="4" name="Rectangle 3">
            <a:extLst>
              <a:ext uri="{FF2B5EF4-FFF2-40B4-BE49-F238E27FC236}">
                <a16:creationId xmlns:a16="http://schemas.microsoft.com/office/drawing/2014/main" id="{8BC0B0D3-09BF-449B-AA17-E16AF4FF130F}"/>
              </a:ext>
            </a:extLst>
          </p:cNvPr>
          <p:cNvSpPr/>
          <p:nvPr/>
        </p:nvSpPr>
        <p:spPr>
          <a:xfrm>
            <a:off x="8144876" y="4462478"/>
            <a:ext cx="3053751" cy="16390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6138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B25E-8AAC-4EA9-95B3-EE264A8F7562}"/>
              </a:ext>
            </a:extLst>
          </p:cNvPr>
          <p:cNvSpPr>
            <a:spLocks noGrp="1"/>
          </p:cNvSpPr>
          <p:nvPr>
            <p:ph type="title"/>
          </p:nvPr>
        </p:nvSpPr>
        <p:spPr/>
        <p:txBody>
          <a:bodyPr/>
          <a:lstStyle/>
          <a:p>
            <a:r>
              <a:rPr lang="th-TH" dirty="0"/>
              <a:t>ประกาศ </a:t>
            </a:r>
            <a:r>
              <a:rPr lang="pt-PT" dirty="0"/>
              <a:t>!</a:t>
            </a:r>
          </a:p>
        </p:txBody>
      </p:sp>
      <p:sp>
        <p:nvSpPr>
          <p:cNvPr id="3" name="Content Placeholder 2">
            <a:extLst>
              <a:ext uri="{FF2B5EF4-FFF2-40B4-BE49-F238E27FC236}">
                <a16:creationId xmlns:a16="http://schemas.microsoft.com/office/drawing/2014/main" id="{B1ADC735-8731-4373-BBE8-BBB51AA5C2BA}"/>
              </a:ext>
            </a:extLst>
          </p:cNvPr>
          <p:cNvSpPr>
            <a:spLocks noGrp="1"/>
          </p:cNvSpPr>
          <p:nvPr>
            <p:ph idx="1"/>
          </p:nvPr>
        </p:nvSpPr>
        <p:spPr/>
        <p:txBody>
          <a:bodyPr/>
          <a:lstStyle/>
          <a:p>
            <a:r>
              <a:rPr lang="th-TH" b="1" dirty="0"/>
              <a:t>ใบแดง</a:t>
            </a:r>
          </a:p>
          <a:p>
            <a:endParaRPr lang="th-TH" b="1" dirty="0"/>
          </a:p>
          <a:p>
            <a:pPr marL="0" indent="0">
              <a:buNone/>
            </a:pPr>
            <a:r>
              <a:rPr lang="th-TH" dirty="0"/>
              <a:t>ผลิตภัณฑ์นี้เปิดเผยปัญหาที่เป็นอันตรายต่อความสมบูรณ์ของโครงสร้าง</a:t>
            </a:r>
          </a:p>
          <a:p>
            <a:pPr marL="0" indent="0">
              <a:buNone/>
            </a:pPr>
            <a:r>
              <a:rPr lang="th-TH" dirty="0"/>
              <a:t>มันเป็นไปไม่ได้ที่จะใช้มากขึ้นกว่าสองเท่าในใบเหล่านี้</a:t>
            </a:r>
            <a:endParaRPr lang="pt-PT" dirty="0"/>
          </a:p>
        </p:txBody>
      </p:sp>
      <p:sp>
        <p:nvSpPr>
          <p:cNvPr id="4" name="Rectangle 3">
            <a:extLst>
              <a:ext uri="{FF2B5EF4-FFF2-40B4-BE49-F238E27FC236}">
                <a16:creationId xmlns:a16="http://schemas.microsoft.com/office/drawing/2014/main" id="{336B5FDF-5A3A-4843-BE98-3EA6D4C669CA}"/>
              </a:ext>
            </a:extLst>
          </p:cNvPr>
          <p:cNvSpPr/>
          <p:nvPr/>
        </p:nvSpPr>
        <p:spPr>
          <a:xfrm>
            <a:off x="8144876" y="4462478"/>
            <a:ext cx="3053751" cy="1639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1196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52DCC-126D-470A-B4AB-1F44C05E6325}"/>
              </a:ext>
            </a:extLst>
          </p:cNvPr>
          <p:cNvSpPr/>
          <p:nvPr/>
        </p:nvSpPr>
        <p:spPr>
          <a:xfrm>
            <a:off x="8144875" y="4462477"/>
            <a:ext cx="3053751" cy="1639019"/>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a:extLst>
              <a:ext uri="{FF2B5EF4-FFF2-40B4-BE49-F238E27FC236}">
                <a16:creationId xmlns:a16="http://schemas.microsoft.com/office/drawing/2014/main" id="{CEE8A8C3-7B01-48BC-BBCF-203D7EB4D3B7}"/>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06053D24-2519-4DB5-968F-B18D907AD551}"/>
              </a:ext>
            </a:extLst>
          </p:cNvPr>
          <p:cNvSpPr>
            <a:spLocks noGrp="1"/>
          </p:cNvSpPr>
          <p:nvPr>
            <p:ph idx="1"/>
          </p:nvPr>
        </p:nvSpPr>
        <p:spPr/>
        <p:txBody>
          <a:bodyPr/>
          <a:lstStyle/>
          <a:p>
            <a:r>
              <a:rPr lang="th-TH" b="1" dirty="0"/>
              <a:t>ใบชมพู</a:t>
            </a:r>
            <a:endParaRPr lang="pt-PT" b="1" dirty="0"/>
          </a:p>
          <a:p>
            <a:pPr marL="0" indent="0">
              <a:buNone/>
            </a:pPr>
            <a:endParaRPr lang="pt-PT" b="1" dirty="0"/>
          </a:p>
          <a:p>
            <a:pPr marL="0" indent="0">
              <a:buNone/>
            </a:pPr>
            <a:r>
              <a:rPr lang="th-TH" dirty="0"/>
              <a:t>ผลิตภัณฑ์นี้เปิดเผยปัญหาการกัดกร่อนของสารเคมี</a:t>
            </a:r>
          </a:p>
          <a:p>
            <a:pPr marL="0" indent="0">
              <a:buNone/>
            </a:pPr>
            <a:r>
              <a:rPr lang="th-TH" dirty="0"/>
              <a:t>มันไม่สามารถใช้ที่ฐานของโครงสร้างได้นั่นคือไม่สามารถสัมผัสกับพื้นได้</a:t>
            </a:r>
            <a:endParaRPr lang="pt-PT" dirty="0"/>
          </a:p>
        </p:txBody>
      </p:sp>
    </p:spTree>
    <p:extLst>
      <p:ext uri="{BB962C8B-B14F-4D97-AF65-F5344CB8AC3E}">
        <p14:creationId xmlns:p14="http://schemas.microsoft.com/office/powerpoint/2010/main" val="291516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th-TH" dirty="0"/>
              <a:t>การซักถาม</a:t>
            </a:r>
            <a:endParaRPr lang="pt-PT" dirty="0"/>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fontScale="92500"/>
          </a:bodyPr>
          <a:lstStyle/>
          <a:p>
            <a:r>
              <a:rPr lang="th-TH" dirty="0"/>
              <a:t>ผลลัพธ์: วัตถุประสงค์ยาวหรือไม่?</a:t>
            </a:r>
          </a:p>
          <a:p>
            <a:pPr marL="439738" indent="0"/>
            <a:r>
              <a:rPr lang="th-TH" sz="2400" dirty="0"/>
              <a:t>ถ้าใช่: อะไรทำให้เกิด?</a:t>
            </a:r>
          </a:p>
          <a:p>
            <a:pPr marL="439738" indent="0"/>
            <a:r>
              <a:rPr lang="th-TH" sz="2400" dirty="0"/>
              <a:t>ถ้าไม่: มีเงื่อนไขอะไรบ้าง?</a:t>
            </a:r>
          </a:p>
          <a:p>
            <a:r>
              <a:rPr lang="th-TH" dirty="0"/>
              <a:t>กระบวนการ: คุณประเมินการทำงานเป็นทีมอย่างไร?บทบาทของแต่ละองค์ประกอบ</a:t>
            </a:r>
          </a:p>
          <a:p>
            <a:pPr lvl="1"/>
            <a:r>
              <a:rPr lang="th-TH" dirty="0"/>
              <a:t>ทางออกของปัญหา</a:t>
            </a:r>
          </a:p>
          <a:p>
            <a:pPr lvl="1"/>
            <a:r>
              <a:rPr lang="th-TH" dirty="0"/>
              <a:t>องค์กรภายใน</a:t>
            </a:r>
          </a:p>
          <a:p>
            <a:pPr lvl="1"/>
            <a:r>
              <a:rPr lang="th-TH" dirty="0"/>
              <a:t>...</a:t>
            </a:r>
            <a:endParaRPr lang="en-US" dirty="0"/>
          </a:p>
          <a:p>
            <a:pPr marL="271463" lvl="1" indent="-271463"/>
            <a:r>
              <a:rPr lang="th-TH" sz="2800" dirty="0"/>
              <a:t>ถ้าเป็นลูกค้าพวกเขาจ้างทีมไหนและเพราะอะไร?</a:t>
            </a:r>
            <a:endParaRPr lang="pt-PT" sz="2800" dirty="0"/>
          </a:p>
        </p:txBody>
      </p:sp>
    </p:spTree>
    <p:extLst>
      <p:ext uri="{BB962C8B-B14F-4D97-AF65-F5344CB8AC3E}">
        <p14:creationId xmlns:p14="http://schemas.microsoft.com/office/powerpoint/2010/main" val="2013440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662</Words>
  <Application>Microsoft Office PowerPoint</Application>
  <PresentationFormat>แบบจอกว้าง</PresentationFormat>
  <Paragraphs>75</Paragraphs>
  <Slides>10</Slides>
  <Notes>6</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10</vt:i4>
      </vt:variant>
    </vt:vector>
  </HeadingPairs>
  <TitlesOfParts>
    <vt:vector size="16" baseType="lpstr">
      <vt:lpstr>Arial</vt:lpstr>
      <vt:lpstr>Calibri</vt:lpstr>
      <vt:lpstr>Calibri Light</vt:lpstr>
      <vt:lpstr>Source Sans Pro</vt:lpstr>
      <vt:lpstr>Source Sans Pro Black</vt:lpstr>
      <vt:lpstr>Office Theme</vt:lpstr>
      <vt:lpstr>Tower building</vt:lpstr>
      <vt:lpstr>กิจกรรม Scrum: Card Tower</vt:lpstr>
      <vt:lpstr>กิจกรรมต่อสู้: หอคอยการ์ด</vt:lpstr>
      <vt:lpstr>กิจกรรมต่อสู้: หอคอยการ์ด</vt:lpstr>
      <vt:lpstr>กิจกรรมการต่อสู้: การดำเนินการ</vt:lpstr>
      <vt:lpstr>ประกาศ !</vt:lpstr>
      <vt:lpstr>ประกาศ !</vt:lpstr>
      <vt:lpstr>Notice!</vt:lpstr>
      <vt:lpstr>การซักถาม</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AMY AMIGO</cp:lastModifiedBy>
  <cp:revision>10</cp:revision>
  <dcterms:created xsi:type="dcterms:W3CDTF">2020-05-16T17:41:50Z</dcterms:created>
  <dcterms:modified xsi:type="dcterms:W3CDTF">2020-09-28T14:57:08Z</dcterms:modified>
</cp:coreProperties>
</file>