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9" r:id="rId2"/>
    <p:sldId id="415" r:id="rId3"/>
    <p:sldId id="416" r:id="rId4"/>
    <p:sldId id="417" r:id="rId5"/>
    <p:sldId id="418" r:id="rId6"/>
    <p:sldId id="419" r:id="rId7"/>
    <p:sldId id="390" r:id="rId8"/>
    <p:sldId id="421" r:id="rId9"/>
    <p:sldId id="392" r:id="rId10"/>
    <p:sldId id="420" r:id="rId11"/>
    <p:sldId id="399" r:id="rId12"/>
    <p:sldId id="396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01" r:id="rId26"/>
    <p:sldId id="414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FD5EA"/>
    <a:srgbClr val="EAEFF7"/>
    <a:srgbClr val="E9EBF5"/>
    <a:srgbClr val="0070C0"/>
    <a:srgbClr val="ED7D31"/>
    <a:srgbClr val="C0C0C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7143" autoAdjust="0"/>
  </p:normalViewPr>
  <p:slideViewPr>
    <p:cSldViewPr snapToGrid="0">
      <p:cViewPr>
        <p:scale>
          <a:sx n="60" d="100"/>
          <a:sy n="60" d="100"/>
        </p:scale>
        <p:origin x="42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917E6-C4AE-48F9-9BDF-470A6BF4572E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1A004E1B-4C6C-4EB5-B66F-03C3C3F9B901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  <a:latin typeface="Calibri" panose="020F0502020204030204" pitchFamily="34" charset="0"/>
            </a:rPr>
            <a:t>การนำเสนอ</a:t>
          </a:r>
          <a:endParaRPr lang="pt-PT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0D90E8-520A-4EC5-8419-4D57AB8E9C4F}" type="parTrans" cxnId="{167740B8-22E9-4D1B-896C-049CC0345CDA}">
      <dgm:prSet/>
      <dgm:spPr/>
      <dgm:t>
        <a:bodyPr/>
        <a:lstStyle/>
        <a:p>
          <a:endParaRPr lang="pt-PT"/>
        </a:p>
      </dgm:t>
    </dgm:pt>
    <dgm:pt modelId="{28C6F205-B32E-4114-87B9-DA40691C45D7}" type="sibTrans" cxnId="{167740B8-22E9-4D1B-896C-049CC0345CDA}">
      <dgm:prSet/>
      <dgm:spPr/>
      <dgm:t>
        <a:bodyPr/>
        <a:lstStyle/>
        <a:p>
          <a:endParaRPr lang="pt-PT"/>
        </a:p>
      </dgm:t>
    </dgm:pt>
    <dgm:pt modelId="{D7190CCE-DDF3-4F3A-AB81-F196A56EB543}">
      <dgm:prSet phldrT="[Text]"/>
      <dgm:spPr/>
      <dgm:t>
        <a:bodyPr/>
        <a:lstStyle/>
        <a:p>
          <a:r>
            <a:rPr lang="th-TH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การปิดอภิราย</a:t>
          </a:r>
          <a:endParaRPr lang="pt-PT" dirty="0"/>
        </a:p>
      </dgm:t>
    </dgm:pt>
    <dgm:pt modelId="{FE1FCDCC-59EF-42CB-9707-C3398948F39B}" type="parTrans" cxnId="{65B29B6C-60D8-4CB8-903C-06DBAACD5641}">
      <dgm:prSet/>
      <dgm:spPr/>
      <dgm:t>
        <a:bodyPr/>
        <a:lstStyle/>
        <a:p>
          <a:endParaRPr lang="pt-PT"/>
        </a:p>
      </dgm:t>
    </dgm:pt>
    <dgm:pt modelId="{1E179195-B3E8-4DFA-80FA-410DC632690B}" type="sibTrans" cxnId="{65B29B6C-60D8-4CB8-903C-06DBAACD5641}">
      <dgm:prSet/>
      <dgm:spPr/>
      <dgm:t>
        <a:bodyPr/>
        <a:lstStyle/>
        <a:p>
          <a:endParaRPr lang="pt-PT"/>
        </a:p>
      </dgm:t>
    </dgm:pt>
    <dgm:pt modelId="{5D051679-A926-44A5-B40C-21C3CD516E32}">
      <dgm:prSet phldrT="[Text]" custT="1"/>
      <dgm:spPr/>
      <dgm:t>
        <a:bodyPr/>
        <a:lstStyle/>
        <a:p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การจัดการโครงการ - แนวคิด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EC76F54-25B0-4644-B5E9-91BE9C4DA062}" type="parTrans" cxnId="{CEE0C292-24AB-46EE-ABB6-AF6ADA1F00D2}">
      <dgm:prSet/>
      <dgm:spPr/>
      <dgm:t>
        <a:bodyPr/>
        <a:lstStyle/>
        <a:p>
          <a:endParaRPr lang="pt-PT"/>
        </a:p>
      </dgm:t>
    </dgm:pt>
    <dgm:pt modelId="{23E5B0FB-4930-4352-AD1E-38747D599E57}" type="sibTrans" cxnId="{CEE0C292-24AB-46EE-ABB6-AF6ADA1F00D2}">
      <dgm:prSet/>
      <dgm:spPr/>
      <dgm:t>
        <a:bodyPr/>
        <a:lstStyle/>
        <a:p>
          <a:endParaRPr lang="pt-PT"/>
        </a:p>
      </dgm:t>
    </dgm:pt>
    <dgm:pt modelId="{F92EF4AC-1044-463C-95D0-2488AA112704}">
      <dgm:prSet phldrT="[Text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ทีมออกแบบและพลวัต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697CDAA-FA40-4EF3-A2E8-139374255644}" type="parTrans" cxnId="{BB08BA34-03F2-47EF-B1B6-5CBC4856185E}">
      <dgm:prSet/>
      <dgm:spPr/>
      <dgm:t>
        <a:bodyPr/>
        <a:lstStyle/>
        <a:p>
          <a:endParaRPr lang="pt-PT"/>
        </a:p>
      </dgm:t>
    </dgm:pt>
    <dgm:pt modelId="{D323600A-4761-49D8-8274-C3B9444D7B84}" type="sibTrans" cxnId="{BB08BA34-03F2-47EF-B1B6-5CBC4856185E}">
      <dgm:prSet/>
      <dgm:spPr/>
      <dgm:t>
        <a:bodyPr/>
        <a:lstStyle/>
        <a:p>
          <a:endParaRPr lang="pt-PT"/>
        </a:p>
      </dgm:t>
    </dgm:pt>
    <dgm:pt modelId="{4A3FEA3D-A19F-4735-BD93-1C026F754D72}">
      <dgm:prSet phldrT="[Text]"/>
      <dgm:spPr/>
      <dgm:t>
        <a:bodyPr/>
        <a:lstStyle/>
        <a:p>
          <a:r>
            <a:rPr lang="th-TH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อภิปรายผล</a:t>
          </a:r>
          <a:endParaRPr lang="pt-PT" dirty="0"/>
        </a:p>
      </dgm:t>
    </dgm:pt>
    <dgm:pt modelId="{0654E23A-D171-4442-8035-A693E4D9419F}" type="sibTrans" cxnId="{A8C19FF6-E66D-4A62-8C3C-3EBB58693F69}">
      <dgm:prSet/>
      <dgm:spPr/>
      <dgm:t>
        <a:bodyPr/>
        <a:lstStyle/>
        <a:p>
          <a:endParaRPr lang="pt-PT"/>
        </a:p>
      </dgm:t>
    </dgm:pt>
    <dgm:pt modelId="{24E59C5D-5AFB-4E64-A956-ADDC9615407C}" type="parTrans" cxnId="{A8C19FF6-E66D-4A62-8C3C-3EBB58693F69}">
      <dgm:prSet/>
      <dgm:spPr/>
      <dgm:t>
        <a:bodyPr/>
        <a:lstStyle/>
        <a:p>
          <a:endParaRPr lang="pt-PT"/>
        </a:p>
      </dgm:t>
    </dgm:pt>
    <dgm:pt modelId="{48FA0D7D-5CED-4891-9951-7CCF894DB06A}" type="pres">
      <dgm:prSet presAssocID="{E63917E6-C4AE-48F9-9BDF-470A6BF457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6C7E14-FBC9-4D9F-8880-36DF3AEEED16}" type="pres">
      <dgm:prSet presAssocID="{1A004E1B-4C6C-4EB5-B66F-03C3C3F9B901}" presName="vertOne" presStyleCnt="0"/>
      <dgm:spPr/>
    </dgm:pt>
    <dgm:pt modelId="{90F82C12-6A53-40C2-80AA-F0663BAB8854}" type="pres">
      <dgm:prSet presAssocID="{1A004E1B-4C6C-4EB5-B66F-03C3C3F9B901}" presName="txOne" presStyleLbl="node0" presStyleIdx="0" presStyleCnt="1">
        <dgm:presLayoutVars>
          <dgm:chPref val="3"/>
        </dgm:presLayoutVars>
      </dgm:prSet>
      <dgm:spPr/>
    </dgm:pt>
    <dgm:pt modelId="{97912612-FB8F-4E60-B75E-C0BACB417541}" type="pres">
      <dgm:prSet presAssocID="{1A004E1B-4C6C-4EB5-B66F-03C3C3F9B901}" presName="parTransOne" presStyleCnt="0"/>
      <dgm:spPr/>
    </dgm:pt>
    <dgm:pt modelId="{BDFA6CA1-74E4-4AEF-9D53-DFDF8E8448CE}" type="pres">
      <dgm:prSet presAssocID="{1A004E1B-4C6C-4EB5-B66F-03C3C3F9B901}" presName="horzOne" presStyleCnt="0"/>
      <dgm:spPr/>
    </dgm:pt>
    <dgm:pt modelId="{6C01CC6B-7016-4193-BD85-BEFE9952B64F}" type="pres">
      <dgm:prSet presAssocID="{5D051679-A926-44A5-B40C-21C3CD516E32}" presName="vertTwo" presStyleCnt="0"/>
      <dgm:spPr/>
    </dgm:pt>
    <dgm:pt modelId="{6005861B-AB54-4E19-B5C9-1C268FCACF8E}" type="pres">
      <dgm:prSet presAssocID="{5D051679-A926-44A5-B40C-21C3CD516E32}" presName="txTwo" presStyleLbl="node2" presStyleIdx="0" presStyleCnt="2">
        <dgm:presLayoutVars>
          <dgm:chPref val="3"/>
        </dgm:presLayoutVars>
      </dgm:prSet>
      <dgm:spPr/>
    </dgm:pt>
    <dgm:pt modelId="{64EE8280-62AE-40E0-B438-7B95DEB4478E}" type="pres">
      <dgm:prSet presAssocID="{5D051679-A926-44A5-B40C-21C3CD516E32}" presName="parTransTwo" presStyleCnt="0"/>
      <dgm:spPr/>
    </dgm:pt>
    <dgm:pt modelId="{7D34E0F4-911C-4C32-BE90-6E2DC1E7E67E}" type="pres">
      <dgm:prSet presAssocID="{5D051679-A926-44A5-B40C-21C3CD516E32}" presName="horzTwo" presStyleCnt="0"/>
      <dgm:spPr/>
    </dgm:pt>
    <dgm:pt modelId="{72439EE3-121C-4950-8A23-4B99A00503E1}" type="pres">
      <dgm:prSet presAssocID="{4A3FEA3D-A19F-4735-BD93-1C026F754D72}" presName="vertThree" presStyleCnt="0"/>
      <dgm:spPr/>
    </dgm:pt>
    <dgm:pt modelId="{7206E85B-EFC2-453B-8596-8D6045E4042F}" type="pres">
      <dgm:prSet presAssocID="{4A3FEA3D-A19F-4735-BD93-1C026F754D72}" presName="txThree" presStyleLbl="node3" presStyleIdx="0" presStyleCnt="2">
        <dgm:presLayoutVars>
          <dgm:chPref val="3"/>
        </dgm:presLayoutVars>
      </dgm:prSet>
      <dgm:spPr/>
    </dgm:pt>
    <dgm:pt modelId="{9489A4F3-11A1-450B-B465-70B7E416EED5}" type="pres">
      <dgm:prSet presAssocID="{4A3FEA3D-A19F-4735-BD93-1C026F754D72}" presName="horzThree" presStyleCnt="0"/>
      <dgm:spPr/>
    </dgm:pt>
    <dgm:pt modelId="{78117F71-F597-4D02-B178-A6390A41FD1C}" type="pres">
      <dgm:prSet presAssocID="{23E5B0FB-4930-4352-AD1E-38747D599E57}" presName="sibSpaceTwo" presStyleCnt="0"/>
      <dgm:spPr/>
    </dgm:pt>
    <dgm:pt modelId="{B7F7C76C-ABB3-4007-9911-CCAFE06C3F1B}" type="pres">
      <dgm:prSet presAssocID="{F92EF4AC-1044-463C-95D0-2488AA112704}" presName="vertTwo" presStyleCnt="0"/>
      <dgm:spPr/>
    </dgm:pt>
    <dgm:pt modelId="{7579AA35-107D-4D22-9564-398D4461F7A0}" type="pres">
      <dgm:prSet presAssocID="{F92EF4AC-1044-463C-95D0-2488AA112704}" presName="txTwo" presStyleLbl="node2" presStyleIdx="1" presStyleCnt="2">
        <dgm:presLayoutVars>
          <dgm:chPref val="3"/>
        </dgm:presLayoutVars>
      </dgm:prSet>
      <dgm:spPr/>
    </dgm:pt>
    <dgm:pt modelId="{12B6841C-4CE8-4B66-AB0B-E5785002BCF6}" type="pres">
      <dgm:prSet presAssocID="{F92EF4AC-1044-463C-95D0-2488AA112704}" presName="parTransTwo" presStyleCnt="0"/>
      <dgm:spPr/>
    </dgm:pt>
    <dgm:pt modelId="{5739C1CD-7254-4CB5-90DA-1FF0F9BEF8F6}" type="pres">
      <dgm:prSet presAssocID="{F92EF4AC-1044-463C-95D0-2488AA112704}" presName="horzTwo" presStyleCnt="0"/>
      <dgm:spPr/>
    </dgm:pt>
    <dgm:pt modelId="{5CC4BD50-E8A0-4817-949C-002183CB0DE9}" type="pres">
      <dgm:prSet presAssocID="{D7190CCE-DDF3-4F3A-AB81-F196A56EB543}" presName="vertThree" presStyleCnt="0"/>
      <dgm:spPr/>
    </dgm:pt>
    <dgm:pt modelId="{5D461148-695F-45D8-89BC-A1E245311EC2}" type="pres">
      <dgm:prSet presAssocID="{D7190CCE-DDF3-4F3A-AB81-F196A56EB543}" presName="txThree" presStyleLbl="node3" presStyleIdx="1" presStyleCnt="2">
        <dgm:presLayoutVars>
          <dgm:chPref val="3"/>
        </dgm:presLayoutVars>
      </dgm:prSet>
      <dgm:spPr/>
    </dgm:pt>
    <dgm:pt modelId="{1CA94965-7465-495A-AD66-8D1B24188902}" type="pres">
      <dgm:prSet presAssocID="{D7190CCE-DDF3-4F3A-AB81-F196A56EB543}" presName="horzThree" presStyleCnt="0"/>
      <dgm:spPr/>
    </dgm:pt>
  </dgm:ptLst>
  <dgm:cxnLst>
    <dgm:cxn modelId="{83A6E001-6F77-405E-AFD2-B2004DDEF372}" type="presOf" srcId="{D7190CCE-DDF3-4F3A-AB81-F196A56EB543}" destId="{5D461148-695F-45D8-89BC-A1E245311EC2}" srcOrd="0" destOrd="0" presId="urn:microsoft.com/office/officeart/2005/8/layout/hierarchy4"/>
    <dgm:cxn modelId="{24BD0A18-0C44-41AB-805C-478DB07492ED}" type="presOf" srcId="{1A004E1B-4C6C-4EB5-B66F-03C3C3F9B901}" destId="{90F82C12-6A53-40C2-80AA-F0663BAB8854}" srcOrd="0" destOrd="0" presId="urn:microsoft.com/office/officeart/2005/8/layout/hierarchy4"/>
    <dgm:cxn modelId="{BB08BA34-03F2-47EF-B1B6-5CBC4856185E}" srcId="{1A004E1B-4C6C-4EB5-B66F-03C3C3F9B901}" destId="{F92EF4AC-1044-463C-95D0-2488AA112704}" srcOrd="1" destOrd="0" parTransId="{F697CDAA-FA40-4EF3-A2E8-139374255644}" sibTransId="{D323600A-4761-49D8-8274-C3B9444D7B84}"/>
    <dgm:cxn modelId="{537EAF69-7302-42CF-BD18-250A5B4A000C}" type="presOf" srcId="{4A3FEA3D-A19F-4735-BD93-1C026F754D72}" destId="{7206E85B-EFC2-453B-8596-8D6045E4042F}" srcOrd="0" destOrd="0" presId="urn:microsoft.com/office/officeart/2005/8/layout/hierarchy4"/>
    <dgm:cxn modelId="{65B29B6C-60D8-4CB8-903C-06DBAACD5641}" srcId="{F92EF4AC-1044-463C-95D0-2488AA112704}" destId="{D7190CCE-DDF3-4F3A-AB81-F196A56EB543}" srcOrd="0" destOrd="0" parTransId="{FE1FCDCC-59EF-42CB-9707-C3398948F39B}" sibTransId="{1E179195-B3E8-4DFA-80FA-410DC632690B}"/>
    <dgm:cxn modelId="{CEE0C292-24AB-46EE-ABB6-AF6ADA1F00D2}" srcId="{1A004E1B-4C6C-4EB5-B66F-03C3C3F9B901}" destId="{5D051679-A926-44A5-B40C-21C3CD516E32}" srcOrd="0" destOrd="0" parTransId="{BEC76F54-25B0-4644-B5E9-91BE9C4DA062}" sibTransId="{23E5B0FB-4930-4352-AD1E-38747D599E57}"/>
    <dgm:cxn modelId="{825150B4-6A2B-4828-9C49-8F5BEE5A1CA7}" type="presOf" srcId="{E63917E6-C4AE-48F9-9BDF-470A6BF4572E}" destId="{48FA0D7D-5CED-4891-9951-7CCF894DB06A}" srcOrd="0" destOrd="0" presId="urn:microsoft.com/office/officeart/2005/8/layout/hierarchy4"/>
    <dgm:cxn modelId="{167740B8-22E9-4D1B-896C-049CC0345CDA}" srcId="{E63917E6-C4AE-48F9-9BDF-470A6BF4572E}" destId="{1A004E1B-4C6C-4EB5-B66F-03C3C3F9B901}" srcOrd="0" destOrd="0" parTransId="{250D90E8-520A-4EC5-8419-4D57AB8E9C4F}" sibTransId="{28C6F205-B32E-4114-87B9-DA40691C45D7}"/>
    <dgm:cxn modelId="{D55092E1-B3E0-4CB6-AAF3-E620B8AFBAED}" type="presOf" srcId="{5D051679-A926-44A5-B40C-21C3CD516E32}" destId="{6005861B-AB54-4E19-B5C9-1C268FCACF8E}" srcOrd="0" destOrd="0" presId="urn:microsoft.com/office/officeart/2005/8/layout/hierarchy4"/>
    <dgm:cxn modelId="{A8C19FF6-E66D-4A62-8C3C-3EBB58693F69}" srcId="{5D051679-A926-44A5-B40C-21C3CD516E32}" destId="{4A3FEA3D-A19F-4735-BD93-1C026F754D72}" srcOrd="0" destOrd="0" parTransId="{24E59C5D-5AFB-4E64-A956-ADDC9615407C}" sibTransId="{0654E23A-D171-4442-8035-A693E4D9419F}"/>
    <dgm:cxn modelId="{34DA1DF8-1421-4700-8D7A-E6E2199C991C}" type="presOf" srcId="{F92EF4AC-1044-463C-95D0-2488AA112704}" destId="{7579AA35-107D-4D22-9564-398D4461F7A0}" srcOrd="0" destOrd="0" presId="urn:microsoft.com/office/officeart/2005/8/layout/hierarchy4"/>
    <dgm:cxn modelId="{197DC3D7-DAF5-4B21-985D-09E1F4EF0496}" type="presParOf" srcId="{48FA0D7D-5CED-4891-9951-7CCF894DB06A}" destId="{5C6C7E14-FBC9-4D9F-8880-36DF3AEEED16}" srcOrd="0" destOrd="0" presId="urn:microsoft.com/office/officeart/2005/8/layout/hierarchy4"/>
    <dgm:cxn modelId="{08C35F6D-C0A0-46ED-8FED-1FEE1D98FBFE}" type="presParOf" srcId="{5C6C7E14-FBC9-4D9F-8880-36DF3AEEED16}" destId="{90F82C12-6A53-40C2-80AA-F0663BAB8854}" srcOrd="0" destOrd="0" presId="urn:microsoft.com/office/officeart/2005/8/layout/hierarchy4"/>
    <dgm:cxn modelId="{5C5D431B-D8A4-4323-A87C-37951770CF2F}" type="presParOf" srcId="{5C6C7E14-FBC9-4D9F-8880-36DF3AEEED16}" destId="{97912612-FB8F-4E60-B75E-C0BACB417541}" srcOrd="1" destOrd="0" presId="urn:microsoft.com/office/officeart/2005/8/layout/hierarchy4"/>
    <dgm:cxn modelId="{8C7FD710-9542-4019-9939-88A4EF708DCB}" type="presParOf" srcId="{5C6C7E14-FBC9-4D9F-8880-36DF3AEEED16}" destId="{BDFA6CA1-74E4-4AEF-9D53-DFDF8E8448CE}" srcOrd="2" destOrd="0" presId="urn:microsoft.com/office/officeart/2005/8/layout/hierarchy4"/>
    <dgm:cxn modelId="{26BBC954-5FE8-494C-AD75-1C3CC95E25CB}" type="presParOf" srcId="{BDFA6CA1-74E4-4AEF-9D53-DFDF8E8448CE}" destId="{6C01CC6B-7016-4193-BD85-BEFE9952B64F}" srcOrd="0" destOrd="0" presId="urn:microsoft.com/office/officeart/2005/8/layout/hierarchy4"/>
    <dgm:cxn modelId="{20B3221D-9063-443B-948E-6E87A3AC4117}" type="presParOf" srcId="{6C01CC6B-7016-4193-BD85-BEFE9952B64F}" destId="{6005861B-AB54-4E19-B5C9-1C268FCACF8E}" srcOrd="0" destOrd="0" presId="urn:microsoft.com/office/officeart/2005/8/layout/hierarchy4"/>
    <dgm:cxn modelId="{850518C8-77A3-4FF0-8E57-CA19BFCBC272}" type="presParOf" srcId="{6C01CC6B-7016-4193-BD85-BEFE9952B64F}" destId="{64EE8280-62AE-40E0-B438-7B95DEB4478E}" srcOrd="1" destOrd="0" presId="urn:microsoft.com/office/officeart/2005/8/layout/hierarchy4"/>
    <dgm:cxn modelId="{7FFAC410-9186-401E-ABEC-AF27BB33DC5E}" type="presParOf" srcId="{6C01CC6B-7016-4193-BD85-BEFE9952B64F}" destId="{7D34E0F4-911C-4C32-BE90-6E2DC1E7E67E}" srcOrd="2" destOrd="0" presId="urn:microsoft.com/office/officeart/2005/8/layout/hierarchy4"/>
    <dgm:cxn modelId="{7709AF63-C47C-4253-B0F1-78EB5F0924B5}" type="presParOf" srcId="{7D34E0F4-911C-4C32-BE90-6E2DC1E7E67E}" destId="{72439EE3-121C-4950-8A23-4B99A00503E1}" srcOrd="0" destOrd="0" presId="urn:microsoft.com/office/officeart/2005/8/layout/hierarchy4"/>
    <dgm:cxn modelId="{FEF8C5C1-1090-4C87-BA47-287E047DC5FB}" type="presParOf" srcId="{72439EE3-121C-4950-8A23-4B99A00503E1}" destId="{7206E85B-EFC2-453B-8596-8D6045E4042F}" srcOrd="0" destOrd="0" presId="urn:microsoft.com/office/officeart/2005/8/layout/hierarchy4"/>
    <dgm:cxn modelId="{F5A2626C-F116-413B-8DCD-CDA17355178D}" type="presParOf" srcId="{72439EE3-121C-4950-8A23-4B99A00503E1}" destId="{9489A4F3-11A1-450B-B465-70B7E416EED5}" srcOrd="1" destOrd="0" presId="urn:microsoft.com/office/officeart/2005/8/layout/hierarchy4"/>
    <dgm:cxn modelId="{BB32CD44-FECA-4148-A893-F710C873C31A}" type="presParOf" srcId="{BDFA6CA1-74E4-4AEF-9D53-DFDF8E8448CE}" destId="{78117F71-F597-4D02-B178-A6390A41FD1C}" srcOrd="1" destOrd="0" presId="urn:microsoft.com/office/officeart/2005/8/layout/hierarchy4"/>
    <dgm:cxn modelId="{3C1E48FF-C1E4-41AA-A92E-2CFF2C274C85}" type="presParOf" srcId="{BDFA6CA1-74E4-4AEF-9D53-DFDF8E8448CE}" destId="{B7F7C76C-ABB3-4007-9911-CCAFE06C3F1B}" srcOrd="2" destOrd="0" presId="urn:microsoft.com/office/officeart/2005/8/layout/hierarchy4"/>
    <dgm:cxn modelId="{CC7E9CD1-1986-4C98-8EA8-A7A156458527}" type="presParOf" srcId="{B7F7C76C-ABB3-4007-9911-CCAFE06C3F1B}" destId="{7579AA35-107D-4D22-9564-398D4461F7A0}" srcOrd="0" destOrd="0" presId="urn:microsoft.com/office/officeart/2005/8/layout/hierarchy4"/>
    <dgm:cxn modelId="{DBBB34E9-2432-4F93-819E-393DD3D1AC24}" type="presParOf" srcId="{B7F7C76C-ABB3-4007-9911-CCAFE06C3F1B}" destId="{12B6841C-4CE8-4B66-AB0B-E5785002BCF6}" srcOrd="1" destOrd="0" presId="urn:microsoft.com/office/officeart/2005/8/layout/hierarchy4"/>
    <dgm:cxn modelId="{DC21874C-AFED-4B7A-8710-6E0E77C07732}" type="presParOf" srcId="{B7F7C76C-ABB3-4007-9911-CCAFE06C3F1B}" destId="{5739C1CD-7254-4CB5-90DA-1FF0F9BEF8F6}" srcOrd="2" destOrd="0" presId="urn:microsoft.com/office/officeart/2005/8/layout/hierarchy4"/>
    <dgm:cxn modelId="{79D1ACA9-4F18-4986-8CA5-D5EBE3635AE7}" type="presParOf" srcId="{5739C1CD-7254-4CB5-90DA-1FF0F9BEF8F6}" destId="{5CC4BD50-E8A0-4817-949C-002183CB0DE9}" srcOrd="0" destOrd="0" presId="urn:microsoft.com/office/officeart/2005/8/layout/hierarchy4"/>
    <dgm:cxn modelId="{464051C3-DABC-4E41-B11B-BCEFED0654AC}" type="presParOf" srcId="{5CC4BD50-E8A0-4817-949C-002183CB0DE9}" destId="{5D461148-695F-45D8-89BC-A1E245311EC2}" srcOrd="0" destOrd="0" presId="urn:microsoft.com/office/officeart/2005/8/layout/hierarchy4"/>
    <dgm:cxn modelId="{0323FCB6-DDDA-44FB-97E0-37D69EE0DC89}" type="presParOf" srcId="{5CC4BD50-E8A0-4817-949C-002183CB0DE9}" destId="{1CA94965-7465-495A-AD66-8D1B241889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1FB74-0CE0-45ED-B49C-130FD286AF00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8A2E0EAE-9442-4C93-8B39-596705A21FBE}">
      <dgm:prSet phldrT="[Text]"/>
      <dgm:spPr/>
      <dgm:t>
        <a:bodyPr/>
        <a:lstStyle/>
        <a:p>
          <a:r>
            <a:rPr lang="th-TH" noProof="0" dirty="0"/>
            <a:t>โครงการ</a:t>
          </a:r>
          <a:endParaRPr lang="en-US" noProof="0" dirty="0"/>
        </a:p>
      </dgm:t>
    </dgm:pt>
    <dgm:pt modelId="{5DCEC4EC-D5D8-42C0-9AB9-D412A271E820}" type="par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1BEDF106-07F0-4024-BB9F-52D969B73EB6}" type="sibTrans" cxnId="{2E835696-B79F-4C2C-B5A3-DB7ED7B1BA92}">
      <dgm:prSet/>
      <dgm:spPr/>
      <dgm:t>
        <a:bodyPr/>
        <a:lstStyle/>
        <a:p>
          <a:endParaRPr lang="en-US" noProof="0" dirty="0"/>
        </a:p>
      </dgm:t>
    </dgm:pt>
    <dgm:pt modelId="{64A51056-9E1E-4C4B-98FF-9F4F6F6A7212}">
      <dgm:prSet/>
      <dgm:spPr/>
      <dgm:t>
        <a:bodyPr/>
        <a:lstStyle/>
        <a:p>
          <a:r>
            <a:rPr lang="th-TH" noProof="0" dirty="0"/>
            <a:t>ไม่เหมือนใคร</a:t>
          </a:r>
        </a:p>
      </dgm:t>
    </dgm:pt>
    <dgm:pt modelId="{1E69BC12-5A3B-491B-BF70-78A843A35608}" type="parTrans" cxnId="{465DB777-0FED-4C76-81B5-6ABDCBE0254B}">
      <dgm:prSet/>
      <dgm:spPr/>
      <dgm:t>
        <a:bodyPr/>
        <a:lstStyle/>
        <a:p>
          <a:endParaRPr lang="th-TH"/>
        </a:p>
      </dgm:t>
    </dgm:pt>
    <dgm:pt modelId="{5F9267D2-15A0-4B83-AC74-817AE916E034}" type="sibTrans" cxnId="{465DB777-0FED-4C76-81B5-6ABDCBE0254B}">
      <dgm:prSet/>
      <dgm:spPr/>
      <dgm:t>
        <a:bodyPr/>
        <a:lstStyle/>
        <a:p>
          <a:endParaRPr lang="th-TH"/>
        </a:p>
      </dgm:t>
    </dgm:pt>
    <dgm:pt modelId="{EF8B0D86-7473-403A-BEFA-75F0BF7B4F17}">
      <dgm:prSet/>
      <dgm:spPr/>
      <dgm:t>
        <a:bodyPr/>
        <a:lstStyle/>
        <a:p>
          <a:r>
            <a:rPr lang="th-TH" noProof="0" dirty="0"/>
            <a:t>เวลา จำกัด</a:t>
          </a:r>
        </a:p>
      </dgm:t>
    </dgm:pt>
    <dgm:pt modelId="{73130C61-FFB6-4A0D-9649-116F8869F4C9}" type="parTrans" cxnId="{D46922D3-43C5-4C87-8C11-7BB5576C5ADB}">
      <dgm:prSet/>
      <dgm:spPr/>
      <dgm:t>
        <a:bodyPr/>
        <a:lstStyle/>
        <a:p>
          <a:endParaRPr lang="th-TH"/>
        </a:p>
      </dgm:t>
    </dgm:pt>
    <dgm:pt modelId="{F987E5AD-F3F2-4523-A3B7-A25330E0C8EF}" type="sibTrans" cxnId="{D46922D3-43C5-4C87-8C11-7BB5576C5ADB}">
      <dgm:prSet/>
      <dgm:spPr/>
      <dgm:t>
        <a:bodyPr/>
        <a:lstStyle/>
        <a:p>
          <a:endParaRPr lang="th-TH"/>
        </a:p>
      </dgm:t>
    </dgm:pt>
    <dgm:pt modelId="{7220E52E-B83C-4E8D-BB6A-A2DDD1C8D7CE}">
      <dgm:prSet/>
      <dgm:spPr/>
      <dgm:t>
        <a:bodyPr/>
        <a:lstStyle/>
        <a:p>
          <a:r>
            <a:rPr lang="th-TH" noProof="0" dirty="0"/>
            <a:t>ทุน จำกัด</a:t>
          </a:r>
        </a:p>
      </dgm:t>
    </dgm:pt>
    <dgm:pt modelId="{2A304D0A-91A2-4642-AD97-410EE595A8C2}" type="parTrans" cxnId="{A748C5B9-599D-497F-A947-D52D91D0DC4C}">
      <dgm:prSet/>
      <dgm:spPr/>
      <dgm:t>
        <a:bodyPr/>
        <a:lstStyle/>
        <a:p>
          <a:endParaRPr lang="th-TH"/>
        </a:p>
      </dgm:t>
    </dgm:pt>
    <dgm:pt modelId="{947C0AC4-46DE-4BAD-AB56-E55376D6550E}" type="sibTrans" cxnId="{A748C5B9-599D-497F-A947-D52D91D0DC4C}">
      <dgm:prSet/>
      <dgm:spPr/>
      <dgm:t>
        <a:bodyPr/>
        <a:lstStyle/>
        <a:p>
          <a:endParaRPr lang="th-TH"/>
        </a:p>
      </dgm:t>
    </dgm:pt>
    <dgm:pt modelId="{1DF9C804-7DB5-4979-B162-0B79A688D86F}">
      <dgm:prSet/>
      <dgm:spPr/>
      <dgm:t>
        <a:bodyPr/>
        <a:lstStyle/>
        <a:p>
          <a:r>
            <a:rPr lang="th-TH" noProof="0" dirty="0"/>
            <a:t>ทรัพยากรที่มี จำกัด</a:t>
          </a:r>
        </a:p>
      </dgm:t>
    </dgm:pt>
    <dgm:pt modelId="{1396A7EF-D4DF-4EB9-9C42-1D2FFA718ECB}" type="parTrans" cxnId="{5B6CD62B-8CD7-42C6-A412-C923DB81B67B}">
      <dgm:prSet/>
      <dgm:spPr/>
      <dgm:t>
        <a:bodyPr/>
        <a:lstStyle/>
        <a:p>
          <a:endParaRPr lang="th-TH"/>
        </a:p>
      </dgm:t>
    </dgm:pt>
    <dgm:pt modelId="{656AF0F8-F705-43D6-A064-9805DA9D119E}" type="sibTrans" cxnId="{5B6CD62B-8CD7-42C6-A412-C923DB81B67B}">
      <dgm:prSet/>
      <dgm:spPr/>
      <dgm:t>
        <a:bodyPr/>
        <a:lstStyle/>
        <a:p>
          <a:endParaRPr lang="th-TH"/>
        </a:p>
      </dgm:t>
    </dgm:pt>
    <dgm:pt modelId="{301CDB89-BE4E-4F05-89CD-42B77F815B69}">
      <dgm:prSet/>
      <dgm:spPr/>
      <dgm:t>
        <a:bodyPr/>
        <a:lstStyle/>
        <a:p>
          <a:r>
            <a:rPr lang="th-TH" noProof="0" dirty="0"/>
            <a:t>วินัยระหว่างกัน</a:t>
          </a:r>
        </a:p>
      </dgm:t>
    </dgm:pt>
    <dgm:pt modelId="{9FFFBB23-C1D5-49B0-8F6D-DD42742E127C}" type="parTrans" cxnId="{C698E1A6-0AFE-4D2D-9714-8DFD1C79EA6F}">
      <dgm:prSet/>
      <dgm:spPr/>
      <dgm:t>
        <a:bodyPr/>
        <a:lstStyle/>
        <a:p>
          <a:endParaRPr lang="th-TH"/>
        </a:p>
      </dgm:t>
    </dgm:pt>
    <dgm:pt modelId="{03A10739-F0CA-4E28-B225-EB01E76324D3}" type="sibTrans" cxnId="{C698E1A6-0AFE-4D2D-9714-8DFD1C79EA6F}">
      <dgm:prSet/>
      <dgm:spPr/>
      <dgm:t>
        <a:bodyPr/>
        <a:lstStyle/>
        <a:p>
          <a:endParaRPr lang="th-TH"/>
        </a:p>
      </dgm:t>
    </dgm:pt>
    <dgm:pt modelId="{A91B6063-BABD-4246-A497-48C6351F256A}">
      <dgm:prSet/>
      <dgm:spPr/>
      <dgm:t>
        <a:bodyPr/>
        <a:lstStyle/>
        <a:p>
          <a:r>
            <a:rPr lang="th-TH" noProof="0" dirty="0"/>
            <a:t>ซับซ้อน</a:t>
          </a:r>
        </a:p>
      </dgm:t>
    </dgm:pt>
    <dgm:pt modelId="{F9D8EFA0-6F84-404C-ABAD-3985CB67EC38}" type="parTrans" cxnId="{CC415A7F-91C5-4DA8-9226-EA2042F161B3}">
      <dgm:prSet/>
      <dgm:spPr/>
      <dgm:t>
        <a:bodyPr/>
        <a:lstStyle/>
        <a:p>
          <a:endParaRPr lang="th-TH"/>
        </a:p>
      </dgm:t>
    </dgm:pt>
    <dgm:pt modelId="{C0DB0C80-F44D-45EB-8527-BF865B001612}" type="sibTrans" cxnId="{CC415A7F-91C5-4DA8-9226-EA2042F161B3}">
      <dgm:prSet/>
      <dgm:spPr/>
      <dgm:t>
        <a:bodyPr/>
        <a:lstStyle/>
        <a:p>
          <a:endParaRPr lang="th-TH"/>
        </a:p>
      </dgm:t>
    </dgm:pt>
    <dgm:pt modelId="{0FF8BD15-7348-4B2A-9F34-7C015DD627DB}">
      <dgm:prSet/>
      <dgm:spPr/>
      <dgm:t>
        <a:bodyPr/>
        <a:lstStyle/>
        <a:p>
          <a:r>
            <a:rPr lang="th-TH" noProof="0" dirty="0"/>
            <a:t>ทีม</a:t>
          </a:r>
        </a:p>
      </dgm:t>
    </dgm:pt>
    <dgm:pt modelId="{3938EC8A-5A5E-4F2B-B1B2-B13D4EEB2650}" type="parTrans" cxnId="{917C7402-2647-4FDD-BE72-2FAA1086A41C}">
      <dgm:prSet/>
      <dgm:spPr/>
      <dgm:t>
        <a:bodyPr/>
        <a:lstStyle/>
        <a:p>
          <a:endParaRPr lang="th-TH"/>
        </a:p>
      </dgm:t>
    </dgm:pt>
    <dgm:pt modelId="{D6FF16F1-BE0D-4355-B4EC-0BA211C2E0C8}" type="sibTrans" cxnId="{917C7402-2647-4FDD-BE72-2FAA1086A41C}">
      <dgm:prSet/>
      <dgm:spPr/>
      <dgm:t>
        <a:bodyPr/>
        <a:lstStyle/>
        <a:p>
          <a:endParaRPr lang="th-TH"/>
        </a:p>
      </dgm:t>
    </dgm:pt>
    <dgm:pt modelId="{584BFA9E-95C8-49C8-8BD9-0D8C48296776}" type="pres">
      <dgm:prSet presAssocID="{81A1FB74-0CE0-45ED-B49C-130FD286AF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746EC5-A279-4C4E-BF10-020C01D2B8B6}" type="pres">
      <dgm:prSet presAssocID="{8A2E0EAE-9442-4C93-8B39-596705A21FBE}" presName="centerShape" presStyleLbl="node0" presStyleIdx="0" presStyleCnt="1"/>
      <dgm:spPr/>
    </dgm:pt>
    <dgm:pt modelId="{7D884377-CF5F-410B-856A-1B1259961A40}" type="pres">
      <dgm:prSet presAssocID="{1E69BC12-5A3B-491B-BF70-78A843A35608}" presName="Name9" presStyleLbl="parChTrans1D2" presStyleIdx="0" presStyleCnt="7"/>
      <dgm:spPr/>
    </dgm:pt>
    <dgm:pt modelId="{909E78EF-F82D-4C0F-9289-CD0BD754F870}" type="pres">
      <dgm:prSet presAssocID="{1E69BC12-5A3B-491B-BF70-78A843A35608}" presName="connTx" presStyleLbl="parChTrans1D2" presStyleIdx="0" presStyleCnt="7"/>
      <dgm:spPr/>
    </dgm:pt>
    <dgm:pt modelId="{2019A431-6B1E-477A-9C69-7D56FCD564C6}" type="pres">
      <dgm:prSet presAssocID="{64A51056-9E1E-4C4B-98FF-9F4F6F6A7212}" presName="node" presStyleLbl="node1" presStyleIdx="0" presStyleCnt="7">
        <dgm:presLayoutVars>
          <dgm:bulletEnabled val="1"/>
        </dgm:presLayoutVars>
      </dgm:prSet>
      <dgm:spPr/>
    </dgm:pt>
    <dgm:pt modelId="{216F1F89-E703-48E7-9A17-B87903AB12CF}" type="pres">
      <dgm:prSet presAssocID="{73130C61-FFB6-4A0D-9649-116F8869F4C9}" presName="Name9" presStyleLbl="parChTrans1D2" presStyleIdx="1" presStyleCnt="7"/>
      <dgm:spPr/>
    </dgm:pt>
    <dgm:pt modelId="{F6D6BF3E-9BBF-455F-954A-F9D8C002FBC7}" type="pres">
      <dgm:prSet presAssocID="{73130C61-FFB6-4A0D-9649-116F8869F4C9}" presName="connTx" presStyleLbl="parChTrans1D2" presStyleIdx="1" presStyleCnt="7"/>
      <dgm:spPr/>
    </dgm:pt>
    <dgm:pt modelId="{AA99D7C8-9C22-48F6-9FFD-CB84B0F9C7D2}" type="pres">
      <dgm:prSet presAssocID="{EF8B0D86-7473-403A-BEFA-75F0BF7B4F17}" presName="node" presStyleLbl="node1" presStyleIdx="1" presStyleCnt="7">
        <dgm:presLayoutVars>
          <dgm:bulletEnabled val="1"/>
        </dgm:presLayoutVars>
      </dgm:prSet>
      <dgm:spPr/>
    </dgm:pt>
    <dgm:pt modelId="{846CF062-0232-44CD-A664-74245252C77A}" type="pres">
      <dgm:prSet presAssocID="{2A304D0A-91A2-4642-AD97-410EE595A8C2}" presName="Name9" presStyleLbl="parChTrans1D2" presStyleIdx="2" presStyleCnt="7"/>
      <dgm:spPr/>
    </dgm:pt>
    <dgm:pt modelId="{44515E9A-9C21-48CD-8B8C-C9BB57EED402}" type="pres">
      <dgm:prSet presAssocID="{2A304D0A-91A2-4642-AD97-410EE595A8C2}" presName="connTx" presStyleLbl="parChTrans1D2" presStyleIdx="2" presStyleCnt="7"/>
      <dgm:spPr/>
    </dgm:pt>
    <dgm:pt modelId="{B1819C0E-D9C3-42BE-9B42-F718B3688B04}" type="pres">
      <dgm:prSet presAssocID="{7220E52E-B83C-4E8D-BB6A-A2DDD1C8D7CE}" presName="node" presStyleLbl="node1" presStyleIdx="2" presStyleCnt="7">
        <dgm:presLayoutVars>
          <dgm:bulletEnabled val="1"/>
        </dgm:presLayoutVars>
      </dgm:prSet>
      <dgm:spPr/>
    </dgm:pt>
    <dgm:pt modelId="{AAB84B10-26D4-4252-AFAE-C8F084CEA893}" type="pres">
      <dgm:prSet presAssocID="{1396A7EF-D4DF-4EB9-9C42-1D2FFA718ECB}" presName="Name9" presStyleLbl="parChTrans1D2" presStyleIdx="3" presStyleCnt="7"/>
      <dgm:spPr/>
    </dgm:pt>
    <dgm:pt modelId="{D1FD28AB-5A05-4227-9830-65121EF34197}" type="pres">
      <dgm:prSet presAssocID="{1396A7EF-D4DF-4EB9-9C42-1D2FFA718ECB}" presName="connTx" presStyleLbl="parChTrans1D2" presStyleIdx="3" presStyleCnt="7"/>
      <dgm:spPr/>
    </dgm:pt>
    <dgm:pt modelId="{43441039-EE4F-4C3C-A4C7-3D7877D008DE}" type="pres">
      <dgm:prSet presAssocID="{1DF9C804-7DB5-4979-B162-0B79A688D86F}" presName="node" presStyleLbl="node1" presStyleIdx="3" presStyleCnt="7">
        <dgm:presLayoutVars>
          <dgm:bulletEnabled val="1"/>
        </dgm:presLayoutVars>
      </dgm:prSet>
      <dgm:spPr/>
    </dgm:pt>
    <dgm:pt modelId="{B5A0A8A5-98FB-420B-B4D4-29A1C475A5F9}" type="pres">
      <dgm:prSet presAssocID="{9FFFBB23-C1D5-49B0-8F6D-DD42742E127C}" presName="Name9" presStyleLbl="parChTrans1D2" presStyleIdx="4" presStyleCnt="7"/>
      <dgm:spPr/>
    </dgm:pt>
    <dgm:pt modelId="{14E87602-751F-4E8E-822B-C97F0F19D1A4}" type="pres">
      <dgm:prSet presAssocID="{9FFFBB23-C1D5-49B0-8F6D-DD42742E127C}" presName="connTx" presStyleLbl="parChTrans1D2" presStyleIdx="4" presStyleCnt="7"/>
      <dgm:spPr/>
    </dgm:pt>
    <dgm:pt modelId="{9CF7D6DE-A5E4-47D8-9AA6-CC1557669006}" type="pres">
      <dgm:prSet presAssocID="{301CDB89-BE4E-4F05-89CD-42B77F815B69}" presName="node" presStyleLbl="node1" presStyleIdx="4" presStyleCnt="7">
        <dgm:presLayoutVars>
          <dgm:bulletEnabled val="1"/>
        </dgm:presLayoutVars>
      </dgm:prSet>
      <dgm:spPr/>
    </dgm:pt>
    <dgm:pt modelId="{7901DBE8-9BDF-417C-83D3-D177F30C1692}" type="pres">
      <dgm:prSet presAssocID="{F9D8EFA0-6F84-404C-ABAD-3985CB67EC38}" presName="Name9" presStyleLbl="parChTrans1D2" presStyleIdx="5" presStyleCnt="7"/>
      <dgm:spPr/>
    </dgm:pt>
    <dgm:pt modelId="{EA23DCC6-4FDE-474C-BADF-E5543838B278}" type="pres">
      <dgm:prSet presAssocID="{F9D8EFA0-6F84-404C-ABAD-3985CB67EC38}" presName="connTx" presStyleLbl="parChTrans1D2" presStyleIdx="5" presStyleCnt="7"/>
      <dgm:spPr/>
    </dgm:pt>
    <dgm:pt modelId="{7161F6CE-24F4-4256-A018-C39C069F79DA}" type="pres">
      <dgm:prSet presAssocID="{A91B6063-BABD-4246-A497-48C6351F256A}" presName="node" presStyleLbl="node1" presStyleIdx="5" presStyleCnt="7">
        <dgm:presLayoutVars>
          <dgm:bulletEnabled val="1"/>
        </dgm:presLayoutVars>
      </dgm:prSet>
      <dgm:spPr/>
    </dgm:pt>
    <dgm:pt modelId="{CA317E3F-872E-40E4-A9CF-655055D286ED}" type="pres">
      <dgm:prSet presAssocID="{3938EC8A-5A5E-4F2B-B1B2-B13D4EEB2650}" presName="Name9" presStyleLbl="parChTrans1D2" presStyleIdx="6" presStyleCnt="7"/>
      <dgm:spPr/>
    </dgm:pt>
    <dgm:pt modelId="{37D83086-BAC4-40E7-A7BB-B68425D8AA8B}" type="pres">
      <dgm:prSet presAssocID="{3938EC8A-5A5E-4F2B-B1B2-B13D4EEB2650}" presName="connTx" presStyleLbl="parChTrans1D2" presStyleIdx="6" presStyleCnt="7"/>
      <dgm:spPr/>
    </dgm:pt>
    <dgm:pt modelId="{CDB53F2D-3AAC-49D7-BE10-8016510F422F}" type="pres">
      <dgm:prSet presAssocID="{0FF8BD15-7348-4B2A-9F34-7C015DD627DB}" presName="node" presStyleLbl="node1" presStyleIdx="6" presStyleCnt="7">
        <dgm:presLayoutVars>
          <dgm:bulletEnabled val="1"/>
        </dgm:presLayoutVars>
      </dgm:prSet>
      <dgm:spPr/>
    </dgm:pt>
  </dgm:ptLst>
  <dgm:cxnLst>
    <dgm:cxn modelId="{917C7402-2647-4FDD-BE72-2FAA1086A41C}" srcId="{8A2E0EAE-9442-4C93-8B39-596705A21FBE}" destId="{0FF8BD15-7348-4B2A-9F34-7C015DD627DB}" srcOrd="6" destOrd="0" parTransId="{3938EC8A-5A5E-4F2B-B1B2-B13D4EEB2650}" sibTransId="{D6FF16F1-BE0D-4355-B4EC-0BA211C2E0C8}"/>
    <dgm:cxn modelId="{3DD2BB02-9D1A-4DA7-813B-C070B2C05118}" type="presOf" srcId="{A91B6063-BABD-4246-A497-48C6351F256A}" destId="{7161F6CE-24F4-4256-A018-C39C069F79DA}" srcOrd="0" destOrd="0" presId="urn:microsoft.com/office/officeart/2005/8/layout/radial1"/>
    <dgm:cxn modelId="{FB32110F-0E44-4C95-9A3C-1BE8A72880BC}" type="presOf" srcId="{1E69BC12-5A3B-491B-BF70-78A843A35608}" destId="{909E78EF-F82D-4C0F-9289-CD0BD754F870}" srcOrd="1" destOrd="0" presId="urn:microsoft.com/office/officeart/2005/8/layout/radial1"/>
    <dgm:cxn modelId="{60E56310-269E-4715-96BD-ACA828BDE777}" type="presOf" srcId="{3938EC8A-5A5E-4F2B-B1B2-B13D4EEB2650}" destId="{CA317E3F-872E-40E4-A9CF-655055D286ED}" srcOrd="0" destOrd="0" presId="urn:microsoft.com/office/officeart/2005/8/layout/radial1"/>
    <dgm:cxn modelId="{98ECF721-F941-4055-AE68-366486B3AD77}" type="presOf" srcId="{301CDB89-BE4E-4F05-89CD-42B77F815B69}" destId="{9CF7D6DE-A5E4-47D8-9AA6-CC1557669006}" srcOrd="0" destOrd="0" presId="urn:microsoft.com/office/officeart/2005/8/layout/radial1"/>
    <dgm:cxn modelId="{8E294B26-02C9-4BF5-B168-FDBC6B270104}" type="presOf" srcId="{1DF9C804-7DB5-4979-B162-0B79A688D86F}" destId="{43441039-EE4F-4C3C-A4C7-3D7877D008DE}" srcOrd="0" destOrd="0" presId="urn:microsoft.com/office/officeart/2005/8/layout/radial1"/>
    <dgm:cxn modelId="{5B6CD62B-8CD7-42C6-A412-C923DB81B67B}" srcId="{8A2E0EAE-9442-4C93-8B39-596705A21FBE}" destId="{1DF9C804-7DB5-4979-B162-0B79A688D86F}" srcOrd="3" destOrd="0" parTransId="{1396A7EF-D4DF-4EB9-9C42-1D2FFA718ECB}" sibTransId="{656AF0F8-F705-43D6-A064-9805DA9D119E}"/>
    <dgm:cxn modelId="{B4F17735-B5E7-4DF3-BFF7-2494675974E7}" type="presOf" srcId="{1E69BC12-5A3B-491B-BF70-78A843A35608}" destId="{7D884377-CF5F-410B-856A-1B1259961A40}" srcOrd="0" destOrd="0" presId="urn:microsoft.com/office/officeart/2005/8/layout/radial1"/>
    <dgm:cxn modelId="{917BF63C-093F-4D3A-895F-86F9D5C80803}" type="presOf" srcId="{9FFFBB23-C1D5-49B0-8F6D-DD42742E127C}" destId="{14E87602-751F-4E8E-822B-C97F0F19D1A4}" srcOrd="1" destOrd="0" presId="urn:microsoft.com/office/officeart/2005/8/layout/radial1"/>
    <dgm:cxn modelId="{CD677C67-5605-4376-9759-75EEEBD024E0}" type="presOf" srcId="{0FF8BD15-7348-4B2A-9F34-7C015DD627DB}" destId="{CDB53F2D-3AAC-49D7-BE10-8016510F422F}" srcOrd="0" destOrd="0" presId="urn:microsoft.com/office/officeart/2005/8/layout/radial1"/>
    <dgm:cxn modelId="{BC511F49-E8B2-4549-814F-5AFA67A59F88}" type="presOf" srcId="{9FFFBB23-C1D5-49B0-8F6D-DD42742E127C}" destId="{B5A0A8A5-98FB-420B-B4D4-29A1C475A5F9}" srcOrd="0" destOrd="0" presId="urn:microsoft.com/office/officeart/2005/8/layout/radial1"/>
    <dgm:cxn modelId="{4F80464C-8ABA-4370-9BC4-72867F8B66F6}" type="presOf" srcId="{73130C61-FFB6-4A0D-9649-116F8869F4C9}" destId="{F6D6BF3E-9BBF-455F-954A-F9D8C002FBC7}" srcOrd="1" destOrd="0" presId="urn:microsoft.com/office/officeart/2005/8/layout/radial1"/>
    <dgm:cxn modelId="{2C0DB351-2745-4D28-A3CE-12A6D0FC1837}" type="presOf" srcId="{F9D8EFA0-6F84-404C-ABAD-3985CB67EC38}" destId="{7901DBE8-9BDF-417C-83D3-D177F30C1692}" srcOrd="0" destOrd="0" presId="urn:microsoft.com/office/officeart/2005/8/layout/radial1"/>
    <dgm:cxn modelId="{0AC1B676-7C27-441E-A271-00E0D06057A9}" type="presOf" srcId="{8A2E0EAE-9442-4C93-8B39-596705A21FBE}" destId="{93746EC5-A279-4C4E-BF10-020C01D2B8B6}" srcOrd="0" destOrd="0" presId="urn:microsoft.com/office/officeart/2005/8/layout/radial1"/>
    <dgm:cxn modelId="{465DB777-0FED-4C76-81B5-6ABDCBE0254B}" srcId="{8A2E0EAE-9442-4C93-8B39-596705A21FBE}" destId="{64A51056-9E1E-4C4B-98FF-9F4F6F6A7212}" srcOrd="0" destOrd="0" parTransId="{1E69BC12-5A3B-491B-BF70-78A843A35608}" sibTransId="{5F9267D2-15A0-4B83-AC74-817AE916E034}"/>
    <dgm:cxn modelId="{CC415A7F-91C5-4DA8-9226-EA2042F161B3}" srcId="{8A2E0EAE-9442-4C93-8B39-596705A21FBE}" destId="{A91B6063-BABD-4246-A497-48C6351F256A}" srcOrd="5" destOrd="0" parTransId="{F9D8EFA0-6F84-404C-ABAD-3985CB67EC38}" sibTransId="{C0DB0C80-F44D-45EB-8527-BF865B001612}"/>
    <dgm:cxn modelId="{E5125683-AC8C-422C-99FF-A5729364E160}" type="presOf" srcId="{2A304D0A-91A2-4642-AD97-410EE595A8C2}" destId="{846CF062-0232-44CD-A664-74245252C77A}" srcOrd="0" destOrd="0" presId="urn:microsoft.com/office/officeart/2005/8/layout/radial1"/>
    <dgm:cxn modelId="{2E835696-B79F-4C2C-B5A3-DB7ED7B1BA92}" srcId="{81A1FB74-0CE0-45ED-B49C-130FD286AF00}" destId="{8A2E0EAE-9442-4C93-8B39-596705A21FBE}" srcOrd="0" destOrd="0" parTransId="{5DCEC4EC-D5D8-42C0-9AB9-D412A271E820}" sibTransId="{1BEDF106-07F0-4024-BB9F-52D969B73EB6}"/>
    <dgm:cxn modelId="{60B9CE99-391E-4492-88E2-16CFA9C55164}" type="presOf" srcId="{2A304D0A-91A2-4642-AD97-410EE595A8C2}" destId="{44515E9A-9C21-48CD-8B8C-C9BB57EED402}" srcOrd="1" destOrd="0" presId="urn:microsoft.com/office/officeart/2005/8/layout/radial1"/>
    <dgm:cxn modelId="{7191519D-A423-43F4-A1FA-261A3AAC05EA}" type="presOf" srcId="{1396A7EF-D4DF-4EB9-9C42-1D2FFA718ECB}" destId="{D1FD28AB-5A05-4227-9830-65121EF34197}" srcOrd="1" destOrd="0" presId="urn:microsoft.com/office/officeart/2005/8/layout/radial1"/>
    <dgm:cxn modelId="{EDA27F9D-54AD-4B23-B78B-F375368CCE22}" type="presOf" srcId="{EF8B0D86-7473-403A-BEFA-75F0BF7B4F17}" destId="{AA99D7C8-9C22-48F6-9FFD-CB84B0F9C7D2}" srcOrd="0" destOrd="0" presId="urn:microsoft.com/office/officeart/2005/8/layout/radial1"/>
    <dgm:cxn modelId="{7ABED79F-743F-41DA-9DC0-133AA8C44F49}" type="presOf" srcId="{3938EC8A-5A5E-4F2B-B1B2-B13D4EEB2650}" destId="{37D83086-BAC4-40E7-A7BB-B68425D8AA8B}" srcOrd="1" destOrd="0" presId="urn:microsoft.com/office/officeart/2005/8/layout/radial1"/>
    <dgm:cxn modelId="{C698E1A6-0AFE-4D2D-9714-8DFD1C79EA6F}" srcId="{8A2E0EAE-9442-4C93-8B39-596705A21FBE}" destId="{301CDB89-BE4E-4F05-89CD-42B77F815B69}" srcOrd="4" destOrd="0" parTransId="{9FFFBB23-C1D5-49B0-8F6D-DD42742E127C}" sibTransId="{03A10739-F0CA-4E28-B225-EB01E76324D3}"/>
    <dgm:cxn modelId="{21B1FCAB-8007-42A6-9145-ACA3D922948E}" type="presOf" srcId="{81A1FB74-0CE0-45ED-B49C-130FD286AF00}" destId="{584BFA9E-95C8-49C8-8BD9-0D8C48296776}" srcOrd="0" destOrd="0" presId="urn:microsoft.com/office/officeart/2005/8/layout/radial1"/>
    <dgm:cxn modelId="{A748C5B9-599D-497F-A947-D52D91D0DC4C}" srcId="{8A2E0EAE-9442-4C93-8B39-596705A21FBE}" destId="{7220E52E-B83C-4E8D-BB6A-A2DDD1C8D7CE}" srcOrd="2" destOrd="0" parTransId="{2A304D0A-91A2-4642-AD97-410EE595A8C2}" sibTransId="{947C0AC4-46DE-4BAD-AB56-E55376D6550E}"/>
    <dgm:cxn modelId="{8D4E77C5-0914-413B-9461-2E26A6964329}" type="presOf" srcId="{7220E52E-B83C-4E8D-BB6A-A2DDD1C8D7CE}" destId="{B1819C0E-D9C3-42BE-9B42-F718B3688B04}" srcOrd="0" destOrd="0" presId="urn:microsoft.com/office/officeart/2005/8/layout/radial1"/>
    <dgm:cxn modelId="{124ED3C7-C850-484E-8DCA-3E24F50DDA00}" type="presOf" srcId="{73130C61-FFB6-4A0D-9649-116F8869F4C9}" destId="{216F1F89-E703-48E7-9A17-B87903AB12CF}" srcOrd="0" destOrd="0" presId="urn:microsoft.com/office/officeart/2005/8/layout/radial1"/>
    <dgm:cxn modelId="{D46922D3-43C5-4C87-8C11-7BB5576C5ADB}" srcId="{8A2E0EAE-9442-4C93-8B39-596705A21FBE}" destId="{EF8B0D86-7473-403A-BEFA-75F0BF7B4F17}" srcOrd="1" destOrd="0" parTransId="{73130C61-FFB6-4A0D-9649-116F8869F4C9}" sibTransId="{F987E5AD-F3F2-4523-A3B7-A25330E0C8EF}"/>
    <dgm:cxn modelId="{17C3CDEC-9060-486D-9185-A37B5D6637A2}" type="presOf" srcId="{F9D8EFA0-6F84-404C-ABAD-3985CB67EC38}" destId="{EA23DCC6-4FDE-474C-BADF-E5543838B278}" srcOrd="1" destOrd="0" presId="urn:microsoft.com/office/officeart/2005/8/layout/radial1"/>
    <dgm:cxn modelId="{D3D35BF3-5BC3-41C4-86B5-9C918FB435D4}" type="presOf" srcId="{1396A7EF-D4DF-4EB9-9C42-1D2FFA718ECB}" destId="{AAB84B10-26D4-4252-AFAE-C8F084CEA893}" srcOrd="0" destOrd="0" presId="urn:microsoft.com/office/officeart/2005/8/layout/radial1"/>
    <dgm:cxn modelId="{1FB5DFF8-17DE-469E-9F8F-DD5A8F23A4F9}" type="presOf" srcId="{64A51056-9E1E-4C4B-98FF-9F4F6F6A7212}" destId="{2019A431-6B1E-477A-9C69-7D56FCD564C6}" srcOrd="0" destOrd="0" presId="urn:microsoft.com/office/officeart/2005/8/layout/radial1"/>
    <dgm:cxn modelId="{DE1146A8-CC83-4EFA-B40D-B8EEDBF5C0AD}" type="presParOf" srcId="{584BFA9E-95C8-49C8-8BD9-0D8C48296776}" destId="{93746EC5-A279-4C4E-BF10-020C01D2B8B6}" srcOrd="0" destOrd="0" presId="urn:microsoft.com/office/officeart/2005/8/layout/radial1"/>
    <dgm:cxn modelId="{EC3D817B-6645-4E29-BE96-845B4E3600B3}" type="presParOf" srcId="{584BFA9E-95C8-49C8-8BD9-0D8C48296776}" destId="{7D884377-CF5F-410B-856A-1B1259961A40}" srcOrd="1" destOrd="0" presId="urn:microsoft.com/office/officeart/2005/8/layout/radial1"/>
    <dgm:cxn modelId="{AC323CD7-0F11-4EAB-8BB7-2DC7BE598892}" type="presParOf" srcId="{7D884377-CF5F-410B-856A-1B1259961A40}" destId="{909E78EF-F82D-4C0F-9289-CD0BD754F870}" srcOrd="0" destOrd="0" presId="urn:microsoft.com/office/officeart/2005/8/layout/radial1"/>
    <dgm:cxn modelId="{1E111E56-1B52-496F-8DDA-35EAFED7C835}" type="presParOf" srcId="{584BFA9E-95C8-49C8-8BD9-0D8C48296776}" destId="{2019A431-6B1E-477A-9C69-7D56FCD564C6}" srcOrd="2" destOrd="0" presId="urn:microsoft.com/office/officeart/2005/8/layout/radial1"/>
    <dgm:cxn modelId="{3FBC91BE-F4B8-46FC-9030-B5DCB17A50F7}" type="presParOf" srcId="{584BFA9E-95C8-49C8-8BD9-0D8C48296776}" destId="{216F1F89-E703-48E7-9A17-B87903AB12CF}" srcOrd="3" destOrd="0" presId="urn:microsoft.com/office/officeart/2005/8/layout/radial1"/>
    <dgm:cxn modelId="{AC611EFE-1F7C-43E4-AF4F-57CCC8D763B2}" type="presParOf" srcId="{216F1F89-E703-48E7-9A17-B87903AB12CF}" destId="{F6D6BF3E-9BBF-455F-954A-F9D8C002FBC7}" srcOrd="0" destOrd="0" presId="urn:microsoft.com/office/officeart/2005/8/layout/radial1"/>
    <dgm:cxn modelId="{0D7D4E52-204D-40DB-A6BA-D7C4ACBB9178}" type="presParOf" srcId="{584BFA9E-95C8-49C8-8BD9-0D8C48296776}" destId="{AA99D7C8-9C22-48F6-9FFD-CB84B0F9C7D2}" srcOrd="4" destOrd="0" presId="urn:microsoft.com/office/officeart/2005/8/layout/radial1"/>
    <dgm:cxn modelId="{3AC6B667-60F0-4673-BAF2-414F4548C76D}" type="presParOf" srcId="{584BFA9E-95C8-49C8-8BD9-0D8C48296776}" destId="{846CF062-0232-44CD-A664-74245252C77A}" srcOrd="5" destOrd="0" presId="urn:microsoft.com/office/officeart/2005/8/layout/radial1"/>
    <dgm:cxn modelId="{C4462B66-E1CA-4B22-8275-490C9565E93C}" type="presParOf" srcId="{846CF062-0232-44CD-A664-74245252C77A}" destId="{44515E9A-9C21-48CD-8B8C-C9BB57EED402}" srcOrd="0" destOrd="0" presId="urn:microsoft.com/office/officeart/2005/8/layout/radial1"/>
    <dgm:cxn modelId="{F54949F1-7568-4BB6-BB02-47635AB08C3F}" type="presParOf" srcId="{584BFA9E-95C8-49C8-8BD9-0D8C48296776}" destId="{B1819C0E-D9C3-42BE-9B42-F718B3688B04}" srcOrd="6" destOrd="0" presId="urn:microsoft.com/office/officeart/2005/8/layout/radial1"/>
    <dgm:cxn modelId="{0F9F0DE7-5F9D-4448-BE40-8210F9D54806}" type="presParOf" srcId="{584BFA9E-95C8-49C8-8BD9-0D8C48296776}" destId="{AAB84B10-26D4-4252-AFAE-C8F084CEA893}" srcOrd="7" destOrd="0" presId="urn:microsoft.com/office/officeart/2005/8/layout/radial1"/>
    <dgm:cxn modelId="{EC08BC8F-4B73-468D-955D-49E666B6995A}" type="presParOf" srcId="{AAB84B10-26D4-4252-AFAE-C8F084CEA893}" destId="{D1FD28AB-5A05-4227-9830-65121EF34197}" srcOrd="0" destOrd="0" presId="urn:microsoft.com/office/officeart/2005/8/layout/radial1"/>
    <dgm:cxn modelId="{6E0B8C3A-A856-400F-8032-E8B5505CFBD7}" type="presParOf" srcId="{584BFA9E-95C8-49C8-8BD9-0D8C48296776}" destId="{43441039-EE4F-4C3C-A4C7-3D7877D008DE}" srcOrd="8" destOrd="0" presId="urn:microsoft.com/office/officeart/2005/8/layout/radial1"/>
    <dgm:cxn modelId="{CF76DF72-E33A-4462-8235-7BAF37BD687C}" type="presParOf" srcId="{584BFA9E-95C8-49C8-8BD9-0D8C48296776}" destId="{B5A0A8A5-98FB-420B-B4D4-29A1C475A5F9}" srcOrd="9" destOrd="0" presId="urn:microsoft.com/office/officeart/2005/8/layout/radial1"/>
    <dgm:cxn modelId="{0F2D7E79-F8EB-4454-8250-6CBBFB7BA282}" type="presParOf" srcId="{B5A0A8A5-98FB-420B-B4D4-29A1C475A5F9}" destId="{14E87602-751F-4E8E-822B-C97F0F19D1A4}" srcOrd="0" destOrd="0" presId="urn:microsoft.com/office/officeart/2005/8/layout/radial1"/>
    <dgm:cxn modelId="{F05FFBF8-5582-4CB0-BC3E-FB4607447DF8}" type="presParOf" srcId="{584BFA9E-95C8-49C8-8BD9-0D8C48296776}" destId="{9CF7D6DE-A5E4-47D8-9AA6-CC1557669006}" srcOrd="10" destOrd="0" presId="urn:microsoft.com/office/officeart/2005/8/layout/radial1"/>
    <dgm:cxn modelId="{9C467948-DBBC-4F1C-AE36-C84027FF3C77}" type="presParOf" srcId="{584BFA9E-95C8-49C8-8BD9-0D8C48296776}" destId="{7901DBE8-9BDF-417C-83D3-D177F30C1692}" srcOrd="11" destOrd="0" presId="urn:microsoft.com/office/officeart/2005/8/layout/radial1"/>
    <dgm:cxn modelId="{B3A854D4-1970-4E9E-B033-D8322A88D6FE}" type="presParOf" srcId="{7901DBE8-9BDF-417C-83D3-D177F30C1692}" destId="{EA23DCC6-4FDE-474C-BADF-E5543838B278}" srcOrd="0" destOrd="0" presId="urn:microsoft.com/office/officeart/2005/8/layout/radial1"/>
    <dgm:cxn modelId="{E743FAE8-B1D4-4482-B20D-AABEF3A27067}" type="presParOf" srcId="{584BFA9E-95C8-49C8-8BD9-0D8C48296776}" destId="{7161F6CE-24F4-4256-A018-C39C069F79DA}" srcOrd="12" destOrd="0" presId="urn:microsoft.com/office/officeart/2005/8/layout/radial1"/>
    <dgm:cxn modelId="{1546BA85-AD0D-4486-BEC7-BEA920662BA0}" type="presParOf" srcId="{584BFA9E-95C8-49C8-8BD9-0D8C48296776}" destId="{CA317E3F-872E-40E4-A9CF-655055D286ED}" srcOrd="13" destOrd="0" presId="urn:microsoft.com/office/officeart/2005/8/layout/radial1"/>
    <dgm:cxn modelId="{92829700-8603-4672-9EF5-62A714581998}" type="presParOf" srcId="{CA317E3F-872E-40E4-A9CF-655055D286ED}" destId="{37D83086-BAC4-40E7-A7BB-B68425D8AA8B}" srcOrd="0" destOrd="0" presId="urn:microsoft.com/office/officeart/2005/8/layout/radial1"/>
    <dgm:cxn modelId="{AE08DE6A-D31C-4685-96B6-7755385D210F}" type="presParOf" srcId="{584BFA9E-95C8-49C8-8BD9-0D8C48296776}" destId="{CDB53F2D-3AAC-49D7-BE10-8016510F422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258AA-432C-4765-A136-337FDC80458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67ADFF-59E2-4E4B-BD3C-2F9893FACF17}">
      <dgm:prSet phldrT="[Text]"/>
      <dgm:spPr/>
      <dgm:t>
        <a:bodyPr/>
        <a:lstStyle/>
        <a:p>
          <a:r>
            <a:rPr lang="th-TH" noProof="0" dirty="0"/>
            <a:t>ขั้นตอน</a:t>
          </a:r>
          <a:endParaRPr lang="pt-PT" noProof="0" dirty="0"/>
        </a:p>
      </dgm:t>
    </dgm:pt>
    <dgm:pt modelId="{0E01FEF5-E541-42A4-A0B7-AAF672099A7E}" type="parTrans" cxnId="{88C1D1E8-8269-4ACC-A40A-42971A33C685}">
      <dgm:prSet/>
      <dgm:spPr/>
      <dgm:t>
        <a:bodyPr/>
        <a:lstStyle/>
        <a:p>
          <a:endParaRPr lang="pt-PT"/>
        </a:p>
      </dgm:t>
    </dgm:pt>
    <dgm:pt modelId="{0F6DE1F7-7E96-402D-A96F-E1EE40A7DABD}" type="sibTrans" cxnId="{88C1D1E8-8269-4ACC-A40A-42971A33C685}">
      <dgm:prSet/>
      <dgm:spPr/>
      <dgm:t>
        <a:bodyPr/>
        <a:lstStyle/>
        <a:p>
          <a:endParaRPr lang="pt-PT"/>
        </a:p>
      </dgm:t>
    </dgm:pt>
    <dgm:pt modelId="{174CBAF5-0AAE-4FC3-B108-3273050EE08D}">
      <dgm:prSet/>
      <dgm:spPr/>
      <dgm:t>
        <a:bodyPr/>
        <a:lstStyle/>
        <a:p>
          <a:r>
            <a:rPr lang="th-TH" noProof="0" dirty="0"/>
            <a:t>กลุ่มกระบวนการ</a:t>
          </a:r>
        </a:p>
      </dgm:t>
    </dgm:pt>
    <dgm:pt modelId="{8AEDD674-203A-4229-80B4-7B16FB0EA7C4}" type="parTrans" cxnId="{F7133138-BD79-491A-9F72-BA9CC9B9BDD7}">
      <dgm:prSet/>
      <dgm:spPr/>
      <dgm:t>
        <a:bodyPr/>
        <a:lstStyle/>
        <a:p>
          <a:endParaRPr lang="th-TH"/>
        </a:p>
      </dgm:t>
    </dgm:pt>
    <dgm:pt modelId="{59ED2D57-EF0F-4266-BCDE-8408CADA57E4}" type="sibTrans" cxnId="{F7133138-BD79-491A-9F72-BA9CC9B9BDD7}">
      <dgm:prSet/>
      <dgm:spPr/>
      <dgm:t>
        <a:bodyPr/>
        <a:lstStyle/>
        <a:p>
          <a:endParaRPr lang="th-TH"/>
        </a:p>
      </dgm:t>
    </dgm:pt>
    <dgm:pt modelId="{B361847E-7C1E-4E98-A41D-D6A2C67E9ADB}" type="pres">
      <dgm:prSet presAssocID="{2D6258AA-432C-4765-A136-337FDC804588}" presName="compositeShape" presStyleCnt="0">
        <dgm:presLayoutVars>
          <dgm:chMax val="2"/>
          <dgm:dir/>
          <dgm:resizeHandles val="exact"/>
        </dgm:presLayoutVars>
      </dgm:prSet>
      <dgm:spPr/>
    </dgm:pt>
    <dgm:pt modelId="{32602B4C-5BE7-4729-BDA2-B88BEE2AEAD3}" type="pres">
      <dgm:prSet presAssocID="{5167ADFF-59E2-4E4B-BD3C-2F9893FACF17}" presName="upArrow" presStyleLbl="node1" presStyleIdx="0" presStyleCnt="2"/>
      <dgm:spPr/>
    </dgm:pt>
    <dgm:pt modelId="{60FC6A92-0B26-4E0E-B8D3-C5BEA2D54FC9}" type="pres">
      <dgm:prSet presAssocID="{5167ADFF-59E2-4E4B-BD3C-2F9893FACF17}" presName="upArrowText" presStyleLbl="revTx" presStyleIdx="0" presStyleCnt="2" custLinFactNeighborX="-7258" custLinFactNeighborY="-956">
        <dgm:presLayoutVars>
          <dgm:chMax val="0"/>
          <dgm:bulletEnabled val="1"/>
        </dgm:presLayoutVars>
      </dgm:prSet>
      <dgm:spPr/>
    </dgm:pt>
    <dgm:pt modelId="{D1B20CD3-C29F-4F5D-B776-4C42AF88FDC1}" type="pres">
      <dgm:prSet presAssocID="{174CBAF5-0AAE-4FC3-B108-3273050EE08D}" presName="downArrow" presStyleLbl="node1" presStyleIdx="1" presStyleCnt="2"/>
      <dgm:spPr/>
    </dgm:pt>
    <dgm:pt modelId="{00839E7D-5535-4F85-A5BA-E197C92676DF}" type="pres">
      <dgm:prSet presAssocID="{174CBAF5-0AAE-4FC3-B108-3273050EE08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99E69814-C98F-47CA-AFDE-CFE382EBACA2}" type="presOf" srcId="{2D6258AA-432C-4765-A136-337FDC804588}" destId="{B361847E-7C1E-4E98-A41D-D6A2C67E9ADB}" srcOrd="0" destOrd="0" presId="urn:microsoft.com/office/officeart/2005/8/layout/arrow4"/>
    <dgm:cxn modelId="{F7133138-BD79-491A-9F72-BA9CC9B9BDD7}" srcId="{2D6258AA-432C-4765-A136-337FDC804588}" destId="{174CBAF5-0AAE-4FC3-B108-3273050EE08D}" srcOrd="1" destOrd="0" parTransId="{8AEDD674-203A-4229-80B4-7B16FB0EA7C4}" sibTransId="{59ED2D57-EF0F-4266-BCDE-8408CADA57E4}"/>
    <dgm:cxn modelId="{DAD50877-4ABA-4F7D-957D-7945062E5786}" type="presOf" srcId="{5167ADFF-59E2-4E4B-BD3C-2F9893FACF17}" destId="{60FC6A92-0B26-4E0E-B8D3-C5BEA2D54FC9}" srcOrd="0" destOrd="0" presId="urn:microsoft.com/office/officeart/2005/8/layout/arrow4"/>
    <dgm:cxn modelId="{6F096E9C-B598-4F0A-A01C-B4FA03E50CDB}" type="presOf" srcId="{174CBAF5-0AAE-4FC3-B108-3273050EE08D}" destId="{00839E7D-5535-4F85-A5BA-E197C92676DF}" srcOrd="0" destOrd="0" presId="urn:microsoft.com/office/officeart/2005/8/layout/arrow4"/>
    <dgm:cxn modelId="{88C1D1E8-8269-4ACC-A40A-42971A33C685}" srcId="{2D6258AA-432C-4765-A136-337FDC804588}" destId="{5167ADFF-59E2-4E4B-BD3C-2F9893FACF17}" srcOrd="0" destOrd="0" parTransId="{0E01FEF5-E541-42A4-A0B7-AAF672099A7E}" sibTransId="{0F6DE1F7-7E96-402D-A96F-E1EE40A7DABD}"/>
    <dgm:cxn modelId="{2D632B0E-0223-4962-81D5-F2DD8054B8BF}" type="presParOf" srcId="{B361847E-7C1E-4E98-A41D-D6A2C67E9ADB}" destId="{32602B4C-5BE7-4729-BDA2-B88BEE2AEAD3}" srcOrd="0" destOrd="0" presId="urn:microsoft.com/office/officeart/2005/8/layout/arrow4"/>
    <dgm:cxn modelId="{3351B315-58B6-4503-A922-7E91FD54A5CA}" type="presParOf" srcId="{B361847E-7C1E-4E98-A41D-D6A2C67E9ADB}" destId="{60FC6A92-0B26-4E0E-B8D3-C5BEA2D54FC9}" srcOrd="1" destOrd="0" presId="urn:microsoft.com/office/officeart/2005/8/layout/arrow4"/>
    <dgm:cxn modelId="{F097D5A7-D638-411F-AA87-7900A2AFD659}" type="presParOf" srcId="{B361847E-7C1E-4E98-A41D-D6A2C67E9ADB}" destId="{D1B20CD3-C29F-4F5D-B776-4C42AF88FDC1}" srcOrd="2" destOrd="0" presId="urn:microsoft.com/office/officeart/2005/8/layout/arrow4"/>
    <dgm:cxn modelId="{C9F5F3E5-2FF9-4FAB-8797-486E84285FB3}" type="presParOf" srcId="{B361847E-7C1E-4E98-A41D-D6A2C67E9ADB}" destId="{00839E7D-5535-4F85-A5BA-E197C92676D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82C12-6A53-40C2-80AA-F0663BAB8854}">
      <dsp:nvSpPr>
        <dsp:cNvPr id="0" name=""/>
        <dsp:cNvSpPr/>
      </dsp:nvSpPr>
      <dsp:spPr>
        <a:xfrm>
          <a:off x="4144" y="2383"/>
          <a:ext cx="11220098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>
              <a:solidFill>
                <a:schemeClr val="tx1"/>
              </a:solidFill>
              <a:latin typeface="Calibri" panose="020F0502020204030204" pitchFamily="34" charset="0"/>
            </a:rPr>
            <a:t>การนำเสนอ</a:t>
          </a:r>
          <a:endParaRPr lang="pt-PT" sz="4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95" y="38234"/>
        <a:ext cx="11148396" cy="1152358"/>
      </dsp:txXfrm>
    </dsp:sp>
    <dsp:sp modelId="{6005861B-AB54-4E19-B5C9-1C268FCACF8E}">
      <dsp:nvSpPr>
        <dsp:cNvPr id="0" name=""/>
        <dsp:cNvSpPr/>
      </dsp:nvSpPr>
      <dsp:spPr>
        <a:xfrm>
          <a:off x="4144" y="1416187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การจัดการโครงการ - แนวคิด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9995" y="1452038"/>
        <a:ext cx="5312222" cy="1152358"/>
      </dsp:txXfrm>
    </dsp:sp>
    <dsp:sp modelId="{7206E85B-EFC2-453B-8596-8D6045E4042F}">
      <dsp:nvSpPr>
        <dsp:cNvPr id="0" name=""/>
        <dsp:cNvSpPr/>
      </dsp:nvSpPr>
      <dsp:spPr>
        <a:xfrm>
          <a:off x="4144" y="2829990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อภิปรายผล</a:t>
          </a:r>
          <a:endParaRPr lang="pt-PT" sz="4600" kern="1200" dirty="0"/>
        </a:p>
      </dsp:txBody>
      <dsp:txXfrm>
        <a:off x="39995" y="2865841"/>
        <a:ext cx="5312222" cy="1152358"/>
      </dsp:txXfrm>
    </dsp:sp>
    <dsp:sp modelId="{7579AA35-107D-4D22-9564-398D4461F7A0}">
      <dsp:nvSpPr>
        <dsp:cNvPr id="0" name=""/>
        <dsp:cNvSpPr/>
      </dsp:nvSpPr>
      <dsp:spPr>
        <a:xfrm>
          <a:off x="5840318" y="1416187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ทีมออกแบบและพลวัต</a:t>
          </a:r>
          <a:endParaRPr lang="pt-P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76169" y="1452038"/>
        <a:ext cx="5312222" cy="1152358"/>
      </dsp:txXfrm>
    </dsp:sp>
    <dsp:sp modelId="{5D461148-695F-45D8-89BC-A1E245311EC2}">
      <dsp:nvSpPr>
        <dsp:cNvPr id="0" name=""/>
        <dsp:cNvSpPr/>
      </dsp:nvSpPr>
      <dsp:spPr>
        <a:xfrm>
          <a:off x="5840318" y="2829990"/>
          <a:ext cx="5383924" cy="1224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600" kern="1200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</a:rPr>
            <a:t>การปิดอภิราย</a:t>
          </a:r>
          <a:endParaRPr lang="pt-PT" sz="4600" kern="1200" dirty="0"/>
        </a:p>
      </dsp:txBody>
      <dsp:txXfrm>
        <a:off x="5876169" y="2865841"/>
        <a:ext cx="5312222" cy="1152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46EC5-A279-4C4E-BF10-020C01D2B8B6}">
      <dsp:nvSpPr>
        <dsp:cNvPr id="0" name=""/>
        <dsp:cNvSpPr/>
      </dsp:nvSpPr>
      <dsp:spPr>
        <a:xfrm>
          <a:off x="4756165" y="2575817"/>
          <a:ext cx="1716057" cy="17160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900" kern="1200" noProof="0" dirty="0"/>
            <a:t>โครงการ</a:t>
          </a:r>
          <a:endParaRPr lang="en-US" sz="3900" kern="1200" noProof="0" dirty="0"/>
        </a:p>
      </dsp:txBody>
      <dsp:txXfrm>
        <a:off x="5007476" y="2827128"/>
        <a:ext cx="1213435" cy="1213435"/>
      </dsp:txXfrm>
    </dsp:sp>
    <dsp:sp modelId="{7D884377-CF5F-410B-856A-1B1259961A40}">
      <dsp:nvSpPr>
        <dsp:cNvPr id="0" name=""/>
        <dsp:cNvSpPr/>
      </dsp:nvSpPr>
      <dsp:spPr>
        <a:xfrm rot="16200000">
          <a:off x="5185814" y="2133682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5592775" y="2126018"/>
        <a:ext cx="42837" cy="42837"/>
      </dsp:txXfrm>
    </dsp:sp>
    <dsp:sp modelId="{2019A431-6B1E-477A-9C69-7D56FCD564C6}">
      <dsp:nvSpPr>
        <dsp:cNvPr id="0" name=""/>
        <dsp:cNvSpPr/>
      </dsp:nvSpPr>
      <dsp:spPr>
        <a:xfrm>
          <a:off x="4756165" y="3001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ไม่เหมือนใคร</a:t>
          </a:r>
        </a:p>
      </dsp:txBody>
      <dsp:txXfrm>
        <a:off x="5007476" y="254312"/>
        <a:ext cx="1213435" cy="1213435"/>
      </dsp:txXfrm>
    </dsp:sp>
    <dsp:sp modelId="{216F1F89-E703-48E7-9A17-B87903AB12CF}">
      <dsp:nvSpPr>
        <dsp:cNvPr id="0" name=""/>
        <dsp:cNvSpPr/>
      </dsp:nvSpPr>
      <dsp:spPr>
        <a:xfrm rot="19285714">
          <a:off x="6191568" y="2618028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6598529" y="2610364"/>
        <a:ext cx="42837" cy="42837"/>
      </dsp:txXfrm>
    </dsp:sp>
    <dsp:sp modelId="{AA99D7C8-9C22-48F6-9FFD-CB84B0F9C7D2}">
      <dsp:nvSpPr>
        <dsp:cNvPr id="0" name=""/>
        <dsp:cNvSpPr/>
      </dsp:nvSpPr>
      <dsp:spPr>
        <a:xfrm>
          <a:off x="6767673" y="97169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เวลา จำกัด</a:t>
          </a:r>
        </a:p>
      </dsp:txBody>
      <dsp:txXfrm>
        <a:off x="7018984" y="1223003"/>
        <a:ext cx="1213435" cy="1213435"/>
      </dsp:txXfrm>
    </dsp:sp>
    <dsp:sp modelId="{846CF062-0232-44CD-A664-74245252C77A}">
      <dsp:nvSpPr>
        <dsp:cNvPr id="0" name=""/>
        <dsp:cNvSpPr/>
      </dsp:nvSpPr>
      <dsp:spPr>
        <a:xfrm rot="771429">
          <a:off x="6439969" y="3706343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6846930" y="3698679"/>
        <a:ext cx="42837" cy="42837"/>
      </dsp:txXfrm>
    </dsp:sp>
    <dsp:sp modelId="{B1819C0E-D9C3-42BE-9B42-F718B3688B04}">
      <dsp:nvSpPr>
        <dsp:cNvPr id="0" name=""/>
        <dsp:cNvSpPr/>
      </dsp:nvSpPr>
      <dsp:spPr>
        <a:xfrm>
          <a:off x="7264475" y="314832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ทุน จำกัด</a:t>
          </a:r>
        </a:p>
      </dsp:txBody>
      <dsp:txXfrm>
        <a:off x="7515786" y="3399633"/>
        <a:ext cx="1213435" cy="1213435"/>
      </dsp:txXfrm>
    </dsp:sp>
    <dsp:sp modelId="{AAB84B10-26D4-4252-AFAE-C8F084CEA893}">
      <dsp:nvSpPr>
        <dsp:cNvPr id="0" name=""/>
        <dsp:cNvSpPr/>
      </dsp:nvSpPr>
      <dsp:spPr>
        <a:xfrm rot="3857143">
          <a:off x="5743966" y="4579104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6150926" y="4571440"/>
        <a:ext cx="42837" cy="42837"/>
      </dsp:txXfrm>
    </dsp:sp>
    <dsp:sp modelId="{43441039-EE4F-4C3C-A4C7-3D7877D008DE}">
      <dsp:nvSpPr>
        <dsp:cNvPr id="0" name=""/>
        <dsp:cNvSpPr/>
      </dsp:nvSpPr>
      <dsp:spPr>
        <a:xfrm>
          <a:off x="5872468" y="4893844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ทรัพยากรที่มี จำกัด</a:t>
          </a:r>
        </a:p>
      </dsp:txBody>
      <dsp:txXfrm>
        <a:off x="6123779" y="5145155"/>
        <a:ext cx="1213435" cy="1213435"/>
      </dsp:txXfrm>
    </dsp:sp>
    <dsp:sp modelId="{B5A0A8A5-98FB-420B-B4D4-29A1C475A5F9}">
      <dsp:nvSpPr>
        <dsp:cNvPr id="0" name=""/>
        <dsp:cNvSpPr/>
      </dsp:nvSpPr>
      <dsp:spPr>
        <a:xfrm rot="6942857">
          <a:off x="4627663" y="4579104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10800000">
        <a:off x="5034623" y="4571440"/>
        <a:ext cx="42837" cy="42837"/>
      </dsp:txXfrm>
    </dsp:sp>
    <dsp:sp modelId="{9CF7D6DE-A5E4-47D8-9AA6-CC1557669006}">
      <dsp:nvSpPr>
        <dsp:cNvPr id="0" name=""/>
        <dsp:cNvSpPr/>
      </dsp:nvSpPr>
      <dsp:spPr>
        <a:xfrm>
          <a:off x="3639862" y="4893844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วินัยระหว่างกัน</a:t>
          </a:r>
        </a:p>
      </dsp:txBody>
      <dsp:txXfrm>
        <a:off x="3891173" y="5145155"/>
        <a:ext cx="1213435" cy="1213435"/>
      </dsp:txXfrm>
    </dsp:sp>
    <dsp:sp modelId="{7901DBE8-9BDF-417C-83D3-D177F30C1692}">
      <dsp:nvSpPr>
        <dsp:cNvPr id="0" name=""/>
        <dsp:cNvSpPr/>
      </dsp:nvSpPr>
      <dsp:spPr>
        <a:xfrm rot="10028571">
          <a:off x="3931659" y="3706343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10800000">
        <a:off x="4338619" y="3698679"/>
        <a:ext cx="42837" cy="42837"/>
      </dsp:txXfrm>
    </dsp:sp>
    <dsp:sp modelId="{7161F6CE-24F4-4256-A018-C39C069F79DA}">
      <dsp:nvSpPr>
        <dsp:cNvPr id="0" name=""/>
        <dsp:cNvSpPr/>
      </dsp:nvSpPr>
      <dsp:spPr>
        <a:xfrm>
          <a:off x="2247855" y="314832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ซับซ้อน</a:t>
          </a:r>
        </a:p>
      </dsp:txBody>
      <dsp:txXfrm>
        <a:off x="2499166" y="3399633"/>
        <a:ext cx="1213435" cy="1213435"/>
      </dsp:txXfrm>
    </dsp:sp>
    <dsp:sp modelId="{CA317E3F-872E-40E4-A9CF-655055D286ED}">
      <dsp:nvSpPr>
        <dsp:cNvPr id="0" name=""/>
        <dsp:cNvSpPr/>
      </dsp:nvSpPr>
      <dsp:spPr>
        <a:xfrm rot="13114286">
          <a:off x="4180060" y="2618028"/>
          <a:ext cx="85675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856758" y="137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10800000">
        <a:off x="4587020" y="2610364"/>
        <a:ext cx="42837" cy="42837"/>
      </dsp:txXfrm>
    </dsp:sp>
    <dsp:sp modelId="{CDB53F2D-3AAC-49D7-BE10-8016510F422F}">
      <dsp:nvSpPr>
        <dsp:cNvPr id="0" name=""/>
        <dsp:cNvSpPr/>
      </dsp:nvSpPr>
      <dsp:spPr>
        <a:xfrm>
          <a:off x="2744656" y="971692"/>
          <a:ext cx="1716057" cy="1716057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noProof="0" dirty="0"/>
            <a:t>ทีม</a:t>
          </a:r>
        </a:p>
      </dsp:txBody>
      <dsp:txXfrm>
        <a:off x="2995967" y="1223003"/>
        <a:ext cx="1213435" cy="1213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02B4C-5BE7-4729-BDA2-B88BEE2AEAD3}">
      <dsp:nvSpPr>
        <dsp:cNvPr id="0" name=""/>
        <dsp:cNvSpPr/>
      </dsp:nvSpPr>
      <dsp:spPr>
        <a:xfrm>
          <a:off x="2554" y="0"/>
          <a:ext cx="1532857" cy="170877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C6A92-0B26-4E0E-B8D3-C5BEA2D54FC9}">
      <dsp:nvSpPr>
        <dsp:cNvPr id="0" name=""/>
        <dsp:cNvSpPr/>
      </dsp:nvSpPr>
      <dsp:spPr>
        <a:xfrm>
          <a:off x="1392602" y="0"/>
          <a:ext cx="2601213" cy="17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300" kern="1200" noProof="0" dirty="0"/>
            <a:t>ขั้นตอน</a:t>
          </a:r>
          <a:endParaRPr lang="pt-PT" sz="4300" kern="1200" noProof="0" dirty="0"/>
        </a:p>
      </dsp:txBody>
      <dsp:txXfrm>
        <a:off x="1392602" y="0"/>
        <a:ext cx="2601213" cy="1708773"/>
      </dsp:txXfrm>
    </dsp:sp>
    <dsp:sp modelId="{D1B20CD3-C29F-4F5D-B776-4C42AF88FDC1}">
      <dsp:nvSpPr>
        <dsp:cNvPr id="0" name=""/>
        <dsp:cNvSpPr/>
      </dsp:nvSpPr>
      <dsp:spPr>
        <a:xfrm>
          <a:off x="462412" y="1851170"/>
          <a:ext cx="1532857" cy="170877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9E7D-5535-4F85-A5BA-E197C92676DF}">
      <dsp:nvSpPr>
        <dsp:cNvPr id="0" name=""/>
        <dsp:cNvSpPr/>
      </dsp:nvSpPr>
      <dsp:spPr>
        <a:xfrm>
          <a:off x="2041255" y="1851170"/>
          <a:ext cx="2601213" cy="170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300" kern="1200" noProof="0" dirty="0"/>
            <a:t>กลุ่มกระบวนการ</a:t>
          </a:r>
        </a:p>
      </dsp:txBody>
      <dsp:txXfrm>
        <a:off x="2041255" y="1851170"/>
        <a:ext cx="2601213" cy="170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28/09/2020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guide/pmbok/pmbok-6-10-knowledge-areas-and-49-processes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help students to develop competences related to Project Management in context of Industry 4.0. </a:t>
            </a:r>
          </a:p>
          <a:p>
            <a:r>
              <a:rPr lang="en-US" dirty="0"/>
              <a:t>In order to accomplish this objective, the main assumption is the need to use student-centered learning approaches for competence development. In this course we propose to use a project-based learning approach to solve open problems, which is known as one of the main strategies to give autonomy to the student in the development of competences.</a:t>
            </a:r>
          </a:p>
          <a:p>
            <a:r>
              <a:rPr lang="en-US" dirty="0"/>
              <a:t>Additionally, we use this project has one of the ways of bringing Industry 4.0 into the content. Students will have to develop their knowledge and skills in this context developing a project related with I4.0 with companies.</a:t>
            </a:r>
          </a:p>
          <a:p>
            <a:r>
              <a:rPr lang="en-US" dirty="0"/>
              <a:t>Another way to bring I4.0 to the content is through the use of agile approaches and collaborative and multicultural project management content in a new era of digitalization, which are the main requirements in this new era for project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041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project management is viewing the project from a generalist perspective and decompartmentalize the steps and requirements of successful project completion.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5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project management is viewing the project from a generalist perspective and decompartmentalize the steps and requirements of successful project completion.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29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temporary, unique and progressive attempt or endeavor made to produce some kind of a tangible or intangible result (a unique product, service, benefit, competitive advantage, etc.). It usually includes a series of interrelated tasks that are planned for execution over a fixed period of time and within certain requirements and limitations such as cost, quality, performance, others.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5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hlinkClick r:id="rId3"/>
              </a:rPr>
              <a:t>https://www.visual-paradigm.com/guide/pmbok/pmbok-6-10-knowledge-areas-and-49-processes/</a:t>
            </a:r>
            <a:r>
              <a:rPr lang="en-US" sz="1200" dirty="0">
                <a:latin typeface="+mn-lt"/>
              </a:rPr>
              <a:t>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4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28/09/2020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28/09/2020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28/09/2020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28/09/2020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28/09/2020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ipma.world/assets/IPMA_Individual_Standard_ICB4_assesment_areas-768x768.jp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errygrone?utm_source=unsplash&amp;utm_medium=referral&amp;utm_content=creditCopyTex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/photos/teamwork?utm_source=unsplash&amp;utm_medium=referral&amp;utm_content=creditCopyTex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unarts?utm_source=unsplash&amp;utm_medium=referral&amp;utm_content=creditCopyTex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/photos/communication?utm_source=unsplash&amp;utm_medium=referral&amp;utm_content=creditCopyTex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mit.edu/bitstream/handle/1721.1/70495/Oehmen%20et%20al%202012%20-%20The%20Guide%20to%20Lean%20Enablers%20for%20Managing%20Engineering%20Programs.pdf" TargetMode="External"/><Relationship Id="rId2" Type="http://schemas.openxmlformats.org/officeDocument/2006/relationships/hyperlink" Target="http://www.livrariasaraiva.com.br/produto/4967937/project-model-canvas-gerenciamento-de-projetos-sem-burocracia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mcanvas.com.br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acatech.de/wp-content/uploads/sites/6/2018/03/acatech_STUDIE_Maturity_Index_eng_WE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www.livrariasaraiva.com.br/produto/4967937/project-model-canvas-gerenciamento-de-projetos-sem-burocracia/" TargetMode="External"/><Relationship Id="rId4" Type="http://schemas.openxmlformats.org/officeDocument/2006/relationships/hyperlink" Target="http://dspace.mit.edu/bitstream/handle/1721.1/70495/Oehmen%20et%20al%202012%20-%20The%20Guide%20to%20Lean%20Enablers%20for%20Managing%20Engineering%20Program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Lima</a:t>
            </a:r>
          </a:p>
          <a:p>
            <a:r>
              <a:rPr lang="en-US" dirty="0"/>
              <a:t>(School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274" y="2084925"/>
            <a:ext cx="9752090" cy="1121423"/>
          </a:xfrm>
        </p:spPr>
        <p:txBody>
          <a:bodyPr/>
          <a:lstStyle/>
          <a:p>
            <a:r>
              <a:rPr lang="th-TH" dirty="0"/>
              <a:t>การบริหารโครงการสำหรับอุตสาหกรรม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373-E9D3-4F56-A58B-94A53B01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รายชื่อวารสารที่สนใจ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787E-F2BC-46C6-9F89-7831E6F0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International Journal of Project Management, Elsevier Ltd.</a:t>
            </a:r>
            <a:endParaRPr lang="pt-PT" dirty="0"/>
          </a:p>
          <a:p>
            <a:pPr lvl="0"/>
            <a:r>
              <a:rPr lang="en-US" dirty="0"/>
              <a:t>Project Management Journal, Wiley-Blackwell</a:t>
            </a:r>
            <a:endParaRPr lang="pt-PT" dirty="0"/>
          </a:p>
          <a:p>
            <a:pPr lvl="0"/>
            <a:r>
              <a:rPr lang="en-US" dirty="0"/>
              <a:t>International Journal of Project </a:t>
            </a:r>
            <a:r>
              <a:rPr lang="en-US" dirty="0" err="1"/>
              <a:t>Organisation</a:t>
            </a:r>
            <a:r>
              <a:rPr lang="en-US" dirty="0"/>
              <a:t> and Management, Inderscience Publishers</a:t>
            </a:r>
            <a:endParaRPr lang="pt-PT" dirty="0"/>
          </a:p>
          <a:p>
            <a:pPr lvl="0"/>
            <a:r>
              <a:rPr lang="en-US" dirty="0"/>
              <a:t>International Journal of Information Systems and Project Management, </a:t>
            </a:r>
            <a:r>
              <a:rPr lang="en-US" dirty="0" err="1"/>
              <a:t>Scika</a:t>
            </a:r>
            <a:endParaRPr lang="pt-PT" dirty="0"/>
          </a:p>
          <a:p>
            <a:pPr lvl="0"/>
            <a:r>
              <a:rPr lang="en-US" dirty="0"/>
              <a:t>Journal of Modern Project Management, Mundo Press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877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6A06-26A3-4555-9737-AB795904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การนำเสนอ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1692-B12B-4428-8FE2-32077964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201168" lvl="1" indent="0">
              <a:buNone/>
            </a:pPr>
            <a:r>
              <a:rPr lang="th-TH" sz="2800" dirty="0"/>
              <a:t>กิจกรรม - ตัวระบุ</a:t>
            </a:r>
          </a:p>
          <a:p>
            <a:pPr marL="544068" lvl="1" indent="-342900"/>
            <a:r>
              <a:rPr lang="th-TH" sz="2800" dirty="0"/>
              <a:t>ชื่อ</a:t>
            </a:r>
          </a:p>
          <a:p>
            <a:pPr marL="544068" lvl="1" indent="-342900"/>
            <a:r>
              <a:rPr lang="th-TH" sz="2800" dirty="0"/>
              <a:t>รูปแบบ</a:t>
            </a:r>
          </a:p>
          <a:p>
            <a:pPr marL="544068" lvl="1" indent="-342900"/>
            <a:r>
              <a:rPr lang="th-TH" sz="2800" dirty="0"/>
              <a:t>วิชาชีพ</a:t>
            </a:r>
            <a:endParaRPr lang="pt-PT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E80E2-7508-4CA1-93BA-FA7AE55E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41" y="2258871"/>
            <a:ext cx="5040561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E1CB-6789-46C0-BD74-A44E16ED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วางแผน</a:t>
            </a:r>
            <a:endParaRPr lang="pt-P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DF1922-1BE9-4F92-ADE6-F6D21EFF6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153910"/>
              </p:ext>
            </p:extLst>
          </p:nvPr>
        </p:nvGraphicFramePr>
        <p:xfrm>
          <a:off x="476250" y="1906620"/>
          <a:ext cx="11228388" cy="405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83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/>
              <a:t>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7AAAE4-F7B8-4DC3-A439-C842A0D30E61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93AE6C-7049-4790-8D2B-5D700B4FB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52455"/>
              </p:ext>
            </p:extLst>
          </p:nvPr>
        </p:nvGraphicFramePr>
        <p:xfrm>
          <a:off x="476250" y="245097"/>
          <a:ext cx="11228388" cy="661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9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78F1-5086-434D-9C9D-10051D00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โครงการและการบริหารโครงการ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4AB1-5916-4356-9227-5889251A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479118" cy="4824787"/>
          </a:xfrm>
        </p:spPr>
        <p:txBody>
          <a:bodyPr>
            <a:normAutofit fontScale="92500" lnSpcReduction="10000"/>
          </a:bodyPr>
          <a:lstStyle/>
          <a:p>
            <a:r>
              <a:rPr lang="th-TH" sz="2800" dirty="0"/>
              <a:t>โครงการ</a:t>
            </a:r>
          </a:p>
          <a:p>
            <a:pPr marL="355600" indent="-169863"/>
            <a:r>
              <a:rPr lang="pt-BR" sz="2400" dirty="0"/>
              <a:t>“</a:t>
            </a:r>
            <a:r>
              <a:rPr lang="th-TH" sz="2400" dirty="0"/>
              <a:t>โครงการเป็นความพยายามชั่วคราวในการสร้างผลิตภัณฑ์หรือบริการที่ไม่เหมือนใคร”</a:t>
            </a:r>
            <a:r>
              <a:rPr lang="pt-BR" sz="2400" dirty="0"/>
              <a:t>.” [PMBoK, 2013]</a:t>
            </a:r>
          </a:p>
          <a:p>
            <a:pPr marL="355600" lvl="1" indent="-169863"/>
            <a:r>
              <a:rPr lang="th-TH" dirty="0"/>
              <a:t>“ เป็นงานที่ไม่ซ้ำซากวางแผนและดำเนินการตามข้อกำหนดทางเทคนิคเฉพาะและต้นทุนการลงทุนและกำหนดเวลาที่กำหนดไว้ล่วงหน้า” [</a:t>
            </a:r>
            <a:r>
              <a:rPr lang="pt-PT" dirty="0"/>
              <a:t>Brown Boveri]</a:t>
            </a:r>
          </a:p>
          <a:p>
            <a:pPr marL="355600" lvl="1" indent="-169863"/>
            <a:r>
              <a:rPr lang="th-TH" dirty="0"/>
              <a:t>จุดเริ่มต้นและจุดสิ้นสุดที่กำหนด</a:t>
            </a:r>
          </a:p>
          <a:p>
            <a:pPr marL="355600" lvl="1" indent="-169863"/>
            <a:r>
              <a:rPr lang="th-TH" dirty="0"/>
              <a:t>มีผลลัพธ์ที่เฉพาะเจาะจงและไม่ซ้ำใครซึ่งจะเป็นผลิตภัณฑ์หรือบริการพิเศษ</a:t>
            </a:r>
          </a:p>
          <a:p>
            <a:pPr marL="355600" lvl="1" indent="-169863"/>
            <a:r>
              <a:rPr lang="th-TH" dirty="0"/>
              <a:t>โครงการบริหาร</a:t>
            </a:r>
          </a:p>
          <a:p>
            <a:pPr marL="355600" lvl="1" indent="-169863"/>
            <a:r>
              <a:rPr lang="th-TH" dirty="0"/>
              <a:t>“ การประยุกต์ใช้ความรู้ทักษะเครื่องมือและเทคนิคในกิจกรรมการบริหารโครงการเพื่อให้เป็นไปตามข้อกำหนด”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50787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336A-5F0A-427F-A92D-2726C1A6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วิศวกรรมและการจัดการอุตสาหกรรมและ</a:t>
            </a:r>
            <a:br>
              <a:rPr lang="th-TH" dirty="0"/>
            </a:br>
            <a:r>
              <a:rPr lang="th-TH" dirty="0"/>
              <a:t>การจัดการโครงการ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29AA-BD9B-4F63-80BD-45CBDDE3E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ระบบการผลิตตามโครงการ</a:t>
            </a:r>
          </a:p>
          <a:p>
            <a:r>
              <a:rPr lang="th-TH" sz="2400" dirty="0"/>
              <a:t>การจัดการการดำเนินงานเทียบกับการจัดการโครงการ</a:t>
            </a:r>
          </a:p>
          <a:p>
            <a:r>
              <a:rPr lang="th-TH" sz="2400" dirty="0"/>
              <a:t>ตัวอย่าง?</a:t>
            </a:r>
            <a:endParaRPr lang="pt-PT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C1B19-DB0F-4B56-84C3-9A8B21DDD799}"/>
              </a:ext>
            </a:extLst>
          </p:cNvPr>
          <p:cNvSpPr txBox="1"/>
          <p:nvPr/>
        </p:nvSpPr>
        <p:spPr>
          <a:xfrm>
            <a:off x="634371" y="3318933"/>
            <a:ext cx="8912344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แนวคิดและการออกแบบยานยนต์ใหม่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การเปลี่ยนแปลงโครงสร้างขององค์กร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การออกแบบแผนผังโรงงาน.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การจัดโครงสร้างแคมเปญทางการเมือง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การพัฒนาซอฟต์แวร์.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การก่อสร้างอาคาร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373E-1F27-41D3-BF25-521E20C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สหภาพการบริหารโครงการ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3CEB-7838-4758-8B50-7A515B96E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IPMA – </a:t>
            </a:r>
            <a:r>
              <a:rPr lang="pt-PT" sz="2400" i="1" dirty="0"/>
              <a:t>International Project Management Association</a:t>
            </a:r>
            <a:endParaRPr lang="pt-BR" sz="2400" dirty="0"/>
          </a:p>
          <a:p>
            <a:pPr lvl="1"/>
            <a:r>
              <a:rPr lang="th-TH" sz="2000" dirty="0"/>
              <a:t>เน้นทักษะการบริหารจัดการโครงการ</a:t>
            </a:r>
          </a:p>
          <a:p>
            <a:pPr lvl="1"/>
            <a:r>
              <a:rPr lang="en-US" sz="2000" dirty="0"/>
              <a:t>ICB 4.0: </a:t>
            </a:r>
            <a:r>
              <a:rPr lang="th-TH" sz="2000" dirty="0"/>
              <a:t>พื้นฐานความสามารถส่วนบุคคลของ </a:t>
            </a:r>
            <a:r>
              <a:rPr lang="en-US" sz="2000" dirty="0"/>
              <a:t>IPMA</a:t>
            </a:r>
          </a:p>
          <a:p>
            <a:pPr lvl="1"/>
            <a:r>
              <a:rPr lang="th-TH" sz="2000" dirty="0"/>
              <a:t>ส่งเสริมสิ่งพิมพ์งานวิจัย</a:t>
            </a:r>
          </a:p>
          <a:p>
            <a:pPr lvl="1"/>
            <a:r>
              <a:rPr lang="th-TH" sz="2000" dirty="0"/>
              <a:t>จัดการสัมมนาและการประชุม</a:t>
            </a:r>
          </a:p>
          <a:p>
            <a:pPr lvl="1"/>
            <a:r>
              <a:rPr lang="th-TH" sz="2000" dirty="0"/>
              <a:t>รับรองมืออาชีพ</a:t>
            </a:r>
            <a:r>
              <a:rPr lang="en-US" sz="2000" dirty="0"/>
              <a:t>,</a:t>
            </a:r>
            <a:r>
              <a:rPr lang="th-TH" sz="2000" dirty="0"/>
              <a:t> ...</a:t>
            </a:r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C1260-BB5E-4F06-BE25-B125AF242750}"/>
              </a:ext>
            </a:extLst>
          </p:cNvPr>
          <p:cNvSpPr/>
          <p:nvPr/>
        </p:nvSpPr>
        <p:spPr>
          <a:xfrm>
            <a:off x="6145697" y="5875508"/>
            <a:ext cx="52205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hlinkClick r:id="rId2"/>
              </a:rPr>
              <a:t>https://www.ipma.world/assets/IPMA_Individual_Standard_ICB4_assesment_areas-768x768.jpg</a:t>
            </a:r>
            <a:r>
              <a:rPr lang="pt-PT" sz="1000" dirty="0"/>
              <a:t>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DB93172-7118-4056-865D-2FB5317FF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0" y="2485739"/>
            <a:ext cx="3270115" cy="32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6526-B8BD-4349-8B2A-483DA4D0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ICB 4.0 - IPMA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B182-38EE-44ED-85F7-CDF333F4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ในรุ่นที่สี่ของ </a:t>
            </a:r>
            <a:r>
              <a:rPr lang="en-US" dirty="0"/>
              <a:t>ICB </a:t>
            </a:r>
            <a:r>
              <a:rPr lang="th-TH" dirty="0"/>
              <a:t>การตัดสินใจที่จะอธิบายทักษะการจัดการโครงการในกลุ่มที่แตกต่างกัน:</a:t>
            </a:r>
            <a:endParaRPr lang="en-US" dirty="0"/>
          </a:p>
          <a:p>
            <a:pPr lvl="1" algn="thaiDist"/>
            <a:r>
              <a:rPr lang="th-TH" dirty="0"/>
              <a:t>ความสามารถของผู้คน: สิ่งเหล่านี้ประกอบด้วยความสามารถส่วนบุคคลและความสัมพันธ์ระหว่างบุคคลที่จำเป็นในการเข้าร่วมหรือเป็นผู้นำโครงการโปรแกรมหรือผลงานได้สำเร็จ</a:t>
            </a:r>
          </a:p>
          <a:p>
            <a:pPr lvl="1" algn="thaiDist"/>
            <a:r>
              <a:rPr lang="th-TH" dirty="0"/>
              <a:t>ความสามารถในการปฏิบัติ: เป็นวิธีการเครื่องมือและเทคนิคเฉพาะที่ใช้ในโครงการโปรแกรมหรือพอร์ตการลงทุนเพื่อให้บรรลุความสำเร็จ</a:t>
            </a:r>
          </a:p>
          <a:p>
            <a:pPr lvl="1" algn="thaiDist"/>
            <a:r>
              <a:rPr lang="th-TH" dirty="0"/>
              <a:t>ความสามารถในมุมมอง: ภายใต้หัวข้อนี้มาพร้อมกับวิธีการเครื่องมือและเทคนิคที่บุคคลมีปฏิสัมพันธ์กับสิ่งแวดล้อมตลอดจนเหตุผลที่ทำให้ผู้คนองค์กรและสังคมเริ่มต้นและสนับสนุนโครงการโปรแกรมและพอร์ตการลงทุน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495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9948-E287-4568-891A-6A74808B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ICB 4.0 - IPMA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C4D4-0E74-4967-B579-5C74AB15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sz="3000" dirty="0"/>
              <a:t>ในรุ่นที่สี่ของ </a:t>
            </a:r>
            <a:r>
              <a:rPr lang="en-US" sz="3000" dirty="0"/>
              <a:t>ICB</a:t>
            </a:r>
            <a:r>
              <a:rPr lang="th-TH" sz="3000" dirty="0"/>
              <a:t> การตัดสินใจที่จะอธิบายทักษะการจัดการโครงการในกลุ่มที่แตกต่างกัน</a:t>
            </a:r>
            <a:endParaRPr lang="en-US" sz="3000" dirty="0"/>
          </a:p>
          <a:p>
            <a:pPr marL="711200" indent="-355600" algn="thaiDist"/>
            <a:r>
              <a:rPr lang="th-TH" sz="2600" dirty="0"/>
              <a:t>ทักษะผู้คน: ประกอบด้วยทักษะส่วนบุคคลและทักษะความสัมพันธ์ระหว่างบุคคลที่จำเป็นในการเข้าร่วมหรือเป็นผู้นำโครงการโปรแกรมหรือผลงานได้สำเร็จ</a:t>
            </a:r>
          </a:p>
          <a:p>
            <a:pPr marL="711200" indent="-355600" algn="thaiDist"/>
            <a:r>
              <a:rPr lang="th-TH" sz="2600" dirty="0"/>
              <a:t>ทักษะการปฏิบัติ: เป็นวิธีการเครื่องมือและเทคนิคเฉพาะที่ใช้ในโครงการโปรแกรมหรือพอร์ตการลงทุนเพื่อให้บรรลุความสำเร็จของคุณ</a:t>
            </a:r>
          </a:p>
          <a:p>
            <a:pPr marL="711200" indent="-355600" algn="thaiDist"/>
            <a:r>
              <a:rPr lang="th-TH" sz="2600" dirty="0"/>
              <a:t>ทักษะด้านมุมมอง: ภายใต้ชื่อนี้คือวิธีการเครื่องมือและเทคนิคที่บุคคลมีปฏิสัมพันธ์กับสิ่งแวดล้อมตลอดจนตรรกะที่นำผู้คนองค์กรและสังคมในการริเริ่มและสนับสนุนโครงการโปรแกรมและพอร์ตการลงทุน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425103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391B-2FA0-4866-8508-7DAB37D6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ICB 4.0 - IPMA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713CE25-BEF7-47F4-9C8B-32714DDC0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920341"/>
              </p:ext>
            </p:extLst>
          </p:nvPr>
        </p:nvGraphicFramePr>
        <p:xfrm>
          <a:off x="688081" y="1635480"/>
          <a:ext cx="10815838" cy="449415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2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2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078"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</a:rPr>
                        <a:t>ความสามารถในการปฏิบัติ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</a:rPr>
                        <a:t>ความสามารถของคน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chemeClr val="bg1"/>
                          </a:solidFill>
                          <a:effectLst/>
                        </a:rPr>
                        <a:t>ความสามารถในมุมมอง</a:t>
                      </a:r>
                      <a:endParaRPr lang="en-US" sz="15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การออกแบบโครงการ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การสะท้อนตนเองและการจัดการตนเอง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กลยุทธ์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ข้อกำหนดและวัตถุประสงค์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ความซื่อสัตย์และความน่าเชื่อถือส่วนบุคคล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การกำกับดูแลโครงสร้างและกระบวนการ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ขอบเขต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การสื่อสารส่วนบุคคล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การปฏิบัติตามมาตรฐานและข้อบังคับ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rgbClr val="2B2E34"/>
                          </a:solidFill>
                          <a:effectLst/>
                        </a:rPr>
                        <a:t>เวลา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ความสัมพันธ์และความผูกพัน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อำนาจและดอกเบี้ย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องค์กรและข้อมูล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ความเป็นผู้นำ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วัฒนธรรมและค่านิยม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คุณภาพ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การทำงานเป็นทีม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การเงิน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ความขัดแย้งและวิกฤต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ทรัพยากร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ความมั่งคั่ง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จัดซื้อจัดจ้าง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การเจรจาต่อรอง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วางแผนและควบคุม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การวางแนวผลลัพธ์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93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ความเสี่ยงและโอกาส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ผู้มีส่วนได้ส่วนเสีย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2B2E34"/>
                          </a:solidFill>
                          <a:effectLst/>
                        </a:rPr>
                        <a:t>การเปลี่ยนแปลงและการเปลี่ยนแปลง</a:t>
                      </a:r>
                      <a:endParaRPr lang="pt-PT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500" u="none" strike="noStrike" dirty="0">
                          <a:effectLst/>
                        </a:rPr>
                        <a:t> </a:t>
                      </a:r>
                      <a:endParaRPr lang="pt-PT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30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/>
              <a:t>ในโลกใหม่ของอุตสาหกรรม 4.0 การเชื่อมต่อแบบดิจิทัลอาจถือเป็นตัวขับเคลื่อนหลักของอุตสาหกรรมการเปลี่ยนแปลงที่ต้องรับมือ การเปลี่ยนแปลงนี้เพิ่มโอกาสในการสร้างรูปแบบธุรกิจใหม่ ๆ การสำรวจเครือข่ายของระบบที่จะช่วยเพิ่มความร่วมมือระหว่าง บริษัท และอุตสาหกรรม</a:t>
            </a:r>
            <a:r>
              <a:rPr lang="th-TH" dirty="0" err="1"/>
              <a:t>ต่างๆ</a:t>
            </a:r>
            <a:r>
              <a:rPr lang="th-TH" dirty="0"/>
              <a:t>คาดว่าจะมีบริการที่กำหนดเองเพิ่มขึ้นซึ่งท้ายที่สุดจะกลายเป็นบริการสำหรับลูกค้าแต่ละราย ในกรณีนี้เราจะจัดการกับบริการโครงการสำหรับลูกค้าแต่ละรายทุกครั้งโครงการเหล่านี้จะได้รับการพัฒนาโดยทีมงานที่กระจายแบบสหวิทยาการโดยใช้แพลตฟอร์มดิจิทัล</a:t>
            </a:r>
          </a:p>
          <a:p>
            <a:pPr algn="thaiDist"/>
            <a:r>
              <a:rPr lang="th-TH" dirty="0"/>
              <a:t>หลักสูตรนี้มีจุดมุ่งหมายเพื่อเตรียมผู้สำเร็จการศึกษาในการปฏิบัติงานและทีมงานในอุตสาหกรรมอัจฉริยะที่ท้าทายในรูปแบบดิจิทัลที่มีความคล่องตัวสูง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567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0E89-6563-4CE4-B56C-7A8C1097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Institute</a:t>
            </a:r>
            <a:br>
              <a:rPr lang="en-US" dirty="0"/>
            </a:br>
            <a:r>
              <a:rPr lang="en-US" dirty="0"/>
              <a:t>(PMI)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DBD8E-0D41-4EA0-875A-7AC4FC6A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PMI –</a:t>
            </a:r>
            <a:r>
              <a:rPr lang="th-TH" sz="1800" i="1" dirty="0"/>
              <a:t>สถาบันการบริหารจัดการโครงการ</a:t>
            </a:r>
            <a:endParaRPr lang="pt-BR" sz="1800" i="1" dirty="0"/>
          </a:p>
          <a:p>
            <a:pPr lvl="1"/>
            <a:r>
              <a:rPr lang="th-TH" sz="1800" dirty="0"/>
              <a:t>กำหนดมาตรฐาน - เน้นกระบวนการเป็นศูนย์กลาง</a:t>
            </a:r>
            <a:endParaRPr lang="en-US" sz="1800" dirty="0"/>
          </a:p>
          <a:p>
            <a:pPr marL="352425" lvl="1" indent="-79375"/>
            <a:r>
              <a:rPr lang="th-TH" sz="1800" dirty="0"/>
              <a:t>คู่มือ</a:t>
            </a:r>
            <a:r>
              <a:rPr lang="pt-BR" sz="1800" dirty="0"/>
              <a:t> PMBoK; …</a:t>
            </a:r>
          </a:p>
          <a:p>
            <a:pPr lvl="1"/>
            <a:r>
              <a:rPr lang="th-TH" sz="1800" dirty="0"/>
              <a:t>ส่งเสริมสิ่งพิมพ์งานวิจัย รัฐสภา ...</a:t>
            </a:r>
          </a:p>
          <a:p>
            <a:pPr lvl="1"/>
            <a:r>
              <a:rPr lang="th-TH" sz="1800" dirty="0"/>
              <a:t>รับรองมืออาชีพ ...</a:t>
            </a:r>
            <a:endParaRPr lang="pt-BR" sz="1800" dirty="0"/>
          </a:p>
          <a:p>
            <a:r>
              <a:rPr lang="th-TH" sz="1800" dirty="0"/>
              <a:t>กระบวนการบริหารโครงการ</a:t>
            </a:r>
            <a:br>
              <a:rPr lang="pt-PT" sz="1800" dirty="0"/>
            </a:br>
            <a:r>
              <a:rPr lang="pt-PT" sz="1800" dirty="0"/>
              <a:t>(</a:t>
            </a:r>
            <a:r>
              <a:rPr lang="th-TH" sz="1800" dirty="0"/>
              <a:t>พื้นที่ความรู้ </a:t>
            </a:r>
            <a:r>
              <a:rPr lang="pt-PT" sz="1800" dirty="0"/>
              <a:t>PMI)</a:t>
            </a:r>
            <a:endParaRPr lang="pt-BR" sz="1800" dirty="0"/>
          </a:p>
          <a:p>
            <a:endParaRPr lang="pt-P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1B3345-A992-435F-9536-96E22EAEB053}"/>
              </a:ext>
            </a:extLst>
          </p:cNvPr>
          <p:cNvSpPr/>
          <p:nvPr/>
        </p:nvSpPr>
        <p:spPr>
          <a:xfrm>
            <a:off x="5319387" y="1576067"/>
            <a:ext cx="6379203" cy="44476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latin typeface="+mj-lt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20D072E-CB4E-4265-95C1-92CB2E1A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4674196"/>
            <a:ext cx="519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000" dirty="0">
                <a:latin typeface="+mj-lt"/>
              </a:rPr>
              <a:t>เวลา</a:t>
            </a:r>
            <a:endParaRPr lang="pt-PT" sz="2000" dirty="0">
              <a:latin typeface="+mj-lt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A7E03F8-99F6-483D-A7AA-6CFF0D87E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785" y="2690035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ค่าใช้จ่าย</a:t>
            </a:r>
            <a:endParaRPr lang="pt-PT" sz="2000" dirty="0">
              <a:latin typeface="+mj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E7BFFF6-16E3-4D4C-A5E5-1AE2AD2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1" y="4597997"/>
            <a:ext cx="768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คุณภาพ</a:t>
            </a:r>
            <a:endParaRPr lang="pt-PT" sz="2000" dirty="0">
              <a:latin typeface="+mj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945D00-8452-4AC6-8350-10172644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234" y="3053085"/>
            <a:ext cx="2362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4697CD-7F0D-4BF0-96E7-C966020F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618" y="2690035"/>
            <a:ext cx="10397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ขอบเขต</a:t>
            </a:r>
            <a:endParaRPr lang="pt-PT" sz="2000" dirty="0">
              <a:latin typeface="+mj-lt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BF05604-62FB-4DCE-A614-D4469BD9A5FC}"/>
              </a:ext>
            </a:extLst>
          </p:cNvPr>
          <p:cNvSpPr>
            <a:spLocks noChangeArrowheads="1"/>
          </p:cNvSpPr>
          <p:nvPr/>
        </p:nvSpPr>
        <p:spPr bwMode="auto">
          <a:xfrm rot="2754463">
            <a:off x="7797634" y="2900685"/>
            <a:ext cx="20574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5221B22-FB70-40E7-A553-C9E5E4D2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1" y="3659614"/>
            <a:ext cx="920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ความเสี่ยง</a:t>
            </a:r>
            <a:endParaRPr lang="pt-PT" sz="2000" dirty="0">
              <a:latin typeface="+mj-lt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32E2D0B-4CBA-4B5E-9E71-B76ADFEE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114" y="2013213"/>
            <a:ext cx="1308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ทรัพยากรมนุษย์</a:t>
            </a:r>
            <a:endParaRPr lang="pt-PT" sz="2000" dirty="0">
              <a:latin typeface="+mj-l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CD1F3ED-DC91-480F-BDAF-2E777748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513" y="5382428"/>
            <a:ext cx="930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การสื่อสาร</a:t>
            </a:r>
            <a:endParaRPr lang="pt-PT" sz="2000" dirty="0">
              <a:latin typeface="+mj-lt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253584A-33C6-47FE-989E-61DAF800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734" y="3659614"/>
            <a:ext cx="737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latin typeface="+mj-lt"/>
              </a:rPr>
              <a:t>รับเหมา</a:t>
            </a:r>
            <a:endParaRPr lang="pt-PT" sz="2000" dirty="0">
              <a:latin typeface="+mj-lt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9A737B3-0CAB-425F-9ED8-0DC83B9B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050" y="3659614"/>
            <a:ext cx="2731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บูรณาการ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B640E-08CB-4A6B-A3A4-7D44A88FF850}"/>
              </a:ext>
            </a:extLst>
          </p:cNvPr>
          <p:cNvSpPr txBox="1"/>
          <p:nvPr/>
        </p:nvSpPr>
        <p:spPr>
          <a:xfrm>
            <a:off x="5865043" y="56034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+mj-lt"/>
              </a:rPr>
              <a:t>ผู้มีส่วนได้ส่วนเสีย</a:t>
            </a:r>
            <a:endParaRPr lang="pt-P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6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6A6D-FD1B-44BE-88C6-DFCB7D8C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การจัดการโครงการ </a:t>
            </a:r>
            <a:r>
              <a:rPr lang="pt-PT" dirty="0"/>
              <a:t>PMBOK: </a:t>
            </a:r>
            <a:r>
              <a:rPr lang="th-TH" dirty="0"/>
              <a:t>กลุ่มกระบวนการ</a:t>
            </a:r>
            <a:endParaRPr lang="pt-PT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75D0EA-98A8-42EB-8F52-844880E91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921810"/>
              </p:ext>
            </p:extLst>
          </p:nvPr>
        </p:nvGraphicFramePr>
        <p:xfrm>
          <a:off x="2257974" y="1891577"/>
          <a:ext cx="464502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74DA0B-9F4A-4444-8038-5B6F3AE756C2}"/>
              </a:ext>
            </a:extLst>
          </p:cNvPr>
          <p:cNvGrpSpPr/>
          <p:nvPr/>
        </p:nvGrpSpPr>
        <p:grpSpPr>
          <a:xfrm>
            <a:off x="6673136" y="3187721"/>
            <a:ext cx="2842471" cy="2736304"/>
            <a:chOff x="4810697" y="3068960"/>
            <a:chExt cx="2842471" cy="27363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658AE-B361-4DB7-8BCC-BB4B181CEE8A}"/>
                </a:ext>
              </a:extLst>
            </p:cNvPr>
            <p:cNvSpPr txBox="1"/>
            <p:nvPr/>
          </p:nvSpPr>
          <p:spPr>
            <a:xfrm>
              <a:off x="5047968" y="3159839"/>
              <a:ext cx="260520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dirty="0"/>
                <a:t>เริ่ม</a:t>
              </a:r>
            </a:p>
            <a:p>
              <a:r>
                <a:rPr lang="th-TH" sz="3200" dirty="0"/>
                <a:t>วางแผน</a:t>
              </a:r>
            </a:p>
            <a:p>
              <a:r>
                <a:rPr lang="th-TH" sz="3200" dirty="0"/>
                <a:t>วิ่ง</a:t>
              </a:r>
            </a:p>
            <a:p>
              <a:r>
                <a:rPr lang="th-TH" sz="3200" dirty="0"/>
                <a:t>ตรวจสอบและควบคุม</a:t>
              </a:r>
            </a:p>
            <a:p>
              <a:r>
                <a:rPr lang="th-TH" sz="3200" dirty="0"/>
                <a:t>ปิด</a:t>
              </a:r>
              <a:endParaRPr lang="pt-PT" sz="3200" b="1" dirty="0">
                <a:latin typeface="+mj-lt"/>
              </a:endParaRP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353B477E-515E-401F-A0D8-9FB95A88E0A0}"/>
                </a:ext>
              </a:extLst>
            </p:cNvPr>
            <p:cNvSpPr/>
            <p:nvPr/>
          </p:nvSpPr>
          <p:spPr>
            <a:xfrm>
              <a:off x="4810697" y="3068960"/>
              <a:ext cx="265359" cy="273630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44747-5E0E-4451-ABC1-F91ABD634DF5}"/>
              </a:ext>
            </a:extLst>
          </p:cNvPr>
          <p:cNvGrpSpPr/>
          <p:nvPr/>
        </p:nvGrpSpPr>
        <p:grpSpPr>
          <a:xfrm>
            <a:off x="5747724" y="1891577"/>
            <a:ext cx="4071876" cy="1318698"/>
            <a:chOff x="4835364" y="3754990"/>
            <a:chExt cx="4071876" cy="13186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EFFE5-ACFA-4335-82D3-8B0432FDBE3D}"/>
                </a:ext>
              </a:extLst>
            </p:cNvPr>
            <p:cNvSpPr txBox="1"/>
            <p:nvPr/>
          </p:nvSpPr>
          <p:spPr>
            <a:xfrm>
              <a:off x="5195404" y="3973915"/>
              <a:ext cx="3711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dirty="0">
                  <a:latin typeface="+mj-lt"/>
                </a:rPr>
                <a:t>ขึ้นอยู่กับโครงการ!</a:t>
              </a:r>
              <a:endParaRPr lang="pt-PT" sz="3200" dirty="0">
                <a:latin typeface="+mj-lt"/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2F641E91-CEAE-440E-A485-AA70B040F378}"/>
                </a:ext>
              </a:extLst>
            </p:cNvPr>
            <p:cNvSpPr/>
            <p:nvPr/>
          </p:nvSpPr>
          <p:spPr>
            <a:xfrm>
              <a:off x="4835364" y="3754990"/>
              <a:ext cx="216024" cy="13186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94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F9F9-AF73-46E8-AF27-F8B85F01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PMBOK 6: 10 </a:t>
            </a:r>
            <a:r>
              <a:rPr lang="th-TH" dirty="0"/>
              <a:t>พื้นที่ความรู้และ 49 กระบวนการ</a:t>
            </a:r>
            <a:endParaRPr lang="pt-P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1DE8A4-44E9-4941-A42C-8B299307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30003"/>
              </p:ext>
            </p:extLst>
          </p:nvPr>
        </p:nvGraphicFramePr>
        <p:xfrm>
          <a:off x="277587" y="1435100"/>
          <a:ext cx="11658599" cy="54228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12968">
                  <a:extLst>
                    <a:ext uri="{9D8B030D-6E8A-4147-A177-3AD203B41FA5}">
                      <a16:colId xmlns:a16="http://schemas.microsoft.com/office/drawing/2014/main" val="3195763498"/>
                    </a:ext>
                  </a:extLst>
                </a:gridCol>
                <a:gridCol w="959504">
                  <a:extLst>
                    <a:ext uri="{9D8B030D-6E8A-4147-A177-3AD203B41FA5}">
                      <a16:colId xmlns:a16="http://schemas.microsoft.com/office/drawing/2014/main" val="189375525"/>
                    </a:ext>
                  </a:extLst>
                </a:gridCol>
                <a:gridCol w="3256690">
                  <a:extLst>
                    <a:ext uri="{9D8B030D-6E8A-4147-A177-3AD203B41FA5}">
                      <a16:colId xmlns:a16="http://schemas.microsoft.com/office/drawing/2014/main" val="986527365"/>
                    </a:ext>
                  </a:extLst>
                </a:gridCol>
                <a:gridCol w="2115203">
                  <a:extLst>
                    <a:ext uri="{9D8B030D-6E8A-4147-A177-3AD203B41FA5}">
                      <a16:colId xmlns:a16="http://schemas.microsoft.com/office/drawing/2014/main" val="4237584711"/>
                    </a:ext>
                  </a:extLst>
                </a:gridCol>
                <a:gridCol w="2414995">
                  <a:extLst>
                    <a:ext uri="{9D8B030D-6E8A-4147-A177-3AD203B41FA5}">
                      <a16:colId xmlns:a16="http://schemas.microsoft.com/office/drawing/2014/main" val="3756618439"/>
                    </a:ext>
                  </a:extLst>
                </a:gridCol>
                <a:gridCol w="1099239">
                  <a:extLst>
                    <a:ext uri="{9D8B030D-6E8A-4147-A177-3AD203B41FA5}">
                      <a16:colId xmlns:a16="http://schemas.microsoft.com/office/drawing/2014/main" val="2915715164"/>
                    </a:ext>
                  </a:extLst>
                </a:gridCol>
              </a:tblGrid>
              <a:tr h="1993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Project Management Process Groups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20462"/>
                  </a:ext>
                </a:extLst>
              </a:tr>
              <a:tr h="306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Knowledge Area Processes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Initiating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Planning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Execution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Monitoring and Controling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Closing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b"/>
                </a:tc>
                <a:extLst>
                  <a:ext uri="{0D108BD9-81ED-4DB2-BD59-A6C34878D82A}">
                    <a16:rowId xmlns:a16="http://schemas.microsoft.com/office/drawing/2014/main" val="123478000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Integration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Charter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Develop project management plan.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Direct and Manage Project Work; 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Manage Project Knowledge.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Monitor and control project work;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Perform Integrated Change Control.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Close Project or Phase.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25857089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Scope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 Scope Management; Collect Requirements; Define Scope; </a:t>
                      </a:r>
                      <a:br>
                        <a:rPr lang="en-US" sz="1200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Create Work Breakdown Structure.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Validate Scope;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Control Scope.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437914212"/>
                  </a:ext>
                </a:extLst>
              </a:tr>
              <a:tr h="592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Time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 Schedule Management; Define Activities; Sequence Activities; Estimate Activity Resources; Estimate Activity Durations; Develop Schedule.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Control Schedule.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118256136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Cost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Plan Cost Management;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Estimate Costs;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Determine Budgets.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Control Costs.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2793099996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Quality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Plan Quality Management.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Manage Quality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Control Quality.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35905482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Resource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Plan Human Resource Management; 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Estimate Activity Resources.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Acquire Resources;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Develop Team;</a:t>
                      </a:r>
                      <a:br>
                        <a:rPr lang="en-US" sz="1200" u="none" strike="noStrike">
                          <a:effectLst/>
                          <a:latin typeface="+mn-lt"/>
                        </a:rPr>
                      </a:br>
                      <a:r>
                        <a:rPr lang="en-US" sz="1200" u="none" strike="noStrike">
                          <a:effectLst/>
                          <a:latin typeface="+mn-lt"/>
                        </a:rPr>
                        <a:t>Manage Team.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Control Resources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1483782850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Communications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Plan Communications Management.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Manage Communications.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Monitor Communications.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174645264"/>
                  </a:ext>
                </a:extLst>
              </a:tr>
              <a:tr h="584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Risk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 Risk Management; Identify Risks;</a:t>
                      </a:r>
                      <a:br>
                        <a:rPr lang="en-US" sz="1200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Perform Qualitative Risk Analysis;</a:t>
                      </a:r>
                      <a:br>
                        <a:rPr lang="en-US" sz="1200" u="none" strike="noStrike" dirty="0">
                          <a:effectLst/>
                          <a:latin typeface="+mn-lt"/>
                        </a:rPr>
                      </a:b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 Risks Responses.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Implement Risk Responses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Monitor Risks.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354464749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Procurement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Plan Procurement Management.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Conduct Procurements.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Control Procurements.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Close Procurements.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3266719632"/>
                  </a:ext>
                </a:extLst>
              </a:tr>
              <a:tr h="391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Project Stakeholder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Identify Stakeholders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Plan Stakeholder Engagement.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Manage Stakeholder Engagement.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Monitor Stakeholder Engagement.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89" marR="6489" marT="6489" marB="0" anchor="ctr"/>
                </a:tc>
                <a:extLst>
                  <a:ext uri="{0D108BD9-81ED-4DB2-BD59-A6C34878D82A}">
                    <a16:rowId xmlns:a16="http://schemas.microsoft.com/office/drawing/2014/main" val="409334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22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D09-BE47-4AFA-AAB5-10C63204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สาขาความรู้ที่เน้นมากขึ้นในระเบียบวินัยนี้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1144-5629-4EA9-A147-8405F6954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7" y="1245663"/>
            <a:ext cx="11486146" cy="4824787"/>
          </a:xfrm>
        </p:spPr>
        <p:txBody>
          <a:bodyPr>
            <a:noAutofit/>
          </a:bodyPr>
          <a:lstStyle/>
          <a:p>
            <a:pPr lvl="3">
              <a:lnSpc>
                <a:spcPct val="120000"/>
              </a:lnSpc>
            </a:pPr>
            <a:endParaRPr lang="pt-PT" sz="100" dirty="0"/>
          </a:p>
          <a:p>
            <a:pPr indent="0">
              <a:spcBef>
                <a:spcPts val="300"/>
              </a:spcBef>
            </a:pPr>
            <a:r>
              <a:rPr lang="pt-PT" sz="1800" dirty="0"/>
              <a:t>  </a:t>
            </a:r>
            <a:r>
              <a:rPr lang="th-TH" sz="1800" dirty="0"/>
              <a:t>การจัดการการบูรณาการ </a:t>
            </a:r>
          </a:p>
          <a:p>
            <a:pPr marL="898525" indent="-352425">
              <a:spcBef>
                <a:spcPts val="300"/>
              </a:spcBef>
            </a:pPr>
            <a:r>
              <a:rPr lang="th-TH" sz="1800" dirty="0"/>
              <a:t>“ รวมถึงกระบวนการและกิจกรรมที่จำเป็นในการระบุกำหนดรวมรวมเป็นหนึ่งเดียวและประสานงานกระบวนการจัดการโครงการและกิจกรรม</a:t>
            </a:r>
            <a:r>
              <a:rPr lang="th-TH" sz="1800" dirty="0" err="1"/>
              <a:t>ต่างๆ</a:t>
            </a:r>
            <a:r>
              <a:rPr lang="th-TH" sz="1800" dirty="0"/>
              <a:t>ในกลุ่มกระบวนการ”</a:t>
            </a:r>
          </a:p>
          <a:p>
            <a:pPr marL="546100" indent="0">
              <a:spcBef>
                <a:spcPts val="300"/>
              </a:spcBef>
              <a:buNone/>
            </a:pPr>
            <a:r>
              <a:rPr lang="th-TH" sz="1800" dirty="0"/>
              <a:t>การจัดการขอบเขต</a:t>
            </a:r>
          </a:p>
          <a:p>
            <a:pPr marL="898525" indent="-352425">
              <a:spcBef>
                <a:spcPts val="300"/>
              </a:spcBef>
            </a:pPr>
            <a:r>
              <a:rPr lang="th-TH" sz="1800" dirty="0"/>
              <a:t>“ มันครอบคลุมกระบวนการที่จำเป็นเพื่อให้แน่ใจว่าโครงการมีกิจกรรมที่จำเป็นทั้งหมดและเฉพาะกิจกรรมที่จำเป็นเท่านั้นที่จะสำเร็จได้”</a:t>
            </a:r>
          </a:p>
          <a:p>
            <a:pPr marL="546100" indent="0">
              <a:spcBef>
                <a:spcPts val="300"/>
              </a:spcBef>
              <a:buNone/>
            </a:pPr>
            <a:r>
              <a:rPr lang="th-TH" sz="1800" dirty="0"/>
              <a:t>การจัดการเวลา</a:t>
            </a:r>
          </a:p>
          <a:p>
            <a:pPr marL="898525" indent="-352425">
              <a:spcBef>
                <a:spcPts val="300"/>
              </a:spcBef>
            </a:pPr>
            <a:r>
              <a:rPr lang="th-TH" sz="1800" dirty="0"/>
              <a:t>“ ... ครอบคลุมกระบวนการที่จำเป็นเพื่อให้แน่ใจว่าโครงการเสร็จสิ้นตรงเวลา”</a:t>
            </a:r>
          </a:p>
          <a:p>
            <a:pPr marL="898525" indent="-352425">
              <a:spcBef>
                <a:spcPts val="300"/>
              </a:spcBef>
              <a:buNone/>
            </a:pPr>
            <a:r>
              <a:rPr lang="th-TH" sz="1800" dirty="0"/>
              <a:t>  การจัดการทรัพยากรมนุษย์</a:t>
            </a:r>
          </a:p>
          <a:p>
            <a:pPr marL="898525" indent="-352425">
              <a:spcBef>
                <a:spcPts val="300"/>
              </a:spcBef>
            </a:pPr>
            <a:r>
              <a:rPr lang="th-TH" sz="1800" dirty="0"/>
              <a:t>“ ... ครอบคลุมกระบวนการที่จำเป็นในการจ้างบุคลากรที่เกี่ยวข้องในโครงการอย่างมีประสิทธิผลยิ่งขึ้น”</a:t>
            </a:r>
          </a:p>
          <a:p>
            <a:pPr marL="898525" indent="-352425">
              <a:spcBef>
                <a:spcPts val="300"/>
              </a:spcBef>
              <a:buNone/>
            </a:pPr>
            <a:r>
              <a:rPr lang="th-TH" sz="1800" dirty="0"/>
              <a:t>การจัดการการสื่อสาร</a:t>
            </a:r>
          </a:p>
          <a:p>
            <a:pPr marL="898525" indent="-352425">
              <a:spcBef>
                <a:spcPts val="300"/>
              </a:spcBef>
            </a:pPr>
            <a:r>
              <a:rPr lang="th-TH" sz="1800" dirty="0"/>
              <a:t>“ .. ครอบคลุมกระบวนการที่จำเป็นเพื่อให้แน่ใจว่ามีการสร้างการรวบรวมการเผยแพร่การจัดเก็บและการกำจัดข้อมูลโครงการในขั้นสุดท้ายและเหมาะสมและทันเวลา”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10381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A1D8-C57F-4AFE-A650-2A00428C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200" dirty="0"/>
              <a:t>การจัดการทรัพยากรมนุษย์โครงการ (การจัดการทีม)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A292-9425-408E-BC4A-EB5B297C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การวางแผนการบริหารทรัพยากรบุคคล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รับทีมงานโครงการ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พัฒนาทีมงานโครงการ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จัดการทีมโครงการ</a:t>
            </a:r>
            <a:endParaRPr lang="pt-PT" dirty="0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F817440E-9C9B-4A41-B2B3-98B5CC6329C3}"/>
              </a:ext>
            </a:extLst>
          </p:cNvPr>
          <p:cNvSpPr txBox="1"/>
          <p:nvPr/>
        </p:nvSpPr>
        <p:spPr>
          <a:xfrm>
            <a:off x="3143672" y="1823108"/>
            <a:ext cx="5770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i="1" dirty="0"/>
              <a:t>“</a:t>
            </a:r>
            <a:r>
              <a:rPr lang="th-TH" sz="2400" i="1" dirty="0"/>
              <a:t>รวมถึงกระบวนการที่มุ่งจัดระเบียบจัดการและนำทีมโครงการ</a:t>
            </a:r>
            <a:r>
              <a:rPr lang="en-US" sz="2400" i="1" dirty="0"/>
              <a:t>."</a:t>
            </a:r>
            <a:endParaRPr lang="pt-BR" sz="24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DB8D7D-950D-4154-A507-2CF93E714C3E}"/>
              </a:ext>
            </a:extLst>
          </p:cNvPr>
          <p:cNvGrpSpPr/>
          <p:nvPr/>
        </p:nvGrpSpPr>
        <p:grpSpPr>
          <a:xfrm>
            <a:off x="7402747" y="2716535"/>
            <a:ext cx="3960000" cy="3343024"/>
            <a:chOff x="6673173" y="2857839"/>
            <a:chExt cx="4645205" cy="3343024"/>
          </a:xfrm>
        </p:grpSpPr>
        <p:pic>
          <p:nvPicPr>
            <p:cNvPr id="7" name="Picture 6" descr="A group of people around each other&#10;&#10;Description automatically generated">
              <a:extLst>
                <a:ext uri="{FF2B5EF4-FFF2-40B4-BE49-F238E27FC236}">
                  <a16:creationId xmlns:a16="http://schemas.microsoft.com/office/drawing/2014/main" id="{D10225C3-AB32-4130-81B7-313EF21FF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173" y="2857839"/>
              <a:ext cx="4645205" cy="309680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204AA0-E340-488B-A9C1-164335BDC790}"/>
                </a:ext>
              </a:extLst>
            </p:cNvPr>
            <p:cNvSpPr/>
            <p:nvPr/>
          </p:nvSpPr>
          <p:spPr>
            <a:xfrm>
              <a:off x="7829750" y="5954642"/>
              <a:ext cx="23151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Photo by </a:t>
              </a:r>
              <a:r>
                <a:rPr lang="en-US" sz="1000" dirty="0">
                  <a:hlinkClick r:id="rId3"/>
                </a:rPr>
                <a:t>Perry </a:t>
              </a:r>
              <a:r>
                <a:rPr lang="en-US" sz="1000" dirty="0" err="1">
                  <a:hlinkClick r:id="rId3"/>
                </a:rPr>
                <a:t>Grone</a:t>
              </a:r>
              <a:r>
                <a:rPr lang="en-US" sz="1000" dirty="0"/>
                <a:t> on </a:t>
              </a:r>
              <a:r>
                <a:rPr lang="en-US" sz="1000" dirty="0">
                  <a:hlinkClick r:id="rId4"/>
                </a:rPr>
                <a:t>Unsplash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70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08F6-F3DA-499D-8B49-511E367E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การจัดการการสื่อสารโครงการ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2DC7-9403-4700-BB54-052274AE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การวางแผนการจัดการการสื่อสาร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จัดการการสื่อสาร</a:t>
            </a:r>
          </a:p>
          <a:p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</a:rPr>
              <a:t>การควบคุมการสื่อสาร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16CA963B-28F4-432D-B5D9-DE5DA91432EF}"/>
              </a:ext>
            </a:extLst>
          </p:cNvPr>
          <p:cNvSpPr txBox="1"/>
          <p:nvPr/>
        </p:nvSpPr>
        <p:spPr>
          <a:xfrm>
            <a:off x="2063552" y="182385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</a:t>
            </a:r>
            <a:r>
              <a:rPr lang="th-TH" i="1" dirty="0"/>
              <a:t>ซึ่งจะรวมถึงกระบวนการที่จำเป็นเพื่อให้แน่ใจว่ามีการวางแผนการรวบรวมการสร้างการแจกจ่ายการจัดเก็บการค้นคืนการจัดการการควบคุมการตรวจสอบและปลายทางสุดท้ายของข้อมูลโครงการอย่างทันท่วงทีและเพียงพอ</a:t>
            </a:r>
            <a:r>
              <a:rPr lang="en-US" i="1" dirty="0"/>
              <a:t>”.</a:t>
            </a:r>
            <a:endParaRPr lang="pt-BR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D04D5-EF1B-418B-92CA-69D5C2552526}"/>
              </a:ext>
            </a:extLst>
          </p:cNvPr>
          <p:cNvGrpSpPr/>
          <p:nvPr/>
        </p:nvGrpSpPr>
        <p:grpSpPr>
          <a:xfrm>
            <a:off x="7426121" y="3131563"/>
            <a:ext cx="3960000" cy="2886221"/>
            <a:chOff x="7426121" y="3131563"/>
            <a:chExt cx="3960000" cy="2886221"/>
          </a:xfrm>
        </p:grpSpPr>
        <p:pic>
          <p:nvPicPr>
            <p:cNvPr id="7" name="Picture 6" descr="A picture containing umbrella&#10;&#10;Description automatically generated">
              <a:extLst>
                <a:ext uri="{FF2B5EF4-FFF2-40B4-BE49-F238E27FC236}">
                  <a16:creationId xmlns:a16="http://schemas.microsoft.com/office/drawing/2014/main" id="{5BA1EF11-1EBF-4655-AAFE-CEF0F86D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121" y="3131563"/>
              <a:ext cx="3960000" cy="2640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94AB21-A0DA-421B-A6EB-183BA381B4CC}"/>
                </a:ext>
              </a:extLst>
            </p:cNvPr>
            <p:cNvSpPr/>
            <p:nvPr/>
          </p:nvSpPr>
          <p:spPr>
            <a:xfrm>
              <a:off x="8028149" y="5771563"/>
              <a:ext cx="26164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000" dirty="0" err="1"/>
                <a:t>Photo</a:t>
              </a:r>
              <a:r>
                <a:rPr lang="pt-PT" sz="1000" dirty="0"/>
                <a:t> </a:t>
              </a:r>
              <a:r>
                <a:rPr lang="pt-PT" sz="1000" dirty="0" err="1"/>
                <a:t>by</a:t>
              </a:r>
              <a:r>
                <a:rPr lang="pt-PT" sz="1000" dirty="0"/>
                <a:t> </a:t>
              </a:r>
              <a:r>
                <a:rPr lang="pt-PT" sz="1000" dirty="0" err="1">
                  <a:hlinkClick r:id="rId3"/>
                </a:rPr>
                <a:t>Volodymyr</a:t>
              </a:r>
              <a:r>
                <a:rPr lang="pt-PT" sz="1000" dirty="0">
                  <a:hlinkClick r:id="rId3"/>
                </a:rPr>
                <a:t> </a:t>
              </a:r>
              <a:r>
                <a:rPr lang="pt-PT" sz="1000" dirty="0" err="1">
                  <a:hlinkClick r:id="rId3"/>
                </a:rPr>
                <a:t>Hryshchenko</a:t>
              </a:r>
              <a:r>
                <a:rPr lang="pt-PT" sz="1000" dirty="0"/>
                <a:t> </a:t>
              </a:r>
              <a:r>
                <a:rPr lang="pt-PT" sz="1000" dirty="0" err="1"/>
                <a:t>on</a:t>
              </a:r>
              <a:r>
                <a:rPr lang="pt-PT" sz="1000" dirty="0"/>
                <a:t> </a:t>
              </a:r>
              <a:r>
                <a:rPr lang="pt-PT" sz="1000" dirty="0">
                  <a:hlinkClick r:id="rId4"/>
                </a:rPr>
                <a:t>Unsplash</a:t>
              </a:r>
              <a:endParaRPr lang="pt-P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87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3932-17DB-4B22-92D4-CEDEB591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เอกสารอ้างอิง / กิตติกรรมประกาศ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13C1-E8B3-4869-85A7-C563E0D42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This PowerPoint uses images and clipart from the public domain provided by Openclipart and Unsplash services.</a:t>
            </a:r>
          </a:p>
          <a:p>
            <a:r>
              <a:rPr lang="pt-PT" dirty="0" err="1"/>
              <a:t>Finocchio</a:t>
            </a:r>
            <a:r>
              <a:rPr lang="pt-PT" dirty="0"/>
              <a:t> Junior, José (2013) Project </a:t>
            </a:r>
            <a:r>
              <a:rPr lang="pt-PT" dirty="0" err="1"/>
              <a:t>Model</a:t>
            </a:r>
            <a:r>
              <a:rPr lang="pt-PT" dirty="0"/>
              <a:t> Canvas – Project Management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Bureaucracy</a:t>
            </a:r>
            <a:r>
              <a:rPr lang="pt-PT" dirty="0"/>
              <a:t>. Elsevier – Campus. ISBN: 978-85-352-7456-1</a:t>
            </a:r>
          </a:p>
          <a:p>
            <a:pPr lvl="1"/>
            <a:r>
              <a:rPr lang="pt-PT" sz="1600" dirty="0">
                <a:hlinkClick r:id="rId2"/>
              </a:rPr>
              <a:t>http://www.livrariasaraiva.com.br/produto/4967937/project-model-canvas-gerenciamento-de-projetos-sem-burocracia/</a:t>
            </a:r>
            <a:endParaRPr lang="pt-PT" sz="1600" dirty="0"/>
          </a:p>
          <a:p>
            <a:r>
              <a:rPr lang="en-US" dirty="0" err="1"/>
              <a:t>Oehmen</a:t>
            </a:r>
            <a:r>
              <a:rPr lang="en-US" dirty="0"/>
              <a:t>, J. (Ed.). (2012). </a:t>
            </a:r>
            <a:r>
              <a:rPr lang="en-US" i="1" dirty="0"/>
              <a:t>The Guide to Lean Enablers for Managing Engineering Programs, Version 1.0</a:t>
            </a:r>
            <a:r>
              <a:rPr lang="en-US" dirty="0"/>
              <a:t>. Cambridge, MA: Joint MIT PMI INCOSE Community of Practice on Lean in Program Management.</a:t>
            </a:r>
          </a:p>
          <a:p>
            <a:pPr lvl="1"/>
            <a:r>
              <a:rPr lang="en-US" sz="1600" dirty="0">
                <a:hlinkClick r:id="rId3"/>
              </a:rPr>
              <a:t>http://dspace.mit.edu/bitstream/handle/1721.1/70495/Oehmen%20et%20al%202012%20%20The%20Guide%20to%20Lean%20Enablers%20for%20Managing%20Engineering%20Programs.pdf</a:t>
            </a:r>
            <a:endParaRPr lang="en-US" sz="1600" dirty="0"/>
          </a:p>
          <a:p>
            <a:r>
              <a:rPr lang="en-US" dirty="0"/>
              <a:t>Jeff Sutherland (2014) </a:t>
            </a:r>
            <a:r>
              <a:rPr lang="en-US" i="1" dirty="0"/>
              <a:t>SCRUM The Art Of Doing Twice The Work In Half The Time  </a:t>
            </a:r>
            <a:r>
              <a:rPr lang="en-US" dirty="0"/>
              <a:t>. </a:t>
            </a:r>
            <a:r>
              <a:rPr lang="en-US" dirty="0" err="1"/>
              <a:t>Leya</a:t>
            </a:r>
            <a:endParaRPr lang="en-US" dirty="0"/>
          </a:p>
          <a:p>
            <a:r>
              <a:rPr lang="en-US" dirty="0"/>
              <a:t>Harold Kerzner (2009) Project Management: A Systems Approach to Planning, Scheduling, and Controlling; John Wiley &amp; Sons; ISBN: 0470278706.</a:t>
            </a:r>
          </a:p>
          <a:p>
            <a:r>
              <a:rPr lang="en-US" dirty="0"/>
              <a:t>PMI-PMBOK (2013) “A Guide to the Project Management Body of Knowledge (PMBOK Guide 5th ed.)”. </a:t>
            </a:r>
            <a:r>
              <a:rPr lang="en-US" i="1" dirty="0"/>
              <a:t>Pennsylvania, USA: Project Management Institute (PMI)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5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Learning Outcomes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dirty="0"/>
              <a:t>นักเรียนเมื่อจบหลักสูตรนี้ควรจะสามารถทำได้</a:t>
            </a:r>
            <a:endParaRPr lang="en-US" dirty="0"/>
          </a:p>
          <a:p>
            <a:pPr algn="thaiDist"/>
            <a:r>
              <a:rPr lang="en-US" dirty="0"/>
              <a:t>CLO1 - </a:t>
            </a:r>
            <a:r>
              <a:rPr lang="th-TH" dirty="0"/>
              <a:t>หารือเกี่ยวกับความเกี่ยวข้องของการจัดการโครงการในบริบทของ </a:t>
            </a:r>
            <a:r>
              <a:rPr lang="en-US" dirty="0"/>
              <a:t>IND4.0 (</a:t>
            </a:r>
            <a:r>
              <a:rPr lang="th-TH" dirty="0"/>
              <a:t>นำไปใช้)</a:t>
            </a:r>
          </a:p>
          <a:p>
            <a:pPr algn="thaiDist"/>
            <a:r>
              <a:rPr lang="en-US" dirty="0"/>
              <a:t>CLO2 - </a:t>
            </a:r>
            <a:r>
              <a:rPr lang="th-TH" dirty="0"/>
              <a:t>ประเมินความต้องการขององค์กรเกี่ยวกับ </a:t>
            </a:r>
            <a:r>
              <a:rPr lang="en-US" dirty="0"/>
              <a:t>IND 4.0 </a:t>
            </a:r>
            <a:r>
              <a:rPr lang="th-TH" dirty="0"/>
              <a:t>โดยคำนึงถึงรูปแบบวุฒิภาวะ / ความพร้อม (ประเมิน)</a:t>
            </a:r>
          </a:p>
          <a:p>
            <a:pPr algn="thaiDist"/>
            <a:r>
              <a:rPr lang="en-US" dirty="0"/>
              <a:t>CLO3 - </a:t>
            </a:r>
            <a:r>
              <a:rPr lang="th-TH" dirty="0"/>
              <a:t>วางแผนพัฒนาและจัดการโครงการในบริบทของ </a:t>
            </a:r>
            <a:r>
              <a:rPr lang="en-US" dirty="0"/>
              <a:t>IND 4.0 </a:t>
            </a:r>
            <a:r>
              <a:rPr lang="th-TH" dirty="0"/>
              <a:t>โดยใช้กรอบการจัดการโครงการเช่น </a:t>
            </a:r>
            <a:r>
              <a:rPr lang="en-US" dirty="0"/>
              <a:t>PMI, IPMA </a:t>
            </a:r>
            <a:r>
              <a:rPr lang="th-TH" dirty="0"/>
              <a:t>และ </a:t>
            </a:r>
            <a:r>
              <a:rPr lang="en-US" dirty="0"/>
              <a:t>Agile / Lean (Create)</a:t>
            </a:r>
          </a:p>
          <a:p>
            <a:pPr algn="thaiDist"/>
            <a:r>
              <a:rPr lang="en-US" dirty="0"/>
              <a:t>CLO4 - </a:t>
            </a:r>
            <a:r>
              <a:rPr lang="th-TH" dirty="0"/>
              <a:t>สนับสนุนกระบวนการตัดสินใจของทีมตามสถานการณ์และสภาพแวดล้อมที่ไม่แน่นอนของ </a:t>
            </a:r>
            <a:r>
              <a:rPr lang="en-US" dirty="0"/>
              <a:t>IND 4.0 (</a:t>
            </a:r>
            <a:r>
              <a:rPr lang="th-TH" dirty="0"/>
              <a:t>ประเมิน)</a:t>
            </a:r>
          </a:p>
          <a:p>
            <a:pPr algn="thaiDist"/>
            <a:r>
              <a:rPr lang="en-US" dirty="0"/>
              <a:t>CLO5 - </a:t>
            </a:r>
            <a:r>
              <a:rPr lang="th-TH" dirty="0"/>
              <a:t>ดำเนินการในฐานะสมาชิกของทีมพิเศษไม่ว่าจะกระจายหรืออยู่ร่วมกันโดยใช้เครื่องมือและเทคนิคที่แตกต่างกันโดยพิจารณาจากขั้นตอนการพัฒนาทีม (สร้าง)</a:t>
            </a:r>
          </a:p>
          <a:p>
            <a:pPr algn="thaiDist"/>
            <a:r>
              <a:rPr lang="en-US" dirty="0"/>
              <a:t>CLO6 - </a:t>
            </a:r>
            <a:r>
              <a:rPr lang="th-TH" dirty="0"/>
              <a:t>พัฒนาโครงการภายในบริบทจริงโดยมีปฏิสัมพันธ์กับองค์กรในอุตสาหกรรม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50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โมดูลที่ 1: การจัดการโครงการ </a:t>
            </a:r>
            <a:r>
              <a:rPr lang="en-US" dirty="0"/>
              <a:t>Industry 4.0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thaiDist"/>
            <a:r>
              <a:rPr lang="th-TH" dirty="0"/>
              <a:t>ความรู้เบื้องต้นเกี่ยวกับการบริหารจัดการโครงการในยุคดิจิทัลยุคใหม่</a:t>
            </a:r>
          </a:p>
          <a:p>
            <a:pPr lvl="0" algn="thaiDist"/>
            <a:r>
              <a:rPr lang="th-TH" dirty="0"/>
              <a:t>โมเดลการเจริญเติบโตของอุตสาหกรรม 4.0 (</a:t>
            </a:r>
            <a:r>
              <a:rPr lang="en-US" dirty="0" err="1"/>
              <a:t>Acatech</a:t>
            </a:r>
            <a:r>
              <a:rPr lang="en-US" dirty="0"/>
              <a:t> </a:t>
            </a:r>
            <a:r>
              <a:rPr lang="th-TH" dirty="0"/>
              <a:t>และโมเดล </a:t>
            </a:r>
            <a:r>
              <a:rPr lang="en-US" dirty="0"/>
              <a:t>PWC)</a:t>
            </a:r>
          </a:p>
          <a:p>
            <a:pPr lvl="0" algn="thaiDist"/>
            <a:r>
              <a:rPr lang="th-TH" dirty="0"/>
              <a:t>กระบวนการจัดการโครงการของการเริ่มต้นและการวางแผนโครงการสำหรับการประเมินระดับวุฒิภาวะ </a:t>
            </a:r>
            <a:r>
              <a:rPr lang="en-US" dirty="0"/>
              <a:t>I4.0</a:t>
            </a:r>
          </a:p>
          <a:p>
            <a:pPr lvl="0" algn="thaiDist"/>
            <a:r>
              <a:rPr lang="th-TH" dirty="0"/>
              <a:t>การจัดการโครงการที่คล่องตัวเพื่อการปรับตัวที่รวดเร็วในยุคของการปฏิวัติอุตสาหกรรมครั้งที่สี่</a:t>
            </a:r>
          </a:p>
          <a:p>
            <a:pPr lvl="0" algn="thaiDist"/>
            <a:r>
              <a:rPr lang="th-TH" dirty="0"/>
              <a:t>การดำเนินการจัดการโครงการ - การจัดการเวลาและตัวบ่งชี้โครงการสำหรับการประเมินโครงการที่เกี่ยวข้องกับระดับวุฒิภาวะ </a:t>
            </a:r>
            <a:r>
              <a:rPr lang="en-US" dirty="0"/>
              <a:t>I4.0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280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33" y="448674"/>
            <a:ext cx="8907370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โมดูล 2: การจัดการทีมโครงการสำหรับอุตสาหกรรม 4.0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dirty="0"/>
              <a:t>การจัดการการสื่อสารโครงการในยุคใหม่ของดิจิทัล</a:t>
            </a:r>
          </a:p>
          <a:p>
            <a:pPr lvl="0"/>
            <a:r>
              <a:rPr lang="th-TH" dirty="0"/>
              <a:t>การตรวจสอบการจัดการโครงการและการควบคุมการบีบอัดเวลาและตัวบ่งชี้โครงการของทีม</a:t>
            </a:r>
          </a:p>
          <a:p>
            <a:pPr lvl="0"/>
            <a:r>
              <a:rPr lang="th-TH" dirty="0"/>
              <a:t>การบริหารทีมโครงการในยุคใหม่ของดิจิทัล การจัดตั้งทีมและการพัฒนาทีมที่กระจายและหลากหลายทางวัฒนธรรมในสภาพแวดล้อมอุตสาหกรรม 4.0</a:t>
            </a:r>
          </a:p>
          <a:p>
            <a:pPr lvl="0"/>
            <a:r>
              <a:rPr lang="th-TH" dirty="0"/>
              <a:t>เครื่องมือซอฟต์แวร์สำหรับการจัดการโครงการในยุคดิจิทัลยุคใหม่</a:t>
            </a:r>
          </a:p>
          <a:p>
            <a:pPr lvl="0"/>
            <a:r>
              <a:rPr lang="th-TH" dirty="0"/>
              <a:t>การตัดสินใจภายใต้ความไม่แน่นอนสูงในบริบทของสภาพแวดล้อมที่เปลี่ยนแปลงอย่างรวดเร็วของการปฏิวัติอุตสาหกรรมครั้งที่สี่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808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76EB7-2F02-4B22-A47C-9C91203C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การประชุมเชิงปฏิบัติการ: การดูแลโครงการ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82FFB-CB35-41BE-8D22-17FEBB73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576012"/>
            <a:ext cx="11716185" cy="482478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th-TH" dirty="0"/>
              <a:t>การสร้างทีมและพลวัตของทีม</a:t>
            </a:r>
          </a:p>
          <a:p>
            <a:pPr lvl="0"/>
            <a:r>
              <a:rPr lang="th-TH" dirty="0"/>
              <a:t>การเลือกโครงการ - การพัฒนาเครื่องมือสำหรับการประเมินระดับวุฒิภาวะของอุตสาหกรรม 4.0</a:t>
            </a:r>
          </a:p>
          <a:p>
            <a:pPr lvl="0"/>
            <a:r>
              <a:rPr lang="th-TH" dirty="0"/>
              <a:t>สำรวจมิติของโมเดลการกำหนดอายุอุตสาหกรรม 4.0</a:t>
            </a:r>
          </a:p>
          <a:p>
            <a:pPr lvl="0"/>
            <a:r>
              <a:rPr lang="th-TH" dirty="0"/>
              <a:t>การวางแผนภาพของโครงการสำหรับการวินิจฉัยตนเองของแบบจำลองวุฒิภาวะ </a:t>
            </a:r>
            <a:r>
              <a:rPr lang="en-US" dirty="0"/>
              <a:t>I4.0</a:t>
            </a:r>
          </a:p>
          <a:p>
            <a:pPr lvl="0"/>
            <a:r>
              <a:rPr lang="th-TH" dirty="0"/>
              <a:t>การพัฒนาวิธีการในการวินิจฉัยตนเองในระดับวุฒิภาวะ</a:t>
            </a:r>
          </a:p>
          <a:p>
            <a:pPr lvl="0"/>
            <a:r>
              <a:rPr lang="th-TH" dirty="0"/>
              <a:t>การสร้างและตรวจสอบความถูกต้องของแบบจำลองการวินิจฉัยตนเองสำหรับวุฒิภาวะ </a:t>
            </a:r>
            <a:r>
              <a:rPr lang="en-US" dirty="0"/>
              <a:t>I4.0</a:t>
            </a:r>
          </a:p>
          <a:p>
            <a:pPr lvl="0"/>
            <a:r>
              <a:rPr lang="th-TH" dirty="0"/>
              <a:t>การใช้แบบจำลองการวินิจฉัยตนเองสำหรับวุฒิภาวะ </a:t>
            </a:r>
            <a:r>
              <a:rPr lang="en-US" dirty="0"/>
              <a:t>I4.0</a:t>
            </a:r>
          </a:p>
          <a:p>
            <a:pPr lvl="0"/>
            <a:r>
              <a:rPr lang="th-TH" dirty="0"/>
              <a:t>การสร้างและตรวจสอบความถูกต้องของแบบจำลองการวินิจฉัยตนเองสำหรับวุฒิภาวะ </a:t>
            </a:r>
            <a:r>
              <a:rPr lang="en-US" dirty="0"/>
              <a:t>I4.0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062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3DE172-C5D5-4EF1-AF65-ED2301FB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pt-PT" dirty="0"/>
              <a:t>การประเมินผล - แผนโครงการ + การดำเนินการและการตรวจสอบ</a:t>
            </a:r>
            <a:endParaRPr lang="pt-PT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BCC7AC8-EA91-4D4F-9AC3-964070F51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3322" y="1650083"/>
            <a:ext cx="6792544" cy="4824787"/>
          </a:xfrm>
        </p:spPr>
        <p:txBody>
          <a:bodyPr>
            <a:normAutofit/>
          </a:bodyPr>
          <a:lstStyle/>
          <a:p>
            <a:pPr lvl="1"/>
            <a:r>
              <a:rPr lang="th-TH" dirty="0"/>
              <a:t>แผนโครงการ + การดำเนินการและการตรวจสอบ</a:t>
            </a:r>
          </a:p>
          <a:p>
            <a:pPr lvl="1"/>
            <a:r>
              <a:rPr lang="th-TH" dirty="0"/>
              <a:t>เลือก / กำหนดโครงการที่จะดำเนินการ</a:t>
            </a:r>
          </a:p>
          <a:p>
            <a:pPr lvl="1"/>
            <a:r>
              <a:rPr lang="th-TH" dirty="0"/>
              <a:t>จัดทำแผนโครงการ</a:t>
            </a:r>
          </a:p>
          <a:p>
            <a:pPr lvl="1"/>
            <a:r>
              <a:rPr lang="th-TH" dirty="0"/>
              <a:t>พัฒนากระบวนการตรวจสอบ</a:t>
            </a:r>
          </a:p>
          <a:p>
            <a:pPr lvl="1"/>
            <a:r>
              <a:rPr lang="th-TH" dirty="0"/>
              <a:t>นำเสนอในรูปแบบโปสเตอร์ภายใน 10 นาทีและป้องกัน</a:t>
            </a:r>
          </a:p>
          <a:p>
            <a:pPr lvl="1"/>
            <a:r>
              <a:rPr lang="th-TH" dirty="0"/>
              <a:t>โครงการเดี่ยวหรือในกลุ่ม 2 ถึง 4 องค์ประกอบ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8D882-1A87-430F-8F1A-4C5CD72F2FAD}"/>
              </a:ext>
            </a:extLst>
          </p:cNvPr>
          <p:cNvSpPr/>
          <p:nvPr/>
        </p:nvSpPr>
        <p:spPr>
          <a:xfrm>
            <a:off x="8485441" y="6132605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3"/>
              </a:rPr>
              <a:t>http://pmcanvas.com.br/download/</a:t>
            </a:r>
            <a:r>
              <a:rPr lang="pt-PT" sz="10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E43E6-13A4-470A-A0ED-7DECE462F419}"/>
              </a:ext>
            </a:extLst>
          </p:cNvPr>
          <p:cNvGrpSpPr/>
          <p:nvPr/>
        </p:nvGrpSpPr>
        <p:grpSpPr>
          <a:xfrm>
            <a:off x="8632516" y="1657277"/>
            <a:ext cx="3083669" cy="3076732"/>
            <a:chOff x="3326861" y="1639782"/>
            <a:chExt cx="5311302" cy="458871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512639A-6071-4EAF-97FE-E8EA3EF3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6861" y="1639782"/>
              <a:ext cx="5311302" cy="4588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4A743-2F54-4290-B6A3-E1B758892252}"/>
                </a:ext>
              </a:extLst>
            </p:cNvPr>
            <p:cNvSpPr txBox="1"/>
            <p:nvPr/>
          </p:nvSpPr>
          <p:spPr>
            <a:xfrm>
              <a:off x="3929975" y="1639782"/>
              <a:ext cx="615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TODO</a:t>
              </a:r>
              <a:endParaRPr lang="pt-PT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3F071-57BD-4EF3-911F-419BE8BBF1E2}"/>
                </a:ext>
              </a:extLst>
            </p:cNvPr>
            <p:cNvSpPr txBox="1"/>
            <p:nvPr/>
          </p:nvSpPr>
          <p:spPr>
            <a:xfrm>
              <a:off x="5566372" y="1639782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DOING</a:t>
              </a:r>
              <a:endParaRPr lang="pt-PT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6B3EE0-D519-4EDB-B7C9-63A4393A194D}"/>
                </a:ext>
              </a:extLst>
            </p:cNvPr>
            <p:cNvSpPr txBox="1"/>
            <p:nvPr/>
          </p:nvSpPr>
          <p:spPr>
            <a:xfrm>
              <a:off x="7297474" y="1639782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DONE</a:t>
              </a:r>
              <a:endParaRPr lang="pt-PT" sz="14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6CEE14-BB16-43FA-90EC-332B354D8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919" y="3335413"/>
            <a:ext cx="3927184" cy="2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476F-FEF4-4DF2-8A0F-EA10A343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การประเมิน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CF89-9674-4278-A770-7752EA6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thaiDist"/>
            <a:r>
              <a:rPr lang="th-TH" u="sng" dirty="0"/>
              <a:t>แผนการประเมินผล: </a:t>
            </a:r>
            <a:r>
              <a:rPr lang="th-TH" dirty="0"/>
              <a:t>เกรดสุดท้ายจะคำนวณตามการกระจายน้ำหนักดังต่อไปนี้: รายการพอร์ต</a:t>
            </a:r>
            <a:r>
              <a:rPr lang="th-TH" dirty="0" err="1"/>
              <a:t>โฟลิ</a:t>
            </a:r>
            <a:r>
              <a:rPr lang="th-TH" dirty="0"/>
              <a:t>โอรายสัปดาห์ (10%); ผลงานทั่วโลกโดยรวม (40%); การนำเสนอโครงการและการอภิปราย (50%) สิ่งเหล่านี้จะแบ่งออกเป็นการสื่อสารด้วยปากเปล่า (40%); การสื่อสารเป็นลายลักษณ์อักษร (20%); การนำเสนอ (10%); การประเมินเพื่อน (10%) และการพัฒนาตนเอง (20%)</a:t>
            </a:r>
          </a:p>
          <a:p>
            <a:r>
              <a:rPr lang="en-US" dirty="0"/>
              <a:t>“A” </a:t>
            </a:r>
            <a:r>
              <a:rPr lang="th-TH" dirty="0"/>
              <a:t>จะได้รับรางวัลถ้านักเรียนสามารถแสดงให้เห็นถึงความสามารถการบริหารจัดการโครงการที่มีประสิทธิภาพได้อย่างชัดเจนสำหรับอุตสาหกรรม 4.0</a:t>
            </a:r>
          </a:p>
          <a:p>
            <a:r>
              <a:rPr lang="en-US" dirty="0"/>
              <a:t>A“B” </a:t>
            </a:r>
            <a:r>
              <a:rPr lang="th-TH" dirty="0"/>
              <a:t>จะได้รับรางวัลถ้านักเรียนสามารถแสดงความคืบหน้าดีในความสามารถการบริหารจัดการโครงการสำหรับอุตสาหกรรม 4.0</a:t>
            </a:r>
          </a:p>
          <a:p>
            <a:r>
              <a:rPr lang="en-US" dirty="0"/>
              <a:t>A“C” </a:t>
            </a:r>
            <a:r>
              <a:rPr lang="th-TH" dirty="0"/>
              <a:t>จะได้รับถ้านักเรียนสามารถแสดงความคืบหน้าพอสมควรสมรรถภาพการบริหารจัดการโครงการสำหรับอุตสาหกรรม 4.0</a:t>
            </a:r>
          </a:p>
          <a:p>
            <a:r>
              <a:rPr lang="en-US" dirty="0"/>
              <a:t>A“D” </a:t>
            </a:r>
            <a:r>
              <a:rPr lang="th-TH" dirty="0"/>
              <a:t>จะได้รับถ้านักเรียนแสดงให้เห็นการขาดความสามารถในการปรับปรุงการบริหารจัดการโครงการสำหรับอุตสาหกรรม 4.0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614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หนังสืออ้างอิง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6035B-7EF2-48F4-A277-D55977A2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012"/>
            <a:ext cx="11705331" cy="48247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Schuh, G., </a:t>
            </a:r>
            <a:r>
              <a:rPr lang="en-US" dirty="0" err="1"/>
              <a:t>Anderl</a:t>
            </a:r>
            <a:r>
              <a:rPr lang="en-US" dirty="0"/>
              <a:t>, R., </a:t>
            </a:r>
            <a:r>
              <a:rPr lang="en-US" dirty="0" err="1"/>
              <a:t>Gausemeier</a:t>
            </a:r>
            <a:r>
              <a:rPr lang="en-US" dirty="0"/>
              <a:t>, J., </a:t>
            </a:r>
            <a:r>
              <a:rPr lang="en-US" dirty="0" err="1"/>
              <a:t>Hompel</a:t>
            </a:r>
            <a:r>
              <a:rPr lang="en-US" dirty="0"/>
              <a:t>, M. t. and </a:t>
            </a:r>
            <a:r>
              <a:rPr lang="en-US" dirty="0" err="1"/>
              <a:t>Wahlster</a:t>
            </a:r>
            <a:r>
              <a:rPr lang="en-US" dirty="0"/>
              <a:t>, W. (2017) </a:t>
            </a:r>
            <a:r>
              <a:rPr lang="en-US" i="1" dirty="0" err="1"/>
              <a:t>Industrie</a:t>
            </a:r>
            <a:r>
              <a:rPr lang="en-US" i="1" dirty="0"/>
              <a:t> 4.0 Maturity Index – Managing the Digital Transformation of Companies</a:t>
            </a:r>
            <a:r>
              <a:rPr lang="en-US" dirty="0"/>
              <a:t>: Acatech. Available at: </a:t>
            </a:r>
            <a:r>
              <a:rPr lang="en-US" sz="1400" dirty="0">
                <a:hlinkClick r:id="rId3"/>
              </a:rPr>
              <a:t>https://en.acatech.de/wp-content/uploads/sites/6/2018/03/acatech_STUDIE_Maturity_Index_eng_WEB.pdf</a:t>
            </a:r>
            <a:r>
              <a:rPr lang="en-US" sz="1400" dirty="0"/>
              <a:t>. </a:t>
            </a:r>
            <a:endParaRPr lang="pt-PT" sz="1400" dirty="0"/>
          </a:p>
          <a:p>
            <a:pPr lvl="1"/>
            <a:r>
              <a:rPr lang="en-US" dirty="0" err="1"/>
              <a:t>Oehmen</a:t>
            </a:r>
            <a:r>
              <a:rPr lang="en-US" dirty="0"/>
              <a:t>, J. (Ed.). (2012). </a:t>
            </a:r>
            <a:r>
              <a:rPr lang="en-US" i="1" dirty="0"/>
              <a:t>The Guide to Lean Enablers for Managing Engineering Programs, Version 1.0</a:t>
            </a:r>
            <a:r>
              <a:rPr lang="en-US" dirty="0"/>
              <a:t>. Cambridge, MA: Joint MIT PMI INCOSE Community of Practice on Lean in Program Management.</a:t>
            </a:r>
          </a:p>
          <a:p>
            <a:pPr lvl="2"/>
            <a:r>
              <a:rPr lang="en-US" sz="1200" dirty="0">
                <a:hlinkClick r:id="rId4"/>
              </a:rPr>
              <a:t>http://dspace.mit.edu/bitstream/handle/1721.1/70495/Oehmen%20et%20al%202012%20%20The%20Guide%20to%20Lean%20Enablers%20for%20Managing%20Engineering%20Programs.pdf</a:t>
            </a:r>
            <a:endParaRPr lang="en-US" sz="1200" dirty="0"/>
          </a:p>
          <a:p>
            <a:pPr lvl="1"/>
            <a:r>
              <a:rPr lang="en-US" dirty="0"/>
              <a:t>Jeff Sutherland (2014) </a:t>
            </a:r>
            <a:r>
              <a:rPr lang="en-US" i="1" dirty="0"/>
              <a:t>SCRUM The Art Of Doing Twice The Work In Half The Time  </a:t>
            </a:r>
            <a:r>
              <a:rPr lang="en-US" dirty="0"/>
              <a:t>. </a:t>
            </a:r>
            <a:r>
              <a:rPr lang="en-US" dirty="0" err="1"/>
              <a:t>Leya</a:t>
            </a:r>
            <a:endParaRPr lang="en-US" dirty="0"/>
          </a:p>
          <a:p>
            <a:pPr lvl="1"/>
            <a:r>
              <a:rPr lang="en-US" dirty="0"/>
              <a:t>Harold Kerzner (2009) Project Management: A Systems Approach to Planning, Scheduling, and Controlling; John Wiley &amp; Sons; ISBN: 0470278706.</a:t>
            </a:r>
          </a:p>
          <a:p>
            <a:pPr lvl="1"/>
            <a:r>
              <a:rPr lang="en-US" dirty="0"/>
              <a:t>PMI-PMBOK (2013) “A Guide to the Project Management Body of Knowledge (PMBOK Guide 5th ed.)”. </a:t>
            </a:r>
            <a:r>
              <a:rPr lang="en-US" i="1" dirty="0"/>
              <a:t>Pennsylvania, USA: Project Management Institute (PMI)</a:t>
            </a:r>
            <a:r>
              <a:rPr lang="en-US" dirty="0"/>
              <a:t>.</a:t>
            </a:r>
          </a:p>
          <a:p>
            <a:pPr lvl="1"/>
            <a:r>
              <a:rPr lang="pt-PT" dirty="0" err="1"/>
              <a:t>Finocchio</a:t>
            </a:r>
            <a:r>
              <a:rPr lang="pt-PT" dirty="0"/>
              <a:t> Junior, José (2013) Project </a:t>
            </a:r>
            <a:r>
              <a:rPr lang="pt-PT" dirty="0" err="1"/>
              <a:t>Model</a:t>
            </a:r>
            <a:r>
              <a:rPr lang="pt-PT" dirty="0"/>
              <a:t> Canvas – Project Management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Bureaucracy</a:t>
            </a:r>
            <a:r>
              <a:rPr lang="pt-PT" dirty="0"/>
              <a:t>. Elsevier – Campus. ISBN: 978-85-352-7456-1</a:t>
            </a:r>
          </a:p>
          <a:p>
            <a:pPr lvl="2"/>
            <a:r>
              <a:rPr lang="pt-PT" sz="1200" dirty="0">
                <a:hlinkClick r:id="rId5"/>
              </a:rPr>
              <a:t>http://www.livrariasaraiva.com.br/produto/4967937/project-model-canvas-gerenciamento-de-projetos-sem-burocracia/</a:t>
            </a:r>
            <a:endParaRPr lang="pt-PT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C7AAAE4-F7B8-4DC3-A439-C842A0D30E61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9252AF-5DCB-4FE3-8D65-D6D4F4145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2682</TotalTime>
  <Words>2844</Words>
  <Application>Microsoft Office PowerPoint</Application>
  <PresentationFormat>แบบจอกว้าง</PresentationFormat>
  <Paragraphs>290</Paragraphs>
  <Slides>27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Source Sans Pro</vt:lpstr>
      <vt:lpstr>Source Sans Pro Black</vt:lpstr>
      <vt:lpstr>Wingdings</vt:lpstr>
      <vt:lpstr>Office Theme</vt:lpstr>
      <vt:lpstr>การบริหารโครงการสำหรับอุตสาหกรรม 4.0</vt:lpstr>
      <vt:lpstr>Course Objective</vt:lpstr>
      <vt:lpstr>Learning Outcomes</vt:lpstr>
      <vt:lpstr>โมดูลที่ 1: การจัดการโครงการ Industry 4.0</vt:lpstr>
      <vt:lpstr>โมดูล 2: การจัดการทีมโครงการสำหรับอุตสาหกรรม 4.0</vt:lpstr>
      <vt:lpstr>การประชุมเชิงปฏิบัติการ: การดูแลโครงการ</vt:lpstr>
      <vt:lpstr>การประเมินผล - แผนโครงการ + การดำเนินการและการตรวจสอบ</vt:lpstr>
      <vt:lpstr>การประเมิน</vt:lpstr>
      <vt:lpstr>หนังสืออ้างอิง</vt:lpstr>
      <vt:lpstr>รายชื่อวารสารที่สนใจ</vt:lpstr>
      <vt:lpstr>การนำเสนอ</vt:lpstr>
      <vt:lpstr>วางแผน</vt:lpstr>
      <vt:lpstr>Project</vt:lpstr>
      <vt:lpstr>โครงการและการบริหารโครงการ</vt:lpstr>
      <vt:lpstr>วิศวกรรมและการจัดการอุตสาหกรรมและ การจัดการโครงการ</vt:lpstr>
      <vt:lpstr>สหภาพการบริหารโครงการ</vt:lpstr>
      <vt:lpstr>ICB 4.0 - IPMA</vt:lpstr>
      <vt:lpstr>ICB 4.0 - IPMA</vt:lpstr>
      <vt:lpstr>ICB 4.0 - IPMA</vt:lpstr>
      <vt:lpstr>Project Management Institute (PMI)</vt:lpstr>
      <vt:lpstr>การจัดการโครงการ PMBOK: กลุ่มกระบวนการ</vt:lpstr>
      <vt:lpstr>PMBOK 6: 10 พื้นที่ความรู้และ 49 กระบวนการ</vt:lpstr>
      <vt:lpstr>สาขาความรู้ที่เน้นมากขึ้นในระเบียบวินัยนี้</vt:lpstr>
      <vt:lpstr>การจัดการทรัพยากรมนุษย์โครงการ (การจัดการทีม)</vt:lpstr>
      <vt:lpstr>การจัดการการสื่อสารโครงการ</vt:lpstr>
      <vt:lpstr>เอกสารอ้างอิง / กิตติกรรมประกาศ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AMY AMIGO</cp:lastModifiedBy>
  <cp:revision>183</cp:revision>
  <dcterms:created xsi:type="dcterms:W3CDTF">2018-02-10T16:55:03Z</dcterms:created>
  <dcterms:modified xsi:type="dcterms:W3CDTF">2020-09-28T14:28:24Z</dcterms:modified>
</cp:coreProperties>
</file>