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376" r:id="rId2"/>
    <p:sldId id="373" r:id="rId3"/>
    <p:sldId id="532" r:id="rId4"/>
    <p:sldId id="53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3F5E"/>
    <a:srgbClr val="00814A"/>
    <a:srgbClr val="B0CAE9"/>
    <a:srgbClr val="AAE3E3"/>
    <a:srgbClr val="A3DDBE"/>
    <a:srgbClr val="9FD6A2"/>
    <a:srgbClr val="B0D2A1"/>
    <a:srgbClr val="DBE7F5"/>
    <a:srgbClr val="A8C5E7"/>
    <a:srgbClr val="A6C3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4070" autoAdjust="0"/>
  </p:normalViewPr>
  <p:slideViewPr>
    <p:cSldViewPr snapToGrid="0">
      <p:cViewPr varScale="1">
        <p:scale>
          <a:sx n="45" d="100"/>
          <a:sy n="45" d="100"/>
        </p:scale>
        <p:origin x="682" y="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99C7C-64F4-6E4D-ACDB-FD7876D2BE1F}" type="datetimeFigureOut">
              <a:rPr lang="en-US" smtClean="0"/>
              <a:t>10/16/2020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50DBC-2896-0A4C-AFF9-CCB22DA1C3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480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4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6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45027A7-4436-4BFC-B715-CB8E92192D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5D39AF64-02D8-4A17-BB3F-4E3014876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445482"/>
            <a:ext cx="8950284" cy="130516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7DADDB0-2C51-4443-AB1B-DC4AF7639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177" y="2067992"/>
            <a:ext cx="8950284" cy="1121423"/>
          </a:xfrm>
          <a:noFill/>
        </p:spPr>
        <p:txBody>
          <a:bodyPr anchor="ctr">
            <a:noAutofit/>
          </a:bodyPr>
          <a:lstStyle>
            <a:lvl1pPr algn="ctr">
              <a:defRPr sz="44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31D9C-DF45-4586-BF2E-7912D4B41D80}"/>
              </a:ext>
            </a:extLst>
          </p:cNvPr>
          <p:cNvSpPr/>
          <p:nvPr userDrawn="1"/>
        </p:nvSpPr>
        <p:spPr>
          <a:xfrm>
            <a:off x="1356177" y="3184039"/>
            <a:ext cx="8950284" cy="843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344BED-7B33-41AD-A323-368EB9B434D6}"/>
              </a:ext>
            </a:extLst>
          </p:cNvPr>
          <p:cNvSpPr/>
          <p:nvPr userDrawn="1"/>
        </p:nvSpPr>
        <p:spPr>
          <a:xfrm>
            <a:off x="1615354" y="3263030"/>
            <a:ext cx="843193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023124-B431-4DF0-80A3-5D3DB66D88FD}"/>
              </a:ext>
            </a:extLst>
          </p:cNvPr>
          <p:cNvSpPr/>
          <p:nvPr userDrawn="1"/>
        </p:nvSpPr>
        <p:spPr>
          <a:xfrm>
            <a:off x="1927935" y="3310167"/>
            <a:ext cx="7806768" cy="52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6" name="Group 6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29" name="Rectangle 28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493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AB01A1C-51D1-41B4-9C3C-E06B1D57AF69}"/>
              </a:ext>
            </a:extLst>
          </p:cNvPr>
          <p:cNvGrpSpPr/>
          <p:nvPr userDrawn="1"/>
        </p:nvGrpSpPr>
        <p:grpSpPr>
          <a:xfrm>
            <a:off x="1792289" y="1349129"/>
            <a:ext cx="9913040" cy="154101"/>
            <a:chOff x="1610813" y="1340083"/>
            <a:chExt cx="7607984" cy="16991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FAE0845-1B36-45A0-A900-346B585FB863}"/>
                </a:ext>
              </a:extLst>
            </p:cNvPr>
            <p:cNvSpPr/>
            <p:nvPr userDrawn="1"/>
          </p:nvSpPr>
          <p:spPr>
            <a:xfrm>
              <a:off x="1610813" y="1340083"/>
              <a:ext cx="7607984" cy="843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4424509-D133-4E5C-8A4D-7A431372B253}"/>
                </a:ext>
              </a:extLst>
            </p:cNvPr>
            <p:cNvSpPr/>
            <p:nvPr userDrawn="1"/>
          </p:nvSpPr>
          <p:spPr>
            <a:xfrm>
              <a:off x="1831119" y="1405583"/>
              <a:ext cx="7167370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4E59BE7-4247-4ABD-852F-D91F21A5AAD4}"/>
                </a:ext>
              </a:extLst>
            </p:cNvPr>
            <p:cNvSpPr/>
            <p:nvPr userDrawn="1"/>
          </p:nvSpPr>
          <p:spPr>
            <a:xfrm>
              <a:off x="2096821" y="1457576"/>
              <a:ext cx="6635965" cy="5242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1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09061E-C19F-4F07-A1CD-123D3E1DE607}"/>
              </a:ext>
            </a:extLst>
          </p:cNvPr>
          <p:cNvSpPr/>
          <p:nvPr userDrawn="1"/>
        </p:nvSpPr>
        <p:spPr>
          <a:xfrm>
            <a:off x="4042475" y="2034173"/>
            <a:ext cx="60013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i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A31B2A8-CB08-462F-B7BA-1D4FF2A92C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36" name="Rectangle 35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5838C6F-2712-40E5-B33C-0F633F5A2BC1}"/>
              </a:ext>
            </a:extLst>
          </p:cNvPr>
          <p:cNvGrpSpPr/>
          <p:nvPr userDrawn="1"/>
        </p:nvGrpSpPr>
        <p:grpSpPr>
          <a:xfrm>
            <a:off x="208806" y="3605919"/>
            <a:ext cx="4259613" cy="2063948"/>
            <a:chOff x="1367874" y="3724026"/>
            <a:chExt cx="4259613" cy="2063948"/>
          </a:xfrm>
        </p:grpSpPr>
        <p:pic>
          <p:nvPicPr>
            <p:cNvPr id="38" name="Picture 8" descr="Related image">
              <a:extLst>
                <a:ext uri="{FF2B5EF4-FFF2-40B4-BE49-F238E27FC236}">
                  <a16:creationId xmlns:a16="http://schemas.microsoft.com/office/drawing/2014/main" id="{C347F2E1-32C3-42DE-A641-A761A9BC845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51" t="10377" r="11299" b="16033"/>
            <a:stretch/>
          </p:blipFill>
          <p:spPr bwMode="auto">
            <a:xfrm>
              <a:off x="1451557" y="4417174"/>
              <a:ext cx="658490" cy="63971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8" descr="Image result for youtube icon png">
              <a:extLst>
                <a:ext uri="{FF2B5EF4-FFF2-40B4-BE49-F238E27FC236}">
                  <a16:creationId xmlns:a16="http://schemas.microsoft.com/office/drawing/2014/main" id="{433171C4-5851-4396-BA52-6A4F1EB08AA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7874" y="5129484"/>
              <a:ext cx="658490" cy="65849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6" descr="Image result for website icon png">
              <a:extLst>
                <a:ext uri="{FF2B5EF4-FFF2-40B4-BE49-F238E27FC236}">
                  <a16:creationId xmlns:a16="http://schemas.microsoft.com/office/drawing/2014/main" id="{700B0FFF-4324-4D36-ABB6-514B1D0CC3D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87"/>
            <a:stretch/>
          </p:blipFill>
          <p:spPr bwMode="auto">
            <a:xfrm>
              <a:off x="1496281" y="3724026"/>
              <a:ext cx="658490" cy="618404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5E2B65C-C975-427A-8BB0-A7D46DE78454}"/>
                </a:ext>
              </a:extLst>
            </p:cNvPr>
            <p:cNvSpPr txBox="1"/>
            <p:nvPr userDrawn="1"/>
          </p:nvSpPr>
          <p:spPr>
            <a:xfrm>
              <a:off x="2137507" y="3833173"/>
              <a:ext cx="34899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https://msie4.ait.ac.th/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D1A48ED-6076-4329-BBEF-FBED22F94A4E}"/>
                </a:ext>
              </a:extLst>
            </p:cNvPr>
            <p:cNvSpPr txBox="1"/>
            <p:nvPr userDrawn="1"/>
          </p:nvSpPr>
          <p:spPr>
            <a:xfrm>
              <a:off x="2060031" y="5269018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MSIE 4.0 Channel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D629B7C-F449-4D17-9736-3DF1838E5F47}"/>
                </a:ext>
              </a:extLst>
            </p:cNvPr>
            <p:cNvSpPr txBox="1"/>
            <p:nvPr userDrawn="1"/>
          </p:nvSpPr>
          <p:spPr>
            <a:xfrm>
              <a:off x="2109384" y="4536977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@MSIE4Thailand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F67F8699-7B71-4797-B9A1-850CF5BF8DCB}"/>
              </a:ext>
            </a:extLst>
          </p:cNvPr>
          <p:cNvSpPr txBox="1"/>
          <p:nvPr userDrawn="1"/>
        </p:nvSpPr>
        <p:spPr>
          <a:xfrm>
            <a:off x="4042475" y="3672689"/>
            <a:ext cx="6311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2060"/>
                </a:solidFill>
              </a:rPr>
              <a:t>Together We Will Make Our Education Stronger</a:t>
            </a:r>
          </a:p>
        </p:txBody>
      </p:sp>
    </p:spTree>
    <p:extLst>
      <p:ext uri="{BB962C8B-B14F-4D97-AF65-F5344CB8AC3E}">
        <p14:creationId xmlns:p14="http://schemas.microsoft.com/office/powerpoint/2010/main" val="2860896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64"/>
          <a:stretch/>
        </p:blipFill>
        <p:spPr>
          <a:xfrm>
            <a:off x="-147721" y="0"/>
            <a:ext cx="12339721" cy="6858000"/>
          </a:xfrm>
          <a:prstGeom prst="rect">
            <a:avLst/>
          </a:prstGeom>
        </p:spPr>
      </p:pic>
      <p:sp>
        <p:nvSpPr>
          <p:cNvPr id="19" name="Rectangle: Diagonal Corners Rounded 18"/>
          <p:cNvSpPr/>
          <p:nvPr/>
        </p:nvSpPr>
        <p:spPr>
          <a:xfrm>
            <a:off x="383179" y="274322"/>
            <a:ext cx="11303727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0809" y="446888"/>
            <a:ext cx="9742993" cy="663380"/>
          </a:xfrm>
        </p:spPr>
        <p:txBody>
          <a:bodyPr>
            <a:normAutofit/>
          </a:bodyPr>
          <a:lstStyle>
            <a:lvl1pPr>
              <a:defRPr sz="3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1677997"/>
            <a:ext cx="10515600" cy="4548445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18" descr="Ait_logo"/>
          <p:cNvPicPr>
            <a:picLocks noChangeAspect="1" noChangeArrowheads="1"/>
          </p:cNvPicPr>
          <p:nvPr/>
        </p:nvPicPr>
        <p:blipFill>
          <a:blip r:embed="rId3" cstate="print"/>
          <a:srcRect l="3134" t="4286" r="4272" b="4572"/>
          <a:stretch>
            <a:fillRect/>
          </a:stretch>
        </p:blipFill>
        <p:spPr bwMode="auto">
          <a:xfrm>
            <a:off x="147491" y="121759"/>
            <a:ext cx="1193353" cy="1078406"/>
          </a:xfrm>
          <a:prstGeom prst="rect">
            <a:avLst/>
          </a:prstGeom>
          <a:noFill/>
        </p:spPr>
      </p:pic>
      <p:grpSp>
        <p:nvGrpSpPr>
          <p:cNvPr id="10" name="Group 9"/>
          <p:cNvGrpSpPr/>
          <p:nvPr/>
        </p:nvGrpSpPr>
        <p:grpSpPr>
          <a:xfrm>
            <a:off x="10672353" y="5703241"/>
            <a:ext cx="1284517" cy="1082239"/>
            <a:chOff x="13617462" y="1597496"/>
            <a:chExt cx="3099864" cy="3060222"/>
          </a:xfrm>
        </p:grpSpPr>
        <p:pic>
          <p:nvPicPr>
            <p:cNvPr id="11" name="Picture 24" descr="Image result for gear engineering 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17462" y="1597496"/>
              <a:ext cx="3099864" cy="3060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Oval 11"/>
            <p:cNvSpPr/>
            <p:nvPr/>
          </p:nvSpPr>
          <p:spPr>
            <a:xfrm>
              <a:off x="14100949" y="2069774"/>
              <a:ext cx="2140209" cy="21134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245" t="20474" r="1" b="20514"/>
            <a:stretch/>
          </p:blipFill>
          <p:spPr>
            <a:xfrm>
              <a:off x="14546399" y="3464785"/>
              <a:ext cx="1241990" cy="50839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0960"/>
            <a:stretch/>
          </p:blipFill>
          <p:spPr>
            <a:xfrm>
              <a:off x="14557241" y="2257795"/>
              <a:ext cx="1136497" cy="1226840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1309274" y="1110268"/>
            <a:ext cx="10223443" cy="198124"/>
            <a:chOff x="1340844" y="1150192"/>
            <a:chExt cx="7517584" cy="148090"/>
          </a:xfrm>
        </p:grpSpPr>
        <p:sp>
          <p:nvSpPr>
            <p:cNvPr id="16" name="Rectangle 15"/>
            <p:cNvSpPr/>
            <p:nvPr userDrawn="1"/>
          </p:nvSpPr>
          <p:spPr>
            <a:xfrm>
              <a:off x="1477253" y="1199555"/>
              <a:ext cx="7381175" cy="9872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1340844" y="1150192"/>
              <a:ext cx="7381175" cy="9872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65913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7A579E-4B74-4964-A53B-FB8332EF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C04A4-EEFA-4B33-8F0B-8AD3425C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46A3A-1AE9-4421-975B-95106E577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CF984-20D0-475F-95E8-BAD667F37A1D}" type="datetimeFigureOut">
              <a:rPr lang="en-US" smtClean="0"/>
              <a:t>10/16/2020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CF4F-5EC1-4EF5-ABA2-A2BF92300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227D0-FBCE-4F46-A81F-6B494FE79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D2C98-E128-431B-B44D-4E0429A369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8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3" r:id="rId3"/>
    <p:sldLayoutId id="2147483662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E8C3049-6B68-4E38-977A-C7B28A94B8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8586" y="3674089"/>
            <a:ext cx="8950284" cy="745512"/>
          </a:xfrm>
        </p:spPr>
        <p:txBody>
          <a:bodyPr/>
          <a:lstStyle/>
          <a:p>
            <a:pPr algn="l" rtl="0"/>
            <a:r>
              <a:rPr lang="pl-PL" sz="2400" b="1" dirty="0">
                <a:solidFill>
                  <a:srgbClr val="002060"/>
                </a:solidFill>
                <a:latin typeface="Arial-BoldMT"/>
              </a:rPr>
              <a:t>โมดูล 1: </a:t>
            </a:r>
            <a:r>
              <a:rPr lang="en-US" sz="2400" i="0" u="none" strike="noStrike" baseline="0" dirty="0">
                <a:solidFill>
                  <a:srgbClr val="293F5E"/>
                </a:solidFill>
                <a:latin typeface="Arial-BoldMT"/>
              </a:rPr>
              <a:t>เส้นทางประสบการณ์ของลูกค้าที่ปราศจากความเจ็บปวด</a:t>
            </a:r>
          </a:p>
          <a:p>
            <a:pPr algn="l" rtl="0"/>
            <a:r>
              <a:rPr lang="en-US" sz="2400" dirty="0">
                <a:solidFill>
                  <a:srgbClr val="002060"/>
                </a:solidFill>
                <a:latin typeface="Arial-BoldMT"/>
              </a:rPr>
              <a:t>หัวข้อ 4: การป้องกันความล้มเหลวที่มุ่งเน้นลูกค้า [1/2]</a:t>
            </a: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5D17146D-0AC9-42ED-B49A-7C525B4C76AF}"/>
              </a:ext>
            </a:extLst>
          </p:cNvPr>
          <p:cNvSpPr txBox="1">
            <a:spLocks/>
          </p:cNvSpPr>
          <p:nvPr/>
        </p:nvSpPr>
        <p:spPr>
          <a:xfrm>
            <a:off x="1299027" y="4556760"/>
            <a:ext cx="6713403" cy="68071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en-US" sz="1200" dirty="0">
                <a:solidFill>
                  <a:srgbClr val="E7E6E6">
                    <a:lumMod val="50000"/>
                  </a:srgbClr>
                </a:solidFill>
                <a:latin typeface="Calibri"/>
                <a:cs typeface="+mn-cs"/>
              </a:rPr>
              <a:t>Pisut </a:t>
            </a:r>
            <a:r>
              <a:rPr lang="en-US" sz="1200" dirty="0" err="1">
                <a:solidFill>
                  <a:srgbClr val="E7E6E6">
                    <a:lumMod val="50000"/>
                  </a:srgbClr>
                </a:solidFill>
                <a:latin typeface="Calibri"/>
                <a:cs typeface="+mn-cs"/>
              </a:rPr>
              <a:t>Koomsap</a:t>
            </a:r>
            <a:r>
              <a:rPr lang="en-US" sz="1200" dirty="0">
                <a:solidFill>
                  <a:srgbClr val="E7E6E6">
                    <a:lumMod val="50000"/>
                  </a:srgbClr>
                </a:solidFill>
                <a:latin typeface="Calibri"/>
                <a:cs typeface="+mn-cs"/>
              </a:rPr>
              <a:t> (AIT), </a:t>
            </a:r>
            <a:r>
              <a:rPr lang="en-US" sz="1200" dirty="0" err="1">
                <a:solidFill>
                  <a:srgbClr val="E7E6E6">
                    <a:lumMod val="50000"/>
                  </a:srgbClr>
                </a:solidFill>
                <a:latin typeface="Calibri"/>
                <a:cs typeface="+mn-cs"/>
              </a:rPr>
              <a:t>Duangthida</a:t>
            </a:r>
            <a:r>
              <a:rPr lang="en-US" sz="1200" dirty="0">
                <a:solidFill>
                  <a:srgbClr val="E7E6E6">
                    <a:lumMod val="50000"/>
                  </a:srgbClr>
                </a:solidFill>
                <a:latin typeface="Calibri"/>
                <a:cs typeface="+mn-cs"/>
              </a:rPr>
              <a:t> </a:t>
            </a:r>
            <a:r>
              <a:rPr lang="en-US" sz="1200" dirty="0" err="1">
                <a:solidFill>
                  <a:srgbClr val="E7E6E6">
                    <a:lumMod val="50000"/>
                  </a:srgbClr>
                </a:solidFill>
                <a:latin typeface="Calibri"/>
                <a:cs typeface="+mn-cs"/>
              </a:rPr>
              <a:t>Hussadintorn</a:t>
            </a:r>
            <a:r>
              <a:rPr lang="en-US" sz="1200" dirty="0">
                <a:solidFill>
                  <a:srgbClr val="E7E6E6">
                    <a:lumMod val="50000"/>
                  </a:srgbClr>
                </a:solidFill>
                <a:latin typeface="Calibri"/>
                <a:cs typeface="+mn-cs"/>
              </a:rPr>
              <a:t> Na Ayutthaya (AIT),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en-US" sz="1200" dirty="0">
                <a:solidFill>
                  <a:srgbClr val="E7E6E6">
                    <a:lumMod val="50000"/>
                  </a:srgbClr>
                </a:solidFill>
                <a:latin typeface="Calibri"/>
                <a:cs typeface="+mn-cs"/>
              </a:rPr>
              <a:t>Tomasz </a:t>
            </a:r>
            <a:r>
              <a:rPr lang="en-US" sz="1200" dirty="0" err="1">
                <a:solidFill>
                  <a:srgbClr val="E7E6E6">
                    <a:lumMod val="50000"/>
                  </a:srgbClr>
                </a:solidFill>
                <a:latin typeface="Calibri"/>
                <a:cs typeface="+mn-cs"/>
              </a:rPr>
              <a:t>Nitkiewicz</a:t>
            </a:r>
            <a:r>
              <a:rPr lang="en-US" sz="1200" dirty="0">
                <a:solidFill>
                  <a:srgbClr val="E7E6E6">
                    <a:lumMod val="50000"/>
                  </a:srgbClr>
                </a:solidFill>
                <a:latin typeface="Calibri"/>
                <a:cs typeface="+mn-cs"/>
              </a:rPr>
              <a:t> (CUT), </a:t>
            </a:r>
            <a:r>
              <a:rPr lang="en-US" sz="1200" dirty="0" err="1">
                <a:solidFill>
                  <a:srgbClr val="E7E6E6">
                    <a:lumMod val="50000"/>
                  </a:srgbClr>
                </a:solidFill>
                <a:latin typeface="Calibri"/>
                <a:cs typeface="+mn-cs"/>
              </a:rPr>
              <a:t>Agnieszka</a:t>
            </a:r>
            <a:r>
              <a:rPr lang="en-US" sz="1200" dirty="0">
                <a:solidFill>
                  <a:srgbClr val="E7E6E6">
                    <a:lumMod val="50000"/>
                  </a:srgbClr>
                </a:solidFill>
                <a:latin typeface="Calibri"/>
                <a:cs typeface="+mn-cs"/>
              </a:rPr>
              <a:t> </a:t>
            </a:r>
            <a:r>
              <a:rPr lang="en-US" sz="1200" dirty="0" err="1">
                <a:solidFill>
                  <a:srgbClr val="E7E6E6">
                    <a:lumMod val="50000"/>
                  </a:srgbClr>
                </a:solidFill>
                <a:latin typeface="Calibri"/>
                <a:cs typeface="+mn-cs"/>
              </a:rPr>
              <a:t>Ociepa-Kubicka</a:t>
            </a:r>
            <a:r>
              <a:rPr lang="en-US" sz="1200" dirty="0">
                <a:solidFill>
                  <a:srgbClr val="E7E6E6">
                    <a:lumMod val="50000"/>
                  </a:srgbClr>
                </a:solidFill>
                <a:latin typeface="Calibri"/>
                <a:cs typeface="+mn-cs"/>
              </a:rPr>
              <a:t> (CUT</a:t>
            </a:r>
            <a:r>
              <a:rPr lang="en-US" sz="1200" dirty="0" smtClean="0">
                <a:solidFill>
                  <a:srgbClr val="E7E6E6">
                    <a:lumMod val="50000"/>
                  </a:srgbClr>
                </a:solidFill>
                <a:latin typeface="Calibri"/>
                <a:cs typeface="+mn-cs"/>
              </a:rPr>
              <a:t>)</a:t>
            </a:r>
            <a:endParaRPr lang="en-US" sz="1200" dirty="0">
              <a:solidFill>
                <a:srgbClr val="E7E6E6">
                  <a:lumMod val="50000"/>
                </a:srgbClr>
              </a:solidFill>
              <a:latin typeface="Calibri"/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356177" y="2204653"/>
            <a:ext cx="9672210" cy="11214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 rtl="0"/>
            <a:r>
              <a:rPr lang="th-TH" sz="3200" dirty="0" smtClean="0">
                <a:solidFill>
                  <a:srgbClr val="002060"/>
                </a:solidFill>
              </a:rPr>
              <a:t>คอร</a:t>
            </a:r>
            <a:r>
              <a:rPr lang="th-TH" sz="3200" dirty="0" err="1" smtClean="0">
                <a:solidFill>
                  <a:srgbClr val="002060"/>
                </a:solidFill>
              </a:rPr>
              <a:t>์ส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pl-PL" sz="3200" dirty="0">
                <a:solidFill>
                  <a:srgbClr val="002060"/>
                </a:solidFill>
              </a:rPr>
              <a:t>15</a:t>
            </a:r>
            <a:r>
              <a:rPr lang="en-US" sz="3200" dirty="0">
                <a:solidFill>
                  <a:srgbClr val="002060"/>
                </a:solidFill>
              </a:rPr>
              <a:t>: </a:t>
            </a:r>
            <a:r>
              <a:rPr lang="pl-PL" sz="3200" i="0" u="none" strike="noStrike" baseline="0" dirty="0">
                <a:latin typeface="Arial-BoldMT"/>
              </a:rPr>
              <a:t>การออกแบบที่ขับเคลื่อนด้วยประสบการณ์ของ</a:t>
            </a:r>
            <a:r>
              <a:rPr lang="pl-PL" sz="3200" i="0" u="none" strike="noStrike" baseline="0" dirty="0" smtClean="0">
                <a:latin typeface="Arial-BoldMT"/>
              </a:rPr>
              <a:t>ลูกค้า</a:t>
            </a:r>
            <a:endParaRPr lang="th-TH" sz="3200" i="0" u="none" strike="noStrike" baseline="0" dirty="0" smtClean="0">
              <a:latin typeface="Arial-BoldMT"/>
            </a:endParaRPr>
          </a:p>
          <a:p>
            <a:pPr algn="l"/>
            <a:r>
              <a:rPr lang="th-TH" sz="3200" dirty="0" smtClean="0">
                <a:latin typeface="Arial-BoldMT"/>
              </a:rPr>
              <a:t>              (</a:t>
            </a:r>
            <a:r>
              <a:rPr lang="pl-PL" sz="3200" dirty="0" smtClean="0">
                <a:latin typeface="Arial-BoldMT"/>
              </a:rPr>
              <a:t>Customer </a:t>
            </a:r>
            <a:r>
              <a:rPr lang="pl-PL" sz="3200" dirty="0">
                <a:latin typeface="Arial-BoldMT"/>
              </a:rPr>
              <a:t>Experience-Driven </a:t>
            </a:r>
            <a:r>
              <a:rPr lang="pl-PL" sz="3200" dirty="0" smtClean="0">
                <a:latin typeface="Arial-BoldMT"/>
              </a:rPr>
              <a:t>Design</a:t>
            </a:r>
            <a:r>
              <a:rPr lang="th-TH" sz="3200" dirty="0" smtClean="0">
                <a:latin typeface="Arial-BoldMT"/>
              </a:rPr>
              <a:t>)</a:t>
            </a:r>
            <a:endParaRPr lang="pl-PL" sz="3200" i="0" u="none" strike="noStrike" baseline="0" dirty="0">
              <a:latin typeface="Arial-BoldMT"/>
            </a:endParaRPr>
          </a:p>
        </p:txBody>
      </p:sp>
    </p:spTree>
    <p:extLst>
      <p:ext uri="{BB962C8B-B14F-4D97-AF65-F5344CB8AC3E}">
        <p14:creationId xmlns:p14="http://schemas.microsoft.com/office/powerpoint/2010/main" val="257116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4FCEB-28B3-4A67-9BD0-FCDC94036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การอภิปรายในชั้นเรียน: </a:t>
            </a:r>
            <a:r>
              <a:rPr lang="en-US" b="0" dirty="0"/>
              <a:t>บริการล้มเหลว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978249-2324-4C60-BEBA-7756E7BB4188}"/>
              </a:ext>
            </a:extLst>
          </p:cNvPr>
          <p:cNvSpPr txBox="1"/>
          <p:nvPr/>
        </p:nvSpPr>
        <p:spPr>
          <a:xfrm>
            <a:off x="4602480" y="1744207"/>
            <a:ext cx="7226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ลูกค้าคาดหวังอะไรจากร้านอาหารนี้?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05764A-C9C6-4270-9B97-094E03DB9121}"/>
              </a:ext>
            </a:extLst>
          </p:cNvPr>
          <p:cNvSpPr txBox="1"/>
          <p:nvPr/>
        </p:nvSpPr>
        <p:spPr>
          <a:xfrm>
            <a:off x="4602480" y="4519037"/>
            <a:ext cx="7335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จะเกิดอะไรขึ้น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เมื่อมีสิ่งผิดปกติเกิดขึ้น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และ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ไม่เป็นไปตามความคาดหวังของ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ลูกค้า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D55186-FD25-44F0-9E55-1BB3EE8FB99B}"/>
              </a:ext>
            </a:extLst>
          </p:cNvPr>
          <p:cNvSpPr txBox="1"/>
          <p:nvPr/>
        </p:nvSpPr>
        <p:spPr>
          <a:xfrm>
            <a:off x="4762585" y="2744480"/>
            <a:ext cx="52959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 rtl="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สินค้า: …</a:t>
            </a:r>
          </a:p>
          <a:p>
            <a:pPr marL="457200" indent="-457200" algn="l" rtl="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บริการ: …</a:t>
            </a:r>
          </a:p>
          <a:p>
            <a:pPr marL="457200" indent="-457200" algn="l" rtl="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ประสบการณ์: …</a:t>
            </a:r>
          </a:p>
        </p:txBody>
      </p:sp>
      <p:pic>
        <p:nvPicPr>
          <p:cNvPr id="8" name="Picture 2" descr="Quotas – using sampling to ensure proper response | QuestionPro">
            <a:extLst>
              <a:ext uri="{FF2B5EF4-FFF2-40B4-BE49-F238E27FC236}">
                <a16:creationId xmlns:a16="http://schemas.microsoft.com/office/drawing/2014/main" id="{E242A863-9801-4542-B720-E855549AA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640" y="2338963"/>
            <a:ext cx="3801689" cy="209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806CEA-79C5-479E-9F9F-DF38D599BA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981" y="1801357"/>
            <a:ext cx="3930380" cy="393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69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3 Tips to Improve your F&amp;B Customer Service Recovery">
            <a:extLst>
              <a:ext uri="{FF2B5EF4-FFF2-40B4-BE49-F238E27FC236}">
                <a16:creationId xmlns:a16="http://schemas.microsoft.com/office/drawing/2014/main" id="{F1DEC6A1-5242-4681-B073-8F7BD4C3B5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0"/>
          <a:stretch/>
        </p:blipFill>
        <p:spPr bwMode="auto">
          <a:xfrm>
            <a:off x="388620" y="2514600"/>
            <a:ext cx="3279266" cy="2341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C4FCEB-28B3-4A67-9BD0-FCDC94036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งานกลุ่ม: </a:t>
            </a:r>
            <a:r>
              <a:rPr lang="en-US" b="0" dirty="0" err="1"/>
              <a:t>การกู้</a:t>
            </a:r>
            <a:r>
              <a:rPr lang="en-US" b="0" dirty="0" err="1" smtClean="0"/>
              <a:t>คืน</a:t>
            </a:r>
            <a:r>
              <a:rPr lang="en-US" b="0" dirty="0" smtClean="0"/>
              <a:t> - </a:t>
            </a:r>
            <a:r>
              <a:rPr lang="en-US" b="0" dirty="0" err="1" smtClean="0"/>
              <a:t>บริการ</a:t>
            </a:r>
            <a:endParaRPr lang="en-US" b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978249-2324-4C60-BEBA-7756E7BB4188}"/>
              </a:ext>
            </a:extLst>
          </p:cNvPr>
          <p:cNvSpPr txBox="1"/>
          <p:nvPr/>
        </p:nvSpPr>
        <p:spPr>
          <a:xfrm>
            <a:off x="3481126" y="2178547"/>
            <a:ext cx="822420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l" rtl="0">
              <a:buAutoNum type="arabicPeriod"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เลือกกรณีศึกษา (ซึ่งสมาชิกในทีมของคุณคุ้นเคยและเคยเป็น / เป็นลูกค้า) ในอุตสาหกรรมต่างๆ</a:t>
            </a:r>
          </a:p>
          <a:p>
            <a:pPr marL="514350" indent="-514350" algn="l" rtl="0">
              <a:buAutoNum type="arabicPeriod"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ระบุความล้มเหลว / ความล้มเหลวที่อาจเกิดขึ้นของกรณีศึกษา</a:t>
            </a:r>
          </a:p>
          <a:p>
            <a:pPr marL="514350" indent="-514350" algn="l" rtl="0">
              <a:buAutoNum type="arabicPeriod"/>
            </a:pP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จัดเตรียมโซลูชันสำหรับ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การกู้คืนบริการ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l" rtl="0">
              <a:buAutoNum type="arabicPeriod"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แบ่งปันแนวคิดของทีมกับชั้นเรียน</a:t>
            </a:r>
          </a:p>
        </p:txBody>
      </p:sp>
    </p:spTree>
    <p:extLst>
      <p:ext uri="{BB962C8B-B14F-4D97-AF65-F5344CB8AC3E}">
        <p14:creationId xmlns:p14="http://schemas.microsoft.com/office/powerpoint/2010/main" val="1368273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4FCEB-28B3-4A67-9BD0-FCDC94036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งานกลุ่ม: </a:t>
            </a:r>
            <a:r>
              <a:rPr lang="en-US" b="0" dirty="0"/>
              <a:t>การป้องกันความล้มเหลวที่มุ่งเน้นลูกค้า</a:t>
            </a:r>
          </a:p>
        </p:txBody>
      </p:sp>
      <p:pic>
        <p:nvPicPr>
          <p:cNvPr id="2050" name="Picture 2" descr="Why Mapping Customer Journey Is Crucial - 10 Steps You Should Follow |  CommBox (BumpYard)">
            <a:extLst>
              <a:ext uri="{FF2B5EF4-FFF2-40B4-BE49-F238E27FC236}">
                <a16:creationId xmlns:a16="http://schemas.microsoft.com/office/drawing/2014/main" id="{2B514FCC-566E-49C6-BB92-8AD867666D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3000" r="18515"/>
          <a:stretch/>
        </p:blipFill>
        <p:spPr bwMode="auto">
          <a:xfrm>
            <a:off x="504314" y="2056472"/>
            <a:ext cx="3941956" cy="3401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978249-2324-4C60-BEBA-7756E7BB4188}"/>
              </a:ext>
            </a:extLst>
          </p:cNvPr>
          <p:cNvSpPr txBox="1"/>
          <p:nvPr/>
        </p:nvSpPr>
        <p:spPr>
          <a:xfrm>
            <a:off x="4532789" y="2418577"/>
            <a:ext cx="75258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l" rtl="0">
              <a:buAutoNum type="arabicPeriod"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เลือกกรณีศึกษา (ซึ่งสมาชิกในทีมของคุณคุ้นเคยและเคยเป็น / เป็นลูกค้า) ในอุตสาหกรรมต่างๆ</a:t>
            </a:r>
          </a:p>
          <a:p>
            <a:pPr marL="514350" indent="-514350" algn="l" rtl="0">
              <a:buAutoNum type="arabicPeriod"/>
            </a:pP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l" rtl="0">
              <a:buAutoNum type="arabicPeriod"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สร้างแผนที่เส้นทางของลูกค้าสำหรับกรณีศึกษาที่เลือก</a:t>
            </a:r>
          </a:p>
        </p:txBody>
      </p:sp>
    </p:spTree>
    <p:extLst>
      <p:ext uri="{BB962C8B-B14F-4D97-AF65-F5344CB8AC3E}">
        <p14:creationId xmlns:p14="http://schemas.microsoft.com/office/powerpoint/2010/main" val="3437760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9" id="{C62A709E-BDC5-A046-9ECD-57A6FD34528D}" vid="{392FA3C1-01DE-2349-B0AB-32C1135A0C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MSIE 4.0 (Workpackage Slide Master)</Template>
  <TotalTime>41712</TotalTime>
  <Words>203</Words>
  <Application>Microsoft Office PowerPoint</Application>
  <PresentationFormat>แบบจอกว้าง</PresentationFormat>
  <Paragraphs>21</Paragraphs>
  <Slides>4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4</vt:i4>
      </vt:variant>
    </vt:vector>
  </HeadingPairs>
  <TitlesOfParts>
    <vt:vector size="10" baseType="lpstr">
      <vt:lpstr>Arial</vt:lpstr>
      <vt:lpstr>Arial-BoldMT</vt:lpstr>
      <vt:lpstr>Calibri</vt:lpstr>
      <vt:lpstr>Calibri Light</vt:lpstr>
      <vt:lpstr>Wingdings</vt:lpstr>
      <vt:lpstr>Office Theme</vt:lpstr>
      <vt:lpstr>งานนำเสนอ PowerPoint</vt:lpstr>
      <vt:lpstr>การอภิปรายในชั้นเรียน: บริการล้มเหลว</vt:lpstr>
      <vt:lpstr>งานกลุ่ม: การกู้คืน - บริการ</vt:lpstr>
      <vt:lpstr>งานกลุ่ม: การป้องกันความล้มเหลวที่มุ่งเน้นลูกค้า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LENOVO_ideapad</cp:lastModifiedBy>
  <cp:revision>234</cp:revision>
  <dcterms:created xsi:type="dcterms:W3CDTF">2018-02-11T14:22:08Z</dcterms:created>
  <dcterms:modified xsi:type="dcterms:W3CDTF">2020-10-16T13:15:56Z</dcterms:modified>
</cp:coreProperties>
</file>