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651" r:id="rId2"/>
    <p:sldId id="351" r:id="rId3"/>
    <p:sldId id="654" r:id="rId4"/>
    <p:sldId id="683" r:id="rId5"/>
    <p:sldId id="454" r:id="rId6"/>
    <p:sldId id="687" r:id="rId7"/>
    <p:sldId id="686" r:id="rId8"/>
    <p:sldId id="689" r:id="rId9"/>
    <p:sldId id="688" r:id="rId10"/>
    <p:sldId id="690" r:id="rId11"/>
    <p:sldId id="368" r:id="rId12"/>
    <p:sldId id="369" r:id="rId13"/>
    <p:sldId id="388" r:id="rId14"/>
    <p:sldId id="390" r:id="rId15"/>
    <p:sldId id="691" r:id="rId16"/>
    <p:sldId id="692" r:id="rId17"/>
    <p:sldId id="302" r:id="rId18"/>
    <p:sldId id="694" r:id="rId19"/>
    <p:sldId id="693" r:id="rId20"/>
    <p:sldId id="695" r:id="rId21"/>
    <p:sldId id="699" r:id="rId22"/>
    <p:sldId id="696" r:id="rId23"/>
    <p:sldId id="698" r:id="rId24"/>
    <p:sldId id="697" r:id="rId25"/>
    <p:sldId id="700" r:id="rId26"/>
    <p:sldId id="603" r:id="rId27"/>
    <p:sldId id="701" r:id="rId28"/>
    <p:sldId id="702" r:id="rId29"/>
    <p:sldId id="604" r:id="rId30"/>
    <p:sldId id="605" r:id="rId31"/>
    <p:sldId id="617" r:id="rId32"/>
    <p:sldId id="648" r:id="rId33"/>
    <p:sldId id="513" r:id="rId34"/>
    <p:sldId id="705" r:id="rId35"/>
    <p:sldId id="706" r:id="rId36"/>
    <p:sldId id="649" r:id="rId37"/>
    <p:sldId id="704" r:id="rId38"/>
    <p:sldId id="707" r:id="rId39"/>
    <p:sldId id="708" r:id="rId40"/>
    <p:sldId id="709" r:id="rId41"/>
    <p:sldId id="523" r:id="rId42"/>
    <p:sldId id="515" r:id="rId43"/>
    <p:sldId id="713" r:id="rId44"/>
    <p:sldId id="714" r:id="rId45"/>
    <p:sldId id="712" r:id="rId46"/>
    <p:sldId id="710" r:id="rId47"/>
    <p:sldId id="52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CC3"/>
    <a:srgbClr val="AEB0B6"/>
    <a:srgbClr val="AAE3E3"/>
    <a:srgbClr val="52C9C6"/>
    <a:srgbClr val="CDF2FF"/>
    <a:srgbClr val="00B0F0"/>
    <a:srgbClr val="A9A3A3"/>
    <a:srgbClr val="FFFFFF"/>
    <a:srgbClr val="00012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3842" autoAdjust="0"/>
  </p:normalViewPr>
  <p:slideViewPr>
    <p:cSldViewPr snapToGrid="0">
      <p:cViewPr varScale="1">
        <p:scale>
          <a:sx n="75" d="100"/>
          <a:sy n="75" d="100"/>
        </p:scale>
        <p:origin x="62" y="3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Phase 1 Results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Phase 1 Results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23-4E69-B574-669249F089D8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A23-4E69-B574-669249F089D8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A23-4E69-B574-669249F089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Matching Combinations</c:v>
                </c:pt>
                <c:pt idx="1">
                  <c:v>Corrected by the System</c:v>
                </c:pt>
                <c:pt idx="2">
                  <c:v>Unmatched combinations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23-4E69-B574-669249F089D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4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701D-AB42-4435-94C0-3CF3ABB3347D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BF26-7CF4-4F88-95CE-55C8CA41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3759-8CFB-4834-B53A-26CF87226BC3}" type="datetime1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45A51-9BBA-4859-A0FE-E9066F7339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8586" y="3674089"/>
            <a:ext cx="8950284" cy="745512"/>
          </a:xfrm>
        </p:spPr>
        <p:txBody>
          <a:bodyPr/>
          <a:lstStyle/>
          <a:p>
            <a:pPr algn="l" rtl="0"/>
            <a:r>
              <a:rPr lang="pl-PL" sz="2400" b="1" dirty="0">
                <a:solidFill>
                  <a:srgbClr val="002060"/>
                </a:solidFill>
                <a:latin typeface="Arial-BoldMT"/>
              </a:rPr>
              <a:t>โมดูล </a:t>
            </a:r>
            <a:r>
              <a:rPr lang="en-US" sz="2400" b="1" dirty="0">
                <a:solidFill>
                  <a:srgbClr val="002060"/>
                </a:solidFill>
                <a:latin typeface="Arial-BoldMT"/>
              </a:rPr>
              <a:t>2</a:t>
            </a:r>
            <a:r>
              <a:rPr lang="pl-PL" sz="2400" b="1" dirty="0">
                <a:solidFill>
                  <a:srgbClr val="002060"/>
                </a:solidFill>
                <a:latin typeface="Arial-BoldMT"/>
              </a:rPr>
              <a:t>: </a:t>
            </a:r>
            <a:r>
              <a:rPr lang="en-US" sz="2400" i="0" u="none" strike="noStrike" baseline="0" dirty="0">
                <a:solidFill>
                  <a:srgbClr val="293F5E"/>
                </a:solidFill>
                <a:latin typeface="Arial-BoldMT"/>
              </a:rPr>
              <a:t>การสร้างคุณค่าประสบการณ์ของลูกค้า</a:t>
            </a:r>
          </a:p>
          <a:p>
            <a:pPr algn="l" rtl="0"/>
            <a:r>
              <a:rPr lang="en-US" sz="2400" dirty="0">
                <a:solidFill>
                  <a:srgbClr val="002060"/>
                </a:solidFill>
                <a:latin typeface="Arial-BoldMT"/>
              </a:rPr>
              <a:t>หัวข้อที่ 3: สินค้า - บริการ </a:t>
            </a:r>
            <a:r>
              <a:rPr lang="en-US" sz="2400">
                <a:solidFill>
                  <a:srgbClr val="002060"/>
                </a:solidFill>
                <a:latin typeface="Arial-BoldMT"/>
              </a:rPr>
              <a:t>ระบบ [2/2</a:t>
            </a:r>
            <a:r>
              <a:rPr lang="en-US" sz="2400" dirty="0">
                <a:solidFill>
                  <a:srgbClr val="002060"/>
                </a:solidFill>
                <a:latin typeface="Arial-BoldMT"/>
              </a:rPr>
              <a:t>]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3200" dirty="0" smtClean="0">
                <a:solidFill>
                  <a:srgbClr val="002060"/>
                </a:solidFill>
              </a:rPr>
              <a:t>คอร</a:t>
            </a:r>
            <a:r>
              <a:rPr lang="th-TH" sz="3200" dirty="0" err="1" smtClean="0">
                <a:solidFill>
                  <a:srgbClr val="002060"/>
                </a:solidFill>
              </a:rPr>
              <a:t>์ส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pl-PL" sz="3200" dirty="0">
                <a:solidFill>
                  <a:srgbClr val="002060"/>
                </a:solidFill>
              </a:rPr>
              <a:t>15</a:t>
            </a:r>
            <a:r>
              <a:rPr lang="en-US" sz="3200" dirty="0">
                <a:solidFill>
                  <a:srgbClr val="002060"/>
                </a:solidFill>
              </a:rPr>
              <a:t>: </a:t>
            </a:r>
            <a:r>
              <a:rPr lang="pl-PL" sz="2800" i="0" u="none" strike="noStrike" baseline="0" dirty="0">
                <a:latin typeface="Arial-BoldMT"/>
              </a:rPr>
              <a:t>การออกแบบที่ขับเคลื่อนด้วยประสบการณ์ของ</a:t>
            </a:r>
            <a:r>
              <a:rPr lang="pl-PL" sz="2800" i="0" u="none" strike="noStrike" baseline="0" dirty="0" smtClean="0">
                <a:latin typeface="Arial-BoldMT"/>
              </a:rPr>
              <a:t>ลูกค้า</a:t>
            </a:r>
            <a:r>
              <a:rPr lang="th-TH" sz="2800" i="0" u="none" strike="noStrike" baseline="0" dirty="0" smtClean="0">
                <a:latin typeface="Arial-BoldMT"/>
              </a:rPr>
              <a:t> (</a:t>
            </a:r>
            <a:r>
              <a:rPr lang="pl-PL" sz="3200" dirty="0" smtClean="0">
                <a:latin typeface="Arial-BoldMT"/>
              </a:rPr>
              <a:t>Customer </a:t>
            </a:r>
            <a:r>
              <a:rPr lang="pl-PL" sz="3200" dirty="0">
                <a:latin typeface="Arial-BoldMT"/>
              </a:rPr>
              <a:t>Experience-Driven </a:t>
            </a:r>
            <a:r>
              <a:rPr lang="pl-PL" sz="3200" dirty="0" smtClean="0">
                <a:latin typeface="Arial-BoldMT"/>
              </a:rPr>
              <a:t>Design</a:t>
            </a:r>
            <a:r>
              <a:rPr lang="th-TH" sz="3200" dirty="0" smtClean="0">
                <a:latin typeface="Arial-BoldMT"/>
              </a:rPr>
              <a:t>)</a:t>
            </a:r>
            <a:endParaRPr lang="pl-PL" sz="3200" i="0" u="none" strike="noStrike" baseline="0" dirty="0">
              <a:latin typeface="Arial-BoldM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D17146D-0AC9-42ED-B49A-7C525B4C76AF}"/>
              </a:ext>
            </a:extLst>
          </p:cNvPr>
          <p:cNvSpPr txBox="1">
            <a:spLocks/>
          </p:cNvSpPr>
          <p:nvPr/>
        </p:nvSpPr>
        <p:spPr>
          <a:xfrm>
            <a:off x="1299027" y="4556760"/>
            <a:ext cx="6713403" cy="68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</a:pP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พิสุทธิ์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th-TH" sz="1200" dirty="0" smtClean="0">
                <a:solidFill>
                  <a:schemeClr val="bg2">
                    <a:lumMod val="50000"/>
                  </a:schemeClr>
                </a:solidFill>
              </a:rPr>
              <a:t>ขุม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ทรัพย์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(AIT),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</a:rPr>
              <a:t>ดวงธิดา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2">
                    <a:lumMod val="50000"/>
                  </a:schemeClr>
                </a:solidFill>
              </a:rPr>
              <a:t>หัสดินทร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ณ อยุธยา (AIT)</a:t>
            </a:r>
          </a:p>
        </p:txBody>
      </p:sp>
    </p:spTree>
    <p:extLst>
      <p:ext uri="{BB962C8B-B14F-4D97-AF65-F5344CB8AC3E}">
        <p14:creationId xmlns:p14="http://schemas.microsoft.com/office/powerpoint/2010/main" val="22219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D5AE0-E0C4-4887-B80C-864350B1E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47" y="359972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20632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387643"/>
              </p:ext>
            </p:extLst>
          </p:nvPr>
        </p:nvGraphicFramePr>
        <p:xfrm>
          <a:off x="1829905" y="1330679"/>
          <a:ext cx="3342457" cy="451883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{00000000-0000-0000-0000-000000000000}</a:tableStyleId>
              </a:tblPr>
              <a:tblGrid>
                <a:gridCol w="1226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33"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เกณฑ์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ส่วนประกอบการวัด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33">
                <a:tc rowSpan="7"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ระยะเวลา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</a:t>
                      </a:r>
                      <a:r>
                        <a:rPr lang="en-GB" sz="1200" baseline="0" dirty="0"/>
                        <a:t> - 7 วัน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1 - 4 สัปดาห์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1-3 เดือน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3 - 12 เดือน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15 ปี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มากกว่า 5 ปี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633">
                <a:tc rowSpan="7"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ความถี่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รายวัน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6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5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4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3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633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2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1969">
                <a:tc vMerge="1">
                  <a:txBody>
                    <a:bodyPr/>
                    <a:lstStyle/>
                    <a:p>
                      <a:pPr algn="l" rtl="0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 วัน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851075"/>
              </p:ext>
            </p:extLst>
          </p:nvPr>
        </p:nvGraphicFramePr>
        <p:xfrm>
          <a:off x="7914640" y="1485455"/>
          <a:ext cx="3337908" cy="40792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{00000000-0000-0000-0000-000000000000}</a:tableStyleId>
              </a:tblPr>
              <a:tblGrid>
                <a:gridCol w="122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เกณฑ์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ส่วนประกอบการวัด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งบประมาณ </a:t>
                      </a:r>
                    </a:p>
                    <a:p>
                      <a:pPr algn="ctr" rtl="0"/>
                      <a:r>
                        <a:rPr lang="en-GB" sz="1200" dirty="0"/>
                        <a:t>(ค่าใช้จ่ายรายเดือน)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น้อยกว่า 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10,000 - 20,000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20,000 - 30,000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30,000 - 40,000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มากกว่า</a:t>
                      </a:r>
                      <a:r>
                        <a:rPr lang="en-GB" sz="1200" baseline="0" dirty="0"/>
                        <a:t> 40,000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สถานะทางสังคม (จิตสำนึกต่อตราสินค้า)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สำคัญมาก 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สำคัญมาก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สำคัญพอสมควร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สำคัญเล็กน้อย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0"/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200" dirty="0"/>
                        <a:t>ไม่สำคัญเลย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884339" y="873722"/>
            <a:ext cx="65924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50021" y="3035071"/>
            <a:ext cx="2078182" cy="6658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ส่วนประกอบการวัด</a:t>
            </a: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5180566" y="1317105"/>
            <a:ext cx="369456" cy="17087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180566" y="3700932"/>
            <a:ext cx="369455" cy="216134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628203" y="1464887"/>
            <a:ext cx="267854" cy="15701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28203" y="3700932"/>
            <a:ext cx="267854" cy="18556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2577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533300" y="2156464"/>
            <a:ext cx="216435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algn="l" rtl="0"/>
            <a:r>
              <a:rPr lang="en-US" sz="1400" b="1" dirty="0"/>
              <a:t>5 - ชอบมาก </a:t>
            </a:r>
          </a:p>
          <a:p>
            <a:pPr marL="365760" lvl="1" algn="l" rtl="0"/>
            <a:r>
              <a:rPr lang="en-US" sz="1400" b="1" dirty="0"/>
              <a:t>4 - ชอบ </a:t>
            </a:r>
          </a:p>
          <a:p>
            <a:pPr marL="365760" lvl="1" algn="l" rtl="0"/>
            <a:r>
              <a:rPr lang="en-US" sz="1400" b="1" dirty="0"/>
              <a:t>3 - เป็นกลาง </a:t>
            </a:r>
          </a:p>
          <a:p>
            <a:pPr marL="365760" lvl="1" algn="l" rtl="0"/>
            <a:r>
              <a:rPr lang="en-US" sz="1400" b="1" dirty="0"/>
              <a:t>2- ไม่ชอบมัน </a:t>
            </a:r>
          </a:p>
          <a:p>
            <a:pPr marL="365760" lvl="1" algn="l" rtl="0"/>
            <a:r>
              <a:rPr lang="en-US" sz="1400" b="1" dirty="0"/>
              <a:t>1- ไม่ชอบมันมาก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28275"/>
              </p:ext>
            </p:extLst>
          </p:nvPr>
        </p:nvGraphicFramePr>
        <p:xfrm>
          <a:off x="3548189" y="1261687"/>
          <a:ext cx="6081987" cy="265176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{00000000-0000-0000-0000-000000000000}</a:tableStyleId>
              </a:tblPr>
              <a:tblGrid>
                <a:gridCol w="1926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67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 ระยะเวลาและความถี่ </a:t>
                      </a:r>
                    </a:p>
                    <a:p>
                      <a:pPr algn="ctr" rtl="0"/>
                      <a:r>
                        <a:rPr lang="en-GB" sz="1400" dirty="0"/>
                        <a:t>(ไม่เกิน 7 วัน)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ป 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UO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 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2 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3 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  <a:r>
                        <a:rPr lang="en-GB" sz="1400" baseline="0" dirty="0"/>
                        <a:t> วัน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5 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6 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27"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รายวัน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1400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910585" y="2454043"/>
            <a:ext cx="1766216" cy="45886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เครื่องชั่ง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76801" y="1315483"/>
            <a:ext cx="847509" cy="11385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76801" y="2912910"/>
            <a:ext cx="847509" cy="1183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93501" y="4781911"/>
            <a:ext cx="2264915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 rtl="0"/>
            <a:r>
              <a:rPr lang="en-GB" sz="2400" dirty="0"/>
              <a:t>ตัวแทนความคล้ายคลึงกัน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/>
              <a:t>โดย Tsai and Chiu, 2017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765077" y="4781698"/>
            <a:ext cx="1347404" cy="7638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มาตราส่วนของผู้ผลิต</a:t>
            </a:r>
          </a:p>
        </p:txBody>
      </p:sp>
      <p:pic>
        <p:nvPicPr>
          <p:cNvPr id="19" name="Picture 4" descr="Image result for comp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37" y="4286696"/>
            <a:ext cx="1501975" cy="1501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415568" y="4756984"/>
            <a:ext cx="1713179" cy="788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เครื่องชั่งของกลุ่มเป้าหมาย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113783" y="5018766"/>
            <a:ext cx="399372" cy="289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98149" y="4220792"/>
            <a:ext cx="8641489" cy="16576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26" name="Picture 2" descr="Image result for correct sig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20" y="5266980"/>
            <a:ext cx="497139" cy="64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E0F062F-AF91-42EB-A549-A91D0353B74E}"/>
              </a:ext>
            </a:extLst>
          </p:cNvPr>
          <p:cNvSpPr/>
          <p:nvPr/>
        </p:nvSpPr>
        <p:spPr>
          <a:xfrm>
            <a:off x="1884339" y="873722"/>
            <a:ext cx="65924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51455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2" grpId="0" animBg="1"/>
      <p:bldP spid="13" grpId="0" animBg="1"/>
      <p:bldP spid="21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EC79E6-B3E5-4111-9ADB-27896FF01A86}"/>
              </a:ext>
            </a:extLst>
          </p:cNvPr>
          <p:cNvSpPr/>
          <p:nvPr/>
        </p:nvSpPr>
        <p:spPr>
          <a:xfrm>
            <a:off x="1884339" y="873722"/>
            <a:ext cx="65924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6174A9-26E5-4C7C-91A9-A4E686B4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0" y="1283575"/>
            <a:ext cx="10836651" cy="4700703"/>
          </a:xfrm>
          <a:prstGeom prst="rect">
            <a:avLst/>
          </a:prstGeom>
        </p:spPr>
      </p:pic>
      <p:sp>
        <p:nvSpPr>
          <p:cNvPr id="17" name="Explosion 2 16"/>
          <p:cNvSpPr/>
          <p:nvPr/>
        </p:nvSpPr>
        <p:spPr>
          <a:xfrm>
            <a:off x="7847610" y="238546"/>
            <a:ext cx="3048000" cy="2090057"/>
          </a:xfrm>
          <a:prstGeom prst="irregularSeal2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/>
              <a:t>สหสัมพันธ์ = +0.604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64578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l" rtl="0"/>
            <a:fld id="{84145A51-9BBA-4859-A0FE-E9066F733930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78D0B-48ED-43EC-B0EB-7BEC253883F7}"/>
              </a:ext>
            </a:extLst>
          </p:cNvPr>
          <p:cNvSpPr/>
          <p:nvPr/>
        </p:nvSpPr>
        <p:spPr>
          <a:xfrm>
            <a:off x="1884339" y="873722"/>
            <a:ext cx="65924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2D009B-D8E1-484B-B69C-64D1015D2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41" y="1304320"/>
            <a:ext cx="10936739" cy="4755349"/>
          </a:xfrm>
          <a:prstGeom prst="rect">
            <a:avLst/>
          </a:prstGeom>
        </p:spPr>
      </p:pic>
      <p:sp>
        <p:nvSpPr>
          <p:cNvPr id="19" name="Explosion 2 18"/>
          <p:cNvSpPr/>
          <p:nvPr/>
        </p:nvSpPr>
        <p:spPr>
          <a:xfrm>
            <a:off x="7817130" y="0"/>
            <a:ext cx="3048000" cy="2090057"/>
          </a:xfrm>
          <a:prstGeom prst="irregularSeal2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/>
              <a:t>สหสัมพันธ์ = +0.722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23019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6D6D3F-061A-4429-B11A-3D81D42F6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47" y="359972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82838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DE339-946F-43A3-B735-E991259A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47" y="359972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3571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03941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92446" y="1669190"/>
            <a:ext cx="11011874" cy="975361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1800" dirty="0"/>
              <a:t>ลองนึกภาพว่าคุณมีความจำเป็นในการเดินทางและตัดสินใจไปที่ บริษัท แห่งหนึ่งซึ่งมีความสามารถในการ "ซื้อรถของคุณเอง" หรือ "เช่ารถ" หรือ "ให้บริการแท็กซี่" ตามความต้องการของคุณ . กรุณาตอบคำถามด้านล่าง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507" y="1016121"/>
            <a:ext cx="645021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4F65C-1714-4BC5-8E07-9AE0B58AAE75}"/>
              </a:ext>
            </a:extLst>
          </p:cNvPr>
          <p:cNvSpPr txBox="1"/>
          <p:nvPr/>
        </p:nvSpPr>
        <p:spPr>
          <a:xfrm>
            <a:off x="6602434" y="2620839"/>
            <a:ext cx="455168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/>
              <a:t>ระดับค่าใช้จ่ายต่อเดือนของคุณ (บาท)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น้อยกว่า 10,000 …………… ..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10,000 - 20,000 ……… ..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20,000 - 30,000 ……… ..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30,000 - 40,000 ……… ..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GB" dirty="0"/>
              <a:t>มากกว่า 40,000 …………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5A423-760E-42FB-8C66-F626DE26C6ED}"/>
              </a:ext>
            </a:extLst>
          </p:cNvPr>
          <p:cNvSpPr txBox="1"/>
          <p:nvPr/>
        </p:nvSpPr>
        <p:spPr>
          <a:xfrm>
            <a:off x="1037886" y="2584859"/>
            <a:ext cx="6096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/>
              <a:t>คุณมีใบขับขี่หรือไม่?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ใช่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ไม่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/>
              <a:t>คุณมีจุดประสงค์อะไรในการติดต่อกับ บริษัท ของเรา?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ต้องการยานพาหนะเพื่อมอบให้ใครสักคน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ต้องการรถของตัวเอง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ต้องการยานพาหนะสำหรับฟังก์ชั่นพิเศษ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ต้องการยานพาหนะในการเดินทาง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ต้องการยานพาหนะสำหรับไปช้อปปิ้ง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อื่น ๆ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37890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0507" y="1016121"/>
            <a:ext cx="645021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4F65C-1714-4BC5-8E07-9AE0B58AAE75}"/>
              </a:ext>
            </a:extLst>
          </p:cNvPr>
          <p:cNvSpPr txBox="1"/>
          <p:nvPr/>
        </p:nvSpPr>
        <p:spPr>
          <a:xfrm>
            <a:off x="6947874" y="1375346"/>
            <a:ext cx="455168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แบรนด์ของผลิตภัณฑ์ประเภทใดมีความสำคัญเพียงใด (เช่น - เสื้อยืดรองเท้าโทรศัพท์มือถือ </a:t>
            </a:r>
            <a:r>
              <a:rPr lang="en-US" dirty="0" err="1"/>
              <a:t>ฯลฯ</a:t>
            </a:r>
            <a:r>
              <a:rPr lang="en-US" dirty="0"/>
              <a:t>) ที่คุณซื้อ?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สำคัญมาก ๆ …………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สำคัญมาก ……….. 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สำคัญพอสมควร……… ..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สำคัญเล็กน้อย……….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ไม่สำคัญเลย……… 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5A423-760E-42FB-8C66-F626DE26C6ED}"/>
              </a:ext>
            </a:extLst>
          </p:cNvPr>
          <p:cNvSpPr txBox="1"/>
          <p:nvPr/>
        </p:nvSpPr>
        <p:spPr>
          <a:xfrm>
            <a:off x="506434" y="1375346"/>
            <a:ext cx="609600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ช่วงเวลาที่คุณวางแผนจะใช้ผลิตภัณฑ์ / บริการ?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 วัน 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1 - 7 วัน……….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1 - 4 สัปดาห์……….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1 - 3 เดือน………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3 - 12 เดือน……….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15 ปี 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มากกว่า 5 ปี……….</a:t>
            </a:r>
            <a:endParaRPr lang="en-US" sz="160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/>
              <a:t>คุณต้องการสินค้า / บริการประมาณกี่ครั้งต่อสัปดาห์หลังจากซื้อ?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ทุกวัน……….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6 วัน………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5 วัน 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4 วัน………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3 วัน 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2 วัน ………</a:t>
            </a:r>
          </a:p>
          <a:p>
            <a:pPr marL="628650" lvl="1" indent="-171450" algn="l" rtl="0">
              <a:buFont typeface="Arial" panose="020B0604020202020204" pitchFamily="34" charset="0"/>
              <a:buChar char="•"/>
            </a:pPr>
            <a:r>
              <a:rPr lang="en-GB" sz="1600" dirty="0"/>
              <a:t>1 วัน ……….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958543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B5C736-AE74-490D-ABA2-D2934B33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94" y="359972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8805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5434EF0-4A0B-4186-9BE3-98CDE9AEBA12}"/>
              </a:ext>
            </a:extLst>
          </p:cNvPr>
          <p:cNvGrpSpPr/>
          <p:nvPr/>
        </p:nvGrpSpPr>
        <p:grpSpPr>
          <a:xfrm>
            <a:off x="3790644" y="618517"/>
            <a:ext cx="7289008" cy="1078380"/>
            <a:chOff x="2534480" y="698636"/>
            <a:chExt cx="7289008" cy="107838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0FB1C4-9805-4F5D-BBF5-8FE96D3692AD}"/>
                </a:ext>
              </a:extLst>
            </p:cNvPr>
            <p:cNvSpPr/>
            <p:nvPr/>
          </p:nvSpPr>
          <p:spPr>
            <a:xfrm>
              <a:off x="2534480" y="1253796"/>
              <a:ext cx="72890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800" dirty="0"/>
                <a:t>การสร้างคุณค่าประสบการณ์ของลูกค้า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CF84C-B27D-427A-A32C-74880C869A65}"/>
                </a:ext>
              </a:extLst>
            </p:cNvPr>
            <p:cNvSpPr/>
            <p:nvPr/>
          </p:nvSpPr>
          <p:spPr>
            <a:xfrm>
              <a:off x="5222523" y="698636"/>
              <a:ext cx="19159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rtl="0"/>
              <a:r>
                <a:rPr lang="en-US" sz="3200" b="1" dirty="0"/>
                <a:t>โมดูล II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4F72BB-60AC-4D9C-9814-3DF952837469}"/>
                </a:ext>
              </a:extLst>
            </p:cNvPr>
            <p:cNvGrpSpPr/>
            <p:nvPr/>
          </p:nvGrpSpPr>
          <p:grpSpPr>
            <a:xfrm>
              <a:off x="3486150" y="1234746"/>
              <a:ext cx="5355151" cy="92426"/>
              <a:chOff x="2223292" y="907786"/>
              <a:chExt cx="4648200" cy="8000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80B00FC-D79E-4F53-88EB-95CEA5EF90B6}"/>
                  </a:ext>
                </a:extLst>
              </p:cNvPr>
              <p:cNvSpPr/>
              <p:nvPr/>
            </p:nvSpPr>
            <p:spPr>
              <a:xfrm>
                <a:off x="2223292" y="942075"/>
                <a:ext cx="4648200" cy="457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590CAA1-AA13-4100-903B-6CBBDF33A1A3}"/>
                  </a:ext>
                </a:extLst>
              </p:cNvPr>
              <p:cNvSpPr/>
              <p:nvPr/>
            </p:nvSpPr>
            <p:spPr>
              <a:xfrm>
                <a:off x="2223292" y="907786"/>
                <a:ext cx="4648200" cy="4571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0601FB-B627-438A-AA74-D479C55FD000}"/>
              </a:ext>
            </a:extLst>
          </p:cNvPr>
          <p:cNvGrpSpPr/>
          <p:nvPr/>
        </p:nvGrpSpPr>
        <p:grpSpPr>
          <a:xfrm>
            <a:off x="247086" y="1253507"/>
            <a:ext cx="11454192" cy="5069245"/>
            <a:chOff x="247086" y="1253507"/>
            <a:chExt cx="11454192" cy="50692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7A36221-CA34-44AB-B82A-A5802B97CB98}"/>
                </a:ext>
              </a:extLst>
            </p:cNvPr>
            <p:cNvSpPr/>
            <p:nvPr/>
          </p:nvSpPr>
          <p:spPr>
            <a:xfrm>
              <a:off x="2955235" y="5612856"/>
              <a:ext cx="8124417" cy="135641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52E247-5702-4EE2-8202-AFF68CE89E54}"/>
                </a:ext>
              </a:extLst>
            </p:cNvPr>
            <p:cNvSpPr/>
            <p:nvPr/>
          </p:nvSpPr>
          <p:spPr>
            <a:xfrm>
              <a:off x="3399328" y="2587064"/>
              <a:ext cx="6999275" cy="126566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15B785-35B4-4422-830E-F1AFC3B063A1}"/>
                </a:ext>
              </a:extLst>
            </p:cNvPr>
            <p:cNvSpPr/>
            <p:nvPr/>
          </p:nvSpPr>
          <p:spPr>
            <a:xfrm>
              <a:off x="3271160" y="2858921"/>
              <a:ext cx="6999275" cy="2658924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0D6B323-8F12-4B32-9B9B-47ED5046A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3230" y="2877971"/>
              <a:ext cx="4532026" cy="263987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A923C0-E271-47B7-AF16-0A686B798619}"/>
                </a:ext>
              </a:extLst>
            </p:cNvPr>
            <p:cNvGrpSpPr/>
            <p:nvPr/>
          </p:nvGrpSpPr>
          <p:grpSpPr>
            <a:xfrm>
              <a:off x="247086" y="1253507"/>
              <a:ext cx="4615885" cy="5069245"/>
              <a:chOff x="7411589" y="1246066"/>
              <a:chExt cx="4615885" cy="5069245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168A2C8-1BB7-4C45-8951-BA95FC03B1FC}"/>
                  </a:ext>
                </a:extLst>
              </p:cNvPr>
              <p:cNvSpPr/>
              <p:nvPr/>
            </p:nvSpPr>
            <p:spPr>
              <a:xfrm>
                <a:off x="9779122" y="1246066"/>
                <a:ext cx="1880322" cy="18471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7B40001-28AE-499E-8A7F-0FE2FAB7E89C}"/>
                  </a:ext>
                </a:extLst>
              </p:cNvPr>
              <p:cNvSpPr/>
              <p:nvPr/>
            </p:nvSpPr>
            <p:spPr>
              <a:xfrm>
                <a:off x="8974214" y="2069699"/>
                <a:ext cx="1286568" cy="1247953"/>
              </a:xfrm>
              <a:prstGeom prst="ellipse">
                <a:avLst/>
              </a:prstGeom>
              <a:solidFill>
                <a:srgbClr val="9D9D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F5B962-1BBE-4C7C-9DDF-1EB6E3E683AC}"/>
                  </a:ext>
                </a:extLst>
              </p:cNvPr>
              <p:cNvSpPr/>
              <p:nvPr/>
            </p:nvSpPr>
            <p:spPr>
              <a:xfrm>
                <a:off x="7798458" y="2579623"/>
                <a:ext cx="3997252" cy="3367342"/>
              </a:xfrm>
              <a:prstGeom prst="ellipse">
                <a:avLst/>
              </a:prstGeom>
              <a:solidFill>
                <a:srgbClr val="F6E9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611071E-33CC-447F-9B97-1992C34C8E6F}"/>
                  </a:ext>
                </a:extLst>
              </p:cNvPr>
              <p:cNvSpPr/>
              <p:nvPr/>
            </p:nvSpPr>
            <p:spPr>
              <a:xfrm>
                <a:off x="7964831" y="1791796"/>
                <a:ext cx="1286568" cy="1247953"/>
              </a:xfrm>
              <a:prstGeom prst="ellipse">
                <a:avLst/>
              </a:prstGeom>
              <a:solidFill>
                <a:srgbClr val="EAEAEA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A40190F-689A-4A6F-9DB0-DAB3A36E4C84}"/>
                  </a:ext>
                </a:extLst>
              </p:cNvPr>
              <p:cNvSpPr/>
              <p:nvPr/>
            </p:nvSpPr>
            <p:spPr>
              <a:xfrm>
                <a:off x="9621481" y="1867179"/>
                <a:ext cx="1286568" cy="1247953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96B2856-C3B7-4B4C-8CBF-8CE446763CB8}"/>
                  </a:ext>
                </a:extLst>
              </p:cNvPr>
              <p:cNvSpPr/>
              <p:nvPr/>
            </p:nvSpPr>
            <p:spPr>
              <a:xfrm>
                <a:off x="9682600" y="1944393"/>
                <a:ext cx="1286568" cy="1247953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ADEF518-B362-4C1B-A677-5798F6632A5C}"/>
                  </a:ext>
                </a:extLst>
              </p:cNvPr>
              <p:cNvSpPr/>
              <p:nvPr/>
            </p:nvSpPr>
            <p:spPr>
              <a:xfrm>
                <a:off x="10147152" y="3124802"/>
                <a:ext cx="1880322" cy="18471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  <a:alpha val="4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FC230CC-DF7D-46B7-953A-80BDA651B4D8}"/>
                  </a:ext>
                </a:extLst>
              </p:cNvPr>
              <p:cNvSpPr/>
              <p:nvPr/>
            </p:nvSpPr>
            <p:spPr>
              <a:xfrm>
                <a:off x="7831735" y="1794697"/>
                <a:ext cx="1286568" cy="1247953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1CA4C8D-E36A-4EC4-826F-8FBF5095B6DD}"/>
                  </a:ext>
                </a:extLst>
              </p:cNvPr>
              <p:cNvSpPr/>
              <p:nvPr/>
            </p:nvSpPr>
            <p:spPr>
              <a:xfrm>
                <a:off x="7554733" y="5067358"/>
                <a:ext cx="1286568" cy="1247953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BC0B63-8F67-4BC7-9D40-F19ACCA742DC}"/>
                  </a:ext>
                </a:extLst>
              </p:cNvPr>
              <p:cNvSpPr/>
              <p:nvPr/>
            </p:nvSpPr>
            <p:spPr>
              <a:xfrm>
                <a:off x="7411589" y="3625626"/>
                <a:ext cx="458171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lvl="1" indent="-285750" algn="l" rtl="0" fontAlgn="base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การทำความเข้าใจลูกค้า</a:t>
                </a:r>
              </a:p>
              <a:p>
                <a:pPr marL="742950" lvl="1" indent="-285750" algn="l" rtl="0" fontAlgn="base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รูปแบบมูลค่าการรับรู้ของลูกค้า</a:t>
                </a:r>
              </a:p>
              <a:p>
                <a:pPr marL="742950" lvl="1" indent="-285750" algn="l" rtl="0" fontAlgn="base">
                  <a:buFont typeface="Arial" panose="020B0604020202020204" pitchFamily="34" charset="0"/>
                  <a:buChar char="•"/>
                </a:pPr>
                <a:r>
                  <a:rPr lang="en-US" sz="2000" dirty="0">
                    <a:highlight>
                      <a:srgbClr val="FFFF00"/>
                    </a:highlight>
                    <a:latin typeface="+mj-lt"/>
                  </a:rPr>
                  <a:t>ระบบผลิตภัณฑ์ - บริการ</a:t>
                </a:r>
              </a:p>
              <a:p>
                <a:pPr marL="742950" lvl="1" indent="-285750" algn="l" rtl="0" fontAlgn="base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+mj-lt"/>
                  </a:rPr>
                  <a:t>การสร้างร่วม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52322F3-85D3-451A-B097-23EC16E5F3EB}"/>
                  </a:ext>
                </a:extLst>
              </p:cNvPr>
              <p:cNvSpPr/>
              <p:nvPr/>
            </p:nvSpPr>
            <p:spPr>
              <a:xfrm>
                <a:off x="7933268" y="5234386"/>
                <a:ext cx="986651" cy="1021626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n-US"/>
              </a:p>
            </p:txBody>
          </p:sp>
        </p:grpSp>
        <p:pic>
          <p:nvPicPr>
            <p:cNvPr id="19460" name="Picture 4" descr="Image result for co-creation png">
              <a:extLst>
                <a:ext uri="{FF2B5EF4-FFF2-40B4-BE49-F238E27FC236}">
                  <a16:creationId xmlns:a16="http://schemas.microsoft.com/office/drawing/2014/main" id="{6265E1C2-240D-439B-B1BF-196C2958D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8854" y="1963275"/>
              <a:ext cx="3722424" cy="355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5195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DF8463-A9F3-44C3-8E95-79125EF7D45A}"/>
              </a:ext>
            </a:extLst>
          </p:cNvPr>
          <p:cNvSpPr txBox="1"/>
          <p:nvPr/>
        </p:nvSpPr>
        <p:spPr>
          <a:xfrm>
            <a:off x="5697873" y="4147014"/>
            <a:ext cx="16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ระยะที่ 2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7C08E-F817-4D3E-9BC7-4D878AAEA053}"/>
              </a:ext>
            </a:extLst>
          </p:cNvPr>
          <p:cNvSpPr/>
          <p:nvPr/>
        </p:nvSpPr>
        <p:spPr>
          <a:xfrm>
            <a:off x="4137081" y="4034131"/>
            <a:ext cx="3917837" cy="5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Down Arrow 64">
            <a:extLst>
              <a:ext uri="{FF2B5EF4-FFF2-40B4-BE49-F238E27FC236}">
                <a16:creationId xmlns:a16="http://schemas.microsoft.com/office/drawing/2014/main" id="{53E3DE64-5A46-4C0B-8315-A32D23200322}"/>
              </a:ext>
            </a:extLst>
          </p:cNvPr>
          <p:cNvSpPr/>
          <p:nvPr/>
        </p:nvSpPr>
        <p:spPr>
          <a:xfrm>
            <a:off x="5959877" y="4725243"/>
            <a:ext cx="272244" cy="421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2" descr="Image result for need for speed car selection">
            <a:extLst>
              <a:ext uri="{FF2B5EF4-FFF2-40B4-BE49-F238E27FC236}">
                <a16:creationId xmlns:a16="http://schemas.microsoft.com/office/drawing/2014/main" id="{92040115-3DE2-4866-AC7D-8B2513919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2" t="17982" r="9890" b="15079"/>
          <a:stretch/>
        </p:blipFill>
        <p:spPr bwMode="auto">
          <a:xfrm>
            <a:off x="4299204" y="1515921"/>
            <a:ext cx="3601324" cy="16210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need for speed car colour">
            <a:extLst>
              <a:ext uri="{FF2B5EF4-FFF2-40B4-BE49-F238E27FC236}">
                <a16:creationId xmlns:a16="http://schemas.microsoft.com/office/drawing/2014/main" id="{691BF044-54D8-4AB2-BC44-1D5A44E2B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90"/>
          <a:stretch/>
        </p:blipFill>
        <p:spPr bwMode="auto">
          <a:xfrm>
            <a:off x="8340419" y="1515920"/>
            <a:ext cx="3304854" cy="160644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need for speed vehicle types">
            <a:extLst>
              <a:ext uri="{FF2B5EF4-FFF2-40B4-BE49-F238E27FC236}">
                <a16:creationId xmlns:a16="http://schemas.microsoft.com/office/drawing/2014/main" id="{0588FBB0-32C4-4678-9479-19E1790F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52" y="1467441"/>
            <a:ext cx="3275307" cy="167595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3A76E4-D7D7-405C-B08C-DBEA9BFC0ED6}"/>
              </a:ext>
            </a:extLst>
          </p:cNvPr>
          <p:cNvSpPr txBox="1"/>
          <p:nvPr/>
        </p:nvSpPr>
        <p:spPr>
          <a:xfrm>
            <a:off x="9522950" y="3215271"/>
            <a:ext cx="12728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400" dirty="0"/>
              <a:t>สี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377F8-AB7B-40B1-B1E8-289E6B97E091}"/>
              </a:ext>
            </a:extLst>
          </p:cNvPr>
          <p:cNvSpPr txBox="1"/>
          <p:nvPr/>
        </p:nvSpPr>
        <p:spPr>
          <a:xfrm>
            <a:off x="5462918" y="3213808"/>
            <a:ext cx="12728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400" dirty="0"/>
              <a:t>ยี่ห้อ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C4ED39-79DC-4D6E-A017-25F0BA190FAC}"/>
              </a:ext>
            </a:extLst>
          </p:cNvPr>
          <p:cNvSpPr txBox="1"/>
          <p:nvPr/>
        </p:nvSpPr>
        <p:spPr>
          <a:xfrm>
            <a:off x="1607339" y="3218494"/>
            <a:ext cx="12728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400" dirty="0"/>
              <a:t>ประเภท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EFF340-5DC2-49EF-983F-39BB18B12D39}"/>
              </a:ext>
            </a:extLst>
          </p:cNvPr>
          <p:cNvCxnSpPr>
            <a:cxnSpLocks/>
            <a:stCxn id="13" idx="2"/>
            <a:endCxn id="6" idx="0"/>
          </p:cNvCxnSpPr>
          <p:nvPr/>
        </p:nvCxnSpPr>
        <p:spPr>
          <a:xfrm>
            <a:off x="2243763" y="3526271"/>
            <a:ext cx="3852237" cy="5078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5F3572-F317-43B7-A6BE-3B05452E1E56}"/>
              </a:ext>
            </a:extLst>
          </p:cNvPr>
          <p:cNvCxnSpPr>
            <a:cxnSpLocks/>
            <a:stCxn id="12" idx="2"/>
            <a:endCxn id="6" idx="0"/>
          </p:cNvCxnSpPr>
          <p:nvPr/>
        </p:nvCxnSpPr>
        <p:spPr>
          <a:xfrm flipH="1">
            <a:off x="6096000" y="3521585"/>
            <a:ext cx="3342" cy="5125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21CE54-8CDF-457B-92C3-DC6A1587F67A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6096000" y="3523048"/>
            <a:ext cx="4063374" cy="511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Image result for question mark 3D">
            <a:extLst>
              <a:ext uri="{FF2B5EF4-FFF2-40B4-BE49-F238E27FC236}">
                <a16:creationId xmlns:a16="http://schemas.microsoft.com/office/drawing/2014/main" id="{34BC7523-C9C0-4ADB-97E2-91C14E1145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"/>
          <a:stretch/>
        </p:blipFill>
        <p:spPr bwMode="auto">
          <a:xfrm>
            <a:off x="5062307" y="4902912"/>
            <a:ext cx="461926" cy="6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question mark 3D">
            <a:extLst>
              <a:ext uri="{FF2B5EF4-FFF2-40B4-BE49-F238E27FC236}">
                <a16:creationId xmlns:a16="http://schemas.microsoft.com/office/drawing/2014/main" id="{6EF3EDDC-12F8-4685-BA9D-4CA39F946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"/>
          <a:stretch/>
        </p:blipFill>
        <p:spPr bwMode="auto">
          <a:xfrm>
            <a:off x="5553298" y="5245388"/>
            <a:ext cx="522132" cy="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question mark 3D">
            <a:extLst>
              <a:ext uri="{FF2B5EF4-FFF2-40B4-BE49-F238E27FC236}">
                <a16:creationId xmlns:a16="http://schemas.microsoft.com/office/drawing/2014/main" id="{112AF747-6987-49D1-951C-22678F6FD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"/>
          <a:stretch/>
        </p:blipFill>
        <p:spPr bwMode="auto">
          <a:xfrm>
            <a:off x="6119352" y="5232027"/>
            <a:ext cx="522132" cy="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question mark 3D">
            <a:extLst>
              <a:ext uri="{FF2B5EF4-FFF2-40B4-BE49-F238E27FC236}">
                <a16:creationId xmlns:a16="http://schemas.microsoft.com/office/drawing/2014/main" id="{EA92D928-39E5-4F63-B494-F32B58284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"/>
          <a:stretch/>
        </p:blipFill>
        <p:spPr bwMode="auto">
          <a:xfrm>
            <a:off x="6641484" y="4934634"/>
            <a:ext cx="522132" cy="7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67199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FE962BF0-DCD6-4FC7-A30D-B8D5C237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47" y="359972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53615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324018-9ABA-4DFA-AB4C-5D7F98C7088D}"/>
              </a:ext>
            </a:extLst>
          </p:cNvPr>
          <p:cNvSpPr/>
          <p:nvPr/>
        </p:nvSpPr>
        <p:spPr>
          <a:xfrm>
            <a:off x="3032079" y="1261816"/>
            <a:ext cx="1432666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ปัจจัยด้านลูกค้า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77D831-D901-4535-975D-E09867597361}"/>
              </a:ext>
            </a:extLst>
          </p:cNvPr>
          <p:cNvSpPr/>
          <p:nvPr/>
        </p:nvSpPr>
        <p:spPr>
          <a:xfrm>
            <a:off x="3032077" y="2818909"/>
            <a:ext cx="1432667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เกณฑ์ผลิตภัณฑ์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7D3FDE-0E4F-4B7E-A2AD-5BB619A9D9AA}"/>
              </a:ext>
            </a:extLst>
          </p:cNvPr>
          <p:cNvSpPr/>
          <p:nvPr/>
        </p:nvSpPr>
        <p:spPr>
          <a:xfrm>
            <a:off x="3032077" y="4320318"/>
            <a:ext cx="1432667" cy="76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ความต้องการของตลาดเป้าหมาย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06CB84-2A91-4F17-9081-257696F17520}"/>
              </a:ext>
            </a:extLst>
          </p:cNvPr>
          <p:cNvCxnSpPr>
            <a:stCxn id="3" idx="3"/>
          </p:cNvCxnSpPr>
          <p:nvPr/>
        </p:nvCxnSpPr>
        <p:spPr>
          <a:xfrm>
            <a:off x="4464745" y="1544099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6EE82F8-D756-4F45-B8EA-3D10B9ACA03D}"/>
              </a:ext>
            </a:extLst>
          </p:cNvPr>
          <p:cNvSpPr txBox="1"/>
          <p:nvPr/>
        </p:nvSpPr>
        <p:spPr>
          <a:xfrm>
            <a:off x="6555697" y="935440"/>
            <a:ext cx="32913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อายุ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เพศ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  <a:p>
            <a:pPr algn="l" rtl="0"/>
            <a:r>
              <a:rPr lang="en-US" sz="1600" b="1" dirty="0"/>
              <a:t>สัญชาติ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อาชีพ</a:t>
            </a:r>
            <a:r>
              <a:rPr lang="en-US" sz="1600" dirty="0"/>
              <a:t> </a:t>
            </a:r>
            <a:r>
              <a:rPr lang="en-US" sz="1600" i="1" dirty="0"/>
              <a:t>(Chen et al., 2012)</a:t>
            </a:r>
          </a:p>
          <a:p>
            <a:pPr algn="l" rtl="0"/>
            <a:r>
              <a:rPr lang="en-US" sz="1600" b="1" dirty="0"/>
              <a:t>ระดับ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C8008E-1D12-477B-8751-3E2C0CAD0784}"/>
              </a:ext>
            </a:extLst>
          </p:cNvPr>
          <p:cNvCxnSpPr/>
          <p:nvPr/>
        </p:nvCxnSpPr>
        <p:spPr>
          <a:xfrm>
            <a:off x="4470459" y="3107936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3781E7-E306-4EBF-B240-53A047C40793}"/>
              </a:ext>
            </a:extLst>
          </p:cNvPr>
          <p:cNvSpPr txBox="1"/>
          <p:nvPr/>
        </p:nvSpPr>
        <p:spPr>
          <a:xfrm>
            <a:off x="6561410" y="2857497"/>
            <a:ext cx="3285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สิ่งที่ผู้ผลิตสามารถเสนอให้กับลูกค้า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8276CA-D01F-405B-982B-AA8670970CDD}"/>
              </a:ext>
            </a:extLst>
          </p:cNvPr>
          <p:cNvCxnSpPr/>
          <p:nvPr/>
        </p:nvCxnSpPr>
        <p:spPr>
          <a:xfrm>
            <a:off x="4473774" y="4704551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43DCE1E-03F8-4E4F-B32B-DBC2B051E894}"/>
              </a:ext>
            </a:extLst>
          </p:cNvPr>
          <p:cNvSpPr txBox="1"/>
          <p:nvPr/>
        </p:nvSpPr>
        <p:spPr>
          <a:xfrm>
            <a:off x="6564725" y="4454112"/>
            <a:ext cx="32823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ความต้องการของตลาดเป้าหมายของเกณฑ์ผลิตภัณฑ์ที่เลือก 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35140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algn="l" rtl="0"/>
            <a:fld id="{84145A51-9BBA-4859-A0FE-E9066F733930}" type="slidenum">
              <a:rPr lang="en-GB" smtClean="0"/>
              <a:t>23</a:t>
            </a:fld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D770A9-E7D9-4D95-814B-247095B88139}"/>
              </a:ext>
            </a:extLst>
          </p:cNvPr>
          <p:cNvSpPr/>
          <p:nvPr/>
        </p:nvSpPr>
        <p:spPr>
          <a:xfrm>
            <a:off x="2696799" y="1678376"/>
            <a:ext cx="1432666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ปัจจัยด้านลูกค้า</a:t>
            </a:r>
            <a:endParaRPr lang="en-GB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CAB4624-09EC-4318-9CAF-685424B1219E}"/>
              </a:ext>
            </a:extLst>
          </p:cNvPr>
          <p:cNvCxnSpPr>
            <a:stCxn id="45" idx="3"/>
          </p:cNvCxnSpPr>
          <p:nvPr/>
        </p:nvCxnSpPr>
        <p:spPr>
          <a:xfrm>
            <a:off x="4129465" y="1960659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C6718C1-564E-471D-9D5C-EF560C12122B}"/>
              </a:ext>
            </a:extLst>
          </p:cNvPr>
          <p:cNvSpPr txBox="1"/>
          <p:nvPr/>
        </p:nvSpPr>
        <p:spPr>
          <a:xfrm>
            <a:off x="6220417" y="1352000"/>
            <a:ext cx="32913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อายุ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เพศ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  <a:p>
            <a:pPr algn="l" rtl="0"/>
            <a:r>
              <a:rPr lang="en-US" sz="1600" b="1" dirty="0"/>
              <a:t>สัญชาติ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อาชีพ</a:t>
            </a:r>
            <a:r>
              <a:rPr lang="en-US" sz="1600" dirty="0"/>
              <a:t> </a:t>
            </a:r>
            <a:r>
              <a:rPr lang="en-US" sz="1600" i="1" dirty="0"/>
              <a:t>(Chen et al., 2012)</a:t>
            </a:r>
          </a:p>
          <a:p>
            <a:pPr algn="l" rtl="0"/>
            <a:r>
              <a:rPr lang="en-US" sz="1600" b="1" dirty="0"/>
              <a:t>ระดับ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5EAE863-A107-42D3-BE69-D339160153B2}"/>
              </a:ext>
            </a:extLst>
          </p:cNvPr>
          <p:cNvSpPr/>
          <p:nvPr/>
        </p:nvSpPr>
        <p:spPr>
          <a:xfrm>
            <a:off x="3948242" y="4005037"/>
            <a:ext cx="2065648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เพศ</a:t>
            </a:r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8B26202-40C5-4D43-863A-F0F8FC7FFE75}"/>
              </a:ext>
            </a:extLst>
          </p:cNvPr>
          <p:cNvSpPr/>
          <p:nvPr/>
        </p:nvSpPr>
        <p:spPr>
          <a:xfrm>
            <a:off x="7454932" y="4005037"/>
            <a:ext cx="2065648" cy="82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สัญชาติ</a:t>
            </a:r>
            <a:endParaRPr lang="en-GB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16CE9E7-F69D-4E1B-B98F-94745A4C9686}"/>
              </a:ext>
            </a:extLst>
          </p:cNvPr>
          <p:cNvCxnSpPr>
            <a:stCxn id="47" idx="2"/>
            <a:endCxn id="48" idx="0"/>
          </p:cNvCxnSpPr>
          <p:nvPr/>
        </p:nvCxnSpPr>
        <p:spPr>
          <a:xfrm flipH="1">
            <a:off x="4981066" y="2675439"/>
            <a:ext cx="2885019" cy="13295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BFE808F-1642-44A2-8FA6-64034930A70B}"/>
              </a:ext>
            </a:extLst>
          </p:cNvPr>
          <p:cNvCxnSpPr>
            <a:stCxn id="47" idx="2"/>
            <a:endCxn id="51" idx="0"/>
          </p:cNvCxnSpPr>
          <p:nvPr/>
        </p:nvCxnSpPr>
        <p:spPr>
          <a:xfrm>
            <a:off x="7866085" y="2675439"/>
            <a:ext cx="621671" cy="13295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1369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FE64F5-8299-41B7-A4A3-49FEB6C750B0}"/>
              </a:ext>
            </a:extLst>
          </p:cNvPr>
          <p:cNvSpPr/>
          <p:nvPr/>
        </p:nvSpPr>
        <p:spPr>
          <a:xfrm>
            <a:off x="7519986" y="3820843"/>
            <a:ext cx="2016224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เกีย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1A7B46-7DAF-48D1-B809-455F99BD4902}"/>
              </a:ext>
            </a:extLst>
          </p:cNvPr>
          <p:cNvSpPr/>
          <p:nvPr/>
        </p:nvSpPr>
        <p:spPr>
          <a:xfrm>
            <a:off x="3123680" y="806468"/>
            <a:ext cx="1432667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เกณฑ์ผลิตภัณฑ์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FBE599-B8AC-4D01-932A-217389C5A927}"/>
              </a:ext>
            </a:extLst>
          </p:cNvPr>
          <p:cNvCxnSpPr/>
          <p:nvPr/>
        </p:nvCxnSpPr>
        <p:spPr>
          <a:xfrm>
            <a:off x="4562062" y="1095495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5E45BAD-7B3B-4CF7-8FD0-284A69AB108A}"/>
              </a:ext>
            </a:extLst>
          </p:cNvPr>
          <p:cNvSpPr txBox="1"/>
          <p:nvPr/>
        </p:nvSpPr>
        <p:spPr>
          <a:xfrm>
            <a:off x="6653013" y="845056"/>
            <a:ext cx="328562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สิ่งที่ผู้ผลิตสามารถเสนอให้กับลูกค้า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B8B6-2CDF-4FDE-A90B-E00AAFE4E415}"/>
              </a:ext>
            </a:extLst>
          </p:cNvPr>
          <p:cNvSpPr/>
          <p:nvPr/>
        </p:nvSpPr>
        <p:spPr>
          <a:xfrm>
            <a:off x="5357367" y="1572701"/>
            <a:ext cx="1759142" cy="76440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b="1" dirty="0"/>
              <a:t>เกณฑ์ผลิตภัณฑ์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186544-C862-47FC-9EF0-01EC81C58F66}"/>
              </a:ext>
            </a:extLst>
          </p:cNvPr>
          <p:cNvSpPr/>
          <p:nvPr/>
        </p:nvSpPr>
        <p:spPr>
          <a:xfrm>
            <a:off x="2946999" y="2668715"/>
            <a:ext cx="202411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สี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02181-1612-46D5-A5B6-09EE0468CDD3}"/>
              </a:ext>
            </a:extLst>
          </p:cNvPr>
          <p:cNvSpPr/>
          <p:nvPr/>
        </p:nvSpPr>
        <p:spPr>
          <a:xfrm>
            <a:off x="5228825" y="2668715"/>
            <a:ext cx="2033447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ประเภทยานพาหนะ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38F163-654C-4757-A3B9-5C868F542AC0}"/>
              </a:ext>
            </a:extLst>
          </p:cNvPr>
          <p:cNvSpPr/>
          <p:nvPr/>
        </p:nvSpPr>
        <p:spPr>
          <a:xfrm>
            <a:off x="7511748" y="2668715"/>
            <a:ext cx="202446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ยี่ห้อ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92D314-F67F-4175-AEA7-E840F627C5D0}"/>
              </a:ext>
            </a:extLst>
          </p:cNvPr>
          <p:cNvCxnSpPr>
            <a:stCxn id="8" idx="4"/>
            <a:endCxn id="9" idx="0"/>
          </p:cNvCxnSpPr>
          <p:nvPr/>
        </p:nvCxnSpPr>
        <p:spPr>
          <a:xfrm flipH="1">
            <a:off x="3959055" y="2337109"/>
            <a:ext cx="2277883" cy="331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0E3954-A210-47AB-BC4F-23DE49DB86BC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6236938" y="2337109"/>
            <a:ext cx="8611" cy="331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3D125D-07A5-4CB2-9611-A0188A71AF70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6236938" y="2337109"/>
            <a:ext cx="2287041" cy="3316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CC86E-4433-49A4-8D5C-4058454B6D95}"/>
              </a:ext>
            </a:extLst>
          </p:cNvPr>
          <p:cNvSpPr/>
          <p:nvPr/>
        </p:nvSpPr>
        <p:spPr>
          <a:xfrm>
            <a:off x="2960649" y="3244779"/>
            <a:ext cx="1991173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แดง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04BBF6-D14F-437E-986B-B8DD2B029D4F}"/>
              </a:ext>
            </a:extLst>
          </p:cNvPr>
          <p:cNvSpPr/>
          <p:nvPr/>
        </p:nvSpPr>
        <p:spPr>
          <a:xfrm>
            <a:off x="2960649" y="3820843"/>
            <a:ext cx="1991173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ดำ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EC546E-7A7F-4643-BE63-EA32ABB88A03}"/>
              </a:ext>
            </a:extLst>
          </p:cNvPr>
          <p:cNvSpPr/>
          <p:nvPr/>
        </p:nvSpPr>
        <p:spPr>
          <a:xfrm>
            <a:off x="2955237" y="4396907"/>
            <a:ext cx="1996585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สีขาว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0E4E77-B0FF-40A7-934F-DA735A32E891}"/>
              </a:ext>
            </a:extLst>
          </p:cNvPr>
          <p:cNvSpPr/>
          <p:nvPr/>
        </p:nvSpPr>
        <p:spPr>
          <a:xfrm>
            <a:off x="2960649" y="4927026"/>
            <a:ext cx="1991173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สีเทา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A523F3-47B8-47DD-8FED-F661AF9424F0}"/>
              </a:ext>
            </a:extLst>
          </p:cNvPr>
          <p:cNvSpPr/>
          <p:nvPr/>
        </p:nvSpPr>
        <p:spPr>
          <a:xfrm>
            <a:off x="5228826" y="3244779"/>
            <a:ext cx="2016224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รถยนต์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3ACB70-7424-4E82-93AE-F865D4D1399C}"/>
              </a:ext>
            </a:extLst>
          </p:cNvPr>
          <p:cNvSpPr/>
          <p:nvPr/>
        </p:nvSpPr>
        <p:spPr>
          <a:xfrm>
            <a:off x="5228826" y="3820843"/>
            <a:ext cx="2016224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รถตู้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C38C35-82C5-44E8-824C-498C0DFE77B6}"/>
              </a:ext>
            </a:extLst>
          </p:cNvPr>
          <p:cNvSpPr/>
          <p:nvPr/>
        </p:nvSpPr>
        <p:spPr>
          <a:xfrm>
            <a:off x="5232315" y="4396907"/>
            <a:ext cx="2012735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SUV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C3A7C-CF35-4D93-885E-78E6BE690B68}"/>
              </a:ext>
            </a:extLst>
          </p:cNvPr>
          <p:cNvSpPr/>
          <p:nvPr/>
        </p:nvSpPr>
        <p:spPr>
          <a:xfrm>
            <a:off x="5232315" y="4920895"/>
            <a:ext cx="2012735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รถจักรยานยนต์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AA37FED-DF7F-4217-84A5-D9F366370DFC}"/>
              </a:ext>
            </a:extLst>
          </p:cNvPr>
          <p:cNvSpPr/>
          <p:nvPr/>
        </p:nvSpPr>
        <p:spPr>
          <a:xfrm>
            <a:off x="7519986" y="3244779"/>
            <a:ext cx="2016224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โตโยต้า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0943E5-1F21-4EC0-8265-90AAD20A4179}"/>
              </a:ext>
            </a:extLst>
          </p:cNvPr>
          <p:cNvSpPr/>
          <p:nvPr/>
        </p:nvSpPr>
        <p:spPr>
          <a:xfrm>
            <a:off x="7525543" y="4396907"/>
            <a:ext cx="2010667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ฮอนด้า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6D734A-0CFF-44A2-9B2A-DDA8702055C2}"/>
              </a:ext>
            </a:extLst>
          </p:cNvPr>
          <p:cNvSpPr/>
          <p:nvPr/>
        </p:nvSpPr>
        <p:spPr>
          <a:xfrm>
            <a:off x="7519986" y="4927026"/>
            <a:ext cx="2016224" cy="57606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รถลีมูซีน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0192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6E9D83-96DA-49FF-9814-77EC328D984D}"/>
              </a:ext>
            </a:extLst>
          </p:cNvPr>
          <p:cNvSpPr/>
          <p:nvPr/>
        </p:nvSpPr>
        <p:spPr>
          <a:xfrm>
            <a:off x="2402320" y="640944"/>
            <a:ext cx="1432667" cy="76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ความต้องการของตลาดเป้าหมาย</a:t>
            </a:r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208B7A-07DA-4C3D-9EA2-E4B5C43396CA}"/>
              </a:ext>
            </a:extLst>
          </p:cNvPr>
          <p:cNvCxnSpPr/>
          <p:nvPr/>
        </p:nvCxnSpPr>
        <p:spPr>
          <a:xfrm>
            <a:off x="3844017" y="1025177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B845851-A518-448A-A43E-C6B98245C9D5}"/>
              </a:ext>
            </a:extLst>
          </p:cNvPr>
          <p:cNvSpPr txBox="1"/>
          <p:nvPr/>
        </p:nvSpPr>
        <p:spPr>
          <a:xfrm>
            <a:off x="5934968" y="774738"/>
            <a:ext cx="32823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dirty="0"/>
              <a:t>ความต้องการของตลาดเป้าหมายของเกณฑ์ผลิตภัณฑ์ที่เลือก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DB1AB4-0B7B-4D6E-BCB0-49BAC65F2CA6}"/>
              </a:ext>
            </a:extLst>
          </p:cNvPr>
          <p:cNvSpPr txBox="1">
            <a:spLocks/>
          </p:cNvSpPr>
          <p:nvPr/>
        </p:nvSpPr>
        <p:spPr>
          <a:xfrm>
            <a:off x="2161223" y="1601788"/>
            <a:ext cx="7927657" cy="435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80000"/>
              </a:lnSpc>
            </a:pPr>
            <a:r>
              <a:rPr lang="en-US" sz="1600"/>
              <a:t>ให้คะแนนสำหรับแต่ละรายการต่อไปนี้ </a:t>
            </a:r>
            <a:r>
              <a:rPr lang="en-US" sz="1600" b="1"/>
              <a:t>สี</a:t>
            </a:r>
            <a:r>
              <a:rPr lang="en-US" sz="1600"/>
              <a:t> ตามความต้องการของคุณ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แดง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ดำ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สีขาว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สีเทา</a:t>
            </a:r>
          </a:p>
          <a:p>
            <a:pPr algn="l" rtl="0">
              <a:lnSpc>
                <a:spcPct val="80000"/>
              </a:lnSpc>
            </a:pPr>
            <a:r>
              <a:rPr lang="en-US" sz="1600"/>
              <a:t>ให้คะแนนสำหรับแต่ละรายการต่อไปนี้ </a:t>
            </a:r>
            <a:r>
              <a:rPr lang="en-US" sz="1600" b="1"/>
              <a:t>ยานพาหนะ</a:t>
            </a:r>
            <a:r>
              <a:rPr lang="en-US" sz="1600"/>
              <a:t> ตามความต้องการของคุณ 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รถยนต์ 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รถตู้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SUV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รถจักรยานยนต์</a:t>
            </a:r>
          </a:p>
          <a:p>
            <a:pPr algn="l" rtl="0">
              <a:lnSpc>
                <a:spcPct val="80000"/>
              </a:lnSpc>
            </a:pPr>
            <a:r>
              <a:rPr lang="en-US" sz="1600"/>
              <a:t>ให้คะแนนสำหรับแต่ละรายการต่อไปนี้ </a:t>
            </a:r>
            <a:r>
              <a:rPr lang="en-US" sz="1600" b="1"/>
              <a:t>แบรนด์</a:t>
            </a:r>
            <a:r>
              <a:rPr lang="en-US" sz="1600"/>
              <a:t> ตามความต้องการของคุณ 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โตโยต้า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เกีย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ฮอนด้า</a:t>
            </a:r>
          </a:p>
          <a:p>
            <a:pPr lvl="1" algn="l" rtl="0">
              <a:lnSpc>
                <a:spcPct val="80000"/>
              </a:lnSpc>
            </a:pPr>
            <a:r>
              <a:rPr lang="en-US" sz="1600"/>
              <a:t>รถลีมูซีน</a:t>
            </a:r>
          </a:p>
          <a:p>
            <a:pPr marL="365760" lvl="1" indent="0" algn="l" rtl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sz="1600" b="1"/>
              <a:t>(5 - ชอบมาก, 4 - ชอบ, 3 - เป็นกลาง, 2- ไม่ชอบ, 1- ไม่ชอบมาก)</a:t>
            </a:r>
            <a:endParaRPr lang="en-US" sz="1600" b="1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1309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856BD-A405-4982-B4E6-06CFF3928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94" y="336019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08835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47E7079-ED73-4473-97B6-7C431DAE10DE}"/>
              </a:ext>
            </a:extLst>
          </p:cNvPr>
          <p:cNvSpPr/>
          <p:nvPr/>
        </p:nvSpPr>
        <p:spPr>
          <a:xfrm>
            <a:off x="3297946" y="931038"/>
            <a:ext cx="1432666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คุณสมบัติของลูกค้า</a:t>
            </a:r>
            <a:endParaRPr lang="en-GB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A414C0D-17F3-448A-862F-3D813FA49618}"/>
              </a:ext>
            </a:extLst>
          </p:cNvPr>
          <p:cNvCxnSpPr>
            <a:cxnSpLocks/>
            <a:stCxn id="72" idx="3"/>
          </p:cNvCxnSpPr>
          <p:nvPr/>
        </p:nvCxnSpPr>
        <p:spPr>
          <a:xfrm>
            <a:off x="4730612" y="1213321"/>
            <a:ext cx="2048396" cy="6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7AD83D6-05F6-4439-9778-1B984541865A}"/>
              </a:ext>
            </a:extLst>
          </p:cNvPr>
          <p:cNvSpPr txBox="1"/>
          <p:nvPr/>
        </p:nvSpPr>
        <p:spPr>
          <a:xfrm>
            <a:off x="6821564" y="604662"/>
            <a:ext cx="329133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/>
              <a:t>อายุ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เพศ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  <a:p>
            <a:pPr algn="l" rtl="0"/>
            <a:r>
              <a:rPr lang="en-US" sz="1600" b="1" dirty="0"/>
              <a:t>สัญชาติ</a:t>
            </a:r>
            <a:r>
              <a:rPr lang="en-US" sz="1600" dirty="0"/>
              <a:t> </a:t>
            </a:r>
            <a:r>
              <a:rPr lang="en-US" sz="1600" i="1" dirty="0"/>
              <a:t>(Hu et al., 2012) </a:t>
            </a:r>
          </a:p>
          <a:p>
            <a:pPr algn="l" rtl="0"/>
            <a:r>
              <a:rPr lang="en-US" sz="1600" b="1" dirty="0"/>
              <a:t>อาชีพ</a:t>
            </a:r>
            <a:r>
              <a:rPr lang="en-US" sz="1600" dirty="0"/>
              <a:t> </a:t>
            </a:r>
            <a:r>
              <a:rPr lang="en-US" sz="1600" i="1" dirty="0"/>
              <a:t>(Chen et al., 2012)</a:t>
            </a:r>
          </a:p>
          <a:p>
            <a:pPr algn="l" rtl="0"/>
            <a:r>
              <a:rPr lang="en-US" sz="1600" b="1" dirty="0"/>
              <a:t>ระดับ</a:t>
            </a:r>
            <a:r>
              <a:rPr lang="en-US" sz="1600" dirty="0"/>
              <a:t> </a:t>
            </a:r>
            <a:r>
              <a:rPr lang="en-US" sz="1600" i="1" dirty="0"/>
              <a:t>(Levi และ </a:t>
            </a:r>
            <a:r>
              <a:rPr lang="en-US" sz="1600" i="1" dirty="0" err="1"/>
              <a:t>Hanssner</a:t>
            </a:r>
            <a:r>
              <a:rPr lang="en-US" sz="1600" i="1" dirty="0"/>
              <a:t>, 2558)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38F657-BE68-4437-9475-0AE0950E839A}"/>
              </a:ext>
            </a:extLst>
          </p:cNvPr>
          <p:cNvSpPr txBox="1"/>
          <p:nvPr/>
        </p:nvSpPr>
        <p:spPr>
          <a:xfrm>
            <a:off x="2482568" y="2399465"/>
            <a:ext cx="120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/>
              <a:t>เพศ</a:t>
            </a:r>
            <a:endParaRPr lang="en-GB" sz="1400" b="1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8F69C16-F352-4900-98AE-26751E953849}"/>
              </a:ext>
            </a:extLst>
          </p:cNvPr>
          <p:cNvSpPr txBox="1"/>
          <p:nvPr/>
        </p:nvSpPr>
        <p:spPr>
          <a:xfrm>
            <a:off x="4321931" y="2395392"/>
            <a:ext cx="1206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/>
              <a:t>สัญชาติ</a:t>
            </a:r>
            <a:endParaRPr lang="en-GB" sz="1400" b="1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D1961B7-D388-48D1-90DB-38E82F72A9DE}"/>
              </a:ext>
            </a:extLst>
          </p:cNvPr>
          <p:cNvSpPr txBox="1"/>
          <p:nvPr/>
        </p:nvSpPr>
        <p:spPr>
          <a:xfrm>
            <a:off x="2571979" y="3264433"/>
            <a:ext cx="92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ชาย</a:t>
            </a:r>
            <a:endParaRPr lang="en-GB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271A8AB-FE4B-4531-9273-3ADF616D6FFB}"/>
              </a:ext>
            </a:extLst>
          </p:cNvPr>
          <p:cNvSpPr txBox="1"/>
          <p:nvPr/>
        </p:nvSpPr>
        <p:spPr>
          <a:xfrm>
            <a:off x="2660236" y="4593111"/>
            <a:ext cx="921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หญิง</a:t>
            </a:r>
            <a:endParaRPr lang="en-GB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4D7FCD5-440C-4C17-B029-47CD0529E290}"/>
              </a:ext>
            </a:extLst>
          </p:cNvPr>
          <p:cNvSpPr txBox="1"/>
          <p:nvPr/>
        </p:nvSpPr>
        <p:spPr>
          <a:xfrm>
            <a:off x="4185846" y="3035283"/>
            <a:ext cx="158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ศรีลังกา</a:t>
            </a:r>
            <a:endParaRPr lang="en-GB" sz="1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4C23B23-C4CE-47B8-B0AA-4E62729D6431}"/>
              </a:ext>
            </a:extLst>
          </p:cNvPr>
          <p:cNvSpPr txBox="1"/>
          <p:nvPr/>
        </p:nvSpPr>
        <p:spPr>
          <a:xfrm>
            <a:off x="4173515" y="3454839"/>
            <a:ext cx="158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ประเทศไทย</a:t>
            </a:r>
            <a:endParaRPr lang="en-GB" sz="14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A73D331-73C4-4201-BB31-35E9D1B71088}"/>
              </a:ext>
            </a:extLst>
          </p:cNvPr>
          <p:cNvSpPr txBox="1"/>
          <p:nvPr/>
        </p:nvSpPr>
        <p:spPr>
          <a:xfrm>
            <a:off x="4185846" y="4429487"/>
            <a:ext cx="158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ศรีลังกา</a:t>
            </a:r>
            <a:endParaRPr lang="en-GB" sz="14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26D831-B3BF-4ECC-BBB7-D29896DE676B}"/>
              </a:ext>
            </a:extLst>
          </p:cNvPr>
          <p:cNvSpPr txBox="1"/>
          <p:nvPr/>
        </p:nvSpPr>
        <p:spPr>
          <a:xfrm>
            <a:off x="4173515" y="4849043"/>
            <a:ext cx="1583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ประเทศไทย</a:t>
            </a:r>
            <a:endParaRPr lang="en-GB" sz="1400" dirty="0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93167442-3563-44D1-BEDB-81379A16BEAA}"/>
              </a:ext>
            </a:extLst>
          </p:cNvPr>
          <p:cNvCxnSpPr/>
          <p:nvPr/>
        </p:nvCxnSpPr>
        <p:spPr>
          <a:xfrm>
            <a:off x="6118342" y="2176438"/>
            <a:ext cx="9794" cy="322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88D13D9-F4D1-45EB-9BA0-C63F4B2A52AD}"/>
              </a:ext>
            </a:extLst>
          </p:cNvPr>
          <p:cNvSpPr txBox="1"/>
          <p:nvPr/>
        </p:nvSpPr>
        <p:spPr>
          <a:xfrm>
            <a:off x="6276727" y="2395392"/>
            <a:ext cx="180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/>
              <a:t>เกณฑ์ย่อยของผลิตภัณฑ์</a:t>
            </a:r>
            <a:endParaRPr lang="en-GB" sz="14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92EA662-F9CC-4B21-8137-05599063A285}"/>
              </a:ext>
            </a:extLst>
          </p:cNvPr>
          <p:cNvSpPr txBox="1"/>
          <p:nvPr/>
        </p:nvSpPr>
        <p:spPr>
          <a:xfrm>
            <a:off x="6691009" y="2770152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ดำ</a:t>
            </a:r>
            <a:endParaRPr lang="en-GB" sz="1400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E70D21A-1A56-4784-814C-44203750C084}"/>
              </a:ext>
            </a:extLst>
          </p:cNvPr>
          <p:cNvCxnSpPr/>
          <p:nvPr/>
        </p:nvCxnSpPr>
        <p:spPr>
          <a:xfrm>
            <a:off x="8136068" y="2176438"/>
            <a:ext cx="9794" cy="322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68BB3447-03E4-4036-A22F-634FFCBE865E}"/>
              </a:ext>
            </a:extLst>
          </p:cNvPr>
          <p:cNvSpPr txBox="1"/>
          <p:nvPr/>
        </p:nvSpPr>
        <p:spPr>
          <a:xfrm>
            <a:off x="6699669" y="3104328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สีขาว</a:t>
            </a:r>
            <a:endParaRPr lang="en-GB" sz="14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AE7A39E-430F-42EC-8D4D-A04E10DE6462}"/>
              </a:ext>
            </a:extLst>
          </p:cNvPr>
          <p:cNvSpPr txBox="1"/>
          <p:nvPr/>
        </p:nvSpPr>
        <p:spPr>
          <a:xfrm>
            <a:off x="6691009" y="3438504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ดำ</a:t>
            </a:r>
            <a:endParaRPr lang="en-GB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F575ADD-B0B5-4053-8650-AF0F769BA7F4}"/>
              </a:ext>
            </a:extLst>
          </p:cNvPr>
          <p:cNvSpPr txBox="1"/>
          <p:nvPr/>
        </p:nvSpPr>
        <p:spPr>
          <a:xfrm>
            <a:off x="6699669" y="3772680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สีขาว</a:t>
            </a:r>
            <a:endParaRPr lang="en-GB" sz="14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941C2A8-CD9B-4D37-BB43-6CB1849E412C}"/>
              </a:ext>
            </a:extLst>
          </p:cNvPr>
          <p:cNvSpPr txBox="1"/>
          <p:nvPr/>
        </p:nvSpPr>
        <p:spPr>
          <a:xfrm>
            <a:off x="6690497" y="4128291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ดำ</a:t>
            </a:r>
            <a:endParaRPr lang="en-GB" sz="14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EB8A492-3603-49C4-89C6-9494663094AC}"/>
              </a:ext>
            </a:extLst>
          </p:cNvPr>
          <p:cNvSpPr txBox="1"/>
          <p:nvPr/>
        </p:nvSpPr>
        <p:spPr>
          <a:xfrm>
            <a:off x="6699157" y="4462467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สีขาว</a:t>
            </a:r>
            <a:endParaRPr lang="en-GB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9AEDE16-9E74-4C80-B1FD-2A158D9B5A72}"/>
              </a:ext>
            </a:extLst>
          </p:cNvPr>
          <p:cNvSpPr txBox="1"/>
          <p:nvPr/>
        </p:nvSpPr>
        <p:spPr>
          <a:xfrm>
            <a:off x="6690497" y="4796643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ดำ</a:t>
            </a:r>
            <a:endParaRPr lang="en-GB" sz="1400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56E0087-9F44-4284-AC36-CDE504A5374F}"/>
              </a:ext>
            </a:extLst>
          </p:cNvPr>
          <p:cNvSpPr txBox="1"/>
          <p:nvPr/>
        </p:nvSpPr>
        <p:spPr>
          <a:xfrm>
            <a:off x="6699157" y="5130819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สีขาว</a:t>
            </a:r>
            <a:endParaRPr lang="en-GB" sz="1400" dirty="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BF0316C-A5B6-4307-B5B5-A6AF1768D03D}"/>
              </a:ext>
            </a:extLst>
          </p:cNvPr>
          <p:cNvCxnSpPr/>
          <p:nvPr/>
        </p:nvCxnSpPr>
        <p:spPr>
          <a:xfrm>
            <a:off x="3942520" y="2177913"/>
            <a:ext cx="9794" cy="32239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20358CBB-D375-48E9-B58C-E9162D09861D}"/>
              </a:ext>
            </a:extLst>
          </p:cNvPr>
          <p:cNvSpPr txBox="1"/>
          <p:nvPr/>
        </p:nvSpPr>
        <p:spPr>
          <a:xfrm>
            <a:off x="8422304" y="2395392"/>
            <a:ext cx="164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dirty="0"/>
              <a:t>เครื่องชั่ง</a:t>
            </a:r>
            <a:endParaRPr lang="en-GB" sz="1400" b="1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78CBD136-9516-463C-BA50-6A913F5A0B2C}"/>
              </a:ext>
            </a:extLst>
          </p:cNvPr>
          <p:cNvCxnSpPr>
            <a:cxnSpLocks/>
            <a:stCxn id="77" idx="3"/>
            <a:endCxn id="79" idx="1"/>
          </p:cNvCxnSpPr>
          <p:nvPr/>
        </p:nvCxnSpPr>
        <p:spPr>
          <a:xfrm flipV="1">
            <a:off x="3493420" y="3189172"/>
            <a:ext cx="692426" cy="22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EB2FE2A-F77C-4390-B0B5-E595A5937CB4}"/>
              </a:ext>
            </a:extLst>
          </p:cNvPr>
          <p:cNvCxnSpPr>
            <a:cxnSpLocks/>
            <a:stCxn id="77" idx="3"/>
            <a:endCxn id="80" idx="1"/>
          </p:cNvCxnSpPr>
          <p:nvPr/>
        </p:nvCxnSpPr>
        <p:spPr>
          <a:xfrm>
            <a:off x="3493420" y="3418322"/>
            <a:ext cx="680095" cy="19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1CE11BE2-905D-45A3-8027-22BF21C8FB33}"/>
              </a:ext>
            </a:extLst>
          </p:cNvPr>
          <p:cNvCxnSpPr>
            <a:cxnSpLocks/>
            <a:stCxn id="78" idx="3"/>
            <a:endCxn id="81" idx="1"/>
          </p:cNvCxnSpPr>
          <p:nvPr/>
        </p:nvCxnSpPr>
        <p:spPr>
          <a:xfrm flipV="1">
            <a:off x="3581677" y="4583376"/>
            <a:ext cx="604169" cy="163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A99B01D2-2B03-497B-8DD4-9CEE4BAFF654}"/>
              </a:ext>
            </a:extLst>
          </p:cNvPr>
          <p:cNvCxnSpPr>
            <a:cxnSpLocks/>
            <a:stCxn id="78" idx="3"/>
            <a:endCxn id="82" idx="1"/>
          </p:cNvCxnSpPr>
          <p:nvPr/>
        </p:nvCxnSpPr>
        <p:spPr>
          <a:xfrm>
            <a:off x="3581677" y="4747000"/>
            <a:ext cx="591838" cy="255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2FDF325-DAD9-4734-8A78-87C974269FE8}"/>
              </a:ext>
            </a:extLst>
          </p:cNvPr>
          <p:cNvCxnSpPr>
            <a:cxnSpLocks/>
            <a:stCxn id="79" idx="3"/>
            <a:endCxn id="85" idx="1"/>
          </p:cNvCxnSpPr>
          <p:nvPr/>
        </p:nvCxnSpPr>
        <p:spPr>
          <a:xfrm flipV="1">
            <a:off x="5769830" y="2924041"/>
            <a:ext cx="921179" cy="26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6B6DBA9-A7D8-42D7-A12D-BB153AAE4C96}"/>
              </a:ext>
            </a:extLst>
          </p:cNvPr>
          <p:cNvCxnSpPr>
            <a:cxnSpLocks/>
            <a:stCxn id="79" idx="3"/>
            <a:endCxn id="87" idx="1"/>
          </p:cNvCxnSpPr>
          <p:nvPr/>
        </p:nvCxnSpPr>
        <p:spPr>
          <a:xfrm>
            <a:off x="5769830" y="3189172"/>
            <a:ext cx="929839" cy="69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3191BA9-4CEF-402A-8286-45D6E05F414B}"/>
              </a:ext>
            </a:extLst>
          </p:cNvPr>
          <p:cNvCxnSpPr>
            <a:cxnSpLocks/>
            <a:stCxn id="80" idx="3"/>
            <a:endCxn id="88" idx="1"/>
          </p:cNvCxnSpPr>
          <p:nvPr/>
        </p:nvCxnSpPr>
        <p:spPr>
          <a:xfrm flipV="1">
            <a:off x="5757499" y="3592393"/>
            <a:ext cx="933510" cy="1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F6092E2-05CC-4725-96AE-8BFEA2B13902}"/>
              </a:ext>
            </a:extLst>
          </p:cNvPr>
          <p:cNvCxnSpPr>
            <a:cxnSpLocks/>
            <a:stCxn id="80" idx="3"/>
            <a:endCxn id="89" idx="1"/>
          </p:cNvCxnSpPr>
          <p:nvPr/>
        </p:nvCxnSpPr>
        <p:spPr>
          <a:xfrm>
            <a:off x="5757499" y="3608728"/>
            <a:ext cx="942170" cy="317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17E31BB-E1F8-4978-BAA9-6C507D0A5D10}"/>
              </a:ext>
            </a:extLst>
          </p:cNvPr>
          <p:cNvCxnSpPr>
            <a:cxnSpLocks/>
            <a:stCxn id="81" idx="3"/>
            <a:endCxn id="90" idx="1"/>
          </p:cNvCxnSpPr>
          <p:nvPr/>
        </p:nvCxnSpPr>
        <p:spPr>
          <a:xfrm flipV="1">
            <a:off x="5769830" y="4282180"/>
            <a:ext cx="920667" cy="301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8930C66-B935-4056-A316-73EF757FDA68}"/>
              </a:ext>
            </a:extLst>
          </p:cNvPr>
          <p:cNvCxnSpPr>
            <a:cxnSpLocks/>
            <a:stCxn id="81" idx="3"/>
            <a:endCxn id="91" idx="1"/>
          </p:cNvCxnSpPr>
          <p:nvPr/>
        </p:nvCxnSpPr>
        <p:spPr>
          <a:xfrm>
            <a:off x="5769830" y="4583376"/>
            <a:ext cx="929327" cy="32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35360E1-E1A4-4160-89AC-42974647E768}"/>
              </a:ext>
            </a:extLst>
          </p:cNvPr>
          <p:cNvCxnSpPr>
            <a:cxnSpLocks/>
            <a:stCxn id="82" idx="3"/>
            <a:endCxn id="92" idx="1"/>
          </p:cNvCxnSpPr>
          <p:nvPr/>
        </p:nvCxnSpPr>
        <p:spPr>
          <a:xfrm flipV="1">
            <a:off x="5757499" y="4950532"/>
            <a:ext cx="932998" cy="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0A7C4C5B-983E-4149-99AB-D61B66E84B63}"/>
              </a:ext>
            </a:extLst>
          </p:cNvPr>
          <p:cNvCxnSpPr>
            <a:cxnSpLocks/>
            <a:stCxn id="82" idx="3"/>
            <a:endCxn id="93" idx="1"/>
          </p:cNvCxnSpPr>
          <p:nvPr/>
        </p:nvCxnSpPr>
        <p:spPr>
          <a:xfrm>
            <a:off x="5757499" y="5002932"/>
            <a:ext cx="941658" cy="281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B4CAF76-C151-429F-A119-2BBA14ED8892}"/>
              </a:ext>
            </a:extLst>
          </p:cNvPr>
          <p:cNvSpPr txBox="1"/>
          <p:nvPr/>
        </p:nvSpPr>
        <p:spPr>
          <a:xfrm>
            <a:off x="8846647" y="2764659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1</a:t>
            </a:r>
            <a:endParaRPr lang="en-GB" sz="14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246AB36-A621-4013-92AA-608830BE2CAC}"/>
              </a:ext>
            </a:extLst>
          </p:cNvPr>
          <p:cNvSpPr txBox="1"/>
          <p:nvPr/>
        </p:nvSpPr>
        <p:spPr>
          <a:xfrm>
            <a:off x="8846647" y="3104328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2</a:t>
            </a:r>
            <a:endParaRPr lang="en-GB" sz="14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C8F2643-A8A2-4E08-B94A-0E6071037368}"/>
              </a:ext>
            </a:extLst>
          </p:cNvPr>
          <p:cNvSpPr txBox="1"/>
          <p:nvPr/>
        </p:nvSpPr>
        <p:spPr>
          <a:xfrm>
            <a:off x="8849507" y="3438504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3</a:t>
            </a:r>
            <a:endParaRPr lang="en-GB" sz="1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79A608A-7E6A-421F-A965-C1AF8C6C7663}"/>
              </a:ext>
            </a:extLst>
          </p:cNvPr>
          <p:cNvSpPr txBox="1"/>
          <p:nvPr/>
        </p:nvSpPr>
        <p:spPr>
          <a:xfrm>
            <a:off x="8849507" y="3778173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4</a:t>
            </a:r>
            <a:endParaRPr lang="en-GB" sz="14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7FED298-8A82-446D-B5EB-823E97178AC5}"/>
              </a:ext>
            </a:extLst>
          </p:cNvPr>
          <p:cNvSpPr txBox="1"/>
          <p:nvPr/>
        </p:nvSpPr>
        <p:spPr>
          <a:xfrm>
            <a:off x="8846647" y="4115233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5</a:t>
            </a:r>
            <a:endParaRPr lang="en-GB" sz="14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5F5813FB-D72D-450A-8F34-6F5AD1C11163}"/>
              </a:ext>
            </a:extLst>
          </p:cNvPr>
          <p:cNvSpPr txBox="1"/>
          <p:nvPr/>
        </p:nvSpPr>
        <p:spPr>
          <a:xfrm>
            <a:off x="8846647" y="4454902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6</a:t>
            </a:r>
            <a:endParaRPr lang="en-GB" sz="14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059E2CA-4A9D-448E-B3FC-9345D9E45CD0}"/>
              </a:ext>
            </a:extLst>
          </p:cNvPr>
          <p:cNvSpPr txBox="1"/>
          <p:nvPr/>
        </p:nvSpPr>
        <p:spPr>
          <a:xfrm>
            <a:off x="8849507" y="4789078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7</a:t>
            </a:r>
            <a:endParaRPr lang="en-GB" sz="14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C95DBB0-9876-4313-A56F-2B694EEE1659}"/>
              </a:ext>
            </a:extLst>
          </p:cNvPr>
          <p:cNvSpPr txBox="1"/>
          <p:nvPr/>
        </p:nvSpPr>
        <p:spPr>
          <a:xfrm>
            <a:off x="8849507" y="5128747"/>
            <a:ext cx="80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เครื่องชั่ง 8</a:t>
            </a:r>
            <a:endParaRPr lang="en-GB" sz="1400" dirty="0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3D6DBA9-8080-4CB9-9782-9F39592DA71E}"/>
              </a:ext>
            </a:extLst>
          </p:cNvPr>
          <p:cNvCxnSpPr>
            <a:cxnSpLocks/>
            <a:endCxn id="108" idx="1"/>
          </p:cNvCxnSpPr>
          <p:nvPr/>
        </p:nvCxnSpPr>
        <p:spPr>
          <a:xfrm flipV="1">
            <a:off x="7490676" y="2918548"/>
            <a:ext cx="1355971" cy="15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AF03084-8DFD-48FF-A076-1F3A9A7BC6C2}"/>
              </a:ext>
            </a:extLst>
          </p:cNvPr>
          <p:cNvCxnSpPr>
            <a:cxnSpLocks/>
            <a:stCxn id="87" idx="3"/>
            <a:endCxn id="109" idx="1"/>
          </p:cNvCxnSpPr>
          <p:nvPr/>
        </p:nvCxnSpPr>
        <p:spPr>
          <a:xfrm>
            <a:off x="7499848" y="3258217"/>
            <a:ext cx="13467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61DEFEC-E0E2-4222-B3C0-631C4222B43C}"/>
              </a:ext>
            </a:extLst>
          </p:cNvPr>
          <p:cNvCxnSpPr>
            <a:cxnSpLocks/>
            <a:stCxn id="88" idx="3"/>
          </p:cNvCxnSpPr>
          <p:nvPr/>
        </p:nvCxnSpPr>
        <p:spPr>
          <a:xfrm>
            <a:off x="7491188" y="3592393"/>
            <a:ext cx="1355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38BB05E-2841-48CD-9A78-BD3925399E1B}"/>
              </a:ext>
            </a:extLst>
          </p:cNvPr>
          <p:cNvCxnSpPr>
            <a:cxnSpLocks/>
            <a:stCxn id="89" idx="3"/>
            <a:endCxn id="111" idx="1"/>
          </p:cNvCxnSpPr>
          <p:nvPr/>
        </p:nvCxnSpPr>
        <p:spPr>
          <a:xfrm>
            <a:off x="7499848" y="3926569"/>
            <a:ext cx="1349659" cy="5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1A247226-117D-419A-8666-B37B0D0036D8}"/>
              </a:ext>
            </a:extLst>
          </p:cNvPr>
          <p:cNvCxnSpPr>
            <a:cxnSpLocks/>
            <a:stCxn id="90" idx="3"/>
            <a:endCxn id="112" idx="1"/>
          </p:cNvCxnSpPr>
          <p:nvPr/>
        </p:nvCxnSpPr>
        <p:spPr>
          <a:xfrm flipV="1">
            <a:off x="7490676" y="4269122"/>
            <a:ext cx="1355971" cy="13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6A44365-DF86-47E7-84D9-94B0B0D1AB42}"/>
              </a:ext>
            </a:extLst>
          </p:cNvPr>
          <p:cNvCxnSpPr>
            <a:cxnSpLocks/>
            <a:stCxn id="91" idx="3"/>
            <a:endCxn id="113" idx="1"/>
          </p:cNvCxnSpPr>
          <p:nvPr/>
        </p:nvCxnSpPr>
        <p:spPr>
          <a:xfrm flipV="1">
            <a:off x="7499336" y="4608791"/>
            <a:ext cx="1347311" cy="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FE96B88A-4363-4AA4-8C78-2D6D85756310}"/>
              </a:ext>
            </a:extLst>
          </p:cNvPr>
          <p:cNvCxnSpPr>
            <a:cxnSpLocks/>
            <a:stCxn id="92" idx="3"/>
            <a:endCxn id="114" idx="1"/>
          </p:cNvCxnSpPr>
          <p:nvPr/>
        </p:nvCxnSpPr>
        <p:spPr>
          <a:xfrm flipV="1">
            <a:off x="7490676" y="4942967"/>
            <a:ext cx="1358831" cy="7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DBAB720-17AD-4E72-9036-8E8BCF7264F5}"/>
              </a:ext>
            </a:extLst>
          </p:cNvPr>
          <p:cNvCxnSpPr>
            <a:cxnSpLocks/>
            <a:stCxn id="93" idx="3"/>
            <a:endCxn id="115" idx="1"/>
          </p:cNvCxnSpPr>
          <p:nvPr/>
        </p:nvCxnSpPr>
        <p:spPr>
          <a:xfrm flipV="1">
            <a:off x="7499336" y="5282636"/>
            <a:ext cx="1350171" cy="2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B91517BA-BE77-4F57-9E0A-5E3DA0E35126}"/>
              </a:ext>
            </a:extLst>
          </p:cNvPr>
          <p:cNvCxnSpPr>
            <a:cxnSpLocks/>
            <a:stCxn id="79" idx="3"/>
          </p:cNvCxnSpPr>
          <p:nvPr/>
        </p:nvCxnSpPr>
        <p:spPr>
          <a:xfrm>
            <a:off x="5769830" y="3189172"/>
            <a:ext cx="528898" cy="2069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797E3E5-3509-4B29-B610-6BBACF2FD881}"/>
              </a:ext>
            </a:extLst>
          </p:cNvPr>
          <p:cNvCxnSpPr>
            <a:cxnSpLocks/>
            <a:stCxn id="80" idx="3"/>
          </p:cNvCxnSpPr>
          <p:nvPr/>
        </p:nvCxnSpPr>
        <p:spPr>
          <a:xfrm>
            <a:off x="5757499" y="3608728"/>
            <a:ext cx="583864" cy="43522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9A07B15-3963-4544-8195-4305FDEE4682}"/>
              </a:ext>
            </a:extLst>
          </p:cNvPr>
          <p:cNvCxnSpPr>
            <a:cxnSpLocks/>
            <a:stCxn id="81" idx="3"/>
          </p:cNvCxnSpPr>
          <p:nvPr/>
        </p:nvCxnSpPr>
        <p:spPr>
          <a:xfrm>
            <a:off x="5769830" y="4583376"/>
            <a:ext cx="574912" cy="23926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9BED489-C85F-4E7A-9672-71F418F856CD}"/>
              </a:ext>
            </a:extLst>
          </p:cNvPr>
          <p:cNvCxnSpPr>
            <a:cxnSpLocks/>
            <a:stCxn id="82" idx="3"/>
          </p:cNvCxnSpPr>
          <p:nvPr/>
        </p:nvCxnSpPr>
        <p:spPr>
          <a:xfrm>
            <a:off x="5757499" y="5002932"/>
            <a:ext cx="556824" cy="3969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26158-6E16-4D55-988B-3995ABFC8E91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3493420" y="3418322"/>
            <a:ext cx="579305" cy="50824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7C8BFE6-36AF-4544-997D-F7FDF9513FE1}"/>
              </a:ext>
            </a:extLst>
          </p:cNvPr>
          <p:cNvCxnSpPr>
            <a:cxnSpLocks/>
            <a:stCxn id="78" idx="3"/>
          </p:cNvCxnSpPr>
          <p:nvPr/>
        </p:nvCxnSpPr>
        <p:spPr>
          <a:xfrm>
            <a:off x="3581677" y="4747000"/>
            <a:ext cx="591838" cy="65288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777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5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796F37-6FA0-4868-B40B-4F4D494D7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446779"/>
              </p:ext>
            </p:extLst>
          </p:nvPr>
        </p:nvGraphicFramePr>
        <p:xfrm>
          <a:off x="4282910" y="874016"/>
          <a:ext cx="2438400" cy="252412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u="none" strike="noStrike" dirty="0">
                          <a:effectLst/>
                        </a:rPr>
                        <a:t>สี</a:t>
                      </a:r>
                      <a:endParaRPr lang="en-GB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ดำ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สีขาว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สีเทา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แดง</a:t>
                      </a:r>
                      <a:endParaRPr lang="en-GB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เฉลี่ย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E3DD63-9CA4-43A2-A972-3E1ECAE03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627060"/>
              </p:ext>
            </p:extLst>
          </p:nvPr>
        </p:nvGraphicFramePr>
        <p:xfrm>
          <a:off x="6994686" y="666658"/>
          <a:ext cx="2438400" cy="423862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ยี่ห้อ</a:t>
                      </a:r>
                      <a:endParaRPr lang="en-GB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เกีย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ฮอนด้า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ไครสเลอร์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โตโยต้า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u="none" strike="noStrike" dirty="0">
                          <a:effectLst/>
                        </a:rPr>
                        <a:t>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เฉลี่ย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20F9E3-DBD7-4CE4-86C0-EFED26E2D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20743"/>
              </p:ext>
            </p:extLst>
          </p:nvPr>
        </p:nvGraphicFramePr>
        <p:xfrm>
          <a:off x="7877663" y="1233248"/>
          <a:ext cx="2438400" cy="404812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u="none" strike="noStrike" dirty="0">
                          <a:effectLst/>
                        </a:rPr>
                        <a:t>สี</a:t>
                      </a:r>
                      <a:endParaRPr lang="en-GB" sz="14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แดง</a:t>
                      </a:r>
                      <a:endParaRPr lang="en-GB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สีขาว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สีเทา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ดำ</a:t>
                      </a:r>
                      <a:endParaRPr lang="en-GB" sz="11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เฉลี่ย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0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0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70984CE-4416-459A-8413-D40EAB098286}"/>
              </a:ext>
            </a:extLst>
          </p:cNvPr>
          <p:cNvSpPr/>
          <p:nvPr/>
        </p:nvSpPr>
        <p:spPr>
          <a:xfrm>
            <a:off x="1521399" y="2403521"/>
            <a:ext cx="1376313" cy="4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ศรีลังกา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4288B8-FE80-4825-AF3B-B5FCBAF221BA}"/>
              </a:ext>
            </a:extLst>
          </p:cNvPr>
          <p:cNvSpPr/>
          <p:nvPr/>
        </p:nvSpPr>
        <p:spPr>
          <a:xfrm>
            <a:off x="1521399" y="3209475"/>
            <a:ext cx="1376313" cy="47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ชาย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267B1-442C-48AB-9F2F-8573243BD8AF}"/>
              </a:ext>
            </a:extLst>
          </p:cNvPr>
          <p:cNvCxnSpPr/>
          <p:nvPr/>
        </p:nvCxnSpPr>
        <p:spPr>
          <a:xfrm flipV="1">
            <a:off x="2897712" y="539867"/>
            <a:ext cx="968699" cy="20993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EEB8F-5212-4521-8F67-C94078DA69D9}"/>
              </a:ext>
            </a:extLst>
          </p:cNvPr>
          <p:cNvCxnSpPr>
            <a:stCxn id="10" idx="3"/>
          </p:cNvCxnSpPr>
          <p:nvPr/>
        </p:nvCxnSpPr>
        <p:spPr>
          <a:xfrm>
            <a:off x="2897712" y="3445145"/>
            <a:ext cx="755035" cy="22671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D11F8B-CD92-4DEE-95DA-2858B14A4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5422"/>
              </p:ext>
            </p:extLst>
          </p:nvPr>
        </p:nvGraphicFramePr>
        <p:xfrm>
          <a:off x="3657600" y="1508589"/>
          <a:ext cx="2438400" cy="366712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ประเภท</a:t>
                      </a:r>
                      <a:endParaRPr lang="en-GB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รถลิมูซีน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SUV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จักรยาน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รถยนต์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เฉลี่ย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C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8F01B9-4BA5-4831-81E0-F0788AF88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69924"/>
              </p:ext>
            </p:extLst>
          </p:nvPr>
        </p:nvGraphicFramePr>
        <p:xfrm>
          <a:off x="6300246" y="2564982"/>
          <a:ext cx="2438400" cy="3095625"/>
        </p:xfrm>
        <a:graphic>
          <a:graphicData uri="http://schemas.openxmlformats.org/drawingml/2006/table">
            <a:tbl>
              <a:tblPr>
                <a:tableStyleId>{00000000-0000-0000-0000-000000000000}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ประเภท </a:t>
                      </a:r>
                      <a:endParaRPr lang="en-GB" sz="1100" b="0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รถยนต์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รถลิมูซีน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จักรยาน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SUV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เฉลี่ย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3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u="none" strike="noStrike" dirty="0">
                          <a:effectLst/>
                        </a:rPr>
                        <a:t>3</a:t>
                      </a:r>
                      <a:endParaRPr lang="en-GB" sz="1100" b="1" i="0" u="none" strike="noStrike" dirty="0">
                        <a:solidFill>
                          <a:srgbClr val="FA7D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5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F5E0DC-5FF5-43A3-B3EF-689E91BF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534" y="376659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32399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7159FF-A85B-447E-8B0A-E42432474AFE}"/>
              </a:ext>
            </a:extLst>
          </p:cNvPr>
          <p:cNvSpPr/>
          <p:nvPr/>
        </p:nvSpPr>
        <p:spPr>
          <a:xfrm>
            <a:off x="721360" y="2237282"/>
            <a:ext cx="9834880" cy="3442454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EDC9D-9211-4E6D-9B4D-479538000269}"/>
              </a:ext>
            </a:extLst>
          </p:cNvPr>
          <p:cNvSpPr txBox="1"/>
          <p:nvPr/>
        </p:nvSpPr>
        <p:spPr>
          <a:xfrm>
            <a:off x="1007609" y="4096995"/>
            <a:ext cx="3227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b="1" dirty="0"/>
              <a:t>เนื้อหาอ้างอิงจาก: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E8EA03-D00D-4E95-800B-24AC5D11BDC5}"/>
              </a:ext>
            </a:extLst>
          </p:cNvPr>
          <p:cNvSpPr txBox="1"/>
          <p:nvPr/>
        </p:nvSpPr>
        <p:spPr>
          <a:xfrm>
            <a:off x="907733" y="2892316"/>
            <a:ext cx="57064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sz="2800" b="1" dirty="0">
                <a:solidFill>
                  <a:srgbClr val="0070C0"/>
                </a:solidFill>
              </a:rPr>
              <a:t>ระบบบริการผลิตภัณฑ์ส่วนบุคคล </a:t>
            </a:r>
          </a:p>
          <a:p>
            <a:pPr algn="ctr" rtl="0"/>
            <a:r>
              <a:rPr lang="en-US" sz="2800" b="1" dirty="0">
                <a:solidFill>
                  <a:srgbClr val="0070C0"/>
                </a:solidFill>
              </a:rPr>
              <a:t>การใช้ </a:t>
            </a:r>
            <a:r>
              <a:rPr lang="en-GB" sz="2800" b="1" dirty="0">
                <a:solidFill>
                  <a:srgbClr val="0070C0"/>
                </a:solidFill>
              </a:rPr>
              <a:t>กระบวนการลำดับชั้นการวิเคราะห์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30" name="Picture 6" descr="Alternative to Magento E-commerce - eZ Platfrom DXP">
            <a:extLst>
              <a:ext uri="{FF2B5EF4-FFF2-40B4-BE49-F238E27FC236}">
                <a16:creationId xmlns:a16="http://schemas.microsoft.com/office/drawing/2014/main" id="{46BB5820-5CAE-4628-ABE7-DEE271AFE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875058"/>
            <a:ext cx="5019040" cy="34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3B29DA-6B0D-4CA6-AEF4-C16034E65890}"/>
              </a:ext>
            </a:extLst>
          </p:cNvPr>
          <p:cNvGrpSpPr/>
          <p:nvPr/>
        </p:nvGrpSpPr>
        <p:grpSpPr>
          <a:xfrm>
            <a:off x="1635760" y="1573362"/>
            <a:ext cx="4377738" cy="1116723"/>
            <a:chOff x="1699625" y="365405"/>
            <a:chExt cx="2678070" cy="170361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F7390B-258A-465A-98F1-5F653993206A}"/>
                </a:ext>
              </a:extLst>
            </p:cNvPr>
            <p:cNvSpPr/>
            <p:nvPr/>
          </p:nvSpPr>
          <p:spPr>
            <a:xfrm>
              <a:off x="1787977" y="365405"/>
              <a:ext cx="2589718" cy="14821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174577-A805-4548-97E4-29F5EB63E717}"/>
                </a:ext>
              </a:extLst>
            </p:cNvPr>
            <p:cNvSpPr txBox="1"/>
            <p:nvPr/>
          </p:nvSpPr>
          <p:spPr>
            <a:xfrm>
              <a:off x="1699625" y="613483"/>
              <a:ext cx="2589719" cy="1455535"/>
            </a:xfrm>
            <a:prstGeom prst="rect">
              <a:avLst/>
            </a:prstGeom>
            <a:solidFill>
              <a:srgbClr val="CDF2FF"/>
            </a:solidFill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-US" sz="2800" spc="-150" dirty="0">
                  <a:latin typeface="Arial" panose="020B0604020202020204" pitchFamily="34" charset="0"/>
                  <a:cs typeface="Arial" panose="020B0604020202020204" pitchFamily="34" charset="0"/>
                </a:rPr>
                <a:t>กระบวนการ PSS ส่วนบุคคล</a:t>
              </a:r>
            </a:p>
          </p:txBody>
        </p:sp>
      </p:grpSp>
      <p:sp>
        <p:nvSpPr>
          <p:cNvPr id="10" name="TextBox 7">
            <a:extLst>
              <a:ext uri="{FF2B5EF4-FFF2-40B4-BE49-F238E27FC236}">
                <a16:creationId xmlns:a16="http://schemas.microsoft.com/office/drawing/2014/main" id="{06D9ED6C-6407-47C3-8D44-24D527E3F74B}"/>
              </a:ext>
            </a:extLst>
          </p:cNvPr>
          <p:cNvSpPr txBox="1"/>
          <p:nvPr/>
        </p:nvSpPr>
        <p:spPr>
          <a:xfrm>
            <a:off x="1055003" y="4568084"/>
            <a:ext cx="7801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cs typeface="Arial" panose="020B0604020202020204" pitchFamily="34" charset="0"/>
              </a:rPr>
              <a:t>Pemasiri</a:t>
            </a:r>
            <a:r>
              <a:rPr lang="en-US" sz="2000" dirty="0">
                <a:effectLst/>
                <a:cs typeface="Arial" panose="020B0604020202020204" pitchFamily="34" charset="0"/>
              </a:rPr>
              <a:t>, M. A. J. Y. (2018, May). </a:t>
            </a:r>
            <a:r>
              <a:rPr lang="en-US" sz="2000" i="1" dirty="0">
                <a:effectLst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2000" dirty="0">
                <a:effectLst/>
                <a:cs typeface="Arial" panose="020B0604020202020204" pitchFamily="34" charset="0"/>
              </a:rPr>
              <a:t>(Master’s thesis). </a:t>
            </a:r>
            <a:r>
              <a:rPr lang="en-US" sz="2000" dirty="0" err="1">
                <a:effectLst/>
                <a:cs typeface="Arial" panose="020B0604020202020204" pitchFamily="34" charset="0"/>
              </a:rPr>
              <a:t>Pathumthani</a:t>
            </a:r>
            <a:r>
              <a:rPr lang="en-US" sz="2000" dirty="0">
                <a:effectLst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156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F0BB4-C9A2-45F5-88DE-979D59C51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94" y="356339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005085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30960" y="1619250"/>
            <a:ext cx="9846310" cy="4196149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1800" dirty="0"/>
              <a:t>ขึ้นอยู่กับความต้องการและความสามารถในการใช้งานของคุณให้เลือกหนึ่งคุณสมบัติจากแต่ละเกณฑ์ตามคำอธิบายรถที่คุณต้องการจากตัวเลือกด้านล่าง</a:t>
            </a:r>
          </a:p>
          <a:p>
            <a:pPr marL="45720" indent="0" algn="l" rtl="0">
              <a:buNone/>
            </a:pPr>
            <a:endParaRPr lang="en-US" sz="1800" dirty="0"/>
          </a:p>
          <a:p>
            <a:pPr algn="l" rtl="0"/>
            <a:r>
              <a:rPr lang="en-US" sz="1800" dirty="0"/>
              <a:t>รถประเภทใดที่คุณต้องการมี?</a:t>
            </a:r>
          </a:p>
          <a:p>
            <a:pPr marL="0" indent="0" algn="l" rtl="0">
              <a:buNone/>
            </a:pPr>
            <a:r>
              <a:rPr lang="en-GB" sz="1800" dirty="0"/>
              <a:t> รถยนต์ </a:t>
            </a:r>
            <a:r>
              <a:rPr lang="en-US" sz="1800" dirty="0"/>
              <a:t>〇</a:t>
            </a:r>
            <a:r>
              <a:rPr lang="en-GB" sz="1800" dirty="0"/>
              <a:t> SUV </a:t>
            </a:r>
            <a:r>
              <a:rPr lang="en-US" sz="1800" dirty="0"/>
              <a:t>〇</a:t>
            </a:r>
            <a:r>
              <a:rPr lang="en-GB" sz="1800" dirty="0"/>
              <a:t> รถลีมูซีน </a:t>
            </a:r>
            <a:r>
              <a:rPr lang="en-US" sz="1800" dirty="0"/>
              <a:t>〇</a:t>
            </a:r>
            <a:r>
              <a:rPr lang="en-GB" sz="1800" dirty="0"/>
              <a:t> รถมอเตอร์ไซด์ </a:t>
            </a:r>
            <a:r>
              <a:rPr lang="en-US" sz="1800" dirty="0"/>
              <a:t>〇</a:t>
            </a:r>
          </a:p>
          <a:p>
            <a:pPr marL="0" indent="0" algn="l" rtl="0">
              <a:buNone/>
            </a:pPr>
            <a:r>
              <a:rPr lang="en-GB" sz="1800" dirty="0"/>
              <a:t> </a:t>
            </a:r>
            <a:endParaRPr lang="en-US" sz="1800" dirty="0"/>
          </a:p>
          <a:p>
            <a:pPr algn="l" rtl="0"/>
            <a:r>
              <a:rPr lang="en-US" sz="1800" dirty="0"/>
              <a:t>รถยี่ห้ออะไรที่คุณอยากได้? (ขึ้นอยู่กับความต้องการและความสามารถในการจ่าย)</a:t>
            </a:r>
          </a:p>
          <a:p>
            <a:pPr marL="0" indent="0" algn="l" rtl="0">
              <a:buNone/>
            </a:pPr>
            <a:r>
              <a:rPr lang="en-GB" sz="1800" dirty="0"/>
              <a:t> โตโยต้า </a:t>
            </a:r>
            <a:r>
              <a:rPr lang="en-US" sz="1800" dirty="0"/>
              <a:t>〇</a:t>
            </a:r>
            <a:r>
              <a:rPr lang="en-GB" sz="1800" dirty="0"/>
              <a:t> เกีย </a:t>
            </a:r>
            <a:r>
              <a:rPr lang="en-US" sz="1800" dirty="0"/>
              <a:t>〇</a:t>
            </a:r>
            <a:r>
              <a:rPr lang="en-GB" sz="1800" dirty="0"/>
              <a:t> ฮอนด้า </a:t>
            </a:r>
            <a:r>
              <a:rPr lang="en-US" sz="1800" dirty="0"/>
              <a:t>〇</a:t>
            </a:r>
            <a:r>
              <a:rPr lang="en-GB" sz="1800" dirty="0"/>
              <a:t> ไครสเลอร์ </a:t>
            </a:r>
            <a:r>
              <a:rPr lang="en-US" sz="1800" dirty="0"/>
              <a:t>〇</a:t>
            </a:r>
            <a:r>
              <a:rPr lang="en-GB" sz="1800" dirty="0"/>
              <a:t> </a:t>
            </a:r>
          </a:p>
          <a:p>
            <a:pPr marL="0" indent="0" algn="l" rtl="0">
              <a:buNone/>
            </a:pPr>
            <a:r>
              <a:rPr lang="en-GB" sz="1800" dirty="0"/>
              <a:t> </a:t>
            </a:r>
            <a:endParaRPr lang="en-US" sz="1800" dirty="0"/>
          </a:p>
          <a:p>
            <a:pPr algn="l" rtl="0"/>
            <a:r>
              <a:rPr lang="en-US" sz="1800" dirty="0"/>
              <a:t>อะไรคือ </a:t>
            </a:r>
            <a:r>
              <a:rPr lang="en-US" sz="1800" dirty="0" err="1"/>
              <a:t>สี</a:t>
            </a:r>
            <a:r>
              <a:rPr lang="en-US" sz="1800" dirty="0"/>
              <a:t> ของรถที่คุณอยากจะมี?</a:t>
            </a:r>
          </a:p>
          <a:p>
            <a:pPr marL="0" indent="0" algn="l" rtl="0">
              <a:buNone/>
            </a:pPr>
            <a:r>
              <a:rPr lang="en-GB" sz="1800" dirty="0"/>
              <a:t> แดง </a:t>
            </a:r>
            <a:r>
              <a:rPr lang="en-US" sz="1800" dirty="0"/>
              <a:t>〇</a:t>
            </a:r>
            <a:r>
              <a:rPr lang="en-GB" sz="1800" dirty="0"/>
              <a:t> ดำ </a:t>
            </a:r>
            <a:r>
              <a:rPr lang="en-US" sz="1800" dirty="0"/>
              <a:t>〇</a:t>
            </a:r>
            <a:r>
              <a:rPr lang="en-GB" sz="1800" dirty="0"/>
              <a:t> สีขาว </a:t>
            </a:r>
            <a:r>
              <a:rPr lang="en-US" sz="1800" dirty="0"/>
              <a:t>〇</a:t>
            </a:r>
            <a:r>
              <a:rPr lang="en-GB" sz="1800" dirty="0"/>
              <a:t> สีเทา </a:t>
            </a:r>
            <a:r>
              <a:rPr lang="en-US" sz="1800" dirty="0"/>
              <a:t>〇</a:t>
            </a:r>
            <a:endParaRPr lang="en-GB" sz="1800" dirty="0"/>
          </a:p>
          <a:p>
            <a:pPr marL="365760" lvl="1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972800" y="6165850"/>
            <a:ext cx="1219200" cy="273050"/>
          </a:xfrm>
        </p:spPr>
        <p:txBody>
          <a:bodyPr/>
          <a:lstStyle/>
          <a:p>
            <a:pPr algn="l" rtl="0"/>
            <a:r>
              <a:rPr lang="en-US" dirty="0"/>
              <a:t>44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0827" y="1042601"/>
            <a:ext cx="545453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ระยะที่ 2: จัดหา PSS ส่วนบุคคล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656964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B474C2-8057-43C2-BE22-2725ADC87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74" y="346179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50153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7787" y="1074421"/>
            <a:ext cx="10067173" cy="5130026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1700" dirty="0"/>
              <a:t>ลองนึกภาพว่าคุณมีความจำเป็นในการเดินทางและตัดสินใจไปที่ บริษัท แห่งหนึ่งซึ่งมีความสามารถในการ "ซื้อรถของคุณเอง" หรือ "เช่ารถ" หรือ "ให้บริการแท็กซี่" ตามความต้องการของคุณ . กรุณาตอบคำถามด้านล่าง</a:t>
            </a:r>
          </a:p>
          <a:p>
            <a:pPr algn="l" rtl="0"/>
            <a:r>
              <a:rPr lang="en-US" sz="1700" dirty="0"/>
              <a:t>คุณมีใบขับขี่หรือไม่?</a:t>
            </a:r>
          </a:p>
          <a:p>
            <a:pPr lvl="1" algn="l" rtl="0"/>
            <a:r>
              <a:rPr lang="en-US" sz="1400" dirty="0"/>
              <a:t>ใช่</a:t>
            </a:r>
          </a:p>
          <a:p>
            <a:pPr lvl="1" algn="l" rtl="0"/>
            <a:r>
              <a:rPr lang="en-US" sz="1400" dirty="0"/>
              <a:t>ไม่</a:t>
            </a:r>
          </a:p>
          <a:p>
            <a:pPr algn="l" rtl="0"/>
            <a:r>
              <a:rPr lang="en-US" sz="1700" dirty="0"/>
              <a:t>คุณมีจุดประสงค์อะไรในการติดต่อกับ บริษัท ของเรา?</a:t>
            </a:r>
          </a:p>
          <a:p>
            <a:pPr lvl="1" algn="l" rtl="0"/>
            <a:r>
              <a:rPr lang="en-US" sz="1400" dirty="0"/>
              <a:t>ต้องการยานพาหนะเพื่อมอบให้ใครสักคน</a:t>
            </a:r>
          </a:p>
          <a:p>
            <a:pPr lvl="1" algn="l" rtl="0"/>
            <a:r>
              <a:rPr lang="en-US" sz="1400" dirty="0"/>
              <a:t>ต้องการรถของตัวเอง</a:t>
            </a:r>
          </a:p>
          <a:p>
            <a:pPr lvl="1" algn="l" rtl="0"/>
            <a:r>
              <a:rPr lang="en-US" sz="1400" dirty="0"/>
              <a:t>ต้องการยานพาหนะสำหรับฟังก์ชั่นพิเศษ</a:t>
            </a:r>
          </a:p>
          <a:p>
            <a:pPr lvl="1" algn="l" rtl="0"/>
            <a:r>
              <a:rPr lang="en-US" sz="1400" dirty="0"/>
              <a:t>ต้องการยานพาหนะในการเดินทาง</a:t>
            </a:r>
          </a:p>
          <a:p>
            <a:pPr lvl="1" algn="l" rtl="0"/>
            <a:r>
              <a:rPr lang="en-US" sz="1400" dirty="0"/>
              <a:t>ต้องการยานพาหนะสำหรับไปช้อปปิ้ง</a:t>
            </a:r>
          </a:p>
          <a:p>
            <a:pPr lvl="1" algn="l" rtl="0"/>
            <a:r>
              <a:rPr lang="en-US" sz="1400" dirty="0"/>
              <a:t>อื่น ๆ</a:t>
            </a:r>
          </a:p>
          <a:p>
            <a:pPr algn="l" rtl="0"/>
            <a:r>
              <a:rPr lang="en-US" sz="1700" dirty="0"/>
              <a:t>ระดับค่าใช้จ่ายต่อเดือนของคุณ (บาท)</a:t>
            </a:r>
          </a:p>
          <a:p>
            <a:pPr lvl="1" algn="l" rtl="0"/>
            <a:r>
              <a:rPr lang="en-GB" sz="1400" dirty="0"/>
              <a:t>น้อยกว่า 10,000 …………… ..</a:t>
            </a:r>
          </a:p>
          <a:p>
            <a:pPr lvl="1" algn="l" rtl="0"/>
            <a:r>
              <a:rPr lang="en-GB" sz="1400" dirty="0"/>
              <a:t>10,000 - 20,000 ……… ..</a:t>
            </a:r>
          </a:p>
          <a:p>
            <a:pPr lvl="1" algn="l" rtl="0"/>
            <a:r>
              <a:rPr lang="en-GB" sz="1400" dirty="0"/>
              <a:t>20,000 - 30,000 ……… ..</a:t>
            </a:r>
          </a:p>
          <a:p>
            <a:pPr lvl="1" algn="l" rtl="0"/>
            <a:r>
              <a:rPr lang="en-GB" sz="1400" dirty="0"/>
              <a:t>30,000 - 40,000 ……… ..</a:t>
            </a:r>
          </a:p>
          <a:p>
            <a:pPr lvl="1" algn="l" rtl="0"/>
            <a:r>
              <a:rPr lang="en-GB" sz="1400" dirty="0"/>
              <a:t>มากกว่า 40,000 …………</a:t>
            </a:r>
            <a:endParaRPr lang="en-US" sz="1400" dirty="0"/>
          </a:p>
          <a:p>
            <a:pPr marL="45720" indent="0" algn="l" rtl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677787" y="653554"/>
            <a:ext cx="61860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60675" y="6071316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097687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7787" y="653554"/>
            <a:ext cx="618605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ระบุ PSS ที่เหมาะสมที่สุด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760FC8-8D3B-4C20-99C1-0206F703C9B7}"/>
              </a:ext>
            </a:extLst>
          </p:cNvPr>
          <p:cNvSpPr txBox="1">
            <a:spLocks/>
          </p:cNvSpPr>
          <p:nvPr/>
        </p:nvSpPr>
        <p:spPr>
          <a:xfrm>
            <a:off x="1819433" y="1024434"/>
            <a:ext cx="8553133" cy="5180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1400" dirty="0" err="1"/>
              <a:t>ช่วงเวลาที่คุณวางแผนจะใช้ผลิตภัณฑ์</a:t>
            </a:r>
            <a:r>
              <a:rPr lang="en-US" sz="1400" dirty="0"/>
              <a:t> / </a:t>
            </a:r>
            <a:r>
              <a:rPr lang="en-US" sz="1400" dirty="0" err="1"/>
              <a:t>บริการ</a:t>
            </a:r>
            <a:r>
              <a:rPr lang="en-US" sz="1400" dirty="0"/>
              <a:t>?</a:t>
            </a:r>
          </a:p>
          <a:p>
            <a:pPr lvl="1" algn="l" rtl="0"/>
            <a:r>
              <a:rPr lang="en-GB" sz="1200" dirty="0"/>
              <a:t>1 </a:t>
            </a:r>
            <a:r>
              <a:rPr lang="en-GB" sz="1200" dirty="0" err="1"/>
              <a:t>วัน</a:t>
            </a:r>
            <a:r>
              <a:rPr lang="en-GB" sz="1200" dirty="0"/>
              <a:t> ……….</a:t>
            </a:r>
          </a:p>
          <a:p>
            <a:pPr lvl="1" algn="l" rtl="0"/>
            <a:r>
              <a:rPr lang="en-GB" sz="1200" dirty="0"/>
              <a:t>1 - 7 </a:t>
            </a:r>
            <a:r>
              <a:rPr lang="en-GB" sz="1200" dirty="0" err="1"/>
              <a:t>วัน</a:t>
            </a:r>
            <a:r>
              <a:rPr lang="en-GB" sz="1200" dirty="0"/>
              <a:t>……….</a:t>
            </a:r>
          </a:p>
          <a:p>
            <a:pPr lvl="1" algn="l" rtl="0"/>
            <a:r>
              <a:rPr lang="en-GB" sz="1200" dirty="0"/>
              <a:t>1 - 4 </a:t>
            </a:r>
            <a:r>
              <a:rPr lang="en-GB" sz="1200" dirty="0" err="1"/>
              <a:t>สัปดาห์</a:t>
            </a:r>
            <a:r>
              <a:rPr lang="en-GB" sz="1200" dirty="0"/>
              <a:t>……….</a:t>
            </a:r>
          </a:p>
          <a:p>
            <a:pPr lvl="1" algn="l" rtl="0"/>
            <a:r>
              <a:rPr lang="en-GB" sz="1200" dirty="0"/>
              <a:t>1 - 3 </a:t>
            </a:r>
            <a:r>
              <a:rPr lang="en-GB" sz="1200" dirty="0" err="1"/>
              <a:t>เดือน</a:t>
            </a:r>
            <a:r>
              <a:rPr lang="en-GB" sz="1200" dirty="0"/>
              <a:t>………</a:t>
            </a:r>
          </a:p>
          <a:p>
            <a:pPr lvl="1" algn="l" rtl="0"/>
            <a:r>
              <a:rPr lang="en-GB" sz="1200" dirty="0"/>
              <a:t>3 - 12 </a:t>
            </a:r>
            <a:r>
              <a:rPr lang="en-GB" sz="1200" dirty="0" err="1"/>
              <a:t>เดือน</a:t>
            </a:r>
            <a:r>
              <a:rPr lang="en-GB" sz="1200" dirty="0"/>
              <a:t>……….</a:t>
            </a:r>
          </a:p>
          <a:p>
            <a:pPr lvl="1" algn="l" rtl="0"/>
            <a:r>
              <a:rPr lang="en-GB" sz="1200" dirty="0"/>
              <a:t>15 </a:t>
            </a:r>
            <a:r>
              <a:rPr lang="en-GB" sz="1200" dirty="0" err="1"/>
              <a:t>ปี</a:t>
            </a:r>
            <a:r>
              <a:rPr lang="en-GB" sz="1200" dirty="0"/>
              <a:t> ………</a:t>
            </a:r>
          </a:p>
          <a:p>
            <a:pPr lvl="1" algn="l" rtl="0"/>
            <a:r>
              <a:rPr lang="en-GB" sz="1200" dirty="0" err="1"/>
              <a:t>มากกว่า</a:t>
            </a:r>
            <a:r>
              <a:rPr lang="en-GB" sz="1200" dirty="0"/>
              <a:t> 5 </a:t>
            </a:r>
            <a:r>
              <a:rPr lang="en-GB" sz="1200" dirty="0" err="1"/>
              <a:t>ปี</a:t>
            </a:r>
            <a:r>
              <a:rPr lang="en-GB" sz="1200" dirty="0"/>
              <a:t>……….</a:t>
            </a:r>
            <a:endParaRPr lang="en-US" sz="1200" dirty="0"/>
          </a:p>
          <a:p>
            <a:pPr algn="l" rtl="0"/>
            <a:r>
              <a:rPr lang="en-US" sz="1400" dirty="0" err="1"/>
              <a:t>คุณต้องการสินค้า</a:t>
            </a:r>
            <a:r>
              <a:rPr lang="en-US" sz="1400" dirty="0"/>
              <a:t> / </a:t>
            </a:r>
            <a:r>
              <a:rPr lang="en-US" sz="1400" dirty="0" err="1"/>
              <a:t>บริการประมาณกี่ครั้งต่อสัปดาห์หลังจากซื้อ</a:t>
            </a:r>
            <a:r>
              <a:rPr lang="en-US" sz="1400" dirty="0"/>
              <a:t>?</a:t>
            </a:r>
          </a:p>
          <a:p>
            <a:pPr lvl="1" algn="l" rtl="0"/>
            <a:r>
              <a:rPr lang="en-GB" sz="1200" dirty="0" err="1"/>
              <a:t>ทุกวัน</a:t>
            </a:r>
            <a:r>
              <a:rPr lang="en-GB" sz="1200" dirty="0"/>
              <a:t>……….</a:t>
            </a:r>
          </a:p>
          <a:p>
            <a:pPr lvl="1" algn="l" rtl="0"/>
            <a:r>
              <a:rPr lang="en-GB" sz="1200" dirty="0"/>
              <a:t>6 </a:t>
            </a:r>
            <a:r>
              <a:rPr lang="en-GB" sz="1200" dirty="0" err="1"/>
              <a:t>วัน</a:t>
            </a:r>
            <a:r>
              <a:rPr lang="en-GB" sz="1200" dirty="0"/>
              <a:t>………</a:t>
            </a:r>
          </a:p>
          <a:p>
            <a:pPr lvl="1" algn="l" rtl="0"/>
            <a:r>
              <a:rPr lang="en-GB" sz="1200" dirty="0"/>
              <a:t>5 </a:t>
            </a:r>
            <a:r>
              <a:rPr lang="en-GB" sz="1200" dirty="0" err="1"/>
              <a:t>วัน</a:t>
            </a:r>
            <a:r>
              <a:rPr lang="en-GB" sz="1200" dirty="0"/>
              <a:t> ………</a:t>
            </a:r>
          </a:p>
          <a:p>
            <a:pPr lvl="1" algn="l" rtl="0"/>
            <a:r>
              <a:rPr lang="en-GB" sz="1200" dirty="0"/>
              <a:t>4 </a:t>
            </a:r>
            <a:r>
              <a:rPr lang="en-GB" sz="1200" dirty="0" err="1"/>
              <a:t>วัน</a:t>
            </a:r>
            <a:r>
              <a:rPr lang="en-GB" sz="1200" dirty="0"/>
              <a:t>………</a:t>
            </a:r>
          </a:p>
          <a:p>
            <a:pPr lvl="1" algn="l" rtl="0"/>
            <a:r>
              <a:rPr lang="en-GB" sz="1200" dirty="0"/>
              <a:t>3 </a:t>
            </a:r>
            <a:r>
              <a:rPr lang="en-GB" sz="1200" dirty="0" err="1"/>
              <a:t>วัน</a:t>
            </a:r>
            <a:r>
              <a:rPr lang="en-GB" sz="1200" dirty="0"/>
              <a:t> ………</a:t>
            </a:r>
          </a:p>
          <a:p>
            <a:pPr lvl="1" algn="l" rtl="0"/>
            <a:r>
              <a:rPr lang="en-GB" sz="1200" dirty="0"/>
              <a:t>2 </a:t>
            </a:r>
            <a:r>
              <a:rPr lang="en-GB" sz="1200" dirty="0" err="1"/>
              <a:t>วัน</a:t>
            </a:r>
            <a:r>
              <a:rPr lang="en-GB" sz="1200" dirty="0"/>
              <a:t> ………</a:t>
            </a:r>
          </a:p>
          <a:p>
            <a:pPr lvl="1" algn="l" rtl="0"/>
            <a:r>
              <a:rPr lang="en-GB" sz="1200" dirty="0"/>
              <a:t>1 </a:t>
            </a:r>
            <a:r>
              <a:rPr lang="en-GB" sz="1200" dirty="0" err="1"/>
              <a:t>วัน</a:t>
            </a:r>
            <a:r>
              <a:rPr lang="en-GB" sz="1200" dirty="0"/>
              <a:t> ……….</a:t>
            </a:r>
          </a:p>
          <a:p>
            <a:pPr algn="l" rtl="0"/>
            <a:r>
              <a:rPr lang="en-US" sz="1400" dirty="0" err="1"/>
              <a:t>แบรนด์ของผลิตภัณฑ์ทุกประเภทมีความสำคัญเพียงใด</a:t>
            </a:r>
            <a:r>
              <a:rPr lang="en-US" sz="1400" dirty="0"/>
              <a:t> (</a:t>
            </a:r>
            <a:r>
              <a:rPr lang="en-US" sz="1400" dirty="0" err="1"/>
              <a:t>เช่นเสื้อยืดรองเท้าโทรศัพท์มือถือ</a:t>
            </a:r>
            <a:r>
              <a:rPr lang="en-US" sz="1400" dirty="0"/>
              <a:t> </a:t>
            </a:r>
            <a:r>
              <a:rPr lang="en-US" sz="1400" dirty="0" err="1"/>
              <a:t>ฯลฯ</a:t>
            </a:r>
            <a:r>
              <a:rPr lang="en-US" sz="1400" dirty="0"/>
              <a:t> ) </a:t>
            </a:r>
            <a:r>
              <a:rPr lang="en-US" sz="1400" dirty="0" err="1"/>
              <a:t>ที่คุณซื้อ</a:t>
            </a:r>
            <a:endParaRPr lang="en-US" sz="1400" dirty="0"/>
          </a:p>
          <a:p>
            <a:pPr lvl="1" algn="l" rtl="0"/>
            <a:r>
              <a:rPr lang="en-GB" sz="1200" dirty="0" err="1"/>
              <a:t>สำคัญมาก</a:t>
            </a:r>
            <a:r>
              <a:rPr lang="en-GB" sz="1200" dirty="0"/>
              <a:t> ๆ …………</a:t>
            </a:r>
          </a:p>
          <a:p>
            <a:pPr lvl="1" algn="l" rtl="0"/>
            <a:r>
              <a:rPr lang="en-GB" sz="1200" dirty="0" err="1"/>
              <a:t>สำคัญมาก</a:t>
            </a:r>
            <a:r>
              <a:rPr lang="en-GB" sz="1200" dirty="0"/>
              <a:t> ……….. </a:t>
            </a:r>
          </a:p>
          <a:p>
            <a:pPr lvl="1" algn="l" rtl="0"/>
            <a:r>
              <a:rPr lang="en-GB" sz="1200" dirty="0" err="1"/>
              <a:t>สำคัญพอสมควร</a:t>
            </a:r>
            <a:r>
              <a:rPr lang="en-GB" sz="1200" dirty="0"/>
              <a:t>……… ..</a:t>
            </a:r>
          </a:p>
          <a:p>
            <a:pPr lvl="1" algn="l" rtl="0"/>
            <a:r>
              <a:rPr lang="en-GB" sz="1200" dirty="0" err="1"/>
              <a:t>สำคัญเล็กน้อย</a:t>
            </a:r>
            <a:r>
              <a:rPr lang="en-GB" sz="1200" dirty="0"/>
              <a:t>……….</a:t>
            </a:r>
          </a:p>
          <a:p>
            <a:pPr lvl="1" algn="l" rtl="0"/>
            <a:r>
              <a:rPr lang="en-GB" sz="1200" dirty="0" err="1"/>
              <a:t>ไม่สำคัญเลย</a:t>
            </a:r>
            <a:r>
              <a:rPr lang="en-GB" sz="1200" dirty="0"/>
              <a:t>……… ..</a:t>
            </a:r>
          </a:p>
          <a:p>
            <a:pPr lvl="1" algn="l" rtl="0"/>
            <a:endParaRPr lang="en-GB" sz="1200" dirty="0"/>
          </a:p>
          <a:p>
            <a:pPr algn="l" rtl="0"/>
            <a:r>
              <a:rPr lang="en-US" sz="1400" dirty="0" err="1"/>
              <a:t>สินค้าที่คาดหวังที่คุณต้องการซื้อตามความต้องการของคุณคืออะไร</a:t>
            </a:r>
            <a:r>
              <a:rPr lang="en-US" sz="1400" dirty="0"/>
              <a:t>?</a:t>
            </a:r>
          </a:p>
          <a:p>
            <a:pPr lvl="1" algn="l" rtl="0"/>
            <a:r>
              <a:rPr lang="en-US" sz="1400" dirty="0" err="1"/>
              <a:t>ซื้อยานพาหนะ</a:t>
            </a:r>
            <a:endParaRPr lang="en-US" sz="1400" dirty="0"/>
          </a:p>
          <a:p>
            <a:pPr lvl="1" algn="l" rtl="0"/>
            <a:r>
              <a:rPr lang="en-US" sz="1400" dirty="0" err="1"/>
              <a:t>เช่ายานพาหนะ</a:t>
            </a:r>
            <a:endParaRPr lang="en-US" sz="1400" dirty="0"/>
          </a:p>
          <a:p>
            <a:pPr lvl="1" algn="l" rtl="0"/>
            <a:r>
              <a:rPr lang="en-US" sz="1400" dirty="0" err="1"/>
              <a:t>รับบริการรถแท็กซี่</a:t>
            </a:r>
            <a:endParaRPr lang="en-US" sz="1400" dirty="0"/>
          </a:p>
          <a:p>
            <a:pPr lvl="1" algn="l" rtl="0"/>
            <a:endParaRPr lang="en-GB" sz="1200" dirty="0"/>
          </a:p>
          <a:p>
            <a:pPr algn="l" rtl="0"/>
            <a:endParaRPr lang="en-US" sz="1800" dirty="0"/>
          </a:p>
          <a:p>
            <a:pPr algn="l" rtl="0"/>
            <a:endParaRPr lang="en-US" sz="1800" dirty="0"/>
          </a:p>
          <a:p>
            <a:pPr algn="l" rtl="0"/>
            <a:endParaRPr lang="en-GB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118943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30960" y="1619250"/>
            <a:ext cx="9846310" cy="4196149"/>
          </a:xfrm>
        </p:spPr>
        <p:txBody>
          <a:bodyPr>
            <a:normAutofit/>
          </a:bodyPr>
          <a:lstStyle/>
          <a:p>
            <a:pPr marL="45720" indent="0" algn="l" rtl="0">
              <a:buNone/>
            </a:pPr>
            <a:r>
              <a:rPr lang="en-US" sz="1800" dirty="0"/>
              <a:t>ขึ้นอยู่กับความต้องการและความสามารถในการใช้งานของคุณให้เลือกหนึ่งคุณสมบัติจากแต่ละเกณฑ์ตามคำอธิบายรถที่คุณต้องการจากตัวเลือกด้านล่าง</a:t>
            </a:r>
          </a:p>
          <a:p>
            <a:pPr marL="45720" indent="0" algn="l" rtl="0">
              <a:buNone/>
            </a:pPr>
            <a:endParaRPr lang="en-US" sz="1800" dirty="0"/>
          </a:p>
          <a:p>
            <a:pPr algn="l" rtl="0"/>
            <a:r>
              <a:rPr lang="en-US" sz="1800" dirty="0"/>
              <a:t>รถประเภทใดที่คุณต้องการมี?</a:t>
            </a:r>
          </a:p>
          <a:p>
            <a:pPr marL="0" indent="0" algn="l" rtl="0">
              <a:buNone/>
            </a:pPr>
            <a:r>
              <a:rPr lang="en-GB" sz="1800" dirty="0"/>
              <a:t> รถยนต์ </a:t>
            </a:r>
            <a:r>
              <a:rPr lang="en-US" sz="1800" dirty="0"/>
              <a:t>〇</a:t>
            </a:r>
            <a:r>
              <a:rPr lang="en-GB" sz="1800" dirty="0"/>
              <a:t> SUV </a:t>
            </a:r>
            <a:r>
              <a:rPr lang="en-US" sz="1800" dirty="0"/>
              <a:t>〇</a:t>
            </a:r>
            <a:r>
              <a:rPr lang="en-GB" sz="1800" dirty="0"/>
              <a:t> รถลีมูซีน </a:t>
            </a:r>
            <a:r>
              <a:rPr lang="en-US" sz="1800" dirty="0"/>
              <a:t>〇</a:t>
            </a:r>
            <a:r>
              <a:rPr lang="en-GB" sz="1800" dirty="0"/>
              <a:t> รถมอเตอร์ไซด์ </a:t>
            </a:r>
            <a:r>
              <a:rPr lang="en-US" sz="1800" dirty="0"/>
              <a:t>〇</a:t>
            </a:r>
          </a:p>
          <a:p>
            <a:pPr marL="0" indent="0" algn="l" rtl="0">
              <a:buNone/>
            </a:pPr>
            <a:r>
              <a:rPr lang="en-GB" sz="1800" dirty="0"/>
              <a:t> </a:t>
            </a:r>
            <a:endParaRPr lang="en-US" sz="1800" dirty="0"/>
          </a:p>
          <a:p>
            <a:pPr algn="l" rtl="0"/>
            <a:r>
              <a:rPr lang="en-US" sz="1800" dirty="0"/>
              <a:t>รถยี่ห้ออะไรที่คุณอยากได้? (ขึ้นอยู่กับความต้องการและความสามารถในการจ่าย)</a:t>
            </a:r>
          </a:p>
          <a:p>
            <a:pPr marL="0" indent="0" algn="l" rtl="0">
              <a:buNone/>
            </a:pPr>
            <a:r>
              <a:rPr lang="en-GB" sz="1800" dirty="0"/>
              <a:t> โตโยต้า </a:t>
            </a:r>
            <a:r>
              <a:rPr lang="en-US" sz="1800" dirty="0"/>
              <a:t>〇</a:t>
            </a:r>
            <a:r>
              <a:rPr lang="en-GB" sz="1800" dirty="0"/>
              <a:t> เกีย </a:t>
            </a:r>
            <a:r>
              <a:rPr lang="en-US" sz="1800" dirty="0"/>
              <a:t>〇</a:t>
            </a:r>
            <a:r>
              <a:rPr lang="en-GB" sz="1800" dirty="0"/>
              <a:t> ฮอนด้า </a:t>
            </a:r>
            <a:r>
              <a:rPr lang="en-US" sz="1800" dirty="0"/>
              <a:t>〇</a:t>
            </a:r>
            <a:r>
              <a:rPr lang="en-GB" sz="1800" dirty="0"/>
              <a:t> ไครสเลอร์ </a:t>
            </a:r>
            <a:r>
              <a:rPr lang="en-US" sz="1800" dirty="0"/>
              <a:t>〇</a:t>
            </a:r>
            <a:r>
              <a:rPr lang="en-GB" sz="1800" dirty="0"/>
              <a:t> </a:t>
            </a:r>
          </a:p>
          <a:p>
            <a:pPr marL="0" indent="0" algn="l" rtl="0">
              <a:buNone/>
            </a:pPr>
            <a:r>
              <a:rPr lang="en-GB" sz="1800" dirty="0"/>
              <a:t> </a:t>
            </a:r>
            <a:endParaRPr lang="en-US" sz="1800" dirty="0"/>
          </a:p>
          <a:p>
            <a:pPr algn="l" rtl="0"/>
            <a:r>
              <a:rPr lang="en-US" sz="1800" dirty="0"/>
              <a:t>อะไรคือ </a:t>
            </a:r>
            <a:r>
              <a:rPr lang="en-US" sz="1800" dirty="0" err="1"/>
              <a:t>สี</a:t>
            </a:r>
            <a:r>
              <a:rPr lang="en-US" sz="1800" dirty="0"/>
              <a:t> ของรถที่คุณอยากจะมี?</a:t>
            </a:r>
          </a:p>
          <a:p>
            <a:pPr marL="0" indent="0" algn="l" rtl="0">
              <a:buNone/>
            </a:pPr>
            <a:r>
              <a:rPr lang="en-GB" sz="1800" dirty="0"/>
              <a:t> แดง </a:t>
            </a:r>
            <a:r>
              <a:rPr lang="en-US" sz="1800" dirty="0"/>
              <a:t>〇</a:t>
            </a:r>
            <a:r>
              <a:rPr lang="en-GB" sz="1800" dirty="0"/>
              <a:t> ดำ </a:t>
            </a:r>
            <a:r>
              <a:rPr lang="en-US" sz="1800" dirty="0"/>
              <a:t>〇</a:t>
            </a:r>
            <a:r>
              <a:rPr lang="en-GB" sz="1800" dirty="0"/>
              <a:t> สีขาว </a:t>
            </a:r>
            <a:r>
              <a:rPr lang="en-US" sz="1800" dirty="0"/>
              <a:t>〇</a:t>
            </a:r>
            <a:r>
              <a:rPr lang="en-GB" sz="1800" dirty="0"/>
              <a:t> สีเทา </a:t>
            </a:r>
            <a:r>
              <a:rPr lang="en-US" sz="1800" dirty="0"/>
              <a:t>〇</a:t>
            </a:r>
            <a:endParaRPr lang="en-GB" sz="1800" dirty="0"/>
          </a:p>
          <a:p>
            <a:pPr marL="365760" lvl="1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972800" y="6165850"/>
            <a:ext cx="1219200" cy="273050"/>
          </a:xfrm>
        </p:spPr>
        <p:txBody>
          <a:bodyPr/>
          <a:lstStyle/>
          <a:p>
            <a:pPr algn="l" rtl="0"/>
            <a:r>
              <a:rPr lang="en-US" dirty="0"/>
              <a:t>44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0827" y="1042601"/>
            <a:ext cx="545453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4"/>
                  </a:solidFill>
                </a:ln>
                <a:solidFill>
                  <a:schemeClr val="accent4"/>
                </a:solidFill>
              </a:rPr>
              <a:t>ระยะที่ 2: จัดหา PSS ส่วนบุคคล</a:t>
            </a:r>
          </a:p>
          <a:p>
            <a:pPr algn="l" rtl="0"/>
            <a:endParaRPr lang="en-GB" sz="3200" b="1" u="sng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179792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7495E4-7D53-403D-824A-F15A261D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54" y="315699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190041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1030A-3957-455E-BA7C-80EFC864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38" y="2840679"/>
            <a:ext cx="2580196" cy="1862346"/>
          </a:xfrm>
          <a:prstGeom prst="rect">
            <a:avLst/>
          </a:prstGeom>
        </p:spPr>
      </p:pic>
      <p:pic>
        <p:nvPicPr>
          <p:cNvPr id="4" name="Picture 18" descr="Related image">
            <a:extLst>
              <a:ext uri="{FF2B5EF4-FFF2-40B4-BE49-F238E27FC236}">
                <a16:creationId xmlns:a16="http://schemas.microsoft.com/office/drawing/2014/main" id="{9C4DF3FF-B691-4F8F-9011-AEB16259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08" y="1300558"/>
            <a:ext cx="844573" cy="7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409D0-52D8-44CC-BB04-BA11A5475F6B}"/>
              </a:ext>
            </a:extLst>
          </p:cNvPr>
          <p:cNvSpPr txBox="1"/>
          <p:nvPr/>
        </p:nvSpPr>
        <p:spPr>
          <a:xfrm>
            <a:off x="4986140" y="1970463"/>
            <a:ext cx="74090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l" rtl="0"/>
            <a:r>
              <a:rPr lang="en-GB" sz="1100" dirty="0"/>
              <a:t>ลูกค้า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B3F52D-CCA6-4B92-A30C-0D361F27A6BF}"/>
              </a:ext>
            </a:extLst>
          </p:cNvPr>
          <p:cNvSpPr/>
          <p:nvPr/>
        </p:nvSpPr>
        <p:spPr>
          <a:xfrm>
            <a:off x="6013815" y="3239614"/>
            <a:ext cx="1045280" cy="921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600" dirty="0"/>
              <a:t>AHP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CE287-8ADA-4A56-855E-C30F1E774578}"/>
              </a:ext>
            </a:extLst>
          </p:cNvPr>
          <p:cNvSpPr/>
          <p:nvPr/>
        </p:nvSpPr>
        <p:spPr>
          <a:xfrm>
            <a:off x="8635459" y="3965611"/>
            <a:ext cx="1532905" cy="1064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ให้น้ำหนักสำหรับแต่ละชุดค่าผสม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38A7558-6167-4AD7-9BBB-8CC289EFE3B7}"/>
              </a:ext>
            </a:extLst>
          </p:cNvPr>
          <p:cNvCxnSpPr>
            <a:endCxn id="8" idx="1"/>
          </p:cNvCxnSpPr>
          <p:nvPr/>
        </p:nvCxnSpPr>
        <p:spPr>
          <a:xfrm>
            <a:off x="6536455" y="4495497"/>
            <a:ext cx="2099004" cy="2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4AD0F68-2EAC-4055-A3C8-EC8C8DF84BC4}"/>
              </a:ext>
            </a:extLst>
          </p:cNvPr>
          <p:cNvSpPr/>
          <p:nvPr/>
        </p:nvSpPr>
        <p:spPr>
          <a:xfrm>
            <a:off x="8495934" y="2802466"/>
            <a:ext cx="1812245" cy="769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ระบุลำดับความสำคัญ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BD3A93-4F4A-4573-92BD-B5F3F6FFC3BA}"/>
              </a:ext>
            </a:extLst>
          </p:cNvPr>
          <p:cNvCxnSpPr>
            <a:endCxn id="10" idx="2"/>
          </p:cNvCxnSpPr>
          <p:nvPr/>
        </p:nvCxnSpPr>
        <p:spPr>
          <a:xfrm flipV="1">
            <a:off x="9401911" y="3572312"/>
            <a:ext cx="146" cy="405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967562C-3627-4B26-BC3C-1AE3C2D19E37}"/>
              </a:ext>
            </a:extLst>
          </p:cNvPr>
          <p:cNvSpPr/>
          <p:nvPr/>
        </p:nvSpPr>
        <p:spPr>
          <a:xfrm>
            <a:off x="8298926" y="1515868"/>
            <a:ext cx="2205970" cy="61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ให้คำแนะนำ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C2C0B6-9FD9-488B-828A-DCB350730081}"/>
              </a:ext>
            </a:extLst>
          </p:cNvPr>
          <p:cNvCxnSpPr>
            <a:stCxn id="10" idx="0"/>
            <a:endCxn id="12" idx="2"/>
          </p:cNvCxnSpPr>
          <p:nvPr/>
        </p:nvCxnSpPr>
        <p:spPr>
          <a:xfrm flipH="1" flipV="1">
            <a:off x="9401911" y="2127491"/>
            <a:ext cx="146" cy="67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513DAC-704C-468B-8240-015B2A6D9D49}"/>
              </a:ext>
            </a:extLst>
          </p:cNvPr>
          <p:cNvCxnSpPr>
            <a:endCxn id="4" idx="3"/>
          </p:cNvCxnSpPr>
          <p:nvPr/>
        </p:nvCxnSpPr>
        <p:spPr>
          <a:xfrm flipH="1">
            <a:off x="5778881" y="1688563"/>
            <a:ext cx="25036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E9BB9B0-A1D9-4C95-8374-F20D734524C2}"/>
              </a:ext>
            </a:extLst>
          </p:cNvPr>
          <p:cNvSpPr/>
          <p:nvPr/>
        </p:nvSpPr>
        <p:spPr>
          <a:xfrm>
            <a:off x="1617086" y="2289395"/>
            <a:ext cx="9437597" cy="29891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472C32-737A-41D0-A82D-EFBA3296161C}"/>
              </a:ext>
            </a:extLst>
          </p:cNvPr>
          <p:cNvSpPr txBox="1"/>
          <p:nvPr/>
        </p:nvSpPr>
        <p:spPr>
          <a:xfrm>
            <a:off x="1554549" y="1955035"/>
            <a:ext cx="130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dirty="0"/>
              <a:t>ระบบ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6B12D2-1A71-4D35-AEBF-1320162B4933}"/>
              </a:ext>
            </a:extLst>
          </p:cNvPr>
          <p:cNvSpPr/>
          <p:nvPr/>
        </p:nvSpPr>
        <p:spPr>
          <a:xfrm>
            <a:off x="2236920" y="2657876"/>
            <a:ext cx="2794788" cy="238470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F4E0A-9C2E-4228-B722-28DE27EB3910}"/>
              </a:ext>
            </a:extLst>
          </p:cNvPr>
          <p:cNvSpPr/>
          <p:nvPr/>
        </p:nvSpPr>
        <p:spPr>
          <a:xfrm>
            <a:off x="5698376" y="2444397"/>
            <a:ext cx="4777413" cy="268061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D05E3-50C9-4E2F-8AD3-74E7D5081313}"/>
              </a:ext>
            </a:extLst>
          </p:cNvPr>
          <p:cNvSpPr txBox="1"/>
          <p:nvPr/>
        </p:nvSpPr>
        <p:spPr>
          <a:xfrm>
            <a:off x="5539040" y="4821306"/>
            <a:ext cx="130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400" dirty="0"/>
              <a:t>โปรเซสเซอร์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77430E-002D-44BA-81FE-159C526B6A26}"/>
              </a:ext>
            </a:extLst>
          </p:cNvPr>
          <p:cNvCxnSpPr/>
          <p:nvPr/>
        </p:nvCxnSpPr>
        <p:spPr>
          <a:xfrm>
            <a:off x="6536455" y="4172060"/>
            <a:ext cx="0" cy="323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4040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880543-71D0-4D4F-BF62-2DDAF0AAE455}"/>
              </a:ext>
            </a:extLst>
          </p:cNvPr>
          <p:cNvSpPr/>
          <p:nvPr/>
        </p:nvSpPr>
        <p:spPr>
          <a:xfrm>
            <a:off x="6350852" y="1056683"/>
            <a:ext cx="2061431" cy="1479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3313C02-EB92-4196-A5D7-5E5247A74D44}"/>
              </a:ext>
            </a:extLst>
          </p:cNvPr>
          <p:cNvSpPr/>
          <p:nvPr/>
        </p:nvSpPr>
        <p:spPr>
          <a:xfrm>
            <a:off x="7107096" y="1138072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D9C269-52C1-4634-B374-F6450AF0A974}"/>
              </a:ext>
            </a:extLst>
          </p:cNvPr>
          <p:cNvSpPr/>
          <p:nvPr/>
        </p:nvSpPr>
        <p:spPr>
          <a:xfrm>
            <a:off x="6464783" y="1590470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9CC517-1429-4F37-8EE5-B564FDB38CDC}"/>
              </a:ext>
            </a:extLst>
          </p:cNvPr>
          <p:cNvSpPr/>
          <p:nvPr/>
        </p:nvSpPr>
        <p:spPr>
          <a:xfrm>
            <a:off x="7159722" y="1901617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447CA9-7D6F-4A49-85B7-8AA59CC4E6BD}"/>
              </a:ext>
            </a:extLst>
          </p:cNvPr>
          <p:cNvSpPr/>
          <p:nvPr/>
        </p:nvSpPr>
        <p:spPr>
          <a:xfrm>
            <a:off x="7726878" y="1482491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0C7E9E-AE77-4C93-AA96-BE90AD04A627}"/>
              </a:ext>
            </a:extLst>
          </p:cNvPr>
          <p:cNvSpPr/>
          <p:nvPr/>
        </p:nvSpPr>
        <p:spPr>
          <a:xfrm>
            <a:off x="8970486" y="3116693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A61C96-6855-446E-970C-BCF85DEDC749}"/>
              </a:ext>
            </a:extLst>
          </p:cNvPr>
          <p:cNvSpPr/>
          <p:nvPr/>
        </p:nvSpPr>
        <p:spPr>
          <a:xfrm>
            <a:off x="8693946" y="3779560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CA7C3-5D93-40A0-8E4B-226DE6B27777}"/>
              </a:ext>
            </a:extLst>
          </p:cNvPr>
          <p:cNvSpPr/>
          <p:nvPr/>
        </p:nvSpPr>
        <p:spPr>
          <a:xfrm>
            <a:off x="9739335" y="3796069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3E009D-1EB7-4313-B43E-B6509F3D70DB}"/>
              </a:ext>
            </a:extLst>
          </p:cNvPr>
          <p:cNvSpPr/>
          <p:nvPr/>
        </p:nvSpPr>
        <p:spPr>
          <a:xfrm>
            <a:off x="9739362" y="3168040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F0881E-CF89-436E-92E5-281FC3AB895A}"/>
              </a:ext>
            </a:extLst>
          </p:cNvPr>
          <p:cNvSpPr/>
          <p:nvPr/>
        </p:nvSpPr>
        <p:spPr>
          <a:xfrm>
            <a:off x="6637258" y="3815100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D2C9889-587D-4873-B9F0-4D8B0C7A0691}"/>
              </a:ext>
            </a:extLst>
          </p:cNvPr>
          <p:cNvSpPr/>
          <p:nvPr/>
        </p:nvSpPr>
        <p:spPr>
          <a:xfrm>
            <a:off x="5551717" y="4533135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0EC75A-6F7C-4017-B49D-873565574365}"/>
              </a:ext>
            </a:extLst>
          </p:cNvPr>
          <p:cNvSpPr/>
          <p:nvPr/>
        </p:nvSpPr>
        <p:spPr>
          <a:xfrm>
            <a:off x="5777421" y="3909866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5F3D632-7F87-465A-BD42-68A16ED657D7}"/>
              </a:ext>
            </a:extLst>
          </p:cNvPr>
          <p:cNvSpPr/>
          <p:nvPr/>
        </p:nvSpPr>
        <p:spPr>
          <a:xfrm>
            <a:off x="6693229" y="4567963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CB0067-E509-4E76-B8BD-12F18CCED4F7}"/>
              </a:ext>
            </a:extLst>
          </p:cNvPr>
          <p:cNvSpPr/>
          <p:nvPr/>
        </p:nvSpPr>
        <p:spPr>
          <a:xfrm>
            <a:off x="5391031" y="3698109"/>
            <a:ext cx="2061431" cy="1479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18810-A8F1-4CD7-8B1D-7146FA2A7981}"/>
              </a:ext>
            </a:extLst>
          </p:cNvPr>
          <p:cNvSpPr/>
          <p:nvPr/>
        </p:nvSpPr>
        <p:spPr>
          <a:xfrm>
            <a:off x="8427286" y="3008267"/>
            <a:ext cx="2061431" cy="1479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9" name="Picture 18" descr="Related image">
            <a:extLst>
              <a:ext uri="{FF2B5EF4-FFF2-40B4-BE49-F238E27FC236}">
                <a16:creationId xmlns:a16="http://schemas.microsoft.com/office/drawing/2014/main" id="{D624C1E9-CAF6-4B39-BACA-8E0932A5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06" y="1276070"/>
            <a:ext cx="844573" cy="7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8E9091-5F11-4BDE-B5CD-23B164353D97}"/>
              </a:ext>
            </a:extLst>
          </p:cNvPr>
          <p:cNvSpPr txBox="1"/>
          <p:nvPr/>
        </p:nvSpPr>
        <p:spPr>
          <a:xfrm>
            <a:off x="2517838" y="1945975"/>
            <a:ext cx="74090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l" rtl="0"/>
            <a:r>
              <a:rPr lang="en-GB" sz="1100" dirty="0"/>
              <a:t>ลูกค้า</a:t>
            </a:r>
          </a:p>
        </p:txBody>
      </p:sp>
      <p:sp>
        <p:nvSpPr>
          <p:cNvPr id="21" name="Down Arrow 2">
            <a:extLst>
              <a:ext uri="{FF2B5EF4-FFF2-40B4-BE49-F238E27FC236}">
                <a16:creationId xmlns:a16="http://schemas.microsoft.com/office/drawing/2014/main" id="{024CEE20-FA2B-4038-8BB5-B7EDADDF0032}"/>
              </a:ext>
            </a:extLst>
          </p:cNvPr>
          <p:cNvSpPr/>
          <p:nvPr/>
        </p:nvSpPr>
        <p:spPr>
          <a:xfrm>
            <a:off x="1948861" y="2321664"/>
            <a:ext cx="1926253" cy="1008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/>
              <a:t>ทางเลือกของลูกค้า</a:t>
            </a:r>
            <a:endParaRPr lang="en-GB" sz="14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E97174-D912-47DF-AAA6-30C3FA2836FA}"/>
              </a:ext>
            </a:extLst>
          </p:cNvPr>
          <p:cNvSpPr/>
          <p:nvPr/>
        </p:nvSpPr>
        <p:spPr>
          <a:xfrm>
            <a:off x="1734614" y="3450950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F697875-65C8-4753-B51C-5BAA5F3CF1FC}"/>
              </a:ext>
            </a:extLst>
          </p:cNvPr>
          <p:cNvSpPr/>
          <p:nvPr/>
        </p:nvSpPr>
        <p:spPr>
          <a:xfrm>
            <a:off x="2653133" y="3439646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92709DB-E10E-4FE3-BD93-23EEBF4CAC6A}"/>
              </a:ext>
            </a:extLst>
          </p:cNvPr>
          <p:cNvSpPr/>
          <p:nvPr/>
        </p:nvSpPr>
        <p:spPr>
          <a:xfrm>
            <a:off x="3576609" y="3449414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8A9FF-8CF6-4869-8B38-05E76F160786}"/>
              </a:ext>
            </a:extLst>
          </p:cNvPr>
          <p:cNvSpPr txBox="1"/>
          <p:nvPr/>
        </p:nvSpPr>
        <p:spPr>
          <a:xfrm>
            <a:off x="6858758" y="661107"/>
            <a:ext cx="10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err="1"/>
              <a:t>สี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17A47F-6948-4D14-BEA8-FE773271A8B8}"/>
              </a:ext>
            </a:extLst>
          </p:cNvPr>
          <p:cNvSpPr txBox="1"/>
          <p:nvPr/>
        </p:nvSpPr>
        <p:spPr>
          <a:xfrm>
            <a:off x="8941183" y="2603833"/>
            <a:ext cx="10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ประเภท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69AB2C-3B7F-478F-A53B-E419A6FA93AD}"/>
              </a:ext>
            </a:extLst>
          </p:cNvPr>
          <p:cNvSpPr txBox="1"/>
          <p:nvPr/>
        </p:nvSpPr>
        <p:spPr>
          <a:xfrm>
            <a:off x="5915864" y="3339119"/>
            <a:ext cx="103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ยี่ห้อ</a:t>
            </a:r>
            <a:endParaRPr lang="en-GB" dirty="0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8317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F63E4372-241B-4262-BB4E-8474D529443C}"/>
              </a:ext>
            </a:extLst>
          </p:cNvPr>
          <p:cNvSpPr/>
          <p:nvPr/>
        </p:nvSpPr>
        <p:spPr>
          <a:xfrm>
            <a:off x="2262763" y="2549620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5AEBE8-AFEE-4C3B-AA50-5ABF722C45E4}"/>
              </a:ext>
            </a:extLst>
          </p:cNvPr>
          <p:cNvSpPr/>
          <p:nvPr/>
        </p:nvSpPr>
        <p:spPr>
          <a:xfrm>
            <a:off x="2265903" y="3153402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07934B8-A12C-4D25-ACCC-CE064F65EA60}"/>
              </a:ext>
            </a:extLst>
          </p:cNvPr>
          <p:cNvSpPr/>
          <p:nvPr/>
        </p:nvSpPr>
        <p:spPr>
          <a:xfrm>
            <a:off x="2263906" y="3784117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pic>
        <p:nvPicPr>
          <p:cNvPr id="37" name="Picture 18" descr="Related image">
            <a:extLst>
              <a:ext uri="{FF2B5EF4-FFF2-40B4-BE49-F238E27FC236}">
                <a16:creationId xmlns:a16="http://schemas.microsoft.com/office/drawing/2014/main" id="{6284F2CD-DADD-48A9-8875-3C8CC7C22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61" y="1373158"/>
            <a:ext cx="844573" cy="7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83BC7D6-31C7-48FD-907F-2AC57430978A}"/>
              </a:ext>
            </a:extLst>
          </p:cNvPr>
          <p:cNvSpPr txBox="1"/>
          <p:nvPr/>
        </p:nvSpPr>
        <p:spPr>
          <a:xfrm>
            <a:off x="2194893" y="2043063"/>
            <a:ext cx="74090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l" rtl="0"/>
            <a:r>
              <a:rPr lang="en-GB" sz="1100" dirty="0"/>
              <a:t>ลูกค้า</a:t>
            </a:r>
          </a:p>
        </p:txBody>
      </p:sp>
      <p:pic>
        <p:nvPicPr>
          <p:cNvPr id="39" name="Picture 2" descr="Image result for brain icon white">
            <a:extLst>
              <a:ext uri="{FF2B5EF4-FFF2-40B4-BE49-F238E27FC236}">
                <a16:creationId xmlns:a16="http://schemas.microsoft.com/office/drawing/2014/main" id="{A7B0EE4E-36F2-464A-A565-C68FCE43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08" y="1400290"/>
            <a:ext cx="749973" cy="7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9A6473B-5678-4A50-A67D-6EC80A9768B5}"/>
              </a:ext>
            </a:extLst>
          </p:cNvPr>
          <p:cNvSpPr txBox="1"/>
          <p:nvPr/>
        </p:nvSpPr>
        <p:spPr>
          <a:xfrm>
            <a:off x="4210343" y="1412947"/>
            <a:ext cx="13650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dirty="0"/>
              <a:t>ความรู้ที่รวบรวมจากตลาดเป้าหมาย</a:t>
            </a:r>
            <a:endParaRPr lang="en-GB" sz="14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5477629-0F32-446B-899D-DAFFBEC22CAD}"/>
              </a:ext>
            </a:extLst>
          </p:cNvPr>
          <p:cNvSpPr/>
          <p:nvPr/>
        </p:nvSpPr>
        <p:spPr>
          <a:xfrm>
            <a:off x="3752625" y="2547792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AF9431-8675-4ACA-932C-559D7CEE8B7C}"/>
              </a:ext>
            </a:extLst>
          </p:cNvPr>
          <p:cNvSpPr/>
          <p:nvPr/>
        </p:nvSpPr>
        <p:spPr>
          <a:xfrm>
            <a:off x="3755765" y="3151574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5C901E1-CB83-411F-A8F7-7BDC04C8BCC4}"/>
              </a:ext>
            </a:extLst>
          </p:cNvPr>
          <p:cNvSpPr/>
          <p:nvPr/>
        </p:nvSpPr>
        <p:spPr>
          <a:xfrm>
            <a:off x="3753768" y="3782289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44" name="Right Arrow 2">
            <a:extLst>
              <a:ext uri="{FF2B5EF4-FFF2-40B4-BE49-F238E27FC236}">
                <a16:creationId xmlns:a16="http://schemas.microsoft.com/office/drawing/2014/main" id="{0D590613-3333-4DE1-8B41-16430B806A91}"/>
              </a:ext>
            </a:extLst>
          </p:cNvPr>
          <p:cNvSpPr/>
          <p:nvPr/>
        </p:nvSpPr>
        <p:spPr>
          <a:xfrm>
            <a:off x="2987685" y="2643474"/>
            <a:ext cx="609240" cy="291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5" name="Right Arrow 82">
            <a:extLst>
              <a:ext uri="{FF2B5EF4-FFF2-40B4-BE49-F238E27FC236}">
                <a16:creationId xmlns:a16="http://schemas.microsoft.com/office/drawing/2014/main" id="{66241C8B-1CC7-4E72-AF1A-B70417C82876}"/>
              </a:ext>
            </a:extLst>
          </p:cNvPr>
          <p:cNvSpPr/>
          <p:nvPr/>
        </p:nvSpPr>
        <p:spPr>
          <a:xfrm>
            <a:off x="2987685" y="3229185"/>
            <a:ext cx="609240" cy="2915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6" name="Right Arrow 83">
            <a:extLst>
              <a:ext uri="{FF2B5EF4-FFF2-40B4-BE49-F238E27FC236}">
                <a16:creationId xmlns:a16="http://schemas.microsoft.com/office/drawing/2014/main" id="{D4C99C64-7C7C-4FAC-BEFE-A60A32191D98}"/>
              </a:ext>
            </a:extLst>
          </p:cNvPr>
          <p:cNvSpPr/>
          <p:nvPr/>
        </p:nvSpPr>
        <p:spPr>
          <a:xfrm>
            <a:off x="2988951" y="3885392"/>
            <a:ext cx="609240" cy="29151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910D822B-8516-4951-A017-14E128524B17}"/>
              </a:ext>
            </a:extLst>
          </p:cNvPr>
          <p:cNvSpPr/>
          <p:nvPr/>
        </p:nvSpPr>
        <p:spPr>
          <a:xfrm rot="5400000">
            <a:off x="3134163" y="3829326"/>
            <a:ext cx="274882" cy="1482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3E523E-CD3D-49C5-B63B-03B784934A06}"/>
              </a:ext>
            </a:extLst>
          </p:cNvPr>
          <p:cNvSpPr txBox="1"/>
          <p:nvPr/>
        </p:nvSpPr>
        <p:spPr>
          <a:xfrm>
            <a:off x="2647542" y="4747396"/>
            <a:ext cx="1258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/>
              <a:t>ลำดับความสำคัญสูงสุด</a:t>
            </a:r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2503B05-AF8C-4EB0-94F6-EF201B4026BD}"/>
              </a:ext>
            </a:extLst>
          </p:cNvPr>
          <p:cNvSpPr/>
          <p:nvPr/>
        </p:nvSpPr>
        <p:spPr>
          <a:xfrm>
            <a:off x="5853032" y="1204826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5E6035-4D84-44AC-9FFB-63293837A7D7}"/>
              </a:ext>
            </a:extLst>
          </p:cNvPr>
          <p:cNvSpPr/>
          <p:nvPr/>
        </p:nvSpPr>
        <p:spPr>
          <a:xfrm>
            <a:off x="6401880" y="1207715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99C5919-456B-4682-B77E-C7D100C78FF3}"/>
              </a:ext>
            </a:extLst>
          </p:cNvPr>
          <p:cNvSpPr/>
          <p:nvPr/>
        </p:nvSpPr>
        <p:spPr>
          <a:xfrm>
            <a:off x="6950728" y="1204825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BFEACA4-B408-43BF-8330-64A28C112875}"/>
              </a:ext>
            </a:extLst>
          </p:cNvPr>
          <p:cNvSpPr/>
          <p:nvPr/>
        </p:nvSpPr>
        <p:spPr>
          <a:xfrm>
            <a:off x="5842360" y="1703140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74D0A12-ED8E-494D-AA13-AAA80EABEBE0}"/>
              </a:ext>
            </a:extLst>
          </p:cNvPr>
          <p:cNvSpPr/>
          <p:nvPr/>
        </p:nvSpPr>
        <p:spPr>
          <a:xfrm>
            <a:off x="6409404" y="1702471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125E9A0-8652-4830-BD41-87F630A72D57}"/>
              </a:ext>
            </a:extLst>
          </p:cNvPr>
          <p:cNvSpPr/>
          <p:nvPr/>
        </p:nvSpPr>
        <p:spPr>
          <a:xfrm>
            <a:off x="6945246" y="1701808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ACC1D99-9F89-4747-8244-BF461C0FB79C}"/>
              </a:ext>
            </a:extLst>
          </p:cNvPr>
          <p:cNvSpPr/>
          <p:nvPr/>
        </p:nvSpPr>
        <p:spPr>
          <a:xfrm>
            <a:off x="5865883" y="2203909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EC0A60AF-E19F-455B-9A0F-5590B2326BDD}"/>
              </a:ext>
            </a:extLst>
          </p:cNvPr>
          <p:cNvSpPr/>
          <p:nvPr/>
        </p:nvSpPr>
        <p:spPr>
          <a:xfrm>
            <a:off x="6401880" y="2206799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5259087-0C18-46C9-A455-0C8C2E7A9392}"/>
              </a:ext>
            </a:extLst>
          </p:cNvPr>
          <p:cNvSpPr/>
          <p:nvPr/>
        </p:nvSpPr>
        <p:spPr>
          <a:xfrm>
            <a:off x="6950728" y="2203909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E45182B-EB0D-495D-8203-A991A962B361}"/>
              </a:ext>
            </a:extLst>
          </p:cNvPr>
          <p:cNvSpPr/>
          <p:nvPr/>
        </p:nvSpPr>
        <p:spPr>
          <a:xfrm>
            <a:off x="5841187" y="2691847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155C06F-BD95-4858-B24E-5C9A9ED6BADC}"/>
              </a:ext>
            </a:extLst>
          </p:cNvPr>
          <p:cNvSpPr/>
          <p:nvPr/>
        </p:nvSpPr>
        <p:spPr>
          <a:xfrm>
            <a:off x="6402829" y="2704135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C0B16C6-4DA2-461F-9232-65A3C0651425}"/>
              </a:ext>
            </a:extLst>
          </p:cNvPr>
          <p:cNvSpPr/>
          <p:nvPr/>
        </p:nvSpPr>
        <p:spPr>
          <a:xfrm>
            <a:off x="6938671" y="2703472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FEEADD1-CDC3-474F-B4DA-56253523B688}"/>
              </a:ext>
            </a:extLst>
          </p:cNvPr>
          <p:cNvSpPr/>
          <p:nvPr/>
        </p:nvSpPr>
        <p:spPr>
          <a:xfrm>
            <a:off x="5859467" y="3193113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5142C8A-4340-406D-AB52-2F201C51340F}"/>
              </a:ext>
            </a:extLst>
          </p:cNvPr>
          <p:cNvSpPr/>
          <p:nvPr/>
        </p:nvSpPr>
        <p:spPr>
          <a:xfrm>
            <a:off x="6395305" y="3208463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C65080D-0717-43E6-9BE2-6203D868E3EF}"/>
              </a:ext>
            </a:extLst>
          </p:cNvPr>
          <p:cNvSpPr/>
          <p:nvPr/>
        </p:nvSpPr>
        <p:spPr>
          <a:xfrm>
            <a:off x="6944153" y="3205573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9AB2777-9681-4D62-A4FB-29387F460D65}"/>
              </a:ext>
            </a:extLst>
          </p:cNvPr>
          <p:cNvSpPr/>
          <p:nvPr/>
        </p:nvSpPr>
        <p:spPr>
          <a:xfrm>
            <a:off x="5863408" y="3700330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6CA7DEB-E017-451B-9EBB-B557A86D0072}"/>
              </a:ext>
            </a:extLst>
          </p:cNvPr>
          <p:cNvSpPr/>
          <p:nvPr/>
        </p:nvSpPr>
        <p:spPr>
          <a:xfrm>
            <a:off x="6402829" y="3703219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D47DF3-D928-4628-81E3-02AA129CEF3D}"/>
              </a:ext>
            </a:extLst>
          </p:cNvPr>
          <p:cNvSpPr/>
          <p:nvPr/>
        </p:nvSpPr>
        <p:spPr>
          <a:xfrm>
            <a:off x="6938671" y="3702556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B356D6-C273-4678-BCA8-8E20C7CB0498}"/>
              </a:ext>
            </a:extLst>
          </p:cNvPr>
          <p:cNvSpPr/>
          <p:nvPr/>
        </p:nvSpPr>
        <p:spPr>
          <a:xfrm>
            <a:off x="5863408" y="4202739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A2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8E49653-A238-4AA2-97AB-AAFDED0996C7}"/>
              </a:ext>
            </a:extLst>
          </p:cNvPr>
          <p:cNvSpPr/>
          <p:nvPr/>
        </p:nvSpPr>
        <p:spPr>
          <a:xfrm>
            <a:off x="6395305" y="4207547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E23947C-A8CE-49E3-BB6E-6599902D1B35}"/>
              </a:ext>
            </a:extLst>
          </p:cNvPr>
          <p:cNvSpPr/>
          <p:nvPr/>
        </p:nvSpPr>
        <p:spPr>
          <a:xfrm>
            <a:off x="6944153" y="4204657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C2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D864E61-EA78-4DB6-9BFA-FA16EB83449C}"/>
              </a:ext>
            </a:extLst>
          </p:cNvPr>
          <p:cNvSpPr/>
          <p:nvPr/>
        </p:nvSpPr>
        <p:spPr>
          <a:xfrm>
            <a:off x="5857450" y="718889"/>
            <a:ext cx="535292" cy="4815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AB68021-033B-4E9B-9DC8-EACA793A8FC2}"/>
              </a:ext>
            </a:extLst>
          </p:cNvPr>
          <p:cNvSpPr/>
          <p:nvPr/>
        </p:nvSpPr>
        <p:spPr>
          <a:xfrm>
            <a:off x="6406298" y="721778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1344ECC-2D29-4513-880E-8C543B3E7653}"/>
              </a:ext>
            </a:extLst>
          </p:cNvPr>
          <p:cNvSpPr/>
          <p:nvPr/>
        </p:nvSpPr>
        <p:spPr>
          <a:xfrm>
            <a:off x="6953274" y="728879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49113D-32BC-4CEE-B7E6-31EE89344F7B}"/>
              </a:ext>
            </a:extLst>
          </p:cNvPr>
          <p:cNvCxnSpPr/>
          <p:nvPr/>
        </p:nvCxnSpPr>
        <p:spPr>
          <a:xfrm>
            <a:off x="5647138" y="942061"/>
            <a:ext cx="20103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444AC9A-B23E-4496-89AD-01F69E4785CE}"/>
              </a:ext>
            </a:extLst>
          </p:cNvPr>
          <p:cNvSpPr/>
          <p:nvPr/>
        </p:nvSpPr>
        <p:spPr>
          <a:xfrm>
            <a:off x="9018403" y="4947446"/>
            <a:ext cx="20613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 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938777E-4106-4C4F-8789-43142516EF78}"/>
              </a:ext>
            </a:extLst>
          </p:cNvPr>
          <p:cNvSpPr/>
          <p:nvPr/>
        </p:nvSpPr>
        <p:spPr>
          <a:xfrm>
            <a:off x="8335284" y="3297113"/>
            <a:ext cx="367076" cy="390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BE74FDF-4775-4345-99D2-95054913AABD}"/>
              </a:ext>
            </a:extLst>
          </p:cNvPr>
          <p:cNvCxnSpPr>
            <a:stCxn id="51" idx="6"/>
            <a:endCxn id="75" idx="2"/>
          </p:cNvCxnSpPr>
          <p:nvPr/>
        </p:nvCxnSpPr>
        <p:spPr>
          <a:xfrm>
            <a:off x="7486020" y="1445580"/>
            <a:ext cx="849264" cy="2046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D3A3378-D2C3-4BBB-9695-56B1267061A3}"/>
              </a:ext>
            </a:extLst>
          </p:cNvPr>
          <p:cNvCxnSpPr>
            <a:stCxn id="54" idx="6"/>
            <a:endCxn id="75" idx="2"/>
          </p:cNvCxnSpPr>
          <p:nvPr/>
        </p:nvCxnSpPr>
        <p:spPr>
          <a:xfrm>
            <a:off x="7480538" y="1942563"/>
            <a:ext cx="854746" cy="154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9C73C31-871C-4533-8079-1DBB61070B6C}"/>
              </a:ext>
            </a:extLst>
          </p:cNvPr>
          <p:cNvCxnSpPr>
            <a:stCxn id="57" idx="6"/>
            <a:endCxn id="75" idx="2"/>
          </p:cNvCxnSpPr>
          <p:nvPr/>
        </p:nvCxnSpPr>
        <p:spPr>
          <a:xfrm>
            <a:off x="7486020" y="2444664"/>
            <a:ext cx="849264" cy="1047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4BAB852-26A6-48D3-81A9-B0EB3CC61B8A}"/>
              </a:ext>
            </a:extLst>
          </p:cNvPr>
          <p:cNvCxnSpPr>
            <a:stCxn id="60" idx="6"/>
            <a:endCxn id="75" idx="2"/>
          </p:cNvCxnSpPr>
          <p:nvPr/>
        </p:nvCxnSpPr>
        <p:spPr>
          <a:xfrm>
            <a:off x="7473963" y="2944227"/>
            <a:ext cx="861321" cy="548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F86AA1A-E0DD-4D5C-A2C6-6AC18E9F3D9D}"/>
              </a:ext>
            </a:extLst>
          </p:cNvPr>
          <p:cNvCxnSpPr>
            <a:stCxn id="63" idx="6"/>
            <a:endCxn id="75" idx="2"/>
          </p:cNvCxnSpPr>
          <p:nvPr/>
        </p:nvCxnSpPr>
        <p:spPr>
          <a:xfrm>
            <a:off x="7479445" y="3446328"/>
            <a:ext cx="855839" cy="46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9F2307D-7155-4411-812B-1C6880BEE1ED}"/>
              </a:ext>
            </a:extLst>
          </p:cNvPr>
          <p:cNvCxnSpPr>
            <a:stCxn id="66" idx="6"/>
            <a:endCxn id="75" idx="2"/>
          </p:cNvCxnSpPr>
          <p:nvPr/>
        </p:nvCxnSpPr>
        <p:spPr>
          <a:xfrm flipV="1">
            <a:off x="7473963" y="3492388"/>
            <a:ext cx="861321" cy="450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E2B4DCC3-79E8-4106-BC6E-17C538BEB1E8}"/>
              </a:ext>
            </a:extLst>
          </p:cNvPr>
          <p:cNvCxnSpPr>
            <a:stCxn id="94" idx="3"/>
            <a:endCxn id="74" idx="1"/>
          </p:cNvCxnSpPr>
          <p:nvPr/>
        </p:nvCxnSpPr>
        <p:spPr>
          <a:xfrm flipV="1">
            <a:off x="7805529" y="5132112"/>
            <a:ext cx="1212874" cy="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A9906AC-A56A-4975-A350-6DA88DEB3168}"/>
              </a:ext>
            </a:extLst>
          </p:cNvPr>
          <p:cNvSpPr txBox="1"/>
          <p:nvPr/>
        </p:nvSpPr>
        <p:spPr>
          <a:xfrm>
            <a:off x="7854127" y="1578838"/>
            <a:ext cx="133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1200" dirty="0"/>
              <a:t>กรองชุดค่าผสมที่ถ่วงน้ำหนักสูงสุด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B6F8E13A-4ECF-4214-AC76-805B1E3434A7}"/>
              </a:ext>
            </a:extLst>
          </p:cNvPr>
          <p:cNvCxnSpPr>
            <a:stCxn id="83" idx="2"/>
            <a:endCxn id="75" idx="0"/>
          </p:cNvCxnSpPr>
          <p:nvPr/>
        </p:nvCxnSpPr>
        <p:spPr>
          <a:xfrm flipH="1">
            <a:off x="8518822" y="2225169"/>
            <a:ext cx="4571" cy="1071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1F16B38D-9FC2-4C11-8D28-4EFDE3E65EB5}"/>
              </a:ext>
            </a:extLst>
          </p:cNvPr>
          <p:cNvSpPr/>
          <p:nvPr/>
        </p:nvSpPr>
        <p:spPr>
          <a:xfrm>
            <a:off x="9018403" y="2347491"/>
            <a:ext cx="20613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 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3CC0F15-A8F1-46FB-A1CD-D9CDD5676CB7}"/>
              </a:ext>
            </a:extLst>
          </p:cNvPr>
          <p:cNvSpPr/>
          <p:nvPr/>
        </p:nvSpPr>
        <p:spPr>
          <a:xfrm>
            <a:off x="9018403" y="2996367"/>
            <a:ext cx="20613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 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B7B384C-B73A-4878-9168-9528D1A40ADA}"/>
              </a:ext>
            </a:extLst>
          </p:cNvPr>
          <p:cNvSpPr/>
          <p:nvPr/>
        </p:nvSpPr>
        <p:spPr>
          <a:xfrm>
            <a:off x="9020194" y="3629255"/>
            <a:ext cx="20613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 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ACC703-9F0F-4614-A16C-965839050A9F}"/>
              </a:ext>
            </a:extLst>
          </p:cNvPr>
          <p:cNvSpPr/>
          <p:nvPr/>
        </p:nvSpPr>
        <p:spPr>
          <a:xfrm>
            <a:off x="9018403" y="4231741"/>
            <a:ext cx="206135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 4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347CA9C-A88B-4FC0-99AF-2B9D295FBE53}"/>
              </a:ext>
            </a:extLst>
          </p:cNvPr>
          <p:cNvCxnSpPr>
            <a:stCxn id="75" idx="6"/>
            <a:endCxn id="85" idx="1"/>
          </p:cNvCxnSpPr>
          <p:nvPr/>
        </p:nvCxnSpPr>
        <p:spPr>
          <a:xfrm flipV="1">
            <a:off x="8702360" y="2532157"/>
            <a:ext cx="316043" cy="960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54E087C-6BEB-4381-BAE5-F4FFF3B3BC8F}"/>
              </a:ext>
            </a:extLst>
          </p:cNvPr>
          <p:cNvCxnSpPr>
            <a:endCxn id="86" idx="1"/>
          </p:cNvCxnSpPr>
          <p:nvPr/>
        </p:nvCxnSpPr>
        <p:spPr>
          <a:xfrm flipV="1">
            <a:off x="8715440" y="3181033"/>
            <a:ext cx="302963" cy="311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C3BCA1C-4AA9-484E-95F9-57F0E6DB47EB}"/>
              </a:ext>
            </a:extLst>
          </p:cNvPr>
          <p:cNvCxnSpPr>
            <a:stCxn id="75" idx="6"/>
            <a:endCxn id="87" idx="1"/>
          </p:cNvCxnSpPr>
          <p:nvPr/>
        </p:nvCxnSpPr>
        <p:spPr>
          <a:xfrm>
            <a:off x="8702360" y="3492388"/>
            <a:ext cx="317834" cy="321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2EBDE3F-C264-4735-B8C4-8B9A8A76EA93}"/>
              </a:ext>
            </a:extLst>
          </p:cNvPr>
          <p:cNvCxnSpPr>
            <a:stCxn id="75" idx="6"/>
            <a:endCxn id="88" idx="1"/>
          </p:cNvCxnSpPr>
          <p:nvPr/>
        </p:nvCxnSpPr>
        <p:spPr>
          <a:xfrm>
            <a:off x="8702360" y="3492388"/>
            <a:ext cx="316043" cy="924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EF097010-8E3E-4C8C-B1F7-300EDBDE507D}"/>
              </a:ext>
            </a:extLst>
          </p:cNvPr>
          <p:cNvSpPr txBox="1"/>
          <p:nvPr/>
        </p:nvSpPr>
        <p:spPr>
          <a:xfrm>
            <a:off x="5794103" y="4852446"/>
            <a:ext cx="1603828" cy="422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endParaRPr lang="en-GB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8756A36-119C-496C-A1A7-97FA3E629C54}"/>
              </a:ext>
            </a:extLst>
          </p:cNvPr>
          <p:cNvSpPr txBox="1"/>
          <p:nvPr/>
        </p:nvSpPr>
        <p:spPr>
          <a:xfrm>
            <a:off x="5536961" y="4720547"/>
            <a:ext cx="226856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600" dirty="0"/>
              <a:t>ชุดค่าผสมที่มีน้ำหนักสูงสุดของกลุ่มลำดับความสำคัญน้อยที่สุด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DD75508-D226-4438-AFCF-9182DC12C93D}"/>
              </a:ext>
            </a:extLst>
          </p:cNvPr>
          <p:cNvCxnSpPr>
            <a:stCxn id="69" idx="6"/>
            <a:endCxn id="75" idx="2"/>
          </p:cNvCxnSpPr>
          <p:nvPr/>
        </p:nvCxnSpPr>
        <p:spPr>
          <a:xfrm flipV="1">
            <a:off x="7479445" y="3492388"/>
            <a:ext cx="855839" cy="953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919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8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75" grpId="0" animBg="1"/>
      <p:bldP spid="83" grpId="0"/>
      <p:bldP spid="85" grpId="0" animBg="1"/>
      <p:bldP spid="86" grpId="0" animBg="1"/>
      <p:bldP spid="87" grpId="0" animBg="1"/>
      <p:bldP spid="88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2F9F09-7C97-4B9A-84C5-78078D0BF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594" y="281230"/>
            <a:ext cx="10031932" cy="575134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13871581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Black toyota car">
            <a:extLst>
              <a:ext uri="{FF2B5EF4-FFF2-40B4-BE49-F238E27FC236}">
                <a16:creationId xmlns:a16="http://schemas.microsoft.com/office/drawing/2014/main" id="{7961501C-8377-430D-9FDC-348D73138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 b="4770"/>
          <a:stretch/>
        </p:blipFill>
        <p:spPr bwMode="auto">
          <a:xfrm>
            <a:off x="2886881" y="410309"/>
            <a:ext cx="2486526" cy="142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Black toyota SUV">
            <a:extLst>
              <a:ext uri="{FF2B5EF4-FFF2-40B4-BE49-F238E27FC236}">
                <a16:creationId xmlns:a16="http://schemas.microsoft.com/office/drawing/2014/main" id="{FB835490-B9B7-483B-BC67-31444FDD1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22043" r="7659" b="16996"/>
          <a:stretch/>
        </p:blipFill>
        <p:spPr bwMode="auto">
          <a:xfrm>
            <a:off x="6818594" y="1452509"/>
            <a:ext cx="2841464" cy="14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Black kia SUV">
            <a:extLst>
              <a:ext uri="{FF2B5EF4-FFF2-40B4-BE49-F238E27FC236}">
                <a16:creationId xmlns:a16="http://schemas.microsoft.com/office/drawing/2014/main" id="{073C0909-9346-4570-9E20-C9F29CB24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4" b="15833"/>
          <a:stretch/>
        </p:blipFill>
        <p:spPr bwMode="auto">
          <a:xfrm>
            <a:off x="6453203" y="2995781"/>
            <a:ext cx="2751919" cy="15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Black kia car">
            <a:extLst>
              <a:ext uri="{FF2B5EF4-FFF2-40B4-BE49-F238E27FC236}">
                <a16:creationId xmlns:a16="http://schemas.microsoft.com/office/drawing/2014/main" id="{4D671390-3C2F-40A7-873C-4E90E12E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69" y="4457438"/>
            <a:ext cx="2707730" cy="12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E27497-EB06-4B62-ACB2-4B081CACEF4F}"/>
              </a:ext>
            </a:extLst>
          </p:cNvPr>
          <p:cNvSpPr/>
          <p:nvPr/>
        </p:nvSpPr>
        <p:spPr>
          <a:xfrm>
            <a:off x="5300020" y="361666"/>
            <a:ext cx="3556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5A5A5A"/>
                </a:solidFill>
                <a:latin typeface="tahoma" panose="020B0604030504040204" pitchFamily="34" charset="0"/>
              </a:rPr>
              <a:t>โตโยต้าคัมรี่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A5A5A"/>
                </a:solidFill>
                <a:latin typeface="tahoma" panose="020B0604030504040204" pitchFamily="34" charset="0"/>
              </a:rPr>
              <a:t>เบาะนั่งด้านหน้าปรับไฟฟ้า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A5A5A"/>
                </a:solidFill>
                <a:latin typeface="tahoma" panose="020B0604030504040204" pitchFamily="34" charset="0"/>
              </a:rPr>
              <a:t>พนักพิงศีรษะเบาะหน้าพับได้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A5A5A"/>
                </a:solidFill>
                <a:latin typeface="tahoma" panose="020B0604030504040204" pitchFamily="34" charset="0"/>
              </a:rPr>
              <a:t>แฮนด์ฟรีแบบไร้สาย (Bluetooth) และสวิตช์โทรศัพท์ที่พวงมาลัย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5A5A5A"/>
                </a:solidFill>
                <a:latin typeface="tahoma" panose="020B0604030504040204" pitchFamily="34" charset="0"/>
              </a:rPr>
              <a:t>Memory Seat (เบาะนั่งคนขับและกระจกมองข้าง)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C1972D-261F-4338-BC57-58559DD13B50}"/>
              </a:ext>
            </a:extLst>
          </p:cNvPr>
          <p:cNvSpPr/>
          <p:nvPr/>
        </p:nvSpPr>
        <p:spPr>
          <a:xfrm>
            <a:off x="9511150" y="1347803"/>
            <a:ext cx="22448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5A5A5A"/>
                </a:solidFill>
                <a:latin typeface="tahoma" panose="020B0604030504040204" pitchFamily="34" charset="0"/>
              </a:rPr>
              <a:t>โตโยต้า Rav4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ระบบควบคุมความเร็วอัตโนมัติแบบปรับอัตโนมัติ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มูนรูฟกระจกพาวเวอร์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Pre-Collision Warning System, Audible Warning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การสตรีมเสียง: บลูทู ธ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เซ็นเซอร์เบี่ยงเบนเลน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เครื่องปรับอากาศ - ด้านหน้า - โซนคู่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947B47-61D9-4193-BD88-8D81970C0210}"/>
              </a:ext>
            </a:extLst>
          </p:cNvPr>
          <p:cNvSpPr/>
          <p:nvPr/>
        </p:nvSpPr>
        <p:spPr>
          <a:xfrm>
            <a:off x="9194183" y="3084788"/>
            <a:ext cx="25974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5A5A5A"/>
                </a:solidFill>
                <a:latin typeface="tahoma" panose="020B0604030504040204" pitchFamily="34" charset="0"/>
              </a:rPr>
              <a:t>เกีย 2017 </a:t>
            </a:r>
            <a:r>
              <a:rPr lang="en-US" sz="1100" b="1" dirty="0" err="1">
                <a:solidFill>
                  <a:srgbClr val="5A5A5A"/>
                </a:solidFill>
                <a:latin typeface="tahoma" panose="020B0604030504040204" pitchFamily="34" charset="0"/>
              </a:rPr>
              <a:t>Sportage</a:t>
            </a:r>
            <a:endParaRPr lang="en-US" sz="1100" b="1" dirty="0">
              <a:solidFill>
                <a:srgbClr val="5A5A5A"/>
              </a:solidFill>
              <a:latin typeface="tahoma" panose="020B060403050404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สมรรถนะด้วยเครื่องยนต์เทอร์โบชาร์จ</a:t>
            </a:r>
            <a:endParaRPr lang="en-GB" sz="1100" dirty="0">
              <a:solidFill>
                <a:srgbClr val="333333"/>
              </a:solidFill>
              <a:latin typeface="inherit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การบังคับเลี้ยวที่แม่นยำพร้อมเสียงตอบรับที่ดี</a:t>
            </a:r>
            <a:endParaRPr lang="en-GB" sz="1100" dirty="0">
              <a:solidFill>
                <a:srgbClr val="333333"/>
              </a:solidFill>
              <a:latin typeface="inherit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มีหลังคาพระจันทร์ขนาดมหึมา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การสตรีมเสียง: บลูทู ธ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ตัวเลือกเครื่องยนต์สี่สูบสองตัว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เครื่องปรับอากาศ - ด้านหน้า - โซนคู่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D0FF41-56E2-4E8E-8021-E582CB163784}"/>
              </a:ext>
            </a:extLst>
          </p:cNvPr>
          <p:cNvCxnSpPr>
            <a:stCxn id="16" idx="3"/>
            <a:endCxn id="3" idx="2"/>
          </p:cNvCxnSpPr>
          <p:nvPr/>
        </p:nvCxnSpPr>
        <p:spPr>
          <a:xfrm flipV="1">
            <a:off x="2351487" y="1834663"/>
            <a:ext cx="1778657" cy="128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A01FB9-8C77-4A64-8ECB-F3DBAD4B96B9}"/>
              </a:ext>
            </a:extLst>
          </p:cNvPr>
          <p:cNvCxnSpPr>
            <a:stCxn id="16" idx="3"/>
            <a:endCxn id="4" idx="1"/>
          </p:cNvCxnSpPr>
          <p:nvPr/>
        </p:nvCxnSpPr>
        <p:spPr>
          <a:xfrm flipV="1">
            <a:off x="2351487" y="2174259"/>
            <a:ext cx="4467107" cy="949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B59D60-0B07-4EC5-A4F0-BAECDAE43B89}"/>
              </a:ext>
            </a:extLst>
          </p:cNvPr>
          <p:cNvCxnSpPr>
            <a:stCxn id="16" idx="3"/>
            <a:endCxn id="6" idx="1"/>
          </p:cNvCxnSpPr>
          <p:nvPr/>
        </p:nvCxnSpPr>
        <p:spPr>
          <a:xfrm>
            <a:off x="2351487" y="3124036"/>
            <a:ext cx="4101716" cy="65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E6DDAE-5BEF-4337-90E9-8AF0FB774792}"/>
              </a:ext>
            </a:extLst>
          </p:cNvPr>
          <p:cNvCxnSpPr>
            <a:cxnSpLocks/>
            <a:stCxn id="16" idx="3"/>
            <a:endCxn id="7" idx="0"/>
          </p:cNvCxnSpPr>
          <p:nvPr/>
        </p:nvCxnSpPr>
        <p:spPr>
          <a:xfrm>
            <a:off x="2351487" y="3124036"/>
            <a:ext cx="328947" cy="133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CB70FF4-73C6-4238-AB13-3F599F24CABC}"/>
              </a:ext>
            </a:extLst>
          </p:cNvPr>
          <p:cNvSpPr/>
          <p:nvPr/>
        </p:nvSpPr>
        <p:spPr>
          <a:xfrm>
            <a:off x="4037915" y="4727257"/>
            <a:ext cx="243105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5A5A5A"/>
                </a:solidFill>
                <a:latin typeface="tahoma" panose="020B0604030504040204" pitchFamily="34" charset="0"/>
              </a:rPr>
              <a:t>Kia 2016 Optima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6 สปีด </a:t>
            </a:r>
            <a:r>
              <a:rPr lang="en-GB" sz="1100" dirty="0" err="1">
                <a:solidFill>
                  <a:srgbClr val="333333"/>
                </a:solidFill>
                <a:latin typeface="inherit"/>
              </a:rPr>
              <a:t>เปลี่ยนได้</a:t>
            </a:r>
            <a:r>
              <a:rPr lang="en-GB" sz="1100" dirty="0">
                <a:solidFill>
                  <a:srgbClr val="333333"/>
                </a:solidFill>
                <a:latin typeface="inherit"/>
              </a:rPr>
              <a:t> เกียร์อัตโนมัติ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ขับเคลื่อนล้อหน้า</a:t>
            </a:r>
            <a:endParaRPr lang="en-GB" sz="1100" dirty="0">
              <a:solidFill>
                <a:srgbClr val="333333"/>
              </a:solidFill>
              <a:latin typeface="inherit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ถุงลมนิรภัยด้านหน้าและด้านหลัง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การควบคุมเสถียรภาพ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การสตรีมเสียง: บลูทู ธ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2C6BE-96E0-4C78-AD25-C0CB0A1E2E9C}"/>
              </a:ext>
            </a:extLst>
          </p:cNvPr>
          <p:cNvSpPr/>
          <p:nvPr/>
        </p:nvSpPr>
        <p:spPr>
          <a:xfrm>
            <a:off x="762970" y="2657033"/>
            <a:ext cx="1588517" cy="9340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>
                <a:solidFill>
                  <a:schemeClr val="bg1"/>
                </a:solidFill>
              </a:rPr>
              <a:t>คำแนะนำ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7" name="Picture 2" descr="Image result for toyota rav 4 white">
            <a:extLst>
              <a:ext uri="{FF2B5EF4-FFF2-40B4-BE49-F238E27FC236}">
                <a16:creationId xmlns:a16="http://schemas.microsoft.com/office/drawing/2014/main" id="{41BF3198-412A-4F31-81B6-59A597647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7632" r="9646" b="15597"/>
          <a:stretch/>
        </p:blipFill>
        <p:spPr bwMode="auto">
          <a:xfrm>
            <a:off x="7106201" y="4457438"/>
            <a:ext cx="2868842" cy="16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61FA1A-7D83-450B-B84F-0C15C4C92A44}"/>
              </a:ext>
            </a:extLst>
          </p:cNvPr>
          <p:cNvSpPr/>
          <p:nvPr/>
        </p:nvSpPr>
        <p:spPr>
          <a:xfrm>
            <a:off x="9742752" y="4683944"/>
            <a:ext cx="204885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100" b="1" dirty="0">
                <a:solidFill>
                  <a:srgbClr val="5A5A5A"/>
                </a:solidFill>
                <a:latin typeface="tahoma" panose="020B0604030504040204" pitchFamily="34" charset="0"/>
              </a:rPr>
              <a:t>โตโยต้า Rav4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ระบบควบคุมความเร็วอัตโนมัติแบบปรับอัตโนมัติ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มูนรูฟกระจกพาวเวอร์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333333"/>
                </a:solidFill>
                <a:latin typeface="inherit"/>
              </a:rPr>
              <a:t>Pre-Collision Warning System, Audible Warning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การสตรีมเสียง: บลูทู ธ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เซ็นเซอร์เบี่ยงเบนเลน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333333"/>
                </a:solidFill>
                <a:latin typeface="inherit"/>
              </a:rPr>
              <a:t>เครื่องปรับอากาศ - ด้านหน้า - โซนคู่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A4BD2F-9E5F-41C1-B93E-E93FCC06047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2351487" y="3124036"/>
            <a:ext cx="4754714" cy="2152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002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76763A-6071-4CFD-8AA8-C0FD8EB99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63" y="359547"/>
            <a:ext cx="9877479" cy="56628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932234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4143" y="1482725"/>
            <a:ext cx="10648950" cy="4176930"/>
          </a:xfrm>
        </p:spPr>
        <p:txBody>
          <a:bodyPr>
            <a:normAutofit/>
          </a:bodyPr>
          <a:lstStyle/>
          <a:p>
            <a:pPr marL="331470" indent="-285750" algn="l" rtl="0"/>
            <a:r>
              <a:rPr lang="en-US" sz="1800" dirty="0"/>
              <a:t>สินค้าที่คาดหวังที่คุณต้องการซื้อตามความต้องการของคุณคืออะไร?</a:t>
            </a:r>
          </a:p>
          <a:p>
            <a:pPr marL="45720" indent="0" algn="l" rtl="0">
              <a:buNone/>
            </a:pPr>
            <a:r>
              <a:rPr lang="en-US" sz="1800" dirty="0"/>
              <a:t> 〇ซื้อยานพาหนะ</a:t>
            </a:r>
          </a:p>
          <a:p>
            <a:pPr marL="45720" indent="0" algn="l" rtl="0">
              <a:buNone/>
            </a:pPr>
            <a:r>
              <a:rPr lang="en-US" sz="1800" dirty="0"/>
              <a:t> 〇เช่ารถ</a:t>
            </a:r>
          </a:p>
          <a:p>
            <a:pPr marL="45720" indent="0" algn="l" rtl="0">
              <a:buNone/>
            </a:pPr>
            <a:r>
              <a:rPr lang="en-US" sz="1800" dirty="0"/>
              <a:t> 〇รับบริการรถแท็กซี่</a:t>
            </a:r>
          </a:p>
          <a:p>
            <a:pPr marL="0" indent="0" algn="l" rtl="0">
              <a:buNone/>
            </a:pPr>
            <a:r>
              <a:rPr lang="en-GB" sz="1800" dirty="0"/>
              <a:t> </a:t>
            </a:r>
          </a:p>
          <a:p>
            <a:pPr algn="l" rtl="0"/>
            <a:r>
              <a:rPr lang="en-US" sz="1800" dirty="0"/>
              <a:t>สมมติว่าไม่มีรถที่คุณสั่งซื้อ ตาม "ข้อกำหนดเดิม" ของคุณโปรดเลือกชุดค่าผสมอื่น (</a:t>
            </a:r>
            <a:r>
              <a:rPr lang="en-US" sz="1800" dirty="0" err="1"/>
              <a:t>เช่น</a:t>
            </a:r>
            <a:r>
              <a:rPr lang="en-US" sz="1800" dirty="0"/>
              <a:t>: ผลิตภัณฑ์ของคุณ Red, Limousine, Chrysler ไม่มีจำหน่าย แต่ Red, Limousine, Toyota หรือชุดค่าผสมอื่น ๆ มีให้) </a:t>
            </a:r>
            <a:r>
              <a:rPr lang="en-GB" sz="1800" dirty="0"/>
              <a:t> </a:t>
            </a:r>
            <a:endParaRPr lang="en-US" sz="1800" dirty="0"/>
          </a:p>
          <a:p>
            <a:pPr marL="45720" indent="0" algn="l" rtl="0">
              <a:buNone/>
            </a:pPr>
            <a:r>
              <a:rPr lang="en-GB" sz="1800" dirty="0"/>
              <a:t> ประเภท: รถ </a:t>
            </a:r>
            <a:r>
              <a:rPr lang="en-US" sz="1800" dirty="0"/>
              <a:t>〇</a:t>
            </a:r>
            <a:r>
              <a:rPr lang="en-GB" sz="1800" dirty="0"/>
              <a:t> SUV </a:t>
            </a:r>
            <a:r>
              <a:rPr lang="en-US" sz="1800" dirty="0"/>
              <a:t>〇</a:t>
            </a:r>
            <a:r>
              <a:rPr lang="en-GB" sz="1800" dirty="0"/>
              <a:t> รถลีมูซีน </a:t>
            </a:r>
            <a:r>
              <a:rPr lang="en-US" sz="1800" dirty="0"/>
              <a:t>〇</a:t>
            </a:r>
            <a:r>
              <a:rPr lang="en-GB" sz="1800" dirty="0"/>
              <a:t> รถมอเตอร์ไซด์ </a:t>
            </a:r>
            <a:r>
              <a:rPr lang="en-US" sz="1800" dirty="0"/>
              <a:t>〇 </a:t>
            </a:r>
            <a:r>
              <a:rPr lang="en-GB" sz="1800" dirty="0"/>
              <a:t> </a:t>
            </a:r>
          </a:p>
          <a:p>
            <a:pPr marL="45720" indent="0" algn="l" rtl="0">
              <a:buNone/>
            </a:pPr>
            <a:r>
              <a:rPr lang="en-GB" sz="1800" dirty="0"/>
              <a:t> ยี่ห้อ: โตโยต้า </a:t>
            </a:r>
            <a:r>
              <a:rPr lang="en-US" sz="1800" dirty="0"/>
              <a:t>〇</a:t>
            </a:r>
            <a:r>
              <a:rPr lang="en-GB" sz="1800" dirty="0"/>
              <a:t> เกีย </a:t>
            </a:r>
            <a:r>
              <a:rPr lang="en-US" sz="1800" dirty="0"/>
              <a:t>〇</a:t>
            </a:r>
            <a:r>
              <a:rPr lang="en-GB" sz="1800" dirty="0"/>
              <a:t> ฮอนด้า </a:t>
            </a:r>
            <a:r>
              <a:rPr lang="en-US" sz="1800" dirty="0"/>
              <a:t>〇</a:t>
            </a:r>
            <a:r>
              <a:rPr lang="en-GB" sz="1800" dirty="0"/>
              <a:t> ไครสเลอร์ </a:t>
            </a:r>
            <a:r>
              <a:rPr lang="en-US" sz="1800" dirty="0"/>
              <a:t>〇</a:t>
            </a:r>
            <a:endParaRPr lang="en-GB" sz="1800" dirty="0"/>
          </a:p>
          <a:p>
            <a:pPr marL="45720" indent="0" algn="l" rtl="0">
              <a:buNone/>
            </a:pPr>
            <a:r>
              <a:rPr lang="en-GB" sz="1800" dirty="0"/>
              <a:t> สี: แดง </a:t>
            </a:r>
            <a:r>
              <a:rPr lang="en-US" sz="1800" dirty="0"/>
              <a:t>〇</a:t>
            </a:r>
            <a:r>
              <a:rPr lang="en-GB" sz="1800" dirty="0"/>
              <a:t> ดำ </a:t>
            </a:r>
            <a:r>
              <a:rPr lang="en-US" sz="1800" dirty="0"/>
              <a:t>〇</a:t>
            </a:r>
            <a:r>
              <a:rPr lang="en-GB" sz="1800" dirty="0"/>
              <a:t> สีขาว </a:t>
            </a:r>
            <a:r>
              <a:rPr lang="en-US" sz="1800" dirty="0"/>
              <a:t>〇</a:t>
            </a:r>
            <a:r>
              <a:rPr lang="en-GB" sz="1800" dirty="0"/>
              <a:t> สีเทา </a:t>
            </a:r>
            <a:r>
              <a:rPr lang="en-US" sz="1800" dirty="0"/>
              <a:t>〇</a:t>
            </a:r>
          </a:p>
          <a:p>
            <a:pPr marL="365760" lvl="1" indent="0" algn="l" rtl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9157" y="685104"/>
            <a:ext cx="419684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5"/>
                  </a:solidFill>
                </a:ln>
                <a:solidFill>
                  <a:schemeClr val="accent5"/>
                </a:solidFill>
              </a:rPr>
              <a:t>การประเมินระบบ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87719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0404" y="853876"/>
            <a:ext cx="448657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2"/>
                  </a:solidFill>
                </a:ln>
                <a:solidFill>
                  <a:schemeClr val="accent2"/>
                </a:solidFill>
              </a:rPr>
              <a:t>ระยะที่ 1: ผลลัพธ์ของระยะที่ 1 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29737007"/>
              </p:ext>
            </p:extLst>
          </p:nvPr>
        </p:nvGraphicFramePr>
        <p:xfrm>
          <a:off x="6356977" y="365760"/>
          <a:ext cx="5385845" cy="212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0379" y="3407451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ผู้เข้าร่วมหมายเลข 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83950" y="3115063"/>
            <a:ext cx="350102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dirty="0"/>
              <a:t>มีใบขับขี่</a:t>
            </a:r>
          </a:p>
          <a:p>
            <a:pPr algn="l" rtl="0"/>
            <a:r>
              <a:rPr lang="en-GB" sz="1400" dirty="0"/>
              <a:t>ระยะเวลา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1-5 ปี</a:t>
            </a:r>
          </a:p>
          <a:p>
            <a:pPr algn="l" rtl="0"/>
            <a:r>
              <a:rPr lang="en-GB" sz="1400" dirty="0"/>
              <a:t>ความถี่ในการใช้งาน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อย่างน้อย 3 วันต่อสัปดาห์</a:t>
            </a:r>
          </a:p>
          <a:p>
            <a:pPr algn="l" rtl="0"/>
            <a:r>
              <a:rPr lang="en-GB" sz="1400" dirty="0"/>
              <a:t>สถานะทางสังคม </a:t>
            </a:r>
            <a:r>
              <a:rPr lang="en-GB" sz="1400" dirty="0">
                <a:sym typeface="Wingdings" panose="05000000000000000000" pitchFamily="2" charset="2"/>
              </a:rPr>
              <a:t>สำคัญมาก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3629060" y="2700557"/>
            <a:ext cx="1555422" cy="54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ความคาดหวังของลูกค้า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28309" y="2700557"/>
            <a:ext cx="1857339" cy="548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คำแนะนำระบบ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5232" y="3407451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บริการแท็กซี่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5439" y="3407451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ซื้อยานพาหนะ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0379" y="4385562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ผู้เข้าร่วมหมายเลข 30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83952" y="4093174"/>
            <a:ext cx="35010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dirty="0"/>
              <a:t>มีใบขับขี่</a:t>
            </a:r>
            <a:endParaRPr lang="en-GB" sz="1400" dirty="0"/>
          </a:p>
          <a:p>
            <a:pPr algn="l" rtl="0"/>
            <a:r>
              <a:rPr lang="en-GB" sz="1400" dirty="0"/>
              <a:t>ระยะเวลา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3-12 เดือน</a:t>
            </a:r>
          </a:p>
          <a:p>
            <a:pPr algn="l" rtl="0"/>
            <a:r>
              <a:rPr lang="en-GB" sz="1400" dirty="0"/>
              <a:t>ความถี่ในการใช้งาน </a:t>
            </a:r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dirty="0"/>
              <a:t>อย่างน้อย 4 วันต่อสัปดาห์</a:t>
            </a:r>
          </a:p>
          <a:p>
            <a:pPr algn="l" rtl="0"/>
            <a:r>
              <a:rPr lang="en-GB" sz="1400" dirty="0"/>
              <a:t>สถานะทางสังคม </a:t>
            </a:r>
            <a:r>
              <a:rPr lang="en-GB" sz="1400" dirty="0">
                <a:sym typeface="Wingdings" panose="05000000000000000000" pitchFamily="2" charset="2"/>
              </a:rPr>
              <a:t>สำคัญมาก</a:t>
            </a:r>
            <a:endParaRPr lang="en-GB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385232" y="4385562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การเช่ายานพาหนะ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5439" y="4385562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ซื้อยานพาหนะ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375" y="5363673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/>
              <a:t>ผู้เข้าร่วมหมายเลข 43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3952" y="5068665"/>
            <a:ext cx="35010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GB" sz="1400" b="1" dirty="0"/>
              <a:t>มีใบขับขี่</a:t>
            </a:r>
            <a:endParaRPr lang="en-GB" sz="1400" dirty="0"/>
          </a:p>
          <a:p>
            <a:pPr algn="l" rtl="0"/>
            <a:r>
              <a:rPr lang="en-GB" sz="1400" dirty="0"/>
              <a:t>ระยะเวลา </a:t>
            </a:r>
            <a:r>
              <a:rPr lang="en-GB" sz="1400" dirty="0">
                <a:sym typeface="Wingdings" panose="05000000000000000000" pitchFamily="2" charset="2"/>
              </a:rPr>
              <a:t> 3 วัน</a:t>
            </a:r>
            <a:endParaRPr lang="en-GB" sz="1400" dirty="0"/>
          </a:p>
          <a:p>
            <a:pPr algn="l" rtl="0"/>
            <a:r>
              <a:rPr lang="en-GB" sz="1400" dirty="0"/>
              <a:t>สถานะทางสังคม </a:t>
            </a:r>
            <a:r>
              <a:rPr lang="en-GB" sz="1400" dirty="0">
                <a:sym typeface="Wingdings" panose="05000000000000000000" pitchFamily="2" charset="2"/>
              </a:rPr>
              <a:t>สำคัญพอสมควร</a:t>
            </a:r>
          </a:p>
          <a:p>
            <a:pPr algn="l" rtl="0"/>
            <a:r>
              <a:rPr lang="en-GB" sz="1400" dirty="0">
                <a:sym typeface="Wingdings" panose="05000000000000000000" pitchFamily="2" charset="2"/>
              </a:rPr>
              <a:t>วัตถุประสงค์เพื่อไปเที่ยว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394228" y="5363673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บริการแท็กซี่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44435" y="5363673"/>
            <a:ext cx="204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เช่ายานพาหนะ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7173798" y="3444113"/>
            <a:ext cx="631596" cy="29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7173798" y="4422224"/>
            <a:ext cx="631596" cy="29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9" name="Right Arrow 28"/>
          <p:cNvSpPr/>
          <p:nvPr/>
        </p:nvSpPr>
        <p:spPr>
          <a:xfrm>
            <a:off x="7173798" y="5400335"/>
            <a:ext cx="631596" cy="296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6E9377-3D46-4675-8D75-4C3C18103D68}"/>
              </a:ext>
            </a:extLst>
          </p:cNvPr>
          <p:cNvSpPr/>
          <p:nvPr/>
        </p:nvSpPr>
        <p:spPr>
          <a:xfrm>
            <a:off x="1899157" y="1398948"/>
            <a:ext cx="4196843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dirty="0">
                <a:solidFill>
                  <a:schemeClr val="tx1"/>
                </a:solidFill>
              </a:rPr>
              <a:t>จำนวนผู้ตอบ = 50 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2446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/>
      <p:bldP spid="3" grpId="0" animBg="1"/>
      <p:bldP spid="5" grpId="0" animBg="1"/>
      <p:bldP spid="16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11" grpId="0" animBg="1"/>
      <p:bldP spid="28" grpId="0" animBg="1"/>
      <p:bldP spid="29" grpId="0" animBg="1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64988" y="787754"/>
            <a:ext cx="5273196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ระยะที่ 2: ผลลัพธ์ของระยะที่ 2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3" y="1657948"/>
            <a:ext cx="4607011" cy="2841352"/>
          </a:xfrm>
          <a:prstGeom prst="rect">
            <a:avLst/>
          </a:prstGeom>
        </p:spPr>
      </p:pic>
      <p:pic>
        <p:nvPicPr>
          <p:cNvPr id="5" name="Picture 18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184" y="834776"/>
            <a:ext cx="844573" cy="77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0016" y="1504681"/>
            <a:ext cx="740908" cy="26161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pPr algn="l" rtl="0"/>
            <a:r>
              <a:rPr lang="en-GB" sz="1100" dirty="0"/>
              <a:t>ลูกค้า</a:t>
            </a:r>
          </a:p>
        </p:txBody>
      </p:sp>
      <p:sp>
        <p:nvSpPr>
          <p:cNvPr id="7" name="Down Arrow 6"/>
          <p:cNvSpPr/>
          <p:nvPr/>
        </p:nvSpPr>
        <p:spPr>
          <a:xfrm>
            <a:off x="6721039" y="1880370"/>
            <a:ext cx="1926253" cy="1008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1400" dirty="0"/>
              <a:t>ทางเลือกของลูกค้า</a:t>
            </a:r>
            <a:endParaRPr lang="en-GB" sz="1400" dirty="0"/>
          </a:p>
        </p:txBody>
      </p:sp>
      <p:sp>
        <p:nvSpPr>
          <p:cNvPr id="8" name="Oval 7"/>
          <p:cNvSpPr/>
          <p:nvPr/>
        </p:nvSpPr>
        <p:spPr>
          <a:xfrm>
            <a:off x="6506792" y="3009656"/>
            <a:ext cx="535292" cy="48150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A1</a:t>
            </a:r>
          </a:p>
        </p:txBody>
      </p:sp>
      <p:sp>
        <p:nvSpPr>
          <p:cNvPr id="9" name="Oval 8"/>
          <p:cNvSpPr/>
          <p:nvPr/>
        </p:nvSpPr>
        <p:spPr>
          <a:xfrm>
            <a:off x="7425311" y="2998352"/>
            <a:ext cx="535292" cy="48150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B1</a:t>
            </a:r>
          </a:p>
        </p:txBody>
      </p:sp>
      <p:sp>
        <p:nvSpPr>
          <p:cNvPr id="10" name="Oval 9"/>
          <p:cNvSpPr/>
          <p:nvPr/>
        </p:nvSpPr>
        <p:spPr>
          <a:xfrm>
            <a:off x="8348787" y="3008120"/>
            <a:ext cx="535292" cy="481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1400" dirty="0"/>
              <a:t>C1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54880" y="3248874"/>
            <a:ext cx="995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1"/>
          </p:cNvCxnSpPr>
          <p:nvPr/>
        </p:nvCxnSpPr>
        <p:spPr>
          <a:xfrm flipV="1">
            <a:off x="9020433" y="3216695"/>
            <a:ext cx="1029729" cy="5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0050162" y="3011192"/>
            <a:ext cx="1318054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1/64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7461747" y="2921830"/>
            <a:ext cx="363565" cy="173818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984502" y="4088295"/>
            <a:ext cx="1318054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ไม่พร้อมใช้งาน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7789" y="5361044"/>
            <a:ext cx="1318054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ระบบ</a:t>
            </a:r>
          </a:p>
        </p:txBody>
      </p:sp>
      <p:cxnSp>
        <p:nvCxnSpPr>
          <p:cNvPr id="22" name="Straight Arrow Connector 21"/>
          <p:cNvCxnSpPr>
            <a:stCxn id="21" idx="3"/>
            <a:endCxn id="23" idx="1"/>
          </p:cNvCxnSpPr>
          <p:nvPr/>
        </p:nvCxnSpPr>
        <p:spPr>
          <a:xfrm>
            <a:off x="4775843" y="5566547"/>
            <a:ext cx="15743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350189" y="5361044"/>
            <a:ext cx="2685535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คำแนะนำห้าประการ</a:t>
            </a:r>
          </a:p>
        </p:txBody>
      </p:sp>
      <p:cxnSp>
        <p:nvCxnSpPr>
          <p:cNvPr id="25" name="Straight Arrow Connector 24"/>
          <p:cNvCxnSpPr>
            <a:stCxn id="23" idx="3"/>
            <a:endCxn id="26" idx="1"/>
          </p:cNvCxnSpPr>
          <p:nvPr/>
        </p:nvCxnSpPr>
        <p:spPr>
          <a:xfrm>
            <a:off x="9035724" y="5566547"/>
            <a:ext cx="101443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0050162" y="5361044"/>
            <a:ext cx="1318054" cy="411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5/63</a:t>
            </a:r>
          </a:p>
        </p:txBody>
      </p:sp>
      <p:sp>
        <p:nvSpPr>
          <p:cNvPr id="34" name="Down Arrow 33"/>
          <p:cNvSpPr/>
          <p:nvPr/>
        </p:nvSpPr>
        <p:spPr>
          <a:xfrm>
            <a:off x="7264099" y="4647756"/>
            <a:ext cx="792741" cy="440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7902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6" grpId="0" animBg="1"/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871" y="786947"/>
            <a:ext cx="5814057" cy="576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r>
              <a:rPr lang="en-GB" sz="2800" b="1" u="sng" dirty="0">
                <a:ln>
                  <a:solidFill>
                    <a:schemeClr val="accent5"/>
                  </a:solidFill>
                </a:ln>
                <a:solidFill>
                  <a:schemeClr val="accent1"/>
                </a:solidFill>
              </a:rPr>
              <a:t>การวิเคราะห์ระบบ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67709"/>
              </p:ext>
            </p:extLst>
          </p:nvPr>
        </p:nvGraphicFramePr>
        <p:xfrm>
          <a:off x="1215083" y="1876777"/>
          <a:ext cx="9753598" cy="1565152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198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577">
                <a:tc>
                  <a:txBody>
                    <a:bodyPr/>
                    <a:lstStyle/>
                    <a:p>
                      <a:pPr algn="ctr" rtl="0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ไม่</a:t>
                      </a:r>
                      <a:r>
                        <a:rPr lang="en-US" baseline="0" dirty="0"/>
                        <a:t> ของผู้เข้าร่วม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จำนวนที่ตรงกัน / </a:t>
                      </a:r>
                      <a:r>
                        <a:rPr lang="en-GB" baseline="0" dirty="0"/>
                        <a:t>แก้ไขผลลัพธ์“ ว</a:t>
                      </a:r>
                      <a:r>
                        <a:rPr lang="en-GB" dirty="0"/>
                        <a:t>ith</a:t>
                      </a:r>
                      <a:r>
                        <a:rPr lang="en-GB" baseline="0" dirty="0"/>
                        <a:t> ระบบ"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จำนวนที่ตรงกัน / </a:t>
                      </a:r>
                      <a:r>
                        <a:rPr lang="en-GB" baseline="0" dirty="0"/>
                        <a:t>แก้ไขผลลัพธ์%“ W</a:t>
                      </a:r>
                      <a:r>
                        <a:rPr lang="en-GB" dirty="0"/>
                        <a:t>ith</a:t>
                      </a:r>
                      <a:r>
                        <a:rPr lang="en-GB" baseline="0" dirty="0"/>
                        <a:t> ระบบ"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536"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ขั้นตอนที่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94.0%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536"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ระยะที่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50</a:t>
                      </a:r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39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78.0%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42498"/>
              </p:ext>
            </p:extLst>
          </p:nvPr>
        </p:nvGraphicFramePr>
        <p:xfrm>
          <a:off x="1223319" y="3953928"/>
          <a:ext cx="9745361" cy="1622686"/>
        </p:xfrm>
        <a:graphic>
          <a:graphicData uri="http://schemas.openxmlformats.org/drawingml/2006/table">
            <a:tbl>
              <a:tblPr firstRow="1" bandRow="1">
                <a:tableStyleId>{00000000-0000-0000-0000-000000000000}</a:tableStyleId>
              </a:tblPr>
              <a:tblGrid>
                <a:gridCol w="196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7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6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1343">
                <a:tc>
                  <a:txBody>
                    <a:bodyPr/>
                    <a:lstStyle/>
                    <a:p>
                      <a:pPr algn="ctr" rtl="0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ไม่</a:t>
                      </a:r>
                      <a:r>
                        <a:rPr lang="en-US" baseline="0" dirty="0"/>
                        <a:t> ของผู้เข้าร่วม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จำนวนที่ตรงกัน</a:t>
                      </a:r>
                      <a:r>
                        <a:rPr lang="en-GB" baseline="0" dirty="0"/>
                        <a:t>/ แก้ไขผลลัพธ์“ W</a:t>
                      </a:r>
                      <a:r>
                        <a:rPr lang="en-GB" dirty="0"/>
                        <a:t>ith</a:t>
                      </a:r>
                      <a:r>
                        <a:rPr lang="en-GB" baseline="0" dirty="0"/>
                        <a:t> ระบบ"</a:t>
                      </a:r>
                      <a:endParaRPr lang="en-GB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จำนวนที่ตรงกัน / </a:t>
                      </a:r>
                      <a:r>
                        <a:rPr lang="en-GB" baseline="0" dirty="0"/>
                        <a:t>แก้ไขผลลัพธ์%“ W</a:t>
                      </a:r>
                      <a:r>
                        <a:rPr lang="en-GB" dirty="0"/>
                        <a:t>ith</a:t>
                      </a:r>
                      <a:r>
                        <a:rPr lang="en-GB" baseline="0" dirty="0"/>
                        <a:t> ระบบ"</a:t>
                      </a:r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343"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ทั้ง</a:t>
                      </a:r>
                      <a:r>
                        <a:rPr lang="en-GB" baseline="0" dirty="0"/>
                        <a:t> ระบบ (เฟส 1 และ 2 ทั้งคู่ตรงกัน)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50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37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dirty="0"/>
                        <a:t>74.0%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0937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51F99B4-D785-4498-9798-9C35F244ED38}"/>
              </a:ext>
            </a:extLst>
          </p:cNvPr>
          <p:cNvSpPr txBox="1">
            <a:spLocks/>
          </p:cNvSpPr>
          <p:nvPr/>
        </p:nvSpPr>
        <p:spPr>
          <a:xfrm>
            <a:off x="650485" y="2039882"/>
            <a:ext cx="10515600" cy="3324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GB" sz="2400" dirty="0"/>
              <a:t>ระบบคือ </a:t>
            </a:r>
            <a:r>
              <a:rPr lang="en-GB" sz="2400" b="1" dirty="0"/>
              <a:t>สามารถค้นหา PSS ที่เหมาะสมที่สุด </a:t>
            </a:r>
            <a:r>
              <a:rPr lang="en-GB" sz="2400" dirty="0"/>
              <a:t>สำหรับลูกค้าแต่ละรายและเปิดโอกาสให้ปรับแต่ง PSS โดยใช้ AHP เป็นเครื่องมือ</a:t>
            </a:r>
          </a:p>
          <a:p>
            <a:pPr algn="l" rtl="0"/>
            <a:r>
              <a:rPr lang="en-GB" sz="2400" dirty="0"/>
              <a:t>โดยใช้รุ่นนี้ </a:t>
            </a:r>
            <a:r>
              <a:rPr lang="en-GB" sz="2400" b="1" dirty="0"/>
              <a:t>บริษัท ต่างๆสามารถเพิ่มขีดความสามารถได้ </a:t>
            </a:r>
            <a:r>
              <a:rPr lang="en-GB" sz="2400" dirty="0"/>
              <a:t>โดยการปรับแต่ง PSS และเพิ่มความพึงพอใจของลูกค้า</a:t>
            </a:r>
          </a:p>
          <a:p>
            <a:pPr algn="l" rtl="0"/>
            <a:r>
              <a:rPr lang="en-GB" sz="2400" dirty="0"/>
              <a:t>รุ่นนี้ยังช่วยให้ </a:t>
            </a:r>
            <a:r>
              <a:rPr lang="en-GB" sz="2400" b="1" dirty="0"/>
              <a:t>เพิ่มมูลค่าลูกค้า </a:t>
            </a:r>
            <a:r>
              <a:rPr lang="en-GB" sz="2400" dirty="0"/>
              <a:t>โดยให้ลูกค้ามีส่วนร่วมในการสร้างมูลค่า</a:t>
            </a:r>
          </a:p>
          <a:p>
            <a:pPr algn="l" rtl="0"/>
            <a:r>
              <a:rPr lang="en-GB" sz="2400" dirty="0"/>
              <a:t>โมเดลนี้ยังสามารถใช้โดย บริษัท ต่างๆ </a:t>
            </a:r>
            <a:r>
              <a:rPr lang="en-GB" sz="2400" b="1" dirty="0"/>
              <a:t>เป็นเครื่องมือ </a:t>
            </a:r>
            <a:r>
              <a:rPr lang="en-GB" sz="2400" dirty="0"/>
              <a:t>เพื่อวิเคราะห์ศักยภาพของ PSS ที่มีอยู่</a:t>
            </a:r>
            <a:r>
              <a:rPr lang="en-GB" dirty="0"/>
              <a:t>.</a:t>
            </a:r>
          </a:p>
          <a:p>
            <a:pPr algn="l" rtl="0"/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985B11-65F8-4A52-9820-397AD427F339}"/>
              </a:ext>
            </a:extLst>
          </p:cNvPr>
          <p:cNvGrpSpPr/>
          <p:nvPr/>
        </p:nvGrpSpPr>
        <p:grpSpPr>
          <a:xfrm>
            <a:off x="3791628" y="554712"/>
            <a:ext cx="4377738" cy="1116723"/>
            <a:chOff x="1699625" y="365405"/>
            <a:chExt cx="2678070" cy="17036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15B9EE-2281-45D8-824C-9F97071B191B}"/>
                </a:ext>
              </a:extLst>
            </p:cNvPr>
            <p:cNvSpPr/>
            <p:nvPr/>
          </p:nvSpPr>
          <p:spPr>
            <a:xfrm>
              <a:off x="1787977" y="365405"/>
              <a:ext cx="2589718" cy="14821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1C2C7-3B37-4EFE-9DBC-A5B12BF25ABB}"/>
                </a:ext>
              </a:extLst>
            </p:cNvPr>
            <p:cNvSpPr txBox="1"/>
            <p:nvPr/>
          </p:nvSpPr>
          <p:spPr>
            <a:xfrm>
              <a:off x="1699625" y="613483"/>
              <a:ext cx="2589719" cy="1455535"/>
            </a:xfrm>
            <a:prstGeom prst="rect">
              <a:avLst/>
            </a:prstGeom>
            <a:solidFill>
              <a:srgbClr val="CDF2FF"/>
            </a:solidFill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-US" sz="2800" spc="-150" dirty="0">
                  <a:latin typeface="Arial" panose="020B0604020202020204" pitchFamily="34" charset="0"/>
                  <a:cs typeface="Arial" panose="020B0604020202020204" pitchFamily="34" charset="0"/>
                </a:rPr>
                <a:t>กระบวนการ PSS ส่วนบุคคล</a:t>
              </a:r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37572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5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8931" y="825742"/>
            <a:ext cx="1373987" cy="438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l" rtl="0"/>
            <a:r>
              <a:rPr lang="en-GB" sz="2250" b="1" dirty="0"/>
              <a:t>PSS</a:t>
            </a:r>
          </a:p>
        </p:txBody>
      </p:sp>
      <p:cxnSp>
        <p:nvCxnSpPr>
          <p:cNvPr id="6" name="Straight Arrow Connector 5"/>
          <p:cNvCxnSpPr>
            <a:stCxn id="5" idx="2"/>
            <a:endCxn id="7" idx="0"/>
          </p:cNvCxnSpPr>
          <p:nvPr/>
        </p:nvCxnSpPr>
        <p:spPr>
          <a:xfrm flipH="1">
            <a:off x="2156973" y="1264338"/>
            <a:ext cx="4058952" cy="6189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43473" y="1883319"/>
            <a:ext cx="1626999" cy="1038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875" dirty="0"/>
              <a:t>มุ่งเน้นผลิตภัณฑ์</a:t>
            </a:r>
          </a:p>
          <a:p>
            <a:pPr algn="ctr" rtl="0"/>
            <a:r>
              <a:rPr lang="en-GB" sz="1200" i="1" dirty="0"/>
              <a:t>(บริการกับผลิตภัณฑ์)</a:t>
            </a:r>
          </a:p>
        </p:txBody>
      </p:sp>
      <p:cxnSp>
        <p:nvCxnSpPr>
          <p:cNvPr id="8" name="Straight Arrow Connector 7"/>
          <p:cNvCxnSpPr>
            <a:stCxn id="5" idx="2"/>
            <a:endCxn id="10" idx="0"/>
          </p:cNvCxnSpPr>
          <p:nvPr/>
        </p:nvCxnSpPr>
        <p:spPr>
          <a:xfrm>
            <a:off x="6215925" y="1264338"/>
            <a:ext cx="1" cy="99993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2730" y="2264275"/>
            <a:ext cx="1586391" cy="565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th-TH" sz="1875" dirty="0" smtClean="0"/>
              <a:t>ใช้เชิงมุ่งเน้น</a:t>
            </a:r>
            <a:endParaRPr lang="en-GB" sz="1875" dirty="0"/>
          </a:p>
          <a:p>
            <a:pPr algn="ctr" rtl="0"/>
            <a:r>
              <a:rPr lang="en-GB" sz="1200" i="1" dirty="0"/>
              <a:t>(ขายการใช้งานหรือฟังก์ชั่น)</a:t>
            </a:r>
          </a:p>
        </p:txBody>
      </p:sp>
      <p:cxnSp>
        <p:nvCxnSpPr>
          <p:cNvPr id="11" name="Straight Arrow Connector 10"/>
          <p:cNvCxnSpPr>
            <a:stCxn id="5" idx="2"/>
            <a:endCxn id="12" idx="0"/>
          </p:cNvCxnSpPr>
          <p:nvPr/>
        </p:nvCxnSpPr>
        <p:spPr>
          <a:xfrm>
            <a:off x="6215925" y="1264338"/>
            <a:ext cx="3856261" cy="4152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56964" y="1679634"/>
            <a:ext cx="1630443" cy="12233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875" dirty="0"/>
              <a:t>มุ่งเน้นผลลัพธ์</a:t>
            </a:r>
          </a:p>
          <a:p>
            <a:pPr algn="ctr" rtl="0"/>
            <a:r>
              <a:rPr lang="en-GB" sz="1200" i="1" dirty="0"/>
              <a:t>(เปลี่ยนจากการซื้อสินค้าเป็นการซื้อบริการ)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idx="4294967295"/>
          </p:nvPr>
        </p:nvSpPr>
        <p:spPr>
          <a:xfrm>
            <a:off x="1747520" y="504825"/>
            <a:ext cx="6939280" cy="1066800"/>
          </a:xfrm>
        </p:spPr>
        <p:txBody>
          <a:bodyPr/>
          <a:lstStyle/>
          <a:p>
            <a:pPr algn="l" rtl="0"/>
            <a:r>
              <a:rPr lang="en-GB" dirty="0"/>
              <a:t>กรณีศึกษา</a:t>
            </a:r>
          </a:p>
        </p:txBody>
      </p:sp>
      <p:pic>
        <p:nvPicPr>
          <p:cNvPr id="1028" name="Picture 4" descr="Image result for car 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40" y="3623810"/>
            <a:ext cx="3081768" cy="1728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axi thai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503" y="3623810"/>
            <a:ext cx="2705367" cy="1728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own Arrow 16"/>
          <p:cNvSpPr/>
          <p:nvPr/>
        </p:nvSpPr>
        <p:spPr>
          <a:xfrm>
            <a:off x="1998631" y="3022463"/>
            <a:ext cx="316681" cy="518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9913844" y="3022463"/>
            <a:ext cx="316681" cy="518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2" name="Down Arrow 21"/>
          <p:cNvSpPr/>
          <p:nvPr/>
        </p:nvSpPr>
        <p:spPr>
          <a:xfrm>
            <a:off x="6057583" y="3022463"/>
            <a:ext cx="316681" cy="518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96469" y="5510290"/>
            <a:ext cx="1721003" cy="47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การซื้อยานพาหนะ</a:t>
            </a:r>
          </a:p>
        </p:txBody>
      </p:sp>
      <p:pic>
        <p:nvPicPr>
          <p:cNvPr id="19" name="Picture 2" descr="Image result for buying a vehi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7" y="3623810"/>
            <a:ext cx="3081768" cy="1728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10174" y="5510289"/>
            <a:ext cx="1811498" cy="47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การเช่ายานพาหนะ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835369" y="5477546"/>
            <a:ext cx="2473630" cy="472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dirty="0"/>
              <a:t>การรับบริการรถแท็กซี่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6927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20" grpId="0"/>
      <p:bldP spid="17" grpId="0" animBg="1"/>
      <p:bldP spid="21" grpId="0" animBg="1"/>
      <p:bldP spid="22" grpId="0" animBg="1"/>
      <p:bldP spid="18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F6531-5C46-4064-A6DA-92F08D8D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19" y="323627"/>
            <a:ext cx="9997717" cy="573173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264400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350239-5E09-4502-8837-F2F4645928B1}"/>
              </a:ext>
            </a:extLst>
          </p:cNvPr>
          <p:cNvSpPr txBox="1"/>
          <p:nvPr/>
        </p:nvSpPr>
        <p:spPr>
          <a:xfrm>
            <a:off x="9824631" y="1038070"/>
            <a:ext cx="136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dirty="0"/>
              <a:t>ประเภทของ PSS</a:t>
            </a:r>
          </a:p>
        </p:txBody>
      </p:sp>
      <p:pic>
        <p:nvPicPr>
          <p:cNvPr id="3" name="Picture 2" descr="Related image">
            <a:extLst>
              <a:ext uri="{FF2B5EF4-FFF2-40B4-BE49-F238E27FC236}">
                <a16:creationId xmlns:a16="http://schemas.microsoft.com/office/drawing/2014/main" id="{5ED33213-C3FD-433E-B8F0-42BECF3B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19" y="784709"/>
            <a:ext cx="1729062" cy="9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car rent">
            <a:extLst>
              <a:ext uri="{FF2B5EF4-FFF2-40B4-BE49-F238E27FC236}">
                <a16:creationId xmlns:a16="http://schemas.microsoft.com/office/drawing/2014/main" id="{1569F558-3CD9-48B5-B12A-1CD224F2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490" y="727263"/>
            <a:ext cx="1637408" cy="896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axi thailand">
            <a:extLst>
              <a:ext uri="{FF2B5EF4-FFF2-40B4-BE49-F238E27FC236}">
                <a16:creationId xmlns:a16="http://schemas.microsoft.com/office/drawing/2014/main" id="{E865D293-5CC5-4A96-8A56-8639BFCB7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83" y="739722"/>
            <a:ext cx="1496946" cy="9562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DC50C9-9BD5-468F-A223-277F2206A859}"/>
              </a:ext>
            </a:extLst>
          </p:cNvPr>
          <p:cNvSpPr/>
          <p:nvPr/>
        </p:nvSpPr>
        <p:spPr>
          <a:xfrm>
            <a:off x="1998426" y="529934"/>
            <a:ext cx="7697178" cy="1470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8C8E0E-D260-47BF-8A65-373FB05F614F}"/>
              </a:ext>
            </a:extLst>
          </p:cNvPr>
          <p:cNvSpPr/>
          <p:nvPr/>
        </p:nvSpPr>
        <p:spPr>
          <a:xfrm>
            <a:off x="3951537" y="2453568"/>
            <a:ext cx="3917837" cy="11233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4C3C9428-A673-4F33-9994-234D5025F553}"/>
              </a:ext>
            </a:extLst>
          </p:cNvPr>
          <p:cNvSpPr/>
          <p:nvPr/>
        </p:nvSpPr>
        <p:spPr>
          <a:xfrm>
            <a:off x="5732696" y="2068271"/>
            <a:ext cx="272244" cy="30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9" name="Down Arrow 58">
            <a:extLst>
              <a:ext uri="{FF2B5EF4-FFF2-40B4-BE49-F238E27FC236}">
                <a16:creationId xmlns:a16="http://schemas.microsoft.com/office/drawing/2014/main" id="{01A77D81-3005-4595-B1C4-E6592518A5BB}"/>
              </a:ext>
            </a:extLst>
          </p:cNvPr>
          <p:cNvSpPr/>
          <p:nvPr/>
        </p:nvSpPr>
        <p:spPr>
          <a:xfrm>
            <a:off x="5738885" y="3648722"/>
            <a:ext cx="272244" cy="307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2" descr="Image result for question mark 3D">
            <a:extLst>
              <a:ext uri="{FF2B5EF4-FFF2-40B4-BE49-F238E27FC236}">
                <a16:creationId xmlns:a16="http://schemas.microsoft.com/office/drawing/2014/main" id="{10A1604D-7978-4BF6-B9C4-C832F84AD7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1"/>
          <a:stretch/>
        </p:blipFill>
        <p:spPr bwMode="auto">
          <a:xfrm>
            <a:off x="5212198" y="4101778"/>
            <a:ext cx="1214106" cy="173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131136-0AAE-4E3C-8C17-1F3A8EF6331C}"/>
              </a:ext>
            </a:extLst>
          </p:cNvPr>
          <p:cNvSpPr txBox="1"/>
          <p:nvPr/>
        </p:nvSpPr>
        <p:spPr>
          <a:xfrm>
            <a:off x="5447262" y="2844689"/>
            <a:ext cx="168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/>
              <a:t>ขั้นตอนที่ 1</a:t>
            </a:r>
            <a:endParaRPr lang="en-GB" dirty="0"/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13314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8B4607-F85D-424B-9C5E-2E205C3E5A4E}"/>
              </a:ext>
            </a:extLst>
          </p:cNvPr>
          <p:cNvSpPr/>
          <p:nvPr/>
        </p:nvSpPr>
        <p:spPr>
          <a:xfrm>
            <a:off x="3095894" y="1365078"/>
            <a:ext cx="1547374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วัตถุประสงค์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435BB-0F4D-430F-9DA0-56F751D6EC2F}"/>
              </a:ext>
            </a:extLst>
          </p:cNvPr>
          <p:cNvSpPr/>
          <p:nvPr/>
        </p:nvSpPr>
        <p:spPr>
          <a:xfrm>
            <a:off x="3094807" y="2314675"/>
            <a:ext cx="1547373" cy="564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ข้อกำหนด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4B4C5-C6C0-4E2D-A62B-46C57950337F}"/>
              </a:ext>
            </a:extLst>
          </p:cNvPr>
          <p:cNvSpPr/>
          <p:nvPr/>
        </p:nvSpPr>
        <p:spPr>
          <a:xfrm>
            <a:off x="3089838" y="3783754"/>
            <a:ext cx="1547373" cy="768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/>
              <a:t>PSS ปัจจัย / เกณฑ์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C00E63-2DA6-498B-994E-06BC21B1C47C}"/>
              </a:ext>
            </a:extLst>
          </p:cNvPr>
          <p:cNvCxnSpPr>
            <a:stCxn id="3" idx="3"/>
            <a:endCxn id="8" idx="1"/>
          </p:cNvCxnSpPr>
          <p:nvPr/>
        </p:nvCxnSpPr>
        <p:spPr>
          <a:xfrm>
            <a:off x="4643268" y="1647361"/>
            <a:ext cx="2133987" cy="4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235020-BC83-4E37-A2F4-9A445545E37C}"/>
              </a:ext>
            </a:extLst>
          </p:cNvPr>
          <p:cNvSpPr txBox="1"/>
          <p:nvPr/>
        </p:nvSpPr>
        <p:spPr>
          <a:xfrm>
            <a:off x="6777255" y="1066701"/>
            <a:ext cx="329133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rtl="0"/>
            <a:r>
              <a:rPr lang="en-US" sz="1400" dirty="0"/>
              <a:t>ต้องการยานพาหนะเพื่อมอบให้ใครสักคน</a:t>
            </a:r>
          </a:p>
          <a:p>
            <a:pPr algn="l" rtl="0"/>
            <a:r>
              <a:rPr lang="en-US" sz="1400" dirty="0"/>
              <a:t>ต้องการรถของตัวเอง</a:t>
            </a:r>
          </a:p>
          <a:p>
            <a:pPr algn="l" rtl="0"/>
            <a:r>
              <a:rPr lang="en-US" sz="1400" dirty="0"/>
              <a:t>ต้องการยานพาหนะสำหรับฟังก์ชั่นพิเศษ</a:t>
            </a:r>
          </a:p>
          <a:p>
            <a:pPr algn="l" rtl="0"/>
            <a:r>
              <a:rPr lang="en-US" sz="1400" dirty="0"/>
              <a:t>ต้องการยานพาหนะในการเดินทาง</a:t>
            </a:r>
          </a:p>
          <a:p>
            <a:pPr algn="l" rtl="0"/>
            <a:r>
              <a:rPr lang="en-US" sz="1400" dirty="0"/>
              <a:t>ต้องการยานพาหนะสำหรับไปช้อปปิ้ง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2DC91C-5630-433E-848C-0D31E199A463}"/>
              </a:ext>
            </a:extLst>
          </p:cNvPr>
          <p:cNvCxnSpPr>
            <a:stCxn id="4" idx="3"/>
            <a:endCxn id="10" idx="1"/>
          </p:cNvCxnSpPr>
          <p:nvPr/>
        </p:nvCxnSpPr>
        <p:spPr>
          <a:xfrm>
            <a:off x="4642180" y="2596958"/>
            <a:ext cx="2166521" cy="31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F6E75D-9BE6-4FEF-B112-D298F2279A2F}"/>
              </a:ext>
            </a:extLst>
          </p:cNvPr>
          <p:cNvSpPr txBox="1"/>
          <p:nvPr/>
        </p:nvSpPr>
        <p:spPr>
          <a:xfrm>
            <a:off x="6808701" y="2430824"/>
            <a:ext cx="325989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GB" sz="1600" dirty="0"/>
              <a:t>ใบขับขี่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B4D353-DB4D-41C8-ABE8-C8837997ABE8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4637211" y="3433377"/>
            <a:ext cx="2140044" cy="7346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6AAC0C-599F-4811-A05D-A7ADCC09E6A7}"/>
              </a:ext>
            </a:extLst>
          </p:cNvPr>
          <p:cNvSpPr txBox="1"/>
          <p:nvPr/>
        </p:nvSpPr>
        <p:spPr>
          <a:xfrm>
            <a:off x="6777255" y="3264100"/>
            <a:ext cx="19014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600" dirty="0"/>
              <a:t>ระยะเวลา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E26CE7-9CEE-44FC-B27C-C38243BA4061}"/>
              </a:ext>
            </a:extLst>
          </p:cNvPr>
          <p:cNvSpPr txBox="1"/>
          <p:nvPr/>
        </p:nvSpPr>
        <p:spPr>
          <a:xfrm>
            <a:off x="6779895" y="3712940"/>
            <a:ext cx="18988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600" dirty="0"/>
              <a:t>ความถี่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E8C8C0-DB81-4893-9D28-1F3EA246010C}"/>
              </a:ext>
            </a:extLst>
          </p:cNvPr>
          <p:cNvCxnSpPr>
            <a:stCxn id="6" idx="3"/>
            <a:endCxn id="13" idx="1"/>
          </p:cNvCxnSpPr>
          <p:nvPr/>
        </p:nvCxnSpPr>
        <p:spPr>
          <a:xfrm flipV="1">
            <a:off x="4637211" y="3882217"/>
            <a:ext cx="2142684" cy="2857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1D899D-FD71-4C29-948E-34FD64EA23A0}"/>
              </a:ext>
            </a:extLst>
          </p:cNvPr>
          <p:cNvCxnSpPr>
            <a:stCxn id="6" idx="3"/>
            <a:endCxn id="16" idx="1"/>
          </p:cNvCxnSpPr>
          <p:nvPr/>
        </p:nvCxnSpPr>
        <p:spPr>
          <a:xfrm>
            <a:off x="4637211" y="4167987"/>
            <a:ext cx="2140044" cy="6181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943D0B-F507-4061-A8AA-873E7A9908C1}"/>
              </a:ext>
            </a:extLst>
          </p:cNvPr>
          <p:cNvSpPr txBox="1"/>
          <p:nvPr/>
        </p:nvSpPr>
        <p:spPr>
          <a:xfrm>
            <a:off x="6777255" y="4616827"/>
            <a:ext cx="190144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600" dirty="0"/>
              <a:t>สถานะทางสังคม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241B05-07CD-4596-A029-F43162B4EC50}"/>
              </a:ext>
            </a:extLst>
          </p:cNvPr>
          <p:cNvCxnSpPr>
            <a:stCxn id="6" idx="3"/>
            <a:endCxn id="18" idx="1"/>
          </p:cNvCxnSpPr>
          <p:nvPr/>
        </p:nvCxnSpPr>
        <p:spPr>
          <a:xfrm>
            <a:off x="4637211" y="4167987"/>
            <a:ext cx="2148932" cy="169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E5D11D-4830-4A28-BDA5-79B26E9D676B}"/>
              </a:ext>
            </a:extLst>
          </p:cNvPr>
          <p:cNvSpPr txBox="1"/>
          <p:nvPr/>
        </p:nvSpPr>
        <p:spPr>
          <a:xfrm>
            <a:off x="6786143" y="4167987"/>
            <a:ext cx="189256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GB" sz="1600" dirty="0"/>
              <a:t>งบประมาณ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417432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C90AF09-80BD-4E87-8F7A-6CC8E5A7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59" y="358488"/>
            <a:ext cx="9880067" cy="566428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59B23B6C-9CB6-41BB-BB8B-B58B54DA1FD1}"/>
              </a:ext>
            </a:extLst>
          </p:cNvPr>
          <p:cNvSpPr txBox="1"/>
          <p:nvPr/>
        </p:nvSpPr>
        <p:spPr>
          <a:xfrm>
            <a:off x="320474" y="6022772"/>
            <a:ext cx="44101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Pemasiri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M. A. J. Y. (2018, May). </a:t>
            </a:r>
            <a:r>
              <a:rPr lang="en-US" sz="10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of Personalized Product Service System Using an Analytic Hierarchy Process 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(Master’s thesis). </a:t>
            </a:r>
            <a:r>
              <a:rPr lang="en-US" sz="1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Pathumthani</a:t>
            </a:r>
            <a:r>
              <a:rPr lang="en-US" sz="1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Thailand: Asian Institute of Technology.</a:t>
            </a:r>
          </a:p>
        </p:txBody>
      </p:sp>
    </p:spTree>
    <p:extLst>
      <p:ext uri="{BB962C8B-B14F-4D97-AF65-F5344CB8AC3E}">
        <p14:creationId xmlns:p14="http://schemas.microsoft.com/office/powerpoint/2010/main" val="286539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48589</TotalTime>
  <Words>4387</Words>
  <Application>Microsoft Office PowerPoint</Application>
  <PresentationFormat>แบบจอกว้าง</PresentationFormat>
  <Paragraphs>908</Paragraphs>
  <Slides>47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47</vt:i4>
      </vt:variant>
    </vt:vector>
  </HeadingPairs>
  <TitlesOfParts>
    <vt:vector size="56" baseType="lpstr">
      <vt:lpstr>Arial</vt:lpstr>
      <vt:lpstr>Arial-BoldMT</vt:lpstr>
      <vt:lpstr>Calibri</vt:lpstr>
      <vt:lpstr>Calibri Light</vt:lpstr>
      <vt:lpstr>Cordia New</vt:lpstr>
      <vt:lpstr>inherit</vt:lpstr>
      <vt:lpstr>tahoma</vt:lpstr>
      <vt:lpstr>Wingdings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กรณีศึกษา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LENOVO_ideapad</cp:lastModifiedBy>
  <cp:revision>310</cp:revision>
  <dcterms:created xsi:type="dcterms:W3CDTF">2018-02-11T14:22:08Z</dcterms:created>
  <dcterms:modified xsi:type="dcterms:W3CDTF">2020-10-08T12:23:48Z</dcterms:modified>
</cp:coreProperties>
</file>