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5" r:id="rId2"/>
    <p:sldId id="374" r:id="rId3"/>
    <p:sldId id="375" r:id="rId4"/>
    <p:sldId id="376" r:id="rId5"/>
    <p:sldId id="702" r:id="rId6"/>
    <p:sldId id="705" r:id="rId7"/>
    <p:sldId id="712" r:id="rId8"/>
    <p:sldId id="718" r:id="rId9"/>
    <p:sldId id="7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5E"/>
    <a:srgbClr val="00814A"/>
    <a:srgbClr val="B0CAE9"/>
    <a:srgbClr val="AAE3E3"/>
    <a:srgbClr val="A3DDBE"/>
    <a:srgbClr val="9FD6A2"/>
    <a:srgbClr val="B0D2A1"/>
    <a:srgbClr val="DBE7F5"/>
    <a:srgbClr val="A8C5E7"/>
    <a:srgbClr val="A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070" autoAdjust="0"/>
  </p:normalViewPr>
  <p:slideViewPr>
    <p:cSldViewPr snapToGrid="0">
      <p:cViewPr varScale="1">
        <p:scale>
          <a:sx n="45" d="100"/>
          <a:sy n="45" d="100"/>
        </p:scale>
        <p:origin x="6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1: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เส้นทางประสบการณ์ของลูกค้าที่ปราศจากความเจ็บปวด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หัวข้อที่ 2: การเดินทางของลูกค้า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Pisut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Koomsap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(AIT),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Duangthida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Hussadintorn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Na Ayutthaya (AIT),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Tomasz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Nitkiewicz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Agnieszka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Ociepa-Kubicka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</a:t>
            </a:r>
            <a:r>
              <a:rPr lang="en-US" sz="1200" dirty="0" smtClean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)</a:t>
            </a:r>
            <a:endParaRPr lang="en-US" sz="1200" dirty="0">
              <a:solidFill>
                <a:srgbClr val="E7E6E6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32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3200" i="0" u="none" strike="noStrike" baseline="0" dirty="0" smtClean="0">
                <a:latin typeface="Arial-BoldMT"/>
              </a:rPr>
              <a:t>ลูกค้า</a:t>
            </a:r>
            <a:endParaRPr lang="th-TH" sz="3200" i="0" u="none" strike="noStrike" baseline="0" dirty="0" smtClean="0">
              <a:latin typeface="Arial-BoldMT"/>
            </a:endParaRPr>
          </a:p>
          <a:p>
            <a:pPr algn="l"/>
            <a:r>
              <a:rPr lang="th-TH" sz="3200" dirty="0" smtClean="0">
                <a:latin typeface="Arial-BoldMT"/>
              </a:rPr>
              <a:t>              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th-TH" sz="3200" dirty="0" smtClean="0">
                <a:latin typeface="Arial-BoldMT"/>
              </a:rPr>
              <a:t>)</a:t>
            </a:r>
            <a:endParaRPr lang="pl-PL" sz="3200" i="0" u="none" strike="noStrike" baseline="0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5549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งานกลุ่ม: </a:t>
            </a:r>
            <a:r>
              <a:rPr lang="en-US" b="0" dirty="0"/>
              <a:t>การสร้างเส้นทางของลูกค้า</a:t>
            </a:r>
          </a:p>
        </p:txBody>
      </p:sp>
      <p:pic>
        <p:nvPicPr>
          <p:cNvPr id="3" name="Picture 2" descr="Why is it Important for Research Companies to Know Patient's Journey? | The  KYT">
            <a:extLst>
              <a:ext uri="{FF2B5EF4-FFF2-40B4-BE49-F238E27FC236}">
                <a16:creationId xmlns:a16="http://schemas.microsoft.com/office/drawing/2014/main" id="{5B816F74-CC13-4BB2-A680-64291BD0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9" y="2669251"/>
            <a:ext cx="3929080" cy="182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35876-5680-4D34-8781-9FF0497A85B4}"/>
              </a:ext>
            </a:extLst>
          </p:cNvPr>
          <p:cNvSpPr txBox="1"/>
          <p:nvPr/>
        </p:nvSpPr>
        <p:spPr>
          <a:xfrm>
            <a:off x="4297609" y="1721347"/>
            <a:ext cx="752586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rtl="0">
              <a:buAutoNum type="arabicPeriod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เลือกกรณีศึกษา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ตามที่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สมาชิก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ในทีมของคุณคุ้นเคยและเคยเป็น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เป็นลูกค้า) ในอุตสาหกรรมต่างๆ</a:t>
            </a:r>
          </a:p>
          <a:p>
            <a:pPr marL="514350" indent="-514350" algn="l" rtl="0">
              <a:buAutoNum type="arabicPeriod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สร้างแผนที่เส้นทางของลูกค้าสำหรับกรณีศึกษาที่เลือก </a:t>
            </a:r>
          </a:p>
          <a:p>
            <a:pPr marL="514350" indent="-514350" algn="l" rtl="0">
              <a:buAutoNum type="arabicPeriod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แต่ละกลุ่มสามารถทำงานได้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th-TH" sz="2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jamboard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8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5173F-F640-411F-A3EA-54ED223E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4" y="651509"/>
            <a:ext cx="10038696" cy="4921143"/>
          </a:xfrm>
          <a:prstGeom prst="rect">
            <a:avLst/>
          </a:prstGeom>
        </p:spPr>
      </p:pic>
      <p:pic>
        <p:nvPicPr>
          <p:cNvPr id="1026" name="Picture 2" descr="Jamboard — PIERRE">
            <a:extLst>
              <a:ext uri="{FF2B5EF4-FFF2-40B4-BE49-F238E27FC236}">
                <a16:creationId xmlns:a16="http://schemas.microsoft.com/office/drawing/2014/main" id="{8570FB62-F76E-4F88-AB95-C220E61C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10" y="5572652"/>
            <a:ext cx="3387090" cy="9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2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52057-EE7E-4532-9B97-E2FF334D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41" y="651509"/>
            <a:ext cx="9999459" cy="4921143"/>
          </a:xfrm>
          <a:prstGeom prst="rect">
            <a:avLst/>
          </a:prstGeom>
        </p:spPr>
      </p:pic>
      <p:pic>
        <p:nvPicPr>
          <p:cNvPr id="3" name="Picture 2" descr="Jamboard — PIERRE">
            <a:extLst>
              <a:ext uri="{FF2B5EF4-FFF2-40B4-BE49-F238E27FC236}">
                <a16:creationId xmlns:a16="http://schemas.microsoft.com/office/drawing/2014/main" id="{A9F1E895-8FAE-4C22-949C-B4E7F0B4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10" y="5572652"/>
            <a:ext cx="3387090" cy="9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6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D0332-38AA-4321-97BD-3BBB6DE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022" y="304799"/>
            <a:ext cx="7780747" cy="56932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164D19-7365-4A75-B371-CC4DA3733CBC}"/>
              </a:ext>
            </a:extLst>
          </p:cNvPr>
          <p:cNvGrpSpPr/>
          <p:nvPr/>
        </p:nvGrpSpPr>
        <p:grpSpPr>
          <a:xfrm>
            <a:off x="0" y="3592286"/>
            <a:ext cx="3914427" cy="1352729"/>
            <a:chOff x="0" y="3592286"/>
            <a:chExt cx="3914427" cy="13527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6E655D-E790-4E87-A20C-348D7F1A9C3C}"/>
                </a:ext>
              </a:extLst>
            </p:cNvPr>
            <p:cNvSpPr/>
            <p:nvPr/>
          </p:nvSpPr>
          <p:spPr>
            <a:xfrm>
              <a:off x="250371" y="3592286"/>
              <a:ext cx="3664056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6D7EB8-63C2-4CDE-82B9-4AA7EB217BB6}"/>
                </a:ext>
              </a:extLst>
            </p:cNvPr>
            <p:cNvSpPr txBox="1"/>
            <p:nvPr/>
          </p:nvSpPr>
          <p:spPr>
            <a:xfrm>
              <a:off x="0" y="3744686"/>
              <a:ext cx="3664056" cy="120032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ตัวอย่างของ </a:t>
              </a:r>
            </a:p>
            <a:p>
              <a:pPr algn="ctr" rtl="0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แผนที่การเอาใจใส่ที่เต็มไปด้วย </a:t>
              </a:r>
            </a:p>
            <a:p>
              <a:pPr algn="ctr" rtl="0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สำหรับแบรนด์น้ำหอม</a:t>
              </a:r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0B17960-586B-474C-811F-9DF979666014}"/>
              </a:ext>
            </a:extLst>
          </p:cNvPr>
          <p:cNvSpPr txBox="1"/>
          <p:nvPr/>
        </p:nvSpPr>
        <p:spPr>
          <a:xfrm>
            <a:off x="374544" y="5999202"/>
            <a:ext cx="42127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Goulbourne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C. (2019, July 25). How empathy mapping can be used to help generate ideas for your business. Retrieved September 13, 2020, from https://obaninternational.com/blog/empathy-mapping/</a:t>
            </a:r>
          </a:p>
        </p:txBody>
      </p:sp>
    </p:spTree>
    <p:extLst>
      <p:ext uri="{BB962C8B-B14F-4D97-AF65-F5344CB8AC3E}">
        <p14:creationId xmlns:p14="http://schemas.microsoft.com/office/powerpoint/2010/main" val="414274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422246-AC93-4C99-8722-2C2D43ED41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73" y="319250"/>
            <a:ext cx="8965134" cy="5809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33013-2115-4338-8C54-F213BCA3D774}"/>
              </a:ext>
            </a:extLst>
          </p:cNvPr>
          <p:cNvSpPr txBox="1"/>
          <p:nvPr/>
        </p:nvSpPr>
        <p:spPr>
          <a:xfrm>
            <a:off x="7935685" y="6139776"/>
            <a:ext cx="3973287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Chambers, L. (2012, 18 พฤศจิกายน). แผนที่ประสบการณ์รถไฟยุโรป สืบค้นเมื่อ 13 กันยายน 2020 จาก https://uxmastery.com/ux-marks-the-spot-mapping-the-user-experience/experiencemap/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3EC82-814E-46B1-ABA3-0F877B46DDBE}"/>
              </a:ext>
            </a:extLst>
          </p:cNvPr>
          <p:cNvGrpSpPr/>
          <p:nvPr/>
        </p:nvGrpSpPr>
        <p:grpSpPr>
          <a:xfrm>
            <a:off x="348343" y="3042468"/>
            <a:ext cx="2016842" cy="554089"/>
            <a:chOff x="348345" y="2525693"/>
            <a:chExt cx="3712077" cy="5540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1881ED-2C47-440D-BB60-DA83F2E2E9B0}"/>
                </a:ext>
              </a:extLst>
            </p:cNvPr>
            <p:cNvSpPr/>
            <p:nvPr/>
          </p:nvSpPr>
          <p:spPr>
            <a:xfrm>
              <a:off x="576944" y="2525693"/>
              <a:ext cx="348347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67C7D2-04FA-4EC8-8A6B-A87CE4BD87E6}"/>
                </a:ext>
              </a:extLst>
            </p:cNvPr>
            <p:cNvSpPr txBox="1"/>
            <p:nvPr/>
          </p:nvSpPr>
          <p:spPr>
            <a:xfrm>
              <a:off x="348345" y="2618117"/>
              <a:ext cx="34834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ตัวอย่าง</a:t>
              </a:r>
            </a:p>
          </p:txBody>
        </p:sp>
      </p:grpSp>
      <p:sp>
        <p:nvSpPr>
          <p:cNvPr id="9" name="TextBox 2">
            <a:extLst>
              <a:ext uri="{FF2B5EF4-FFF2-40B4-BE49-F238E27FC236}">
                <a16:creationId xmlns:a16="http://schemas.microsoft.com/office/drawing/2014/main" id="{ABB72428-CEDA-40F7-92C6-A4ED718E34E4}"/>
              </a:ext>
            </a:extLst>
          </p:cNvPr>
          <p:cNvSpPr txBox="1"/>
          <p:nvPr/>
        </p:nvSpPr>
        <p:spPr>
          <a:xfrm>
            <a:off x="283028" y="6128657"/>
            <a:ext cx="421277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(2013). </a:t>
            </a:r>
            <a:r>
              <a:rPr lang="en-US" sz="9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Adaptive Path's Guide to Experience Mapping</a:t>
            </a:r>
            <a:r>
              <a:rPr lang="en-US" sz="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[Pdf]. San Francisco, CA: Adaptive Path. Retrieved September 29, 2020, from https://adaptivepath.s3.amazonaws.com/apguide/download/Adaptive_Paths_Guide_to_Experience_Mapping.pdf</a:t>
            </a:r>
          </a:p>
        </p:txBody>
      </p:sp>
    </p:spTree>
    <p:extLst>
      <p:ext uri="{BB962C8B-B14F-4D97-AF65-F5344CB8AC3E}">
        <p14:creationId xmlns:p14="http://schemas.microsoft.com/office/powerpoint/2010/main" val="201109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1B20E0-3B6F-44BA-A300-F99727F4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308364"/>
            <a:ext cx="9675200" cy="5468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4A7E7C-0A0A-412A-B131-8CC48C351ADD}"/>
              </a:ext>
            </a:extLst>
          </p:cNvPr>
          <p:cNvGrpSpPr/>
          <p:nvPr/>
        </p:nvGrpSpPr>
        <p:grpSpPr>
          <a:xfrm>
            <a:off x="348343" y="3042468"/>
            <a:ext cx="2016842" cy="554089"/>
            <a:chOff x="348345" y="2525693"/>
            <a:chExt cx="3712077" cy="5540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58B83D-F900-4A07-93B0-81476D85C1E1}"/>
                </a:ext>
              </a:extLst>
            </p:cNvPr>
            <p:cNvSpPr/>
            <p:nvPr/>
          </p:nvSpPr>
          <p:spPr>
            <a:xfrm>
              <a:off x="576944" y="2525693"/>
              <a:ext cx="348347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C7717E-2230-488F-9F44-B6CF054E8823}"/>
                </a:ext>
              </a:extLst>
            </p:cNvPr>
            <p:cNvSpPr txBox="1"/>
            <p:nvPr/>
          </p:nvSpPr>
          <p:spPr>
            <a:xfrm>
              <a:off x="348345" y="2618117"/>
              <a:ext cx="34834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ตัวอย่าง</a:t>
              </a: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C854FDF3-1E11-420B-99AF-976165F477EE}"/>
              </a:ext>
            </a:extLst>
          </p:cNvPr>
          <p:cNvSpPr txBox="1"/>
          <p:nvPr/>
        </p:nvSpPr>
        <p:spPr>
          <a:xfrm>
            <a:off x="348343" y="5841750"/>
            <a:ext cx="4660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Sim, Y. (2018, October 28). Are you getting the RIGHT Starbucks Experience? — Redesigning the Starbucks Singapore App. Retrieved September 15, 2020, from https://medium.com/nyc-design/are-you-getting-the-right-starbucks-experience-redesigning-the-starbucks-singapore-app-2cd07e1ff53d</a:t>
            </a:r>
          </a:p>
        </p:txBody>
      </p:sp>
    </p:spTree>
    <p:extLst>
      <p:ext uri="{BB962C8B-B14F-4D97-AF65-F5344CB8AC3E}">
        <p14:creationId xmlns:p14="http://schemas.microsoft.com/office/powerpoint/2010/main" val="34980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54FDF3-1E11-420B-99AF-976165F477EE}"/>
              </a:ext>
            </a:extLst>
          </p:cNvPr>
          <p:cNvSpPr txBox="1"/>
          <p:nvPr/>
        </p:nvSpPr>
        <p:spPr>
          <a:xfrm>
            <a:off x="348343" y="6059489"/>
            <a:ext cx="46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ที่มาของภาพ:</a:t>
            </a:r>
          </a:p>
          <a:p>
            <a:pPr algn="l" rtl="0"/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https://www.mycustomer.com/sites/default/files/smartcitiesjourney-map.png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4A7E7C-0A0A-412A-B131-8CC48C351ADD}"/>
              </a:ext>
            </a:extLst>
          </p:cNvPr>
          <p:cNvGrpSpPr/>
          <p:nvPr/>
        </p:nvGrpSpPr>
        <p:grpSpPr>
          <a:xfrm>
            <a:off x="798203" y="3005714"/>
            <a:ext cx="2016842" cy="554089"/>
            <a:chOff x="348345" y="2525693"/>
            <a:chExt cx="3712077" cy="5540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58B83D-F900-4A07-93B0-81476D85C1E1}"/>
                </a:ext>
              </a:extLst>
            </p:cNvPr>
            <p:cNvSpPr/>
            <p:nvPr/>
          </p:nvSpPr>
          <p:spPr>
            <a:xfrm>
              <a:off x="576944" y="2525693"/>
              <a:ext cx="348347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C7717E-2230-488F-9F44-B6CF054E8823}"/>
                </a:ext>
              </a:extLst>
            </p:cNvPr>
            <p:cNvSpPr txBox="1"/>
            <p:nvPr/>
          </p:nvSpPr>
          <p:spPr>
            <a:xfrm>
              <a:off x="348345" y="2618117"/>
              <a:ext cx="34834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ตัวอย่าง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03BDC4C-073F-41D0-8A2F-1A8A5B50C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9"/>
          <a:stretch/>
        </p:blipFill>
        <p:spPr>
          <a:xfrm>
            <a:off x="3264905" y="398400"/>
            <a:ext cx="7418723" cy="57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30C0D8-7935-495A-A0F4-836DD7CB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454875"/>
            <a:ext cx="11230765" cy="4604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4FDF3-1E11-420B-99AF-976165F477EE}"/>
              </a:ext>
            </a:extLst>
          </p:cNvPr>
          <p:cNvSpPr txBox="1"/>
          <p:nvPr/>
        </p:nvSpPr>
        <p:spPr>
          <a:xfrm>
            <a:off x="348343" y="6059489"/>
            <a:ext cx="466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ที่มาของภาพ:</a:t>
            </a:r>
          </a:p>
          <a:p>
            <a:pPr algn="l" rtl="0"/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http://www.cw-ux.com/other-projects/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4A7E7C-0A0A-412A-B131-8CC48C351ADD}"/>
              </a:ext>
            </a:extLst>
          </p:cNvPr>
          <p:cNvGrpSpPr/>
          <p:nvPr/>
        </p:nvGrpSpPr>
        <p:grpSpPr>
          <a:xfrm>
            <a:off x="4567562" y="777720"/>
            <a:ext cx="3265797" cy="554089"/>
            <a:chOff x="348345" y="2525693"/>
            <a:chExt cx="3712077" cy="5540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58B83D-F900-4A07-93B0-81476D85C1E1}"/>
                </a:ext>
              </a:extLst>
            </p:cNvPr>
            <p:cNvSpPr/>
            <p:nvPr/>
          </p:nvSpPr>
          <p:spPr>
            <a:xfrm>
              <a:off x="576944" y="2525693"/>
              <a:ext cx="3483478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C7717E-2230-488F-9F44-B6CF054E8823}"/>
                </a:ext>
              </a:extLst>
            </p:cNvPr>
            <p:cNvSpPr txBox="1"/>
            <p:nvPr/>
          </p:nvSpPr>
          <p:spPr>
            <a:xfrm>
              <a:off x="348345" y="2618117"/>
              <a:ext cx="348347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ตัวอย่าง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9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41704</TotalTime>
  <Words>267</Words>
  <Application>Microsoft Office PowerPoint</Application>
  <PresentationFormat>แบบจอกว้าง</PresentationFormat>
  <Paragraphs>28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Arial-BoldMT</vt:lpstr>
      <vt:lpstr>Calibri</vt:lpstr>
      <vt:lpstr>Calibri Light</vt:lpstr>
      <vt:lpstr>Office Theme</vt:lpstr>
      <vt:lpstr>งานนำเสนอ PowerPoint</vt:lpstr>
      <vt:lpstr>งานกลุ่ม: การสร้างเส้นทางของลูกค้า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234</cp:revision>
  <dcterms:created xsi:type="dcterms:W3CDTF">2018-02-11T14:22:08Z</dcterms:created>
  <dcterms:modified xsi:type="dcterms:W3CDTF">2020-10-16T13:14:05Z</dcterms:modified>
</cp:coreProperties>
</file>