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55" r:id="rId2"/>
    <p:sldId id="373" r:id="rId3"/>
    <p:sldId id="3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F5E"/>
    <a:srgbClr val="00814A"/>
    <a:srgbClr val="B0CAE9"/>
    <a:srgbClr val="AAE3E3"/>
    <a:srgbClr val="A3DDBE"/>
    <a:srgbClr val="9FD6A2"/>
    <a:srgbClr val="B0D2A1"/>
    <a:srgbClr val="DBE7F5"/>
    <a:srgbClr val="A8C5E7"/>
    <a:srgbClr val="A6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070" autoAdjust="0"/>
  </p:normalViewPr>
  <p:slideViewPr>
    <p:cSldViewPr snapToGrid="0">
      <p:cViewPr varScale="1">
        <p:scale>
          <a:sx n="42" d="100"/>
          <a:sy n="42" d="100"/>
        </p:scale>
        <p:origin x="16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>
          <a:xfrm>
            <a:off x="-147721" y="0"/>
            <a:ext cx="12339721" cy="6858000"/>
          </a:xfrm>
          <a:prstGeom prst="rect">
            <a:avLst/>
          </a:prstGeom>
        </p:spPr>
      </p:pic>
      <p:sp>
        <p:nvSpPr>
          <p:cNvPr id="19" name="Rectangle: Diagonal Corners Rounded 18"/>
          <p:cNvSpPr/>
          <p:nvPr/>
        </p:nvSpPr>
        <p:spPr>
          <a:xfrm>
            <a:off x="383179" y="274322"/>
            <a:ext cx="11303727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809" y="446888"/>
            <a:ext cx="9742993" cy="663380"/>
          </a:xfrm>
        </p:spPr>
        <p:txBody>
          <a:bodyPr>
            <a:normAutofit/>
          </a:bodyPr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677997"/>
            <a:ext cx="10515600" cy="4548445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18" descr="Ait_logo"/>
          <p:cNvPicPr>
            <a:picLocks noChangeAspect="1" noChangeArrowheads="1"/>
          </p:cNvPicPr>
          <p:nvPr/>
        </p:nvPicPr>
        <p:blipFill>
          <a:blip r:embed="rId3" cstate="print"/>
          <a:srcRect l="3134" t="4286" r="4272" b="4572"/>
          <a:stretch>
            <a:fillRect/>
          </a:stretch>
        </p:blipFill>
        <p:spPr bwMode="auto">
          <a:xfrm>
            <a:off x="147491" y="121759"/>
            <a:ext cx="1193353" cy="107840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0672353" y="5703241"/>
            <a:ext cx="1284517" cy="1082239"/>
            <a:chOff x="13617462" y="1597496"/>
            <a:chExt cx="3099864" cy="3060222"/>
          </a:xfrm>
        </p:grpSpPr>
        <p:pic>
          <p:nvPicPr>
            <p:cNvPr id="11" name="Picture 24" descr="Image result for gear engineering 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7462" y="1597496"/>
              <a:ext cx="3099864" cy="306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14100949" y="2069774"/>
              <a:ext cx="2140209" cy="2113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5" t="20474" r="1" b="20514"/>
            <a:stretch/>
          </p:blipFill>
          <p:spPr>
            <a:xfrm>
              <a:off x="14546399" y="3464785"/>
              <a:ext cx="1241990" cy="5083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60"/>
            <a:stretch/>
          </p:blipFill>
          <p:spPr>
            <a:xfrm>
              <a:off x="14557241" y="2257795"/>
              <a:ext cx="1136497" cy="122684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309274" y="1110268"/>
            <a:ext cx="10223443" cy="198124"/>
            <a:chOff x="1340844" y="1150192"/>
            <a:chExt cx="7517584" cy="14809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477253" y="1199555"/>
              <a:ext cx="7381175" cy="987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340844" y="1150192"/>
              <a:ext cx="7381175" cy="987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591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586" y="3674089"/>
            <a:ext cx="8950284" cy="745512"/>
          </a:xfrm>
        </p:spPr>
        <p:txBody>
          <a:bodyPr/>
          <a:lstStyle/>
          <a:p>
            <a:pPr algn="l" rtl="0"/>
            <a:r>
              <a:rPr lang="pl-PL" sz="2400" b="1" dirty="0">
                <a:solidFill>
                  <a:srgbClr val="002060"/>
                </a:solidFill>
                <a:latin typeface="Arial-BoldMT"/>
              </a:rPr>
              <a:t>โมดูล 1: </a:t>
            </a:r>
            <a:r>
              <a:rPr lang="en-US" sz="2400" i="0" u="none" strike="noStrike" baseline="0" dirty="0">
                <a:solidFill>
                  <a:srgbClr val="293F5E"/>
                </a:solidFill>
                <a:latin typeface="Arial-BoldMT"/>
              </a:rPr>
              <a:t>เส้นทางประสบการณ์ของลูกค้าที่ปราศจากความเจ็บปวด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Arial-BoldMT"/>
              </a:rPr>
              <a:t>หัวข้อ 1: Introduction to Experience Economy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D17146D-0AC9-42ED-B49A-7C525B4C76AF}"/>
              </a:ext>
            </a:extLst>
          </p:cNvPr>
          <p:cNvSpPr txBox="1">
            <a:spLocks/>
          </p:cNvSpPr>
          <p:nvPr/>
        </p:nvSpPr>
        <p:spPr>
          <a:xfrm>
            <a:off x="1299027" y="4556760"/>
            <a:ext cx="6713403" cy="68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Pisut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Koomsap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(AIT),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Duangthida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Hussadintorn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Na Ayutthaya (AIT),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Tomasz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Nitkiewicz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(CUT),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Agnieszka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Ociepa-Kubicka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(CUT</a:t>
            </a:r>
            <a:r>
              <a:rPr lang="en-US" sz="1200" dirty="0" smtClean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)</a:t>
            </a:r>
            <a:endParaRPr lang="en-US" sz="1200" dirty="0">
              <a:solidFill>
                <a:srgbClr val="E7E6E6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rtl="0"/>
            <a:r>
              <a:rPr lang="th-TH" sz="3200" dirty="0" smtClean="0">
                <a:solidFill>
                  <a:srgbClr val="002060"/>
                </a:solidFill>
              </a:rPr>
              <a:t>คอร</a:t>
            </a:r>
            <a:r>
              <a:rPr lang="th-TH" sz="3200" dirty="0" err="1" smtClean="0">
                <a:solidFill>
                  <a:srgbClr val="002060"/>
                </a:solidFill>
              </a:rPr>
              <a:t>์ส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pl-PL" sz="3200" dirty="0">
                <a:solidFill>
                  <a:srgbClr val="002060"/>
                </a:solidFill>
              </a:rPr>
              <a:t>15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pl-PL" sz="3200" i="0" u="none" strike="noStrike" baseline="0" dirty="0">
                <a:latin typeface="Arial-BoldMT"/>
              </a:rPr>
              <a:t>การออกแบบที่ขับเคลื่อนด้วยประสบการณ์ของ</a:t>
            </a:r>
            <a:r>
              <a:rPr lang="pl-PL" sz="3200" i="0" u="none" strike="noStrike" baseline="0" dirty="0" smtClean="0">
                <a:latin typeface="Arial-BoldMT"/>
              </a:rPr>
              <a:t>ลูกค้า</a:t>
            </a:r>
            <a:endParaRPr lang="th-TH" sz="3200" i="0" u="none" strike="noStrike" baseline="0" dirty="0" smtClean="0">
              <a:latin typeface="Arial-BoldMT"/>
            </a:endParaRPr>
          </a:p>
          <a:p>
            <a:pPr algn="l"/>
            <a:r>
              <a:rPr lang="th-TH" sz="3200" dirty="0" smtClean="0">
                <a:latin typeface="Arial-BoldMT"/>
              </a:rPr>
              <a:t>              (</a:t>
            </a:r>
            <a:r>
              <a:rPr lang="pl-PL" sz="3200" dirty="0" smtClean="0">
                <a:latin typeface="Arial-BoldMT"/>
              </a:rPr>
              <a:t>Customer </a:t>
            </a:r>
            <a:r>
              <a:rPr lang="pl-PL" sz="3200" dirty="0">
                <a:latin typeface="Arial-BoldMT"/>
              </a:rPr>
              <a:t>Experience-Driven </a:t>
            </a:r>
            <a:r>
              <a:rPr lang="pl-PL" sz="3200" dirty="0" smtClean="0">
                <a:latin typeface="Arial-BoldMT"/>
              </a:rPr>
              <a:t>Design</a:t>
            </a:r>
            <a:r>
              <a:rPr lang="th-TH" sz="3200" dirty="0" smtClean="0">
                <a:latin typeface="Arial-BoldMT"/>
              </a:rPr>
              <a:t>)</a:t>
            </a:r>
            <a:endParaRPr lang="pl-PL" sz="3200" i="0" u="none" strike="noStrike" baseline="0" dirty="0"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15549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, 290000+ Background Images, Wallpaper, Poster, Banners for Free  Download">
            <a:extLst>
              <a:ext uri="{FF2B5EF4-FFF2-40B4-BE49-F238E27FC236}">
                <a16:creationId xmlns:a16="http://schemas.microsoft.com/office/drawing/2014/main" id="{27ED8FA2-2D94-485A-8672-053D4E9D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" y="1527810"/>
            <a:ext cx="11283315" cy="41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4FCEB-28B3-4A67-9BD0-FCDC940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อภิปรายผล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8AE51-5EE9-4294-9C26-C72C50C05E63}"/>
              </a:ext>
            </a:extLst>
          </p:cNvPr>
          <p:cNvSpPr txBox="1"/>
          <p:nvPr/>
        </p:nvSpPr>
        <p:spPr>
          <a:xfrm>
            <a:off x="3049905" y="2921168"/>
            <a:ext cx="609219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3000" b="1" dirty="0">
                <a:latin typeface="+mj-lt"/>
              </a:rPr>
              <a:t>อะไรคือความแตกต่างระหว่างผลิตภัณฑ์บริการและประสบการณ์?</a:t>
            </a:r>
          </a:p>
        </p:txBody>
      </p:sp>
    </p:spTree>
    <p:extLst>
      <p:ext uri="{BB962C8B-B14F-4D97-AF65-F5344CB8AC3E}">
        <p14:creationId xmlns:p14="http://schemas.microsoft.com/office/powerpoint/2010/main" val="180969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FCEB-28B3-4A67-9BD0-FCDC940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กิจกรรมกลุ่ม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8AE51-5EE9-4294-9C26-C72C50C05E63}"/>
              </a:ext>
            </a:extLst>
          </p:cNvPr>
          <p:cNvSpPr txBox="1"/>
          <p:nvPr/>
        </p:nvSpPr>
        <p:spPr>
          <a:xfrm>
            <a:off x="1335024" y="3778716"/>
            <a:ext cx="88243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000" b="1" dirty="0" err="1">
                <a:latin typeface="+mj-lt"/>
              </a:rPr>
              <a:t>ระบุแนวทางปฏิบัติที่ดีที่สุดหรือข้อเสนอ</a:t>
            </a:r>
            <a:r>
              <a:rPr lang="en-US" sz="3000" b="1" dirty="0" err="1" smtClean="0">
                <a:latin typeface="+mj-lt"/>
              </a:rPr>
              <a:t>ประสบการณ์</a:t>
            </a:r>
            <a:r>
              <a:rPr lang="th-TH" sz="3000" b="1" dirty="0" smtClean="0">
                <a:latin typeface="+mj-lt"/>
              </a:rPr>
              <a:t>ของ</a:t>
            </a:r>
            <a:r>
              <a:rPr lang="en-US" sz="3000" b="1" dirty="0" err="1" smtClean="0">
                <a:latin typeface="+mj-lt"/>
              </a:rPr>
              <a:t>ลูกค้า</a:t>
            </a:r>
            <a:r>
              <a:rPr lang="en-US" sz="3000" b="1" dirty="0" err="1">
                <a:latin typeface="+mj-lt"/>
              </a:rPr>
              <a:t>ที่รู้จักกันดี</a:t>
            </a:r>
            <a:endParaRPr lang="en-US" sz="3000" b="1" dirty="0">
              <a:latin typeface="+mj-lt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หารือเกี่ยวกับความก้าวหน้าของมูลค่าทางเศรษฐกิจ</a:t>
            </a:r>
          </a:p>
        </p:txBody>
      </p:sp>
      <p:pic>
        <p:nvPicPr>
          <p:cNvPr id="2056" name="Picture 8" descr="รู้จักแนวปฏิบัติที่ดี : Best Practice | ภูมิพลังแห่งปัญญา คลังความรู้  มหาวิทยาลัยเทคโนโลยีราชมงคลศรีวิชัย">
            <a:extLst>
              <a:ext uri="{FF2B5EF4-FFF2-40B4-BE49-F238E27FC236}">
                <a16:creationId xmlns:a16="http://schemas.microsoft.com/office/drawing/2014/main" id="{B8625438-F8B1-4469-AAA5-73ED99EA1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59" y="1601956"/>
            <a:ext cx="4500562" cy="2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1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42093</TotalTime>
  <Words>93</Words>
  <Application>Microsoft Office PowerPoint</Application>
  <PresentationFormat>แบบจอกว้าง</PresentationFormat>
  <Paragraphs>11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Arial</vt:lpstr>
      <vt:lpstr>Arial-BoldMT</vt:lpstr>
      <vt:lpstr>Calibri</vt:lpstr>
      <vt:lpstr>Calibri Light</vt:lpstr>
      <vt:lpstr>Cordia New</vt:lpstr>
      <vt:lpstr>Office Theme</vt:lpstr>
      <vt:lpstr>งานนำเสนอ PowerPoint</vt:lpstr>
      <vt:lpstr>อภิปรายผล</vt:lpstr>
      <vt:lpstr>กิจกรรมกลุ่ม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LENOVO_ideapad</cp:lastModifiedBy>
  <cp:revision>231</cp:revision>
  <dcterms:created xsi:type="dcterms:W3CDTF">2018-02-11T14:22:08Z</dcterms:created>
  <dcterms:modified xsi:type="dcterms:W3CDTF">2020-10-16T13:10:51Z</dcterms:modified>
</cp:coreProperties>
</file>