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302" r:id="rId3"/>
    <p:sldId id="311" r:id="rId4"/>
    <p:sldId id="305" r:id="rId5"/>
    <p:sldId id="306" r:id="rId6"/>
    <p:sldId id="310" r:id="rId7"/>
    <p:sldId id="307" r:id="rId8"/>
    <p:sldId id="308" r:id="rId9"/>
    <p:sldId id="312" r:id="rId10"/>
    <p:sldId id="309" r:id="rId11"/>
    <p:sldId id="327" r:id="rId12"/>
    <p:sldId id="326" r:id="rId13"/>
    <p:sldId id="328" r:id="rId14"/>
    <p:sldId id="329" r:id="rId15"/>
    <p:sldId id="330" r:id="rId16"/>
    <p:sldId id="331" r:id="rId17"/>
    <p:sldId id="332" r:id="rId18"/>
    <p:sldId id="334" r:id="rId19"/>
    <p:sldId id="335" r:id="rId20"/>
    <p:sldId id="336" r:id="rId21"/>
    <p:sldId id="337" r:id="rId22"/>
    <p:sldId id="338" r:id="rId23"/>
    <p:sldId id="313" r:id="rId24"/>
    <p:sldId id="314" r:id="rId25"/>
    <p:sldId id="315" r:id="rId26"/>
    <p:sldId id="316" r:id="rId27"/>
    <p:sldId id="317" r:id="rId28"/>
    <p:sldId id="318" r:id="rId29"/>
    <p:sldId id="319" r:id="rId30"/>
    <p:sldId id="320" r:id="rId31"/>
    <p:sldId id="321" r:id="rId32"/>
    <p:sldId id="322" r:id="rId33"/>
    <p:sldId id="323" r:id="rId34"/>
    <p:sldId id="324" r:id="rId35"/>
    <p:sldId id="325" r:id="rId36"/>
    <p:sldId id="2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1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72" autoAdjust="0"/>
    <p:restoredTop sz="94660"/>
  </p:normalViewPr>
  <p:slideViewPr>
    <p:cSldViewPr snapToGrid="0">
      <p:cViewPr varScale="1">
        <p:scale>
          <a:sx n="114" d="100"/>
          <a:sy n="114" d="100"/>
        </p:scale>
        <p:origin x="978" y="114"/>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714123-E0C0-4509-9D82-4D5513EFB26B}" type="doc">
      <dgm:prSet loTypeId="urn:microsoft.com/office/officeart/2005/8/layout/venn1" loCatId="relationship" qsTypeId="urn:microsoft.com/office/officeart/2005/8/quickstyle/simple1" qsCatId="simple" csTypeId="urn:microsoft.com/office/officeart/2005/8/colors/colorful4" csCatId="colorful" phldr="1"/>
      <dgm:spPr/>
    </dgm:pt>
    <dgm:pt modelId="{B6BB6667-9531-4A74-84A8-BFC63753530C}">
      <dgm:prSet phldrT="[Tekst]"/>
      <dgm:spPr/>
      <dgm:t>
        <a:bodyPr/>
        <a:lstStyle/>
        <a:p>
          <a:r>
            <a:rPr lang="pl-PL" dirty="0"/>
            <a:t>BUSINESS</a:t>
          </a:r>
        </a:p>
        <a:p>
          <a:r>
            <a:rPr lang="pl-PL" dirty="0"/>
            <a:t>(</a:t>
          </a:r>
          <a:r>
            <a:rPr lang="pl-PL" dirty="0" err="1"/>
            <a:t>viability</a:t>
          </a:r>
          <a:r>
            <a:rPr lang="pl-PL" dirty="0"/>
            <a:t>)</a:t>
          </a:r>
        </a:p>
      </dgm:t>
    </dgm:pt>
    <dgm:pt modelId="{53E0DB7A-95D8-47F3-BF5E-69896F17B314}" type="parTrans" cxnId="{6FDB6D85-D77E-4B3D-87DA-6622CEC3972E}">
      <dgm:prSet/>
      <dgm:spPr/>
      <dgm:t>
        <a:bodyPr/>
        <a:lstStyle/>
        <a:p>
          <a:endParaRPr lang="pl-PL"/>
        </a:p>
      </dgm:t>
    </dgm:pt>
    <dgm:pt modelId="{AF608885-46C7-4EC3-9434-212AC2C24271}" type="sibTrans" cxnId="{6FDB6D85-D77E-4B3D-87DA-6622CEC3972E}">
      <dgm:prSet/>
      <dgm:spPr/>
      <dgm:t>
        <a:bodyPr/>
        <a:lstStyle/>
        <a:p>
          <a:endParaRPr lang="pl-PL"/>
        </a:p>
      </dgm:t>
    </dgm:pt>
    <dgm:pt modelId="{574A0392-B796-4CC3-A2FC-2993A489E51A}">
      <dgm:prSet phldrT="[Tekst]"/>
      <dgm:spPr/>
      <dgm:t>
        <a:bodyPr/>
        <a:lstStyle/>
        <a:p>
          <a:r>
            <a:rPr lang="pl-PL" dirty="0"/>
            <a:t>TECHNOLOGY</a:t>
          </a:r>
        </a:p>
        <a:p>
          <a:r>
            <a:rPr lang="pl-PL" dirty="0"/>
            <a:t>(</a:t>
          </a:r>
          <a:r>
            <a:rPr lang="pl-PL" dirty="0" err="1"/>
            <a:t>feasibility</a:t>
          </a:r>
          <a:r>
            <a:rPr lang="pl-PL" dirty="0"/>
            <a:t>)</a:t>
          </a:r>
        </a:p>
      </dgm:t>
    </dgm:pt>
    <dgm:pt modelId="{15E40CA5-E022-4055-87F2-EC5631A00EA3}" type="parTrans" cxnId="{BC57DEEB-9F1C-4894-9496-37246B1DCFAC}">
      <dgm:prSet/>
      <dgm:spPr/>
      <dgm:t>
        <a:bodyPr/>
        <a:lstStyle/>
        <a:p>
          <a:endParaRPr lang="pl-PL"/>
        </a:p>
      </dgm:t>
    </dgm:pt>
    <dgm:pt modelId="{945B5851-6FF9-44BA-A6B7-D594BC08A52B}" type="sibTrans" cxnId="{BC57DEEB-9F1C-4894-9496-37246B1DCFAC}">
      <dgm:prSet/>
      <dgm:spPr/>
      <dgm:t>
        <a:bodyPr/>
        <a:lstStyle/>
        <a:p>
          <a:endParaRPr lang="pl-PL"/>
        </a:p>
      </dgm:t>
    </dgm:pt>
    <dgm:pt modelId="{00203928-5D63-4052-8C12-D5D9CBF251A3}">
      <dgm:prSet phldrT="[Tekst]"/>
      <dgm:spPr/>
      <dgm:t>
        <a:bodyPr/>
        <a:lstStyle/>
        <a:p>
          <a:r>
            <a:rPr lang="pl-PL" dirty="0"/>
            <a:t>PEOPLE</a:t>
          </a:r>
        </a:p>
        <a:p>
          <a:r>
            <a:rPr lang="pl-PL" dirty="0"/>
            <a:t>(</a:t>
          </a:r>
          <a:r>
            <a:rPr lang="pl-PL" dirty="0" err="1"/>
            <a:t>desirability</a:t>
          </a:r>
          <a:r>
            <a:rPr lang="pl-PL" dirty="0"/>
            <a:t>)</a:t>
          </a:r>
        </a:p>
      </dgm:t>
    </dgm:pt>
    <dgm:pt modelId="{CA6ABA78-7BC1-43E2-80F0-2F448EE8AD7B}" type="parTrans" cxnId="{FA38738B-D9B0-4E04-B1D9-BD4296887FBE}">
      <dgm:prSet/>
      <dgm:spPr/>
      <dgm:t>
        <a:bodyPr/>
        <a:lstStyle/>
        <a:p>
          <a:endParaRPr lang="pl-PL"/>
        </a:p>
      </dgm:t>
    </dgm:pt>
    <dgm:pt modelId="{11FF1A4D-A426-479B-BF63-B1D9F6A2B62D}" type="sibTrans" cxnId="{FA38738B-D9B0-4E04-B1D9-BD4296887FBE}">
      <dgm:prSet/>
      <dgm:spPr/>
      <dgm:t>
        <a:bodyPr/>
        <a:lstStyle/>
        <a:p>
          <a:endParaRPr lang="pl-PL"/>
        </a:p>
      </dgm:t>
    </dgm:pt>
    <dgm:pt modelId="{AC037C30-4796-4770-A2AA-08C36B9E6C02}" type="pres">
      <dgm:prSet presAssocID="{F7714123-E0C0-4509-9D82-4D5513EFB26B}" presName="compositeShape" presStyleCnt="0">
        <dgm:presLayoutVars>
          <dgm:chMax val="7"/>
          <dgm:dir/>
          <dgm:resizeHandles val="exact"/>
        </dgm:presLayoutVars>
      </dgm:prSet>
      <dgm:spPr/>
    </dgm:pt>
    <dgm:pt modelId="{DF119855-0CB9-48B7-9E05-90320EF49BBD}" type="pres">
      <dgm:prSet presAssocID="{B6BB6667-9531-4A74-84A8-BFC63753530C}" presName="circ1" presStyleLbl="vennNode1" presStyleIdx="0" presStyleCnt="3" custScaleX="77870" custScaleY="77751" custLinFactNeighborX="1235" custLinFactNeighborY="-2861"/>
      <dgm:spPr/>
    </dgm:pt>
    <dgm:pt modelId="{FA5F41F2-D70A-449C-8E7F-683A81FC7F64}" type="pres">
      <dgm:prSet presAssocID="{B6BB6667-9531-4A74-84A8-BFC63753530C}" presName="circ1Tx" presStyleLbl="revTx" presStyleIdx="0" presStyleCnt="0">
        <dgm:presLayoutVars>
          <dgm:chMax val="0"/>
          <dgm:chPref val="0"/>
          <dgm:bulletEnabled val="1"/>
        </dgm:presLayoutVars>
      </dgm:prSet>
      <dgm:spPr/>
    </dgm:pt>
    <dgm:pt modelId="{8F4A53FC-9D77-4F10-AF9E-85A5028D5BD8}" type="pres">
      <dgm:prSet presAssocID="{574A0392-B796-4CC3-A2FC-2993A489E51A}" presName="circ2" presStyleLbl="vennNode1" presStyleIdx="1" presStyleCnt="3" custScaleX="77870" custScaleY="77751" custLinFactNeighborX="-2375" custLinFactNeighborY="-24915"/>
      <dgm:spPr/>
    </dgm:pt>
    <dgm:pt modelId="{B7366D1B-0B52-457E-B3A9-ACD24C37C913}" type="pres">
      <dgm:prSet presAssocID="{574A0392-B796-4CC3-A2FC-2993A489E51A}" presName="circ2Tx" presStyleLbl="revTx" presStyleIdx="0" presStyleCnt="0">
        <dgm:presLayoutVars>
          <dgm:chMax val="0"/>
          <dgm:chPref val="0"/>
          <dgm:bulletEnabled val="1"/>
        </dgm:presLayoutVars>
      </dgm:prSet>
      <dgm:spPr/>
    </dgm:pt>
    <dgm:pt modelId="{46C0BD63-7ABC-438F-AC61-501DBDA30894}" type="pres">
      <dgm:prSet presAssocID="{00203928-5D63-4052-8C12-D5D9CBF251A3}" presName="circ3" presStyleLbl="vennNode1" presStyleIdx="2" presStyleCnt="3" custScaleX="77870" custScaleY="77751" custLinFactNeighborX="10706" custLinFactNeighborY="-22214"/>
      <dgm:spPr/>
    </dgm:pt>
    <dgm:pt modelId="{49ACAC63-4D3C-4A63-A1FE-CA1563CA2BE2}" type="pres">
      <dgm:prSet presAssocID="{00203928-5D63-4052-8C12-D5D9CBF251A3}" presName="circ3Tx" presStyleLbl="revTx" presStyleIdx="0" presStyleCnt="0">
        <dgm:presLayoutVars>
          <dgm:chMax val="0"/>
          <dgm:chPref val="0"/>
          <dgm:bulletEnabled val="1"/>
        </dgm:presLayoutVars>
      </dgm:prSet>
      <dgm:spPr/>
    </dgm:pt>
  </dgm:ptLst>
  <dgm:cxnLst>
    <dgm:cxn modelId="{C64B861A-919C-4831-B624-F25CDE4A98FE}" type="presOf" srcId="{574A0392-B796-4CC3-A2FC-2993A489E51A}" destId="{8F4A53FC-9D77-4F10-AF9E-85A5028D5BD8}" srcOrd="0" destOrd="0" presId="urn:microsoft.com/office/officeart/2005/8/layout/venn1"/>
    <dgm:cxn modelId="{F8B92D31-31E8-4D70-A571-DA1EB985B3C1}" type="presOf" srcId="{00203928-5D63-4052-8C12-D5D9CBF251A3}" destId="{46C0BD63-7ABC-438F-AC61-501DBDA30894}" srcOrd="0" destOrd="0" presId="urn:microsoft.com/office/officeart/2005/8/layout/venn1"/>
    <dgm:cxn modelId="{CB35DE4F-F4AE-4C4E-AEAF-42EA382C081B}" type="presOf" srcId="{F7714123-E0C0-4509-9D82-4D5513EFB26B}" destId="{AC037C30-4796-4770-A2AA-08C36B9E6C02}" srcOrd="0" destOrd="0" presId="urn:microsoft.com/office/officeart/2005/8/layout/venn1"/>
    <dgm:cxn modelId="{DDE9E16F-F307-4804-9859-31B38DC8E010}" type="presOf" srcId="{B6BB6667-9531-4A74-84A8-BFC63753530C}" destId="{DF119855-0CB9-48B7-9E05-90320EF49BBD}" srcOrd="0" destOrd="0" presId="urn:microsoft.com/office/officeart/2005/8/layout/venn1"/>
    <dgm:cxn modelId="{4A5FC27E-5341-4944-9769-0554C8806855}" type="presOf" srcId="{574A0392-B796-4CC3-A2FC-2993A489E51A}" destId="{B7366D1B-0B52-457E-B3A9-ACD24C37C913}" srcOrd="1" destOrd="0" presId="urn:microsoft.com/office/officeart/2005/8/layout/venn1"/>
    <dgm:cxn modelId="{6FDB6D85-D77E-4B3D-87DA-6622CEC3972E}" srcId="{F7714123-E0C0-4509-9D82-4D5513EFB26B}" destId="{B6BB6667-9531-4A74-84A8-BFC63753530C}" srcOrd="0" destOrd="0" parTransId="{53E0DB7A-95D8-47F3-BF5E-69896F17B314}" sibTransId="{AF608885-46C7-4EC3-9434-212AC2C24271}"/>
    <dgm:cxn modelId="{FA38738B-D9B0-4E04-B1D9-BD4296887FBE}" srcId="{F7714123-E0C0-4509-9D82-4D5513EFB26B}" destId="{00203928-5D63-4052-8C12-D5D9CBF251A3}" srcOrd="2" destOrd="0" parTransId="{CA6ABA78-7BC1-43E2-80F0-2F448EE8AD7B}" sibTransId="{11FF1A4D-A426-479B-BF63-B1D9F6A2B62D}"/>
    <dgm:cxn modelId="{18DBF4D7-D561-4D33-A105-6E29BA0780D5}" type="presOf" srcId="{00203928-5D63-4052-8C12-D5D9CBF251A3}" destId="{49ACAC63-4D3C-4A63-A1FE-CA1563CA2BE2}" srcOrd="1" destOrd="0" presId="urn:microsoft.com/office/officeart/2005/8/layout/venn1"/>
    <dgm:cxn modelId="{F4EF20E1-F1D8-476F-AEE8-F9CCF87FEB03}" type="presOf" srcId="{B6BB6667-9531-4A74-84A8-BFC63753530C}" destId="{FA5F41F2-D70A-449C-8E7F-683A81FC7F64}" srcOrd="1" destOrd="0" presId="urn:microsoft.com/office/officeart/2005/8/layout/venn1"/>
    <dgm:cxn modelId="{BC57DEEB-9F1C-4894-9496-37246B1DCFAC}" srcId="{F7714123-E0C0-4509-9D82-4D5513EFB26B}" destId="{574A0392-B796-4CC3-A2FC-2993A489E51A}" srcOrd="1" destOrd="0" parTransId="{15E40CA5-E022-4055-87F2-EC5631A00EA3}" sibTransId="{945B5851-6FF9-44BA-A6B7-D594BC08A52B}"/>
    <dgm:cxn modelId="{918D4B60-EF33-4F85-BAC7-5919A589F1C8}" type="presParOf" srcId="{AC037C30-4796-4770-A2AA-08C36B9E6C02}" destId="{DF119855-0CB9-48B7-9E05-90320EF49BBD}" srcOrd="0" destOrd="0" presId="urn:microsoft.com/office/officeart/2005/8/layout/venn1"/>
    <dgm:cxn modelId="{C29BBDD7-8DC2-4069-B259-6A98E5D64F29}" type="presParOf" srcId="{AC037C30-4796-4770-A2AA-08C36B9E6C02}" destId="{FA5F41F2-D70A-449C-8E7F-683A81FC7F64}" srcOrd="1" destOrd="0" presId="urn:microsoft.com/office/officeart/2005/8/layout/venn1"/>
    <dgm:cxn modelId="{AB34385E-6451-40F5-977B-135C0BFA38CD}" type="presParOf" srcId="{AC037C30-4796-4770-A2AA-08C36B9E6C02}" destId="{8F4A53FC-9D77-4F10-AF9E-85A5028D5BD8}" srcOrd="2" destOrd="0" presId="urn:microsoft.com/office/officeart/2005/8/layout/venn1"/>
    <dgm:cxn modelId="{B14768E5-C9F4-4115-AD6D-AFC4109D9799}" type="presParOf" srcId="{AC037C30-4796-4770-A2AA-08C36B9E6C02}" destId="{B7366D1B-0B52-457E-B3A9-ACD24C37C913}" srcOrd="3" destOrd="0" presId="urn:microsoft.com/office/officeart/2005/8/layout/venn1"/>
    <dgm:cxn modelId="{EBC5C55F-4C88-48B4-93B4-0F6A62709F29}" type="presParOf" srcId="{AC037C30-4796-4770-A2AA-08C36B9E6C02}" destId="{46C0BD63-7ABC-438F-AC61-501DBDA30894}" srcOrd="4" destOrd="0" presId="urn:microsoft.com/office/officeart/2005/8/layout/venn1"/>
    <dgm:cxn modelId="{A14C225E-4AA2-4CE0-B268-46B147DBACB7}" type="presParOf" srcId="{AC037C30-4796-4770-A2AA-08C36B9E6C02}" destId="{49ACAC63-4D3C-4A63-A1FE-CA1563CA2BE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80AC9E-C62D-4D0F-B3D2-D0D9166A6583}" type="doc">
      <dgm:prSet loTypeId="urn:microsoft.com/office/officeart/2005/8/layout/venn1" loCatId="relationship" qsTypeId="urn:microsoft.com/office/officeart/2005/8/quickstyle/simple1" qsCatId="simple" csTypeId="urn:microsoft.com/office/officeart/2005/8/colors/accent6_2" csCatId="accent6" phldr="1"/>
      <dgm:spPr/>
      <dgm:t>
        <a:bodyPr/>
        <a:lstStyle/>
        <a:p>
          <a:endParaRPr lang="pl-PL"/>
        </a:p>
      </dgm:t>
    </dgm:pt>
    <dgm:pt modelId="{E1D625E1-DFFD-4C74-829F-240EDDC45672}">
      <dgm:prSet phldrT="[Tekst]" custT="1"/>
      <dgm:spPr/>
      <dgm:t>
        <a:bodyPr/>
        <a:lstStyle/>
        <a:p>
          <a:r>
            <a:rPr lang="pl-PL" sz="1600" dirty="0"/>
            <a:t>Human</a:t>
          </a:r>
        </a:p>
      </dgm:t>
    </dgm:pt>
    <dgm:pt modelId="{F6224EDB-5979-4BF0-9BCE-80B01D7705D8}" type="parTrans" cxnId="{FC2B750D-B9CA-4DCF-A448-09EFE64AC7B8}">
      <dgm:prSet/>
      <dgm:spPr/>
      <dgm:t>
        <a:bodyPr/>
        <a:lstStyle/>
        <a:p>
          <a:endParaRPr lang="pl-PL"/>
        </a:p>
      </dgm:t>
    </dgm:pt>
    <dgm:pt modelId="{301766A7-45E2-41DF-A9E6-D20B72D362E6}" type="sibTrans" cxnId="{FC2B750D-B9CA-4DCF-A448-09EFE64AC7B8}">
      <dgm:prSet/>
      <dgm:spPr/>
      <dgm:t>
        <a:bodyPr/>
        <a:lstStyle/>
        <a:p>
          <a:endParaRPr lang="pl-PL"/>
        </a:p>
      </dgm:t>
    </dgm:pt>
    <dgm:pt modelId="{CCF562F0-3A7B-49A3-A4EB-AD0D91CA6309}">
      <dgm:prSet phldrT="[Tekst]" custT="1"/>
      <dgm:spPr/>
      <dgm:t>
        <a:bodyPr/>
        <a:lstStyle/>
        <a:p>
          <a:r>
            <a:rPr lang="pl-PL" sz="1600" dirty="0"/>
            <a:t>Technology</a:t>
          </a:r>
        </a:p>
      </dgm:t>
    </dgm:pt>
    <dgm:pt modelId="{307ECF71-C90A-485F-BD01-4337BFB5BC99}" type="parTrans" cxnId="{BE714BF8-4634-4C86-A786-2224FF194E65}">
      <dgm:prSet/>
      <dgm:spPr/>
      <dgm:t>
        <a:bodyPr/>
        <a:lstStyle/>
        <a:p>
          <a:endParaRPr lang="pl-PL"/>
        </a:p>
      </dgm:t>
    </dgm:pt>
    <dgm:pt modelId="{C9BD1E7D-FC1B-4073-A0B7-5F20606D1C19}" type="sibTrans" cxnId="{BE714BF8-4634-4C86-A786-2224FF194E65}">
      <dgm:prSet/>
      <dgm:spPr/>
      <dgm:t>
        <a:bodyPr/>
        <a:lstStyle/>
        <a:p>
          <a:endParaRPr lang="pl-PL"/>
        </a:p>
      </dgm:t>
    </dgm:pt>
    <dgm:pt modelId="{5161E04D-96C5-43DC-AACB-EFD834CCC382}">
      <dgm:prSet phldrT="[Tekst]" custT="1"/>
      <dgm:spPr/>
      <dgm:t>
        <a:bodyPr/>
        <a:lstStyle/>
        <a:p>
          <a:r>
            <a:rPr lang="pl-PL" sz="1600" dirty="0"/>
            <a:t>Business</a:t>
          </a:r>
        </a:p>
      </dgm:t>
    </dgm:pt>
    <dgm:pt modelId="{A2A9BBF7-BD8F-410C-AF9C-34DB8B4010BF}" type="parTrans" cxnId="{C403A761-6607-430E-AB22-823561FA57A2}">
      <dgm:prSet/>
      <dgm:spPr/>
      <dgm:t>
        <a:bodyPr/>
        <a:lstStyle/>
        <a:p>
          <a:endParaRPr lang="pl-PL"/>
        </a:p>
      </dgm:t>
    </dgm:pt>
    <dgm:pt modelId="{49CC4840-E583-4E98-B0E1-DE6FD032276A}" type="sibTrans" cxnId="{C403A761-6607-430E-AB22-823561FA57A2}">
      <dgm:prSet/>
      <dgm:spPr/>
      <dgm:t>
        <a:bodyPr/>
        <a:lstStyle/>
        <a:p>
          <a:endParaRPr lang="pl-PL"/>
        </a:p>
      </dgm:t>
    </dgm:pt>
    <dgm:pt modelId="{7A2CCAC9-78F4-441B-B46D-F85B109A9073}" type="pres">
      <dgm:prSet presAssocID="{2D80AC9E-C62D-4D0F-B3D2-D0D9166A6583}" presName="compositeShape" presStyleCnt="0">
        <dgm:presLayoutVars>
          <dgm:chMax val="7"/>
          <dgm:dir/>
          <dgm:resizeHandles val="exact"/>
        </dgm:presLayoutVars>
      </dgm:prSet>
      <dgm:spPr/>
    </dgm:pt>
    <dgm:pt modelId="{289B2398-6AF0-4559-A9C7-057CB340260C}" type="pres">
      <dgm:prSet presAssocID="{E1D625E1-DFFD-4C74-829F-240EDDC45672}" presName="circ1" presStyleLbl="vennNode1" presStyleIdx="0" presStyleCnt="3" custScaleX="60486" custScaleY="60486" custLinFactX="4021" custLinFactNeighborX="100000" custLinFactNeighborY="-987"/>
      <dgm:spPr/>
    </dgm:pt>
    <dgm:pt modelId="{0FAC8451-D5E6-407C-BA56-750B11517C81}" type="pres">
      <dgm:prSet presAssocID="{E1D625E1-DFFD-4C74-829F-240EDDC45672}" presName="circ1Tx" presStyleLbl="revTx" presStyleIdx="0" presStyleCnt="0">
        <dgm:presLayoutVars>
          <dgm:chMax val="0"/>
          <dgm:chPref val="0"/>
          <dgm:bulletEnabled val="1"/>
        </dgm:presLayoutVars>
      </dgm:prSet>
      <dgm:spPr/>
    </dgm:pt>
    <dgm:pt modelId="{EDA0E4E5-616F-4F7F-ADDA-036BB04C04CC}" type="pres">
      <dgm:prSet presAssocID="{CCF562F0-3A7B-49A3-A4EB-AD0D91CA6309}" presName="circ2" presStyleLbl="vennNode1" presStyleIdx="1" presStyleCnt="3" custScaleX="60486" custScaleY="60486" custLinFactNeighborX="93996" custLinFactNeighborY="-32401"/>
      <dgm:spPr/>
    </dgm:pt>
    <dgm:pt modelId="{55F4BEF2-F2D0-49CA-A218-F0455AF41D4D}" type="pres">
      <dgm:prSet presAssocID="{CCF562F0-3A7B-49A3-A4EB-AD0D91CA6309}" presName="circ2Tx" presStyleLbl="revTx" presStyleIdx="0" presStyleCnt="0">
        <dgm:presLayoutVars>
          <dgm:chMax val="0"/>
          <dgm:chPref val="0"/>
          <dgm:bulletEnabled val="1"/>
        </dgm:presLayoutVars>
      </dgm:prSet>
      <dgm:spPr/>
    </dgm:pt>
    <dgm:pt modelId="{1902EB19-2DA2-4C4F-A73F-31AB77C050F9}" type="pres">
      <dgm:prSet presAssocID="{5161E04D-96C5-43DC-AACB-EFD834CCC382}" presName="circ3" presStyleLbl="vennNode1" presStyleIdx="2" presStyleCnt="3" custScaleX="60486" custScaleY="60486" custLinFactX="19380" custLinFactNeighborX="100000" custLinFactNeighborY="-32401"/>
      <dgm:spPr/>
    </dgm:pt>
    <dgm:pt modelId="{42F92BEA-BAD8-4FA0-9A4D-4D419CCF2CB1}" type="pres">
      <dgm:prSet presAssocID="{5161E04D-96C5-43DC-AACB-EFD834CCC382}" presName="circ3Tx" presStyleLbl="revTx" presStyleIdx="0" presStyleCnt="0">
        <dgm:presLayoutVars>
          <dgm:chMax val="0"/>
          <dgm:chPref val="0"/>
          <dgm:bulletEnabled val="1"/>
        </dgm:presLayoutVars>
      </dgm:prSet>
      <dgm:spPr/>
    </dgm:pt>
  </dgm:ptLst>
  <dgm:cxnLst>
    <dgm:cxn modelId="{FC2B750D-B9CA-4DCF-A448-09EFE64AC7B8}" srcId="{2D80AC9E-C62D-4D0F-B3D2-D0D9166A6583}" destId="{E1D625E1-DFFD-4C74-829F-240EDDC45672}" srcOrd="0" destOrd="0" parTransId="{F6224EDB-5979-4BF0-9BCE-80B01D7705D8}" sibTransId="{301766A7-45E2-41DF-A9E6-D20B72D362E6}"/>
    <dgm:cxn modelId="{71AA165C-FB88-4C7B-A231-5E40DFA72FCE}" type="presOf" srcId="{E1D625E1-DFFD-4C74-829F-240EDDC45672}" destId="{0FAC8451-D5E6-407C-BA56-750B11517C81}" srcOrd="1" destOrd="0" presId="urn:microsoft.com/office/officeart/2005/8/layout/venn1"/>
    <dgm:cxn modelId="{C403A761-6607-430E-AB22-823561FA57A2}" srcId="{2D80AC9E-C62D-4D0F-B3D2-D0D9166A6583}" destId="{5161E04D-96C5-43DC-AACB-EFD834CCC382}" srcOrd="2" destOrd="0" parTransId="{A2A9BBF7-BD8F-410C-AF9C-34DB8B4010BF}" sibTransId="{49CC4840-E583-4E98-B0E1-DE6FD032276A}"/>
    <dgm:cxn modelId="{1BB23A68-7C2F-4083-923E-B82930BDF3A7}" type="presOf" srcId="{2D80AC9E-C62D-4D0F-B3D2-D0D9166A6583}" destId="{7A2CCAC9-78F4-441B-B46D-F85B109A9073}" srcOrd="0" destOrd="0" presId="urn:microsoft.com/office/officeart/2005/8/layout/venn1"/>
    <dgm:cxn modelId="{136E0C85-EDEE-48BD-840A-4771E3D537B9}" type="presOf" srcId="{CCF562F0-3A7B-49A3-A4EB-AD0D91CA6309}" destId="{55F4BEF2-F2D0-49CA-A218-F0455AF41D4D}" srcOrd="1" destOrd="0" presId="urn:microsoft.com/office/officeart/2005/8/layout/venn1"/>
    <dgm:cxn modelId="{ADEAB588-B0F8-4544-96D4-705220560797}" type="presOf" srcId="{E1D625E1-DFFD-4C74-829F-240EDDC45672}" destId="{289B2398-6AF0-4559-A9C7-057CB340260C}" srcOrd="0" destOrd="0" presId="urn:microsoft.com/office/officeart/2005/8/layout/venn1"/>
    <dgm:cxn modelId="{9CA7A1B0-EE60-40A1-BEDB-0CC756619461}" type="presOf" srcId="{5161E04D-96C5-43DC-AACB-EFD834CCC382}" destId="{42F92BEA-BAD8-4FA0-9A4D-4D419CCF2CB1}" srcOrd="1" destOrd="0" presId="urn:microsoft.com/office/officeart/2005/8/layout/venn1"/>
    <dgm:cxn modelId="{17CAF8DF-900F-4219-84CA-9211F2231210}" type="presOf" srcId="{5161E04D-96C5-43DC-AACB-EFD834CCC382}" destId="{1902EB19-2DA2-4C4F-A73F-31AB77C050F9}" srcOrd="0" destOrd="0" presId="urn:microsoft.com/office/officeart/2005/8/layout/venn1"/>
    <dgm:cxn modelId="{BE714BF8-4634-4C86-A786-2224FF194E65}" srcId="{2D80AC9E-C62D-4D0F-B3D2-D0D9166A6583}" destId="{CCF562F0-3A7B-49A3-A4EB-AD0D91CA6309}" srcOrd="1" destOrd="0" parTransId="{307ECF71-C90A-485F-BD01-4337BFB5BC99}" sibTransId="{C9BD1E7D-FC1B-4073-A0B7-5F20606D1C19}"/>
    <dgm:cxn modelId="{086F7CFD-4F14-4530-A0BD-B94EC1D4B2AA}" type="presOf" srcId="{CCF562F0-3A7B-49A3-A4EB-AD0D91CA6309}" destId="{EDA0E4E5-616F-4F7F-ADDA-036BB04C04CC}" srcOrd="0" destOrd="0" presId="urn:microsoft.com/office/officeart/2005/8/layout/venn1"/>
    <dgm:cxn modelId="{6727B54B-8303-4151-A1F8-4D2416CDFFC1}" type="presParOf" srcId="{7A2CCAC9-78F4-441B-B46D-F85B109A9073}" destId="{289B2398-6AF0-4559-A9C7-057CB340260C}" srcOrd="0" destOrd="0" presId="urn:microsoft.com/office/officeart/2005/8/layout/venn1"/>
    <dgm:cxn modelId="{4866BFF7-A688-4A9E-91C3-241FC66D98E3}" type="presParOf" srcId="{7A2CCAC9-78F4-441B-B46D-F85B109A9073}" destId="{0FAC8451-D5E6-407C-BA56-750B11517C81}" srcOrd="1" destOrd="0" presId="urn:microsoft.com/office/officeart/2005/8/layout/venn1"/>
    <dgm:cxn modelId="{54E46CA7-211E-48A9-B8AA-A1B692BF553B}" type="presParOf" srcId="{7A2CCAC9-78F4-441B-B46D-F85B109A9073}" destId="{EDA0E4E5-616F-4F7F-ADDA-036BB04C04CC}" srcOrd="2" destOrd="0" presId="urn:microsoft.com/office/officeart/2005/8/layout/venn1"/>
    <dgm:cxn modelId="{162F4773-C4BC-490A-B94C-C919581A6471}" type="presParOf" srcId="{7A2CCAC9-78F4-441B-B46D-F85B109A9073}" destId="{55F4BEF2-F2D0-49CA-A218-F0455AF41D4D}" srcOrd="3" destOrd="0" presId="urn:microsoft.com/office/officeart/2005/8/layout/venn1"/>
    <dgm:cxn modelId="{CA1785AD-622E-4A09-87DA-B0C69A25350C}" type="presParOf" srcId="{7A2CCAC9-78F4-441B-B46D-F85B109A9073}" destId="{1902EB19-2DA2-4C4F-A73F-31AB77C050F9}" srcOrd="4" destOrd="0" presId="urn:microsoft.com/office/officeart/2005/8/layout/venn1"/>
    <dgm:cxn modelId="{193867F9-D5A5-4C1E-BC52-878FE59AAAFE}" type="presParOf" srcId="{7A2CCAC9-78F4-441B-B46D-F85B109A9073}" destId="{42F92BEA-BAD8-4FA0-9A4D-4D419CCF2CB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C741CB2-8B1D-41E2-9A84-1FE394C0083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6B0336E9-CA51-483A-8079-1461F245DFA3}">
      <dgm:prSet phldrT="[Tekst]" custT="1"/>
      <dgm:spPr>
        <a:solidFill>
          <a:schemeClr val="accent1">
            <a:lumMod val="75000"/>
          </a:schemeClr>
        </a:solidFill>
      </dgm:spPr>
      <dgm:t>
        <a:bodyPr/>
        <a:lstStyle/>
        <a:p>
          <a:pPr algn="ctr"/>
          <a:r>
            <a:rPr lang="pl-PL" sz="1800" b="1" dirty="0" err="1"/>
            <a:t>Individuals</a:t>
          </a:r>
          <a:endParaRPr lang="pl-PL" sz="1800" b="1" dirty="0"/>
        </a:p>
      </dgm:t>
    </dgm:pt>
    <dgm:pt modelId="{8A7EEA80-26BE-4559-83A1-7C0B96081B25}" type="parTrans" cxnId="{D4C8F857-79CB-40DC-B9EE-6DB14112476C}">
      <dgm:prSet/>
      <dgm:spPr/>
      <dgm:t>
        <a:bodyPr/>
        <a:lstStyle/>
        <a:p>
          <a:endParaRPr lang="pl-PL"/>
        </a:p>
      </dgm:t>
    </dgm:pt>
    <dgm:pt modelId="{D06927D2-95A6-48FE-906B-C0921AF2A1F7}" type="sibTrans" cxnId="{D4C8F857-79CB-40DC-B9EE-6DB14112476C}">
      <dgm:prSet/>
      <dgm:spPr/>
      <dgm:t>
        <a:bodyPr/>
        <a:lstStyle/>
        <a:p>
          <a:endParaRPr lang="pl-PL"/>
        </a:p>
      </dgm:t>
    </dgm:pt>
    <dgm:pt modelId="{E51EF21F-01CB-4342-A3A9-92AB78300628}">
      <dgm:prSet phldrT="[Tekst]" custT="1"/>
      <dgm:spPr>
        <a:solidFill>
          <a:schemeClr val="accent1">
            <a:lumMod val="75000"/>
          </a:schemeClr>
        </a:solidFill>
      </dgm:spPr>
      <dgm:t>
        <a:bodyPr/>
        <a:lstStyle/>
        <a:p>
          <a:pPr algn="ctr"/>
          <a:r>
            <a:rPr lang="pl-PL" sz="1800" b="1" dirty="0"/>
            <a:t>Products</a:t>
          </a:r>
        </a:p>
      </dgm:t>
    </dgm:pt>
    <dgm:pt modelId="{8A43BCBB-1D81-44F3-9C8B-F9329F76DA52}" type="parTrans" cxnId="{39CFCC89-0703-423B-9124-54D1D934AE45}">
      <dgm:prSet/>
      <dgm:spPr/>
      <dgm:t>
        <a:bodyPr/>
        <a:lstStyle/>
        <a:p>
          <a:endParaRPr lang="pl-PL"/>
        </a:p>
      </dgm:t>
    </dgm:pt>
    <dgm:pt modelId="{8EB52522-D0D6-4381-B2C0-276AB9C6C27E}" type="sibTrans" cxnId="{39CFCC89-0703-423B-9124-54D1D934AE45}">
      <dgm:prSet/>
      <dgm:spPr/>
      <dgm:t>
        <a:bodyPr/>
        <a:lstStyle/>
        <a:p>
          <a:endParaRPr lang="pl-PL"/>
        </a:p>
      </dgm:t>
    </dgm:pt>
    <dgm:pt modelId="{AC26F2B9-135C-4578-859E-7FD8CD25A80C}" type="pres">
      <dgm:prSet presAssocID="{CC741CB2-8B1D-41E2-9A84-1FE394C00834}" presName="outerComposite" presStyleCnt="0">
        <dgm:presLayoutVars>
          <dgm:chMax val="5"/>
          <dgm:dir/>
          <dgm:resizeHandles val="exact"/>
        </dgm:presLayoutVars>
      </dgm:prSet>
      <dgm:spPr/>
    </dgm:pt>
    <dgm:pt modelId="{9DC72062-51AD-4C8E-BDA8-00592BFDE77D}" type="pres">
      <dgm:prSet presAssocID="{CC741CB2-8B1D-41E2-9A84-1FE394C00834}" presName="dummyMaxCanvas" presStyleCnt="0">
        <dgm:presLayoutVars/>
      </dgm:prSet>
      <dgm:spPr/>
    </dgm:pt>
    <dgm:pt modelId="{82F14C08-5293-437B-B1B6-B76583DDA7B0}" type="pres">
      <dgm:prSet presAssocID="{CC741CB2-8B1D-41E2-9A84-1FE394C00834}" presName="TwoNodes_1" presStyleLbl="node1" presStyleIdx="0" presStyleCnt="2" custLinFactNeighborX="-460" custLinFactNeighborY="-24605">
        <dgm:presLayoutVars>
          <dgm:bulletEnabled val="1"/>
        </dgm:presLayoutVars>
      </dgm:prSet>
      <dgm:spPr/>
    </dgm:pt>
    <dgm:pt modelId="{31E4E6AF-370A-4A09-932E-47F6C40AD4A1}" type="pres">
      <dgm:prSet presAssocID="{CC741CB2-8B1D-41E2-9A84-1FE394C00834}" presName="TwoNodes_2" presStyleLbl="node1" presStyleIdx="1" presStyleCnt="2">
        <dgm:presLayoutVars>
          <dgm:bulletEnabled val="1"/>
        </dgm:presLayoutVars>
      </dgm:prSet>
      <dgm:spPr/>
    </dgm:pt>
    <dgm:pt modelId="{AC633663-F1AA-4E37-80EF-66900235311F}" type="pres">
      <dgm:prSet presAssocID="{CC741CB2-8B1D-41E2-9A84-1FE394C00834}" presName="TwoConn_1-2" presStyleLbl="fgAccFollowNode1" presStyleIdx="0" presStyleCnt="1">
        <dgm:presLayoutVars>
          <dgm:bulletEnabled val="1"/>
        </dgm:presLayoutVars>
      </dgm:prSet>
      <dgm:spPr/>
    </dgm:pt>
    <dgm:pt modelId="{0003E9A0-B743-465E-8FFE-BE6A8A87D453}" type="pres">
      <dgm:prSet presAssocID="{CC741CB2-8B1D-41E2-9A84-1FE394C00834}" presName="TwoNodes_1_text" presStyleLbl="node1" presStyleIdx="1" presStyleCnt="2">
        <dgm:presLayoutVars>
          <dgm:bulletEnabled val="1"/>
        </dgm:presLayoutVars>
      </dgm:prSet>
      <dgm:spPr/>
    </dgm:pt>
    <dgm:pt modelId="{77A11174-80E2-4607-B95C-F0A22C21E718}" type="pres">
      <dgm:prSet presAssocID="{CC741CB2-8B1D-41E2-9A84-1FE394C00834}" presName="TwoNodes_2_text" presStyleLbl="node1" presStyleIdx="1" presStyleCnt="2">
        <dgm:presLayoutVars>
          <dgm:bulletEnabled val="1"/>
        </dgm:presLayoutVars>
      </dgm:prSet>
      <dgm:spPr/>
    </dgm:pt>
  </dgm:ptLst>
  <dgm:cxnLst>
    <dgm:cxn modelId="{DC206B15-37F4-4A96-9B02-E349829D486E}" type="presOf" srcId="{E51EF21F-01CB-4342-A3A9-92AB78300628}" destId="{77A11174-80E2-4607-B95C-F0A22C21E718}" srcOrd="1" destOrd="0" presId="urn:microsoft.com/office/officeart/2005/8/layout/vProcess5"/>
    <dgm:cxn modelId="{A2DA6B40-151F-4E3B-9231-E49EF3FC3E00}" type="presOf" srcId="{D06927D2-95A6-48FE-906B-C0921AF2A1F7}" destId="{AC633663-F1AA-4E37-80EF-66900235311F}" srcOrd="0" destOrd="0" presId="urn:microsoft.com/office/officeart/2005/8/layout/vProcess5"/>
    <dgm:cxn modelId="{D4C8F857-79CB-40DC-B9EE-6DB14112476C}" srcId="{CC741CB2-8B1D-41E2-9A84-1FE394C00834}" destId="{6B0336E9-CA51-483A-8079-1461F245DFA3}" srcOrd="0" destOrd="0" parTransId="{8A7EEA80-26BE-4559-83A1-7C0B96081B25}" sibTransId="{D06927D2-95A6-48FE-906B-C0921AF2A1F7}"/>
    <dgm:cxn modelId="{39CFCC89-0703-423B-9124-54D1D934AE45}" srcId="{CC741CB2-8B1D-41E2-9A84-1FE394C00834}" destId="{E51EF21F-01CB-4342-A3A9-92AB78300628}" srcOrd="1" destOrd="0" parTransId="{8A43BCBB-1D81-44F3-9C8B-F9329F76DA52}" sibTransId="{8EB52522-D0D6-4381-B2C0-276AB9C6C27E}"/>
    <dgm:cxn modelId="{D5744AB8-6882-4541-9C38-6C204C08469A}" type="presOf" srcId="{E51EF21F-01CB-4342-A3A9-92AB78300628}" destId="{31E4E6AF-370A-4A09-932E-47F6C40AD4A1}" srcOrd="0" destOrd="0" presId="urn:microsoft.com/office/officeart/2005/8/layout/vProcess5"/>
    <dgm:cxn modelId="{C0D008C9-2F84-4A31-B398-AEACC45B86D7}" type="presOf" srcId="{6B0336E9-CA51-483A-8079-1461F245DFA3}" destId="{82F14C08-5293-437B-B1B6-B76583DDA7B0}" srcOrd="0" destOrd="0" presId="urn:microsoft.com/office/officeart/2005/8/layout/vProcess5"/>
    <dgm:cxn modelId="{895701DF-1435-46B3-901C-D41E345A5D0D}" type="presOf" srcId="{6B0336E9-CA51-483A-8079-1461F245DFA3}" destId="{0003E9A0-B743-465E-8FFE-BE6A8A87D453}" srcOrd="1" destOrd="0" presId="urn:microsoft.com/office/officeart/2005/8/layout/vProcess5"/>
    <dgm:cxn modelId="{8FDD0FF8-E328-4910-B79B-DDCB79F33F81}" type="presOf" srcId="{CC741CB2-8B1D-41E2-9A84-1FE394C00834}" destId="{AC26F2B9-135C-4578-859E-7FD8CD25A80C}" srcOrd="0" destOrd="0" presId="urn:microsoft.com/office/officeart/2005/8/layout/vProcess5"/>
    <dgm:cxn modelId="{4E340A1F-6498-4D6D-A229-0F5FC88B0995}" type="presParOf" srcId="{AC26F2B9-135C-4578-859E-7FD8CD25A80C}" destId="{9DC72062-51AD-4C8E-BDA8-00592BFDE77D}" srcOrd="0" destOrd="0" presId="urn:microsoft.com/office/officeart/2005/8/layout/vProcess5"/>
    <dgm:cxn modelId="{42471339-40FA-40C6-8E3E-3A4FE67239E2}" type="presParOf" srcId="{AC26F2B9-135C-4578-859E-7FD8CD25A80C}" destId="{82F14C08-5293-437B-B1B6-B76583DDA7B0}" srcOrd="1" destOrd="0" presId="urn:microsoft.com/office/officeart/2005/8/layout/vProcess5"/>
    <dgm:cxn modelId="{EF8A98F0-4570-4030-AA83-695840EADAF9}" type="presParOf" srcId="{AC26F2B9-135C-4578-859E-7FD8CD25A80C}" destId="{31E4E6AF-370A-4A09-932E-47F6C40AD4A1}" srcOrd="2" destOrd="0" presId="urn:microsoft.com/office/officeart/2005/8/layout/vProcess5"/>
    <dgm:cxn modelId="{A793FB72-9893-42BC-8DF7-545BD9295D33}" type="presParOf" srcId="{AC26F2B9-135C-4578-859E-7FD8CD25A80C}" destId="{AC633663-F1AA-4E37-80EF-66900235311F}" srcOrd="3" destOrd="0" presId="urn:microsoft.com/office/officeart/2005/8/layout/vProcess5"/>
    <dgm:cxn modelId="{241FCD4B-59C4-49B1-ACE2-275902ED3F08}" type="presParOf" srcId="{AC26F2B9-135C-4578-859E-7FD8CD25A80C}" destId="{0003E9A0-B743-465E-8FFE-BE6A8A87D453}" srcOrd="4" destOrd="0" presId="urn:microsoft.com/office/officeart/2005/8/layout/vProcess5"/>
    <dgm:cxn modelId="{5072D0C9-E6C8-4E6B-87D1-7FBE04498749}" type="presParOf" srcId="{AC26F2B9-135C-4578-859E-7FD8CD25A80C}" destId="{77A11174-80E2-4607-B95C-F0A22C21E718}" srcOrd="5"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741CB2-8B1D-41E2-9A84-1FE394C0083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l-PL"/>
        </a:p>
      </dgm:t>
    </dgm:pt>
    <dgm:pt modelId="{6B0336E9-CA51-483A-8079-1461F245DFA3}">
      <dgm:prSet phldrT="[Tekst]" custT="1"/>
      <dgm:spPr>
        <a:solidFill>
          <a:schemeClr val="accent6">
            <a:lumMod val="75000"/>
          </a:schemeClr>
        </a:solidFill>
      </dgm:spPr>
      <dgm:t>
        <a:bodyPr/>
        <a:lstStyle/>
        <a:p>
          <a:pPr algn="ctr"/>
          <a:r>
            <a:rPr lang="pl-PL" sz="1800" b="1" dirty="0" err="1"/>
            <a:t>Teams</a:t>
          </a:r>
          <a:endParaRPr lang="pl-PL" sz="1800" b="1" dirty="0"/>
        </a:p>
      </dgm:t>
    </dgm:pt>
    <dgm:pt modelId="{8A7EEA80-26BE-4559-83A1-7C0B96081B25}" type="parTrans" cxnId="{D4C8F857-79CB-40DC-B9EE-6DB14112476C}">
      <dgm:prSet/>
      <dgm:spPr/>
      <dgm:t>
        <a:bodyPr/>
        <a:lstStyle/>
        <a:p>
          <a:endParaRPr lang="pl-PL"/>
        </a:p>
      </dgm:t>
    </dgm:pt>
    <dgm:pt modelId="{D06927D2-95A6-48FE-906B-C0921AF2A1F7}" type="sibTrans" cxnId="{D4C8F857-79CB-40DC-B9EE-6DB14112476C}">
      <dgm:prSet/>
      <dgm:spPr>
        <a:solidFill>
          <a:schemeClr val="accent6">
            <a:lumMod val="40000"/>
            <a:lumOff val="60000"/>
            <a:alpha val="90000"/>
          </a:schemeClr>
        </a:solidFill>
      </dgm:spPr>
      <dgm:t>
        <a:bodyPr/>
        <a:lstStyle/>
        <a:p>
          <a:endParaRPr lang="pl-PL"/>
        </a:p>
      </dgm:t>
    </dgm:pt>
    <dgm:pt modelId="{E51EF21F-01CB-4342-A3A9-92AB78300628}">
      <dgm:prSet phldrT="[Tekst]" custT="1"/>
      <dgm:spPr>
        <a:solidFill>
          <a:schemeClr val="accent6">
            <a:lumMod val="75000"/>
          </a:schemeClr>
        </a:solidFill>
      </dgm:spPr>
      <dgm:t>
        <a:bodyPr/>
        <a:lstStyle/>
        <a:p>
          <a:pPr algn="ctr"/>
          <a:r>
            <a:rPr lang="pl-PL" sz="1800" b="1" dirty="0"/>
            <a:t>Products </a:t>
          </a:r>
          <a:r>
            <a:rPr lang="pl-PL" sz="1800" b="1" dirty="0" err="1"/>
            <a:t>based</a:t>
          </a:r>
          <a:r>
            <a:rPr lang="pl-PL" sz="1800" b="1" dirty="0"/>
            <a:t> on </a:t>
          </a:r>
          <a:r>
            <a:rPr lang="pl-PL" sz="1800" b="1" dirty="0" err="1"/>
            <a:t>user</a:t>
          </a:r>
          <a:r>
            <a:rPr lang="pl-PL" sz="1800" b="1" dirty="0"/>
            <a:t>  </a:t>
          </a:r>
          <a:r>
            <a:rPr lang="pl-PL" sz="1800" b="1" dirty="0" err="1"/>
            <a:t>experience</a:t>
          </a:r>
          <a:r>
            <a:rPr lang="pl-PL" sz="1800" b="1" dirty="0"/>
            <a:t> </a:t>
          </a:r>
        </a:p>
      </dgm:t>
    </dgm:pt>
    <dgm:pt modelId="{8A43BCBB-1D81-44F3-9C8B-F9329F76DA52}" type="parTrans" cxnId="{39CFCC89-0703-423B-9124-54D1D934AE45}">
      <dgm:prSet/>
      <dgm:spPr/>
      <dgm:t>
        <a:bodyPr/>
        <a:lstStyle/>
        <a:p>
          <a:endParaRPr lang="pl-PL"/>
        </a:p>
      </dgm:t>
    </dgm:pt>
    <dgm:pt modelId="{8EB52522-D0D6-4381-B2C0-276AB9C6C27E}" type="sibTrans" cxnId="{39CFCC89-0703-423B-9124-54D1D934AE45}">
      <dgm:prSet/>
      <dgm:spPr/>
      <dgm:t>
        <a:bodyPr/>
        <a:lstStyle/>
        <a:p>
          <a:endParaRPr lang="pl-PL"/>
        </a:p>
      </dgm:t>
    </dgm:pt>
    <dgm:pt modelId="{AC26F2B9-135C-4578-859E-7FD8CD25A80C}" type="pres">
      <dgm:prSet presAssocID="{CC741CB2-8B1D-41E2-9A84-1FE394C00834}" presName="outerComposite" presStyleCnt="0">
        <dgm:presLayoutVars>
          <dgm:chMax val="5"/>
          <dgm:dir/>
          <dgm:resizeHandles val="exact"/>
        </dgm:presLayoutVars>
      </dgm:prSet>
      <dgm:spPr/>
    </dgm:pt>
    <dgm:pt modelId="{9DC72062-51AD-4C8E-BDA8-00592BFDE77D}" type="pres">
      <dgm:prSet presAssocID="{CC741CB2-8B1D-41E2-9A84-1FE394C00834}" presName="dummyMaxCanvas" presStyleCnt="0">
        <dgm:presLayoutVars/>
      </dgm:prSet>
      <dgm:spPr/>
    </dgm:pt>
    <dgm:pt modelId="{82F14C08-5293-437B-B1B6-B76583DDA7B0}" type="pres">
      <dgm:prSet presAssocID="{CC741CB2-8B1D-41E2-9A84-1FE394C00834}" presName="TwoNodes_1" presStyleLbl="node1" presStyleIdx="0" presStyleCnt="2" custLinFactNeighborX="-460" custLinFactNeighborY="-24605">
        <dgm:presLayoutVars>
          <dgm:bulletEnabled val="1"/>
        </dgm:presLayoutVars>
      </dgm:prSet>
      <dgm:spPr/>
    </dgm:pt>
    <dgm:pt modelId="{31E4E6AF-370A-4A09-932E-47F6C40AD4A1}" type="pres">
      <dgm:prSet presAssocID="{CC741CB2-8B1D-41E2-9A84-1FE394C00834}" presName="TwoNodes_2" presStyleLbl="node1" presStyleIdx="1" presStyleCnt="2">
        <dgm:presLayoutVars>
          <dgm:bulletEnabled val="1"/>
        </dgm:presLayoutVars>
      </dgm:prSet>
      <dgm:spPr/>
    </dgm:pt>
    <dgm:pt modelId="{AC633663-F1AA-4E37-80EF-66900235311F}" type="pres">
      <dgm:prSet presAssocID="{CC741CB2-8B1D-41E2-9A84-1FE394C00834}" presName="TwoConn_1-2" presStyleLbl="fgAccFollowNode1" presStyleIdx="0" presStyleCnt="1">
        <dgm:presLayoutVars>
          <dgm:bulletEnabled val="1"/>
        </dgm:presLayoutVars>
      </dgm:prSet>
      <dgm:spPr/>
    </dgm:pt>
    <dgm:pt modelId="{0003E9A0-B743-465E-8FFE-BE6A8A87D453}" type="pres">
      <dgm:prSet presAssocID="{CC741CB2-8B1D-41E2-9A84-1FE394C00834}" presName="TwoNodes_1_text" presStyleLbl="node1" presStyleIdx="1" presStyleCnt="2">
        <dgm:presLayoutVars>
          <dgm:bulletEnabled val="1"/>
        </dgm:presLayoutVars>
      </dgm:prSet>
      <dgm:spPr/>
    </dgm:pt>
    <dgm:pt modelId="{77A11174-80E2-4607-B95C-F0A22C21E718}" type="pres">
      <dgm:prSet presAssocID="{CC741CB2-8B1D-41E2-9A84-1FE394C00834}" presName="TwoNodes_2_text" presStyleLbl="node1" presStyleIdx="1" presStyleCnt="2">
        <dgm:presLayoutVars>
          <dgm:bulletEnabled val="1"/>
        </dgm:presLayoutVars>
      </dgm:prSet>
      <dgm:spPr/>
    </dgm:pt>
  </dgm:ptLst>
  <dgm:cxnLst>
    <dgm:cxn modelId="{DEC8DB0A-72FC-4D91-8F1B-7435A75BEA8D}" type="presOf" srcId="{6B0336E9-CA51-483A-8079-1461F245DFA3}" destId="{0003E9A0-B743-465E-8FFE-BE6A8A87D453}" srcOrd="1" destOrd="0" presId="urn:microsoft.com/office/officeart/2005/8/layout/vProcess5"/>
    <dgm:cxn modelId="{549DA46C-F35C-46BD-846A-FFE1127B3992}" type="presOf" srcId="{E51EF21F-01CB-4342-A3A9-92AB78300628}" destId="{77A11174-80E2-4607-B95C-F0A22C21E718}" srcOrd="1" destOrd="0" presId="urn:microsoft.com/office/officeart/2005/8/layout/vProcess5"/>
    <dgm:cxn modelId="{D19C0772-4CB7-4224-BD14-532DBC758D5C}" type="presOf" srcId="{D06927D2-95A6-48FE-906B-C0921AF2A1F7}" destId="{AC633663-F1AA-4E37-80EF-66900235311F}" srcOrd="0" destOrd="0" presId="urn:microsoft.com/office/officeart/2005/8/layout/vProcess5"/>
    <dgm:cxn modelId="{D4C8F857-79CB-40DC-B9EE-6DB14112476C}" srcId="{CC741CB2-8B1D-41E2-9A84-1FE394C00834}" destId="{6B0336E9-CA51-483A-8079-1461F245DFA3}" srcOrd="0" destOrd="0" parTransId="{8A7EEA80-26BE-4559-83A1-7C0B96081B25}" sibTransId="{D06927D2-95A6-48FE-906B-C0921AF2A1F7}"/>
    <dgm:cxn modelId="{39CFCC89-0703-423B-9124-54D1D934AE45}" srcId="{CC741CB2-8B1D-41E2-9A84-1FE394C00834}" destId="{E51EF21F-01CB-4342-A3A9-92AB78300628}" srcOrd="1" destOrd="0" parTransId="{8A43BCBB-1D81-44F3-9C8B-F9329F76DA52}" sibTransId="{8EB52522-D0D6-4381-B2C0-276AB9C6C27E}"/>
    <dgm:cxn modelId="{DB8FEEA3-26E8-4109-BE46-439EFFE7DDDE}" type="presOf" srcId="{E51EF21F-01CB-4342-A3A9-92AB78300628}" destId="{31E4E6AF-370A-4A09-932E-47F6C40AD4A1}" srcOrd="0" destOrd="0" presId="urn:microsoft.com/office/officeart/2005/8/layout/vProcess5"/>
    <dgm:cxn modelId="{B98D88D4-05DC-4197-830E-A2578693B115}" type="presOf" srcId="{CC741CB2-8B1D-41E2-9A84-1FE394C00834}" destId="{AC26F2B9-135C-4578-859E-7FD8CD25A80C}" srcOrd="0" destOrd="0" presId="urn:microsoft.com/office/officeart/2005/8/layout/vProcess5"/>
    <dgm:cxn modelId="{85E9F3F6-BB8F-4055-838F-597B1346860E}" type="presOf" srcId="{6B0336E9-CA51-483A-8079-1461F245DFA3}" destId="{82F14C08-5293-437B-B1B6-B76583DDA7B0}" srcOrd="0" destOrd="0" presId="urn:microsoft.com/office/officeart/2005/8/layout/vProcess5"/>
    <dgm:cxn modelId="{F8FA57F3-4DDE-4CA0-9087-3454912AB19A}" type="presParOf" srcId="{AC26F2B9-135C-4578-859E-7FD8CD25A80C}" destId="{9DC72062-51AD-4C8E-BDA8-00592BFDE77D}" srcOrd="0" destOrd="0" presId="urn:microsoft.com/office/officeart/2005/8/layout/vProcess5"/>
    <dgm:cxn modelId="{43E39E8E-5372-4CD9-9576-358A8941DED2}" type="presParOf" srcId="{AC26F2B9-135C-4578-859E-7FD8CD25A80C}" destId="{82F14C08-5293-437B-B1B6-B76583DDA7B0}" srcOrd="1" destOrd="0" presId="urn:microsoft.com/office/officeart/2005/8/layout/vProcess5"/>
    <dgm:cxn modelId="{22528A5A-198B-4F18-B986-4651BE9B46FD}" type="presParOf" srcId="{AC26F2B9-135C-4578-859E-7FD8CD25A80C}" destId="{31E4E6AF-370A-4A09-932E-47F6C40AD4A1}" srcOrd="2" destOrd="0" presId="urn:microsoft.com/office/officeart/2005/8/layout/vProcess5"/>
    <dgm:cxn modelId="{71DAEE06-03CD-4DAB-A087-8A25E1884354}" type="presParOf" srcId="{AC26F2B9-135C-4578-859E-7FD8CD25A80C}" destId="{AC633663-F1AA-4E37-80EF-66900235311F}" srcOrd="3" destOrd="0" presId="urn:microsoft.com/office/officeart/2005/8/layout/vProcess5"/>
    <dgm:cxn modelId="{83674248-7E42-461E-AB61-0213A70C9E62}" type="presParOf" srcId="{AC26F2B9-135C-4578-859E-7FD8CD25A80C}" destId="{0003E9A0-B743-465E-8FFE-BE6A8A87D453}" srcOrd="4" destOrd="0" presId="urn:microsoft.com/office/officeart/2005/8/layout/vProcess5"/>
    <dgm:cxn modelId="{1F3E9822-EC4D-47F0-B534-3209A2058B68}" type="presParOf" srcId="{AC26F2B9-135C-4578-859E-7FD8CD25A80C}" destId="{77A11174-80E2-4607-B95C-F0A22C21E718}" srcOrd="5" destOrd="0" presId="urn:microsoft.com/office/officeart/2005/8/layout/vProcess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B38874-A5B9-4E23-892C-DCCCD98C29B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l-PL"/>
        </a:p>
      </dgm:t>
    </dgm:pt>
    <dgm:pt modelId="{4D9AB578-1742-4C09-A79C-E5AC03086C4F}">
      <dgm:prSet phldrT="[Tekst]" custT="1"/>
      <dgm:spPr>
        <a:solidFill>
          <a:schemeClr val="accent1">
            <a:lumMod val="75000"/>
          </a:schemeClr>
        </a:solidFill>
      </dgm:spPr>
      <dgm:t>
        <a:bodyPr/>
        <a:lstStyle/>
        <a:p>
          <a:r>
            <a:rPr lang="en-US" sz="3200" dirty="0"/>
            <a:t>The </a:t>
          </a:r>
          <a:r>
            <a:rPr lang="pl-PL" sz="3200" dirty="0"/>
            <a:t>D</a:t>
          </a:r>
          <a:r>
            <a:rPr lang="en-US" sz="3200" dirty="0" err="1"/>
            <a:t>esign</a:t>
          </a:r>
          <a:r>
            <a:rPr lang="en-US" sz="3200" dirty="0"/>
            <a:t> </a:t>
          </a:r>
          <a:r>
            <a:rPr lang="pl-PL" sz="3200" dirty="0"/>
            <a:t>T</a:t>
          </a:r>
          <a:r>
            <a:rPr lang="en-US" sz="3200" dirty="0" err="1"/>
            <a:t>hinking</a:t>
          </a:r>
          <a:r>
            <a:rPr lang="en-US" sz="3200" dirty="0"/>
            <a:t> method uses:</a:t>
          </a:r>
          <a:endParaRPr lang="pl-PL" sz="3200" dirty="0"/>
        </a:p>
      </dgm:t>
    </dgm:pt>
    <dgm:pt modelId="{235028FC-95CD-4F52-B781-59115847C37F}" type="parTrans" cxnId="{D1F106AD-9856-46C4-9B5C-9B0B6C12FC73}">
      <dgm:prSet/>
      <dgm:spPr/>
      <dgm:t>
        <a:bodyPr/>
        <a:lstStyle/>
        <a:p>
          <a:endParaRPr lang="pl-PL"/>
        </a:p>
      </dgm:t>
    </dgm:pt>
    <dgm:pt modelId="{22AD2A8F-3116-4458-9F5D-97B84FB9ACC4}" type="sibTrans" cxnId="{D1F106AD-9856-46C4-9B5C-9B0B6C12FC73}">
      <dgm:prSet/>
      <dgm:spPr/>
      <dgm:t>
        <a:bodyPr/>
        <a:lstStyle/>
        <a:p>
          <a:endParaRPr lang="pl-PL"/>
        </a:p>
      </dgm:t>
    </dgm:pt>
    <dgm:pt modelId="{099CF9B0-713B-47EA-8ADB-8F4EFC081D48}">
      <dgm:prSet phldrT="[Tekst]"/>
      <dgm:spPr/>
      <dgm:t>
        <a:bodyPr/>
        <a:lstStyle/>
        <a:p>
          <a:pPr algn="just"/>
          <a:r>
            <a:rPr lang="en-US" b="1" dirty="0">
              <a:solidFill>
                <a:schemeClr val="accent1">
                  <a:lumMod val="50000"/>
                </a:schemeClr>
              </a:solidFill>
              <a:latin typeface="+mn-lt"/>
            </a:rPr>
            <a:t>divergent thinking </a:t>
          </a:r>
          <a:r>
            <a:rPr lang="en-US" dirty="0">
              <a:latin typeface="+mn-lt"/>
            </a:rPr>
            <a:t>consisting in searching</a:t>
          </a:r>
          <a:r>
            <a:rPr lang="pl-PL" dirty="0">
              <a:latin typeface="+mn-lt"/>
            </a:rPr>
            <a:t> </a:t>
          </a:r>
          <a:r>
            <a:rPr lang="en-US" dirty="0">
              <a:latin typeface="+mn-lt"/>
            </a:rPr>
            <a:t>many solutions (more or less realistic) of the same problem,</a:t>
          </a:r>
          <a:r>
            <a:rPr lang="pl-PL" dirty="0">
              <a:latin typeface="+mn-lt"/>
            </a:rPr>
            <a:t> </a:t>
          </a:r>
          <a:r>
            <a:rPr lang="en-US" dirty="0">
              <a:latin typeface="+mn-lt"/>
            </a:rPr>
            <a:t>generating original ideas and their various variants,</a:t>
          </a:r>
          <a:endParaRPr lang="pl-PL" dirty="0">
            <a:latin typeface="+mn-lt"/>
          </a:endParaRPr>
        </a:p>
      </dgm:t>
    </dgm:pt>
    <dgm:pt modelId="{E28C34BE-2B28-43B4-B50F-77FF9CEDF32E}" type="parTrans" cxnId="{4E7F7ABB-A65C-4139-A8A1-A2D47CAFDC1D}">
      <dgm:prSet/>
      <dgm:spPr/>
      <dgm:t>
        <a:bodyPr/>
        <a:lstStyle/>
        <a:p>
          <a:endParaRPr lang="pl-PL"/>
        </a:p>
      </dgm:t>
    </dgm:pt>
    <dgm:pt modelId="{483B78B4-9719-4276-8135-57EA2135A89F}" type="sibTrans" cxnId="{4E7F7ABB-A65C-4139-A8A1-A2D47CAFDC1D}">
      <dgm:prSet/>
      <dgm:spPr/>
      <dgm:t>
        <a:bodyPr/>
        <a:lstStyle/>
        <a:p>
          <a:endParaRPr lang="pl-PL"/>
        </a:p>
      </dgm:t>
    </dgm:pt>
    <dgm:pt modelId="{7B011921-B839-4A11-9E0B-C059463320E2}">
      <dgm:prSet/>
      <dgm:spPr/>
      <dgm:t>
        <a:bodyPr/>
        <a:lstStyle/>
        <a:p>
          <a:pPr algn="just"/>
          <a:r>
            <a:rPr lang="en-US" b="1" dirty="0">
              <a:solidFill>
                <a:schemeClr val="accent1">
                  <a:lumMod val="50000"/>
                </a:schemeClr>
              </a:solidFill>
              <a:latin typeface="+mn-lt"/>
            </a:rPr>
            <a:t>convergent thinking</a:t>
          </a:r>
          <a:r>
            <a:rPr lang="en-US" dirty="0">
              <a:latin typeface="+mn-lt"/>
            </a:rPr>
            <a:t>, whose role is choice</a:t>
          </a:r>
          <a:r>
            <a:rPr lang="pl-PL" dirty="0">
              <a:latin typeface="+mn-lt"/>
            </a:rPr>
            <a:t> </a:t>
          </a:r>
          <a:r>
            <a:rPr lang="en-US" dirty="0">
              <a:latin typeface="+mn-lt"/>
            </a:rPr>
            <a:t>and adjusting the best solution.</a:t>
          </a:r>
          <a:endParaRPr lang="pl-PL" dirty="0">
            <a:latin typeface="+mn-lt"/>
          </a:endParaRPr>
        </a:p>
      </dgm:t>
    </dgm:pt>
    <dgm:pt modelId="{840312E8-D574-4E54-BBEF-427FEB343763}" type="parTrans" cxnId="{507A3ED7-7995-4EBD-BF9A-F6B585E8D57A}">
      <dgm:prSet/>
      <dgm:spPr/>
      <dgm:t>
        <a:bodyPr/>
        <a:lstStyle/>
        <a:p>
          <a:endParaRPr lang="pl-PL"/>
        </a:p>
      </dgm:t>
    </dgm:pt>
    <dgm:pt modelId="{4AE5D92F-D431-4744-846B-F90DCA5B000A}" type="sibTrans" cxnId="{507A3ED7-7995-4EBD-BF9A-F6B585E8D57A}">
      <dgm:prSet/>
      <dgm:spPr/>
      <dgm:t>
        <a:bodyPr/>
        <a:lstStyle/>
        <a:p>
          <a:endParaRPr lang="pl-PL"/>
        </a:p>
      </dgm:t>
    </dgm:pt>
    <dgm:pt modelId="{010348DD-A948-42F8-BB20-DAE5E94FB1FF}">
      <dgm:prSet phldrT="[Tekst]"/>
      <dgm:spPr/>
      <dgm:t>
        <a:bodyPr/>
        <a:lstStyle/>
        <a:p>
          <a:pPr algn="just"/>
          <a:endParaRPr lang="pl-PL" dirty="0">
            <a:latin typeface="+mn-lt"/>
          </a:endParaRPr>
        </a:p>
      </dgm:t>
    </dgm:pt>
    <dgm:pt modelId="{9757DDBD-26F9-4B0C-8952-B8F7E74EB4AD}" type="parTrans" cxnId="{38975777-E1DA-4AC8-AEBD-898898C10A0D}">
      <dgm:prSet/>
      <dgm:spPr/>
      <dgm:t>
        <a:bodyPr/>
        <a:lstStyle/>
        <a:p>
          <a:endParaRPr lang="pl-PL"/>
        </a:p>
      </dgm:t>
    </dgm:pt>
    <dgm:pt modelId="{443699C9-6671-46FC-9CDC-B4555E3F4F2D}" type="sibTrans" cxnId="{38975777-E1DA-4AC8-AEBD-898898C10A0D}">
      <dgm:prSet/>
      <dgm:spPr/>
      <dgm:t>
        <a:bodyPr/>
        <a:lstStyle/>
        <a:p>
          <a:endParaRPr lang="pl-PL"/>
        </a:p>
      </dgm:t>
    </dgm:pt>
    <dgm:pt modelId="{1E9FB02D-D436-4B49-A44A-CBBF25AE9B37}">
      <dgm:prSet phldrT="[Tekst]"/>
      <dgm:spPr/>
      <dgm:t>
        <a:bodyPr/>
        <a:lstStyle/>
        <a:p>
          <a:pPr algn="just"/>
          <a:endParaRPr lang="pl-PL" dirty="0">
            <a:latin typeface="+mn-lt"/>
          </a:endParaRPr>
        </a:p>
      </dgm:t>
    </dgm:pt>
    <dgm:pt modelId="{E0A0BA77-0B81-47E1-A66E-69D416AAA3FB}" type="parTrans" cxnId="{C21AD8E2-29BE-4EF2-9319-4CDABADC9714}">
      <dgm:prSet/>
      <dgm:spPr/>
      <dgm:t>
        <a:bodyPr/>
        <a:lstStyle/>
        <a:p>
          <a:endParaRPr lang="pl-PL"/>
        </a:p>
      </dgm:t>
    </dgm:pt>
    <dgm:pt modelId="{09F69F6D-09FA-44C5-A5D9-6E53C2CD3ED1}" type="sibTrans" cxnId="{C21AD8E2-29BE-4EF2-9319-4CDABADC9714}">
      <dgm:prSet/>
      <dgm:spPr/>
      <dgm:t>
        <a:bodyPr/>
        <a:lstStyle/>
        <a:p>
          <a:endParaRPr lang="pl-PL"/>
        </a:p>
      </dgm:t>
    </dgm:pt>
    <dgm:pt modelId="{4B39E49F-C01C-4676-9E85-A1BF731DAD17}" type="pres">
      <dgm:prSet presAssocID="{51B38874-A5B9-4E23-892C-DCCCD98C29B9}" presName="Name0" presStyleCnt="0">
        <dgm:presLayoutVars>
          <dgm:dir/>
          <dgm:animLvl val="lvl"/>
          <dgm:resizeHandles/>
        </dgm:presLayoutVars>
      </dgm:prSet>
      <dgm:spPr/>
    </dgm:pt>
    <dgm:pt modelId="{F6225E54-465D-4950-AA34-4D44EDC5C582}" type="pres">
      <dgm:prSet presAssocID="{4D9AB578-1742-4C09-A79C-E5AC03086C4F}" presName="linNode" presStyleCnt="0"/>
      <dgm:spPr/>
    </dgm:pt>
    <dgm:pt modelId="{5D7FD43D-0A5B-412E-B2FB-55E78DBD44CC}" type="pres">
      <dgm:prSet presAssocID="{4D9AB578-1742-4C09-A79C-E5AC03086C4F}" presName="parentShp" presStyleLbl="node1" presStyleIdx="0" presStyleCnt="1">
        <dgm:presLayoutVars>
          <dgm:bulletEnabled val="1"/>
        </dgm:presLayoutVars>
      </dgm:prSet>
      <dgm:spPr/>
    </dgm:pt>
    <dgm:pt modelId="{313C16D4-EF8E-4F83-B03A-19F11B4F4423}" type="pres">
      <dgm:prSet presAssocID="{4D9AB578-1742-4C09-A79C-E5AC03086C4F}" presName="childShp" presStyleLbl="bgAccFollowNode1" presStyleIdx="0" presStyleCnt="1">
        <dgm:presLayoutVars>
          <dgm:bulletEnabled val="1"/>
        </dgm:presLayoutVars>
      </dgm:prSet>
      <dgm:spPr/>
    </dgm:pt>
  </dgm:ptLst>
  <dgm:cxnLst>
    <dgm:cxn modelId="{26A8FF1A-B192-46CF-8A56-ECA63BB90550}" type="presOf" srcId="{4D9AB578-1742-4C09-A79C-E5AC03086C4F}" destId="{5D7FD43D-0A5B-412E-B2FB-55E78DBD44CC}" srcOrd="0" destOrd="0" presId="urn:microsoft.com/office/officeart/2005/8/layout/vList6"/>
    <dgm:cxn modelId="{68A4B244-B775-4060-8069-035A325610AF}" type="presOf" srcId="{51B38874-A5B9-4E23-892C-DCCCD98C29B9}" destId="{4B39E49F-C01C-4676-9E85-A1BF731DAD17}" srcOrd="0" destOrd="0" presId="urn:microsoft.com/office/officeart/2005/8/layout/vList6"/>
    <dgm:cxn modelId="{38975777-E1DA-4AC8-AEBD-898898C10A0D}" srcId="{4D9AB578-1742-4C09-A79C-E5AC03086C4F}" destId="{010348DD-A948-42F8-BB20-DAE5E94FB1FF}" srcOrd="2" destOrd="0" parTransId="{9757DDBD-26F9-4B0C-8952-B8F7E74EB4AD}" sibTransId="{443699C9-6671-46FC-9CDC-B4555E3F4F2D}"/>
    <dgm:cxn modelId="{46089C98-BA64-48EC-887E-5E20B70DEB29}" type="presOf" srcId="{010348DD-A948-42F8-BB20-DAE5E94FB1FF}" destId="{313C16D4-EF8E-4F83-B03A-19F11B4F4423}" srcOrd="0" destOrd="2" presId="urn:microsoft.com/office/officeart/2005/8/layout/vList6"/>
    <dgm:cxn modelId="{D1F106AD-9856-46C4-9B5C-9B0B6C12FC73}" srcId="{51B38874-A5B9-4E23-892C-DCCCD98C29B9}" destId="{4D9AB578-1742-4C09-A79C-E5AC03086C4F}" srcOrd="0" destOrd="0" parTransId="{235028FC-95CD-4F52-B781-59115847C37F}" sibTransId="{22AD2A8F-3116-4458-9F5D-97B84FB9ACC4}"/>
    <dgm:cxn modelId="{18954FB5-5A64-40B4-992D-E910076EDE4D}" type="presOf" srcId="{099CF9B0-713B-47EA-8ADB-8F4EFC081D48}" destId="{313C16D4-EF8E-4F83-B03A-19F11B4F4423}" srcOrd="0" destOrd="1" presId="urn:microsoft.com/office/officeart/2005/8/layout/vList6"/>
    <dgm:cxn modelId="{4E7F7ABB-A65C-4139-A8A1-A2D47CAFDC1D}" srcId="{4D9AB578-1742-4C09-A79C-E5AC03086C4F}" destId="{099CF9B0-713B-47EA-8ADB-8F4EFC081D48}" srcOrd="1" destOrd="0" parTransId="{E28C34BE-2B28-43B4-B50F-77FF9CEDF32E}" sibTransId="{483B78B4-9719-4276-8135-57EA2135A89F}"/>
    <dgm:cxn modelId="{E417BEC9-78D7-4505-95EE-BBEB50486D5C}" type="presOf" srcId="{7B011921-B839-4A11-9E0B-C059463320E2}" destId="{313C16D4-EF8E-4F83-B03A-19F11B4F4423}" srcOrd="0" destOrd="3" presId="urn:microsoft.com/office/officeart/2005/8/layout/vList6"/>
    <dgm:cxn modelId="{507A3ED7-7995-4EBD-BF9A-F6B585E8D57A}" srcId="{4D9AB578-1742-4C09-A79C-E5AC03086C4F}" destId="{7B011921-B839-4A11-9E0B-C059463320E2}" srcOrd="3" destOrd="0" parTransId="{840312E8-D574-4E54-BBEF-427FEB343763}" sibTransId="{4AE5D92F-D431-4744-846B-F90DCA5B000A}"/>
    <dgm:cxn modelId="{C21AD8E2-29BE-4EF2-9319-4CDABADC9714}" srcId="{4D9AB578-1742-4C09-A79C-E5AC03086C4F}" destId="{1E9FB02D-D436-4B49-A44A-CBBF25AE9B37}" srcOrd="0" destOrd="0" parTransId="{E0A0BA77-0B81-47E1-A66E-69D416AAA3FB}" sibTransId="{09F69F6D-09FA-44C5-A5D9-6E53C2CD3ED1}"/>
    <dgm:cxn modelId="{90055BE4-F210-483D-9429-CB7E213C5E27}" type="presOf" srcId="{1E9FB02D-D436-4B49-A44A-CBBF25AE9B37}" destId="{313C16D4-EF8E-4F83-B03A-19F11B4F4423}" srcOrd="0" destOrd="0" presId="urn:microsoft.com/office/officeart/2005/8/layout/vList6"/>
    <dgm:cxn modelId="{B410DD15-6235-4AAD-804B-BC1DEE626076}" type="presParOf" srcId="{4B39E49F-C01C-4676-9E85-A1BF731DAD17}" destId="{F6225E54-465D-4950-AA34-4D44EDC5C582}" srcOrd="0" destOrd="0" presId="urn:microsoft.com/office/officeart/2005/8/layout/vList6"/>
    <dgm:cxn modelId="{876AB1F1-092F-40C2-86FD-5E0A177A50DC}" type="presParOf" srcId="{F6225E54-465D-4950-AA34-4D44EDC5C582}" destId="{5D7FD43D-0A5B-412E-B2FB-55E78DBD44CC}" srcOrd="0" destOrd="0" presId="urn:microsoft.com/office/officeart/2005/8/layout/vList6"/>
    <dgm:cxn modelId="{45587223-C4E2-4983-8050-C52C673A3C89}" type="presParOf" srcId="{F6225E54-465D-4950-AA34-4D44EDC5C582}" destId="{313C16D4-EF8E-4F83-B03A-19F11B4F442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E304F7-9056-4132-ACEA-BE9C06847FE8}" type="doc">
      <dgm:prSet loTypeId="urn:microsoft.com/office/officeart/2005/8/layout/hProcess9" loCatId="process" qsTypeId="urn:microsoft.com/office/officeart/2005/8/quickstyle/simple1" qsCatId="simple" csTypeId="urn:microsoft.com/office/officeart/2005/8/colors/colorful1" csCatId="colorful" phldr="1"/>
      <dgm:spPr/>
    </dgm:pt>
    <dgm:pt modelId="{5DC93E56-E87D-4E96-804C-553832E491B4}">
      <dgm:prSet phldrT="[Tekst]" custT="1"/>
      <dgm:spPr>
        <a:xfrm>
          <a:off x="2313661" y="1291113"/>
          <a:ext cx="1980319" cy="1721484"/>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l-PL" sz="2000" dirty="0">
              <a:solidFill>
                <a:sysClr val="windowText" lastClr="000000"/>
              </a:solidFill>
              <a:latin typeface="+mn-lt"/>
              <a:ea typeface="+mn-ea"/>
              <a:cs typeface="Times New Roman" pitchFamily="18" charset="0"/>
            </a:rPr>
            <a:t>Define</a:t>
          </a:r>
        </a:p>
      </dgm:t>
    </dgm:pt>
    <dgm:pt modelId="{C7895708-337A-43D7-B04D-5EC5F531101C}" type="parTrans" cxnId="{3A2014D6-8DC9-4D6E-B16A-00A684C723CA}">
      <dgm:prSet/>
      <dgm:spPr/>
      <dgm:t>
        <a:bodyPr/>
        <a:lstStyle/>
        <a:p>
          <a:endParaRPr lang="pl-PL" sz="1600">
            <a:solidFill>
              <a:schemeClr val="tx1"/>
            </a:solidFill>
            <a:latin typeface="+mn-lt"/>
            <a:cs typeface="Times New Roman" pitchFamily="18" charset="0"/>
          </a:endParaRPr>
        </a:p>
      </dgm:t>
    </dgm:pt>
    <dgm:pt modelId="{BDFE261C-CD77-42B0-B8EE-2171E3E85E3E}" type="sibTrans" cxnId="{3A2014D6-8DC9-4D6E-B16A-00A684C723CA}">
      <dgm:prSet/>
      <dgm:spPr/>
      <dgm:t>
        <a:bodyPr/>
        <a:lstStyle/>
        <a:p>
          <a:endParaRPr lang="pl-PL" sz="1600">
            <a:solidFill>
              <a:schemeClr val="tx1"/>
            </a:solidFill>
            <a:latin typeface="+mn-lt"/>
            <a:cs typeface="Times New Roman" pitchFamily="18" charset="0"/>
          </a:endParaRPr>
        </a:p>
      </dgm:t>
    </dgm:pt>
    <dgm:pt modelId="{3C4A449A-EBF6-4EF6-BEF5-8C59F6F6D7DA}">
      <dgm:prSet custT="1"/>
      <dgm:spPr>
        <a:xfrm>
          <a:off x="3289" y="1291113"/>
          <a:ext cx="1980319" cy="1721484"/>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l-PL" sz="2000" dirty="0">
              <a:solidFill>
                <a:sysClr val="windowText" lastClr="000000"/>
              </a:solidFill>
              <a:latin typeface="+mn-lt"/>
              <a:ea typeface="+mn-ea"/>
              <a:cs typeface="Times New Roman" pitchFamily="18" charset="0"/>
            </a:rPr>
            <a:t>Empathize</a:t>
          </a:r>
        </a:p>
      </dgm:t>
    </dgm:pt>
    <dgm:pt modelId="{7EF70BAE-60D9-447B-8358-DA483B2CE3C4}" type="parTrans" cxnId="{CFEA983D-C2E6-49E3-9727-825C67E090E7}">
      <dgm:prSet/>
      <dgm:spPr/>
      <dgm:t>
        <a:bodyPr/>
        <a:lstStyle/>
        <a:p>
          <a:endParaRPr lang="pl-PL" sz="1600">
            <a:solidFill>
              <a:schemeClr val="tx1"/>
            </a:solidFill>
            <a:latin typeface="+mn-lt"/>
            <a:cs typeface="Times New Roman" pitchFamily="18" charset="0"/>
          </a:endParaRPr>
        </a:p>
      </dgm:t>
    </dgm:pt>
    <dgm:pt modelId="{2A38A700-E5BD-4C05-B47F-2487112CEC36}" type="sibTrans" cxnId="{CFEA983D-C2E6-49E3-9727-825C67E090E7}">
      <dgm:prSet/>
      <dgm:spPr/>
      <dgm:t>
        <a:bodyPr/>
        <a:lstStyle/>
        <a:p>
          <a:endParaRPr lang="pl-PL" sz="1600">
            <a:solidFill>
              <a:schemeClr val="tx1"/>
            </a:solidFill>
            <a:latin typeface="+mn-lt"/>
            <a:cs typeface="Times New Roman" pitchFamily="18" charset="0"/>
          </a:endParaRPr>
        </a:p>
      </dgm:t>
    </dgm:pt>
    <dgm:pt modelId="{9C9886E9-251F-46D6-AA79-FFF61006D499}">
      <dgm:prSet custT="1"/>
      <dgm:spPr>
        <a:xfrm>
          <a:off x="4624034" y="1291113"/>
          <a:ext cx="1980319" cy="1721484"/>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l-PL" sz="2000" dirty="0">
              <a:solidFill>
                <a:sysClr val="windowText" lastClr="000000"/>
              </a:solidFill>
              <a:latin typeface="+mn-lt"/>
              <a:ea typeface="+mn-ea"/>
              <a:cs typeface="Times New Roman" pitchFamily="18" charset="0"/>
            </a:rPr>
            <a:t>Ideate</a:t>
          </a:r>
        </a:p>
      </dgm:t>
    </dgm:pt>
    <dgm:pt modelId="{04942564-EA80-44EB-B5F4-B88E22136FB2}" type="parTrans" cxnId="{B87B83FE-E652-4218-A268-000B246A38BD}">
      <dgm:prSet/>
      <dgm:spPr/>
      <dgm:t>
        <a:bodyPr/>
        <a:lstStyle/>
        <a:p>
          <a:endParaRPr lang="pl-PL" sz="1600">
            <a:solidFill>
              <a:schemeClr val="tx1"/>
            </a:solidFill>
            <a:latin typeface="+mn-lt"/>
            <a:cs typeface="Times New Roman" pitchFamily="18" charset="0"/>
          </a:endParaRPr>
        </a:p>
      </dgm:t>
    </dgm:pt>
    <dgm:pt modelId="{56A0B068-7AEE-4374-A362-D20E264F9C71}" type="sibTrans" cxnId="{B87B83FE-E652-4218-A268-000B246A38BD}">
      <dgm:prSet/>
      <dgm:spPr/>
      <dgm:t>
        <a:bodyPr/>
        <a:lstStyle/>
        <a:p>
          <a:endParaRPr lang="pl-PL" sz="1600">
            <a:solidFill>
              <a:schemeClr val="tx1"/>
            </a:solidFill>
            <a:latin typeface="+mn-lt"/>
            <a:cs typeface="Times New Roman" pitchFamily="18" charset="0"/>
          </a:endParaRPr>
        </a:p>
      </dgm:t>
    </dgm:pt>
    <dgm:pt modelId="{E407A3CB-D930-401E-BDB8-CB1A2D841DE0}">
      <dgm:prSet custT="1"/>
      <dgm:spPr>
        <a:xfrm>
          <a:off x="6934406" y="1291113"/>
          <a:ext cx="1980319" cy="1721484"/>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l-PL" sz="2000" dirty="0">
              <a:solidFill>
                <a:sysClr val="windowText" lastClr="000000"/>
              </a:solidFill>
              <a:latin typeface="+mn-lt"/>
              <a:ea typeface="+mn-ea"/>
              <a:cs typeface="Times New Roman" pitchFamily="18" charset="0"/>
            </a:rPr>
            <a:t>Prototype</a:t>
          </a:r>
        </a:p>
      </dgm:t>
    </dgm:pt>
    <dgm:pt modelId="{CC89E8B1-2D3E-4CC4-86D8-904DF1B17C35}" type="parTrans" cxnId="{FA00B2B2-C470-4511-91CB-789E9D2AAE10}">
      <dgm:prSet/>
      <dgm:spPr/>
      <dgm:t>
        <a:bodyPr/>
        <a:lstStyle/>
        <a:p>
          <a:endParaRPr lang="pl-PL" sz="1600">
            <a:solidFill>
              <a:schemeClr val="tx1"/>
            </a:solidFill>
            <a:latin typeface="+mn-lt"/>
            <a:cs typeface="Times New Roman" pitchFamily="18" charset="0"/>
          </a:endParaRPr>
        </a:p>
      </dgm:t>
    </dgm:pt>
    <dgm:pt modelId="{402536C0-F6B3-4B7E-9F28-D31F95CD5C6B}" type="sibTrans" cxnId="{FA00B2B2-C470-4511-91CB-789E9D2AAE10}">
      <dgm:prSet/>
      <dgm:spPr/>
      <dgm:t>
        <a:bodyPr/>
        <a:lstStyle/>
        <a:p>
          <a:endParaRPr lang="pl-PL" sz="1600">
            <a:solidFill>
              <a:schemeClr val="tx1"/>
            </a:solidFill>
            <a:latin typeface="+mn-lt"/>
            <a:cs typeface="Times New Roman" pitchFamily="18" charset="0"/>
          </a:endParaRPr>
        </a:p>
      </dgm:t>
    </dgm:pt>
    <dgm:pt modelId="{1D267D3C-F0A4-42D2-91E7-55F4482B9A15}">
      <dgm:prSet custT="1"/>
      <dgm:spPr>
        <a:xfrm>
          <a:off x="9244779" y="1291113"/>
          <a:ext cx="1980319" cy="1721484"/>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pl-PL" sz="2000" dirty="0">
              <a:solidFill>
                <a:sysClr val="windowText" lastClr="000000"/>
              </a:solidFill>
              <a:latin typeface="+mn-lt"/>
              <a:ea typeface="+mn-ea"/>
              <a:cs typeface="Times New Roman" pitchFamily="18" charset="0"/>
            </a:rPr>
            <a:t>Test</a:t>
          </a:r>
        </a:p>
      </dgm:t>
    </dgm:pt>
    <dgm:pt modelId="{AEF14AFE-2EEE-4729-A8CE-AC2A25EA563D}" type="parTrans" cxnId="{D25EDBC1-3430-4A30-832A-C7F573952AAA}">
      <dgm:prSet/>
      <dgm:spPr/>
      <dgm:t>
        <a:bodyPr/>
        <a:lstStyle/>
        <a:p>
          <a:endParaRPr lang="pl-PL" sz="1600">
            <a:solidFill>
              <a:schemeClr val="tx1"/>
            </a:solidFill>
            <a:latin typeface="+mn-lt"/>
            <a:cs typeface="Times New Roman" pitchFamily="18" charset="0"/>
          </a:endParaRPr>
        </a:p>
      </dgm:t>
    </dgm:pt>
    <dgm:pt modelId="{17BF22B7-A212-484F-BB4B-E034C0249B5A}" type="sibTrans" cxnId="{D25EDBC1-3430-4A30-832A-C7F573952AAA}">
      <dgm:prSet/>
      <dgm:spPr/>
      <dgm:t>
        <a:bodyPr/>
        <a:lstStyle/>
        <a:p>
          <a:endParaRPr lang="pl-PL" sz="1600">
            <a:solidFill>
              <a:schemeClr val="tx1"/>
            </a:solidFill>
            <a:latin typeface="+mn-lt"/>
            <a:cs typeface="Times New Roman" pitchFamily="18" charset="0"/>
          </a:endParaRPr>
        </a:p>
      </dgm:t>
    </dgm:pt>
    <dgm:pt modelId="{E08BF8E5-BEDD-4E35-AA6B-F8876D81A4EF}" type="pres">
      <dgm:prSet presAssocID="{D2E304F7-9056-4132-ACEA-BE9C06847FE8}" presName="CompostProcess" presStyleCnt="0">
        <dgm:presLayoutVars>
          <dgm:dir/>
          <dgm:resizeHandles val="exact"/>
        </dgm:presLayoutVars>
      </dgm:prSet>
      <dgm:spPr/>
    </dgm:pt>
    <dgm:pt modelId="{2985E212-B589-444E-A966-C1D789090CFD}" type="pres">
      <dgm:prSet presAssocID="{D2E304F7-9056-4132-ACEA-BE9C06847FE8}" presName="arrow" presStyleLbl="bgShp" presStyleIdx="0" presStyleCnt="1"/>
      <dgm:spPr>
        <a:xfrm>
          <a:off x="842129" y="0"/>
          <a:ext cx="9544129" cy="4303712"/>
        </a:xfrm>
        <a:prstGeom prst="rightArrow">
          <a:avLst/>
        </a:prstGeom>
        <a:solidFill>
          <a:srgbClr val="C0504D">
            <a:tint val="40000"/>
            <a:hueOff val="0"/>
            <a:satOff val="0"/>
            <a:lumOff val="0"/>
            <a:alphaOff val="0"/>
          </a:srgbClr>
        </a:solidFill>
        <a:ln>
          <a:noFill/>
        </a:ln>
        <a:effectLst/>
      </dgm:spPr>
    </dgm:pt>
    <dgm:pt modelId="{2A3FF4EF-03A3-40A9-976D-453645F97D95}" type="pres">
      <dgm:prSet presAssocID="{D2E304F7-9056-4132-ACEA-BE9C06847FE8}" presName="linearProcess" presStyleCnt="0"/>
      <dgm:spPr/>
    </dgm:pt>
    <dgm:pt modelId="{BBF7689A-FB01-44E4-AC78-D616FD785D78}" type="pres">
      <dgm:prSet presAssocID="{3C4A449A-EBF6-4EF6-BEF5-8C59F6F6D7DA}" presName="textNode" presStyleLbl="node1" presStyleIdx="0" presStyleCnt="5">
        <dgm:presLayoutVars>
          <dgm:bulletEnabled val="1"/>
        </dgm:presLayoutVars>
      </dgm:prSet>
      <dgm:spPr/>
    </dgm:pt>
    <dgm:pt modelId="{3D7126B4-E519-4285-92B0-0ABBB246E504}" type="pres">
      <dgm:prSet presAssocID="{2A38A700-E5BD-4C05-B47F-2487112CEC36}" presName="sibTrans" presStyleCnt="0"/>
      <dgm:spPr/>
    </dgm:pt>
    <dgm:pt modelId="{2513C3B7-B04C-4E9E-8157-490AC0AEBC1A}" type="pres">
      <dgm:prSet presAssocID="{5DC93E56-E87D-4E96-804C-553832E491B4}" presName="textNode" presStyleLbl="node1" presStyleIdx="1" presStyleCnt="5">
        <dgm:presLayoutVars>
          <dgm:bulletEnabled val="1"/>
        </dgm:presLayoutVars>
      </dgm:prSet>
      <dgm:spPr/>
    </dgm:pt>
    <dgm:pt modelId="{1AEA9983-E4AC-42FA-ACE3-777015EC5214}" type="pres">
      <dgm:prSet presAssocID="{BDFE261C-CD77-42B0-B8EE-2171E3E85E3E}" presName="sibTrans" presStyleCnt="0"/>
      <dgm:spPr/>
    </dgm:pt>
    <dgm:pt modelId="{0AFB0B0C-8976-4954-B294-93AAAD5D09C2}" type="pres">
      <dgm:prSet presAssocID="{9C9886E9-251F-46D6-AA79-FFF61006D499}" presName="textNode" presStyleLbl="node1" presStyleIdx="2" presStyleCnt="5">
        <dgm:presLayoutVars>
          <dgm:bulletEnabled val="1"/>
        </dgm:presLayoutVars>
      </dgm:prSet>
      <dgm:spPr/>
    </dgm:pt>
    <dgm:pt modelId="{4A27DD50-41AA-419E-8CC1-E223F60C1D1E}" type="pres">
      <dgm:prSet presAssocID="{56A0B068-7AEE-4374-A362-D20E264F9C71}" presName="sibTrans" presStyleCnt="0"/>
      <dgm:spPr/>
    </dgm:pt>
    <dgm:pt modelId="{82E0743D-E3D3-49DE-B284-33D045BBE068}" type="pres">
      <dgm:prSet presAssocID="{E407A3CB-D930-401E-BDB8-CB1A2D841DE0}" presName="textNode" presStyleLbl="node1" presStyleIdx="3" presStyleCnt="5">
        <dgm:presLayoutVars>
          <dgm:bulletEnabled val="1"/>
        </dgm:presLayoutVars>
      </dgm:prSet>
      <dgm:spPr/>
    </dgm:pt>
    <dgm:pt modelId="{D1AA7E0B-4D42-4020-BBE8-BE61178630E0}" type="pres">
      <dgm:prSet presAssocID="{402536C0-F6B3-4B7E-9F28-D31F95CD5C6B}" presName="sibTrans" presStyleCnt="0"/>
      <dgm:spPr/>
    </dgm:pt>
    <dgm:pt modelId="{87F5EDAD-D6BA-4296-BBF8-74F99DA92A62}" type="pres">
      <dgm:prSet presAssocID="{1D267D3C-F0A4-42D2-91E7-55F4482B9A15}" presName="textNode" presStyleLbl="node1" presStyleIdx="4" presStyleCnt="5">
        <dgm:presLayoutVars>
          <dgm:bulletEnabled val="1"/>
        </dgm:presLayoutVars>
      </dgm:prSet>
      <dgm:spPr/>
    </dgm:pt>
  </dgm:ptLst>
  <dgm:cxnLst>
    <dgm:cxn modelId="{7A55980C-F662-4AA6-B9EB-15FA3088FFCD}" type="presOf" srcId="{1D267D3C-F0A4-42D2-91E7-55F4482B9A15}" destId="{87F5EDAD-D6BA-4296-BBF8-74F99DA92A62}" srcOrd="0" destOrd="0" presId="urn:microsoft.com/office/officeart/2005/8/layout/hProcess9"/>
    <dgm:cxn modelId="{C31AF111-4685-4F9D-81BD-7AC3FFCC54E9}" type="presOf" srcId="{D2E304F7-9056-4132-ACEA-BE9C06847FE8}" destId="{E08BF8E5-BEDD-4E35-AA6B-F8876D81A4EF}" srcOrd="0" destOrd="0" presId="urn:microsoft.com/office/officeart/2005/8/layout/hProcess9"/>
    <dgm:cxn modelId="{1BB02815-96D6-4299-89F8-F3EEBEE9B2DB}" type="presOf" srcId="{3C4A449A-EBF6-4EF6-BEF5-8C59F6F6D7DA}" destId="{BBF7689A-FB01-44E4-AC78-D616FD785D78}" srcOrd="0" destOrd="0" presId="urn:microsoft.com/office/officeart/2005/8/layout/hProcess9"/>
    <dgm:cxn modelId="{CFEA983D-C2E6-49E3-9727-825C67E090E7}" srcId="{D2E304F7-9056-4132-ACEA-BE9C06847FE8}" destId="{3C4A449A-EBF6-4EF6-BEF5-8C59F6F6D7DA}" srcOrd="0" destOrd="0" parTransId="{7EF70BAE-60D9-447B-8358-DA483B2CE3C4}" sibTransId="{2A38A700-E5BD-4C05-B47F-2487112CEC36}"/>
    <dgm:cxn modelId="{FA00B2B2-C470-4511-91CB-789E9D2AAE10}" srcId="{D2E304F7-9056-4132-ACEA-BE9C06847FE8}" destId="{E407A3CB-D930-401E-BDB8-CB1A2D841DE0}" srcOrd="3" destOrd="0" parTransId="{CC89E8B1-2D3E-4CC4-86D8-904DF1B17C35}" sibTransId="{402536C0-F6B3-4B7E-9F28-D31F95CD5C6B}"/>
    <dgm:cxn modelId="{5EE775B9-C001-48E8-AFCF-9E52019AA2FE}" type="presOf" srcId="{5DC93E56-E87D-4E96-804C-553832E491B4}" destId="{2513C3B7-B04C-4E9E-8157-490AC0AEBC1A}" srcOrd="0" destOrd="0" presId="urn:microsoft.com/office/officeart/2005/8/layout/hProcess9"/>
    <dgm:cxn modelId="{D25EDBC1-3430-4A30-832A-C7F573952AAA}" srcId="{D2E304F7-9056-4132-ACEA-BE9C06847FE8}" destId="{1D267D3C-F0A4-42D2-91E7-55F4482B9A15}" srcOrd="4" destOrd="0" parTransId="{AEF14AFE-2EEE-4729-A8CE-AC2A25EA563D}" sibTransId="{17BF22B7-A212-484F-BB4B-E034C0249B5A}"/>
    <dgm:cxn modelId="{C414BECF-965C-411C-A2DF-D21F1E104E60}" type="presOf" srcId="{9C9886E9-251F-46D6-AA79-FFF61006D499}" destId="{0AFB0B0C-8976-4954-B294-93AAAD5D09C2}" srcOrd="0" destOrd="0" presId="urn:microsoft.com/office/officeart/2005/8/layout/hProcess9"/>
    <dgm:cxn modelId="{3A2014D6-8DC9-4D6E-B16A-00A684C723CA}" srcId="{D2E304F7-9056-4132-ACEA-BE9C06847FE8}" destId="{5DC93E56-E87D-4E96-804C-553832E491B4}" srcOrd="1" destOrd="0" parTransId="{C7895708-337A-43D7-B04D-5EC5F531101C}" sibTransId="{BDFE261C-CD77-42B0-B8EE-2171E3E85E3E}"/>
    <dgm:cxn modelId="{0C5E85FB-A4DE-43BF-8872-421100274F43}" type="presOf" srcId="{E407A3CB-D930-401E-BDB8-CB1A2D841DE0}" destId="{82E0743D-E3D3-49DE-B284-33D045BBE068}" srcOrd="0" destOrd="0" presId="urn:microsoft.com/office/officeart/2005/8/layout/hProcess9"/>
    <dgm:cxn modelId="{B87B83FE-E652-4218-A268-000B246A38BD}" srcId="{D2E304F7-9056-4132-ACEA-BE9C06847FE8}" destId="{9C9886E9-251F-46D6-AA79-FFF61006D499}" srcOrd="2" destOrd="0" parTransId="{04942564-EA80-44EB-B5F4-B88E22136FB2}" sibTransId="{56A0B068-7AEE-4374-A362-D20E264F9C71}"/>
    <dgm:cxn modelId="{E008260A-158B-405A-B2E5-FEA8BD356958}" type="presParOf" srcId="{E08BF8E5-BEDD-4E35-AA6B-F8876D81A4EF}" destId="{2985E212-B589-444E-A966-C1D789090CFD}" srcOrd="0" destOrd="0" presId="urn:microsoft.com/office/officeart/2005/8/layout/hProcess9"/>
    <dgm:cxn modelId="{D57B6193-0AC5-43B5-A85D-35D478B04D87}" type="presParOf" srcId="{E08BF8E5-BEDD-4E35-AA6B-F8876D81A4EF}" destId="{2A3FF4EF-03A3-40A9-976D-453645F97D95}" srcOrd="1" destOrd="0" presId="urn:microsoft.com/office/officeart/2005/8/layout/hProcess9"/>
    <dgm:cxn modelId="{46D54993-1633-42A8-B8FF-763AF9792382}" type="presParOf" srcId="{2A3FF4EF-03A3-40A9-976D-453645F97D95}" destId="{BBF7689A-FB01-44E4-AC78-D616FD785D78}" srcOrd="0" destOrd="0" presId="urn:microsoft.com/office/officeart/2005/8/layout/hProcess9"/>
    <dgm:cxn modelId="{8F5A95CE-91F5-49F9-9CCE-8A26FDE02469}" type="presParOf" srcId="{2A3FF4EF-03A3-40A9-976D-453645F97D95}" destId="{3D7126B4-E519-4285-92B0-0ABBB246E504}" srcOrd="1" destOrd="0" presId="urn:microsoft.com/office/officeart/2005/8/layout/hProcess9"/>
    <dgm:cxn modelId="{39807531-199D-4404-9DFB-A22F6B099283}" type="presParOf" srcId="{2A3FF4EF-03A3-40A9-976D-453645F97D95}" destId="{2513C3B7-B04C-4E9E-8157-490AC0AEBC1A}" srcOrd="2" destOrd="0" presId="urn:microsoft.com/office/officeart/2005/8/layout/hProcess9"/>
    <dgm:cxn modelId="{EAECA6E4-B430-4203-A146-3789A5C1BF2B}" type="presParOf" srcId="{2A3FF4EF-03A3-40A9-976D-453645F97D95}" destId="{1AEA9983-E4AC-42FA-ACE3-777015EC5214}" srcOrd="3" destOrd="0" presId="urn:microsoft.com/office/officeart/2005/8/layout/hProcess9"/>
    <dgm:cxn modelId="{56D2FC20-A19D-4B83-918C-B59AD577F91B}" type="presParOf" srcId="{2A3FF4EF-03A3-40A9-976D-453645F97D95}" destId="{0AFB0B0C-8976-4954-B294-93AAAD5D09C2}" srcOrd="4" destOrd="0" presId="urn:microsoft.com/office/officeart/2005/8/layout/hProcess9"/>
    <dgm:cxn modelId="{7E4C20BD-6D07-45D0-8592-315279C5FA1F}" type="presParOf" srcId="{2A3FF4EF-03A3-40A9-976D-453645F97D95}" destId="{4A27DD50-41AA-419E-8CC1-E223F60C1D1E}" srcOrd="5" destOrd="0" presId="urn:microsoft.com/office/officeart/2005/8/layout/hProcess9"/>
    <dgm:cxn modelId="{2793B8C4-270D-4C49-A89F-BD4CB0C21B5D}" type="presParOf" srcId="{2A3FF4EF-03A3-40A9-976D-453645F97D95}" destId="{82E0743D-E3D3-49DE-B284-33D045BBE068}" srcOrd="6" destOrd="0" presId="urn:microsoft.com/office/officeart/2005/8/layout/hProcess9"/>
    <dgm:cxn modelId="{D895C065-752E-4D3B-8E86-2ECEF02F1391}" type="presParOf" srcId="{2A3FF4EF-03A3-40A9-976D-453645F97D95}" destId="{D1AA7E0B-4D42-4020-BBE8-BE61178630E0}" srcOrd="7" destOrd="0" presId="urn:microsoft.com/office/officeart/2005/8/layout/hProcess9"/>
    <dgm:cxn modelId="{C31E5B27-1EB7-4DE5-A146-4FE124245498}" type="presParOf" srcId="{2A3FF4EF-03A3-40A9-976D-453645F97D95}" destId="{87F5EDAD-D6BA-4296-BBF8-74F99DA92A62}"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19855-0CB9-48B7-9E05-90320EF49BBD}">
      <dsp:nvSpPr>
        <dsp:cNvPr id="0" name=""/>
        <dsp:cNvSpPr/>
      </dsp:nvSpPr>
      <dsp:spPr>
        <a:xfrm>
          <a:off x="4640694" y="267178"/>
          <a:ext cx="2010780" cy="200770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pl-PL" sz="1600" kern="1200" dirty="0"/>
            <a:t>BUSINESS</a:t>
          </a:r>
        </a:p>
        <a:p>
          <a:pPr marL="0" lvl="0" indent="0" algn="ctr" defTabSz="711200">
            <a:lnSpc>
              <a:spcPct val="90000"/>
            </a:lnSpc>
            <a:spcBef>
              <a:spcPct val="0"/>
            </a:spcBef>
            <a:spcAft>
              <a:spcPct val="35000"/>
            </a:spcAft>
            <a:buNone/>
          </a:pPr>
          <a:r>
            <a:rPr lang="pl-PL" sz="1600" kern="1200" dirty="0"/>
            <a:t>(</a:t>
          </a:r>
          <a:r>
            <a:rPr lang="pl-PL" sz="1600" kern="1200" dirty="0" err="1"/>
            <a:t>viability</a:t>
          </a:r>
          <a:r>
            <a:rPr lang="pl-PL" sz="1600" kern="1200" dirty="0"/>
            <a:t>)</a:t>
          </a:r>
        </a:p>
      </dsp:txBody>
      <dsp:txXfrm>
        <a:off x="4908798" y="618527"/>
        <a:ext cx="1474572" cy="903468"/>
      </dsp:txXfrm>
    </dsp:sp>
    <dsp:sp modelId="{8F4A53FC-9D77-4F10-AF9E-85A5028D5BD8}">
      <dsp:nvSpPr>
        <dsp:cNvPr id="0" name=""/>
        <dsp:cNvSpPr/>
      </dsp:nvSpPr>
      <dsp:spPr>
        <a:xfrm>
          <a:off x="5479229" y="1311586"/>
          <a:ext cx="2010780" cy="2007707"/>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pl-PL" sz="1600" kern="1200" dirty="0"/>
            <a:t>TECHNOLOGY</a:t>
          </a:r>
        </a:p>
        <a:p>
          <a:pPr marL="0" lvl="0" indent="0" algn="ctr" defTabSz="711200">
            <a:lnSpc>
              <a:spcPct val="90000"/>
            </a:lnSpc>
            <a:spcBef>
              <a:spcPct val="0"/>
            </a:spcBef>
            <a:spcAft>
              <a:spcPct val="35000"/>
            </a:spcAft>
            <a:buNone/>
          </a:pPr>
          <a:r>
            <a:rPr lang="pl-PL" sz="1600" kern="1200" dirty="0"/>
            <a:t>(</a:t>
          </a:r>
          <a:r>
            <a:rPr lang="pl-PL" sz="1600" kern="1200" dirty="0" err="1"/>
            <a:t>feasibility</a:t>
          </a:r>
          <a:r>
            <a:rPr lang="pl-PL" sz="1600" kern="1200" dirty="0"/>
            <a:t>)</a:t>
          </a:r>
        </a:p>
      </dsp:txBody>
      <dsp:txXfrm>
        <a:off x="6094193" y="1830244"/>
        <a:ext cx="1206468" cy="1104239"/>
      </dsp:txXfrm>
    </dsp:sp>
    <dsp:sp modelId="{46C0BD63-7ABC-438F-AC61-501DBDA30894}">
      <dsp:nvSpPr>
        <dsp:cNvPr id="0" name=""/>
        <dsp:cNvSpPr/>
      </dsp:nvSpPr>
      <dsp:spPr>
        <a:xfrm>
          <a:off x="3953503" y="1381332"/>
          <a:ext cx="2010780" cy="2007707"/>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pl-PL" sz="1600" kern="1200" dirty="0"/>
            <a:t>PEOPLE</a:t>
          </a:r>
        </a:p>
        <a:p>
          <a:pPr marL="0" lvl="0" indent="0" algn="ctr" defTabSz="711200">
            <a:lnSpc>
              <a:spcPct val="90000"/>
            </a:lnSpc>
            <a:spcBef>
              <a:spcPct val="0"/>
            </a:spcBef>
            <a:spcAft>
              <a:spcPct val="35000"/>
            </a:spcAft>
            <a:buNone/>
          </a:pPr>
          <a:r>
            <a:rPr lang="pl-PL" sz="1600" kern="1200" dirty="0"/>
            <a:t>(</a:t>
          </a:r>
          <a:r>
            <a:rPr lang="pl-PL" sz="1600" kern="1200" dirty="0" err="1"/>
            <a:t>desirability</a:t>
          </a:r>
          <a:r>
            <a:rPr lang="pl-PL" sz="1600" kern="1200" dirty="0"/>
            <a:t>)</a:t>
          </a:r>
        </a:p>
      </dsp:txBody>
      <dsp:txXfrm>
        <a:off x="4142851" y="1899990"/>
        <a:ext cx="1206468" cy="11042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B2398-6AF0-4559-A9C7-057CB340260C}">
      <dsp:nvSpPr>
        <dsp:cNvPr id="0" name=""/>
        <dsp:cNvSpPr/>
      </dsp:nvSpPr>
      <dsp:spPr>
        <a:xfrm>
          <a:off x="6918097" y="538480"/>
          <a:ext cx="1561885" cy="156188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pl-PL" sz="1600" kern="1200" dirty="0"/>
            <a:t>Human</a:t>
          </a:r>
        </a:p>
      </dsp:txBody>
      <dsp:txXfrm>
        <a:off x="7126348" y="811810"/>
        <a:ext cx="1145383" cy="702848"/>
      </dsp:txXfrm>
    </dsp:sp>
    <dsp:sp modelId="{EDA0E4E5-616F-4F7F-ADDA-036BB04C04CC}">
      <dsp:nvSpPr>
        <dsp:cNvPr id="0" name=""/>
        <dsp:cNvSpPr/>
      </dsp:nvSpPr>
      <dsp:spPr>
        <a:xfrm>
          <a:off x="7590982" y="1341191"/>
          <a:ext cx="1561885" cy="156188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pl-PL" sz="1600" kern="1200" dirty="0"/>
            <a:t>Technology</a:t>
          </a:r>
        </a:p>
      </dsp:txBody>
      <dsp:txXfrm>
        <a:off x="8068659" y="1744678"/>
        <a:ext cx="937131" cy="859037"/>
      </dsp:txXfrm>
    </dsp:sp>
    <dsp:sp modelId="{1902EB19-2DA2-4C4F-A73F-31AB77C050F9}">
      <dsp:nvSpPr>
        <dsp:cNvPr id="0" name=""/>
        <dsp:cNvSpPr/>
      </dsp:nvSpPr>
      <dsp:spPr>
        <a:xfrm>
          <a:off x="6382947" y="1341191"/>
          <a:ext cx="1561885" cy="156188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pl-PL" sz="1600" kern="1200" dirty="0"/>
            <a:t>Business</a:t>
          </a:r>
        </a:p>
      </dsp:txBody>
      <dsp:txXfrm>
        <a:off x="6530025" y="1744678"/>
        <a:ext cx="937131" cy="859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14C08-5293-437B-B1B6-B76583DDA7B0}">
      <dsp:nvSpPr>
        <dsp:cNvPr id="0" name=""/>
        <dsp:cNvSpPr/>
      </dsp:nvSpPr>
      <dsp:spPr>
        <a:xfrm>
          <a:off x="0" y="0"/>
          <a:ext cx="3502292" cy="54197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err="1"/>
            <a:t>Individuals</a:t>
          </a:r>
          <a:endParaRPr lang="pl-PL" sz="1800" b="1" kern="1200" dirty="0"/>
        </a:p>
      </dsp:txBody>
      <dsp:txXfrm>
        <a:off x="15874" y="15874"/>
        <a:ext cx="2942121" cy="510224"/>
      </dsp:txXfrm>
    </dsp:sp>
    <dsp:sp modelId="{31E4E6AF-370A-4A09-932E-47F6C40AD4A1}">
      <dsp:nvSpPr>
        <dsp:cNvPr id="0" name=""/>
        <dsp:cNvSpPr/>
      </dsp:nvSpPr>
      <dsp:spPr>
        <a:xfrm>
          <a:off x="618051" y="662410"/>
          <a:ext cx="3502292" cy="541972"/>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t>Products</a:t>
          </a:r>
        </a:p>
      </dsp:txBody>
      <dsp:txXfrm>
        <a:off x="633925" y="678284"/>
        <a:ext cx="2500210" cy="510224"/>
      </dsp:txXfrm>
    </dsp:sp>
    <dsp:sp modelId="{AC633663-F1AA-4E37-80EF-66900235311F}">
      <dsp:nvSpPr>
        <dsp:cNvPr id="0" name=""/>
        <dsp:cNvSpPr/>
      </dsp:nvSpPr>
      <dsp:spPr>
        <a:xfrm>
          <a:off x="3150010" y="426050"/>
          <a:ext cx="352282" cy="35228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pl-PL" sz="1600" kern="1200"/>
        </a:p>
      </dsp:txBody>
      <dsp:txXfrm>
        <a:off x="3229273" y="426050"/>
        <a:ext cx="193756" cy="265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14C08-5293-437B-B1B6-B76583DDA7B0}">
      <dsp:nvSpPr>
        <dsp:cNvPr id="0" name=""/>
        <dsp:cNvSpPr/>
      </dsp:nvSpPr>
      <dsp:spPr>
        <a:xfrm>
          <a:off x="0" y="0"/>
          <a:ext cx="3828196" cy="541972"/>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err="1"/>
            <a:t>Teams</a:t>
          </a:r>
          <a:endParaRPr lang="pl-PL" sz="1800" b="1" kern="1200" dirty="0"/>
        </a:p>
      </dsp:txBody>
      <dsp:txXfrm>
        <a:off x="15874" y="15874"/>
        <a:ext cx="3268024" cy="510224"/>
      </dsp:txXfrm>
    </dsp:sp>
    <dsp:sp modelId="{31E4E6AF-370A-4A09-932E-47F6C40AD4A1}">
      <dsp:nvSpPr>
        <dsp:cNvPr id="0" name=""/>
        <dsp:cNvSpPr/>
      </dsp:nvSpPr>
      <dsp:spPr>
        <a:xfrm>
          <a:off x="675563" y="662410"/>
          <a:ext cx="3828196" cy="541972"/>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t>Products </a:t>
          </a:r>
          <a:r>
            <a:rPr lang="pl-PL" sz="1800" b="1" kern="1200" dirty="0" err="1"/>
            <a:t>based</a:t>
          </a:r>
          <a:r>
            <a:rPr lang="pl-PL" sz="1800" b="1" kern="1200" dirty="0"/>
            <a:t> on </a:t>
          </a:r>
          <a:r>
            <a:rPr lang="pl-PL" sz="1800" b="1" kern="1200" dirty="0" err="1"/>
            <a:t>user</a:t>
          </a:r>
          <a:r>
            <a:rPr lang="pl-PL" sz="1800" b="1" kern="1200" dirty="0"/>
            <a:t>  </a:t>
          </a:r>
          <a:r>
            <a:rPr lang="pl-PL" sz="1800" b="1" kern="1200" dirty="0" err="1"/>
            <a:t>experience</a:t>
          </a:r>
          <a:r>
            <a:rPr lang="pl-PL" sz="1800" b="1" kern="1200" dirty="0"/>
            <a:t> </a:t>
          </a:r>
        </a:p>
      </dsp:txBody>
      <dsp:txXfrm>
        <a:off x="691437" y="678284"/>
        <a:ext cx="2768601" cy="510224"/>
      </dsp:txXfrm>
    </dsp:sp>
    <dsp:sp modelId="{AC633663-F1AA-4E37-80EF-66900235311F}">
      <dsp:nvSpPr>
        <dsp:cNvPr id="0" name=""/>
        <dsp:cNvSpPr/>
      </dsp:nvSpPr>
      <dsp:spPr>
        <a:xfrm>
          <a:off x="3475913" y="426050"/>
          <a:ext cx="352282" cy="352282"/>
        </a:xfrm>
        <a:prstGeom prst="downArrow">
          <a:avLst>
            <a:gd name="adj1" fmla="val 55000"/>
            <a:gd name="adj2" fmla="val 45000"/>
          </a:avLst>
        </a:prstGeom>
        <a:solidFill>
          <a:schemeClr val="accent6">
            <a:lumMod val="40000"/>
            <a:lumOff val="6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pl-PL" sz="1600" kern="1200"/>
        </a:p>
      </dsp:txBody>
      <dsp:txXfrm>
        <a:off x="3555176" y="426050"/>
        <a:ext cx="193756" cy="265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C16D4-EF8E-4F83-B03A-19F11B4F4423}">
      <dsp:nvSpPr>
        <dsp:cNvPr id="0" name=""/>
        <dsp:cNvSpPr/>
      </dsp:nvSpPr>
      <dsp:spPr>
        <a:xfrm>
          <a:off x="4491355" y="0"/>
          <a:ext cx="6737032" cy="370681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605" tIns="14605" rIns="14605" bIns="14605" numCol="1" spcCol="1270" anchor="t" anchorCtr="0">
          <a:noAutofit/>
        </a:bodyPr>
        <a:lstStyle/>
        <a:p>
          <a:pPr marL="228600" lvl="1" indent="-228600" algn="just" defTabSz="1022350">
            <a:lnSpc>
              <a:spcPct val="90000"/>
            </a:lnSpc>
            <a:spcBef>
              <a:spcPct val="0"/>
            </a:spcBef>
            <a:spcAft>
              <a:spcPct val="15000"/>
            </a:spcAft>
            <a:buChar char="•"/>
          </a:pPr>
          <a:endParaRPr lang="pl-PL" sz="2300" kern="1200" dirty="0">
            <a:latin typeface="+mn-lt"/>
          </a:endParaRPr>
        </a:p>
        <a:p>
          <a:pPr marL="228600" lvl="1" indent="-228600" algn="just" defTabSz="1022350">
            <a:lnSpc>
              <a:spcPct val="90000"/>
            </a:lnSpc>
            <a:spcBef>
              <a:spcPct val="0"/>
            </a:spcBef>
            <a:spcAft>
              <a:spcPct val="15000"/>
            </a:spcAft>
            <a:buChar char="•"/>
          </a:pPr>
          <a:r>
            <a:rPr lang="en-US" sz="2300" b="1" kern="1200" dirty="0">
              <a:solidFill>
                <a:schemeClr val="accent1">
                  <a:lumMod val="50000"/>
                </a:schemeClr>
              </a:solidFill>
              <a:latin typeface="+mn-lt"/>
            </a:rPr>
            <a:t>divergent thinking </a:t>
          </a:r>
          <a:r>
            <a:rPr lang="en-US" sz="2300" kern="1200" dirty="0">
              <a:latin typeface="+mn-lt"/>
            </a:rPr>
            <a:t>consisting in searching</a:t>
          </a:r>
          <a:r>
            <a:rPr lang="pl-PL" sz="2300" kern="1200" dirty="0">
              <a:latin typeface="+mn-lt"/>
            </a:rPr>
            <a:t> </a:t>
          </a:r>
          <a:r>
            <a:rPr lang="en-US" sz="2300" kern="1200" dirty="0">
              <a:latin typeface="+mn-lt"/>
            </a:rPr>
            <a:t>many solutions (more or less realistic) of the same problem,</a:t>
          </a:r>
          <a:r>
            <a:rPr lang="pl-PL" sz="2300" kern="1200" dirty="0">
              <a:latin typeface="+mn-lt"/>
            </a:rPr>
            <a:t> </a:t>
          </a:r>
          <a:r>
            <a:rPr lang="en-US" sz="2300" kern="1200" dirty="0">
              <a:latin typeface="+mn-lt"/>
            </a:rPr>
            <a:t>generating original ideas and their various variants,</a:t>
          </a:r>
          <a:endParaRPr lang="pl-PL" sz="2300" kern="1200" dirty="0">
            <a:latin typeface="+mn-lt"/>
          </a:endParaRPr>
        </a:p>
        <a:p>
          <a:pPr marL="228600" lvl="1" indent="-228600" algn="just" defTabSz="1022350">
            <a:lnSpc>
              <a:spcPct val="90000"/>
            </a:lnSpc>
            <a:spcBef>
              <a:spcPct val="0"/>
            </a:spcBef>
            <a:spcAft>
              <a:spcPct val="15000"/>
            </a:spcAft>
            <a:buChar char="•"/>
          </a:pPr>
          <a:endParaRPr lang="pl-PL" sz="2300" kern="1200" dirty="0">
            <a:latin typeface="+mn-lt"/>
          </a:endParaRPr>
        </a:p>
        <a:p>
          <a:pPr marL="228600" lvl="1" indent="-228600" algn="just" defTabSz="1022350">
            <a:lnSpc>
              <a:spcPct val="90000"/>
            </a:lnSpc>
            <a:spcBef>
              <a:spcPct val="0"/>
            </a:spcBef>
            <a:spcAft>
              <a:spcPct val="15000"/>
            </a:spcAft>
            <a:buChar char="•"/>
          </a:pPr>
          <a:r>
            <a:rPr lang="en-US" sz="2300" b="1" kern="1200" dirty="0">
              <a:solidFill>
                <a:schemeClr val="accent1">
                  <a:lumMod val="50000"/>
                </a:schemeClr>
              </a:solidFill>
              <a:latin typeface="+mn-lt"/>
            </a:rPr>
            <a:t>convergent thinking</a:t>
          </a:r>
          <a:r>
            <a:rPr lang="en-US" sz="2300" kern="1200" dirty="0">
              <a:latin typeface="+mn-lt"/>
            </a:rPr>
            <a:t>, whose role is choice</a:t>
          </a:r>
          <a:r>
            <a:rPr lang="pl-PL" sz="2300" kern="1200" dirty="0">
              <a:latin typeface="+mn-lt"/>
            </a:rPr>
            <a:t> </a:t>
          </a:r>
          <a:r>
            <a:rPr lang="en-US" sz="2300" kern="1200" dirty="0">
              <a:latin typeface="+mn-lt"/>
            </a:rPr>
            <a:t>and adjusting the best solution.</a:t>
          </a:r>
          <a:endParaRPr lang="pl-PL" sz="2300" kern="1200" dirty="0">
            <a:latin typeface="+mn-lt"/>
          </a:endParaRPr>
        </a:p>
      </dsp:txBody>
      <dsp:txXfrm>
        <a:off x="4491355" y="463352"/>
        <a:ext cx="5346978" cy="2780109"/>
      </dsp:txXfrm>
    </dsp:sp>
    <dsp:sp modelId="{5D7FD43D-0A5B-412E-B2FB-55E78DBD44CC}">
      <dsp:nvSpPr>
        <dsp:cNvPr id="0" name=""/>
        <dsp:cNvSpPr/>
      </dsp:nvSpPr>
      <dsp:spPr>
        <a:xfrm>
          <a:off x="0" y="0"/>
          <a:ext cx="4491355" cy="370681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The </a:t>
          </a:r>
          <a:r>
            <a:rPr lang="pl-PL" sz="3200" kern="1200" dirty="0"/>
            <a:t>D</a:t>
          </a:r>
          <a:r>
            <a:rPr lang="en-US" sz="3200" kern="1200" dirty="0" err="1"/>
            <a:t>esign</a:t>
          </a:r>
          <a:r>
            <a:rPr lang="en-US" sz="3200" kern="1200" dirty="0"/>
            <a:t> </a:t>
          </a:r>
          <a:r>
            <a:rPr lang="pl-PL" sz="3200" kern="1200" dirty="0"/>
            <a:t>T</a:t>
          </a:r>
          <a:r>
            <a:rPr lang="en-US" sz="3200" kern="1200" dirty="0" err="1"/>
            <a:t>hinking</a:t>
          </a:r>
          <a:r>
            <a:rPr lang="en-US" sz="3200" kern="1200" dirty="0"/>
            <a:t> method uses:</a:t>
          </a:r>
          <a:endParaRPr lang="pl-PL" sz="3200" kern="1200" dirty="0"/>
        </a:p>
      </dsp:txBody>
      <dsp:txXfrm>
        <a:off x="180952" y="180952"/>
        <a:ext cx="4129451" cy="33449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5E212-B589-444E-A966-C1D789090CFD}">
      <dsp:nvSpPr>
        <dsp:cNvPr id="0" name=""/>
        <dsp:cNvSpPr/>
      </dsp:nvSpPr>
      <dsp:spPr>
        <a:xfrm>
          <a:off x="793620" y="0"/>
          <a:ext cx="8994368" cy="3877597"/>
        </a:xfrm>
        <a:prstGeom prst="rightArrow">
          <a:avLst/>
        </a:prstGeom>
        <a:solidFill>
          <a:srgbClr val="C0504D">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BBF7689A-FB01-44E4-AC78-D616FD785D78}">
      <dsp:nvSpPr>
        <dsp:cNvPr id="0" name=""/>
        <dsp:cNvSpPr/>
      </dsp:nvSpPr>
      <dsp:spPr>
        <a:xfrm>
          <a:off x="3100" y="1163279"/>
          <a:ext cx="1866248" cy="1551038"/>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solidFill>
                <a:sysClr val="windowText" lastClr="000000"/>
              </a:solidFill>
              <a:latin typeface="+mn-lt"/>
              <a:ea typeface="+mn-ea"/>
              <a:cs typeface="Times New Roman" pitchFamily="18" charset="0"/>
            </a:rPr>
            <a:t>Empathize</a:t>
          </a:r>
        </a:p>
      </dsp:txBody>
      <dsp:txXfrm>
        <a:off x="78815" y="1238994"/>
        <a:ext cx="1714818" cy="1399608"/>
      </dsp:txXfrm>
    </dsp:sp>
    <dsp:sp modelId="{2513C3B7-B04C-4E9E-8157-490AC0AEBC1A}">
      <dsp:nvSpPr>
        <dsp:cNvPr id="0" name=""/>
        <dsp:cNvSpPr/>
      </dsp:nvSpPr>
      <dsp:spPr>
        <a:xfrm>
          <a:off x="2180390" y="1163279"/>
          <a:ext cx="1866248" cy="1551038"/>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solidFill>
                <a:sysClr val="windowText" lastClr="000000"/>
              </a:solidFill>
              <a:latin typeface="+mn-lt"/>
              <a:ea typeface="+mn-ea"/>
              <a:cs typeface="Times New Roman" pitchFamily="18" charset="0"/>
            </a:rPr>
            <a:t>Define</a:t>
          </a:r>
        </a:p>
      </dsp:txBody>
      <dsp:txXfrm>
        <a:off x="2256105" y="1238994"/>
        <a:ext cx="1714818" cy="1399608"/>
      </dsp:txXfrm>
    </dsp:sp>
    <dsp:sp modelId="{0AFB0B0C-8976-4954-B294-93AAAD5D09C2}">
      <dsp:nvSpPr>
        <dsp:cNvPr id="0" name=""/>
        <dsp:cNvSpPr/>
      </dsp:nvSpPr>
      <dsp:spPr>
        <a:xfrm>
          <a:off x="4357680" y="1163279"/>
          <a:ext cx="1866248" cy="1551038"/>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solidFill>
                <a:sysClr val="windowText" lastClr="000000"/>
              </a:solidFill>
              <a:latin typeface="+mn-lt"/>
              <a:ea typeface="+mn-ea"/>
              <a:cs typeface="Times New Roman" pitchFamily="18" charset="0"/>
            </a:rPr>
            <a:t>Ideate</a:t>
          </a:r>
        </a:p>
      </dsp:txBody>
      <dsp:txXfrm>
        <a:off x="4433395" y="1238994"/>
        <a:ext cx="1714818" cy="1399608"/>
      </dsp:txXfrm>
    </dsp:sp>
    <dsp:sp modelId="{82E0743D-E3D3-49DE-B284-33D045BBE068}">
      <dsp:nvSpPr>
        <dsp:cNvPr id="0" name=""/>
        <dsp:cNvSpPr/>
      </dsp:nvSpPr>
      <dsp:spPr>
        <a:xfrm>
          <a:off x="6534970" y="1163279"/>
          <a:ext cx="1866248" cy="1551038"/>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solidFill>
                <a:sysClr val="windowText" lastClr="000000"/>
              </a:solidFill>
              <a:latin typeface="+mn-lt"/>
              <a:ea typeface="+mn-ea"/>
              <a:cs typeface="Times New Roman" pitchFamily="18" charset="0"/>
            </a:rPr>
            <a:t>Prototype</a:t>
          </a:r>
        </a:p>
      </dsp:txBody>
      <dsp:txXfrm>
        <a:off x="6610685" y="1238994"/>
        <a:ext cx="1714818" cy="1399608"/>
      </dsp:txXfrm>
    </dsp:sp>
    <dsp:sp modelId="{87F5EDAD-D6BA-4296-BBF8-74F99DA92A62}">
      <dsp:nvSpPr>
        <dsp:cNvPr id="0" name=""/>
        <dsp:cNvSpPr/>
      </dsp:nvSpPr>
      <dsp:spPr>
        <a:xfrm>
          <a:off x="8712261" y="1163279"/>
          <a:ext cx="1866248" cy="1551038"/>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solidFill>
                <a:sysClr val="windowText" lastClr="000000"/>
              </a:solidFill>
              <a:latin typeface="+mn-lt"/>
              <a:ea typeface="+mn-ea"/>
              <a:cs typeface="Times New Roman" pitchFamily="18" charset="0"/>
            </a:rPr>
            <a:t>Test</a:t>
          </a:r>
        </a:p>
      </dsp:txBody>
      <dsp:txXfrm>
        <a:off x="8787976" y="1238994"/>
        <a:ext cx="1714818" cy="139960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299C7C-64F4-6E4D-ACDB-FD7876D2BE1F}" type="datetimeFigureOut">
              <a:rPr lang="en-US" smtClean="0"/>
              <a:t>9/13/2020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50DBC-2896-0A4C-AFF9-CCB22DA1C35C}" type="slidenum">
              <a:rPr lang="en-US" smtClean="0"/>
              <a:t>‹#›</a:t>
            </a:fld>
            <a:endParaRPr lang="en-US" dirty="0"/>
          </a:p>
        </p:txBody>
      </p:sp>
    </p:spTree>
    <p:extLst>
      <p:ext uri="{BB962C8B-B14F-4D97-AF65-F5344CB8AC3E}">
        <p14:creationId xmlns:p14="http://schemas.microsoft.com/office/powerpoint/2010/main" val="150348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9749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29"/>
            <a:ext cx="9913040" cy="154101"/>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extLst>
      <p:ext uri="{BB962C8B-B14F-4D97-AF65-F5344CB8AC3E}">
        <p14:creationId xmlns:p14="http://schemas.microsoft.com/office/powerpoint/2010/main" val="2219612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0" y="274321"/>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88" y="448674"/>
            <a:ext cx="9913041"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4" y="1693703"/>
            <a:ext cx="11229516" cy="4303509"/>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2" y="6117024"/>
            <a:ext cx="3329507" cy="74666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4042475" y="2034173"/>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grpSp>
        <p:nvGrpSpPr>
          <p:cNvPr id="25" name="Group 24">
            <a:extLst>
              <a:ext uri="{FF2B5EF4-FFF2-40B4-BE49-F238E27FC236}">
                <a16:creationId xmlns:a16="http://schemas.microsoft.com/office/drawing/2014/main" id="{45838C6F-2712-40E5-B33C-0F633F5A2BC1}"/>
              </a:ext>
            </a:extLst>
          </p:cNvPr>
          <p:cNvGrpSpPr/>
          <p:nvPr userDrawn="1"/>
        </p:nvGrpSpPr>
        <p:grpSpPr>
          <a:xfrm>
            <a:off x="208806" y="3605919"/>
            <a:ext cx="4259613" cy="2063948"/>
            <a:chOff x="1367874" y="3724026"/>
            <a:chExt cx="4259613" cy="2063948"/>
          </a:xfrm>
        </p:grpSpPr>
        <p:pic>
          <p:nvPicPr>
            <p:cNvPr id="38" name="Picture 8" descr="Related image">
              <a:extLst>
                <a:ext uri="{FF2B5EF4-FFF2-40B4-BE49-F238E27FC236}">
                  <a16:creationId xmlns:a16="http://schemas.microsoft.com/office/drawing/2014/main" id="{C347F2E1-32C3-42DE-A641-A761A9BC8457}"/>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12951" t="10377" r="11299" b="16033"/>
            <a:stretch/>
          </p:blipFill>
          <p:spPr bwMode="auto">
            <a:xfrm>
              <a:off x="1451557" y="4417174"/>
              <a:ext cx="658490" cy="63971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9" name="Picture 38" descr="Image result for youtube icon png">
              <a:extLst>
                <a:ext uri="{FF2B5EF4-FFF2-40B4-BE49-F238E27FC236}">
                  <a16:creationId xmlns:a16="http://schemas.microsoft.com/office/drawing/2014/main" id="{433171C4-5851-4396-BA52-6A4F1EB08AA1}"/>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67874" y="5129484"/>
              <a:ext cx="658490" cy="65849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0" name="Picture 6" descr="Image result for website icon png">
              <a:extLst>
                <a:ext uri="{FF2B5EF4-FFF2-40B4-BE49-F238E27FC236}">
                  <a16:creationId xmlns:a16="http://schemas.microsoft.com/office/drawing/2014/main" id="{700B0FFF-4324-4D36-ABB6-514B1D0CC3D6}"/>
                </a:ext>
              </a:extLst>
            </p:cNvPr>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b="6087"/>
            <a:stretch/>
          </p:blipFill>
          <p:spPr bwMode="auto">
            <a:xfrm>
              <a:off x="1496281" y="3724026"/>
              <a:ext cx="658490" cy="61840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5E2B65C-C975-427A-8BB0-A7D46DE78454}"/>
                </a:ext>
              </a:extLst>
            </p:cNvPr>
            <p:cNvSpPr txBox="1"/>
            <p:nvPr userDrawn="1"/>
          </p:nvSpPr>
          <p:spPr>
            <a:xfrm>
              <a:off x="2137507" y="3833173"/>
              <a:ext cx="3489980" cy="400110"/>
            </a:xfrm>
            <a:prstGeom prst="rect">
              <a:avLst/>
            </a:prstGeom>
            <a:noFill/>
          </p:spPr>
          <p:txBody>
            <a:bodyPr wrap="square" rtlCol="0">
              <a:spAutoFit/>
            </a:bodyPr>
            <a:lstStyle/>
            <a:p>
              <a:pPr algn="l"/>
              <a:r>
                <a:rPr lang="en-US" sz="2000" dirty="0">
                  <a:solidFill>
                    <a:srgbClr val="002060"/>
                  </a:solidFill>
                </a:rPr>
                <a:t>https://msie4.ait.ac.th/</a:t>
              </a:r>
            </a:p>
          </p:txBody>
        </p:sp>
        <p:sp>
          <p:nvSpPr>
            <p:cNvPr id="42" name="TextBox 41">
              <a:extLst>
                <a:ext uri="{FF2B5EF4-FFF2-40B4-BE49-F238E27FC236}">
                  <a16:creationId xmlns:a16="http://schemas.microsoft.com/office/drawing/2014/main" id="{5D1A48ED-6076-4329-BBEF-FBED22F94A4E}"/>
                </a:ext>
              </a:extLst>
            </p:cNvPr>
            <p:cNvSpPr txBox="1"/>
            <p:nvPr userDrawn="1"/>
          </p:nvSpPr>
          <p:spPr>
            <a:xfrm>
              <a:off x="2060031" y="5269018"/>
              <a:ext cx="3166593" cy="400110"/>
            </a:xfrm>
            <a:prstGeom prst="rect">
              <a:avLst/>
            </a:prstGeom>
            <a:noFill/>
          </p:spPr>
          <p:txBody>
            <a:bodyPr wrap="square" rtlCol="0">
              <a:spAutoFit/>
            </a:bodyPr>
            <a:lstStyle/>
            <a:p>
              <a:pPr algn="l"/>
              <a:r>
                <a:rPr lang="en-US" sz="2000" dirty="0">
                  <a:solidFill>
                    <a:srgbClr val="002060"/>
                  </a:solidFill>
                </a:rPr>
                <a:t>MSIE 4.0 Channel</a:t>
              </a:r>
            </a:p>
          </p:txBody>
        </p:sp>
        <p:sp>
          <p:nvSpPr>
            <p:cNvPr id="43" name="TextBox 42">
              <a:extLst>
                <a:ext uri="{FF2B5EF4-FFF2-40B4-BE49-F238E27FC236}">
                  <a16:creationId xmlns:a16="http://schemas.microsoft.com/office/drawing/2014/main" id="{FD629B7C-F449-4D17-9736-3DF1838E5F47}"/>
                </a:ext>
              </a:extLst>
            </p:cNvPr>
            <p:cNvSpPr txBox="1"/>
            <p:nvPr userDrawn="1"/>
          </p:nvSpPr>
          <p:spPr>
            <a:xfrm>
              <a:off x="2109384" y="4536977"/>
              <a:ext cx="3166593" cy="400110"/>
            </a:xfrm>
            <a:prstGeom prst="rect">
              <a:avLst/>
            </a:prstGeom>
            <a:noFill/>
          </p:spPr>
          <p:txBody>
            <a:bodyPr wrap="square" rtlCol="0">
              <a:spAutoFit/>
            </a:bodyPr>
            <a:lstStyle/>
            <a:p>
              <a:pPr algn="l"/>
              <a:r>
                <a:rPr lang="en-US" sz="2000" dirty="0">
                  <a:solidFill>
                    <a:srgbClr val="002060"/>
                  </a:solidFill>
                </a:rPr>
                <a:t>@MSIE4Thailand</a:t>
              </a:r>
            </a:p>
          </p:txBody>
        </p:sp>
      </p:grpSp>
      <p:sp>
        <p:nvSpPr>
          <p:cNvPr id="44" name="TextBox 43">
            <a:extLst>
              <a:ext uri="{FF2B5EF4-FFF2-40B4-BE49-F238E27FC236}">
                <a16:creationId xmlns:a16="http://schemas.microsoft.com/office/drawing/2014/main" id="{F67F8699-7B71-4797-B9A1-850CF5BF8DCB}"/>
              </a:ext>
            </a:extLst>
          </p:cNvPr>
          <p:cNvSpPr txBox="1"/>
          <p:nvPr userDrawn="1"/>
        </p:nvSpPr>
        <p:spPr>
          <a:xfrm>
            <a:off x="4042475" y="3672689"/>
            <a:ext cx="6311008" cy="430887"/>
          </a:xfrm>
          <a:prstGeom prst="rect">
            <a:avLst/>
          </a:prstGeom>
          <a:noFill/>
        </p:spPr>
        <p:txBody>
          <a:bodyPr wrap="square" rtlCol="0">
            <a:spAutoFit/>
          </a:bodyPr>
          <a:lstStyle/>
          <a:p>
            <a:pPr algn="ctr"/>
            <a:r>
              <a:rPr lang="en-US" sz="2200" dirty="0">
                <a:solidFill>
                  <a:srgbClr val="002060"/>
                </a:solidFill>
              </a:rPr>
              <a:t>Together We Will Make Our Education Stronger</a:t>
            </a:r>
          </a:p>
        </p:txBody>
      </p:sp>
    </p:spTree>
    <p:extLst>
      <p:ext uri="{BB962C8B-B14F-4D97-AF65-F5344CB8AC3E}">
        <p14:creationId xmlns:p14="http://schemas.microsoft.com/office/powerpoint/2010/main" val="286089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860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F984-20D0-475F-95E8-BAD667F37A1D}" type="datetimeFigureOut">
              <a:rPr lang="en-US" smtClean="0"/>
              <a:t>9/13/2020</a:t>
            </a:fld>
            <a:endParaRPr lang="en-US" dirty="0"/>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dirty="0"/>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2"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ted.com/talks/paul_bennett_finds_design_in_the_details" TargetMode="External"/><Relationship Id="rId2" Type="http://schemas.openxmlformats.org/officeDocument/2006/relationships/hyperlink" Target="https://www.ted.com/talks/david_kelley_on_human_centered_desig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E8C3049-6B68-4E38-977A-C7B28A94B82F}"/>
              </a:ext>
            </a:extLst>
          </p:cNvPr>
          <p:cNvSpPr>
            <a:spLocks noGrp="1"/>
          </p:cNvSpPr>
          <p:nvPr>
            <p:ph type="subTitle" idx="1"/>
          </p:nvPr>
        </p:nvSpPr>
        <p:spPr>
          <a:xfrm>
            <a:off x="1228586" y="3674088"/>
            <a:ext cx="8950284" cy="1305161"/>
          </a:xfrm>
        </p:spPr>
        <p:txBody>
          <a:bodyPr/>
          <a:lstStyle/>
          <a:p>
            <a:r>
              <a:rPr lang="en-US" sz="2400" dirty="0">
                <a:solidFill>
                  <a:srgbClr val="002060"/>
                </a:solidFill>
              </a:rPr>
              <a:t>Agnieszka </a:t>
            </a:r>
            <a:r>
              <a:rPr lang="en-US" sz="2400" dirty="0" err="1">
                <a:solidFill>
                  <a:srgbClr val="002060"/>
                </a:solidFill>
              </a:rPr>
              <a:t>Ociepa-Kubicka</a:t>
            </a:r>
            <a:r>
              <a:rPr lang="en-US" sz="2400" dirty="0">
                <a:solidFill>
                  <a:srgbClr val="002060"/>
                </a:solidFill>
              </a:rPr>
              <a:t>, Katarzyna </a:t>
            </a:r>
            <a:r>
              <a:rPr lang="en-US" sz="2400" dirty="0" err="1">
                <a:solidFill>
                  <a:srgbClr val="002060"/>
                </a:solidFill>
              </a:rPr>
              <a:t>Rozpondek</a:t>
            </a:r>
            <a:endParaRPr lang="en-US" sz="2400" dirty="0">
              <a:solidFill>
                <a:srgbClr val="002060"/>
              </a:solidFill>
            </a:endParaRPr>
          </a:p>
        </p:txBody>
      </p:sp>
      <p:sp>
        <p:nvSpPr>
          <p:cNvPr id="4" name="Title 1"/>
          <p:cNvSpPr txBox="1">
            <a:spLocks/>
          </p:cNvSpPr>
          <p:nvPr/>
        </p:nvSpPr>
        <p:spPr>
          <a:xfrm>
            <a:off x="1356177" y="2204653"/>
            <a:ext cx="9672210" cy="1121423"/>
          </a:xfrm>
          <a:prstGeom prst="rect">
            <a:avLst/>
          </a:prstGeom>
          <a:noFill/>
        </p:spPr>
        <p:txBody>
          <a:bodyPr vert="horz" lIns="91440" tIns="45720" rIns="91440" bIns="45720" rtlCol="0" anchor="ctr">
            <a:noAutofit/>
          </a:bodyPr>
          <a:lstStyle>
            <a:lvl1pPr algn="ctr" defTabSz="914400" rtl="0" eaLnBrk="1" latinLnBrk="0" hangingPunct="1">
              <a:lnSpc>
                <a:spcPct val="90000"/>
              </a:lnSpc>
              <a:spcBef>
                <a:spcPct val="0"/>
              </a:spcBef>
              <a:buNone/>
              <a:defRPr sz="4400" b="0" i="0"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3200" dirty="0">
                <a:solidFill>
                  <a:srgbClr val="002060"/>
                </a:solidFill>
              </a:rPr>
              <a:t>Course </a:t>
            </a:r>
            <a:r>
              <a:rPr lang="pl-PL" sz="3200" dirty="0">
                <a:solidFill>
                  <a:srgbClr val="002060"/>
                </a:solidFill>
              </a:rPr>
              <a:t>13</a:t>
            </a:r>
            <a:r>
              <a:rPr lang="en-US" sz="3200" dirty="0">
                <a:solidFill>
                  <a:srgbClr val="002060"/>
                </a:solidFill>
              </a:rPr>
              <a:t>: </a:t>
            </a:r>
            <a:r>
              <a:rPr lang="pl-PL" sz="3200" dirty="0">
                <a:solidFill>
                  <a:srgbClr val="002060"/>
                </a:solidFill>
              </a:rPr>
              <a:t>I</a:t>
            </a:r>
            <a:r>
              <a:rPr lang="en-US" sz="3200" dirty="0">
                <a:solidFill>
                  <a:srgbClr val="002060"/>
                </a:solidFill>
              </a:rPr>
              <a:t>nnovative Product Design </a:t>
            </a:r>
            <a:endParaRPr lang="pl-PL" sz="3200" dirty="0">
              <a:solidFill>
                <a:srgbClr val="002060"/>
              </a:solidFill>
            </a:endParaRPr>
          </a:p>
          <a:p>
            <a:r>
              <a:rPr lang="en-US" sz="3200" dirty="0">
                <a:solidFill>
                  <a:srgbClr val="002060"/>
                </a:solidFill>
              </a:rPr>
              <a:t>and Development</a:t>
            </a:r>
          </a:p>
        </p:txBody>
      </p:sp>
    </p:spTree>
    <p:extLst>
      <p:ext uri="{BB962C8B-B14F-4D97-AF65-F5344CB8AC3E}">
        <p14:creationId xmlns:p14="http://schemas.microsoft.com/office/powerpoint/2010/main" val="145735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latin typeface="+mn-lt"/>
              </a:rPr>
              <a:t>Introduction to the Design Thinking </a:t>
            </a:r>
            <a:r>
              <a:rPr lang="en-US" dirty="0"/>
              <a:t>method</a:t>
            </a:r>
            <a:endParaRPr lang="pl-PL" dirty="0"/>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736693557"/>
              </p:ext>
            </p:extLst>
          </p:nvPr>
        </p:nvGraphicFramePr>
        <p:xfrm>
          <a:off x="476250" y="1922464"/>
          <a:ext cx="11228388" cy="3706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558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a:latin typeface="+mn-lt"/>
              </a:rPr>
              <a:t>The main advantage of Design Thinking is universality</a:t>
            </a:r>
            <a:endParaRPr lang="pl-PL" dirty="0">
              <a:latin typeface="+mn-lt"/>
            </a:endParaRPr>
          </a:p>
        </p:txBody>
      </p:sp>
      <p:sp>
        <p:nvSpPr>
          <p:cNvPr id="3" name="Symbol zastępczy zawartości 2"/>
          <p:cNvSpPr>
            <a:spLocks noGrp="1"/>
          </p:cNvSpPr>
          <p:nvPr>
            <p:ph idx="1"/>
          </p:nvPr>
        </p:nvSpPr>
        <p:spPr>
          <a:xfrm>
            <a:off x="454549" y="2204066"/>
            <a:ext cx="11229516" cy="1506697"/>
          </a:xfrm>
        </p:spPr>
        <p:txBody>
          <a:bodyPr/>
          <a:lstStyle/>
          <a:p>
            <a:pPr marL="0" indent="0" algn="ctr">
              <a:buNone/>
            </a:pPr>
            <a:r>
              <a:rPr lang="en-US" dirty="0">
                <a:latin typeface="+mn-lt"/>
              </a:rPr>
              <a:t>Just like any problem can be approached in a more detailed or superficial way, so Design Thinking can be used with the use of specific tools, as well as knowing only the basic issues.</a:t>
            </a:r>
            <a:endParaRPr lang="pl-PL" dirty="0">
              <a:latin typeface="+mn-lt"/>
            </a:endParaRPr>
          </a:p>
        </p:txBody>
      </p:sp>
    </p:spTree>
    <p:extLst>
      <p:ext uri="{BB962C8B-B14F-4D97-AF65-F5344CB8AC3E}">
        <p14:creationId xmlns:p14="http://schemas.microsoft.com/office/powerpoint/2010/main" val="319598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800" dirty="0">
                <a:latin typeface="+mn-lt"/>
              </a:rPr>
              <a:t>Design Thinking is a process that is divided into five main stages</a:t>
            </a:r>
            <a:endParaRPr lang="pl-PL" sz="2800" dirty="0">
              <a:latin typeface="+mn-l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4102743898"/>
              </p:ext>
            </p:extLst>
          </p:nvPr>
        </p:nvGraphicFramePr>
        <p:xfrm>
          <a:off x="763329" y="1757658"/>
          <a:ext cx="10581610" cy="3877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722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Empathy</a:t>
            </a:r>
            <a:endParaRPr lang="pl-PL" sz="4000" dirty="0">
              <a:latin typeface="+mn-lt"/>
            </a:endParaRPr>
          </a:p>
        </p:txBody>
      </p:sp>
      <p:sp>
        <p:nvSpPr>
          <p:cNvPr id="3" name="Symbol zastępczy zawartości 2"/>
          <p:cNvSpPr>
            <a:spLocks noGrp="1"/>
          </p:cNvSpPr>
          <p:nvPr>
            <p:ph idx="1"/>
          </p:nvPr>
        </p:nvSpPr>
        <p:spPr/>
        <p:txBody>
          <a:bodyPr>
            <a:noAutofit/>
          </a:bodyPr>
          <a:lstStyle/>
          <a:p>
            <a:pPr algn="just">
              <a:lnSpc>
                <a:spcPct val="110000"/>
              </a:lnSpc>
              <a:buClr>
                <a:schemeClr val="accent1">
                  <a:lumMod val="75000"/>
                </a:schemeClr>
              </a:buClr>
            </a:pPr>
            <a:r>
              <a:rPr lang="en-US" sz="2000" dirty="0">
                <a:latin typeface="+mn-lt"/>
              </a:rPr>
              <a:t>Practical solutions always have their users. For example, the author does not set up a blog for himself only for other people. The logo is created to help recognize the company in the minds of potential customers, etc.</a:t>
            </a:r>
          </a:p>
          <a:p>
            <a:pPr algn="just">
              <a:lnSpc>
                <a:spcPct val="110000"/>
              </a:lnSpc>
              <a:buClr>
                <a:schemeClr val="accent1">
                  <a:lumMod val="75000"/>
                </a:schemeClr>
              </a:buClr>
            </a:pPr>
            <a:endParaRPr lang="en-US" sz="2000" dirty="0">
              <a:latin typeface="+mn-lt"/>
            </a:endParaRPr>
          </a:p>
          <a:p>
            <a:pPr algn="just">
              <a:lnSpc>
                <a:spcPct val="110000"/>
              </a:lnSpc>
              <a:buClr>
                <a:schemeClr val="accent1">
                  <a:lumMod val="75000"/>
                </a:schemeClr>
              </a:buClr>
            </a:pPr>
            <a:r>
              <a:rPr lang="en-US" sz="2000" dirty="0">
                <a:latin typeface="+mn-lt"/>
              </a:rPr>
              <a:t>When creating something, you need to understand the people to whom the solution will be directed. Empathy is the first step in Design Thinking, where you look at the problem from the perspective of users, i.e. people who will use the product. </a:t>
            </a:r>
            <a:endParaRPr lang="pl-PL" sz="2000" dirty="0">
              <a:latin typeface="+mn-lt"/>
            </a:endParaRPr>
          </a:p>
          <a:p>
            <a:pPr algn="just">
              <a:lnSpc>
                <a:spcPct val="110000"/>
              </a:lnSpc>
              <a:buClr>
                <a:schemeClr val="accent1">
                  <a:lumMod val="75000"/>
                </a:schemeClr>
              </a:buClr>
            </a:pPr>
            <a:endParaRPr lang="pl-PL" sz="2000" dirty="0">
              <a:latin typeface="+mn-lt"/>
            </a:endParaRPr>
          </a:p>
          <a:p>
            <a:pPr algn="just">
              <a:lnSpc>
                <a:spcPct val="110000"/>
              </a:lnSpc>
              <a:buClr>
                <a:schemeClr val="accent1">
                  <a:lumMod val="75000"/>
                </a:schemeClr>
              </a:buClr>
            </a:pPr>
            <a:r>
              <a:rPr lang="en-US" sz="2000" dirty="0">
                <a:latin typeface="+mn-lt"/>
              </a:rPr>
              <a:t>You need to think about what needs and difficulties users have.</a:t>
            </a:r>
            <a:endParaRPr lang="pl-PL" sz="2000" dirty="0">
              <a:latin typeface="+mn-lt"/>
            </a:endParaRPr>
          </a:p>
        </p:txBody>
      </p:sp>
    </p:spTree>
    <p:extLst>
      <p:ext uri="{BB962C8B-B14F-4D97-AF65-F5344CB8AC3E}">
        <p14:creationId xmlns:p14="http://schemas.microsoft.com/office/powerpoint/2010/main" val="1971232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Empathy</a:t>
            </a:r>
            <a:endParaRPr lang="pl-PL" sz="4000" dirty="0">
              <a:latin typeface="+mn-lt"/>
            </a:endParaRPr>
          </a:p>
        </p:txBody>
      </p:sp>
      <p:sp>
        <p:nvSpPr>
          <p:cNvPr id="3" name="Symbol zastępczy zawartości 2"/>
          <p:cNvSpPr>
            <a:spLocks noGrp="1"/>
          </p:cNvSpPr>
          <p:nvPr>
            <p:ph idx="1"/>
          </p:nvPr>
        </p:nvSpPr>
        <p:spPr/>
        <p:txBody>
          <a:bodyPr>
            <a:normAutofit/>
          </a:bodyPr>
          <a:lstStyle/>
          <a:p>
            <a:pPr>
              <a:buClr>
                <a:schemeClr val="accent1">
                  <a:lumMod val="75000"/>
                </a:schemeClr>
              </a:buClr>
            </a:pPr>
            <a:r>
              <a:rPr lang="en-US" sz="2000" dirty="0">
                <a:latin typeface="+mn-lt"/>
              </a:rPr>
              <a:t>Often people prefer to solve problems in a way that they prefer and consider to be the best, rather than one that the recipient considers appropriate.</a:t>
            </a:r>
          </a:p>
          <a:p>
            <a:pPr>
              <a:buClr>
                <a:schemeClr val="accent1">
                  <a:lumMod val="75000"/>
                </a:schemeClr>
              </a:buClr>
            </a:pPr>
            <a:endParaRPr lang="en-US" sz="2000" dirty="0">
              <a:latin typeface="+mn-lt"/>
            </a:endParaRPr>
          </a:p>
          <a:p>
            <a:pPr>
              <a:buClr>
                <a:schemeClr val="accent1">
                  <a:lumMod val="75000"/>
                </a:schemeClr>
              </a:buClr>
            </a:pPr>
            <a:r>
              <a:rPr lang="en-US" sz="2000" dirty="0">
                <a:latin typeface="+mn-lt"/>
              </a:rPr>
              <a:t>Suppose the author has a great idea for a blog. This person believes that it will be something wonderful, meanwhile after starting the blog it turns out that nobody reads it and does not visit.</a:t>
            </a:r>
          </a:p>
          <a:p>
            <a:pPr>
              <a:buClr>
                <a:schemeClr val="accent1">
                  <a:lumMod val="75000"/>
                </a:schemeClr>
              </a:buClr>
            </a:pPr>
            <a:endParaRPr lang="en-US" sz="2000" dirty="0">
              <a:latin typeface="+mn-lt"/>
            </a:endParaRPr>
          </a:p>
          <a:p>
            <a:pPr>
              <a:buClr>
                <a:schemeClr val="accent1">
                  <a:lumMod val="75000"/>
                </a:schemeClr>
              </a:buClr>
            </a:pPr>
            <a:r>
              <a:rPr lang="en-US" sz="2000" dirty="0">
                <a:latin typeface="+mn-lt"/>
              </a:rPr>
              <a:t>The problem may be due to the fact that as a representative group the author treated the blog only, without taking into account the opinions of other people in the creative process.</a:t>
            </a:r>
            <a:endParaRPr lang="pl-PL" sz="2000" dirty="0">
              <a:latin typeface="+mn-lt"/>
            </a:endParaRPr>
          </a:p>
          <a:p>
            <a:pPr>
              <a:buClr>
                <a:schemeClr val="accent1">
                  <a:lumMod val="75000"/>
                </a:schemeClr>
              </a:buClr>
            </a:pPr>
            <a:endParaRPr lang="pl-PL" sz="2000" dirty="0">
              <a:latin typeface="+mn-lt"/>
            </a:endParaRPr>
          </a:p>
          <a:p>
            <a:pPr>
              <a:buClr>
                <a:schemeClr val="accent1">
                  <a:lumMod val="75000"/>
                </a:schemeClr>
              </a:buClr>
            </a:pPr>
            <a:r>
              <a:rPr lang="en-US" sz="2000" dirty="0">
                <a:latin typeface="+mn-lt"/>
              </a:rPr>
              <a:t>The first stage of Design Thinking is to conduct surveys and interviews with other people. In this step, you should go out to the recipients to ask them what problems they have, what difficulties they encounter in the context being considered.</a:t>
            </a:r>
            <a:endParaRPr lang="pl-PL" sz="2000" dirty="0">
              <a:latin typeface="+mn-lt"/>
            </a:endParaRPr>
          </a:p>
        </p:txBody>
      </p:sp>
    </p:spTree>
    <p:extLst>
      <p:ext uri="{BB962C8B-B14F-4D97-AF65-F5344CB8AC3E}">
        <p14:creationId xmlns:p14="http://schemas.microsoft.com/office/powerpoint/2010/main" val="74979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Empathy</a:t>
            </a:r>
            <a:endParaRPr lang="pl-PL" sz="4000" dirty="0">
              <a:latin typeface="+mn-lt"/>
            </a:endParaRPr>
          </a:p>
        </p:txBody>
      </p:sp>
      <p:sp>
        <p:nvSpPr>
          <p:cNvPr id="3" name="Symbol zastępczy zawartości 2"/>
          <p:cNvSpPr>
            <a:spLocks noGrp="1"/>
          </p:cNvSpPr>
          <p:nvPr>
            <p:ph idx="1"/>
          </p:nvPr>
        </p:nvSpPr>
        <p:spPr/>
        <p:txBody>
          <a:bodyPr>
            <a:normAutofit/>
          </a:bodyPr>
          <a:lstStyle/>
          <a:p>
            <a:pPr algn="just">
              <a:buClr>
                <a:schemeClr val="accent1">
                  <a:lumMod val="75000"/>
                </a:schemeClr>
              </a:buClr>
            </a:pPr>
            <a:r>
              <a:rPr lang="en-US" sz="2000" dirty="0">
                <a:latin typeface="+mn-lt"/>
              </a:rPr>
              <a:t>In the case of analyzing the design of a new company logo, first of all it is worth asking how customers evaluate current ones.</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Learning the opinions of recipients about how they perceive the company, its style and character will help to find new contexts and directions.</a:t>
            </a:r>
            <a:endParaRPr lang="pl-PL" sz="2000" dirty="0">
              <a:latin typeface="+mn-lt"/>
            </a:endParaRPr>
          </a:p>
          <a:p>
            <a:pPr algn="just">
              <a:buClr>
                <a:schemeClr val="accent1">
                  <a:lumMod val="75000"/>
                </a:schemeClr>
              </a:buClr>
            </a:pPr>
            <a:endParaRPr lang="pl-PL" sz="2000" dirty="0">
              <a:latin typeface="+mn-lt"/>
            </a:endParaRPr>
          </a:p>
          <a:p>
            <a:pPr algn="just">
              <a:buClr>
                <a:schemeClr val="accent1">
                  <a:lumMod val="75000"/>
                </a:schemeClr>
              </a:buClr>
            </a:pPr>
            <a:r>
              <a:rPr lang="en-US" sz="2000" dirty="0">
                <a:latin typeface="+mn-lt"/>
              </a:rPr>
              <a:t>This information will help in creating a logo that will be an ideal distinguishing feature, something that will reflect the emotions and character of the company.</a:t>
            </a:r>
            <a:endParaRPr lang="pl-PL" sz="2000" dirty="0">
              <a:latin typeface="+mn-lt"/>
            </a:endParaRPr>
          </a:p>
        </p:txBody>
      </p:sp>
    </p:spTree>
    <p:extLst>
      <p:ext uri="{BB962C8B-B14F-4D97-AF65-F5344CB8AC3E}">
        <p14:creationId xmlns:p14="http://schemas.microsoft.com/office/powerpoint/2010/main" val="3316798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Empathy</a:t>
            </a:r>
            <a:endParaRPr lang="pl-PL" sz="4000" dirty="0">
              <a:latin typeface="+mn-lt"/>
            </a:endParaRPr>
          </a:p>
        </p:txBody>
      </p:sp>
      <p:sp>
        <p:nvSpPr>
          <p:cNvPr id="3" name="Symbol zastępczy zawartości 2"/>
          <p:cNvSpPr>
            <a:spLocks noGrp="1"/>
          </p:cNvSpPr>
          <p:nvPr>
            <p:ph idx="1"/>
          </p:nvPr>
        </p:nvSpPr>
        <p:spPr/>
        <p:txBody>
          <a:bodyPr>
            <a:normAutofit/>
          </a:bodyPr>
          <a:lstStyle/>
          <a:p>
            <a:pPr algn="just">
              <a:buClr>
                <a:schemeClr val="accent1">
                  <a:lumMod val="75000"/>
                </a:schemeClr>
              </a:buClr>
            </a:pPr>
            <a:r>
              <a:rPr lang="en-US" sz="2000" dirty="0">
                <a:latin typeface="+mn-lt"/>
              </a:rPr>
              <a:t>In addition to conversation, it is also important to observe users.</a:t>
            </a:r>
            <a:endParaRPr lang="pl-PL" sz="2000" dirty="0">
              <a:latin typeface="+mn-lt"/>
            </a:endParaRP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On the one hand, you should contact your target audience. On the other hand, you need to use various tools that will allow you to skip direct contact (statistics, research and analysis), and talk about the behavior of recipients and their preferences in an indirect way.</a:t>
            </a:r>
            <a:endParaRPr lang="pl-PL" sz="2000" dirty="0">
              <a:latin typeface="+mn-lt"/>
            </a:endParaRPr>
          </a:p>
          <a:p>
            <a:pPr algn="just">
              <a:buClr>
                <a:schemeClr val="accent1">
                  <a:lumMod val="75000"/>
                </a:schemeClr>
              </a:buClr>
            </a:pPr>
            <a:endParaRPr lang="pl-PL" sz="2000" dirty="0">
              <a:latin typeface="+mn-lt"/>
            </a:endParaRPr>
          </a:p>
          <a:p>
            <a:pPr algn="just">
              <a:buClr>
                <a:schemeClr val="accent1">
                  <a:lumMod val="75000"/>
                </a:schemeClr>
              </a:buClr>
            </a:pPr>
            <a:r>
              <a:rPr lang="en-US" sz="2000" dirty="0">
                <a:latin typeface="+mn-lt"/>
              </a:rPr>
              <a:t>For example, if the problem of changing the appearance of a website is being considered, then the indicator should be to analyze the statistics of this page in terms of which tabs most people enter, which fewer and what is most important to them.</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Talking, observing and checking what problems the recipients have are very important here.</a:t>
            </a:r>
            <a:endParaRPr lang="pl-PL" sz="2000" dirty="0">
              <a:latin typeface="+mn-lt"/>
            </a:endParaRPr>
          </a:p>
        </p:txBody>
      </p:sp>
    </p:spTree>
    <p:extLst>
      <p:ext uri="{BB962C8B-B14F-4D97-AF65-F5344CB8AC3E}">
        <p14:creationId xmlns:p14="http://schemas.microsoft.com/office/powerpoint/2010/main" val="1505856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Defining</a:t>
            </a:r>
            <a:r>
              <a:rPr lang="pl-PL" sz="4000" dirty="0">
                <a:latin typeface="+mn-lt"/>
              </a:rPr>
              <a:t> the problem</a:t>
            </a:r>
          </a:p>
        </p:txBody>
      </p:sp>
      <p:sp>
        <p:nvSpPr>
          <p:cNvPr id="3" name="Symbol zastępczy zawartości 2"/>
          <p:cNvSpPr>
            <a:spLocks noGrp="1"/>
          </p:cNvSpPr>
          <p:nvPr>
            <p:ph idx="1"/>
          </p:nvPr>
        </p:nvSpPr>
        <p:spPr/>
        <p:txBody>
          <a:bodyPr>
            <a:normAutofit/>
          </a:bodyPr>
          <a:lstStyle/>
          <a:p>
            <a:pPr algn="just">
              <a:buClr>
                <a:schemeClr val="accent1">
                  <a:lumMod val="75000"/>
                </a:schemeClr>
              </a:buClr>
            </a:pPr>
            <a:r>
              <a:rPr lang="en-US" sz="2000" dirty="0">
                <a:latin typeface="+mn-lt"/>
              </a:rPr>
              <a:t>After completing the first stage, you can proceed to something called problem definition. This is the second step of Design Thinking.</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At this stage, conclusions are drawn from the information obtained in the previous step. Answers to questions, reports, statistics, surveys and surveys are analyzed here. This is done to find patterns and diagrams that allow you to answer which direction the department should take.</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The second stage is a summary that allows you to clearly define the problem.</a:t>
            </a:r>
            <a:endParaRPr lang="pl-PL" sz="2000" dirty="0">
              <a:latin typeface="+mn-lt"/>
            </a:endParaRPr>
          </a:p>
        </p:txBody>
      </p:sp>
    </p:spTree>
    <p:extLst>
      <p:ext uri="{BB962C8B-B14F-4D97-AF65-F5344CB8AC3E}">
        <p14:creationId xmlns:p14="http://schemas.microsoft.com/office/powerpoint/2010/main" val="365858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Generating</a:t>
            </a:r>
            <a:r>
              <a:rPr lang="pl-PL" sz="4000" dirty="0">
                <a:latin typeface="+mn-lt"/>
              </a:rPr>
              <a:t> </a:t>
            </a:r>
            <a:r>
              <a:rPr lang="pl-PL" sz="4000" dirty="0" err="1">
                <a:latin typeface="+mn-lt"/>
              </a:rPr>
              <a:t>ideas</a:t>
            </a:r>
            <a:endParaRPr lang="pl-PL" sz="4000" dirty="0">
              <a:latin typeface="+mn-lt"/>
            </a:endParaRPr>
          </a:p>
        </p:txBody>
      </p:sp>
      <p:sp>
        <p:nvSpPr>
          <p:cNvPr id="3" name="Symbol zastępczy zawartości 2"/>
          <p:cNvSpPr>
            <a:spLocks noGrp="1"/>
          </p:cNvSpPr>
          <p:nvPr>
            <p:ph idx="1"/>
          </p:nvPr>
        </p:nvSpPr>
        <p:spPr/>
        <p:txBody>
          <a:bodyPr>
            <a:noAutofit/>
          </a:bodyPr>
          <a:lstStyle/>
          <a:p>
            <a:pPr algn="just">
              <a:spcBef>
                <a:spcPts val="600"/>
              </a:spcBef>
              <a:buClr>
                <a:schemeClr val="accent1">
                  <a:lumMod val="75000"/>
                </a:schemeClr>
              </a:buClr>
            </a:pPr>
            <a:r>
              <a:rPr lang="en-US" sz="1800" dirty="0">
                <a:latin typeface="+mn-lt"/>
              </a:rPr>
              <a:t>Only in the third stage does the moment come to seek and create solutions to the problem.</a:t>
            </a:r>
            <a:endParaRPr lang="pl-PL" sz="1800" dirty="0">
              <a:latin typeface="+mn-lt"/>
            </a:endParaRPr>
          </a:p>
          <a:p>
            <a:pPr algn="just">
              <a:spcBef>
                <a:spcPts val="600"/>
              </a:spcBef>
              <a:buClr>
                <a:schemeClr val="accent1">
                  <a:lumMod val="75000"/>
                </a:schemeClr>
              </a:buClr>
            </a:pPr>
            <a:endParaRPr lang="en-US" sz="1800" dirty="0">
              <a:latin typeface="+mn-lt"/>
            </a:endParaRPr>
          </a:p>
          <a:p>
            <a:pPr algn="just">
              <a:spcBef>
                <a:spcPts val="600"/>
              </a:spcBef>
              <a:buClr>
                <a:schemeClr val="accent1">
                  <a:lumMod val="75000"/>
                </a:schemeClr>
              </a:buClr>
            </a:pPr>
            <a:r>
              <a:rPr lang="en-US" sz="1800" dirty="0">
                <a:latin typeface="+mn-lt"/>
              </a:rPr>
              <a:t>Although creative work is usually the most pleasant and the most exciting, unfortunately without performing a deeper analysis in the earlier stages of action may not be effective.</a:t>
            </a:r>
            <a:endParaRPr lang="pl-PL" sz="1800" dirty="0">
              <a:latin typeface="+mn-lt"/>
            </a:endParaRPr>
          </a:p>
          <a:p>
            <a:pPr algn="just">
              <a:spcBef>
                <a:spcPts val="600"/>
              </a:spcBef>
              <a:buClr>
                <a:schemeClr val="accent1">
                  <a:lumMod val="75000"/>
                </a:schemeClr>
              </a:buClr>
            </a:pPr>
            <a:endParaRPr lang="en-US" sz="1800" dirty="0">
              <a:latin typeface="+mn-lt"/>
            </a:endParaRPr>
          </a:p>
          <a:p>
            <a:pPr algn="just">
              <a:spcBef>
                <a:spcPts val="600"/>
              </a:spcBef>
              <a:buClr>
                <a:schemeClr val="accent1">
                  <a:lumMod val="75000"/>
                </a:schemeClr>
              </a:buClr>
            </a:pPr>
            <a:r>
              <a:rPr lang="en-US" sz="1800" dirty="0">
                <a:latin typeface="+mn-lt"/>
              </a:rPr>
              <a:t>For example, when a person receives an e-mail in which someone asks which of the three names for food truck is the best, it's hard to define the direction of help. Without defining what a person wants to achieve, what they want to be associated with and knowledge about the business idea and development plans, each name will be both good and bad - it cannot be clearly defined.</a:t>
            </a:r>
            <a:endParaRPr lang="pl-PL" sz="1800" dirty="0">
              <a:latin typeface="+mn-lt"/>
            </a:endParaRPr>
          </a:p>
          <a:p>
            <a:pPr algn="just">
              <a:spcBef>
                <a:spcPts val="600"/>
              </a:spcBef>
              <a:buClr>
                <a:schemeClr val="accent1">
                  <a:lumMod val="75000"/>
                </a:schemeClr>
              </a:buClr>
            </a:pPr>
            <a:endParaRPr lang="en-US" sz="1800" dirty="0">
              <a:latin typeface="+mn-lt"/>
            </a:endParaRPr>
          </a:p>
          <a:p>
            <a:pPr algn="just">
              <a:spcBef>
                <a:spcPts val="600"/>
              </a:spcBef>
              <a:buClr>
                <a:schemeClr val="accent1">
                  <a:lumMod val="75000"/>
                </a:schemeClr>
              </a:buClr>
            </a:pPr>
            <a:r>
              <a:rPr lang="en-US" sz="1800" dirty="0">
                <a:latin typeface="+mn-lt"/>
              </a:rPr>
              <a:t>In advanced Design Thinking there are various methods and workshops supporting the stage of coming up and creating, but their knowledge is not always needed. The most important thing is to look for solutions and ideas only in the third step.</a:t>
            </a:r>
            <a:endParaRPr lang="pl-PL" sz="1800" dirty="0">
              <a:latin typeface="+mn-lt"/>
            </a:endParaRPr>
          </a:p>
        </p:txBody>
      </p:sp>
    </p:spTree>
    <p:extLst>
      <p:ext uri="{BB962C8B-B14F-4D97-AF65-F5344CB8AC3E}">
        <p14:creationId xmlns:p14="http://schemas.microsoft.com/office/powerpoint/2010/main" val="4245877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Prototyping</a:t>
            </a:r>
            <a:endParaRPr lang="pl-PL" sz="4000" dirty="0">
              <a:latin typeface="+mn-lt"/>
            </a:endParaRPr>
          </a:p>
        </p:txBody>
      </p:sp>
      <p:sp>
        <p:nvSpPr>
          <p:cNvPr id="3" name="Symbol zastępczy zawartości 2"/>
          <p:cNvSpPr>
            <a:spLocks noGrp="1"/>
          </p:cNvSpPr>
          <p:nvPr>
            <p:ph idx="1"/>
          </p:nvPr>
        </p:nvSpPr>
        <p:spPr/>
        <p:txBody>
          <a:bodyPr>
            <a:normAutofit/>
          </a:bodyPr>
          <a:lstStyle/>
          <a:p>
            <a:pPr algn="just">
              <a:lnSpc>
                <a:spcPct val="110000"/>
              </a:lnSpc>
              <a:buClr>
                <a:schemeClr val="accent1">
                  <a:lumMod val="75000"/>
                </a:schemeClr>
              </a:buClr>
            </a:pPr>
            <a:r>
              <a:rPr lang="en-US" sz="2000" dirty="0">
                <a:latin typeface="+mn-lt"/>
              </a:rPr>
              <a:t>In the fourth step you should have ideas and ideas. From the pool of different solutions and directions that have been developed previously, you need to choose the best two or three. Then prototypes are created, i.e. the initial version of the solution to the problem.</a:t>
            </a:r>
          </a:p>
          <a:p>
            <a:pPr algn="just">
              <a:lnSpc>
                <a:spcPct val="110000"/>
              </a:lnSpc>
              <a:buClr>
                <a:schemeClr val="accent1">
                  <a:lumMod val="75000"/>
                </a:schemeClr>
              </a:buClr>
            </a:pPr>
            <a:endParaRPr lang="en-US" sz="2000" dirty="0">
              <a:latin typeface="+mn-lt"/>
            </a:endParaRPr>
          </a:p>
          <a:p>
            <a:pPr algn="just">
              <a:lnSpc>
                <a:spcPct val="110000"/>
              </a:lnSpc>
              <a:buClr>
                <a:schemeClr val="accent1">
                  <a:lumMod val="75000"/>
                </a:schemeClr>
              </a:buClr>
            </a:pPr>
            <a:r>
              <a:rPr lang="en-US" sz="2000" dirty="0">
                <a:latin typeface="+mn-lt"/>
              </a:rPr>
              <a:t>For example, if ideas for a logo are invented in the third, then the prototype in the fourth step will be sketches and preliminary drawings. This action will allow an assessment of whether the actions taken are going in the right direction. When creating a website, the prototype will be mock-ups showing how the site could look.</a:t>
            </a:r>
          </a:p>
          <a:p>
            <a:pPr algn="just">
              <a:lnSpc>
                <a:spcPct val="110000"/>
              </a:lnSpc>
              <a:buClr>
                <a:schemeClr val="accent1">
                  <a:lumMod val="75000"/>
                </a:schemeClr>
              </a:buClr>
            </a:pPr>
            <a:endParaRPr lang="en-US" sz="2000" dirty="0">
              <a:latin typeface="+mn-lt"/>
            </a:endParaRPr>
          </a:p>
          <a:p>
            <a:pPr algn="just">
              <a:lnSpc>
                <a:spcPct val="110000"/>
              </a:lnSpc>
              <a:buClr>
                <a:schemeClr val="accent1">
                  <a:lumMod val="75000"/>
                </a:schemeClr>
              </a:buClr>
            </a:pPr>
            <a:r>
              <a:rPr lang="en-US" sz="2000" dirty="0">
                <a:latin typeface="+mn-lt"/>
              </a:rPr>
              <a:t>Prototyping is an intermediate stage between an idea and its ready implementation. It is a moment where the world of imagination comes to reality.</a:t>
            </a:r>
            <a:endParaRPr lang="pl-PL" sz="2000" dirty="0">
              <a:latin typeface="+mn-lt"/>
            </a:endParaRPr>
          </a:p>
        </p:txBody>
      </p:sp>
    </p:spTree>
    <p:extLst>
      <p:ext uri="{BB962C8B-B14F-4D97-AF65-F5344CB8AC3E}">
        <p14:creationId xmlns:p14="http://schemas.microsoft.com/office/powerpoint/2010/main" val="779148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latin typeface="+mn-lt"/>
              </a:rPr>
              <a:t>Introduction to the Design Thinking method</a:t>
            </a:r>
            <a:endParaRPr lang="pl-PL" dirty="0">
              <a:latin typeface="+mn-lt"/>
            </a:endParaRPr>
          </a:p>
        </p:txBody>
      </p:sp>
      <p:sp>
        <p:nvSpPr>
          <p:cNvPr id="3" name="Symbol zastępczy zawartości 2"/>
          <p:cNvSpPr>
            <a:spLocks noGrp="1"/>
          </p:cNvSpPr>
          <p:nvPr>
            <p:ph idx="1"/>
          </p:nvPr>
        </p:nvSpPr>
        <p:spPr/>
        <p:txBody>
          <a:bodyPr>
            <a:normAutofit/>
          </a:bodyPr>
          <a:lstStyle/>
          <a:p>
            <a:pPr algn="just">
              <a:buClr>
                <a:schemeClr val="accent1">
                  <a:lumMod val="75000"/>
                </a:schemeClr>
              </a:buClr>
            </a:pPr>
            <a:r>
              <a:rPr lang="en-US" sz="2400" dirty="0">
                <a:latin typeface="+mn-lt"/>
              </a:rPr>
              <a:t>Design Thinking is a method that involves a systematic approach to introducing innovation. </a:t>
            </a:r>
          </a:p>
          <a:p>
            <a:pPr algn="just">
              <a:buClr>
                <a:schemeClr val="accent1">
                  <a:lumMod val="75000"/>
                </a:schemeClr>
              </a:buClr>
            </a:pPr>
            <a:endParaRPr lang="en-US" sz="2400" dirty="0">
              <a:latin typeface="+mn-lt"/>
            </a:endParaRPr>
          </a:p>
          <a:p>
            <a:pPr algn="just">
              <a:buClr>
                <a:schemeClr val="accent1">
                  <a:lumMod val="75000"/>
                </a:schemeClr>
              </a:buClr>
            </a:pPr>
            <a:r>
              <a:rPr lang="en-US" sz="2400" dirty="0">
                <a:latin typeface="+mn-lt"/>
              </a:rPr>
              <a:t>This method focuses primarily on a full and deep understanding of customer needs. The development of Design Thinking began in the </a:t>
            </a:r>
            <a:r>
              <a:rPr lang="en-US" sz="2400" dirty="0" err="1">
                <a:latin typeface="+mn-lt"/>
              </a:rPr>
              <a:t>1980s</a:t>
            </a:r>
            <a:r>
              <a:rPr lang="en-US" sz="2400" dirty="0">
                <a:latin typeface="+mn-lt"/>
              </a:rPr>
              <a:t> and </a:t>
            </a:r>
            <a:r>
              <a:rPr lang="en-US" sz="2400" dirty="0" err="1">
                <a:latin typeface="+mn-lt"/>
              </a:rPr>
              <a:t>1990s</a:t>
            </a:r>
            <a:r>
              <a:rPr lang="en-US" sz="2400" dirty="0">
                <a:latin typeface="+mn-lt"/>
              </a:rPr>
              <a:t> at Stanford University in California.</a:t>
            </a:r>
          </a:p>
          <a:p>
            <a:pPr algn="just">
              <a:buClr>
                <a:schemeClr val="accent1">
                  <a:lumMod val="75000"/>
                </a:schemeClr>
              </a:buClr>
            </a:pPr>
            <a:endParaRPr lang="en-US" sz="2400" dirty="0">
              <a:latin typeface="+mn-lt"/>
            </a:endParaRPr>
          </a:p>
          <a:p>
            <a:pPr algn="just">
              <a:buClr>
                <a:schemeClr val="accent1">
                  <a:lumMod val="75000"/>
                </a:schemeClr>
              </a:buClr>
            </a:pPr>
            <a:r>
              <a:rPr lang="en-US" sz="2400" dirty="0">
                <a:latin typeface="+mn-lt"/>
              </a:rPr>
              <a:t>At this point, ventures began to be implemented using Design Thinking as a method that allows the transfer of creative ideas and innovative ideas to the business environment of entrepreneurs from the Silicon Valley.</a:t>
            </a:r>
          </a:p>
          <a:p>
            <a:pPr algn="just"/>
            <a:endParaRPr lang="pl-PL" sz="2000" dirty="0"/>
          </a:p>
        </p:txBody>
      </p:sp>
    </p:spTree>
    <p:extLst>
      <p:ext uri="{BB962C8B-B14F-4D97-AF65-F5344CB8AC3E}">
        <p14:creationId xmlns:p14="http://schemas.microsoft.com/office/powerpoint/2010/main" val="1460186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Testing</a:t>
            </a:r>
            <a:endParaRPr lang="pl-PL" sz="4000" dirty="0">
              <a:latin typeface="+mn-lt"/>
            </a:endParaRPr>
          </a:p>
        </p:txBody>
      </p:sp>
      <p:sp>
        <p:nvSpPr>
          <p:cNvPr id="3" name="Symbol zastępczy zawartości 2"/>
          <p:cNvSpPr>
            <a:spLocks noGrp="1"/>
          </p:cNvSpPr>
          <p:nvPr>
            <p:ph idx="1"/>
          </p:nvPr>
        </p:nvSpPr>
        <p:spPr/>
        <p:txBody>
          <a:bodyPr>
            <a:normAutofit lnSpcReduction="10000"/>
          </a:bodyPr>
          <a:lstStyle/>
          <a:p>
            <a:pPr algn="just">
              <a:buClr>
                <a:schemeClr val="accent1">
                  <a:lumMod val="75000"/>
                </a:schemeClr>
              </a:buClr>
            </a:pPr>
            <a:r>
              <a:rPr lang="en-US" sz="2000" dirty="0">
                <a:latin typeface="+mn-lt"/>
              </a:rPr>
              <a:t>The last stage is called testing, i.e. checking in practice how what was founded works.</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Based on prototypes, the effects of actions taken are checked and verified. </a:t>
            </a:r>
            <a:endParaRPr lang="pl-PL" sz="2000" dirty="0">
              <a:latin typeface="+mn-lt"/>
            </a:endParaRPr>
          </a:p>
          <a:p>
            <a:pPr algn="just">
              <a:buClr>
                <a:schemeClr val="accent1">
                  <a:lumMod val="75000"/>
                </a:schemeClr>
              </a:buClr>
            </a:pPr>
            <a:endParaRPr lang="pl-PL" sz="2000" dirty="0">
              <a:latin typeface="+mn-lt"/>
            </a:endParaRPr>
          </a:p>
          <a:p>
            <a:pPr algn="just">
              <a:buClr>
                <a:schemeClr val="accent1">
                  <a:lumMod val="75000"/>
                </a:schemeClr>
              </a:buClr>
            </a:pPr>
            <a:r>
              <a:rPr lang="en-US" sz="2000" dirty="0">
                <a:latin typeface="+mn-lt"/>
              </a:rPr>
              <a:t>The best solution is to encourage the target user to participate in this stage. Participation in this stage of people who will be most interested in the product. This will avoid the creator's perspective in the product design process.</a:t>
            </a:r>
            <a:endParaRPr lang="pl-PL" sz="2000" dirty="0">
              <a:latin typeface="+mn-lt"/>
            </a:endParaRPr>
          </a:p>
          <a:p>
            <a:pPr algn="just">
              <a:buClr>
                <a:schemeClr val="accent1">
                  <a:lumMod val="75000"/>
                </a:schemeClr>
              </a:buClr>
            </a:pPr>
            <a:endParaRPr lang="pl-PL" sz="2000" dirty="0">
              <a:latin typeface="+mn-lt"/>
            </a:endParaRPr>
          </a:p>
          <a:p>
            <a:pPr algn="just">
              <a:buClr>
                <a:schemeClr val="accent1">
                  <a:lumMod val="75000"/>
                </a:schemeClr>
              </a:buClr>
            </a:pPr>
            <a:r>
              <a:rPr lang="en-US" sz="2000" dirty="0">
                <a:latin typeface="+mn-lt"/>
              </a:rPr>
              <a:t>It is worth jumping over these stages, treating this process as a certain circle in which we move. </a:t>
            </a:r>
            <a:endParaRPr lang="pl-PL" sz="2000" dirty="0">
              <a:latin typeface="+mn-lt"/>
            </a:endParaRPr>
          </a:p>
          <a:p>
            <a:pPr algn="just">
              <a:buClr>
                <a:schemeClr val="accent1">
                  <a:lumMod val="75000"/>
                </a:schemeClr>
              </a:buClr>
            </a:pPr>
            <a:endParaRPr lang="pl-PL" sz="2000" dirty="0">
              <a:latin typeface="+mn-lt"/>
            </a:endParaRPr>
          </a:p>
          <a:p>
            <a:pPr algn="just">
              <a:buClr>
                <a:schemeClr val="accent1">
                  <a:lumMod val="75000"/>
                </a:schemeClr>
              </a:buClr>
            </a:pPr>
            <a:r>
              <a:rPr lang="en-US" sz="2000" dirty="0">
                <a:latin typeface="+mn-lt"/>
              </a:rPr>
              <a:t>Design Thinking should not be treated as a linear process that must be passed without being able to go back to previous stages.</a:t>
            </a:r>
            <a:endParaRPr lang="pl-PL" sz="2000" dirty="0">
              <a:latin typeface="+mn-lt"/>
            </a:endParaRPr>
          </a:p>
        </p:txBody>
      </p:sp>
    </p:spTree>
    <p:extLst>
      <p:ext uri="{BB962C8B-B14F-4D97-AF65-F5344CB8AC3E}">
        <p14:creationId xmlns:p14="http://schemas.microsoft.com/office/powerpoint/2010/main" val="174033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a:latin typeface="+mn-lt"/>
              </a:rPr>
              <a:t>Summary of the stages of the Design Thinking method</a:t>
            </a:r>
            <a:endParaRPr lang="pl-PL" dirty="0">
              <a:latin typeface="+mn-lt"/>
            </a:endParaRPr>
          </a:p>
        </p:txBody>
      </p:sp>
      <p:sp>
        <p:nvSpPr>
          <p:cNvPr id="3" name="Symbol zastępczy zawartości 2"/>
          <p:cNvSpPr>
            <a:spLocks noGrp="1"/>
          </p:cNvSpPr>
          <p:nvPr>
            <p:ph idx="1"/>
          </p:nvPr>
        </p:nvSpPr>
        <p:spPr/>
        <p:txBody>
          <a:bodyPr>
            <a:normAutofit/>
          </a:bodyPr>
          <a:lstStyle/>
          <a:p>
            <a:pPr algn="just">
              <a:buClr>
                <a:schemeClr val="accent1">
                  <a:lumMod val="75000"/>
                </a:schemeClr>
              </a:buClr>
            </a:pPr>
            <a:r>
              <a:rPr lang="en-US" sz="2000" dirty="0">
                <a:latin typeface="+mn-lt"/>
              </a:rPr>
              <a:t>It is worth noting that none of these stages prohibits you from returning to previous steps.</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As part of the Design Thinking process, you should go through each step </a:t>
            </a:r>
            <a:r>
              <a:rPr lang="en-US" sz="2000" dirty="0" err="1">
                <a:latin typeface="+mn-lt"/>
              </a:rPr>
              <a:t>step</a:t>
            </a:r>
            <a:r>
              <a:rPr lang="en-US" sz="2000" dirty="0">
                <a:latin typeface="+mn-lt"/>
              </a:rPr>
              <a:t> by step, i.e. start by defining the problem and end it with tests.</a:t>
            </a: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It is worth noting that nothing prevents you from going back to previous stages and verifying your work.</a:t>
            </a:r>
            <a:endParaRPr lang="pl-PL" sz="2000" dirty="0">
              <a:latin typeface="+mn-lt"/>
            </a:endParaRPr>
          </a:p>
          <a:p>
            <a:pPr algn="just">
              <a:buClr>
                <a:schemeClr val="accent1">
                  <a:lumMod val="75000"/>
                </a:schemeClr>
              </a:buClr>
            </a:pPr>
            <a:endParaRPr lang="pl-PL" sz="2000" dirty="0">
              <a:latin typeface="+mn-lt"/>
            </a:endParaRPr>
          </a:p>
          <a:p>
            <a:pPr algn="just">
              <a:buClr>
                <a:schemeClr val="accent1">
                  <a:lumMod val="75000"/>
                </a:schemeClr>
              </a:buClr>
            </a:pPr>
            <a:r>
              <a:rPr lang="en-US" sz="2000" dirty="0">
                <a:latin typeface="+mn-lt"/>
              </a:rPr>
              <a:t>It is worth jumping over these stages, treating this process as a certain circle in which we move. </a:t>
            </a:r>
            <a:endParaRPr lang="pl-PL" sz="2000" dirty="0">
              <a:latin typeface="+mn-lt"/>
            </a:endParaRPr>
          </a:p>
          <a:p>
            <a:pPr algn="just">
              <a:buClr>
                <a:schemeClr val="accent1">
                  <a:lumMod val="75000"/>
                </a:schemeClr>
              </a:buClr>
            </a:pPr>
            <a:endParaRPr lang="pl-PL" sz="2000" dirty="0">
              <a:latin typeface="+mn-lt"/>
            </a:endParaRPr>
          </a:p>
          <a:p>
            <a:pPr algn="just">
              <a:buClr>
                <a:schemeClr val="accent1">
                  <a:lumMod val="75000"/>
                </a:schemeClr>
              </a:buClr>
            </a:pPr>
            <a:r>
              <a:rPr lang="en-US" sz="2000" dirty="0">
                <a:latin typeface="+mn-lt"/>
              </a:rPr>
              <a:t>Design Thinking should not be treated as a linear process that must be passed without being able to go back to previous stages.</a:t>
            </a:r>
            <a:endParaRPr lang="pl-PL" sz="2000" dirty="0">
              <a:latin typeface="+mn-lt"/>
            </a:endParaRPr>
          </a:p>
        </p:txBody>
      </p:sp>
    </p:spTree>
    <p:extLst>
      <p:ext uri="{BB962C8B-B14F-4D97-AF65-F5344CB8AC3E}">
        <p14:creationId xmlns:p14="http://schemas.microsoft.com/office/powerpoint/2010/main" val="176224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a:latin typeface="+mn-lt"/>
              </a:rPr>
              <a:t>Summary of the stages of the Design Thinking method</a:t>
            </a:r>
            <a:endParaRPr lang="pl-PL" dirty="0">
              <a:latin typeface="+mn-lt"/>
            </a:endParaRPr>
          </a:p>
        </p:txBody>
      </p:sp>
      <p:sp>
        <p:nvSpPr>
          <p:cNvPr id="3" name="Symbol zastępczy zawartości 2"/>
          <p:cNvSpPr>
            <a:spLocks noGrp="1"/>
          </p:cNvSpPr>
          <p:nvPr>
            <p:ph idx="1"/>
          </p:nvPr>
        </p:nvSpPr>
        <p:spPr/>
        <p:txBody>
          <a:bodyPr>
            <a:normAutofit/>
          </a:bodyPr>
          <a:lstStyle/>
          <a:p>
            <a:pPr algn="just">
              <a:lnSpc>
                <a:spcPct val="110000"/>
              </a:lnSpc>
              <a:buClr>
                <a:schemeClr val="accent1">
                  <a:lumMod val="75000"/>
                </a:schemeClr>
              </a:buClr>
            </a:pPr>
            <a:r>
              <a:rPr lang="en-US" sz="2000" dirty="0">
                <a:latin typeface="+mn-lt"/>
              </a:rPr>
              <a:t>For example, if conclusions were obtained at the testing stage that indicate a change in the prototype then due, then go back to the prototype stage and modify it.</a:t>
            </a:r>
          </a:p>
          <a:p>
            <a:pPr algn="just">
              <a:lnSpc>
                <a:spcPct val="110000"/>
              </a:lnSpc>
              <a:buClr>
                <a:schemeClr val="accent1">
                  <a:lumMod val="75000"/>
                </a:schemeClr>
              </a:buClr>
            </a:pPr>
            <a:endParaRPr lang="en-US" sz="2000" dirty="0">
              <a:latin typeface="+mn-lt"/>
            </a:endParaRPr>
          </a:p>
          <a:p>
            <a:pPr algn="just">
              <a:lnSpc>
                <a:spcPct val="110000"/>
              </a:lnSpc>
              <a:buClr>
                <a:schemeClr val="accent1">
                  <a:lumMod val="75000"/>
                </a:schemeClr>
              </a:buClr>
            </a:pPr>
            <a:r>
              <a:rPr lang="en-US" sz="2000" dirty="0">
                <a:latin typeface="+mn-lt"/>
              </a:rPr>
              <a:t>If at the prototype stage it turned out that the idea is unrealistic or it would be very difficult to implement it, then you should go back to the inventing stage. Then look for another idea that will be easier to follow.</a:t>
            </a:r>
          </a:p>
          <a:p>
            <a:pPr algn="just">
              <a:lnSpc>
                <a:spcPct val="110000"/>
              </a:lnSpc>
              <a:buClr>
                <a:schemeClr val="accent1">
                  <a:lumMod val="75000"/>
                </a:schemeClr>
              </a:buClr>
            </a:pPr>
            <a:endParaRPr lang="en-US" sz="2000" dirty="0">
              <a:latin typeface="+mn-lt"/>
            </a:endParaRPr>
          </a:p>
          <a:p>
            <a:pPr algn="just">
              <a:lnSpc>
                <a:spcPct val="110000"/>
              </a:lnSpc>
              <a:buClr>
                <a:schemeClr val="accent1">
                  <a:lumMod val="75000"/>
                </a:schemeClr>
              </a:buClr>
            </a:pPr>
            <a:r>
              <a:rPr lang="en-US" sz="2000" dirty="0">
                <a:latin typeface="+mn-lt"/>
              </a:rPr>
              <a:t>Lack of suggestions for ideas may mean that the problem is defined incorrectly.</a:t>
            </a:r>
          </a:p>
          <a:p>
            <a:pPr algn="just">
              <a:lnSpc>
                <a:spcPct val="110000"/>
              </a:lnSpc>
              <a:buClr>
                <a:schemeClr val="accent1">
                  <a:lumMod val="75000"/>
                </a:schemeClr>
              </a:buClr>
            </a:pPr>
            <a:endParaRPr lang="en-US" sz="2000" dirty="0">
              <a:latin typeface="+mn-lt"/>
            </a:endParaRPr>
          </a:p>
          <a:p>
            <a:pPr algn="just">
              <a:lnSpc>
                <a:spcPct val="110000"/>
              </a:lnSpc>
              <a:buClr>
                <a:schemeClr val="accent1">
                  <a:lumMod val="75000"/>
                </a:schemeClr>
              </a:buClr>
            </a:pPr>
            <a:r>
              <a:rPr lang="en-US" sz="2000" dirty="0">
                <a:latin typeface="+mn-lt"/>
              </a:rPr>
              <a:t>If you have difficulty defining a problem, you must return to the empathizing stage.</a:t>
            </a:r>
            <a:endParaRPr lang="pl-PL" sz="2000" dirty="0">
              <a:latin typeface="+mn-lt"/>
            </a:endParaRPr>
          </a:p>
        </p:txBody>
      </p:sp>
    </p:spTree>
    <p:extLst>
      <p:ext uri="{BB962C8B-B14F-4D97-AF65-F5344CB8AC3E}">
        <p14:creationId xmlns:p14="http://schemas.microsoft.com/office/powerpoint/2010/main" val="677659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en-US" sz="2800" dirty="0">
                <a:latin typeface="+mn-lt"/>
              </a:rPr>
              <a:t>Application of the Design Thinking method on the examples of selected companies</a:t>
            </a:r>
            <a:endParaRPr lang="pl-PL" sz="2800" dirty="0">
              <a:latin typeface="+mn-lt"/>
            </a:endParaRPr>
          </a:p>
        </p:txBody>
      </p:sp>
      <p:sp>
        <p:nvSpPr>
          <p:cNvPr id="3" name="Symbol zastępczy zawartości 2"/>
          <p:cNvSpPr>
            <a:spLocks noGrp="1"/>
          </p:cNvSpPr>
          <p:nvPr>
            <p:ph idx="1"/>
          </p:nvPr>
        </p:nvSpPr>
        <p:spPr/>
        <p:txBody>
          <a:bodyPr/>
          <a:lstStyle/>
          <a:p>
            <a:pPr marL="0" indent="0">
              <a:buNone/>
            </a:pPr>
            <a:endParaRPr lang="pl-PL" dirty="0">
              <a:latin typeface="+mn-lt"/>
            </a:endParaRPr>
          </a:p>
          <a:p>
            <a:pPr marL="0" indent="0">
              <a:buNone/>
            </a:pPr>
            <a:r>
              <a:rPr lang="en-US" b="1" dirty="0">
                <a:solidFill>
                  <a:schemeClr val="accent1">
                    <a:lumMod val="75000"/>
                  </a:schemeClr>
                </a:solidFill>
                <a:latin typeface="+mn-lt"/>
              </a:rPr>
              <a:t>Tim Brown</a:t>
            </a:r>
            <a:r>
              <a:rPr lang="en-US" dirty="0">
                <a:latin typeface="+mn-lt"/>
              </a:rPr>
              <a:t>, one of the authorities of modern design, described the Design Thinking method in this way</a:t>
            </a:r>
            <a:r>
              <a:rPr lang="pl-PL" dirty="0">
                <a:latin typeface="+mn-lt"/>
              </a:rPr>
              <a:t>:</a:t>
            </a:r>
            <a:r>
              <a:rPr lang="en-US" dirty="0">
                <a:latin typeface="+mn-lt"/>
              </a:rPr>
              <a:t> </a:t>
            </a:r>
          </a:p>
          <a:p>
            <a:pPr marL="0" indent="0" algn="ctr">
              <a:buNone/>
            </a:pPr>
            <a:r>
              <a:rPr lang="en-US" b="1" dirty="0">
                <a:solidFill>
                  <a:schemeClr val="accent1">
                    <a:lumMod val="75000"/>
                  </a:schemeClr>
                </a:solidFill>
                <a:latin typeface="+mn-lt"/>
              </a:rPr>
              <a:t>"is a discipline that uses common sense and designer methods to meet the needs of people using what is technologically possible and what a sound business strategy can change into customer value, and market opportunity. "</a:t>
            </a:r>
          </a:p>
          <a:p>
            <a:pPr algn="ctr"/>
            <a:endParaRPr lang="pl-PL" b="1" dirty="0">
              <a:solidFill>
                <a:schemeClr val="accent1">
                  <a:lumMod val="75000"/>
                </a:schemeClr>
              </a:solidFill>
            </a:endParaRPr>
          </a:p>
        </p:txBody>
      </p:sp>
    </p:spTree>
    <p:extLst>
      <p:ext uri="{BB962C8B-B14F-4D97-AF65-F5344CB8AC3E}">
        <p14:creationId xmlns:p14="http://schemas.microsoft.com/office/powerpoint/2010/main" val="3100994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800" dirty="0">
                <a:latin typeface="+mn-lt"/>
              </a:rPr>
              <a:t>Application of the Design Thinking method on the examples of selected companies</a:t>
            </a:r>
            <a:endParaRPr lang="pl-PL" sz="2800" dirty="0">
              <a:latin typeface="+mn-lt"/>
            </a:endParaRPr>
          </a:p>
        </p:txBody>
      </p:sp>
      <p:sp>
        <p:nvSpPr>
          <p:cNvPr id="3" name="Symbol zastępczy zawartości 2"/>
          <p:cNvSpPr>
            <a:spLocks noGrp="1"/>
          </p:cNvSpPr>
          <p:nvPr>
            <p:ph idx="1"/>
          </p:nvPr>
        </p:nvSpPr>
        <p:spPr/>
        <p:txBody>
          <a:bodyPr/>
          <a:lstStyle/>
          <a:p>
            <a:pPr marL="0" indent="0" algn="ctr">
              <a:buNone/>
            </a:pPr>
            <a:endParaRPr lang="pl-PL" dirty="0">
              <a:latin typeface="+mn-lt"/>
            </a:endParaRPr>
          </a:p>
          <a:p>
            <a:pPr marL="0" indent="0" algn="ctr">
              <a:buNone/>
            </a:pPr>
            <a:r>
              <a:rPr lang="en-US" dirty="0">
                <a:latin typeface="+mn-lt"/>
              </a:rPr>
              <a:t>One of the main creators of design thinking is </a:t>
            </a:r>
            <a:r>
              <a:rPr lang="en-US" b="1" dirty="0">
                <a:solidFill>
                  <a:schemeClr val="accent1">
                    <a:lumMod val="75000"/>
                  </a:schemeClr>
                </a:solidFill>
                <a:latin typeface="+mn-lt"/>
              </a:rPr>
              <a:t>David M Kelley</a:t>
            </a:r>
            <a:r>
              <a:rPr lang="en-US" dirty="0">
                <a:latin typeface="+mn-lt"/>
              </a:rPr>
              <a:t>, a professor at Stanford University, later co-founder of the </a:t>
            </a:r>
            <a:r>
              <a:rPr lang="en-US" dirty="0" err="1">
                <a:latin typeface="+mn-lt"/>
              </a:rPr>
              <a:t>IDEO</a:t>
            </a:r>
            <a:r>
              <a:rPr lang="en-US" dirty="0">
                <a:latin typeface="+mn-lt"/>
              </a:rPr>
              <a:t> design office, which with the help of Design Thinking creates new products and services for companies such as Apple, Shimano and GE.</a:t>
            </a:r>
            <a:endParaRPr lang="pl-PL" dirty="0">
              <a:latin typeface="+mn-lt"/>
            </a:endParaRPr>
          </a:p>
        </p:txBody>
      </p:sp>
    </p:spTree>
    <p:extLst>
      <p:ext uri="{BB962C8B-B14F-4D97-AF65-F5344CB8AC3E}">
        <p14:creationId xmlns:p14="http://schemas.microsoft.com/office/powerpoint/2010/main" val="2625304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800" dirty="0">
                <a:latin typeface="+mn-lt"/>
              </a:rPr>
              <a:t>Application of the Design Thinking method on the examples of selected companies</a:t>
            </a:r>
            <a:endParaRPr lang="pl-PL" sz="2800" dirty="0">
              <a:latin typeface="+mn-lt"/>
            </a:endParaRPr>
          </a:p>
        </p:txBody>
      </p:sp>
      <p:sp>
        <p:nvSpPr>
          <p:cNvPr id="3" name="Symbol zastępczy zawartości 2"/>
          <p:cNvSpPr>
            <a:spLocks noGrp="1"/>
          </p:cNvSpPr>
          <p:nvPr>
            <p:ph idx="1"/>
          </p:nvPr>
        </p:nvSpPr>
        <p:spPr/>
        <p:txBody>
          <a:bodyPr>
            <a:normAutofit/>
          </a:bodyPr>
          <a:lstStyle/>
          <a:p>
            <a:pPr algn="just"/>
            <a:endParaRPr lang="pl-PL" sz="2400" dirty="0">
              <a:latin typeface="+mn-lt"/>
            </a:endParaRPr>
          </a:p>
          <a:p>
            <a:pPr algn="just"/>
            <a:r>
              <a:rPr lang="en-US" sz="2400" dirty="0">
                <a:latin typeface="+mn-lt"/>
              </a:rPr>
              <a:t>Design thinking is the most intuitive method used in business practice. </a:t>
            </a:r>
            <a:r>
              <a:rPr lang="en-US" sz="2400" b="1" dirty="0">
                <a:solidFill>
                  <a:schemeClr val="accent1">
                    <a:lumMod val="75000"/>
                  </a:schemeClr>
                </a:solidFill>
                <a:latin typeface="+mn-lt"/>
              </a:rPr>
              <a:t>It can be used in all types of companies, from small to large corporations, both in the public and public sectors.</a:t>
            </a:r>
            <a:endParaRPr lang="pl-PL" sz="2400" b="1" dirty="0">
              <a:solidFill>
                <a:schemeClr val="accent1">
                  <a:lumMod val="75000"/>
                </a:schemeClr>
              </a:solidFill>
              <a:latin typeface="+mn-lt"/>
            </a:endParaRPr>
          </a:p>
          <a:p>
            <a:pPr algn="just"/>
            <a:endParaRPr lang="en-US" sz="2400" dirty="0">
              <a:latin typeface="+mn-lt"/>
            </a:endParaRPr>
          </a:p>
          <a:p>
            <a:pPr algn="just"/>
            <a:r>
              <a:rPr lang="en-US" sz="2400" dirty="0">
                <a:latin typeface="+mn-lt"/>
              </a:rPr>
              <a:t>It can be used by companies that strive to develop a new product, service or streamline their operating methods. Numerous entrepreneurs are increasingly convinced to use this method.</a:t>
            </a:r>
            <a:endParaRPr lang="pl-PL" sz="2400" dirty="0">
              <a:latin typeface="+mn-lt"/>
            </a:endParaRPr>
          </a:p>
        </p:txBody>
      </p:sp>
    </p:spTree>
    <p:extLst>
      <p:ext uri="{BB962C8B-B14F-4D97-AF65-F5344CB8AC3E}">
        <p14:creationId xmlns:p14="http://schemas.microsoft.com/office/powerpoint/2010/main" val="2238848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800" dirty="0">
                <a:latin typeface="+mn-lt"/>
              </a:rPr>
              <a:t>Application of the Design Thinking method on the examples of selected companies</a:t>
            </a:r>
            <a:endParaRPr lang="pl-PL" sz="2800" dirty="0">
              <a:latin typeface="+mn-lt"/>
            </a:endParaRPr>
          </a:p>
        </p:txBody>
      </p:sp>
      <p:sp>
        <p:nvSpPr>
          <p:cNvPr id="3" name="Symbol zastępczy zawartości 2"/>
          <p:cNvSpPr>
            <a:spLocks noGrp="1"/>
          </p:cNvSpPr>
          <p:nvPr>
            <p:ph idx="1"/>
          </p:nvPr>
        </p:nvSpPr>
        <p:spPr/>
        <p:txBody>
          <a:bodyPr/>
          <a:lstStyle/>
          <a:p>
            <a:endParaRPr lang="pl-PL" dirty="0">
              <a:latin typeface="+mn-lt"/>
            </a:endParaRPr>
          </a:p>
          <a:p>
            <a:r>
              <a:rPr lang="en-US" sz="2400" b="1" dirty="0">
                <a:solidFill>
                  <a:schemeClr val="accent1">
                    <a:lumMod val="75000"/>
                  </a:schemeClr>
                </a:solidFill>
                <a:latin typeface="+mn-lt"/>
              </a:rPr>
              <a:t>Design Thinking supports the constant development of the organization by applying it in such areas as strategy, communication, marketing and HR.</a:t>
            </a:r>
          </a:p>
          <a:p>
            <a:endParaRPr lang="en-US" sz="2400" dirty="0">
              <a:latin typeface="+mn-lt"/>
            </a:endParaRPr>
          </a:p>
          <a:p>
            <a:pPr>
              <a:buClr>
                <a:schemeClr val="accent1">
                  <a:lumMod val="75000"/>
                </a:schemeClr>
              </a:buClr>
            </a:pPr>
            <a:r>
              <a:rPr lang="en-US" sz="2400" dirty="0">
                <a:latin typeface="+mn-lt"/>
              </a:rPr>
              <a:t>Research data show that the more weight an organization attaches to Design Thinking and the more ready it is to implement it, the faster it develops.</a:t>
            </a:r>
            <a:endParaRPr lang="pl-PL" sz="2400" dirty="0">
              <a:latin typeface="+mn-lt"/>
            </a:endParaRPr>
          </a:p>
        </p:txBody>
      </p:sp>
    </p:spTree>
    <p:extLst>
      <p:ext uri="{BB962C8B-B14F-4D97-AF65-F5344CB8AC3E}">
        <p14:creationId xmlns:p14="http://schemas.microsoft.com/office/powerpoint/2010/main" val="1701630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2800" dirty="0">
                <a:latin typeface="+mn-lt"/>
              </a:rPr>
              <a:t>Application of the Design Thinking method on the examples of selected companies</a:t>
            </a:r>
            <a:endParaRPr lang="pl-PL" sz="2800" dirty="0">
              <a:latin typeface="+mn-lt"/>
            </a:endParaRPr>
          </a:p>
        </p:txBody>
      </p:sp>
      <p:sp>
        <p:nvSpPr>
          <p:cNvPr id="3" name="pole tekstowe 2"/>
          <p:cNvSpPr txBox="1"/>
          <p:nvPr/>
        </p:nvSpPr>
        <p:spPr>
          <a:xfrm>
            <a:off x="798553" y="6209731"/>
            <a:ext cx="2238233" cy="246221"/>
          </a:xfrm>
          <a:prstGeom prst="rect">
            <a:avLst/>
          </a:prstGeom>
          <a:noFill/>
        </p:spPr>
        <p:txBody>
          <a:bodyPr wrap="square" rtlCol="0">
            <a:spAutoFit/>
          </a:bodyPr>
          <a:lstStyle/>
          <a:p>
            <a:r>
              <a:rPr lang="pl-PL" sz="1000" i="1" dirty="0"/>
              <a:t>Source: http://www.brand-cell.com/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407" y="1782616"/>
            <a:ext cx="10520664" cy="3927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872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Example</a:t>
            </a:r>
            <a:r>
              <a:rPr lang="pl-PL" sz="4000" dirty="0">
                <a:latin typeface="+mn-lt"/>
              </a:rPr>
              <a:t> - Bank Millennium </a:t>
            </a:r>
          </a:p>
        </p:txBody>
      </p:sp>
      <p:sp>
        <p:nvSpPr>
          <p:cNvPr id="3" name="Symbol zastępczy zawartości 2"/>
          <p:cNvSpPr>
            <a:spLocks noGrp="1"/>
          </p:cNvSpPr>
          <p:nvPr>
            <p:ph idx="1"/>
          </p:nvPr>
        </p:nvSpPr>
        <p:spPr/>
        <p:txBody>
          <a:bodyPr>
            <a:normAutofit fontScale="77500" lnSpcReduction="20000"/>
          </a:bodyPr>
          <a:lstStyle/>
          <a:p>
            <a:pPr>
              <a:lnSpc>
                <a:spcPct val="110000"/>
              </a:lnSpc>
              <a:buClr>
                <a:schemeClr val="accent1">
                  <a:lumMod val="75000"/>
                </a:schemeClr>
              </a:buClr>
            </a:pPr>
            <a:r>
              <a:rPr lang="en-US" dirty="0">
                <a:latin typeface="+mn-lt"/>
              </a:rPr>
              <a:t>Bank Millennium uses this method to design, among others analogue solutions, such as the employee-customer conversation model in the facility.</a:t>
            </a:r>
          </a:p>
          <a:p>
            <a:pPr>
              <a:lnSpc>
                <a:spcPct val="110000"/>
              </a:lnSpc>
              <a:buClr>
                <a:schemeClr val="accent1">
                  <a:lumMod val="75000"/>
                </a:schemeClr>
              </a:buClr>
            </a:pPr>
            <a:endParaRPr lang="en-US" dirty="0">
              <a:latin typeface="+mn-lt"/>
            </a:endParaRPr>
          </a:p>
          <a:p>
            <a:pPr>
              <a:lnSpc>
                <a:spcPct val="110000"/>
              </a:lnSpc>
              <a:buClr>
                <a:schemeClr val="accent1">
                  <a:lumMod val="75000"/>
                </a:schemeClr>
              </a:buClr>
            </a:pPr>
            <a:r>
              <a:rPr lang="en-US" dirty="0">
                <a:latin typeface="+mn-lt"/>
              </a:rPr>
              <a:t>In the case of talking about savings and investment products, solutions were designed that in a few minutes equalize the level of knowledge between the consultant and the client.</a:t>
            </a:r>
          </a:p>
          <a:p>
            <a:pPr>
              <a:lnSpc>
                <a:spcPct val="110000"/>
              </a:lnSpc>
              <a:buClr>
                <a:schemeClr val="accent1">
                  <a:lumMod val="75000"/>
                </a:schemeClr>
              </a:buClr>
            </a:pPr>
            <a:endParaRPr lang="en-US" dirty="0">
              <a:latin typeface="+mn-lt"/>
            </a:endParaRPr>
          </a:p>
          <a:p>
            <a:pPr>
              <a:lnSpc>
                <a:spcPct val="110000"/>
              </a:lnSpc>
              <a:buClr>
                <a:schemeClr val="accent1">
                  <a:lumMod val="75000"/>
                </a:schemeClr>
              </a:buClr>
            </a:pPr>
            <a:r>
              <a:rPr lang="en-US" dirty="0">
                <a:latin typeface="+mn-lt"/>
              </a:rPr>
              <a:t>Thanks to the Design Thinking method, Bank Millennium has developed a model in which communication takes place according to the adopted scenario, which causes the client to become a very active party during the conversation. Thanks to the designed tools, each exchange of opinions can be different, and at the same time it can give confidence that during it all necessary information will appear, which the Bank employee should inform the customer about.</a:t>
            </a:r>
            <a:endParaRPr lang="pl-PL" dirty="0">
              <a:latin typeface="+mn-lt"/>
            </a:endParaRPr>
          </a:p>
        </p:txBody>
      </p:sp>
    </p:spTree>
    <p:extLst>
      <p:ext uri="{BB962C8B-B14F-4D97-AF65-F5344CB8AC3E}">
        <p14:creationId xmlns:p14="http://schemas.microsoft.com/office/powerpoint/2010/main" val="74274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Example</a:t>
            </a:r>
            <a:r>
              <a:rPr lang="pl-PL" sz="4000" dirty="0">
                <a:latin typeface="+mn-lt"/>
              </a:rPr>
              <a:t> - Bank of </a:t>
            </a:r>
            <a:r>
              <a:rPr lang="pl-PL" sz="4000" dirty="0" err="1">
                <a:latin typeface="+mn-lt"/>
              </a:rPr>
              <a:t>America</a:t>
            </a:r>
            <a:endParaRPr lang="pl-PL" sz="4000" dirty="0">
              <a:latin typeface="+mn-lt"/>
            </a:endParaRPr>
          </a:p>
        </p:txBody>
      </p:sp>
      <p:sp>
        <p:nvSpPr>
          <p:cNvPr id="3" name="Symbol zastępczy zawartości 2"/>
          <p:cNvSpPr>
            <a:spLocks noGrp="1"/>
          </p:cNvSpPr>
          <p:nvPr>
            <p:ph idx="1"/>
          </p:nvPr>
        </p:nvSpPr>
        <p:spPr/>
        <p:txBody>
          <a:bodyPr>
            <a:normAutofit fontScale="85000" lnSpcReduction="20000"/>
          </a:bodyPr>
          <a:lstStyle/>
          <a:p>
            <a:pPr>
              <a:lnSpc>
                <a:spcPct val="100000"/>
              </a:lnSpc>
              <a:buClr>
                <a:schemeClr val="accent1">
                  <a:lumMod val="75000"/>
                </a:schemeClr>
              </a:buClr>
            </a:pPr>
            <a:r>
              <a:rPr lang="en-US" dirty="0">
                <a:latin typeface="+mn-lt"/>
              </a:rPr>
              <a:t>Another example is Bank of America, which opened 1.7 million new accounts in the first year of the "Rest for You" program, which was invented using the Design Thinking method.</a:t>
            </a:r>
          </a:p>
          <a:p>
            <a:pPr>
              <a:lnSpc>
                <a:spcPct val="100000"/>
              </a:lnSpc>
              <a:buClr>
                <a:schemeClr val="accent1">
                  <a:lumMod val="75000"/>
                </a:schemeClr>
              </a:buClr>
            </a:pPr>
            <a:endParaRPr lang="en-US" dirty="0">
              <a:latin typeface="+mn-lt"/>
            </a:endParaRPr>
          </a:p>
          <a:p>
            <a:pPr>
              <a:lnSpc>
                <a:spcPct val="100000"/>
              </a:lnSpc>
              <a:buClr>
                <a:schemeClr val="accent1">
                  <a:lumMod val="75000"/>
                </a:schemeClr>
              </a:buClr>
            </a:pPr>
            <a:r>
              <a:rPr lang="en-US" dirty="0">
                <a:latin typeface="+mn-lt"/>
              </a:rPr>
              <a:t>The program is to facilitate saving.</a:t>
            </a:r>
          </a:p>
          <a:p>
            <a:pPr>
              <a:lnSpc>
                <a:spcPct val="100000"/>
              </a:lnSpc>
              <a:buClr>
                <a:schemeClr val="accent1">
                  <a:lumMod val="75000"/>
                </a:schemeClr>
              </a:buClr>
            </a:pPr>
            <a:endParaRPr lang="en-US" dirty="0">
              <a:latin typeface="+mn-lt"/>
            </a:endParaRPr>
          </a:p>
          <a:p>
            <a:pPr>
              <a:lnSpc>
                <a:spcPct val="100000"/>
              </a:lnSpc>
              <a:buClr>
                <a:schemeClr val="accent1">
                  <a:lumMod val="75000"/>
                </a:schemeClr>
              </a:buClr>
            </a:pPr>
            <a:r>
              <a:rPr lang="en-US" dirty="0">
                <a:latin typeface="+mn-lt"/>
              </a:rPr>
              <a:t>Every time a customer pays with a debit card for a product or service an uneven amount, for example $ 2.80 the bank automatically transfers to its savings account the balance rounded to the next full amount ($ 0.20 goes to the savings account).</a:t>
            </a:r>
          </a:p>
          <a:p>
            <a:pPr>
              <a:lnSpc>
                <a:spcPct val="100000"/>
              </a:lnSpc>
              <a:buClr>
                <a:schemeClr val="accent1">
                  <a:lumMod val="75000"/>
                </a:schemeClr>
              </a:buClr>
            </a:pPr>
            <a:endParaRPr lang="en-US" dirty="0">
              <a:latin typeface="+mn-lt"/>
            </a:endParaRPr>
          </a:p>
          <a:p>
            <a:pPr>
              <a:lnSpc>
                <a:spcPct val="100000"/>
              </a:lnSpc>
              <a:buClr>
                <a:schemeClr val="accent1">
                  <a:lumMod val="75000"/>
                </a:schemeClr>
              </a:buClr>
            </a:pPr>
            <a:r>
              <a:rPr lang="en-US" dirty="0">
                <a:latin typeface="+mn-lt"/>
              </a:rPr>
              <a:t>  The idea was created thanks to the cooperation of the bank and </a:t>
            </a:r>
            <a:r>
              <a:rPr lang="en-US" dirty="0" err="1">
                <a:latin typeface="+mn-lt"/>
              </a:rPr>
              <a:t>IDEO</a:t>
            </a:r>
            <a:r>
              <a:rPr lang="en-US" dirty="0">
                <a:latin typeface="+mn-lt"/>
              </a:rPr>
              <a:t> consultants.</a:t>
            </a:r>
            <a:endParaRPr lang="pl-PL" dirty="0">
              <a:latin typeface="+mn-lt"/>
            </a:endParaRPr>
          </a:p>
        </p:txBody>
      </p:sp>
    </p:spTree>
    <p:extLst>
      <p:ext uri="{BB962C8B-B14F-4D97-AF65-F5344CB8AC3E}">
        <p14:creationId xmlns:p14="http://schemas.microsoft.com/office/powerpoint/2010/main" val="556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latin typeface="+mn-lt"/>
              </a:rPr>
              <a:t>Introduction to the Design Thinking method</a:t>
            </a:r>
            <a:endParaRPr lang="pl-PL" dirty="0">
              <a:latin typeface="+mn-lt"/>
            </a:endParaRPr>
          </a:p>
        </p:txBody>
      </p:sp>
      <p:sp>
        <p:nvSpPr>
          <p:cNvPr id="3" name="Symbol zastępczy zawartości 2"/>
          <p:cNvSpPr>
            <a:spLocks noGrp="1"/>
          </p:cNvSpPr>
          <p:nvPr>
            <p:ph idx="1"/>
          </p:nvPr>
        </p:nvSpPr>
        <p:spPr>
          <a:xfrm>
            <a:off x="485339" y="2172195"/>
            <a:ext cx="11229516" cy="4303509"/>
          </a:xfrm>
        </p:spPr>
        <p:txBody>
          <a:bodyPr/>
          <a:lstStyle/>
          <a:p>
            <a:pPr marL="0" indent="0" algn="ctr">
              <a:buNone/>
            </a:pPr>
            <a:r>
              <a:rPr lang="en-US" sz="2400" dirty="0">
                <a:latin typeface="+mn-lt"/>
              </a:rPr>
              <a:t>Design </a:t>
            </a:r>
            <a:r>
              <a:rPr lang="pl-PL" sz="2400" dirty="0">
                <a:latin typeface="+mn-lt"/>
              </a:rPr>
              <a:t>T</a:t>
            </a:r>
            <a:r>
              <a:rPr lang="en-US" sz="2400" dirty="0" err="1">
                <a:latin typeface="+mn-lt"/>
              </a:rPr>
              <a:t>hinking</a:t>
            </a:r>
            <a:r>
              <a:rPr lang="en-US" sz="2400" dirty="0">
                <a:latin typeface="+mn-lt"/>
              </a:rPr>
              <a:t> is not a linear and cascading process. It's an iterative process. It can mean many attempts and returns before the problem is fully resolved.</a:t>
            </a:r>
            <a:endParaRPr lang="pl-PL" sz="2400" dirty="0">
              <a:latin typeface="+mn-lt"/>
            </a:endParaRPr>
          </a:p>
          <a:p>
            <a:pPr marL="0" indent="0" algn="ctr">
              <a:buNone/>
            </a:pPr>
            <a:endParaRPr lang="pl-PL" dirty="0"/>
          </a:p>
        </p:txBody>
      </p:sp>
      <p:pic>
        <p:nvPicPr>
          <p:cNvPr id="4" name="Obraz 3"/>
          <p:cNvPicPr>
            <a:picLocks noChangeAspect="1"/>
          </p:cNvPicPr>
          <p:nvPr/>
        </p:nvPicPr>
        <p:blipFill>
          <a:blip r:embed="rId2"/>
          <a:stretch>
            <a:fillRect/>
          </a:stretch>
        </p:blipFill>
        <p:spPr>
          <a:xfrm>
            <a:off x="1179898" y="3857625"/>
            <a:ext cx="9984601" cy="1408900"/>
          </a:xfrm>
          <a:prstGeom prst="rect">
            <a:avLst/>
          </a:prstGeom>
        </p:spPr>
      </p:pic>
    </p:spTree>
    <p:extLst>
      <p:ext uri="{BB962C8B-B14F-4D97-AF65-F5344CB8AC3E}">
        <p14:creationId xmlns:p14="http://schemas.microsoft.com/office/powerpoint/2010/main" val="3958929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Example</a:t>
            </a:r>
            <a:r>
              <a:rPr lang="pl-PL" sz="4000" dirty="0">
                <a:latin typeface="+mn-lt"/>
              </a:rPr>
              <a:t> - IKEA</a:t>
            </a:r>
          </a:p>
        </p:txBody>
      </p:sp>
      <p:sp>
        <p:nvSpPr>
          <p:cNvPr id="3" name="Symbol zastępczy zawartości 2"/>
          <p:cNvSpPr>
            <a:spLocks noGrp="1"/>
          </p:cNvSpPr>
          <p:nvPr>
            <p:ph idx="1"/>
          </p:nvPr>
        </p:nvSpPr>
        <p:spPr/>
        <p:txBody>
          <a:bodyPr>
            <a:normAutofit/>
          </a:bodyPr>
          <a:lstStyle/>
          <a:p>
            <a:pPr>
              <a:buClr>
                <a:schemeClr val="accent1">
                  <a:lumMod val="75000"/>
                </a:schemeClr>
              </a:buClr>
            </a:pPr>
            <a:r>
              <a:rPr lang="en-US" sz="2400" dirty="0">
                <a:latin typeface="+mn-lt"/>
              </a:rPr>
              <a:t>Another example is IKEA. This company has offered its clients an extensive catalog of individual solutions.</a:t>
            </a:r>
          </a:p>
          <a:p>
            <a:pPr>
              <a:buClr>
                <a:schemeClr val="accent1">
                  <a:lumMod val="75000"/>
                </a:schemeClr>
              </a:buClr>
            </a:pPr>
            <a:endParaRPr lang="en-US" sz="2400" dirty="0">
              <a:latin typeface="+mn-lt"/>
            </a:endParaRPr>
          </a:p>
          <a:p>
            <a:pPr>
              <a:buClr>
                <a:schemeClr val="accent1">
                  <a:lumMod val="75000"/>
                </a:schemeClr>
              </a:buClr>
            </a:pPr>
            <a:r>
              <a:rPr lang="en-US" sz="2400" dirty="0">
                <a:latin typeface="+mn-lt"/>
              </a:rPr>
              <a:t>In several Polish cities, IKEA has created mobile studios in which every interested customer could take a photo of themselves in the background of stylized bedrooms. These photographs were applied to the cover of the catalog received by the client.</a:t>
            </a:r>
          </a:p>
          <a:p>
            <a:pPr>
              <a:buClr>
                <a:schemeClr val="accent1">
                  <a:lumMod val="75000"/>
                </a:schemeClr>
              </a:buClr>
            </a:pPr>
            <a:endParaRPr lang="en-US" sz="2400" dirty="0">
              <a:latin typeface="+mn-lt"/>
            </a:endParaRPr>
          </a:p>
          <a:p>
            <a:pPr>
              <a:buClr>
                <a:schemeClr val="accent1">
                  <a:lumMod val="75000"/>
                </a:schemeClr>
              </a:buClr>
            </a:pPr>
            <a:r>
              <a:rPr lang="en-US" sz="2400" dirty="0">
                <a:latin typeface="+mn-lt"/>
              </a:rPr>
              <a:t>  In addition, IKEA has prepared bedroom exhibitions with the opportunity to try different mattresses and suggestions of physiotherapists who helped choose the perfect model for a given client.</a:t>
            </a:r>
            <a:endParaRPr lang="pl-PL" sz="2400" dirty="0">
              <a:latin typeface="+mn-lt"/>
            </a:endParaRPr>
          </a:p>
        </p:txBody>
      </p:sp>
    </p:spTree>
    <p:extLst>
      <p:ext uri="{BB962C8B-B14F-4D97-AF65-F5344CB8AC3E}">
        <p14:creationId xmlns:p14="http://schemas.microsoft.com/office/powerpoint/2010/main" val="2708841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Example</a:t>
            </a:r>
            <a:r>
              <a:rPr lang="pl-PL" sz="4000" dirty="0">
                <a:latin typeface="+mn-lt"/>
              </a:rPr>
              <a:t> - Nestle</a:t>
            </a:r>
          </a:p>
        </p:txBody>
      </p:sp>
      <p:sp>
        <p:nvSpPr>
          <p:cNvPr id="3" name="Symbol zastępczy zawartości 2"/>
          <p:cNvSpPr>
            <a:spLocks noGrp="1"/>
          </p:cNvSpPr>
          <p:nvPr>
            <p:ph idx="1"/>
          </p:nvPr>
        </p:nvSpPr>
        <p:spPr/>
        <p:txBody>
          <a:bodyPr>
            <a:normAutofit/>
          </a:bodyPr>
          <a:lstStyle/>
          <a:p>
            <a:pPr algn="just">
              <a:buClr>
                <a:schemeClr val="accent1">
                  <a:lumMod val="75000"/>
                </a:schemeClr>
              </a:buClr>
            </a:pPr>
            <a:r>
              <a:rPr lang="en-US" sz="2400" dirty="0">
                <a:latin typeface="+mn-lt"/>
              </a:rPr>
              <a:t>Another example of the application of the design thinking method in an enterprise is Nestle.</a:t>
            </a:r>
          </a:p>
          <a:p>
            <a:pPr algn="just">
              <a:buClr>
                <a:schemeClr val="accent1">
                  <a:lumMod val="75000"/>
                </a:schemeClr>
              </a:buClr>
            </a:pPr>
            <a:endParaRPr lang="en-US" sz="2400" dirty="0">
              <a:latin typeface="+mn-lt"/>
            </a:endParaRPr>
          </a:p>
          <a:p>
            <a:pPr algn="just">
              <a:buClr>
                <a:schemeClr val="accent1">
                  <a:lumMod val="75000"/>
                </a:schemeClr>
              </a:buClr>
            </a:pPr>
            <a:r>
              <a:rPr lang="en-US" sz="2400" dirty="0">
                <a:latin typeface="+mn-lt"/>
              </a:rPr>
              <a:t>It uses this method to increase employee learning efficiency.</a:t>
            </a:r>
          </a:p>
          <a:p>
            <a:pPr algn="just">
              <a:buClr>
                <a:schemeClr val="accent1">
                  <a:lumMod val="75000"/>
                </a:schemeClr>
              </a:buClr>
            </a:pPr>
            <a:endParaRPr lang="en-US" sz="2400" dirty="0">
              <a:latin typeface="+mn-lt"/>
            </a:endParaRPr>
          </a:p>
          <a:p>
            <a:pPr algn="just">
              <a:buClr>
                <a:schemeClr val="accent1">
                  <a:lumMod val="75000"/>
                </a:schemeClr>
              </a:buClr>
            </a:pPr>
            <a:r>
              <a:rPr lang="en-US" sz="2400" dirty="0">
                <a:latin typeface="+mn-lt"/>
              </a:rPr>
              <a:t>This method allowed to design engaging and stimulating training programs in which the employee is at the center, not the training process.</a:t>
            </a:r>
            <a:endParaRPr lang="pl-PL" sz="2400" dirty="0">
              <a:latin typeface="+mn-lt"/>
            </a:endParaRPr>
          </a:p>
        </p:txBody>
      </p:sp>
    </p:spTree>
    <p:extLst>
      <p:ext uri="{BB962C8B-B14F-4D97-AF65-F5344CB8AC3E}">
        <p14:creationId xmlns:p14="http://schemas.microsoft.com/office/powerpoint/2010/main" val="299422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Example</a:t>
            </a:r>
            <a:endParaRPr lang="pl-PL" sz="4000" dirty="0">
              <a:latin typeface="+mn-lt"/>
            </a:endParaRPr>
          </a:p>
        </p:txBody>
      </p:sp>
      <p:sp>
        <p:nvSpPr>
          <p:cNvPr id="3" name="Symbol zastępczy zawartości 2"/>
          <p:cNvSpPr>
            <a:spLocks noGrp="1"/>
          </p:cNvSpPr>
          <p:nvPr>
            <p:ph idx="1"/>
          </p:nvPr>
        </p:nvSpPr>
        <p:spPr/>
        <p:txBody>
          <a:bodyPr>
            <a:normAutofit/>
          </a:bodyPr>
          <a:lstStyle/>
          <a:p>
            <a:pPr>
              <a:buClr>
                <a:schemeClr val="accent1">
                  <a:lumMod val="75000"/>
                </a:schemeClr>
              </a:buClr>
            </a:pPr>
            <a:r>
              <a:rPr lang="en-US" sz="2400" dirty="0">
                <a:latin typeface="+mn-lt"/>
              </a:rPr>
              <a:t>The design of intelligent clothes that is used to monitor the health of premature babies. This garment can be used inside and outside the incubator.</a:t>
            </a:r>
          </a:p>
          <a:p>
            <a:pPr>
              <a:buClr>
                <a:schemeClr val="accent1">
                  <a:lumMod val="75000"/>
                </a:schemeClr>
              </a:buClr>
            </a:pPr>
            <a:endParaRPr lang="en-US" sz="2400" dirty="0">
              <a:latin typeface="+mn-lt"/>
            </a:endParaRPr>
          </a:p>
          <a:p>
            <a:pPr>
              <a:buClr>
                <a:schemeClr val="accent1">
                  <a:lumMod val="75000"/>
                </a:schemeClr>
              </a:buClr>
            </a:pPr>
            <a:r>
              <a:rPr lang="en-US" sz="2400" dirty="0">
                <a:latin typeface="+mn-lt"/>
              </a:rPr>
              <a:t>Thanks to this solution, the survival rate of premature babies increased. This phenomenon is related to the possibility of faster and more effective neonatal care.</a:t>
            </a:r>
            <a:endParaRPr lang="pl-PL" sz="2400" dirty="0">
              <a:latin typeface="+mn-lt"/>
            </a:endParaRPr>
          </a:p>
        </p:txBody>
      </p:sp>
      <p:pic>
        <p:nvPicPr>
          <p:cNvPr id="4" name="Obraz 3"/>
          <p:cNvPicPr>
            <a:picLocks noChangeAspect="1"/>
          </p:cNvPicPr>
          <p:nvPr/>
        </p:nvPicPr>
        <p:blipFill>
          <a:blip r:embed="rId2"/>
          <a:stretch>
            <a:fillRect/>
          </a:stretch>
        </p:blipFill>
        <p:spPr>
          <a:xfrm>
            <a:off x="2858097" y="3928730"/>
            <a:ext cx="6475801" cy="1704833"/>
          </a:xfrm>
          <a:prstGeom prst="rect">
            <a:avLst/>
          </a:prstGeom>
        </p:spPr>
      </p:pic>
    </p:spTree>
    <p:extLst>
      <p:ext uri="{BB962C8B-B14F-4D97-AF65-F5344CB8AC3E}">
        <p14:creationId xmlns:p14="http://schemas.microsoft.com/office/powerpoint/2010/main" val="3400848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Example</a:t>
            </a:r>
            <a:endParaRPr lang="pl-PL" sz="4000" dirty="0">
              <a:latin typeface="+mn-lt"/>
            </a:endParaRPr>
          </a:p>
        </p:txBody>
      </p:sp>
      <p:sp>
        <p:nvSpPr>
          <p:cNvPr id="3" name="Symbol zastępczy zawartości 2"/>
          <p:cNvSpPr>
            <a:spLocks noGrp="1"/>
          </p:cNvSpPr>
          <p:nvPr>
            <p:ph idx="1"/>
          </p:nvPr>
        </p:nvSpPr>
        <p:spPr/>
        <p:txBody>
          <a:bodyPr>
            <a:normAutofit/>
          </a:bodyPr>
          <a:lstStyle/>
          <a:p>
            <a:pPr algn="just">
              <a:buClr>
                <a:schemeClr val="accent1">
                  <a:lumMod val="75000"/>
                </a:schemeClr>
              </a:buClr>
            </a:pPr>
            <a:r>
              <a:rPr lang="en-US" sz="2400" dirty="0">
                <a:latin typeface="+mn-lt"/>
              </a:rPr>
              <a:t>Doug Dietz, a GE engineer, became worried after learning that 80% of children were receiving sedatives prior to testing his device (</a:t>
            </a:r>
            <a:r>
              <a:rPr lang="en-US" sz="2400" dirty="0" err="1">
                <a:latin typeface="+mn-lt"/>
              </a:rPr>
              <a:t>tomograph</a:t>
            </a:r>
            <a:r>
              <a:rPr lang="en-US" sz="2400" dirty="0">
                <a:latin typeface="+mn-lt"/>
              </a:rPr>
              <a:t>).</a:t>
            </a:r>
          </a:p>
          <a:p>
            <a:pPr algn="just">
              <a:buClr>
                <a:schemeClr val="accent1">
                  <a:lumMod val="75000"/>
                </a:schemeClr>
              </a:buClr>
            </a:pPr>
            <a:endParaRPr lang="en-US" sz="2400" dirty="0">
              <a:latin typeface="+mn-lt"/>
            </a:endParaRPr>
          </a:p>
          <a:p>
            <a:pPr algn="just">
              <a:buClr>
                <a:schemeClr val="accent1">
                  <a:lumMod val="75000"/>
                </a:schemeClr>
              </a:buClr>
            </a:pPr>
            <a:r>
              <a:rPr lang="en-US" sz="2400" dirty="0">
                <a:latin typeface="+mn-lt"/>
              </a:rPr>
              <a:t>He designed a new experience. Tomography turned into an adventure (fairy tale) Only 10% of children receive sedatives.</a:t>
            </a:r>
            <a:endParaRPr lang="pl-PL" sz="2400" dirty="0">
              <a:latin typeface="+mn-lt"/>
            </a:endParaRPr>
          </a:p>
        </p:txBody>
      </p:sp>
      <p:pic>
        <p:nvPicPr>
          <p:cNvPr id="4" name="Obraz 3"/>
          <p:cNvPicPr>
            <a:picLocks noChangeAspect="1"/>
          </p:cNvPicPr>
          <p:nvPr/>
        </p:nvPicPr>
        <p:blipFill>
          <a:blip r:embed="rId2"/>
          <a:stretch>
            <a:fillRect/>
          </a:stretch>
        </p:blipFill>
        <p:spPr>
          <a:xfrm>
            <a:off x="3192947" y="3776448"/>
            <a:ext cx="6295201" cy="2090833"/>
          </a:xfrm>
          <a:prstGeom prst="rect">
            <a:avLst/>
          </a:prstGeom>
        </p:spPr>
      </p:pic>
    </p:spTree>
    <p:extLst>
      <p:ext uri="{BB962C8B-B14F-4D97-AF65-F5344CB8AC3E}">
        <p14:creationId xmlns:p14="http://schemas.microsoft.com/office/powerpoint/2010/main" val="1930273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err="1">
                <a:latin typeface="+mn-lt"/>
              </a:rPr>
              <a:t>Example</a:t>
            </a:r>
            <a:endParaRPr lang="pl-PL" sz="4000" dirty="0">
              <a:latin typeface="+mn-lt"/>
            </a:endParaRPr>
          </a:p>
        </p:txBody>
      </p:sp>
      <p:sp>
        <p:nvSpPr>
          <p:cNvPr id="3" name="Symbol zastępczy zawartości 2"/>
          <p:cNvSpPr>
            <a:spLocks noGrp="1"/>
          </p:cNvSpPr>
          <p:nvPr>
            <p:ph idx="1"/>
          </p:nvPr>
        </p:nvSpPr>
        <p:spPr/>
        <p:txBody>
          <a:bodyPr>
            <a:normAutofit/>
          </a:bodyPr>
          <a:lstStyle/>
          <a:p>
            <a:pPr algn="just">
              <a:buClr>
                <a:schemeClr val="accent1">
                  <a:lumMod val="75000"/>
                </a:schemeClr>
              </a:buClr>
            </a:pPr>
            <a:r>
              <a:rPr lang="en-US" sz="2400" dirty="0">
                <a:latin typeface="+mn-lt"/>
              </a:rPr>
              <a:t>About 400 million people worldwide suffer from mild, moderate or severe hearing loss. Despite the huge number of people whose lives can be significantly improved by the right hearing aid, expensive technologies and complex research and distribution practices make access to these devices difficult.</a:t>
            </a:r>
          </a:p>
          <a:p>
            <a:pPr algn="just">
              <a:buClr>
                <a:schemeClr val="accent1">
                  <a:lumMod val="75000"/>
                </a:schemeClr>
              </a:buClr>
            </a:pPr>
            <a:endParaRPr lang="en-US" sz="2400" dirty="0">
              <a:latin typeface="+mn-lt"/>
            </a:endParaRPr>
          </a:p>
          <a:p>
            <a:pPr algn="just">
              <a:buClr>
                <a:schemeClr val="accent1">
                  <a:lumMod val="75000"/>
                </a:schemeClr>
              </a:buClr>
            </a:pPr>
            <a:r>
              <a:rPr lang="en-US" sz="2400" dirty="0">
                <a:latin typeface="+mn-lt"/>
              </a:rPr>
              <a:t>Understanding the need, start-up Conversion Sound designed the hearing aid. </a:t>
            </a:r>
            <a:r>
              <a:rPr lang="en-US" sz="2400" dirty="0">
                <a:solidFill>
                  <a:schemeClr val="accent1">
                    <a:lumMod val="75000"/>
                  </a:schemeClr>
                </a:solidFill>
                <a:latin typeface="+mn-lt"/>
              </a:rPr>
              <a:t>This organization significantly reduced production costs and, together with </a:t>
            </a:r>
            <a:r>
              <a:rPr lang="en-US" sz="2400" dirty="0" err="1">
                <a:solidFill>
                  <a:schemeClr val="accent1">
                    <a:lumMod val="75000"/>
                  </a:schemeClr>
                </a:solidFill>
                <a:latin typeface="+mn-lt"/>
              </a:rPr>
              <a:t>IDEO</a:t>
            </a:r>
            <a:r>
              <a:rPr lang="en-US" sz="2400" dirty="0">
                <a:solidFill>
                  <a:schemeClr val="accent1">
                    <a:lumMod val="75000"/>
                  </a:schemeClr>
                </a:solidFill>
                <a:latin typeface="+mn-lt"/>
              </a:rPr>
              <a:t>, changed the distribution model and the complicated testing process. </a:t>
            </a:r>
            <a:r>
              <a:rPr lang="en-US" sz="2400" dirty="0">
                <a:latin typeface="+mn-lt"/>
              </a:rPr>
              <a:t>The start-up uses local volunteers (properly trained as technicians) to make the device available to everyone</a:t>
            </a:r>
            <a:r>
              <a:rPr lang="en-US" dirty="0"/>
              <a:t>.</a:t>
            </a:r>
            <a:endParaRPr lang="pl-PL" dirty="0"/>
          </a:p>
        </p:txBody>
      </p:sp>
    </p:spTree>
    <p:extLst>
      <p:ext uri="{BB962C8B-B14F-4D97-AF65-F5344CB8AC3E}">
        <p14:creationId xmlns:p14="http://schemas.microsoft.com/office/powerpoint/2010/main" val="644951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a:latin typeface="+mn-lt"/>
              </a:rPr>
              <a:t>Other examples of using the Design Thinking method</a:t>
            </a:r>
            <a:endParaRPr lang="pl-PL" dirty="0">
              <a:latin typeface="+mn-lt"/>
            </a:endParaRPr>
          </a:p>
        </p:txBody>
      </p:sp>
      <p:sp>
        <p:nvSpPr>
          <p:cNvPr id="3" name="Symbol zastępczy zawartości 2"/>
          <p:cNvSpPr>
            <a:spLocks noGrp="1"/>
          </p:cNvSpPr>
          <p:nvPr>
            <p:ph idx="1"/>
          </p:nvPr>
        </p:nvSpPr>
        <p:spPr/>
        <p:txBody>
          <a:bodyPr/>
          <a:lstStyle/>
          <a:p>
            <a:endParaRPr lang="pl-PL" dirty="0">
              <a:hlinkClick r:id="rId2"/>
            </a:endParaRPr>
          </a:p>
          <a:p>
            <a:pPr>
              <a:buClr>
                <a:schemeClr val="accent1">
                  <a:lumMod val="75000"/>
                </a:schemeClr>
              </a:buClr>
            </a:pPr>
            <a:r>
              <a:rPr lang="pl-PL" dirty="0">
                <a:hlinkClick r:id="rId2"/>
              </a:rPr>
              <a:t>https://www.ted.com/talks/david_kelley_on_human_centered_design</a:t>
            </a:r>
            <a:endParaRPr lang="pl-PL" dirty="0"/>
          </a:p>
          <a:p>
            <a:pPr>
              <a:buClr>
                <a:schemeClr val="accent1">
                  <a:lumMod val="75000"/>
                </a:schemeClr>
              </a:buClr>
            </a:pPr>
            <a:endParaRPr lang="pl-PL" dirty="0"/>
          </a:p>
          <a:p>
            <a:pPr>
              <a:buClr>
                <a:schemeClr val="accent1">
                  <a:lumMod val="75000"/>
                </a:schemeClr>
              </a:buClr>
            </a:pPr>
            <a:r>
              <a:rPr lang="pl-PL" dirty="0">
                <a:hlinkClick r:id="rId3"/>
              </a:rPr>
              <a:t>https://www.ted.com/talks/paul_bennett_finds_design_in_the_details</a:t>
            </a:r>
            <a:endParaRPr lang="pl-PL" dirty="0"/>
          </a:p>
          <a:p>
            <a:endParaRPr lang="pl-PL" dirty="0"/>
          </a:p>
        </p:txBody>
      </p:sp>
    </p:spTree>
    <p:extLst>
      <p:ext uri="{BB962C8B-B14F-4D97-AF65-F5344CB8AC3E}">
        <p14:creationId xmlns:p14="http://schemas.microsoft.com/office/powerpoint/2010/main" val="1852641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latin typeface="+mn-lt"/>
              </a:rPr>
              <a:t>Introduction to the Design Thinking method</a:t>
            </a:r>
            <a:endParaRPr lang="pl-PL" dirty="0">
              <a:latin typeface="+mn-lt"/>
            </a:endParaRPr>
          </a:p>
        </p:txBody>
      </p:sp>
      <p:sp>
        <p:nvSpPr>
          <p:cNvPr id="3" name="Symbol zastępczy zawartości 2"/>
          <p:cNvSpPr>
            <a:spLocks noGrp="1"/>
          </p:cNvSpPr>
          <p:nvPr>
            <p:ph idx="1"/>
          </p:nvPr>
        </p:nvSpPr>
        <p:spPr/>
        <p:txBody>
          <a:bodyPr>
            <a:normAutofit/>
          </a:bodyPr>
          <a:lstStyle/>
          <a:p>
            <a:pPr algn="just">
              <a:buClr>
                <a:schemeClr val="accent1">
                  <a:lumMod val="75000"/>
                </a:schemeClr>
              </a:buClr>
            </a:pPr>
            <a:r>
              <a:rPr lang="en-US" sz="2400" dirty="0">
                <a:latin typeface="+mn-lt"/>
              </a:rPr>
              <a:t>One of the main creators of Design Thinking is professor David M. Kelly from Stanford University, later co-founder of the </a:t>
            </a:r>
            <a:r>
              <a:rPr lang="en-US" sz="2400" dirty="0" err="1">
                <a:latin typeface="+mn-lt"/>
              </a:rPr>
              <a:t>IDEO</a:t>
            </a:r>
            <a:r>
              <a:rPr lang="en-US" sz="2400" dirty="0">
                <a:latin typeface="+mn-lt"/>
              </a:rPr>
              <a:t> design office.</a:t>
            </a:r>
          </a:p>
          <a:p>
            <a:pPr algn="just">
              <a:buClr>
                <a:schemeClr val="accent1">
                  <a:lumMod val="75000"/>
                </a:schemeClr>
              </a:buClr>
            </a:pPr>
            <a:endParaRPr lang="en-US" sz="2400" dirty="0">
              <a:latin typeface="+mn-lt"/>
            </a:endParaRPr>
          </a:p>
          <a:p>
            <a:pPr algn="just">
              <a:buClr>
                <a:schemeClr val="accent1">
                  <a:lumMod val="75000"/>
                </a:schemeClr>
              </a:buClr>
            </a:pPr>
            <a:r>
              <a:rPr lang="en-US" sz="2400" dirty="0" err="1">
                <a:latin typeface="+mn-lt"/>
              </a:rPr>
              <a:t>IDEO</a:t>
            </a:r>
            <a:r>
              <a:rPr lang="en-US" sz="2400" dirty="0">
                <a:latin typeface="+mn-lt"/>
              </a:rPr>
              <a:t> services are used by many companies known all over the world, and the main clients include companies such as Apple, GE and Shimano.</a:t>
            </a:r>
          </a:p>
          <a:p>
            <a:pPr algn="just">
              <a:buClr>
                <a:schemeClr val="accent1">
                  <a:lumMod val="75000"/>
                </a:schemeClr>
              </a:buClr>
            </a:pPr>
            <a:endParaRPr lang="en-US" sz="2400" dirty="0">
              <a:latin typeface="+mn-lt"/>
            </a:endParaRPr>
          </a:p>
          <a:p>
            <a:pPr algn="just">
              <a:buClr>
                <a:schemeClr val="accent1">
                  <a:lumMod val="75000"/>
                </a:schemeClr>
              </a:buClr>
            </a:pPr>
            <a:r>
              <a:rPr lang="en-US" sz="2400" dirty="0">
                <a:latin typeface="+mn-lt"/>
              </a:rPr>
              <a:t>The establishment of the design office was partly a response to market demand related to the need for modification the client-designer model then in force.</a:t>
            </a:r>
          </a:p>
          <a:p>
            <a:pPr algn="just"/>
            <a:endParaRPr lang="pl-PL" sz="2000" dirty="0"/>
          </a:p>
        </p:txBody>
      </p:sp>
    </p:spTree>
    <p:extLst>
      <p:ext uri="{BB962C8B-B14F-4D97-AF65-F5344CB8AC3E}">
        <p14:creationId xmlns:p14="http://schemas.microsoft.com/office/powerpoint/2010/main" val="2040596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latin typeface="+mn-lt"/>
              </a:rPr>
              <a:t>Introduction to the Design Thinking method</a:t>
            </a:r>
            <a:endParaRPr lang="pl-PL" dirty="0">
              <a:latin typeface="+mn-lt"/>
            </a:endParaRPr>
          </a:p>
        </p:txBody>
      </p:sp>
      <p:sp>
        <p:nvSpPr>
          <p:cNvPr id="3" name="Symbol zastępczy zawartości 2"/>
          <p:cNvSpPr>
            <a:spLocks noGrp="1"/>
          </p:cNvSpPr>
          <p:nvPr>
            <p:ph idx="1"/>
          </p:nvPr>
        </p:nvSpPr>
        <p:spPr/>
        <p:txBody>
          <a:bodyPr>
            <a:normAutofit fontScale="92500"/>
          </a:bodyPr>
          <a:lstStyle/>
          <a:p>
            <a:pPr>
              <a:buClr>
                <a:schemeClr val="accent1">
                  <a:lumMod val="75000"/>
                </a:schemeClr>
              </a:buClr>
            </a:pPr>
            <a:r>
              <a:rPr lang="en-US" sz="2400" dirty="0">
                <a:latin typeface="+mn-lt"/>
              </a:rPr>
              <a:t>The practical use of the concept of design thinking is invaluable, the only thing that limits them is human imagination.</a:t>
            </a:r>
          </a:p>
          <a:p>
            <a:pPr>
              <a:buClr>
                <a:schemeClr val="accent1">
                  <a:lumMod val="75000"/>
                </a:schemeClr>
              </a:buClr>
            </a:pPr>
            <a:endParaRPr lang="en-US" sz="2400" dirty="0">
              <a:latin typeface="+mn-lt"/>
            </a:endParaRPr>
          </a:p>
          <a:p>
            <a:pPr>
              <a:buClr>
                <a:schemeClr val="accent1">
                  <a:lumMod val="75000"/>
                </a:schemeClr>
              </a:buClr>
            </a:pPr>
            <a:r>
              <a:rPr lang="en-US" sz="2400" dirty="0">
                <a:latin typeface="+mn-lt"/>
              </a:rPr>
              <a:t>You can't think schematically, you should break all stereotypes and go beyond the beaten frame.</a:t>
            </a:r>
          </a:p>
          <a:p>
            <a:pPr>
              <a:buClr>
                <a:schemeClr val="accent1">
                  <a:lumMod val="75000"/>
                </a:schemeClr>
              </a:buClr>
            </a:pPr>
            <a:endParaRPr lang="en-US" sz="2400" dirty="0">
              <a:latin typeface="+mn-lt"/>
            </a:endParaRPr>
          </a:p>
          <a:p>
            <a:pPr>
              <a:buClr>
                <a:schemeClr val="accent1">
                  <a:lumMod val="75000"/>
                </a:schemeClr>
              </a:buClr>
            </a:pPr>
            <a:r>
              <a:rPr lang="en-US" sz="2400" dirty="0">
                <a:latin typeface="+mn-lt"/>
              </a:rPr>
              <a:t>Just like any problem can be approached in a more detailed or superficial way, so Design Thinking can be used with the use of specific tools, as well as knowing only the basic issues.</a:t>
            </a:r>
          </a:p>
          <a:p>
            <a:pPr>
              <a:buClr>
                <a:schemeClr val="accent1">
                  <a:lumMod val="75000"/>
                </a:schemeClr>
              </a:buClr>
            </a:pPr>
            <a:endParaRPr lang="en-US" sz="2400" dirty="0">
              <a:latin typeface="+mn-lt"/>
            </a:endParaRPr>
          </a:p>
          <a:p>
            <a:pPr>
              <a:buClr>
                <a:schemeClr val="accent1">
                  <a:lumMod val="75000"/>
                </a:schemeClr>
              </a:buClr>
            </a:pPr>
            <a:r>
              <a:rPr lang="en-US" sz="2400" dirty="0">
                <a:latin typeface="+mn-lt"/>
              </a:rPr>
              <a:t>Many contemporary everyday solutions have been developed based on Design Thinking, from furniture to electronics.</a:t>
            </a:r>
            <a:endParaRPr lang="pl-PL" sz="2400" dirty="0">
              <a:latin typeface="+mn-lt"/>
            </a:endParaRPr>
          </a:p>
        </p:txBody>
      </p:sp>
    </p:spTree>
    <p:extLst>
      <p:ext uri="{BB962C8B-B14F-4D97-AF65-F5344CB8AC3E}">
        <p14:creationId xmlns:p14="http://schemas.microsoft.com/office/powerpoint/2010/main" val="33335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latin typeface="+mn-lt"/>
              </a:rPr>
              <a:t>Introduction to the Design Thinking method</a:t>
            </a:r>
            <a:endParaRPr lang="pl-PL" dirty="0">
              <a:latin typeface="+mn-lt"/>
            </a:endParaRPr>
          </a:p>
        </p:txBody>
      </p:sp>
      <p:sp>
        <p:nvSpPr>
          <p:cNvPr id="3" name="Symbol zastępczy zawartości 2"/>
          <p:cNvSpPr>
            <a:spLocks noGrp="1"/>
          </p:cNvSpPr>
          <p:nvPr>
            <p:ph idx="1"/>
          </p:nvPr>
        </p:nvSpPr>
        <p:spPr/>
        <p:txBody>
          <a:bodyPr>
            <a:noAutofit/>
          </a:bodyPr>
          <a:lstStyle/>
          <a:p>
            <a:pPr algn="just">
              <a:buClr>
                <a:schemeClr val="accent1">
                  <a:lumMod val="75000"/>
                </a:schemeClr>
              </a:buClr>
            </a:pPr>
            <a:r>
              <a:rPr lang="en-US" sz="2000" dirty="0">
                <a:latin typeface="+mn-lt"/>
              </a:rPr>
              <a:t>Features and skills useful in working with the Design Thinking method include: creativity, analytical thinking, critical thinking, creative thinking, empathy, adopting the recipient's point of view, teamwork, curiosity and optimism.</a:t>
            </a:r>
            <a:endParaRPr lang="pl-PL" sz="2000" dirty="0">
              <a:latin typeface="+mn-lt"/>
            </a:endParaRPr>
          </a:p>
          <a:p>
            <a:pPr algn="just">
              <a:buClr>
                <a:schemeClr val="accent1">
                  <a:lumMod val="75000"/>
                </a:schemeClr>
              </a:buClr>
            </a:pPr>
            <a:endParaRPr lang="en-US" sz="2000" dirty="0">
              <a:latin typeface="+mn-lt"/>
            </a:endParaRPr>
          </a:p>
          <a:p>
            <a:pPr algn="just">
              <a:buClr>
                <a:schemeClr val="accent1">
                  <a:lumMod val="75000"/>
                </a:schemeClr>
              </a:buClr>
            </a:pPr>
            <a:r>
              <a:rPr lang="en-US" sz="2000" dirty="0">
                <a:latin typeface="+mn-lt"/>
              </a:rPr>
              <a:t>More often than in the case of more conventional work methods, various visual aids, drawing and writing tools as well as prototyping solutions are used.</a:t>
            </a:r>
            <a:endParaRPr lang="pl-PL" sz="2000" dirty="0">
              <a:latin typeface="+mn-lt"/>
            </a:endParaRPr>
          </a:p>
          <a:p>
            <a:pPr algn="just">
              <a:buClr>
                <a:schemeClr val="accent1">
                  <a:lumMod val="75000"/>
                </a:schemeClr>
              </a:buClr>
            </a:pPr>
            <a:endParaRPr lang="pl-PL" sz="2000" dirty="0">
              <a:latin typeface="+mn-lt"/>
            </a:endParaRPr>
          </a:p>
          <a:p>
            <a:pPr algn="just">
              <a:buClr>
                <a:schemeClr val="accent1">
                  <a:lumMod val="75000"/>
                </a:schemeClr>
              </a:buClr>
            </a:pPr>
            <a:r>
              <a:rPr lang="en-US" sz="2000" dirty="0">
                <a:latin typeface="+mn-lt"/>
              </a:rPr>
              <a:t>Observation, open mind, cooperation and cooperation, ability are important</a:t>
            </a:r>
            <a:r>
              <a:rPr lang="pl-PL" sz="2000" dirty="0">
                <a:latin typeface="+mn-lt"/>
              </a:rPr>
              <a:t> </a:t>
            </a:r>
            <a:r>
              <a:rPr lang="en-US" sz="2000" dirty="0">
                <a:latin typeface="+mn-lt"/>
              </a:rPr>
              <a:t>to accept failures, obstacles and work with ambiguous, hard to define problems.</a:t>
            </a:r>
            <a:endParaRPr lang="pl-PL" sz="2000" dirty="0">
              <a:latin typeface="+mn-lt"/>
            </a:endParaRPr>
          </a:p>
          <a:p>
            <a:pPr algn="just">
              <a:buClr>
                <a:schemeClr val="accent1">
                  <a:lumMod val="75000"/>
                </a:schemeClr>
              </a:buClr>
            </a:pPr>
            <a:endParaRPr lang="pl-PL" sz="2000" dirty="0">
              <a:latin typeface="+mn-lt"/>
            </a:endParaRPr>
          </a:p>
          <a:p>
            <a:pPr algn="just">
              <a:buClr>
                <a:schemeClr val="accent1">
                  <a:lumMod val="75000"/>
                </a:schemeClr>
              </a:buClr>
            </a:pPr>
            <a:r>
              <a:rPr lang="en-US" sz="2000" dirty="0">
                <a:latin typeface="+mn-lt"/>
              </a:rPr>
              <a:t>The ability to recognize emotions is useful, but also sober judgment and the use of rational arguments.</a:t>
            </a:r>
            <a:endParaRPr lang="pl-PL" sz="2000" dirty="0">
              <a:latin typeface="+mn-lt"/>
            </a:endParaRPr>
          </a:p>
        </p:txBody>
      </p:sp>
    </p:spTree>
    <p:extLst>
      <p:ext uri="{BB962C8B-B14F-4D97-AF65-F5344CB8AC3E}">
        <p14:creationId xmlns:p14="http://schemas.microsoft.com/office/powerpoint/2010/main" val="21385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latin typeface="+mn-lt"/>
              </a:rPr>
              <a:t>Introduction to the Design Thinking method</a:t>
            </a:r>
            <a:endParaRPr lang="pl-PL" dirty="0">
              <a:latin typeface="+mn-l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024276726"/>
              </p:ext>
            </p:extLst>
          </p:nvPr>
        </p:nvGraphicFramePr>
        <p:xfrm>
          <a:off x="1095375" y="1636713"/>
          <a:ext cx="11228388" cy="430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Łącznik prosty ze strzałką 5"/>
          <p:cNvCxnSpPr/>
          <p:nvPr/>
        </p:nvCxnSpPr>
        <p:spPr>
          <a:xfrm>
            <a:off x="5072372" y="2496045"/>
            <a:ext cx="1016031" cy="791849"/>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9" name="Trójkąt równoramienny 8"/>
          <p:cNvSpPr/>
          <p:nvPr/>
        </p:nvSpPr>
        <p:spPr>
          <a:xfrm>
            <a:off x="6503341" y="3287894"/>
            <a:ext cx="593768" cy="588381"/>
          </a:xfrm>
          <a:prstGeom prst="triangle">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0" name="Łącznik prosty ze strzałką 9"/>
          <p:cNvCxnSpPr/>
          <p:nvPr/>
        </p:nvCxnSpPr>
        <p:spPr>
          <a:xfrm flipH="1">
            <a:off x="7450697" y="2418855"/>
            <a:ext cx="952703" cy="77997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flipH="1">
            <a:off x="6139536" y="2975206"/>
            <a:ext cx="1915194" cy="739676"/>
          </a:xfrm>
          <a:prstGeom prst="straightConnector1">
            <a:avLst/>
          </a:prstGeom>
          <a:ln w="2222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p:nvPr/>
        </p:nvCxnSpPr>
        <p:spPr>
          <a:xfrm flipV="1">
            <a:off x="6827934" y="4372346"/>
            <a:ext cx="0" cy="1051519"/>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8467302" y="2639565"/>
            <a:ext cx="1293944" cy="338554"/>
          </a:xfrm>
          <a:prstGeom prst="rect">
            <a:avLst/>
          </a:prstGeom>
          <a:noFill/>
        </p:spPr>
        <p:txBody>
          <a:bodyPr wrap="none" rtlCol="0">
            <a:spAutoFit/>
          </a:bodyPr>
          <a:lstStyle/>
          <a:p>
            <a:r>
              <a:rPr lang="pl-PL" sz="1600" b="1" dirty="0" err="1">
                <a:solidFill>
                  <a:schemeClr val="accent2">
                    <a:lumMod val="75000"/>
                  </a:schemeClr>
                </a:solidFill>
              </a:rPr>
              <a:t>INNOVATION</a:t>
            </a:r>
            <a:endParaRPr lang="pl-PL" sz="1600" b="1" dirty="0">
              <a:solidFill>
                <a:schemeClr val="accent2">
                  <a:lumMod val="75000"/>
                </a:schemeClr>
              </a:solidFill>
            </a:endParaRPr>
          </a:p>
        </p:txBody>
      </p:sp>
      <p:sp>
        <p:nvSpPr>
          <p:cNvPr id="22" name="pole tekstowe 21"/>
          <p:cNvSpPr txBox="1"/>
          <p:nvPr/>
        </p:nvSpPr>
        <p:spPr>
          <a:xfrm>
            <a:off x="8049555" y="2145616"/>
            <a:ext cx="1790875" cy="338554"/>
          </a:xfrm>
          <a:prstGeom prst="rect">
            <a:avLst/>
          </a:prstGeom>
          <a:noFill/>
        </p:spPr>
        <p:txBody>
          <a:bodyPr wrap="none" rtlCol="0">
            <a:spAutoFit/>
          </a:bodyPr>
          <a:lstStyle/>
          <a:p>
            <a:r>
              <a:rPr lang="pl-PL" sz="1600" b="1" dirty="0" err="1">
                <a:solidFill>
                  <a:schemeClr val="accent1">
                    <a:lumMod val="75000"/>
                  </a:schemeClr>
                </a:solidFill>
              </a:rPr>
              <a:t>Process</a:t>
            </a:r>
            <a:r>
              <a:rPr lang="pl-PL" sz="1600" b="1" dirty="0">
                <a:solidFill>
                  <a:schemeClr val="accent1">
                    <a:lumMod val="75000"/>
                  </a:schemeClr>
                </a:solidFill>
              </a:rPr>
              <a:t> </a:t>
            </a:r>
            <a:r>
              <a:rPr lang="pl-PL" sz="1600" b="1" dirty="0" err="1">
                <a:solidFill>
                  <a:schemeClr val="accent1">
                    <a:lumMod val="75000"/>
                  </a:schemeClr>
                </a:solidFill>
              </a:rPr>
              <a:t>innovation</a:t>
            </a:r>
            <a:endParaRPr lang="pl-PL" sz="1600" b="1" dirty="0">
              <a:solidFill>
                <a:schemeClr val="accent1">
                  <a:lumMod val="75000"/>
                </a:schemeClr>
              </a:solidFill>
            </a:endParaRPr>
          </a:p>
        </p:txBody>
      </p:sp>
      <p:sp>
        <p:nvSpPr>
          <p:cNvPr id="23" name="pole tekstowe 22"/>
          <p:cNvSpPr txBox="1"/>
          <p:nvPr/>
        </p:nvSpPr>
        <p:spPr>
          <a:xfrm>
            <a:off x="5961003" y="5423865"/>
            <a:ext cx="1971309" cy="338554"/>
          </a:xfrm>
          <a:prstGeom prst="rect">
            <a:avLst/>
          </a:prstGeom>
          <a:noFill/>
        </p:spPr>
        <p:txBody>
          <a:bodyPr wrap="none" rtlCol="0">
            <a:spAutoFit/>
          </a:bodyPr>
          <a:lstStyle/>
          <a:p>
            <a:r>
              <a:rPr lang="pl-PL" sz="1600" b="1" dirty="0" err="1">
                <a:solidFill>
                  <a:schemeClr val="accent1">
                    <a:lumMod val="75000"/>
                  </a:schemeClr>
                </a:solidFill>
              </a:rPr>
              <a:t>Funcional</a:t>
            </a:r>
            <a:r>
              <a:rPr lang="pl-PL" sz="1600" b="1" dirty="0">
                <a:solidFill>
                  <a:schemeClr val="accent1">
                    <a:lumMod val="75000"/>
                  </a:schemeClr>
                </a:solidFill>
              </a:rPr>
              <a:t> </a:t>
            </a:r>
            <a:r>
              <a:rPr lang="pl-PL" sz="1600" b="1" dirty="0" err="1">
                <a:solidFill>
                  <a:schemeClr val="accent1">
                    <a:lumMod val="75000"/>
                  </a:schemeClr>
                </a:solidFill>
              </a:rPr>
              <a:t>innovation</a:t>
            </a:r>
            <a:endParaRPr lang="pl-PL" sz="1600" b="1" dirty="0">
              <a:solidFill>
                <a:schemeClr val="accent1">
                  <a:lumMod val="75000"/>
                </a:schemeClr>
              </a:solidFill>
            </a:endParaRPr>
          </a:p>
        </p:txBody>
      </p:sp>
      <p:sp>
        <p:nvSpPr>
          <p:cNvPr id="24" name="pole tekstowe 23"/>
          <p:cNvSpPr txBox="1"/>
          <p:nvPr/>
        </p:nvSpPr>
        <p:spPr>
          <a:xfrm>
            <a:off x="3791776" y="2182607"/>
            <a:ext cx="2080313" cy="338554"/>
          </a:xfrm>
          <a:prstGeom prst="rect">
            <a:avLst/>
          </a:prstGeom>
          <a:noFill/>
        </p:spPr>
        <p:txBody>
          <a:bodyPr wrap="none" rtlCol="0">
            <a:spAutoFit/>
          </a:bodyPr>
          <a:lstStyle/>
          <a:p>
            <a:r>
              <a:rPr lang="pl-PL" sz="1600" b="1" dirty="0" err="1">
                <a:solidFill>
                  <a:schemeClr val="accent1">
                    <a:lumMod val="75000"/>
                  </a:schemeClr>
                </a:solidFill>
              </a:rPr>
              <a:t>Experience</a:t>
            </a:r>
            <a:r>
              <a:rPr lang="pl-PL" sz="1600" b="1" dirty="0">
                <a:solidFill>
                  <a:schemeClr val="accent1">
                    <a:lumMod val="75000"/>
                  </a:schemeClr>
                </a:solidFill>
              </a:rPr>
              <a:t> </a:t>
            </a:r>
            <a:r>
              <a:rPr lang="pl-PL" sz="1600" b="1" dirty="0" err="1">
                <a:solidFill>
                  <a:schemeClr val="accent1">
                    <a:lumMod val="75000"/>
                  </a:schemeClr>
                </a:solidFill>
              </a:rPr>
              <a:t>innovation</a:t>
            </a:r>
            <a:endParaRPr lang="pl-PL" sz="1600" b="1" dirty="0">
              <a:solidFill>
                <a:schemeClr val="accent1">
                  <a:lumMod val="75000"/>
                </a:schemeClr>
              </a:solidFill>
            </a:endParaRPr>
          </a:p>
        </p:txBody>
      </p:sp>
      <p:sp>
        <p:nvSpPr>
          <p:cNvPr id="25" name="Chmurka 24"/>
          <p:cNvSpPr/>
          <p:nvPr/>
        </p:nvSpPr>
        <p:spPr>
          <a:xfrm>
            <a:off x="1396959" y="3505447"/>
            <a:ext cx="2303813" cy="12765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t>DESIGN </a:t>
            </a:r>
            <a:r>
              <a:rPr lang="pl-PL" dirty="0" err="1"/>
              <a:t>THINKING</a:t>
            </a:r>
            <a:endParaRPr lang="pl-PL" dirty="0"/>
          </a:p>
        </p:txBody>
      </p:sp>
      <p:cxnSp>
        <p:nvCxnSpPr>
          <p:cNvPr id="27" name="Łącznik zakrzywiony 26"/>
          <p:cNvCxnSpPr/>
          <p:nvPr/>
        </p:nvCxnSpPr>
        <p:spPr>
          <a:xfrm flipV="1">
            <a:off x="3700772" y="3657733"/>
            <a:ext cx="1763485" cy="667112"/>
          </a:xfrm>
          <a:prstGeom prst="curvedConnector3">
            <a:avLst>
              <a:gd name="adj1" fmla="val 50000"/>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4" name="Łącznik zakrzywiony 33"/>
          <p:cNvCxnSpPr/>
          <p:nvPr/>
        </p:nvCxnSpPr>
        <p:spPr>
          <a:xfrm>
            <a:off x="1925411" y="2739489"/>
            <a:ext cx="4298867" cy="670956"/>
          </a:xfrm>
          <a:prstGeom prst="curvedConnector3">
            <a:avLst>
              <a:gd name="adj1" fmla="val 49586"/>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Łącznik zakrzywiony 47"/>
          <p:cNvCxnSpPr/>
          <p:nvPr/>
        </p:nvCxnSpPr>
        <p:spPr>
          <a:xfrm flipV="1">
            <a:off x="1539463" y="4443599"/>
            <a:ext cx="4732317" cy="980266"/>
          </a:xfrm>
          <a:prstGeom prst="curvedConnector3">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98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latin typeface="+mn-lt"/>
              </a:rPr>
              <a:t>Introduction to the Design Thinking method</a:t>
            </a:r>
            <a:endParaRPr lang="pl-PL" dirty="0">
              <a:latin typeface="+mn-l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929324560"/>
              </p:ext>
            </p:extLst>
          </p:nvPr>
        </p:nvGraphicFramePr>
        <p:xfrm>
          <a:off x="476250" y="1912938"/>
          <a:ext cx="11228388" cy="3703002"/>
        </p:xfrm>
        <a:graphic>
          <a:graphicData uri="http://schemas.openxmlformats.org/drawingml/2006/table">
            <a:tbl>
              <a:tblPr firstRow="1" bandRow="1">
                <a:tableStyleId>{5C22544A-7EE6-4342-B048-85BDC9FD1C3A}</a:tableStyleId>
              </a:tblPr>
              <a:tblGrid>
                <a:gridCol w="5448300">
                  <a:extLst>
                    <a:ext uri="{9D8B030D-6E8A-4147-A177-3AD203B41FA5}">
                      <a16:colId xmlns:a16="http://schemas.microsoft.com/office/drawing/2014/main" val="20000"/>
                    </a:ext>
                  </a:extLst>
                </a:gridCol>
                <a:gridCol w="5780088">
                  <a:extLst>
                    <a:ext uri="{9D8B030D-6E8A-4147-A177-3AD203B41FA5}">
                      <a16:colId xmlns:a16="http://schemas.microsoft.com/office/drawing/2014/main" val="20001"/>
                    </a:ext>
                  </a:extLst>
                </a:gridCol>
              </a:tblGrid>
              <a:tr h="563562">
                <a:tc>
                  <a:txBody>
                    <a:bodyPr/>
                    <a:lstStyle/>
                    <a:p>
                      <a:pPr algn="ctr"/>
                      <a:r>
                        <a:rPr lang="pl-PL" sz="2000" dirty="0" err="1"/>
                        <a:t>Traditional</a:t>
                      </a:r>
                      <a:r>
                        <a:rPr lang="pl-PL" sz="2000" dirty="0"/>
                        <a:t> </a:t>
                      </a:r>
                      <a:r>
                        <a:rPr lang="pl-PL" sz="2000" dirty="0" err="1"/>
                        <a:t>Thinking</a:t>
                      </a:r>
                      <a:r>
                        <a:rPr lang="pl-PL" sz="2000" dirty="0"/>
                        <a:t> </a:t>
                      </a:r>
                    </a:p>
                  </a:txBody>
                  <a:tcPr anchor="ctr">
                    <a:solidFill>
                      <a:schemeClr val="accent1">
                        <a:lumMod val="75000"/>
                      </a:schemeClr>
                    </a:solidFill>
                  </a:tcPr>
                </a:tc>
                <a:tc>
                  <a:txBody>
                    <a:bodyPr/>
                    <a:lstStyle/>
                    <a:p>
                      <a:pPr algn="ctr"/>
                      <a:r>
                        <a:rPr lang="pl-PL" sz="2000" dirty="0"/>
                        <a:t>Design </a:t>
                      </a:r>
                      <a:r>
                        <a:rPr lang="pl-PL" sz="2000" dirty="0" err="1"/>
                        <a:t>Thinking</a:t>
                      </a:r>
                      <a:r>
                        <a:rPr lang="pl-PL" sz="2000" dirty="0"/>
                        <a:t> </a:t>
                      </a:r>
                    </a:p>
                  </a:txBody>
                  <a:tcPr anchor="ctr">
                    <a:solidFill>
                      <a:schemeClr val="accent1">
                        <a:lumMod val="75000"/>
                      </a:schemeClr>
                    </a:solidFill>
                  </a:tcPr>
                </a:tc>
                <a:extLst>
                  <a:ext uri="{0D108BD9-81ED-4DB2-BD59-A6C34878D82A}">
                    <a16:rowId xmlns:a16="http://schemas.microsoft.com/office/drawing/2014/main" val="10000"/>
                  </a:ext>
                </a:extLst>
              </a:tr>
              <a:tr h="370840">
                <a:tc>
                  <a:txBody>
                    <a:bodyPr/>
                    <a:lstStyle/>
                    <a:p>
                      <a:pPr marL="285750" indent="-285750">
                        <a:buFont typeface="Arial" pitchFamily="34" charset="0"/>
                        <a:buChar char="•"/>
                      </a:pPr>
                      <a:r>
                        <a:rPr lang="en-US" sz="2000" dirty="0"/>
                        <a:t>Avoiding mistakes </a:t>
                      </a:r>
                    </a:p>
                    <a:p>
                      <a:pPr marL="285750" indent="-285750">
                        <a:buFont typeface="Arial" pitchFamily="34" charset="0"/>
                        <a:buChar char="•"/>
                      </a:pPr>
                      <a:r>
                        <a:rPr lang="en-US" sz="2000" dirty="0"/>
                        <a:t>Sustaining order </a:t>
                      </a:r>
                    </a:p>
                    <a:p>
                      <a:pPr marL="285750" indent="-285750">
                        <a:buFont typeface="Arial" pitchFamily="34" charset="0"/>
                        <a:buChar char="•"/>
                      </a:pPr>
                      <a:r>
                        <a:rPr lang="en-US" sz="2000" dirty="0"/>
                        <a:t>One way </a:t>
                      </a:r>
                    </a:p>
                    <a:p>
                      <a:pPr marL="285750" indent="-285750">
                        <a:buFont typeface="Arial" pitchFamily="34" charset="0"/>
                        <a:buChar char="•"/>
                      </a:pPr>
                      <a:r>
                        <a:rPr lang="en-US" sz="2000" dirty="0"/>
                        <a:t>Logic: Numeric models</a:t>
                      </a:r>
                    </a:p>
                    <a:p>
                      <a:pPr marL="285750" indent="-285750">
                        <a:buFont typeface="Arial" pitchFamily="34" charset="0"/>
                        <a:buChar char="•"/>
                      </a:pPr>
                      <a:r>
                        <a:rPr lang="en-US" sz="2000" dirty="0"/>
                        <a:t>The analysis aimed at proving one "best” answer </a:t>
                      </a:r>
                    </a:p>
                    <a:p>
                      <a:pPr marL="285750" indent="-285750">
                        <a:buFont typeface="Arial" pitchFamily="34" charset="0"/>
                        <a:buChar char="•"/>
                      </a:pPr>
                      <a:r>
                        <a:rPr lang="en-US" sz="2000" dirty="0"/>
                        <a:t>Planning </a:t>
                      </a:r>
                    </a:p>
                    <a:p>
                      <a:pPr marL="285750" indent="-285750">
                        <a:buFont typeface="Arial" pitchFamily="34" charset="0"/>
                        <a:buChar char="•"/>
                      </a:pPr>
                      <a:r>
                        <a:rPr lang="en-US" sz="2000" dirty="0"/>
                        <a:t>Facts and numbers </a:t>
                      </a:r>
                    </a:p>
                    <a:p>
                      <a:pPr marL="285750" indent="-285750">
                        <a:buFont typeface="Arial" pitchFamily="34" charset="0"/>
                        <a:buChar char="•"/>
                      </a:pPr>
                      <a:r>
                        <a:rPr lang="en-US" sz="2000" dirty="0"/>
                        <a:t>Standardization </a:t>
                      </a:r>
                      <a:endParaRPr lang="pl-PL" sz="2000" dirty="0"/>
                    </a:p>
                  </a:txBody>
                  <a:tcPr/>
                </a:tc>
                <a:tc>
                  <a:txBody>
                    <a:bodyPr/>
                    <a:lstStyle/>
                    <a:p>
                      <a:pPr marL="342900" indent="-342900">
                        <a:buFont typeface="Arial" pitchFamily="34" charset="0"/>
                        <a:buChar char="•"/>
                      </a:pPr>
                      <a:r>
                        <a:rPr lang="en-US" sz="2000" dirty="0"/>
                        <a:t>Learning from mistakes </a:t>
                      </a:r>
                    </a:p>
                    <a:p>
                      <a:pPr marL="342900" indent="-342900">
                        <a:buFont typeface="Arial" pitchFamily="34" charset="0"/>
                        <a:buChar char="•"/>
                      </a:pPr>
                      <a:r>
                        <a:rPr lang="en-US" sz="2000" dirty="0"/>
                        <a:t>Taking risks </a:t>
                      </a:r>
                    </a:p>
                    <a:p>
                      <a:pPr marL="342900" indent="-342900">
                        <a:buFont typeface="Arial" pitchFamily="34" charset="0"/>
                        <a:buChar char="•"/>
                      </a:pPr>
                      <a:r>
                        <a:rPr lang="en-US" sz="2000" dirty="0"/>
                        <a:t>Interactive </a:t>
                      </a:r>
                    </a:p>
                    <a:p>
                      <a:pPr marL="342900" indent="-342900">
                        <a:buFont typeface="Arial" pitchFamily="34" charset="0"/>
                        <a:buChar char="•"/>
                      </a:pPr>
                      <a:r>
                        <a:rPr lang="en-US" sz="2000" dirty="0"/>
                        <a:t>Emotional Insights: Experiential models </a:t>
                      </a:r>
                    </a:p>
                    <a:p>
                      <a:pPr marL="342900" indent="-342900">
                        <a:buFont typeface="Arial" pitchFamily="34" charset="0"/>
                        <a:buChar char="•"/>
                      </a:pPr>
                      <a:r>
                        <a:rPr lang="en-US" sz="2000" dirty="0"/>
                        <a:t>Experimentation aimed at iterating toward a "better" answer </a:t>
                      </a:r>
                    </a:p>
                    <a:p>
                      <a:pPr marL="342900" indent="-342900">
                        <a:buFont typeface="Arial" pitchFamily="34" charset="0"/>
                        <a:buChar char="•"/>
                      </a:pPr>
                      <a:r>
                        <a:rPr lang="en-US" sz="2000" dirty="0"/>
                        <a:t>Doing </a:t>
                      </a:r>
                    </a:p>
                    <a:p>
                      <a:pPr marL="342900" indent="-342900">
                        <a:buFont typeface="Arial" pitchFamily="34" charset="0"/>
                        <a:buChar char="•"/>
                      </a:pPr>
                      <a:r>
                        <a:rPr lang="en-US" sz="2000" dirty="0" err="1"/>
                        <a:t>Storytellings</a:t>
                      </a:r>
                      <a:endParaRPr lang="en-US" sz="2000" dirty="0"/>
                    </a:p>
                    <a:p>
                      <a:pPr marL="342900" indent="-342900">
                        <a:buFont typeface="Arial" pitchFamily="34" charset="0"/>
                        <a:buChar char="•"/>
                      </a:pPr>
                      <a:r>
                        <a:rPr lang="en-US" sz="2000" dirty="0"/>
                        <a:t>Humanization</a:t>
                      </a:r>
                    </a:p>
                    <a:p>
                      <a:endParaRPr lang="pl-PL"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98552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a:latin typeface="+mn-lt"/>
              </a:rPr>
              <a:t>Introduction to the Design Thinking method</a:t>
            </a:r>
            <a:endParaRPr lang="pl-PL" dirty="0">
              <a:latin typeface="+mn-lt"/>
            </a:endParaRP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284517098"/>
              </p:ext>
            </p:extLst>
          </p:nvPr>
        </p:nvGraphicFramePr>
        <p:xfrm>
          <a:off x="1173707" y="1732926"/>
          <a:ext cx="10025963" cy="4303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Diagram 13"/>
          <p:cNvGraphicFramePr/>
          <p:nvPr>
            <p:extLst>
              <p:ext uri="{D42A27DB-BD31-4B8C-83A1-F6EECF244321}">
                <p14:modId xmlns:p14="http://schemas.microsoft.com/office/powerpoint/2010/main" val="2510945544"/>
              </p:ext>
            </p:extLst>
          </p:nvPr>
        </p:nvGraphicFramePr>
        <p:xfrm>
          <a:off x="1734546" y="4676774"/>
          <a:ext cx="4120344" cy="120438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 14"/>
          <p:cNvGraphicFramePr/>
          <p:nvPr>
            <p:extLst>
              <p:ext uri="{D42A27DB-BD31-4B8C-83A1-F6EECF244321}">
                <p14:modId xmlns:p14="http://schemas.microsoft.com/office/powerpoint/2010/main" val="3203192364"/>
              </p:ext>
            </p:extLst>
          </p:nvPr>
        </p:nvGraphicFramePr>
        <p:xfrm>
          <a:off x="6796586" y="4676774"/>
          <a:ext cx="4503760" cy="120438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Elipsa 15"/>
          <p:cNvSpPr/>
          <p:nvPr/>
        </p:nvSpPr>
        <p:spPr>
          <a:xfrm>
            <a:off x="2994289" y="2666200"/>
            <a:ext cx="1476000" cy="14760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solidFill>
              </a:rPr>
              <a:t>Art</a:t>
            </a:r>
          </a:p>
        </p:txBody>
      </p:sp>
      <p:sp>
        <p:nvSpPr>
          <p:cNvPr id="3" name="pole tekstowe 2"/>
          <p:cNvSpPr txBox="1"/>
          <p:nvPr/>
        </p:nvSpPr>
        <p:spPr>
          <a:xfrm>
            <a:off x="3431017" y="1732926"/>
            <a:ext cx="1151469" cy="461665"/>
          </a:xfrm>
          <a:prstGeom prst="rect">
            <a:avLst/>
          </a:prstGeom>
          <a:noFill/>
        </p:spPr>
        <p:txBody>
          <a:bodyPr wrap="none" rtlCol="0">
            <a:spAutoFit/>
          </a:bodyPr>
          <a:lstStyle/>
          <a:p>
            <a:r>
              <a:rPr lang="pl-PL" sz="2400" b="1" dirty="0">
                <a:solidFill>
                  <a:schemeClr val="accent1">
                    <a:lumMod val="75000"/>
                  </a:schemeClr>
                </a:solidFill>
              </a:rPr>
              <a:t>DESIGN</a:t>
            </a:r>
          </a:p>
        </p:txBody>
      </p:sp>
      <p:sp>
        <p:nvSpPr>
          <p:cNvPr id="8" name="pole tekstowe 7"/>
          <p:cNvSpPr txBox="1"/>
          <p:nvPr/>
        </p:nvSpPr>
        <p:spPr>
          <a:xfrm>
            <a:off x="7609507" y="1732926"/>
            <a:ext cx="2497992" cy="461665"/>
          </a:xfrm>
          <a:prstGeom prst="rect">
            <a:avLst/>
          </a:prstGeom>
          <a:noFill/>
        </p:spPr>
        <p:txBody>
          <a:bodyPr wrap="none" rtlCol="0">
            <a:spAutoFit/>
          </a:bodyPr>
          <a:lstStyle/>
          <a:p>
            <a:r>
              <a:rPr lang="pl-PL" sz="2400" b="1" dirty="0">
                <a:solidFill>
                  <a:schemeClr val="accent1">
                    <a:lumMod val="75000"/>
                  </a:schemeClr>
                </a:solidFill>
              </a:rPr>
              <a:t>DESIGN</a:t>
            </a:r>
            <a:r>
              <a:rPr lang="pl-PL" sz="2400" b="1" dirty="0"/>
              <a:t> </a:t>
            </a:r>
            <a:r>
              <a:rPr lang="pl-PL" sz="2400" b="1" dirty="0" err="1">
                <a:solidFill>
                  <a:schemeClr val="accent6">
                    <a:lumMod val="75000"/>
                  </a:schemeClr>
                </a:solidFill>
              </a:rPr>
              <a:t>THINKING</a:t>
            </a:r>
            <a:endParaRPr lang="pl-PL" sz="2400" b="1" dirty="0">
              <a:solidFill>
                <a:schemeClr val="accent6">
                  <a:lumMod val="75000"/>
                </a:schemeClr>
              </a:solidFill>
            </a:endParaRPr>
          </a:p>
        </p:txBody>
      </p:sp>
      <p:sp>
        <p:nvSpPr>
          <p:cNvPr id="5" name="Strzałka w prawo 4"/>
          <p:cNvSpPr/>
          <p:nvPr/>
        </p:nvSpPr>
        <p:spPr>
          <a:xfrm>
            <a:off x="4694829" y="1848341"/>
            <a:ext cx="2914677" cy="230833"/>
          </a:xfrm>
          <a:prstGeom prst="rightArrow">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315292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9" id="{C62A709E-BDC5-A046-9ECD-57A6FD34528D}" vid="{392FA3C1-01DE-2349-B0AB-32C1135A0C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(Workpackage Slide Master)</Template>
  <TotalTime>2452</TotalTime>
  <Words>2844</Words>
  <Application>Microsoft Office PowerPoint</Application>
  <PresentationFormat>Panoramiczny</PresentationFormat>
  <Paragraphs>225</Paragraphs>
  <Slides>36</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36</vt:i4>
      </vt:variant>
    </vt:vector>
  </HeadingPairs>
  <TitlesOfParts>
    <vt:vector size="40" baseType="lpstr">
      <vt:lpstr>Arial</vt:lpstr>
      <vt:lpstr>Calibri</vt:lpstr>
      <vt:lpstr>Calibri Light</vt:lpstr>
      <vt:lpstr>Office Theme</vt:lpstr>
      <vt:lpstr>Prezentacja programu PowerPoint</vt:lpstr>
      <vt:lpstr>Introduction to the Design Thinking method</vt:lpstr>
      <vt:lpstr>Introduction to the Design Thinking method</vt:lpstr>
      <vt:lpstr>Introduction to the Design Thinking method</vt:lpstr>
      <vt:lpstr>Introduction to the Design Thinking method</vt:lpstr>
      <vt:lpstr>Introduction to the Design Thinking method</vt:lpstr>
      <vt:lpstr>Introduction to the Design Thinking method</vt:lpstr>
      <vt:lpstr>Introduction to the Design Thinking method</vt:lpstr>
      <vt:lpstr>Introduction to the Design Thinking method</vt:lpstr>
      <vt:lpstr>Introduction to the Design Thinking method</vt:lpstr>
      <vt:lpstr>The main advantage of Design Thinking is universality</vt:lpstr>
      <vt:lpstr>Design Thinking is a process that is divided into five main stages</vt:lpstr>
      <vt:lpstr>Empathy</vt:lpstr>
      <vt:lpstr>Empathy</vt:lpstr>
      <vt:lpstr>Empathy</vt:lpstr>
      <vt:lpstr>Empathy</vt:lpstr>
      <vt:lpstr>Defining the problem</vt:lpstr>
      <vt:lpstr>Generating ideas</vt:lpstr>
      <vt:lpstr>Prototyping</vt:lpstr>
      <vt:lpstr>Testing</vt:lpstr>
      <vt:lpstr>Summary of the stages of the Design Thinking method</vt:lpstr>
      <vt:lpstr>Summary of the stages of the Design Thinking method</vt:lpstr>
      <vt:lpstr>Application of the Design Thinking method on the examples of selected companies</vt:lpstr>
      <vt:lpstr>Application of the Design Thinking method on the examples of selected companies</vt:lpstr>
      <vt:lpstr>Application of the Design Thinking method on the examples of selected companies</vt:lpstr>
      <vt:lpstr>Application of the Design Thinking method on the examples of selected companies</vt:lpstr>
      <vt:lpstr>Application of the Design Thinking method on the examples of selected companies</vt:lpstr>
      <vt:lpstr>Example - Bank Millennium </vt:lpstr>
      <vt:lpstr>Example - Bank of America</vt:lpstr>
      <vt:lpstr>Example - IKEA</vt:lpstr>
      <vt:lpstr>Example - Nestle</vt:lpstr>
      <vt:lpstr>Example</vt:lpstr>
      <vt:lpstr>Example</vt:lpstr>
      <vt:lpstr>Example</vt:lpstr>
      <vt:lpstr>Other examples of using the Design Thinking method</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cp:lastModifiedBy>
  <cp:revision>134</cp:revision>
  <dcterms:created xsi:type="dcterms:W3CDTF">2018-02-11T14:22:08Z</dcterms:created>
  <dcterms:modified xsi:type="dcterms:W3CDTF">2020-09-13T14:23:11Z</dcterms:modified>
</cp:coreProperties>
</file>