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307" r:id="rId3"/>
    <p:sldId id="306" r:id="rId4"/>
    <p:sldId id="326" r:id="rId5"/>
    <p:sldId id="368" r:id="rId6"/>
    <p:sldId id="319" r:id="rId7"/>
    <p:sldId id="320" r:id="rId8"/>
    <p:sldId id="321" r:id="rId9"/>
    <p:sldId id="323" r:id="rId10"/>
    <p:sldId id="324" r:id="rId11"/>
    <p:sldId id="325" r:id="rId12"/>
    <p:sldId id="322" r:id="rId13"/>
    <p:sldId id="342" r:id="rId14"/>
    <p:sldId id="343"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77658" autoAdjust="0"/>
  </p:normalViewPr>
  <p:slideViewPr>
    <p:cSldViewPr snapToGrid="0">
      <p:cViewPr varScale="1">
        <p:scale>
          <a:sx n="49" d="100"/>
          <a:sy n="49" d="100"/>
        </p:scale>
        <p:origin x="1604" y="40"/>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E33F8-85C4-4D40-B714-C9EA49F1F90E}" type="doc">
      <dgm:prSet loTypeId="urn:microsoft.com/office/officeart/2005/8/layout/hProcess9" loCatId="process" qsTypeId="urn:microsoft.com/office/officeart/2005/8/quickstyle/simple1" qsCatId="simple" csTypeId="urn:microsoft.com/office/officeart/2005/8/colors/accent0_3" csCatId="mainScheme" phldr="1"/>
      <dgm:spPr/>
    </dgm:pt>
    <dgm:pt modelId="{E1059A57-62D4-4C23-83DC-E095DDC2F9FB}">
      <dgm:prSet phldrT="[Tekst]"/>
      <dgm:spPr/>
      <dgm:t>
        <a:bodyPr/>
        <a:lstStyle/>
        <a:p>
          <a:r>
            <a:rPr lang="pl-PL" dirty="0" err="1"/>
            <a:t>Defining</a:t>
          </a:r>
          <a:r>
            <a:rPr lang="pl-PL" dirty="0"/>
            <a:t> problem</a:t>
          </a:r>
        </a:p>
      </dgm:t>
    </dgm:pt>
    <dgm:pt modelId="{4E992F29-C5C6-4A94-89FB-390B45B00C3F}" type="parTrans" cxnId="{E7FAE1F1-6BFB-412F-B95E-07D489176DAF}">
      <dgm:prSet/>
      <dgm:spPr/>
      <dgm:t>
        <a:bodyPr/>
        <a:lstStyle/>
        <a:p>
          <a:endParaRPr lang="pl-PL"/>
        </a:p>
      </dgm:t>
    </dgm:pt>
    <dgm:pt modelId="{9AB9EEA3-3CE1-4737-90EF-DD5E1EA752D3}" type="sibTrans" cxnId="{E7FAE1F1-6BFB-412F-B95E-07D489176DAF}">
      <dgm:prSet/>
      <dgm:spPr/>
      <dgm:t>
        <a:bodyPr/>
        <a:lstStyle/>
        <a:p>
          <a:endParaRPr lang="pl-PL"/>
        </a:p>
      </dgm:t>
    </dgm:pt>
    <dgm:pt modelId="{EEAD0D92-A0C3-477C-A76B-C103AD4150F4}">
      <dgm:prSet phldrT="[Tekst]"/>
      <dgm:spPr/>
      <dgm:t>
        <a:bodyPr/>
        <a:lstStyle/>
        <a:p>
          <a:r>
            <a:rPr lang="pl-PL" dirty="0" err="1"/>
            <a:t>Gathering</a:t>
          </a:r>
          <a:r>
            <a:rPr lang="pl-PL" dirty="0"/>
            <a:t> </a:t>
          </a:r>
          <a:r>
            <a:rPr lang="pl-PL" dirty="0" err="1"/>
            <a:t>information</a:t>
          </a:r>
          <a:endParaRPr lang="pl-PL" dirty="0"/>
        </a:p>
      </dgm:t>
    </dgm:pt>
    <dgm:pt modelId="{53CDC5ED-07C7-47C9-BEE1-C4645CD2728C}" type="parTrans" cxnId="{7828832E-5871-4CE2-9AE4-6CE0AAD2C2D6}">
      <dgm:prSet/>
      <dgm:spPr/>
      <dgm:t>
        <a:bodyPr/>
        <a:lstStyle/>
        <a:p>
          <a:endParaRPr lang="pl-PL"/>
        </a:p>
      </dgm:t>
    </dgm:pt>
    <dgm:pt modelId="{78585211-8635-4BDA-86E6-836CEF60A2E0}" type="sibTrans" cxnId="{7828832E-5871-4CE2-9AE4-6CE0AAD2C2D6}">
      <dgm:prSet/>
      <dgm:spPr/>
      <dgm:t>
        <a:bodyPr/>
        <a:lstStyle/>
        <a:p>
          <a:endParaRPr lang="pl-PL"/>
        </a:p>
      </dgm:t>
    </dgm:pt>
    <dgm:pt modelId="{8FA3CB7F-1FA3-49D3-B4D5-AFE8CBCE6079}">
      <dgm:prSet phldrT="[Tekst]"/>
      <dgm:spPr/>
      <dgm:t>
        <a:bodyPr/>
        <a:lstStyle/>
        <a:p>
          <a:r>
            <a:rPr lang="pl-PL" dirty="0" err="1"/>
            <a:t>Identifying</a:t>
          </a:r>
          <a:r>
            <a:rPr lang="pl-PL" dirty="0"/>
            <a:t> </a:t>
          </a:r>
          <a:r>
            <a:rPr lang="pl-PL" dirty="0" err="1"/>
            <a:t>alternatives</a:t>
          </a:r>
          <a:endParaRPr lang="pl-PL" dirty="0"/>
        </a:p>
      </dgm:t>
    </dgm:pt>
    <dgm:pt modelId="{D0BE2BBB-0812-430D-A3E2-6AEA681E0C03}" type="parTrans" cxnId="{F332034A-4C2C-47A8-AC56-44219772D839}">
      <dgm:prSet/>
      <dgm:spPr/>
      <dgm:t>
        <a:bodyPr/>
        <a:lstStyle/>
        <a:p>
          <a:endParaRPr lang="pl-PL"/>
        </a:p>
      </dgm:t>
    </dgm:pt>
    <dgm:pt modelId="{B82ABDB5-EDB3-457E-90B7-98CA27C79827}" type="sibTrans" cxnId="{F332034A-4C2C-47A8-AC56-44219772D839}">
      <dgm:prSet/>
      <dgm:spPr/>
      <dgm:t>
        <a:bodyPr/>
        <a:lstStyle/>
        <a:p>
          <a:endParaRPr lang="pl-PL"/>
        </a:p>
      </dgm:t>
    </dgm:pt>
    <dgm:pt modelId="{00AB6E1F-3137-4CFA-B39E-529232C89A69}">
      <dgm:prSet phldrT="[Tekst]"/>
      <dgm:spPr/>
      <dgm:t>
        <a:bodyPr/>
        <a:lstStyle/>
        <a:p>
          <a:r>
            <a:rPr lang="pl-PL" dirty="0" err="1"/>
            <a:t>Choosing</a:t>
          </a:r>
          <a:r>
            <a:rPr lang="pl-PL" dirty="0"/>
            <a:t> the </a:t>
          </a:r>
          <a:r>
            <a:rPr lang="pl-PL" dirty="0" err="1"/>
            <a:t>alternative</a:t>
          </a:r>
          <a:endParaRPr lang="pl-PL" dirty="0"/>
        </a:p>
      </dgm:t>
    </dgm:pt>
    <dgm:pt modelId="{75F8FB30-3772-4BCA-B5F7-BDF3267A0621}" type="parTrans" cxnId="{8D8C297C-BBD9-4F43-829F-DC822F3C76E3}">
      <dgm:prSet/>
      <dgm:spPr/>
      <dgm:t>
        <a:bodyPr/>
        <a:lstStyle/>
        <a:p>
          <a:endParaRPr lang="pl-PL"/>
        </a:p>
      </dgm:t>
    </dgm:pt>
    <dgm:pt modelId="{50F396AC-58B9-47BF-BDD4-8BC6B404A32D}" type="sibTrans" cxnId="{8D8C297C-BBD9-4F43-829F-DC822F3C76E3}">
      <dgm:prSet/>
      <dgm:spPr/>
      <dgm:t>
        <a:bodyPr/>
        <a:lstStyle/>
        <a:p>
          <a:endParaRPr lang="pl-PL"/>
        </a:p>
      </dgm:t>
    </dgm:pt>
    <dgm:pt modelId="{E1809925-03E9-4FC1-965D-CF248EB62B60}">
      <dgm:prSet phldrT="[Tekst]"/>
      <dgm:spPr/>
      <dgm:t>
        <a:bodyPr/>
        <a:lstStyle/>
        <a:p>
          <a:r>
            <a:rPr lang="pl-PL" dirty="0" err="1"/>
            <a:t>Reviewing</a:t>
          </a:r>
          <a:r>
            <a:rPr lang="pl-PL" dirty="0"/>
            <a:t> the </a:t>
          </a:r>
          <a:r>
            <a:rPr lang="pl-PL" dirty="0" err="1"/>
            <a:t>results</a:t>
          </a:r>
          <a:endParaRPr lang="pl-PL" dirty="0"/>
        </a:p>
      </dgm:t>
    </dgm:pt>
    <dgm:pt modelId="{35B791F9-EBB8-4778-A26B-9380CD8E7BEF}" type="parTrans" cxnId="{2238C57D-CB98-4448-979F-D91ADABB197C}">
      <dgm:prSet/>
      <dgm:spPr/>
      <dgm:t>
        <a:bodyPr/>
        <a:lstStyle/>
        <a:p>
          <a:endParaRPr lang="pl-PL"/>
        </a:p>
      </dgm:t>
    </dgm:pt>
    <dgm:pt modelId="{F724034D-F02C-4761-8A4E-4C3F46EB4FFF}" type="sibTrans" cxnId="{2238C57D-CB98-4448-979F-D91ADABB197C}">
      <dgm:prSet/>
      <dgm:spPr/>
      <dgm:t>
        <a:bodyPr/>
        <a:lstStyle/>
        <a:p>
          <a:endParaRPr lang="pl-PL"/>
        </a:p>
      </dgm:t>
    </dgm:pt>
    <dgm:pt modelId="{E6EFF924-CEE3-4AAE-ABB4-6763C8F7E5C0}" type="pres">
      <dgm:prSet presAssocID="{D92E33F8-85C4-4D40-B714-C9EA49F1F90E}" presName="CompostProcess" presStyleCnt="0">
        <dgm:presLayoutVars>
          <dgm:dir/>
          <dgm:resizeHandles val="exact"/>
        </dgm:presLayoutVars>
      </dgm:prSet>
      <dgm:spPr/>
    </dgm:pt>
    <dgm:pt modelId="{26FD32D2-22E8-420C-BD6C-2B9CE22F2366}" type="pres">
      <dgm:prSet presAssocID="{D92E33F8-85C4-4D40-B714-C9EA49F1F90E}" presName="arrow" presStyleLbl="bgShp" presStyleIdx="0" presStyleCnt="1"/>
      <dgm:spPr/>
    </dgm:pt>
    <dgm:pt modelId="{8AEA900E-4515-427D-A5D9-B4E621610C16}" type="pres">
      <dgm:prSet presAssocID="{D92E33F8-85C4-4D40-B714-C9EA49F1F90E}" presName="linearProcess" presStyleCnt="0"/>
      <dgm:spPr/>
    </dgm:pt>
    <dgm:pt modelId="{2EDFE2B1-2436-4430-B349-3FA9DCF14841}" type="pres">
      <dgm:prSet presAssocID="{E1059A57-62D4-4C23-83DC-E095DDC2F9FB}" presName="textNode" presStyleLbl="node1" presStyleIdx="0" presStyleCnt="5">
        <dgm:presLayoutVars>
          <dgm:bulletEnabled val="1"/>
        </dgm:presLayoutVars>
      </dgm:prSet>
      <dgm:spPr/>
    </dgm:pt>
    <dgm:pt modelId="{462D2774-0DE8-495B-AE76-FC61677107A7}" type="pres">
      <dgm:prSet presAssocID="{9AB9EEA3-3CE1-4737-90EF-DD5E1EA752D3}" presName="sibTrans" presStyleCnt="0"/>
      <dgm:spPr/>
    </dgm:pt>
    <dgm:pt modelId="{40F74B95-C9BC-4CF8-A874-866331D71532}" type="pres">
      <dgm:prSet presAssocID="{EEAD0D92-A0C3-477C-A76B-C103AD4150F4}" presName="textNode" presStyleLbl="node1" presStyleIdx="1" presStyleCnt="5">
        <dgm:presLayoutVars>
          <dgm:bulletEnabled val="1"/>
        </dgm:presLayoutVars>
      </dgm:prSet>
      <dgm:spPr/>
    </dgm:pt>
    <dgm:pt modelId="{73AF2704-5586-44E7-9D73-89890E3765F9}" type="pres">
      <dgm:prSet presAssocID="{78585211-8635-4BDA-86E6-836CEF60A2E0}" presName="sibTrans" presStyleCnt="0"/>
      <dgm:spPr/>
    </dgm:pt>
    <dgm:pt modelId="{0382558F-4353-4098-B381-7E5E5D830B2C}" type="pres">
      <dgm:prSet presAssocID="{8FA3CB7F-1FA3-49D3-B4D5-AFE8CBCE6079}" presName="textNode" presStyleLbl="node1" presStyleIdx="2" presStyleCnt="5">
        <dgm:presLayoutVars>
          <dgm:bulletEnabled val="1"/>
        </dgm:presLayoutVars>
      </dgm:prSet>
      <dgm:spPr/>
    </dgm:pt>
    <dgm:pt modelId="{E369B817-4A35-46AB-8E73-94E2448D8A5C}" type="pres">
      <dgm:prSet presAssocID="{B82ABDB5-EDB3-457E-90B7-98CA27C79827}" presName="sibTrans" presStyleCnt="0"/>
      <dgm:spPr/>
    </dgm:pt>
    <dgm:pt modelId="{C8940F6A-D79C-4716-A659-118CB2A0E73D}" type="pres">
      <dgm:prSet presAssocID="{00AB6E1F-3137-4CFA-B39E-529232C89A69}" presName="textNode" presStyleLbl="node1" presStyleIdx="3" presStyleCnt="5">
        <dgm:presLayoutVars>
          <dgm:bulletEnabled val="1"/>
        </dgm:presLayoutVars>
      </dgm:prSet>
      <dgm:spPr/>
    </dgm:pt>
    <dgm:pt modelId="{BD4D5AC2-5466-4F50-A76F-2A0D2CF5CF17}" type="pres">
      <dgm:prSet presAssocID="{50F396AC-58B9-47BF-BDD4-8BC6B404A32D}" presName="sibTrans" presStyleCnt="0"/>
      <dgm:spPr/>
    </dgm:pt>
    <dgm:pt modelId="{7BFBB263-6247-41C7-B38C-8A8BB677A45B}" type="pres">
      <dgm:prSet presAssocID="{E1809925-03E9-4FC1-965D-CF248EB62B60}" presName="textNode" presStyleLbl="node1" presStyleIdx="4" presStyleCnt="5">
        <dgm:presLayoutVars>
          <dgm:bulletEnabled val="1"/>
        </dgm:presLayoutVars>
      </dgm:prSet>
      <dgm:spPr/>
    </dgm:pt>
  </dgm:ptLst>
  <dgm:cxnLst>
    <dgm:cxn modelId="{7828832E-5871-4CE2-9AE4-6CE0AAD2C2D6}" srcId="{D92E33F8-85C4-4D40-B714-C9EA49F1F90E}" destId="{EEAD0D92-A0C3-477C-A76B-C103AD4150F4}" srcOrd="1" destOrd="0" parTransId="{53CDC5ED-07C7-47C9-BEE1-C4645CD2728C}" sibTransId="{78585211-8635-4BDA-86E6-836CEF60A2E0}"/>
    <dgm:cxn modelId="{CB14FC60-84DA-476C-BE2B-CE4E8BE173A1}" type="presOf" srcId="{8FA3CB7F-1FA3-49D3-B4D5-AFE8CBCE6079}" destId="{0382558F-4353-4098-B381-7E5E5D830B2C}" srcOrd="0" destOrd="0" presId="urn:microsoft.com/office/officeart/2005/8/layout/hProcess9"/>
    <dgm:cxn modelId="{F332034A-4C2C-47A8-AC56-44219772D839}" srcId="{D92E33F8-85C4-4D40-B714-C9EA49F1F90E}" destId="{8FA3CB7F-1FA3-49D3-B4D5-AFE8CBCE6079}" srcOrd="2" destOrd="0" parTransId="{D0BE2BBB-0812-430D-A3E2-6AEA681E0C03}" sibTransId="{B82ABDB5-EDB3-457E-90B7-98CA27C79827}"/>
    <dgm:cxn modelId="{6C59074D-17A9-458E-8378-EAAE41C5A6B1}" type="presOf" srcId="{00AB6E1F-3137-4CFA-B39E-529232C89A69}" destId="{C8940F6A-D79C-4716-A659-118CB2A0E73D}" srcOrd="0" destOrd="0" presId="urn:microsoft.com/office/officeart/2005/8/layout/hProcess9"/>
    <dgm:cxn modelId="{EA5F5351-FDD5-401D-A996-0ED32893DEA0}" type="presOf" srcId="{EEAD0D92-A0C3-477C-A76B-C103AD4150F4}" destId="{40F74B95-C9BC-4CF8-A874-866331D71532}" srcOrd="0" destOrd="0" presId="urn:microsoft.com/office/officeart/2005/8/layout/hProcess9"/>
    <dgm:cxn modelId="{8D8C297C-BBD9-4F43-829F-DC822F3C76E3}" srcId="{D92E33F8-85C4-4D40-B714-C9EA49F1F90E}" destId="{00AB6E1F-3137-4CFA-B39E-529232C89A69}" srcOrd="3" destOrd="0" parTransId="{75F8FB30-3772-4BCA-B5F7-BDF3267A0621}" sibTransId="{50F396AC-58B9-47BF-BDD4-8BC6B404A32D}"/>
    <dgm:cxn modelId="{2238C57D-CB98-4448-979F-D91ADABB197C}" srcId="{D92E33F8-85C4-4D40-B714-C9EA49F1F90E}" destId="{E1809925-03E9-4FC1-965D-CF248EB62B60}" srcOrd="4" destOrd="0" parTransId="{35B791F9-EBB8-4778-A26B-9380CD8E7BEF}" sibTransId="{F724034D-F02C-4761-8A4E-4C3F46EB4FFF}"/>
    <dgm:cxn modelId="{CC9BB6A5-91AF-43C1-A448-0FBEFA3DA927}" type="presOf" srcId="{E1809925-03E9-4FC1-965D-CF248EB62B60}" destId="{7BFBB263-6247-41C7-B38C-8A8BB677A45B}" srcOrd="0" destOrd="0" presId="urn:microsoft.com/office/officeart/2005/8/layout/hProcess9"/>
    <dgm:cxn modelId="{43D091E3-88BB-49CA-879B-B29B5EC4D1B1}" type="presOf" srcId="{D92E33F8-85C4-4D40-B714-C9EA49F1F90E}" destId="{E6EFF924-CEE3-4AAE-ABB4-6763C8F7E5C0}" srcOrd="0" destOrd="0" presId="urn:microsoft.com/office/officeart/2005/8/layout/hProcess9"/>
    <dgm:cxn modelId="{E7FAE1F1-6BFB-412F-B95E-07D489176DAF}" srcId="{D92E33F8-85C4-4D40-B714-C9EA49F1F90E}" destId="{E1059A57-62D4-4C23-83DC-E095DDC2F9FB}" srcOrd="0" destOrd="0" parTransId="{4E992F29-C5C6-4A94-89FB-390B45B00C3F}" sibTransId="{9AB9EEA3-3CE1-4737-90EF-DD5E1EA752D3}"/>
    <dgm:cxn modelId="{157856F4-269C-4C08-8931-8783D4ECCD49}" type="presOf" srcId="{E1059A57-62D4-4C23-83DC-E095DDC2F9FB}" destId="{2EDFE2B1-2436-4430-B349-3FA9DCF14841}" srcOrd="0" destOrd="0" presId="urn:microsoft.com/office/officeart/2005/8/layout/hProcess9"/>
    <dgm:cxn modelId="{8C5D309B-14A4-4FC4-8FC9-D675C298CF58}" type="presParOf" srcId="{E6EFF924-CEE3-4AAE-ABB4-6763C8F7E5C0}" destId="{26FD32D2-22E8-420C-BD6C-2B9CE22F2366}" srcOrd="0" destOrd="0" presId="urn:microsoft.com/office/officeart/2005/8/layout/hProcess9"/>
    <dgm:cxn modelId="{AB6BB1C3-88FB-4386-8C65-4F782616D05D}" type="presParOf" srcId="{E6EFF924-CEE3-4AAE-ABB4-6763C8F7E5C0}" destId="{8AEA900E-4515-427D-A5D9-B4E621610C16}" srcOrd="1" destOrd="0" presId="urn:microsoft.com/office/officeart/2005/8/layout/hProcess9"/>
    <dgm:cxn modelId="{E9795932-14C0-489E-A51D-48DA04CB95C3}" type="presParOf" srcId="{8AEA900E-4515-427D-A5D9-B4E621610C16}" destId="{2EDFE2B1-2436-4430-B349-3FA9DCF14841}" srcOrd="0" destOrd="0" presId="urn:microsoft.com/office/officeart/2005/8/layout/hProcess9"/>
    <dgm:cxn modelId="{A10726FE-01F7-48E1-B9B3-A82452C0E52E}" type="presParOf" srcId="{8AEA900E-4515-427D-A5D9-B4E621610C16}" destId="{462D2774-0DE8-495B-AE76-FC61677107A7}" srcOrd="1" destOrd="0" presId="urn:microsoft.com/office/officeart/2005/8/layout/hProcess9"/>
    <dgm:cxn modelId="{3692C065-5315-46BB-BC11-72125EED74E0}" type="presParOf" srcId="{8AEA900E-4515-427D-A5D9-B4E621610C16}" destId="{40F74B95-C9BC-4CF8-A874-866331D71532}" srcOrd="2" destOrd="0" presId="urn:microsoft.com/office/officeart/2005/8/layout/hProcess9"/>
    <dgm:cxn modelId="{4B45BBD2-1542-41F5-9C27-069E7404277D}" type="presParOf" srcId="{8AEA900E-4515-427D-A5D9-B4E621610C16}" destId="{73AF2704-5586-44E7-9D73-89890E3765F9}" srcOrd="3" destOrd="0" presId="urn:microsoft.com/office/officeart/2005/8/layout/hProcess9"/>
    <dgm:cxn modelId="{A541ED65-44F2-4FD8-8C70-B430B78EFC0A}" type="presParOf" srcId="{8AEA900E-4515-427D-A5D9-B4E621610C16}" destId="{0382558F-4353-4098-B381-7E5E5D830B2C}" srcOrd="4" destOrd="0" presId="urn:microsoft.com/office/officeart/2005/8/layout/hProcess9"/>
    <dgm:cxn modelId="{7B5C49E5-A6DD-4150-B990-B9BFE9B10130}" type="presParOf" srcId="{8AEA900E-4515-427D-A5D9-B4E621610C16}" destId="{E369B817-4A35-46AB-8E73-94E2448D8A5C}" srcOrd="5" destOrd="0" presId="urn:microsoft.com/office/officeart/2005/8/layout/hProcess9"/>
    <dgm:cxn modelId="{4F602F24-21B1-450D-8768-257E336ACED7}" type="presParOf" srcId="{8AEA900E-4515-427D-A5D9-B4E621610C16}" destId="{C8940F6A-D79C-4716-A659-118CB2A0E73D}" srcOrd="6" destOrd="0" presId="urn:microsoft.com/office/officeart/2005/8/layout/hProcess9"/>
    <dgm:cxn modelId="{2D7072AA-0F65-4714-98FC-0B5988DC7BA4}" type="presParOf" srcId="{8AEA900E-4515-427D-A5D9-B4E621610C16}" destId="{BD4D5AC2-5466-4F50-A76F-2A0D2CF5CF17}" srcOrd="7" destOrd="0" presId="urn:microsoft.com/office/officeart/2005/8/layout/hProcess9"/>
    <dgm:cxn modelId="{72F10343-A836-4E43-864F-C17AD103881B}" type="presParOf" srcId="{8AEA900E-4515-427D-A5D9-B4E621610C16}" destId="{7BFBB263-6247-41C7-B38C-8A8BB677A45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32D2-22E8-420C-BD6C-2B9CE22F2366}">
      <dsp:nvSpPr>
        <dsp:cNvPr id="0" name=""/>
        <dsp:cNvSpPr/>
      </dsp:nvSpPr>
      <dsp:spPr>
        <a:xfrm>
          <a:off x="690562" y="0"/>
          <a:ext cx="7826375" cy="340518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FE2B1-2436-4430-B349-3FA9DCF14841}">
      <dsp:nvSpPr>
        <dsp:cNvPr id="0" name=""/>
        <dsp:cNvSpPr/>
      </dsp:nvSpPr>
      <dsp:spPr>
        <a:xfrm>
          <a:off x="3797" y="1021556"/>
          <a:ext cx="1755459" cy="1362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Defining</a:t>
          </a:r>
          <a:r>
            <a:rPr lang="pl-PL" sz="2300" kern="1200" dirty="0"/>
            <a:t> problem</a:t>
          </a:r>
        </a:p>
      </dsp:txBody>
      <dsp:txXfrm>
        <a:off x="70288" y="1088047"/>
        <a:ext cx="1622477" cy="1229093"/>
      </dsp:txXfrm>
    </dsp:sp>
    <dsp:sp modelId="{40F74B95-C9BC-4CF8-A874-866331D71532}">
      <dsp:nvSpPr>
        <dsp:cNvPr id="0" name=""/>
        <dsp:cNvSpPr/>
      </dsp:nvSpPr>
      <dsp:spPr>
        <a:xfrm>
          <a:off x="1864909" y="1021556"/>
          <a:ext cx="1755459" cy="1362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Gathering</a:t>
          </a:r>
          <a:r>
            <a:rPr lang="pl-PL" sz="2300" kern="1200" dirty="0"/>
            <a:t> </a:t>
          </a:r>
          <a:r>
            <a:rPr lang="pl-PL" sz="2300" kern="1200" dirty="0" err="1"/>
            <a:t>information</a:t>
          </a:r>
          <a:endParaRPr lang="pl-PL" sz="2300" kern="1200" dirty="0"/>
        </a:p>
      </dsp:txBody>
      <dsp:txXfrm>
        <a:off x="1931400" y="1088047"/>
        <a:ext cx="1622477" cy="1229093"/>
      </dsp:txXfrm>
    </dsp:sp>
    <dsp:sp modelId="{0382558F-4353-4098-B381-7E5E5D830B2C}">
      <dsp:nvSpPr>
        <dsp:cNvPr id="0" name=""/>
        <dsp:cNvSpPr/>
      </dsp:nvSpPr>
      <dsp:spPr>
        <a:xfrm>
          <a:off x="3726020" y="1021556"/>
          <a:ext cx="1755459" cy="1362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Identifying</a:t>
          </a:r>
          <a:r>
            <a:rPr lang="pl-PL" sz="2300" kern="1200" dirty="0"/>
            <a:t> </a:t>
          </a:r>
          <a:r>
            <a:rPr lang="pl-PL" sz="2300" kern="1200" dirty="0" err="1"/>
            <a:t>alternatives</a:t>
          </a:r>
          <a:endParaRPr lang="pl-PL" sz="2300" kern="1200" dirty="0"/>
        </a:p>
      </dsp:txBody>
      <dsp:txXfrm>
        <a:off x="3792511" y="1088047"/>
        <a:ext cx="1622477" cy="1229093"/>
      </dsp:txXfrm>
    </dsp:sp>
    <dsp:sp modelId="{C8940F6A-D79C-4716-A659-118CB2A0E73D}">
      <dsp:nvSpPr>
        <dsp:cNvPr id="0" name=""/>
        <dsp:cNvSpPr/>
      </dsp:nvSpPr>
      <dsp:spPr>
        <a:xfrm>
          <a:off x="5587131" y="1021556"/>
          <a:ext cx="1755459" cy="1362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Choosing</a:t>
          </a:r>
          <a:r>
            <a:rPr lang="pl-PL" sz="2300" kern="1200" dirty="0"/>
            <a:t> the </a:t>
          </a:r>
          <a:r>
            <a:rPr lang="pl-PL" sz="2300" kern="1200" dirty="0" err="1"/>
            <a:t>alternative</a:t>
          </a:r>
          <a:endParaRPr lang="pl-PL" sz="2300" kern="1200" dirty="0"/>
        </a:p>
      </dsp:txBody>
      <dsp:txXfrm>
        <a:off x="5653622" y="1088047"/>
        <a:ext cx="1622477" cy="1229093"/>
      </dsp:txXfrm>
    </dsp:sp>
    <dsp:sp modelId="{7BFBB263-6247-41C7-B38C-8A8BB677A45B}">
      <dsp:nvSpPr>
        <dsp:cNvPr id="0" name=""/>
        <dsp:cNvSpPr/>
      </dsp:nvSpPr>
      <dsp:spPr>
        <a:xfrm>
          <a:off x="7448243" y="1021556"/>
          <a:ext cx="1755459" cy="1362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Reviewing</a:t>
          </a:r>
          <a:r>
            <a:rPr lang="pl-PL" sz="2300" kern="1200" dirty="0"/>
            <a:t> the </a:t>
          </a:r>
          <a:r>
            <a:rPr lang="pl-PL" sz="2300" kern="1200" dirty="0" err="1"/>
            <a:t>results</a:t>
          </a:r>
          <a:endParaRPr lang="pl-PL" sz="2300" kern="1200" dirty="0"/>
        </a:p>
      </dsp:txBody>
      <dsp:txXfrm>
        <a:off x="7514734" y="1088047"/>
        <a:ext cx="1622477" cy="1229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9/18/2020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dirty="0"/>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Explanation</a:t>
            </a:r>
            <a:r>
              <a:rPr lang="pl-PL" dirty="0"/>
              <a:t>:</a:t>
            </a:r>
          </a:p>
          <a:p>
            <a:r>
              <a:rPr lang="pl-PL" dirty="0" err="1"/>
              <a:t>Comments</a:t>
            </a:r>
            <a:r>
              <a:rPr lang="pl-PL" dirty="0"/>
              <a:t> for </a:t>
            </a:r>
            <a:r>
              <a:rPr lang="pl-PL" dirty="0" err="1"/>
              <a:t>teachers</a:t>
            </a:r>
            <a:r>
              <a:rPr lang="pl-PL" dirty="0"/>
              <a:t> </a:t>
            </a:r>
            <a:r>
              <a:rPr lang="pl-PL" dirty="0" err="1"/>
              <a:t>are</a:t>
            </a:r>
            <a:r>
              <a:rPr lang="pl-PL" dirty="0"/>
              <a:t> in the </a:t>
            </a:r>
            <a:r>
              <a:rPr lang="pl-PL" dirty="0" err="1"/>
              <a:t>footnotes</a:t>
            </a:r>
            <a:r>
              <a:rPr lang="pl-PL" dirty="0"/>
              <a:t> of </a:t>
            </a:r>
            <a:r>
              <a:rPr lang="pl-PL" dirty="0" err="1"/>
              <a:t>selected</a:t>
            </a:r>
            <a:r>
              <a:rPr lang="pl-PL" dirty="0"/>
              <a:t> </a:t>
            </a:r>
            <a:r>
              <a:rPr lang="pl-PL" dirty="0" err="1"/>
              <a:t>slides</a:t>
            </a:r>
            <a:r>
              <a:rPr lang="pl-PL" dirty="0"/>
              <a:t> (</a:t>
            </a:r>
            <a:r>
              <a:rPr lang="pl-PL" dirty="0" err="1"/>
              <a:t>if</a:t>
            </a:r>
            <a:r>
              <a:rPr lang="pl-PL" dirty="0"/>
              <a:t> </a:t>
            </a:r>
            <a:r>
              <a:rPr lang="pl-PL" dirty="0" err="1"/>
              <a:t>needed</a:t>
            </a:r>
            <a:r>
              <a:rPr lang="pl-PL" dirty="0"/>
              <a:t>)</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a:t>
            </a:fld>
            <a:endParaRPr lang="en-US" dirty="0"/>
          </a:p>
        </p:txBody>
      </p:sp>
    </p:spTree>
    <p:extLst>
      <p:ext uri="{BB962C8B-B14F-4D97-AF65-F5344CB8AC3E}">
        <p14:creationId xmlns:p14="http://schemas.microsoft.com/office/powerpoint/2010/main" val="68688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https://www.idashboards.com/blog/2019/04/10/4-tools-strategies-for-enhanced-decision-making/</a:t>
            </a:r>
          </a:p>
          <a:p>
            <a:endParaRPr lang="pl-PL" dirty="0"/>
          </a:p>
        </p:txBody>
      </p:sp>
      <p:sp>
        <p:nvSpPr>
          <p:cNvPr id="4" name="Symbol zastępczy numeru slajdu 3"/>
          <p:cNvSpPr>
            <a:spLocks noGrp="1"/>
          </p:cNvSpPr>
          <p:nvPr>
            <p:ph type="sldNum" sz="quarter" idx="5"/>
          </p:nvPr>
        </p:nvSpPr>
        <p:spPr/>
        <p:txBody>
          <a:bodyPr/>
          <a:lstStyle/>
          <a:p>
            <a:fld id="{D9E50DBC-2896-0A4C-AFF9-CCB22DA1C35C}" type="slidenum">
              <a:rPr lang="en-US" smtClean="0"/>
              <a:t>13</a:t>
            </a:fld>
            <a:endParaRPr lang="en-US" dirty="0"/>
          </a:p>
        </p:txBody>
      </p:sp>
    </p:spTree>
    <p:extLst>
      <p:ext uri="{BB962C8B-B14F-4D97-AF65-F5344CB8AC3E}">
        <p14:creationId xmlns:p14="http://schemas.microsoft.com/office/powerpoint/2010/main" val="30253075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9/18/2020</a:t>
            </a:fld>
            <a:endParaRPr lang="en-US" dirty="0"/>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dirty="0"/>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757646" y="3674088"/>
            <a:ext cx="9421224" cy="1305161"/>
          </a:xfrm>
        </p:spPr>
        <p:txBody>
          <a:bodyPr/>
          <a:lstStyle/>
          <a:p>
            <a:r>
              <a:rPr lang="pl-PL" sz="2200" dirty="0">
                <a:solidFill>
                  <a:srgbClr val="002060"/>
                </a:solidFill>
              </a:rPr>
              <a:t>Tomasz Nitkiewicz (CUT)</a:t>
            </a:r>
          </a:p>
          <a:p>
            <a:r>
              <a:rPr lang="pl-PL" sz="1800" dirty="0">
                <a:solidFill>
                  <a:srgbClr val="002060"/>
                </a:solidFill>
              </a:rPr>
              <a:t>with</a:t>
            </a:r>
          </a:p>
          <a:p>
            <a:r>
              <a:rPr lang="pl-PL" sz="2200" dirty="0">
                <a:solidFill>
                  <a:srgbClr val="002060"/>
                </a:solidFill>
              </a:rPr>
              <a:t>Andrei Szuder (UPB), </a:t>
            </a:r>
            <a:r>
              <a:rPr lang="pl-PL" sz="2200" dirty="0" err="1">
                <a:solidFill>
                  <a:srgbClr val="002060"/>
                </a:solidFill>
              </a:rPr>
              <a:t>Uttapol</a:t>
            </a:r>
            <a:r>
              <a:rPr lang="pl-PL" sz="2200" dirty="0">
                <a:solidFill>
                  <a:srgbClr val="002060"/>
                </a:solidFill>
              </a:rPr>
              <a:t> </a:t>
            </a:r>
            <a:r>
              <a:rPr lang="pl-PL" sz="2200" dirty="0" err="1">
                <a:solidFill>
                  <a:srgbClr val="002060"/>
                </a:solidFill>
              </a:rPr>
              <a:t>Smutkupt</a:t>
            </a:r>
            <a:r>
              <a:rPr lang="pl-PL" sz="2200" dirty="0">
                <a:solidFill>
                  <a:srgbClr val="002060"/>
                </a:solidFill>
              </a:rPr>
              <a:t> (CMU), Jorge Cunha (</a:t>
            </a:r>
            <a:r>
              <a:rPr lang="pl-PL" sz="2200" dirty="0" err="1">
                <a:solidFill>
                  <a:srgbClr val="002060"/>
                </a:solidFill>
              </a:rPr>
              <a:t>Uminho</a:t>
            </a:r>
            <a:r>
              <a:rPr lang="pl-PL" sz="2200" dirty="0">
                <a:solidFill>
                  <a:srgbClr val="002060"/>
                </a:solidFill>
              </a:rPr>
              <a:t>)</a:t>
            </a:r>
          </a:p>
          <a:p>
            <a:endParaRPr lang="pl-PL" sz="2400" dirty="0">
              <a:solidFill>
                <a:srgbClr val="002060"/>
              </a:solidFill>
            </a:endParaRPr>
          </a:p>
        </p:txBody>
      </p:sp>
      <p:sp>
        <p:nvSpPr>
          <p:cNvPr id="4" name="Title 1"/>
          <p:cNvSpPr txBox="1">
            <a:spLocks/>
          </p:cNvSpPr>
          <p:nvPr/>
        </p:nvSpPr>
        <p:spPr>
          <a:xfrm>
            <a:off x="1259895" y="186776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nSpc>
                <a:spcPct val="150000"/>
              </a:lnSpc>
            </a:pPr>
            <a:r>
              <a:rPr lang="en-US" sz="2800" dirty="0">
                <a:solidFill>
                  <a:srgbClr val="002060"/>
                </a:solidFill>
              </a:rPr>
              <a:t>Course </a:t>
            </a:r>
            <a:r>
              <a:rPr lang="pl-PL" sz="2800" dirty="0">
                <a:solidFill>
                  <a:srgbClr val="002060"/>
                </a:solidFill>
              </a:rPr>
              <a:t>1. </a:t>
            </a:r>
            <a:r>
              <a:rPr lang="en-US" sz="2800" dirty="0">
                <a:solidFill>
                  <a:srgbClr val="002060"/>
                </a:solidFill>
              </a:rPr>
              <a:t>Enterprise Management in Digital Economy</a:t>
            </a:r>
            <a:endParaRPr lang="pl-PL" sz="2800" i="0" u="none" strike="noStrike" baseline="0" dirty="0">
              <a:latin typeface="Arial-BoldMT"/>
            </a:endParaRPr>
          </a:p>
          <a:p>
            <a:pPr>
              <a:lnSpc>
                <a:spcPct val="150000"/>
              </a:lnSpc>
            </a:pPr>
            <a:r>
              <a:rPr lang="pl-PL" sz="2000" dirty="0">
                <a:solidFill>
                  <a:srgbClr val="002060"/>
                </a:solidFill>
                <a:latin typeface="Arial-BoldMT"/>
              </a:rPr>
              <a:t>TEACHING AND LEARNING MATERIALS</a:t>
            </a:r>
            <a:endParaRPr lang="en-US" sz="2000" dirty="0">
              <a:solidFill>
                <a:srgbClr val="002060"/>
              </a:solidFill>
            </a:endParaRPr>
          </a:p>
        </p:txBody>
      </p:sp>
    </p:spTree>
    <p:extLst>
      <p:ext uri="{BB962C8B-B14F-4D97-AF65-F5344CB8AC3E}">
        <p14:creationId xmlns:p14="http://schemas.microsoft.com/office/powerpoint/2010/main" val="20140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82220-0309-4EBD-806F-F22713CD010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A86F5FC-E0C5-48FD-9971-831959168C1B}"/>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7F0BC669-FE66-405A-98D2-CCEE14A31D49}"/>
              </a:ext>
            </a:extLst>
          </p:cNvPr>
          <p:cNvPicPr>
            <a:picLocks noChangeAspect="1"/>
          </p:cNvPicPr>
          <p:nvPr/>
        </p:nvPicPr>
        <p:blipFill>
          <a:blip r:embed="rId2"/>
          <a:stretch>
            <a:fillRect/>
          </a:stretch>
        </p:blipFill>
        <p:spPr>
          <a:xfrm>
            <a:off x="2065867" y="0"/>
            <a:ext cx="10126133" cy="6933827"/>
          </a:xfrm>
          <a:prstGeom prst="rect">
            <a:avLst/>
          </a:prstGeom>
        </p:spPr>
      </p:pic>
      <p:sp>
        <p:nvSpPr>
          <p:cNvPr id="5" name="pole tekstowe 4">
            <a:extLst>
              <a:ext uri="{FF2B5EF4-FFF2-40B4-BE49-F238E27FC236}">
                <a16:creationId xmlns:a16="http://schemas.microsoft.com/office/drawing/2014/main" id="{CC6F8B11-F739-4C5F-9927-0322821E1F53}"/>
              </a:ext>
            </a:extLst>
          </p:cNvPr>
          <p:cNvSpPr txBox="1"/>
          <p:nvPr/>
        </p:nvSpPr>
        <p:spPr>
          <a:xfrm>
            <a:off x="0" y="0"/>
            <a:ext cx="5470358" cy="830997"/>
          </a:xfrm>
          <a:prstGeom prst="rect">
            <a:avLst/>
          </a:prstGeom>
          <a:noFill/>
        </p:spPr>
        <p:txBody>
          <a:bodyPr wrap="square" rtlCol="0">
            <a:spAutoFit/>
          </a:bodyPr>
          <a:lstStyle/>
          <a:p>
            <a:r>
              <a:rPr lang="pl-PL" sz="2400" b="1" dirty="0" err="1"/>
              <a:t>Example</a:t>
            </a:r>
            <a:r>
              <a:rPr lang="pl-PL" sz="2400" b="1" dirty="0"/>
              <a:t> of </a:t>
            </a:r>
            <a:r>
              <a:rPr lang="pl-PL" sz="2400" b="1" dirty="0" err="1"/>
              <a:t>operational</a:t>
            </a:r>
            <a:r>
              <a:rPr lang="pl-PL" sz="2400" b="1" dirty="0"/>
              <a:t> </a:t>
            </a:r>
            <a:r>
              <a:rPr lang="pl-PL" sz="2400" b="1" dirty="0" err="1"/>
              <a:t>value</a:t>
            </a:r>
            <a:r>
              <a:rPr lang="pl-PL" sz="2400" b="1" dirty="0"/>
              <a:t> </a:t>
            </a:r>
            <a:r>
              <a:rPr lang="pl-PL" sz="2400" b="1" dirty="0" err="1"/>
              <a:t>streams</a:t>
            </a:r>
            <a:r>
              <a:rPr lang="pl-PL" sz="2400" b="1" dirty="0"/>
              <a:t> in a bank</a:t>
            </a:r>
          </a:p>
        </p:txBody>
      </p:sp>
    </p:spTree>
    <p:extLst>
      <p:ext uri="{BB962C8B-B14F-4D97-AF65-F5344CB8AC3E}">
        <p14:creationId xmlns:p14="http://schemas.microsoft.com/office/powerpoint/2010/main" val="229670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82220-0309-4EBD-806F-F22713CD010F}"/>
              </a:ext>
            </a:extLst>
          </p:cNvPr>
          <p:cNvSpPr>
            <a:spLocks noGrp="1"/>
          </p:cNvSpPr>
          <p:nvPr>
            <p:ph type="title"/>
          </p:nvPr>
        </p:nvSpPr>
        <p:spPr/>
        <p:txBody>
          <a:bodyPr>
            <a:normAutofit fontScale="90000"/>
          </a:bodyPr>
          <a:lstStyle/>
          <a:p>
            <a:r>
              <a:rPr lang="pl-PL" sz="3200" dirty="0">
                <a:solidFill>
                  <a:srgbClr val="002060"/>
                </a:solidFill>
                <a:latin typeface="Arial-BoldMT"/>
              </a:rPr>
              <a:t>M3: </a:t>
            </a:r>
            <a:r>
              <a:rPr lang="pl-PL" sz="3200" dirty="0" err="1">
                <a:solidFill>
                  <a:srgbClr val="002060"/>
                </a:solidFill>
                <a:latin typeface="Arial-BoldMT"/>
              </a:rPr>
              <a:t>Mapping</a:t>
            </a:r>
            <a:r>
              <a:rPr lang="pl-PL" sz="3200" dirty="0">
                <a:solidFill>
                  <a:srgbClr val="002060"/>
                </a:solidFill>
                <a:latin typeface="Arial-BoldMT"/>
              </a:rPr>
              <a:t> the </a:t>
            </a:r>
            <a:r>
              <a:rPr lang="pl-PL" sz="3200" dirty="0" err="1">
                <a:solidFill>
                  <a:srgbClr val="002060"/>
                </a:solidFill>
                <a:latin typeface="Arial-BoldMT"/>
              </a:rPr>
              <a:t>value</a:t>
            </a:r>
            <a:r>
              <a:rPr lang="pl-PL" sz="3200" dirty="0">
                <a:solidFill>
                  <a:srgbClr val="002060"/>
                </a:solidFill>
                <a:latin typeface="Arial-BoldMT"/>
              </a:rPr>
              <a:t> </a:t>
            </a:r>
            <a:r>
              <a:rPr lang="pl-PL" sz="3200" dirty="0" err="1">
                <a:solidFill>
                  <a:srgbClr val="002060"/>
                </a:solidFill>
                <a:latin typeface="Arial-BoldMT"/>
              </a:rPr>
              <a:t>streams</a:t>
            </a:r>
            <a:r>
              <a:rPr lang="pl-PL" sz="3200" dirty="0">
                <a:solidFill>
                  <a:srgbClr val="002060"/>
                </a:solidFill>
                <a:latin typeface="Arial-BoldMT"/>
              </a:rPr>
              <a:t> </a:t>
            </a:r>
            <a:br>
              <a:rPr lang="pl-PL" sz="3200" dirty="0">
                <a:solidFill>
                  <a:srgbClr val="002060"/>
                </a:solidFill>
                <a:latin typeface="Arial-BoldMT"/>
              </a:rPr>
            </a:br>
            <a:r>
              <a:rPr lang="pl-PL" sz="3100" b="1" dirty="0" err="1">
                <a:latin typeface="+mn-lt"/>
              </a:rPr>
              <a:t>Example</a:t>
            </a:r>
            <a:r>
              <a:rPr lang="pl-PL" sz="3100" b="1" dirty="0">
                <a:latin typeface="+mn-lt"/>
              </a:rPr>
              <a:t> of </a:t>
            </a:r>
            <a:r>
              <a:rPr lang="pl-PL" sz="3100" b="1" dirty="0" err="1">
                <a:latin typeface="+mn-lt"/>
              </a:rPr>
              <a:t>operational</a:t>
            </a:r>
            <a:r>
              <a:rPr lang="pl-PL" sz="3100" b="1" dirty="0">
                <a:latin typeface="+mn-lt"/>
              </a:rPr>
              <a:t> </a:t>
            </a:r>
            <a:r>
              <a:rPr lang="pl-PL" sz="3100" b="1" dirty="0" err="1">
                <a:latin typeface="+mn-lt"/>
              </a:rPr>
              <a:t>value</a:t>
            </a:r>
            <a:r>
              <a:rPr lang="pl-PL" sz="3100" b="1" dirty="0">
                <a:latin typeface="+mn-lt"/>
              </a:rPr>
              <a:t> </a:t>
            </a:r>
            <a:r>
              <a:rPr lang="pl-PL" sz="3100" b="1" dirty="0" err="1">
                <a:latin typeface="+mn-lt"/>
              </a:rPr>
              <a:t>streams</a:t>
            </a:r>
            <a:r>
              <a:rPr lang="pl-PL" sz="3100" b="1" dirty="0">
                <a:latin typeface="+mn-lt"/>
              </a:rPr>
              <a:t> in a bank</a:t>
            </a:r>
            <a:endParaRPr lang="pl-PL" sz="3100" dirty="0">
              <a:latin typeface="+mn-lt"/>
            </a:endParaRPr>
          </a:p>
        </p:txBody>
      </p:sp>
      <p:pic>
        <p:nvPicPr>
          <p:cNvPr id="8" name="Obraz 7">
            <a:extLst>
              <a:ext uri="{FF2B5EF4-FFF2-40B4-BE49-F238E27FC236}">
                <a16:creationId xmlns:a16="http://schemas.microsoft.com/office/drawing/2014/main" id="{8637A9EF-2D57-4596-A372-698C9DE7777C}"/>
              </a:ext>
            </a:extLst>
          </p:cNvPr>
          <p:cNvPicPr>
            <a:picLocks noChangeAspect="1"/>
          </p:cNvPicPr>
          <p:nvPr/>
        </p:nvPicPr>
        <p:blipFill>
          <a:blip r:embed="rId2"/>
          <a:stretch>
            <a:fillRect/>
          </a:stretch>
        </p:blipFill>
        <p:spPr>
          <a:xfrm>
            <a:off x="307397" y="3565421"/>
            <a:ext cx="11577206" cy="2356605"/>
          </a:xfrm>
          <a:prstGeom prst="rect">
            <a:avLst/>
          </a:prstGeom>
        </p:spPr>
      </p:pic>
      <p:sp>
        <p:nvSpPr>
          <p:cNvPr id="3" name="Symbol zastępczy zawartości 2">
            <a:extLst>
              <a:ext uri="{FF2B5EF4-FFF2-40B4-BE49-F238E27FC236}">
                <a16:creationId xmlns:a16="http://schemas.microsoft.com/office/drawing/2014/main" id="{BA86F5FC-E0C5-48FD-9971-831959168C1B}"/>
              </a:ext>
            </a:extLst>
          </p:cNvPr>
          <p:cNvSpPr>
            <a:spLocks noGrp="1"/>
          </p:cNvSpPr>
          <p:nvPr>
            <p:ph idx="1"/>
          </p:nvPr>
        </p:nvSpPr>
        <p:spPr>
          <a:xfrm>
            <a:off x="475814" y="1693704"/>
            <a:ext cx="11229516" cy="1514718"/>
          </a:xfrm>
        </p:spPr>
        <p:txBody>
          <a:bodyPr>
            <a:normAutofit fontScale="92500" lnSpcReduction="10000"/>
          </a:bodyPr>
          <a:lstStyle/>
          <a:p>
            <a:pPr marL="0" indent="0">
              <a:buNone/>
            </a:pPr>
            <a:r>
              <a:rPr lang="en-US" dirty="0">
                <a:effectLst/>
              </a:rPr>
              <a:t>The flow of value is triggered by the customer searching for and finding the bank’s loan offerings and rates, and is fulfilled when the customer repays the loan with interest. The steps and the </a:t>
            </a:r>
            <a:r>
              <a:rPr lang="pl-PL" dirty="0">
                <a:effectLst/>
              </a:rPr>
              <a:t>engagement of </a:t>
            </a:r>
            <a:r>
              <a:rPr lang="pl-PL" dirty="0" err="1">
                <a:effectLst/>
              </a:rPr>
              <a:t>customer</a:t>
            </a:r>
            <a:r>
              <a:rPr lang="pl-PL" dirty="0">
                <a:effectLst/>
              </a:rPr>
              <a:t> and </a:t>
            </a:r>
            <a:r>
              <a:rPr lang="pl-PL" dirty="0" err="1">
                <a:effectLst/>
              </a:rPr>
              <a:t>staff</a:t>
            </a:r>
            <a:r>
              <a:rPr lang="pl-PL" dirty="0">
                <a:effectLst/>
              </a:rPr>
              <a:t> </a:t>
            </a:r>
            <a:r>
              <a:rPr lang="pl-PL" dirty="0" err="1">
                <a:effectLst/>
              </a:rPr>
              <a:t>that</a:t>
            </a:r>
            <a:r>
              <a:rPr lang="pl-PL" dirty="0">
                <a:effectLst/>
              </a:rPr>
              <a:t> </a:t>
            </a:r>
            <a:r>
              <a:rPr lang="en-US" dirty="0">
                <a:effectLst/>
              </a:rPr>
              <a:t>perform</a:t>
            </a:r>
            <a:r>
              <a:rPr lang="pl-PL" dirty="0">
                <a:effectLst/>
              </a:rPr>
              <a:t>s</a:t>
            </a:r>
            <a:r>
              <a:rPr lang="en-US" dirty="0">
                <a:effectLst/>
              </a:rPr>
              <a:t> them are </a:t>
            </a:r>
            <a:r>
              <a:rPr lang="pl-PL" dirty="0" err="1">
                <a:effectLst/>
              </a:rPr>
              <a:t>marked</a:t>
            </a:r>
            <a:r>
              <a:rPr lang="pl-PL" dirty="0">
                <a:effectLst/>
              </a:rPr>
              <a:t> </a:t>
            </a:r>
            <a:r>
              <a:rPr lang="pl-PL" dirty="0" err="1">
                <a:effectLst/>
              </a:rPr>
              <a:t>below</a:t>
            </a:r>
            <a:r>
              <a:rPr lang="pl-PL" dirty="0">
                <a:effectLst/>
              </a:rPr>
              <a:t>.</a:t>
            </a:r>
            <a:r>
              <a:rPr lang="en-US" dirty="0">
                <a:effectLst/>
              </a:rPr>
              <a:t> </a:t>
            </a:r>
            <a:endParaRPr lang="pl-PL" dirty="0"/>
          </a:p>
        </p:txBody>
      </p:sp>
    </p:spTree>
    <p:extLst>
      <p:ext uri="{BB962C8B-B14F-4D97-AF65-F5344CB8AC3E}">
        <p14:creationId xmlns:p14="http://schemas.microsoft.com/office/powerpoint/2010/main" val="4637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fontScale="90000"/>
          </a:bodyPr>
          <a:lstStyle/>
          <a:p>
            <a:r>
              <a:rPr lang="pl-PL" sz="3200" dirty="0">
                <a:solidFill>
                  <a:srgbClr val="002060"/>
                </a:solidFill>
                <a:latin typeface="Arial-BoldMT"/>
              </a:rPr>
              <a:t>M3: </a:t>
            </a:r>
            <a:r>
              <a:rPr lang="pl-PL" sz="3200" dirty="0" err="1">
                <a:solidFill>
                  <a:srgbClr val="002060"/>
                </a:solidFill>
                <a:latin typeface="Arial-BoldMT"/>
              </a:rPr>
              <a:t>Mapping</a:t>
            </a:r>
            <a:r>
              <a:rPr lang="pl-PL" sz="3200" dirty="0">
                <a:solidFill>
                  <a:srgbClr val="002060"/>
                </a:solidFill>
                <a:latin typeface="Arial-BoldMT"/>
              </a:rPr>
              <a:t> the </a:t>
            </a:r>
            <a:r>
              <a:rPr lang="pl-PL" sz="3200" dirty="0" err="1">
                <a:solidFill>
                  <a:srgbClr val="002060"/>
                </a:solidFill>
                <a:latin typeface="Arial-BoldMT"/>
              </a:rPr>
              <a:t>value</a:t>
            </a:r>
            <a:r>
              <a:rPr lang="pl-PL" sz="3200" dirty="0">
                <a:solidFill>
                  <a:srgbClr val="002060"/>
                </a:solidFill>
                <a:latin typeface="Arial-BoldMT"/>
              </a:rPr>
              <a:t> </a:t>
            </a:r>
            <a:r>
              <a:rPr lang="pl-PL" sz="3200" dirty="0" err="1">
                <a:solidFill>
                  <a:srgbClr val="002060"/>
                </a:solidFill>
                <a:latin typeface="Arial-BoldMT"/>
              </a:rPr>
              <a:t>streams</a:t>
            </a:r>
            <a:br>
              <a:rPr lang="pl-PL" sz="3200" dirty="0">
                <a:solidFill>
                  <a:srgbClr val="002060"/>
                </a:solidFill>
                <a:latin typeface="Arial-BoldMT"/>
              </a:rPr>
            </a:br>
            <a:r>
              <a:rPr lang="pl-PL" sz="3200" dirty="0" err="1">
                <a:effectLst/>
                <a:latin typeface="Calibri" panose="020F0502020204030204" pitchFamily="34" charset="0"/>
                <a:ea typeface="Calibri" panose="020F0502020204030204" pitchFamily="34" charset="0"/>
                <a:cs typeface="Times New Roman" panose="02020603050405020304" pitchFamily="18" charset="0"/>
              </a:rPr>
              <a:t>Types</a:t>
            </a:r>
            <a:r>
              <a:rPr lang="pl-PL" sz="3200" dirty="0">
                <a:effectLst/>
                <a:latin typeface="Calibri" panose="020F0502020204030204" pitchFamily="34" charset="0"/>
                <a:ea typeface="Calibri" panose="020F0502020204030204" pitchFamily="34" charset="0"/>
                <a:cs typeface="Times New Roman" panose="02020603050405020304" pitchFamily="18" charset="0"/>
              </a:rPr>
              <a:t> of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value</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streams</a:t>
            </a:r>
            <a:endParaRPr lang="pl-PL" dirty="0"/>
          </a:p>
        </p:txBody>
      </p:sp>
      <p:sp>
        <p:nvSpPr>
          <p:cNvPr id="5" name="Symbol zastępczy zawartości 4">
            <a:extLst>
              <a:ext uri="{FF2B5EF4-FFF2-40B4-BE49-F238E27FC236}">
                <a16:creationId xmlns:a16="http://schemas.microsoft.com/office/drawing/2014/main" id="{A5592B8A-94C8-4A68-853A-11B4DC01B87F}"/>
              </a:ext>
            </a:extLst>
          </p:cNvPr>
          <p:cNvSpPr>
            <a:spLocks noGrp="1"/>
          </p:cNvSpPr>
          <p:nvPr>
            <p:ph idx="1"/>
          </p:nvPr>
        </p:nvSpPr>
        <p:spPr/>
        <p:txBody>
          <a:bodyPr>
            <a:normAutofit/>
          </a:bodyPr>
          <a:lstStyle/>
          <a:p>
            <a:pPr marL="0" indent="0">
              <a:buNone/>
            </a:pPr>
            <a:r>
              <a:rPr lang="en-US" dirty="0">
                <a:effectLst/>
              </a:rPr>
              <a:t>The reason </a:t>
            </a:r>
            <a:r>
              <a:rPr lang="pl-PL" dirty="0">
                <a:effectLst/>
              </a:rPr>
              <a:t>to </a:t>
            </a:r>
            <a:r>
              <a:rPr lang="pl-PL" dirty="0" err="1">
                <a:effectLst/>
              </a:rPr>
              <a:t>organize</a:t>
            </a:r>
            <a:r>
              <a:rPr lang="pl-PL" dirty="0">
                <a:effectLst/>
              </a:rPr>
              <a:t> </a:t>
            </a:r>
            <a:r>
              <a:rPr lang="en-US" dirty="0">
                <a:effectLst/>
              </a:rPr>
              <a:t>value streams is to accelerate the time to value (or market)</a:t>
            </a:r>
            <a:r>
              <a:rPr lang="pl-PL" dirty="0">
                <a:effectLst/>
              </a:rPr>
              <a:t>, </a:t>
            </a:r>
            <a:r>
              <a:rPr lang="en-US" dirty="0">
                <a:effectLst/>
              </a:rPr>
              <a:t>by optimizing the flow of value through the system as a whole. </a:t>
            </a:r>
            <a:r>
              <a:rPr lang="pl-PL" dirty="0">
                <a:effectLst/>
              </a:rPr>
              <a:t>Value </a:t>
            </a:r>
            <a:r>
              <a:rPr lang="pl-PL" dirty="0" err="1">
                <a:effectLst/>
              </a:rPr>
              <a:t>stream</a:t>
            </a:r>
            <a:r>
              <a:rPr lang="pl-PL" dirty="0">
                <a:effectLst/>
              </a:rPr>
              <a:t> </a:t>
            </a:r>
            <a:r>
              <a:rPr lang="pl-PL" dirty="0" err="1">
                <a:effectLst/>
              </a:rPr>
              <a:t>approach</a:t>
            </a:r>
            <a:r>
              <a:rPr lang="pl-PL" dirty="0">
                <a:effectLst/>
              </a:rPr>
              <a:t> </a:t>
            </a:r>
            <a:r>
              <a:rPr lang="en-US" dirty="0">
                <a:effectLst/>
              </a:rPr>
              <a:t>offers the following benefits : </a:t>
            </a:r>
            <a:endParaRPr lang="pl-PL" dirty="0">
              <a:effectLst/>
            </a:endParaRPr>
          </a:p>
          <a:p>
            <a:pPr lvl="1"/>
            <a:r>
              <a:rPr lang="en-US" dirty="0">
                <a:effectLst/>
              </a:rPr>
              <a:t>Fewer handoffs and delays, allowing the teams to work with smaller batch sizes </a:t>
            </a:r>
            <a:endParaRPr lang="pl-PL" dirty="0">
              <a:effectLst/>
            </a:endParaRPr>
          </a:p>
          <a:p>
            <a:pPr lvl="1"/>
            <a:r>
              <a:rPr lang="en-US" dirty="0">
                <a:effectLst/>
              </a:rPr>
              <a:t>Enables long-lived, stable teams that focus on delivering value, instead of projects, which focus on task completion </a:t>
            </a:r>
            <a:endParaRPr lang="pl-PL" dirty="0">
              <a:effectLst/>
            </a:endParaRPr>
          </a:p>
          <a:p>
            <a:pPr lvl="1"/>
            <a:r>
              <a:rPr lang="en-US" dirty="0">
                <a:effectLst/>
              </a:rPr>
              <a:t>Allows faster learning and shorter time-to-market </a:t>
            </a:r>
            <a:endParaRPr lang="pl-PL" dirty="0">
              <a:effectLst/>
            </a:endParaRPr>
          </a:p>
          <a:p>
            <a:pPr lvl="1"/>
            <a:r>
              <a:rPr lang="en-US" dirty="0">
                <a:effectLst/>
              </a:rPr>
              <a:t>Contributes to higher quality and more productivity </a:t>
            </a:r>
            <a:endParaRPr lang="pl-PL" dirty="0">
              <a:effectLst/>
            </a:endParaRPr>
          </a:p>
          <a:p>
            <a:pPr lvl="1"/>
            <a:r>
              <a:rPr lang="en-US" dirty="0">
                <a:effectLst/>
              </a:rPr>
              <a:t>Supports leaner development and budgeting methods</a:t>
            </a:r>
            <a:br>
              <a:rPr lang="en-US" dirty="0">
                <a:effectLst/>
              </a:rPr>
            </a:br>
            <a:endParaRPr lang="pl-PL" dirty="0"/>
          </a:p>
        </p:txBody>
      </p:sp>
    </p:spTree>
    <p:extLst>
      <p:ext uri="{BB962C8B-B14F-4D97-AF65-F5344CB8AC3E}">
        <p14:creationId xmlns:p14="http://schemas.microsoft.com/office/powerpoint/2010/main" val="247096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a:bodyPr>
          <a:lstStyle/>
          <a:p>
            <a:r>
              <a:rPr lang="pl-PL" sz="2400" dirty="0">
                <a:solidFill>
                  <a:srgbClr val="002060"/>
                </a:solidFill>
                <a:latin typeface="Arial-BoldMT"/>
              </a:rPr>
              <a:t>M3: </a:t>
            </a:r>
            <a:r>
              <a:rPr lang="pl-PL" sz="2400" dirty="0" err="1">
                <a:solidFill>
                  <a:srgbClr val="002060"/>
                </a:solidFill>
                <a:latin typeface="Arial-BoldMT"/>
              </a:rPr>
              <a:t>Decision</a:t>
            </a:r>
            <a:r>
              <a:rPr lang="pl-PL" sz="2400" dirty="0">
                <a:solidFill>
                  <a:srgbClr val="002060"/>
                </a:solidFill>
                <a:latin typeface="Arial-BoldMT"/>
              </a:rPr>
              <a:t> </a:t>
            </a:r>
            <a:r>
              <a:rPr lang="pl-PL" sz="2400" dirty="0" err="1">
                <a:solidFill>
                  <a:srgbClr val="002060"/>
                </a:solidFill>
                <a:latin typeface="Arial-BoldMT"/>
              </a:rPr>
              <a:t>support</a:t>
            </a:r>
            <a:r>
              <a:rPr lang="pl-PL" sz="2400" dirty="0">
                <a:solidFill>
                  <a:srgbClr val="002060"/>
                </a:solidFill>
                <a:latin typeface="Arial-BoldMT"/>
              </a:rPr>
              <a:t> with </a:t>
            </a:r>
            <a:r>
              <a:rPr lang="pl-PL" sz="2400" dirty="0" err="1">
                <a:solidFill>
                  <a:srgbClr val="002060"/>
                </a:solidFill>
                <a:latin typeface="Arial-BoldMT"/>
              </a:rPr>
              <a:t>strategic</a:t>
            </a:r>
            <a:r>
              <a:rPr lang="pl-PL" sz="2400" dirty="0">
                <a:solidFill>
                  <a:srgbClr val="002060"/>
                </a:solidFill>
                <a:latin typeface="Arial-BoldMT"/>
              </a:rPr>
              <a:t> </a:t>
            </a:r>
            <a:r>
              <a:rPr lang="pl-PL" sz="2400" dirty="0" err="1">
                <a:solidFill>
                  <a:srgbClr val="002060"/>
                </a:solidFill>
                <a:latin typeface="Arial-BoldMT"/>
              </a:rPr>
              <a:t>analysis</a:t>
            </a:r>
            <a:r>
              <a:rPr lang="pl-PL" sz="2400" dirty="0">
                <a:solidFill>
                  <a:srgbClr val="002060"/>
                </a:solidFill>
                <a:latin typeface="Arial-BoldMT"/>
              </a:rPr>
              <a:t> </a:t>
            </a:r>
            <a:r>
              <a:rPr lang="pl-PL" sz="2400" dirty="0" err="1">
                <a:solidFill>
                  <a:srgbClr val="002060"/>
                </a:solidFill>
                <a:latin typeface="Arial-BoldMT"/>
              </a:rPr>
              <a:t>tools</a:t>
            </a:r>
            <a:br>
              <a:rPr lang="pl-PL" sz="2400" dirty="0">
                <a:solidFill>
                  <a:srgbClr val="002060"/>
                </a:solidFill>
                <a:latin typeface="Arial-BoldMT"/>
              </a:rPr>
            </a:br>
            <a:r>
              <a:rPr lang="pl-PL" sz="24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l-PL" sz="2400" dirty="0">
                <a:effectLst/>
                <a:latin typeface="Calibri" panose="020F0502020204030204" pitchFamily="34" charset="0"/>
                <a:ea typeface="Calibri" panose="020F0502020204030204" pitchFamily="34" charset="0"/>
                <a:cs typeface="Times New Roman" panose="02020603050405020304" pitchFamily="18" charset="0"/>
              </a:rPr>
              <a:t> of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decision-making</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process</a:t>
            </a:r>
            <a:endParaRPr lang="pl-PL" sz="2400" dirty="0"/>
          </a:p>
        </p:txBody>
      </p:sp>
      <p:graphicFrame>
        <p:nvGraphicFramePr>
          <p:cNvPr id="9" name="Symbol zastępczy zawartości 8">
            <a:extLst>
              <a:ext uri="{FF2B5EF4-FFF2-40B4-BE49-F238E27FC236}">
                <a16:creationId xmlns:a16="http://schemas.microsoft.com/office/drawing/2014/main" id="{FE37CD4C-BD6B-4A96-A5B9-D345948B994A}"/>
              </a:ext>
            </a:extLst>
          </p:cNvPr>
          <p:cNvGraphicFramePr>
            <a:graphicFrameLocks noGrp="1"/>
          </p:cNvGraphicFramePr>
          <p:nvPr>
            <p:ph idx="1"/>
            <p:extLst>
              <p:ext uri="{D42A27DB-BD31-4B8C-83A1-F6EECF244321}">
                <p14:modId xmlns:p14="http://schemas.microsoft.com/office/powerpoint/2010/main" val="4005617574"/>
              </p:ext>
            </p:extLst>
          </p:nvPr>
        </p:nvGraphicFramePr>
        <p:xfrm>
          <a:off x="1930400" y="1497013"/>
          <a:ext cx="9207500" cy="340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ole tekstowe 9">
            <a:extLst>
              <a:ext uri="{FF2B5EF4-FFF2-40B4-BE49-F238E27FC236}">
                <a16:creationId xmlns:a16="http://schemas.microsoft.com/office/drawing/2014/main" id="{FF997FDE-676C-47D4-92B3-ACFD87C1526C}"/>
              </a:ext>
            </a:extLst>
          </p:cNvPr>
          <p:cNvSpPr txBox="1"/>
          <p:nvPr/>
        </p:nvSpPr>
        <p:spPr>
          <a:xfrm>
            <a:off x="3949700" y="1676400"/>
            <a:ext cx="4127500" cy="369332"/>
          </a:xfrm>
          <a:prstGeom prst="rect">
            <a:avLst/>
          </a:prstGeom>
          <a:noFill/>
        </p:spPr>
        <p:txBody>
          <a:bodyPr wrap="square" rtlCol="0">
            <a:spAutoFit/>
          </a:bodyPr>
          <a:lstStyle/>
          <a:p>
            <a:pPr algn="ctr"/>
            <a:r>
              <a:rPr lang="pl-PL" b="1" dirty="0"/>
              <a:t>DECISION-MAKING PROCESS</a:t>
            </a:r>
          </a:p>
        </p:txBody>
      </p:sp>
      <p:grpSp>
        <p:nvGrpSpPr>
          <p:cNvPr id="26" name="Grupa 25">
            <a:extLst>
              <a:ext uri="{FF2B5EF4-FFF2-40B4-BE49-F238E27FC236}">
                <a16:creationId xmlns:a16="http://schemas.microsoft.com/office/drawing/2014/main" id="{C741A112-047E-4FCE-AF65-F11482603468}"/>
              </a:ext>
            </a:extLst>
          </p:cNvPr>
          <p:cNvGrpSpPr/>
          <p:nvPr/>
        </p:nvGrpSpPr>
        <p:grpSpPr>
          <a:xfrm>
            <a:off x="1930400" y="4500562"/>
            <a:ext cx="9199905" cy="1362075"/>
            <a:chOff x="1930400" y="4500562"/>
            <a:chExt cx="9199905" cy="1362075"/>
          </a:xfrm>
        </p:grpSpPr>
        <p:grpSp>
          <p:nvGrpSpPr>
            <p:cNvPr id="11" name="Grupa 10">
              <a:extLst>
                <a:ext uri="{FF2B5EF4-FFF2-40B4-BE49-F238E27FC236}">
                  <a16:creationId xmlns:a16="http://schemas.microsoft.com/office/drawing/2014/main" id="{642D90B9-D6A0-4DE0-B206-1AE0C54F7ADA}"/>
                </a:ext>
              </a:extLst>
            </p:cNvPr>
            <p:cNvGrpSpPr/>
            <p:nvPr/>
          </p:nvGrpSpPr>
          <p:grpSpPr>
            <a:xfrm>
              <a:off x="1930400" y="4500562"/>
              <a:ext cx="1755459" cy="1362075"/>
              <a:chOff x="3797" y="1021556"/>
              <a:chExt cx="1755459" cy="1362075"/>
            </a:xfrm>
          </p:grpSpPr>
          <p:sp>
            <p:nvSpPr>
              <p:cNvPr id="24" name="Prostokąt: zaokrąglone rogi 23">
                <a:extLst>
                  <a:ext uri="{FF2B5EF4-FFF2-40B4-BE49-F238E27FC236}">
                    <a16:creationId xmlns:a16="http://schemas.microsoft.com/office/drawing/2014/main" id="{FBB5B547-B74F-4727-8B8E-5B25CB486BC6}"/>
                  </a:ext>
                </a:extLst>
              </p:cNvPr>
              <p:cNvSpPr/>
              <p:nvPr/>
            </p:nvSpPr>
            <p:spPr>
              <a:xfrm>
                <a:off x="3797" y="1021556"/>
                <a:ext cx="1755459" cy="1362075"/>
              </a:xfrm>
              <a:prstGeom prst="roundRect">
                <a:avLst/>
              </a:prstGeom>
            </p:spPr>
            <p:style>
              <a:lnRef idx="2">
                <a:schemeClr val="accent3"/>
              </a:lnRef>
              <a:fillRef idx="1">
                <a:schemeClr val="lt1"/>
              </a:fillRef>
              <a:effectRef idx="0">
                <a:schemeClr val="accent3"/>
              </a:effectRef>
              <a:fontRef idx="minor">
                <a:schemeClr val="dk1"/>
              </a:fontRef>
            </p:style>
          </p:sp>
          <p:sp>
            <p:nvSpPr>
              <p:cNvPr id="25" name="Prostokąt: zaokrąglone rogi 4">
                <a:extLst>
                  <a:ext uri="{FF2B5EF4-FFF2-40B4-BE49-F238E27FC236}">
                    <a16:creationId xmlns:a16="http://schemas.microsoft.com/office/drawing/2014/main" id="{15C8BA7C-C832-4901-8FB3-406AF52EDC8C}"/>
                  </a:ext>
                </a:extLst>
              </p:cNvPr>
              <p:cNvSpPr txBox="1"/>
              <p:nvPr/>
            </p:nvSpPr>
            <p:spPr>
              <a:xfrm>
                <a:off x="70288" y="1088047"/>
                <a:ext cx="1622477" cy="122909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1600" kern="1200" dirty="0"/>
                  <a:t>5 WHY</a:t>
                </a:r>
              </a:p>
              <a:p>
                <a:pPr marL="0" lvl="0" indent="0" algn="ctr" defTabSz="1022350">
                  <a:lnSpc>
                    <a:spcPct val="90000"/>
                  </a:lnSpc>
                  <a:spcBef>
                    <a:spcPct val="0"/>
                  </a:spcBef>
                  <a:spcAft>
                    <a:spcPct val="35000"/>
                  </a:spcAft>
                  <a:buNone/>
                </a:pPr>
                <a:r>
                  <a:rPr lang="pl-PL" sz="1600" dirty="0" err="1"/>
                  <a:t>Ishikawa</a:t>
                </a:r>
                <a:r>
                  <a:rPr lang="pl-PL" sz="1600" dirty="0"/>
                  <a:t> Diagram</a:t>
                </a:r>
                <a:endParaRPr lang="pl-PL" sz="1600" kern="1200" dirty="0"/>
              </a:p>
            </p:txBody>
          </p:sp>
        </p:grpSp>
        <p:grpSp>
          <p:nvGrpSpPr>
            <p:cNvPr id="12" name="Grupa 11">
              <a:extLst>
                <a:ext uri="{FF2B5EF4-FFF2-40B4-BE49-F238E27FC236}">
                  <a16:creationId xmlns:a16="http://schemas.microsoft.com/office/drawing/2014/main" id="{BB373376-CDA6-4718-AF81-40E11C59B0C6}"/>
                </a:ext>
              </a:extLst>
            </p:cNvPr>
            <p:cNvGrpSpPr/>
            <p:nvPr/>
          </p:nvGrpSpPr>
          <p:grpSpPr>
            <a:xfrm>
              <a:off x="3791512" y="4500562"/>
              <a:ext cx="1755459" cy="1362075"/>
              <a:chOff x="1864909" y="1021556"/>
              <a:chExt cx="1755459" cy="1362075"/>
            </a:xfrm>
          </p:grpSpPr>
          <p:sp>
            <p:nvSpPr>
              <p:cNvPr id="22" name="Prostokąt: zaokrąglone rogi 21">
                <a:extLst>
                  <a:ext uri="{FF2B5EF4-FFF2-40B4-BE49-F238E27FC236}">
                    <a16:creationId xmlns:a16="http://schemas.microsoft.com/office/drawing/2014/main" id="{1EA99798-F356-4305-9C14-9F6A49914D8A}"/>
                  </a:ext>
                </a:extLst>
              </p:cNvPr>
              <p:cNvSpPr/>
              <p:nvPr/>
            </p:nvSpPr>
            <p:spPr>
              <a:xfrm>
                <a:off x="1864909" y="1021556"/>
                <a:ext cx="1755459" cy="1362075"/>
              </a:xfrm>
              <a:prstGeom prst="roundRect">
                <a:avLst/>
              </a:prstGeom>
            </p:spPr>
            <p:style>
              <a:lnRef idx="2">
                <a:schemeClr val="accent3"/>
              </a:lnRef>
              <a:fillRef idx="1">
                <a:schemeClr val="lt1"/>
              </a:fillRef>
              <a:effectRef idx="0">
                <a:schemeClr val="accent3"/>
              </a:effectRef>
              <a:fontRef idx="minor">
                <a:schemeClr val="dk1"/>
              </a:fontRef>
            </p:style>
          </p:sp>
          <p:sp>
            <p:nvSpPr>
              <p:cNvPr id="23" name="Prostokąt: zaokrąglone rogi 6">
                <a:extLst>
                  <a:ext uri="{FF2B5EF4-FFF2-40B4-BE49-F238E27FC236}">
                    <a16:creationId xmlns:a16="http://schemas.microsoft.com/office/drawing/2014/main" id="{C730FE6E-4028-44EE-9111-62382FC6C8D9}"/>
                  </a:ext>
                </a:extLst>
              </p:cNvPr>
              <p:cNvSpPr txBox="1"/>
              <p:nvPr/>
            </p:nvSpPr>
            <p:spPr>
              <a:xfrm>
                <a:off x="1931400" y="1088047"/>
                <a:ext cx="1622477" cy="122909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1600" kern="1200" dirty="0" err="1"/>
                  <a:t>Pareto</a:t>
                </a:r>
                <a:r>
                  <a:rPr lang="pl-PL" sz="1600" kern="1200" dirty="0"/>
                  <a:t> Analysis</a:t>
                </a:r>
              </a:p>
              <a:p>
                <a:pPr marL="0" lvl="0" indent="0" algn="ctr" defTabSz="1022350">
                  <a:lnSpc>
                    <a:spcPct val="90000"/>
                  </a:lnSpc>
                  <a:spcBef>
                    <a:spcPct val="0"/>
                  </a:spcBef>
                  <a:spcAft>
                    <a:spcPct val="35000"/>
                  </a:spcAft>
                  <a:buNone/>
                </a:pPr>
                <a:r>
                  <a:rPr lang="pl-PL" sz="1600" dirty="0"/>
                  <a:t>Control </a:t>
                </a:r>
                <a:r>
                  <a:rPr lang="pl-PL" sz="1600" dirty="0" err="1"/>
                  <a:t>lists</a:t>
                </a:r>
                <a:endParaRPr lang="pl-PL" sz="1600" dirty="0"/>
              </a:p>
              <a:p>
                <a:pPr marL="0" lvl="0" indent="0" algn="ctr" defTabSz="1022350">
                  <a:lnSpc>
                    <a:spcPct val="90000"/>
                  </a:lnSpc>
                  <a:spcBef>
                    <a:spcPct val="0"/>
                  </a:spcBef>
                  <a:spcAft>
                    <a:spcPct val="35000"/>
                  </a:spcAft>
                  <a:buNone/>
                </a:pPr>
                <a:r>
                  <a:rPr lang="pl-PL" sz="1600" kern="1200" dirty="0"/>
                  <a:t>PEST</a:t>
                </a:r>
              </a:p>
              <a:p>
                <a:pPr marL="0" lvl="0" indent="0" algn="ctr" defTabSz="1022350">
                  <a:lnSpc>
                    <a:spcPct val="90000"/>
                  </a:lnSpc>
                  <a:spcBef>
                    <a:spcPct val="0"/>
                  </a:spcBef>
                  <a:spcAft>
                    <a:spcPct val="35000"/>
                  </a:spcAft>
                  <a:buNone/>
                </a:pPr>
                <a:r>
                  <a:rPr lang="pl-PL" sz="1600" dirty="0"/>
                  <a:t>5 </a:t>
                </a:r>
                <a:r>
                  <a:rPr lang="pl-PL" sz="1600" dirty="0" err="1"/>
                  <a:t>Forces</a:t>
                </a:r>
                <a:endParaRPr lang="pl-PL" sz="1600" kern="1200" dirty="0"/>
              </a:p>
            </p:txBody>
          </p:sp>
        </p:grpSp>
        <p:grpSp>
          <p:nvGrpSpPr>
            <p:cNvPr id="13" name="Grupa 12">
              <a:extLst>
                <a:ext uri="{FF2B5EF4-FFF2-40B4-BE49-F238E27FC236}">
                  <a16:creationId xmlns:a16="http://schemas.microsoft.com/office/drawing/2014/main" id="{662637CF-9B86-4EEA-B362-DB85C25BBFF3}"/>
                </a:ext>
              </a:extLst>
            </p:cNvPr>
            <p:cNvGrpSpPr/>
            <p:nvPr/>
          </p:nvGrpSpPr>
          <p:grpSpPr>
            <a:xfrm>
              <a:off x="5652623" y="4500562"/>
              <a:ext cx="1755459" cy="1362075"/>
              <a:chOff x="3726020" y="1021556"/>
              <a:chExt cx="1755459" cy="1362075"/>
            </a:xfrm>
          </p:grpSpPr>
          <p:sp>
            <p:nvSpPr>
              <p:cNvPr id="20" name="Prostokąt: zaokrąglone rogi 19">
                <a:extLst>
                  <a:ext uri="{FF2B5EF4-FFF2-40B4-BE49-F238E27FC236}">
                    <a16:creationId xmlns:a16="http://schemas.microsoft.com/office/drawing/2014/main" id="{F2500AF9-87E6-4A8D-B50A-6C20B29B68C5}"/>
                  </a:ext>
                </a:extLst>
              </p:cNvPr>
              <p:cNvSpPr/>
              <p:nvPr/>
            </p:nvSpPr>
            <p:spPr>
              <a:xfrm>
                <a:off x="3726020" y="1021556"/>
                <a:ext cx="1755459" cy="1362075"/>
              </a:xfrm>
              <a:prstGeom prst="roundRect">
                <a:avLst/>
              </a:prstGeom>
            </p:spPr>
            <p:style>
              <a:lnRef idx="2">
                <a:schemeClr val="accent3"/>
              </a:lnRef>
              <a:fillRef idx="1">
                <a:schemeClr val="lt1"/>
              </a:fillRef>
              <a:effectRef idx="0">
                <a:schemeClr val="accent3"/>
              </a:effectRef>
              <a:fontRef idx="minor">
                <a:schemeClr val="dk1"/>
              </a:fontRef>
            </p:style>
          </p:sp>
          <p:sp>
            <p:nvSpPr>
              <p:cNvPr id="21" name="Prostokąt: zaokrąglone rogi 8">
                <a:extLst>
                  <a:ext uri="{FF2B5EF4-FFF2-40B4-BE49-F238E27FC236}">
                    <a16:creationId xmlns:a16="http://schemas.microsoft.com/office/drawing/2014/main" id="{1D5CD7DB-DFF3-4022-AFB1-64C1B4D60D00}"/>
                  </a:ext>
                </a:extLst>
              </p:cNvPr>
              <p:cNvSpPr txBox="1"/>
              <p:nvPr/>
            </p:nvSpPr>
            <p:spPr>
              <a:xfrm>
                <a:off x="3792511" y="1088047"/>
                <a:ext cx="1622477" cy="122909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1600" kern="1200" dirty="0" err="1"/>
                  <a:t>Brainstorming</a:t>
                </a:r>
                <a:endParaRPr lang="pl-PL" sz="1600" kern="1200" dirty="0"/>
              </a:p>
              <a:p>
                <a:pPr marL="0" lvl="0" indent="0" algn="ctr" defTabSz="1022350">
                  <a:lnSpc>
                    <a:spcPct val="90000"/>
                  </a:lnSpc>
                  <a:spcBef>
                    <a:spcPct val="0"/>
                  </a:spcBef>
                  <a:spcAft>
                    <a:spcPct val="35000"/>
                  </a:spcAft>
                  <a:buNone/>
                </a:pPr>
                <a:r>
                  <a:rPr lang="pl-PL" sz="1600" dirty="0"/>
                  <a:t>QFD</a:t>
                </a:r>
              </a:p>
              <a:p>
                <a:pPr marL="0" lvl="0" indent="0" algn="ctr" defTabSz="1022350">
                  <a:lnSpc>
                    <a:spcPct val="90000"/>
                  </a:lnSpc>
                  <a:spcBef>
                    <a:spcPct val="0"/>
                  </a:spcBef>
                  <a:spcAft>
                    <a:spcPct val="35000"/>
                  </a:spcAft>
                  <a:buNone/>
                </a:pPr>
                <a:r>
                  <a:rPr lang="pl-PL" sz="1600" dirty="0" err="1"/>
                  <a:t>Stakeholder</a:t>
                </a:r>
                <a:r>
                  <a:rPr lang="pl-PL" sz="1600" dirty="0"/>
                  <a:t> </a:t>
                </a:r>
                <a:r>
                  <a:rPr lang="pl-PL" sz="1600" dirty="0" err="1"/>
                  <a:t>analysis</a:t>
                </a:r>
                <a:endParaRPr lang="pl-PL" sz="1600" dirty="0"/>
              </a:p>
              <a:p>
                <a:pPr marL="0" lvl="0" indent="0" algn="ctr" defTabSz="1022350">
                  <a:lnSpc>
                    <a:spcPct val="90000"/>
                  </a:lnSpc>
                  <a:spcBef>
                    <a:spcPct val="0"/>
                  </a:spcBef>
                  <a:spcAft>
                    <a:spcPct val="35000"/>
                  </a:spcAft>
                  <a:buNone/>
                </a:pPr>
                <a:r>
                  <a:rPr lang="pl-PL" sz="1600" dirty="0" err="1"/>
                  <a:t>Feasibility</a:t>
                </a:r>
                <a:r>
                  <a:rPr lang="pl-PL" sz="1600" dirty="0"/>
                  <a:t> </a:t>
                </a:r>
                <a:r>
                  <a:rPr lang="pl-PL" sz="1600" dirty="0" err="1"/>
                  <a:t>study</a:t>
                </a:r>
                <a:endParaRPr lang="pl-PL" sz="1600" dirty="0"/>
              </a:p>
            </p:txBody>
          </p:sp>
        </p:grpSp>
        <p:grpSp>
          <p:nvGrpSpPr>
            <p:cNvPr id="14" name="Grupa 13">
              <a:extLst>
                <a:ext uri="{FF2B5EF4-FFF2-40B4-BE49-F238E27FC236}">
                  <a16:creationId xmlns:a16="http://schemas.microsoft.com/office/drawing/2014/main" id="{7D4884E5-F909-468F-9BBF-149EE90CAB45}"/>
                </a:ext>
              </a:extLst>
            </p:cNvPr>
            <p:cNvGrpSpPr/>
            <p:nvPr/>
          </p:nvGrpSpPr>
          <p:grpSpPr>
            <a:xfrm>
              <a:off x="7513734" y="4500562"/>
              <a:ext cx="1755459" cy="1362075"/>
              <a:chOff x="5587131" y="1021556"/>
              <a:chExt cx="1755459" cy="1362075"/>
            </a:xfrm>
          </p:grpSpPr>
          <p:sp>
            <p:nvSpPr>
              <p:cNvPr id="18" name="Prostokąt: zaokrąglone rogi 17">
                <a:extLst>
                  <a:ext uri="{FF2B5EF4-FFF2-40B4-BE49-F238E27FC236}">
                    <a16:creationId xmlns:a16="http://schemas.microsoft.com/office/drawing/2014/main" id="{AC04F120-5862-448B-B6CC-9B35FA4FB14F}"/>
                  </a:ext>
                </a:extLst>
              </p:cNvPr>
              <p:cNvSpPr/>
              <p:nvPr/>
            </p:nvSpPr>
            <p:spPr>
              <a:xfrm>
                <a:off x="5587131" y="1021556"/>
                <a:ext cx="1755459" cy="1362075"/>
              </a:xfrm>
              <a:prstGeom prst="roundRect">
                <a:avLst/>
              </a:prstGeom>
            </p:spPr>
            <p:style>
              <a:lnRef idx="2">
                <a:schemeClr val="accent3"/>
              </a:lnRef>
              <a:fillRef idx="1">
                <a:schemeClr val="lt1"/>
              </a:fillRef>
              <a:effectRef idx="0">
                <a:schemeClr val="accent3"/>
              </a:effectRef>
              <a:fontRef idx="minor">
                <a:schemeClr val="dk1"/>
              </a:fontRef>
            </p:style>
          </p:sp>
          <p:sp>
            <p:nvSpPr>
              <p:cNvPr id="19" name="Prostokąt: zaokrąglone rogi 10">
                <a:extLst>
                  <a:ext uri="{FF2B5EF4-FFF2-40B4-BE49-F238E27FC236}">
                    <a16:creationId xmlns:a16="http://schemas.microsoft.com/office/drawing/2014/main" id="{027F7043-FA9D-4286-A1E3-C3E06BF60343}"/>
                  </a:ext>
                </a:extLst>
              </p:cNvPr>
              <p:cNvSpPr txBox="1"/>
              <p:nvPr/>
            </p:nvSpPr>
            <p:spPr>
              <a:xfrm>
                <a:off x="5653622" y="1088047"/>
                <a:ext cx="1622477" cy="122909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1600" kern="1200" dirty="0"/>
                  <a:t>CBA</a:t>
                </a:r>
              </a:p>
              <a:p>
                <a:pPr marL="0" lvl="0" indent="0" algn="ctr" defTabSz="1022350">
                  <a:lnSpc>
                    <a:spcPct val="90000"/>
                  </a:lnSpc>
                  <a:spcBef>
                    <a:spcPct val="0"/>
                  </a:spcBef>
                  <a:spcAft>
                    <a:spcPct val="35000"/>
                  </a:spcAft>
                  <a:buNone/>
                </a:pPr>
                <a:r>
                  <a:rPr lang="pl-PL" sz="1600" dirty="0"/>
                  <a:t>SWOT</a:t>
                </a:r>
              </a:p>
              <a:p>
                <a:pPr marL="0" lvl="0" indent="0" algn="ctr" defTabSz="1022350">
                  <a:lnSpc>
                    <a:spcPct val="90000"/>
                  </a:lnSpc>
                  <a:spcBef>
                    <a:spcPct val="0"/>
                  </a:spcBef>
                  <a:spcAft>
                    <a:spcPct val="35000"/>
                  </a:spcAft>
                  <a:buNone/>
                </a:pPr>
                <a:r>
                  <a:rPr lang="pl-PL" sz="1600" kern="1200" dirty="0" err="1"/>
                  <a:t>Marginal</a:t>
                </a:r>
                <a:r>
                  <a:rPr lang="pl-PL" sz="1600" kern="1200" dirty="0"/>
                  <a:t> </a:t>
                </a:r>
                <a:r>
                  <a:rPr lang="pl-PL" sz="1600" kern="1200" dirty="0" err="1"/>
                  <a:t>analysis</a:t>
                </a:r>
                <a:endParaRPr lang="pl-PL" sz="1600" kern="1200" dirty="0"/>
              </a:p>
            </p:txBody>
          </p:sp>
        </p:grpSp>
        <p:grpSp>
          <p:nvGrpSpPr>
            <p:cNvPr id="15" name="Grupa 14">
              <a:extLst>
                <a:ext uri="{FF2B5EF4-FFF2-40B4-BE49-F238E27FC236}">
                  <a16:creationId xmlns:a16="http://schemas.microsoft.com/office/drawing/2014/main" id="{B3698FEF-45C5-48C9-B3B9-3C8389A13646}"/>
                </a:ext>
              </a:extLst>
            </p:cNvPr>
            <p:cNvGrpSpPr/>
            <p:nvPr/>
          </p:nvGrpSpPr>
          <p:grpSpPr>
            <a:xfrm>
              <a:off x="9374846" y="4500562"/>
              <a:ext cx="1755459" cy="1362075"/>
              <a:chOff x="7448243" y="1021556"/>
              <a:chExt cx="1755459" cy="1362075"/>
            </a:xfrm>
          </p:grpSpPr>
          <p:sp>
            <p:nvSpPr>
              <p:cNvPr id="16" name="Prostokąt: zaokrąglone rogi 15">
                <a:extLst>
                  <a:ext uri="{FF2B5EF4-FFF2-40B4-BE49-F238E27FC236}">
                    <a16:creationId xmlns:a16="http://schemas.microsoft.com/office/drawing/2014/main" id="{DEDFDE7A-EC21-4981-88B7-FFB5A6E657D8}"/>
                  </a:ext>
                </a:extLst>
              </p:cNvPr>
              <p:cNvSpPr/>
              <p:nvPr/>
            </p:nvSpPr>
            <p:spPr>
              <a:xfrm>
                <a:off x="7448243" y="1021556"/>
                <a:ext cx="1755459" cy="1362075"/>
              </a:xfrm>
              <a:prstGeom prst="roundRect">
                <a:avLst/>
              </a:prstGeom>
            </p:spPr>
            <p:style>
              <a:lnRef idx="2">
                <a:schemeClr val="accent3"/>
              </a:lnRef>
              <a:fillRef idx="1">
                <a:schemeClr val="lt1"/>
              </a:fillRef>
              <a:effectRef idx="0">
                <a:schemeClr val="accent3"/>
              </a:effectRef>
              <a:fontRef idx="minor">
                <a:schemeClr val="dk1"/>
              </a:fontRef>
            </p:style>
          </p:sp>
          <p:sp>
            <p:nvSpPr>
              <p:cNvPr id="17" name="Prostokąt: zaokrąglone rogi 12">
                <a:extLst>
                  <a:ext uri="{FF2B5EF4-FFF2-40B4-BE49-F238E27FC236}">
                    <a16:creationId xmlns:a16="http://schemas.microsoft.com/office/drawing/2014/main" id="{1774EDB6-0787-4E6F-99FD-07231B3A2072}"/>
                  </a:ext>
                </a:extLst>
              </p:cNvPr>
              <p:cNvSpPr txBox="1"/>
              <p:nvPr/>
            </p:nvSpPr>
            <p:spPr>
              <a:xfrm>
                <a:off x="7514734" y="1088047"/>
                <a:ext cx="1622477" cy="122909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1600" kern="1200" dirty="0"/>
                  <a:t>Financial </a:t>
                </a:r>
                <a:r>
                  <a:rPr lang="pl-PL" sz="1600" kern="1200" dirty="0" err="1"/>
                  <a:t>analysis</a:t>
                </a:r>
                <a:endParaRPr lang="pl-PL" sz="1600" kern="1200" dirty="0"/>
              </a:p>
              <a:p>
                <a:pPr marL="0" lvl="0" indent="0" algn="ctr" defTabSz="1022350">
                  <a:lnSpc>
                    <a:spcPct val="90000"/>
                  </a:lnSpc>
                  <a:spcBef>
                    <a:spcPct val="0"/>
                  </a:spcBef>
                  <a:spcAft>
                    <a:spcPct val="35000"/>
                  </a:spcAft>
                  <a:buNone/>
                </a:pPr>
                <a:r>
                  <a:rPr lang="pl-PL" sz="1600" dirty="0"/>
                  <a:t>Life </a:t>
                </a:r>
                <a:r>
                  <a:rPr lang="pl-PL" sz="1600" dirty="0" err="1"/>
                  <a:t>cycle</a:t>
                </a:r>
                <a:r>
                  <a:rPr lang="pl-PL" sz="1600" dirty="0"/>
                  <a:t> </a:t>
                </a:r>
                <a:r>
                  <a:rPr lang="pl-PL" sz="1600" dirty="0" err="1"/>
                  <a:t>assessment</a:t>
                </a:r>
                <a:endParaRPr lang="pl-PL" sz="1600" kern="1200" dirty="0"/>
              </a:p>
            </p:txBody>
          </p:sp>
        </p:grpSp>
      </p:grpSp>
      <p:sp>
        <p:nvSpPr>
          <p:cNvPr id="28" name="pole tekstowe 27">
            <a:extLst>
              <a:ext uri="{FF2B5EF4-FFF2-40B4-BE49-F238E27FC236}">
                <a16:creationId xmlns:a16="http://schemas.microsoft.com/office/drawing/2014/main" id="{7B5810EB-5C2D-4E53-A10F-3C01D72FEDEC}"/>
              </a:ext>
            </a:extLst>
          </p:cNvPr>
          <p:cNvSpPr txBox="1"/>
          <p:nvPr/>
        </p:nvSpPr>
        <p:spPr>
          <a:xfrm>
            <a:off x="3949700" y="4064739"/>
            <a:ext cx="4127500" cy="369332"/>
          </a:xfrm>
          <a:prstGeom prst="rect">
            <a:avLst/>
          </a:prstGeom>
          <a:noFill/>
        </p:spPr>
        <p:txBody>
          <a:bodyPr wrap="square" rtlCol="0">
            <a:spAutoFit/>
          </a:bodyPr>
          <a:lstStyle/>
          <a:p>
            <a:pPr algn="ctr"/>
            <a:r>
              <a:rPr lang="pl-PL" b="1" dirty="0"/>
              <a:t>EXAMPLES OF SUPPORT TOOLS</a:t>
            </a:r>
          </a:p>
        </p:txBody>
      </p:sp>
    </p:spTree>
    <p:extLst>
      <p:ext uri="{BB962C8B-B14F-4D97-AF65-F5344CB8AC3E}">
        <p14:creationId xmlns:p14="http://schemas.microsoft.com/office/powerpoint/2010/main" val="264751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0D5D5593-8742-4D8E-AD14-6F4261BFA086}"/>
              </a:ext>
            </a:extLst>
          </p:cNvPr>
          <p:cNvPicPr>
            <a:picLocks noGrp="1" noChangeAspect="1"/>
          </p:cNvPicPr>
          <p:nvPr>
            <p:ph idx="1"/>
          </p:nvPr>
        </p:nvPicPr>
        <p:blipFill rotWithShape="1">
          <a:blip r:embed="rId2"/>
          <a:srcRect t="6971"/>
          <a:stretch/>
        </p:blipFill>
        <p:spPr>
          <a:xfrm>
            <a:off x="4648200" y="218967"/>
            <a:ext cx="7303412" cy="5615113"/>
          </a:xfrm>
          <a:prstGeom prst="rect">
            <a:avLst/>
          </a:prstGeom>
        </p:spPr>
      </p:pic>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a:bodyPr>
          <a:lstStyle/>
          <a:p>
            <a:pPr algn="l"/>
            <a:r>
              <a:rPr lang="pl-PL" sz="2400" dirty="0">
                <a:solidFill>
                  <a:srgbClr val="002060"/>
                </a:solidFill>
                <a:latin typeface="Arial-BoldMT"/>
              </a:rPr>
              <a:t>M3: Strategic </a:t>
            </a:r>
            <a:r>
              <a:rPr lang="pl-PL" sz="2400" dirty="0" err="1">
                <a:solidFill>
                  <a:srgbClr val="002060"/>
                </a:solidFill>
                <a:latin typeface="Arial-BoldMT"/>
              </a:rPr>
              <a:t>analysis</a:t>
            </a:r>
            <a:r>
              <a:rPr lang="pl-PL" sz="2400" dirty="0">
                <a:solidFill>
                  <a:srgbClr val="002060"/>
                </a:solidFill>
                <a:latin typeface="Arial-BoldMT"/>
              </a:rPr>
              <a:t> </a:t>
            </a:r>
            <a:r>
              <a:rPr lang="pl-PL" sz="2400" dirty="0" err="1">
                <a:solidFill>
                  <a:srgbClr val="002060"/>
                </a:solidFill>
                <a:latin typeface="Arial-BoldMT"/>
              </a:rPr>
              <a:t>tools</a:t>
            </a:r>
            <a:br>
              <a:rPr lang="pl-PL" sz="2400" dirty="0">
                <a:solidFill>
                  <a:srgbClr val="002060"/>
                </a:solidFill>
                <a:latin typeface="Arial-BoldMT"/>
              </a:rPr>
            </a:br>
            <a:r>
              <a:rPr lang="pl-PL" sz="2400" dirty="0" err="1">
                <a:effectLst/>
                <a:latin typeface="Calibri" panose="020F0502020204030204" pitchFamily="34" charset="0"/>
                <a:ea typeface="Calibri" panose="020F0502020204030204" pitchFamily="34" charset="0"/>
                <a:cs typeface="Times New Roman" panose="02020603050405020304" pitchFamily="18" charset="0"/>
              </a:rPr>
              <a:t>Porter’s</a:t>
            </a:r>
            <a:r>
              <a:rPr lang="pl-PL" sz="2400" dirty="0">
                <a:effectLst/>
                <a:latin typeface="Calibri" panose="020F0502020204030204" pitchFamily="34" charset="0"/>
                <a:ea typeface="Calibri" panose="020F0502020204030204" pitchFamily="34" charset="0"/>
                <a:cs typeface="Times New Roman" panose="02020603050405020304" pitchFamily="18" charset="0"/>
              </a:rPr>
              <a:t> five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force</a:t>
            </a:r>
            <a:r>
              <a:rPr lang="pl-PL" sz="2400" dirty="0" err="1">
                <a:latin typeface="Calibri" panose="020F0502020204030204" pitchFamily="34" charset="0"/>
                <a:ea typeface="Calibri" panose="020F0502020204030204" pitchFamily="34" charset="0"/>
                <a:cs typeface="Times New Roman" panose="02020603050405020304" pitchFamily="18" charset="0"/>
              </a:rPr>
              <a:t>s</a:t>
            </a:r>
            <a:r>
              <a:rPr lang="pl-PL" sz="2400" dirty="0">
                <a:latin typeface="Calibri" panose="020F0502020204030204" pitchFamily="34" charset="0"/>
                <a:ea typeface="Calibri" panose="020F0502020204030204" pitchFamily="34" charset="0"/>
                <a:cs typeface="Times New Roman" panose="02020603050405020304" pitchFamily="18" charset="0"/>
              </a:rPr>
              <a:t> diagram</a:t>
            </a:r>
            <a:endParaRPr lang="pl-PL" sz="2400" dirty="0"/>
          </a:p>
        </p:txBody>
      </p:sp>
    </p:spTree>
    <p:extLst>
      <p:ext uri="{BB962C8B-B14F-4D97-AF65-F5344CB8AC3E}">
        <p14:creationId xmlns:p14="http://schemas.microsoft.com/office/powerpoint/2010/main" val="271330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4F983C-9F82-4162-95D1-651D06E5FCF3}"/>
              </a:ext>
            </a:extLst>
          </p:cNvPr>
          <p:cNvSpPr>
            <a:spLocks noGrp="1"/>
          </p:cNvSpPr>
          <p:nvPr>
            <p:ph type="title"/>
          </p:nvPr>
        </p:nvSpPr>
        <p:spPr/>
        <p:txBody>
          <a:bodyPr/>
          <a:lstStyle/>
          <a:p>
            <a:r>
              <a:rPr lang="pl-PL" dirty="0"/>
              <a:t>Course 1. EMDE </a:t>
            </a:r>
            <a:r>
              <a:rPr lang="pl-PL" dirty="0" err="1"/>
              <a:t>structure</a:t>
            </a:r>
            <a:endParaRPr lang="pl-PL" dirty="0"/>
          </a:p>
        </p:txBody>
      </p:sp>
      <p:sp>
        <p:nvSpPr>
          <p:cNvPr id="3" name="Symbol zastępczy zawartości 2">
            <a:extLst>
              <a:ext uri="{FF2B5EF4-FFF2-40B4-BE49-F238E27FC236}">
                <a16:creationId xmlns:a16="http://schemas.microsoft.com/office/drawing/2014/main" id="{9F1992F6-791E-4B60-83BC-04A827628589}"/>
              </a:ext>
            </a:extLst>
          </p:cNvPr>
          <p:cNvSpPr>
            <a:spLocks noGrp="1"/>
          </p:cNvSpPr>
          <p:nvPr>
            <p:ph idx="1"/>
          </p:nvPr>
        </p:nvSpPr>
        <p:spPr/>
        <p:txBody>
          <a:bodyPr>
            <a:noAutofit/>
          </a:bodyPr>
          <a:lstStyle/>
          <a:p>
            <a:pPr marL="0" indent="0">
              <a:buNone/>
            </a:pPr>
            <a:r>
              <a:rPr lang="en-US" sz="1800" dirty="0"/>
              <a:t>I. Business perspective to understand the digital economy and its influence</a:t>
            </a:r>
          </a:p>
          <a:p>
            <a:pPr marL="457200" lvl="1" indent="0">
              <a:buNone/>
            </a:pPr>
            <a:r>
              <a:rPr lang="en-US" sz="1400" dirty="0"/>
              <a:t>A. How digital economy innovations and its social context impacts different types of</a:t>
            </a:r>
            <a:r>
              <a:rPr lang="pl-PL" sz="1400" dirty="0"/>
              <a:t> </a:t>
            </a:r>
            <a:r>
              <a:rPr lang="en-US" sz="1400" dirty="0"/>
              <a:t>businesses?</a:t>
            </a:r>
          </a:p>
          <a:p>
            <a:pPr marL="457200" lvl="1" indent="0">
              <a:buNone/>
            </a:pPr>
            <a:r>
              <a:rPr lang="en-US" sz="1400" dirty="0"/>
              <a:t>B. Digitalization in the context of needs, markets, channels, products and services</a:t>
            </a:r>
            <a:r>
              <a:rPr lang="pl-PL" sz="1400" dirty="0"/>
              <a:t> </a:t>
            </a:r>
            <a:r>
              <a:rPr lang="en-US" sz="1400" dirty="0"/>
              <a:t>and management and organizational set-up - identification of different way digital</a:t>
            </a:r>
            <a:r>
              <a:rPr lang="pl-PL" sz="1400" dirty="0"/>
              <a:t> </a:t>
            </a:r>
            <a:r>
              <a:rPr lang="en-US" sz="1400" dirty="0"/>
              <a:t>era changes the business</a:t>
            </a:r>
          </a:p>
          <a:p>
            <a:pPr marL="457200" lvl="1" indent="0">
              <a:buNone/>
            </a:pPr>
            <a:r>
              <a:rPr lang="en-US" sz="1400" dirty="0"/>
              <a:t>C. How the pace of changes affects the business in the digital economy: New</a:t>
            </a:r>
            <a:r>
              <a:rPr lang="pl-PL" sz="1400" dirty="0"/>
              <a:t> </a:t>
            </a:r>
            <a:r>
              <a:rPr lang="en-US" sz="1400" dirty="0"/>
              <a:t>business imperatives</a:t>
            </a:r>
          </a:p>
          <a:p>
            <a:pPr marL="457200" lvl="1" indent="0">
              <a:buNone/>
            </a:pPr>
            <a:r>
              <a:rPr lang="en-US" sz="1400" dirty="0"/>
              <a:t>D. Organizational structures and management functions of today: reshaping</a:t>
            </a:r>
            <a:r>
              <a:rPr lang="pl-PL" sz="1400" dirty="0"/>
              <a:t> </a:t>
            </a:r>
            <a:r>
              <a:rPr lang="en-US" sz="1400" dirty="0"/>
              <a:t>structures, combining resources and competences and building relations</a:t>
            </a:r>
          </a:p>
          <a:p>
            <a:pPr marL="0" indent="0">
              <a:buNone/>
            </a:pPr>
            <a:r>
              <a:rPr lang="en-US" sz="1800" dirty="0"/>
              <a:t>II. Sustainable and digital: new patterns for strategies and business models</a:t>
            </a:r>
          </a:p>
          <a:p>
            <a:pPr marL="457200" lvl="1" indent="0">
              <a:buNone/>
            </a:pPr>
            <a:r>
              <a:rPr lang="en-US" sz="1400" dirty="0"/>
              <a:t>A. Strategy or business models? Different approaches to lead your business</a:t>
            </a:r>
          </a:p>
          <a:p>
            <a:pPr marL="457200" lvl="1" indent="0">
              <a:buNone/>
            </a:pPr>
            <a:r>
              <a:rPr lang="en-US" sz="1400" dirty="0"/>
              <a:t>B. Sustainable or digital: Emerging business models and its components</a:t>
            </a:r>
          </a:p>
          <a:p>
            <a:pPr marL="457200" lvl="1" indent="0">
              <a:buNone/>
            </a:pPr>
            <a:r>
              <a:rPr lang="en-US" sz="1400" dirty="0"/>
              <a:t>C. Following technical innovations with sustainable business models</a:t>
            </a:r>
          </a:p>
          <a:p>
            <a:pPr marL="457200" lvl="1" indent="0">
              <a:buNone/>
            </a:pPr>
            <a:r>
              <a:rPr lang="en-US" sz="1400" dirty="0"/>
              <a:t>D. Defining unique value proposition and designing customer relationships</a:t>
            </a:r>
          </a:p>
          <a:p>
            <a:pPr marL="457200" lvl="1" indent="0">
              <a:buNone/>
            </a:pPr>
            <a:r>
              <a:rPr lang="en-US" sz="1400" dirty="0"/>
              <a:t>E. Collaboration and competition in the age of networking</a:t>
            </a:r>
          </a:p>
          <a:p>
            <a:pPr marL="0" indent="0">
              <a:buNone/>
            </a:pPr>
            <a:r>
              <a:rPr lang="en-US" sz="1800" dirty="0"/>
              <a:t>III. Strategic analysis tools and its use to capture the competitive advantage in digital</a:t>
            </a:r>
            <a:r>
              <a:rPr lang="pl-PL" sz="1800" dirty="0"/>
              <a:t> </a:t>
            </a:r>
            <a:r>
              <a:rPr lang="en-US" sz="1800" dirty="0"/>
              <a:t>economy</a:t>
            </a:r>
          </a:p>
          <a:p>
            <a:pPr marL="457200" lvl="1" indent="0">
              <a:buNone/>
            </a:pPr>
            <a:r>
              <a:rPr lang="en-US" sz="1400" dirty="0"/>
              <a:t>A. Business model canvas: capturing the key of digital business</a:t>
            </a:r>
          </a:p>
          <a:p>
            <a:pPr marL="457200" lvl="1" indent="0">
              <a:buNone/>
            </a:pPr>
            <a:r>
              <a:rPr lang="en-US" sz="1400" dirty="0"/>
              <a:t>B. Mapping the value streams: visualizing the flows and relationships</a:t>
            </a:r>
          </a:p>
          <a:p>
            <a:pPr marL="457200" lvl="1" indent="0">
              <a:buNone/>
            </a:pPr>
            <a:r>
              <a:rPr lang="pl-PL" sz="1400" dirty="0"/>
              <a:t>C. </a:t>
            </a:r>
            <a:r>
              <a:rPr lang="en-US" sz="1400" dirty="0"/>
              <a:t>Decision support with strategic analysis tools: business at strategic crossroads</a:t>
            </a:r>
            <a:endParaRPr lang="pl-PL" sz="1400" dirty="0"/>
          </a:p>
        </p:txBody>
      </p:sp>
    </p:spTree>
    <p:extLst>
      <p:ext uri="{BB962C8B-B14F-4D97-AF65-F5344CB8AC3E}">
        <p14:creationId xmlns:p14="http://schemas.microsoft.com/office/powerpoint/2010/main" val="348717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4F983C-9F82-4162-95D1-651D06E5FCF3}"/>
              </a:ext>
            </a:extLst>
          </p:cNvPr>
          <p:cNvSpPr>
            <a:spLocks noGrp="1"/>
          </p:cNvSpPr>
          <p:nvPr>
            <p:ph type="title"/>
          </p:nvPr>
        </p:nvSpPr>
        <p:spPr/>
        <p:txBody>
          <a:bodyPr/>
          <a:lstStyle/>
          <a:p>
            <a:r>
              <a:rPr lang="pl-PL" dirty="0"/>
              <a:t>Course 1. EMDE list of </a:t>
            </a:r>
            <a:r>
              <a:rPr lang="pl-PL" dirty="0" err="1"/>
              <a:t>workshop</a:t>
            </a:r>
            <a:r>
              <a:rPr lang="pl-PL" dirty="0"/>
              <a:t> </a:t>
            </a:r>
            <a:r>
              <a:rPr lang="pl-PL" dirty="0" err="1"/>
              <a:t>sessions</a:t>
            </a:r>
            <a:endParaRPr lang="pl-PL" dirty="0"/>
          </a:p>
        </p:txBody>
      </p:sp>
      <p:sp>
        <p:nvSpPr>
          <p:cNvPr id="3" name="Symbol zastępczy zawartości 2">
            <a:extLst>
              <a:ext uri="{FF2B5EF4-FFF2-40B4-BE49-F238E27FC236}">
                <a16:creationId xmlns:a16="http://schemas.microsoft.com/office/drawing/2014/main" id="{9F1992F6-791E-4B60-83BC-04A827628589}"/>
              </a:ext>
            </a:extLst>
          </p:cNvPr>
          <p:cNvSpPr>
            <a:spLocks noGrp="1"/>
          </p:cNvSpPr>
          <p:nvPr>
            <p:ph idx="1"/>
          </p:nvPr>
        </p:nvSpPr>
        <p:spPr/>
        <p:txBody>
          <a:bodyPr>
            <a:normAutofit lnSpcReduction="10000"/>
          </a:bodyPr>
          <a:lstStyle/>
          <a:p>
            <a:pPr marL="0" indent="0">
              <a:buNone/>
            </a:pPr>
            <a:r>
              <a:rPr lang="en-US" sz="1800" b="0" i="0" u="none" strike="noStrike" baseline="0" dirty="0">
                <a:solidFill>
                  <a:srgbClr val="000000"/>
                </a:solidFill>
                <a:latin typeface="Calibri" panose="020F0502020204030204" pitchFamily="34" charset="0"/>
              </a:rPr>
              <a:t>Impacts of digital economy innovations and social context </a:t>
            </a:r>
            <a:r>
              <a:rPr lang="pl-PL" sz="1800" b="0" i="0" u="none" strike="noStrike" baseline="0" dirty="0">
                <a:solidFill>
                  <a:srgbClr val="000000"/>
                </a:solidFill>
                <a:latin typeface="Calibri" panose="020F0502020204030204" pitchFamily="34" charset="0"/>
              </a:rPr>
              <a:t>on </a:t>
            </a:r>
            <a:r>
              <a:rPr lang="en-US" sz="1800" b="0" i="0" u="none" strike="noStrike" baseline="0" dirty="0">
                <a:solidFill>
                  <a:srgbClr val="000000"/>
                </a:solidFill>
                <a:latin typeface="Calibri" panose="020F0502020204030204" pitchFamily="34" charset="0"/>
              </a:rPr>
              <a:t>different types of businesses </a:t>
            </a:r>
          </a:p>
          <a:p>
            <a:pPr marL="0" indent="0">
              <a:buNone/>
            </a:pPr>
            <a:r>
              <a:rPr lang="en-US" sz="1800" b="0" i="0" u="none" strike="noStrike" baseline="0" dirty="0">
                <a:solidFill>
                  <a:srgbClr val="000000"/>
                </a:solidFill>
                <a:latin typeface="Calibri" panose="020F0502020204030204" pitchFamily="34" charset="0"/>
              </a:rPr>
              <a:t>Identification of different way digital era changes the business </a:t>
            </a:r>
          </a:p>
          <a:p>
            <a:pPr marL="0" indent="0">
              <a:buNone/>
            </a:pPr>
            <a:r>
              <a:rPr lang="pl-PL" sz="1800" b="0" i="0" u="none" strike="noStrike" baseline="0" dirty="0">
                <a:solidFill>
                  <a:srgbClr val="000000"/>
                </a:solidFill>
                <a:latin typeface="Calibri" panose="020F0502020204030204" pitchFamily="34" charset="0"/>
              </a:rPr>
              <a:t>New business </a:t>
            </a:r>
            <a:r>
              <a:rPr lang="pl-PL" sz="1800" b="0" i="0" u="none" strike="noStrike" baseline="0" dirty="0" err="1">
                <a:solidFill>
                  <a:srgbClr val="000000"/>
                </a:solidFill>
                <a:latin typeface="Calibri" panose="020F0502020204030204" pitchFamily="34" charset="0"/>
              </a:rPr>
              <a:t>imperatives</a:t>
            </a:r>
            <a:r>
              <a:rPr lang="pl-PL"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Reshaping structures, combining resources and competences and building relations </a:t>
            </a:r>
          </a:p>
          <a:p>
            <a:pPr marL="0" indent="0">
              <a:buNone/>
            </a:pPr>
            <a:r>
              <a:rPr lang="en-US" sz="1800" b="0" i="0" u="none" strike="noStrike" baseline="0" dirty="0">
                <a:solidFill>
                  <a:srgbClr val="000000"/>
                </a:solidFill>
                <a:latin typeface="Calibri" panose="020F0502020204030204" pitchFamily="34" charset="0"/>
              </a:rPr>
              <a:t>Different approaches to lead your business </a:t>
            </a:r>
          </a:p>
          <a:p>
            <a:pPr marL="0" indent="0">
              <a:buNone/>
            </a:pPr>
            <a:r>
              <a:rPr lang="en-US" sz="1800" b="0" i="0" u="none" strike="noStrike" baseline="0" dirty="0">
                <a:solidFill>
                  <a:srgbClr val="000000"/>
                </a:solidFill>
                <a:latin typeface="Calibri" panose="020F0502020204030204" pitchFamily="34" charset="0"/>
              </a:rPr>
              <a:t>Emerging business models and its components </a:t>
            </a:r>
          </a:p>
          <a:p>
            <a:pPr marL="0" indent="0">
              <a:buNone/>
            </a:pPr>
            <a:r>
              <a:rPr lang="pl-PL" sz="1800" b="0" i="0" u="none" strike="noStrike" baseline="0" dirty="0" err="1">
                <a:solidFill>
                  <a:srgbClr val="000000"/>
                </a:solidFill>
                <a:latin typeface="Calibri" panose="020F0502020204030204" pitchFamily="34" charset="0"/>
              </a:rPr>
              <a:t>Sustainable</a:t>
            </a:r>
            <a:r>
              <a:rPr lang="pl-PL" sz="1800" b="0" i="0" u="none" strike="noStrike" baseline="0" dirty="0">
                <a:solidFill>
                  <a:srgbClr val="000000"/>
                </a:solidFill>
                <a:latin typeface="Calibri" panose="020F0502020204030204" pitchFamily="34" charset="0"/>
              </a:rPr>
              <a:t> business </a:t>
            </a:r>
            <a:r>
              <a:rPr lang="pl-PL" sz="1800" b="0" i="0" u="none" strike="noStrike" baseline="0" dirty="0" err="1">
                <a:solidFill>
                  <a:srgbClr val="000000"/>
                </a:solidFill>
                <a:latin typeface="Calibri" panose="020F0502020204030204" pitchFamily="34" charset="0"/>
              </a:rPr>
              <a:t>models</a:t>
            </a:r>
            <a:r>
              <a:rPr lang="pl-PL"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Defining unique value proposition and designing customer relationships </a:t>
            </a:r>
          </a:p>
          <a:p>
            <a:pPr marL="0" indent="0">
              <a:buNone/>
            </a:pPr>
            <a:r>
              <a:rPr lang="en-US" sz="1800" b="0" i="0" u="none" strike="noStrike" baseline="0" dirty="0">
                <a:solidFill>
                  <a:srgbClr val="000000"/>
                </a:solidFill>
                <a:latin typeface="Calibri" panose="020F0502020204030204" pitchFamily="34" charset="0"/>
              </a:rPr>
              <a:t>Collaboration and competition in the age of networking </a:t>
            </a:r>
          </a:p>
          <a:p>
            <a:pPr marL="0" indent="0">
              <a:buNone/>
            </a:pPr>
            <a:r>
              <a:rPr lang="en-US" sz="1800" b="0" i="0" u="none" strike="noStrike" baseline="0" dirty="0">
                <a:solidFill>
                  <a:srgbClr val="000000"/>
                </a:solidFill>
                <a:latin typeface="Calibri" panose="020F0502020204030204" pitchFamily="34" charset="0"/>
              </a:rPr>
              <a:t>Business model canvas: capturing the key of digital business </a:t>
            </a:r>
          </a:p>
          <a:p>
            <a:pPr marL="0" indent="0">
              <a:buNone/>
            </a:pPr>
            <a:r>
              <a:rPr lang="en-US" sz="1800" b="0" i="0" u="none" strike="noStrike" baseline="0" dirty="0">
                <a:solidFill>
                  <a:srgbClr val="000000"/>
                </a:solidFill>
                <a:latin typeface="Calibri" panose="020F0502020204030204" pitchFamily="34" charset="0"/>
              </a:rPr>
              <a:t>Mapping the value streams: visualizing the flows and relationships </a:t>
            </a:r>
          </a:p>
          <a:p>
            <a:pPr marL="0" indent="0">
              <a:buNone/>
            </a:pPr>
            <a:r>
              <a:rPr lang="en-US" sz="1800" b="0" i="0" u="none" strike="noStrike" baseline="0" dirty="0">
                <a:solidFill>
                  <a:srgbClr val="000000"/>
                </a:solidFill>
                <a:latin typeface="Calibri" panose="020F0502020204030204" pitchFamily="34" charset="0"/>
              </a:rPr>
              <a:t>Decision support with strategic analysis tools: business at strategic crossroads </a:t>
            </a:r>
            <a:endParaRPr lang="pl-PL" dirty="0"/>
          </a:p>
        </p:txBody>
      </p:sp>
    </p:spTree>
    <p:extLst>
      <p:ext uri="{BB962C8B-B14F-4D97-AF65-F5344CB8AC3E}">
        <p14:creationId xmlns:p14="http://schemas.microsoft.com/office/powerpoint/2010/main" val="385318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9895" y="186776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nSpc>
                <a:spcPct val="150000"/>
              </a:lnSpc>
            </a:pPr>
            <a:r>
              <a:rPr lang="en-US" sz="2800" dirty="0">
                <a:solidFill>
                  <a:srgbClr val="002060"/>
                </a:solidFill>
              </a:rPr>
              <a:t>Course </a:t>
            </a:r>
            <a:r>
              <a:rPr lang="pl-PL" sz="2800" dirty="0">
                <a:solidFill>
                  <a:srgbClr val="002060"/>
                </a:solidFill>
              </a:rPr>
              <a:t>1. </a:t>
            </a:r>
            <a:r>
              <a:rPr lang="en-US" sz="2800" dirty="0">
                <a:solidFill>
                  <a:srgbClr val="002060"/>
                </a:solidFill>
              </a:rPr>
              <a:t>Enterprise Management in Digital Economy</a:t>
            </a:r>
            <a:endParaRPr lang="pl-PL" sz="2800" i="0" u="none" strike="noStrike" baseline="0" dirty="0">
              <a:latin typeface="Arial-BoldMT"/>
            </a:endParaRPr>
          </a:p>
          <a:p>
            <a:pPr>
              <a:lnSpc>
                <a:spcPct val="100000"/>
              </a:lnSpc>
            </a:pPr>
            <a:r>
              <a:rPr lang="pl-PL" sz="2000" dirty="0">
                <a:solidFill>
                  <a:srgbClr val="002060"/>
                </a:solidFill>
                <a:latin typeface="Arial-BoldMT"/>
              </a:rPr>
              <a:t>Module 3: </a:t>
            </a:r>
            <a:r>
              <a:rPr lang="en-US" sz="2000" dirty="0"/>
              <a:t>Strategic analysis tools and its use to capture the competitive advantage in digital</a:t>
            </a:r>
            <a:r>
              <a:rPr lang="pl-PL" sz="2000" dirty="0"/>
              <a:t> </a:t>
            </a:r>
            <a:r>
              <a:rPr lang="en-US" sz="2000" dirty="0"/>
              <a:t>economy</a:t>
            </a:r>
            <a:endParaRPr lang="en-US" sz="2000" dirty="0">
              <a:solidFill>
                <a:srgbClr val="002060"/>
              </a:solidFill>
            </a:endParaRPr>
          </a:p>
        </p:txBody>
      </p:sp>
      <p:sp>
        <p:nvSpPr>
          <p:cNvPr id="6" name="Subtitle 1">
            <a:extLst>
              <a:ext uri="{FF2B5EF4-FFF2-40B4-BE49-F238E27FC236}">
                <a16:creationId xmlns:a16="http://schemas.microsoft.com/office/drawing/2014/main" id="{C20A2FFD-589C-4A63-9BDF-08E9A6BDFB0E}"/>
              </a:ext>
            </a:extLst>
          </p:cNvPr>
          <p:cNvSpPr>
            <a:spLocks noGrp="1"/>
          </p:cNvSpPr>
          <p:nvPr>
            <p:ph type="subTitle" idx="1"/>
          </p:nvPr>
        </p:nvSpPr>
        <p:spPr>
          <a:xfrm>
            <a:off x="849086" y="3674088"/>
            <a:ext cx="9329784" cy="1305161"/>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Tomasz Nitkiewicz (CUT)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Andrei Szuder (UPB),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Uttapol</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Smutkupt</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(CMU), Jorge Cunha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Uminho</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094597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solidFill>
                  <a:srgbClr val="002060"/>
                </a:solidFill>
                <a:latin typeface="Arial-BoldMT"/>
              </a:rPr>
              <a:t>Module 1: </a:t>
            </a:r>
            <a:r>
              <a:rPr lang="en-US" sz="3200" dirty="0"/>
              <a:t>Strategic analysis tools and its use to capture the competitive advantage in digital</a:t>
            </a:r>
            <a:r>
              <a:rPr lang="pl-PL" sz="3200" dirty="0"/>
              <a:t> </a:t>
            </a:r>
            <a:r>
              <a:rPr lang="en-US" sz="3200" dirty="0"/>
              <a:t>economy</a:t>
            </a:r>
            <a:endParaRPr lang="en-US" sz="3200" dirty="0">
              <a:solidFill>
                <a:srgbClr val="002060"/>
              </a:solidFill>
            </a:endParaRPr>
          </a:p>
        </p:txBody>
      </p:sp>
      <p:sp>
        <p:nvSpPr>
          <p:cNvPr id="3" name="Symbol zastępczy zawartości 2"/>
          <p:cNvSpPr>
            <a:spLocks noGrp="1"/>
          </p:cNvSpPr>
          <p:nvPr>
            <p:ph idx="1"/>
          </p:nvPr>
        </p:nvSpPr>
        <p:spPr/>
        <p:txBody>
          <a:bodyPr>
            <a:normAutofit/>
          </a:bodyPr>
          <a:lstStyle/>
          <a:p>
            <a:pPr marL="0" indent="0" algn="l">
              <a:buNone/>
            </a:pPr>
            <a:r>
              <a:rPr lang="pl-PL" sz="2000" b="0" i="0" u="none" strike="noStrike" baseline="0" dirty="0">
                <a:latin typeface="ArialMT"/>
              </a:rPr>
              <a:t>List of </a:t>
            </a:r>
            <a:r>
              <a:rPr lang="pl-PL" sz="2000" b="0" i="0" u="none" strike="noStrike" baseline="0" dirty="0" err="1">
                <a:latin typeface="ArialMT"/>
              </a:rPr>
              <a:t>topics</a:t>
            </a:r>
            <a:endParaRPr lang="pl-PL" sz="2000" b="0" i="0" u="none" strike="noStrike" baseline="0" dirty="0">
              <a:latin typeface="ArialMT"/>
            </a:endParaRPr>
          </a:p>
          <a:p>
            <a:pPr marL="457200" lvl="1" indent="0">
              <a:buNone/>
            </a:pPr>
            <a:r>
              <a:rPr lang="pl-PL" sz="1800" dirty="0"/>
              <a:t>A.</a:t>
            </a:r>
            <a:r>
              <a:rPr lang="en-US" sz="1800" dirty="0"/>
              <a:t> Business model canvas: capturing the key of digital business</a:t>
            </a:r>
          </a:p>
          <a:p>
            <a:pPr marL="457200" lvl="1" indent="0">
              <a:buNone/>
            </a:pPr>
            <a:r>
              <a:rPr lang="en-US" sz="1800" dirty="0"/>
              <a:t>B. Mapping the value streams: visualizing the flows and relationships</a:t>
            </a:r>
          </a:p>
          <a:p>
            <a:pPr marL="457200" lvl="1" indent="0">
              <a:buNone/>
            </a:pPr>
            <a:r>
              <a:rPr lang="pl-PL" sz="1800" dirty="0"/>
              <a:t>C. </a:t>
            </a:r>
            <a:r>
              <a:rPr lang="en-US" sz="1800" dirty="0"/>
              <a:t>Decision support with strategic analysis tools: business at strategic crossroads</a:t>
            </a:r>
          </a:p>
        </p:txBody>
      </p:sp>
    </p:spTree>
    <p:extLst>
      <p:ext uri="{BB962C8B-B14F-4D97-AF65-F5344CB8AC3E}">
        <p14:creationId xmlns:p14="http://schemas.microsoft.com/office/powerpoint/2010/main" val="184904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fontScale="90000"/>
          </a:bodyPr>
          <a:lstStyle/>
          <a:p>
            <a:r>
              <a:rPr lang="pl-PL" sz="3200" dirty="0">
                <a:solidFill>
                  <a:srgbClr val="002060"/>
                </a:solidFill>
                <a:latin typeface="Arial-BoldMT"/>
              </a:rPr>
              <a:t>M3: </a:t>
            </a:r>
            <a:r>
              <a:rPr lang="pl-PL" sz="3200" dirty="0" err="1">
                <a:solidFill>
                  <a:srgbClr val="002060"/>
                </a:solidFill>
                <a:latin typeface="Arial-BoldMT"/>
              </a:rPr>
              <a:t>Mapping</a:t>
            </a:r>
            <a:r>
              <a:rPr lang="pl-PL" sz="3200" dirty="0">
                <a:solidFill>
                  <a:srgbClr val="002060"/>
                </a:solidFill>
                <a:latin typeface="Arial-BoldMT"/>
              </a:rPr>
              <a:t> the </a:t>
            </a:r>
            <a:r>
              <a:rPr lang="pl-PL" sz="3200" dirty="0" err="1">
                <a:solidFill>
                  <a:srgbClr val="002060"/>
                </a:solidFill>
                <a:latin typeface="Arial-BoldMT"/>
              </a:rPr>
              <a:t>value</a:t>
            </a:r>
            <a:r>
              <a:rPr lang="pl-PL" sz="3200" dirty="0">
                <a:solidFill>
                  <a:srgbClr val="002060"/>
                </a:solidFill>
                <a:latin typeface="Arial-BoldMT"/>
              </a:rPr>
              <a:t> </a:t>
            </a:r>
            <a:r>
              <a:rPr lang="pl-PL" sz="3200" dirty="0" err="1">
                <a:solidFill>
                  <a:srgbClr val="002060"/>
                </a:solidFill>
                <a:latin typeface="Arial-BoldMT"/>
              </a:rPr>
              <a:t>streams</a:t>
            </a:r>
            <a:br>
              <a:rPr lang="pl-PL" sz="3200" dirty="0">
                <a:solidFill>
                  <a:srgbClr val="002060"/>
                </a:solidFill>
                <a:latin typeface="Arial-BoldMT"/>
              </a:rPr>
            </a:br>
            <a:r>
              <a:rPr lang="pl-PL" sz="3200" dirty="0" err="1">
                <a:effectLst/>
                <a:latin typeface="Calibri" panose="020F0502020204030204" pitchFamily="34" charset="0"/>
                <a:ea typeface="Calibri" panose="020F0502020204030204" pitchFamily="34" charset="0"/>
                <a:cs typeface="Times New Roman" panose="02020603050405020304" pitchFamily="18" charset="0"/>
              </a:rPr>
              <a:t>Idetification</a:t>
            </a:r>
            <a:r>
              <a:rPr lang="pl-PL" sz="3200" dirty="0">
                <a:effectLst/>
                <a:latin typeface="Calibri" panose="020F0502020204030204" pitchFamily="34" charset="0"/>
                <a:ea typeface="Calibri" panose="020F0502020204030204" pitchFamily="34" charset="0"/>
                <a:cs typeface="Times New Roman" panose="02020603050405020304" pitchFamily="18" charset="0"/>
              </a:rPr>
              <a:t> of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value</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streams</a:t>
            </a:r>
            <a:endParaRPr lang="pl-PL" dirty="0"/>
          </a:p>
        </p:txBody>
      </p:sp>
      <p:sp>
        <p:nvSpPr>
          <p:cNvPr id="6" name="Symbol zastępczy zawartości 5">
            <a:extLst>
              <a:ext uri="{FF2B5EF4-FFF2-40B4-BE49-F238E27FC236}">
                <a16:creationId xmlns:a16="http://schemas.microsoft.com/office/drawing/2014/main" id="{17385881-A6EB-45DC-8084-53FAE6B57F86}"/>
              </a:ext>
            </a:extLst>
          </p:cNvPr>
          <p:cNvSpPr>
            <a:spLocks noGrp="1"/>
          </p:cNvSpPr>
          <p:nvPr>
            <p:ph idx="1"/>
          </p:nvPr>
        </p:nvSpPr>
        <p:spPr/>
        <p:txBody>
          <a:bodyPr>
            <a:normAutofit/>
          </a:bodyPr>
          <a:lstStyle/>
          <a:p>
            <a:pPr marL="0" indent="0">
              <a:buNone/>
            </a:pPr>
            <a:r>
              <a:rPr lang="en-US" b="1" dirty="0">
                <a:effectLst/>
              </a:rPr>
              <a:t>Value Streams </a:t>
            </a:r>
            <a:r>
              <a:rPr lang="en-US" dirty="0">
                <a:effectLst/>
              </a:rPr>
              <a:t>represent the series of steps that an organization uses to implement </a:t>
            </a:r>
            <a:r>
              <a:rPr lang="pl-PL" dirty="0">
                <a:effectLst/>
              </a:rPr>
              <a:t>s</a:t>
            </a:r>
            <a:r>
              <a:rPr lang="en-US" dirty="0" err="1">
                <a:effectLst/>
              </a:rPr>
              <a:t>olutions</a:t>
            </a:r>
            <a:r>
              <a:rPr lang="en-US" dirty="0">
                <a:effectLst/>
              </a:rPr>
              <a:t> that provide a continuous flow of value to a customer.</a:t>
            </a:r>
            <a:r>
              <a:rPr lang="pl-PL" dirty="0">
                <a:effectLst/>
              </a:rPr>
              <a:t> The </a:t>
            </a:r>
            <a:r>
              <a:rPr lang="pl-PL" dirty="0" err="1">
                <a:effectLst/>
              </a:rPr>
              <a:t>first</a:t>
            </a:r>
            <a:r>
              <a:rPr lang="pl-PL" dirty="0">
                <a:effectLst/>
              </a:rPr>
              <a:t> step </a:t>
            </a:r>
            <a:r>
              <a:rPr lang="pl-PL" dirty="0" err="1">
                <a:effectLst/>
              </a:rPr>
              <a:t>is</a:t>
            </a:r>
            <a:r>
              <a:rPr lang="pl-PL" dirty="0">
                <a:effectLst/>
              </a:rPr>
              <a:t> to </a:t>
            </a:r>
            <a:r>
              <a:rPr lang="pl-PL" dirty="0" err="1">
                <a:effectLst/>
              </a:rPr>
              <a:t>deal</a:t>
            </a:r>
            <a:r>
              <a:rPr lang="pl-PL" dirty="0">
                <a:effectLst/>
              </a:rPr>
              <a:t> with </a:t>
            </a:r>
            <a:r>
              <a:rPr lang="pl-PL" dirty="0" err="1">
                <a:effectLst/>
              </a:rPr>
              <a:t>organizational</a:t>
            </a:r>
            <a:r>
              <a:rPr lang="pl-PL" dirty="0">
                <a:effectLst/>
              </a:rPr>
              <a:t> </a:t>
            </a:r>
            <a:r>
              <a:rPr lang="pl-PL" dirty="0" err="1">
                <a:effectLst/>
              </a:rPr>
              <a:t>structure</a:t>
            </a:r>
            <a:r>
              <a:rPr lang="pl-PL" dirty="0">
                <a:effectLst/>
              </a:rPr>
              <a:t> of </a:t>
            </a:r>
            <a:r>
              <a:rPr lang="pl-PL" dirty="0" err="1">
                <a:effectLst/>
              </a:rPr>
              <a:t>functional</a:t>
            </a:r>
            <a:r>
              <a:rPr lang="pl-PL" dirty="0">
                <a:effectLst/>
              </a:rPr>
              <a:t> silos, </a:t>
            </a:r>
            <a:r>
              <a:rPr lang="pl-PL" dirty="0" err="1">
                <a:effectLst/>
              </a:rPr>
              <a:t>which</a:t>
            </a:r>
            <a:r>
              <a:rPr lang="pl-PL" dirty="0">
                <a:effectLst/>
              </a:rPr>
              <a:t> </a:t>
            </a:r>
            <a:r>
              <a:rPr lang="pl-PL" dirty="0" err="1">
                <a:effectLst/>
              </a:rPr>
              <a:t>causes</a:t>
            </a:r>
            <a:r>
              <a:rPr lang="pl-PL" dirty="0">
                <a:effectLst/>
              </a:rPr>
              <a:t> </a:t>
            </a:r>
            <a:r>
              <a:rPr lang="pl-PL" dirty="0" err="1">
                <a:effectLst/>
              </a:rPr>
              <a:t>number</a:t>
            </a:r>
            <a:r>
              <a:rPr lang="pl-PL" dirty="0">
                <a:effectLst/>
              </a:rPr>
              <a:t> of </a:t>
            </a:r>
            <a:r>
              <a:rPr lang="pl-PL" dirty="0" err="1">
                <a:effectLst/>
              </a:rPr>
              <a:t>challanges</a:t>
            </a:r>
            <a:r>
              <a:rPr lang="pl-PL" dirty="0">
                <a:effectLst/>
              </a:rPr>
              <a:t>:</a:t>
            </a:r>
          </a:p>
          <a:p>
            <a:pPr lvl="1"/>
            <a:r>
              <a:rPr lang="en-US" dirty="0">
                <a:effectLst/>
              </a:rPr>
              <a:t>Value delivery is inhibited by hand-offs and delays </a:t>
            </a:r>
            <a:endParaRPr lang="pl-PL" dirty="0">
              <a:effectLst/>
            </a:endParaRPr>
          </a:p>
          <a:p>
            <a:pPr lvl="1"/>
            <a:r>
              <a:rPr lang="en-US" dirty="0">
                <a:effectLst/>
              </a:rPr>
              <a:t>Adopting Customer-Centricity is problematic because of organizational boundaries </a:t>
            </a:r>
            <a:endParaRPr lang="pl-PL" dirty="0">
              <a:effectLst/>
            </a:endParaRPr>
          </a:p>
          <a:p>
            <a:pPr lvl="1"/>
            <a:r>
              <a:rPr lang="en-US" dirty="0">
                <a:effectLst/>
              </a:rPr>
              <a:t>Systems are designed to optimize the work in silos, not the value delivered</a:t>
            </a:r>
            <a:endParaRPr lang="pl-PL" dirty="0"/>
          </a:p>
        </p:txBody>
      </p:sp>
    </p:spTree>
    <p:extLst>
      <p:ext uri="{BB962C8B-B14F-4D97-AF65-F5344CB8AC3E}">
        <p14:creationId xmlns:p14="http://schemas.microsoft.com/office/powerpoint/2010/main" val="329696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fontScale="90000"/>
          </a:bodyPr>
          <a:lstStyle/>
          <a:p>
            <a:r>
              <a:rPr lang="pl-PL" sz="3200" dirty="0">
                <a:solidFill>
                  <a:srgbClr val="002060"/>
                </a:solidFill>
                <a:latin typeface="Arial-BoldMT"/>
              </a:rPr>
              <a:t>M3: </a:t>
            </a:r>
            <a:r>
              <a:rPr lang="pl-PL" sz="3200" dirty="0" err="1">
                <a:solidFill>
                  <a:srgbClr val="002060"/>
                </a:solidFill>
                <a:latin typeface="Arial-BoldMT"/>
              </a:rPr>
              <a:t>Mapping</a:t>
            </a:r>
            <a:r>
              <a:rPr lang="pl-PL" sz="3200" dirty="0">
                <a:solidFill>
                  <a:srgbClr val="002060"/>
                </a:solidFill>
                <a:latin typeface="Arial-BoldMT"/>
              </a:rPr>
              <a:t> the </a:t>
            </a:r>
            <a:r>
              <a:rPr lang="pl-PL" sz="3200" dirty="0" err="1">
                <a:solidFill>
                  <a:srgbClr val="002060"/>
                </a:solidFill>
                <a:latin typeface="Arial-BoldMT"/>
              </a:rPr>
              <a:t>value</a:t>
            </a:r>
            <a:r>
              <a:rPr lang="pl-PL" sz="3200" dirty="0">
                <a:solidFill>
                  <a:srgbClr val="002060"/>
                </a:solidFill>
                <a:latin typeface="Arial-BoldMT"/>
              </a:rPr>
              <a:t> </a:t>
            </a:r>
            <a:r>
              <a:rPr lang="pl-PL" sz="3200" dirty="0" err="1">
                <a:solidFill>
                  <a:srgbClr val="002060"/>
                </a:solidFill>
                <a:latin typeface="Arial-BoldMT"/>
              </a:rPr>
              <a:t>streams</a:t>
            </a:r>
            <a:br>
              <a:rPr lang="pl-PL" sz="3200" dirty="0">
                <a:solidFill>
                  <a:srgbClr val="002060"/>
                </a:solidFill>
                <a:latin typeface="Arial-BoldMT"/>
              </a:rPr>
            </a:br>
            <a:r>
              <a:rPr lang="pl-PL" sz="3200" dirty="0">
                <a:effectLst/>
                <a:latin typeface="Calibri" panose="020F0502020204030204" pitchFamily="34" charset="0"/>
                <a:ea typeface="Calibri" panose="020F0502020204030204" pitchFamily="34" charset="0"/>
                <a:cs typeface="Times New Roman" panose="02020603050405020304" pitchFamily="18" charset="0"/>
              </a:rPr>
              <a:t>Value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endParaRPr lang="pl-PL" dirty="0"/>
          </a:p>
        </p:txBody>
      </p:sp>
      <p:pic>
        <p:nvPicPr>
          <p:cNvPr id="4" name="Symbol zastępczy zawartości 3">
            <a:extLst>
              <a:ext uri="{FF2B5EF4-FFF2-40B4-BE49-F238E27FC236}">
                <a16:creationId xmlns:a16="http://schemas.microsoft.com/office/drawing/2014/main" id="{5F114854-1110-4778-A7DC-91150DB64175}"/>
              </a:ext>
            </a:extLst>
          </p:cNvPr>
          <p:cNvPicPr>
            <a:picLocks noGrp="1" noChangeAspect="1"/>
          </p:cNvPicPr>
          <p:nvPr>
            <p:ph idx="1"/>
          </p:nvPr>
        </p:nvPicPr>
        <p:blipFill>
          <a:blip r:embed="rId2"/>
          <a:stretch>
            <a:fillRect/>
          </a:stretch>
        </p:blipFill>
        <p:spPr>
          <a:xfrm>
            <a:off x="799708" y="1632679"/>
            <a:ext cx="8499692" cy="4277053"/>
          </a:xfrm>
          <a:prstGeom prst="rect">
            <a:avLst/>
          </a:prstGeom>
        </p:spPr>
      </p:pic>
    </p:spTree>
    <p:extLst>
      <p:ext uri="{BB962C8B-B14F-4D97-AF65-F5344CB8AC3E}">
        <p14:creationId xmlns:p14="http://schemas.microsoft.com/office/powerpoint/2010/main" val="232156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06CC1-3270-4DDB-806B-87BEF8D5CAE7}"/>
              </a:ext>
            </a:extLst>
          </p:cNvPr>
          <p:cNvSpPr>
            <a:spLocks noGrp="1"/>
          </p:cNvSpPr>
          <p:nvPr>
            <p:ph type="title"/>
          </p:nvPr>
        </p:nvSpPr>
        <p:spPr/>
        <p:txBody>
          <a:bodyPr>
            <a:normAutofit fontScale="90000"/>
          </a:bodyPr>
          <a:lstStyle/>
          <a:p>
            <a:r>
              <a:rPr lang="pl-PL" sz="3200" dirty="0">
                <a:solidFill>
                  <a:srgbClr val="002060"/>
                </a:solidFill>
                <a:latin typeface="Arial-BoldMT"/>
              </a:rPr>
              <a:t>M3: </a:t>
            </a:r>
            <a:r>
              <a:rPr lang="pl-PL" sz="3200" dirty="0" err="1">
                <a:solidFill>
                  <a:srgbClr val="002060"/>
                </a:solidFill>
                <a:latin typeface="Arial-BoldMT"/>
              </a:rPr>
              <a:t>Mapping</a:t>
            </a:r>
            <a:r>
              <a:rPr lang="pl-PL" sz="3200" dirty="0">
                <a:solidFill>
                  <a:srgbClr val="002060"/>
                </a:solidFill>
                <a:latin typeface="Arial-BoldMT"/>
              </a:rPr>
              <a:t> the </a:t>
            </a:r>
            <a:r>
              <a:rPr lang="pl-PL" sz="3200" dirty="0" err="1">
                <a:solidFill>
                  <a:srgbClr val="002060"/>
                </a:solidFill>
                <a:latin typeface="Arial-BoldMT"/>
              </a:rPr>
              <a:t>value</a:t>
            </a:r>
            <a:r>
              <a:rPr lang="pl-PL" sz="3200" dirty="0">
                <a:solidFill>
                  <a:srgbClr val="002060"/>
                </a:solidFill>
                <a:latin typeface="Arial-BoldMT"/>
              </a:rPr>
              <a:t> </a:t>
            </a:r>
            <a:r>
              <a:rPr lang="pl-PL" sz="3200" dirty="0" err="1">
                <a:solidFill>
                  <a:srgbClr val="002060"/>
                </a:solidFill>
                <a:latin typeface="Arial-BoldMT"/>
              </a:rPr>
              <a:t>streams</a:t>
            </a:r>
            <a:br>
              <a:rPr lang="pl-PL" sz="3200" dirty="0">
                <a:solidFill>
                  <a:srgbClr val="002060"/>
                </a:solidFill>
                <a:latin typeface="Arial-BoldMT"/>
              </a:rPr>
            </a:br>
            <a:r>
              <a:rPr lang="pl-PL" sz="3200" dirty="0" err="1">
                <a:effectLst/>
                <a:latin typeface="Calibri" panose="020F0502020204030204" pitchFamily="34" charset="0"/>
                <a:ea typeface="Calibri" panose="020F0502020204030204" pitchFamily="34" charset="0"/>
                <a:cs typeface="Times New Roman" panose="02020603050405020304" pitchFamily="18" charset="0"/>
              </a:rPr>
              <a:t>Types</a:t>
            </a:r>
            <a:r>
              <a:rPr lang="pl-PL" sz="3200" dirty="0">
                <a:effectLst/>
                <a:latin typeface="Calibri" panose="020F0502020204030204" pitchFamily="34" charset="0"/>
                <a:ea typeface="Calibri" panose="020F0502020204030204" pitchFamily="34" charset="0"/>
                <a:cs typeface="Times New Roman" panose="02020603050405020304" pitchFamily="18" charset="0"/>
              </a:rPr>
              <a:t> of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value</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streams</a:t>
            </a:r>
            <a:endParaRPr lang="pl-PL" dirty="0"/>
          </a:p>
        </p:txBody>
      </p:sp>
      <p:sp>
        <p:nvSpPr>
          <p:cNvPr id="5" name="Symbol zastępczy zawartości 4">
            <a:extLst>
              <a:ext uri="{FF2B5EF4-FFF2-40B4-BE49-F238E27FC236}">
                <a16:creationId xmlns:a16="http://schemas.microsoft.com/office/drawing/2014/main" id="{A5592B8A-94C8-4A68-853A-11B4DC01B87F}"/>
              </a:ext>
            </a:extLst>
          </p:cNvPr>
          <p:cNvSpPr>
            <a:spLocks noGrp="1"/>
          </p:cNvSpPr>
          <p:nvPr>
            <p:ph idx="1"/>
          </p:nvPr>
        </p:nvSpPr>
        <p:spPr/>
        <p:txBody>
          <a:bodyPr/>
          <a:lstStyle/>
          <a:p>
            <a:endParaRPr lang="pl-PL"/>
          </a:p>
        </p:txBody>
      </p:sp>
      <p:pic>
        <p:nvPicPr>
          <p:cNvPr id="6" name="Obraz 5">
            <a:extLst>
              <a:ext uri="{FF2B5EF4-FFF2-40B4-BE49-F238E27FC236}">
                <a16:creationId xmlns:a16="http://schemas.microsoft.com/office/drawing/2014/main" id="{1EDA118B-F534-417A-ADB5-E03EAC4FCBF3}"/>
              </a:ext>
            </a:extLst>
          </p:cNvPr>
          <p:cNvPicPr>
            <a:picLocks noChangeAspect="1"/>
          </p:cNvPicPr>
          <p:nvPr/>
        </p:nvPicPr>
        <p:blipFill>
          <a:blip r:embed="rId2"/>
          <a:stretch>
            <a:fillRect/>
          </a:stretch>
        </p:blipFill>
        <p:spPr>
          <a:xfrm>
            <a:off x="475814" y="1478903"/>
            <a:ext cx="10090586" cy="4704969"/>
          </a:xfrm>
          <a:prstGeom prst="rect">
            <a:avLst/>
          </a:prstGeom>
        </p:spPr>
      </p:pic>
    </p:spTree>
    <p:extLst>
      <p:ext uri="{BB962C8B-B14F-4D97-AF65-F5344CB8AC3E}">
        <p14:creationId xmlns:p14="http://schemas.microsoft.com/office/powerpoint/2010/main" val="17243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32BA4E-5F00-407C-801D-88EE5E2C9053}"/>
              </a:ext>
            </a:extLst>
          </p:cNvPr>
          <p:cNvSpPr>
            <a:spLocks noGrp="1"/>
          </p:cNvSpPr>
          <p:nvPr>
            <p:ph type="title"/>
          </p:nvPr>
        </p:nvSpPr>
        <p:spPr>
          <a:xfrm>
            <a:off x="1792289" y="448674"/>
            <a:ext cx="2220912" cy="888031"/>
          </a:xfrm>
        </p:spPr>
        <p:txBody>
          <a:bodyPr>
            <a:noAutofit/>
          </a:bodyPr>
          <a:lstStyle/>
          <a:p>
            <a:r>
              <a:rPr lang="pl-PL" sz="2400" dirty="0" err="1">
                <a:effectLst/>
                <a:latin typeface="Calibri" panose="020F0502020204030204" pitchFamily="34" charset="0"/>
                <a:ea typeface="Calibri" panose="020F0502020204030204" pitchFamily="34" charset="0"/>
                <a:cs typeface="Times New Roman" panose="02020603050405020304" pitchFamily="18" charset="0"/>
              </a:rPr>
              <a:t>Identification</a:t>
            </a:r>
            <a:r>
              <a:rPr lang="pl-PL" sz="2400" dirty="0">
                <a:effectLst/>
                <a:latin typeface="Calibri" panose="020F0502020204030204" pitchFamily="34" charset="0"/>
                <a:ea typeface="Calibri" panose="020F0502020204030204" pitchFamily="34" charset="0"/>
                <a:cs typeface="Times New Roman" panose="02020603050405020304" pitchFamily="18" charset="0"/>
              </a:rPr>
              <a:t> of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value</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streams</a:t>
            </a:r>
            <a:endParaRPr lang="pl-PL" sz="2400" dirty="0"/>
          </a:p>
        </p:txBody>
      </p:sp>
      <p:sp>
        <p:nvSpPr>
          <p:cNvPr id="3" name="Symbol zastępczy zawartości 2">
            <a:extLst>
              <a:ext uri="{FF2B5EF4-FFF2-40B4-BE49-F238E27FC236}">
                <a16:creationId xmlns:a16="http://schemas.microsoft.com/office/drawing/2014/main" id="{A4D29917-21C0-4906-9316-C52EC6F27601}"/>
              </a:ext>
            </a:extLst>
          </p:cNvPr>
          <p:cNvSpPr>
            <a:spLocks noGrp="1"/>
          </p:cNvSpPr>
          <p:nvPr>
            <p:ph idx="1"/>
          </p:nvPr>
        </p:nvSpPr>
        <p:spPr>
          <a:xfrm>
            <a:off x="475814" y="1693703"/>
            <a:ext cx="3537386" cy="4303509"/>
          </a:xfrm>
        </p:spPr>
        <p:txBody>
          <a:bodyPr>
            <a:normAutofit fontScale="92500" lnSpcReduction="20000"/>
          </a:bodyPr>
          <a:lstStyle/>
          <a:p>
            <a:pPr marL="0" indent="0">
              <a:buNone/>
            </a:pPr>
            <a:r>
              <a:rPr lang="en-US" dirty="0"/>
              <a:t>Many </a:t>
            </a:r>
            <a:r>
              <a:rPr lang="pl-PL" dirty="0" err="1"/>
              <a:t>streams</a:t>
            </a:r>
            <a:r>
              <a:rPr lang="pl-PL" dirty="0"/>
              <a:t> </a:t>
            </a:r>
            <a:r>
              <a:rPr lang="en-US" dirty="0"/>
              <a:t>are just the products, services, or solutions that the company sells. In the larger enterprise, </a:t>
            </a:r>
            <a:r>
              <a:rPr lang="pl-PL" dirty="0"/>
              <a:t>v</a:t>
            </a:r>
            <a:r>
              <a:rPr lang="en-US" dirty="0" err="1"/>
              <a:t>alue</a:t>
            </a:r>
            <a:r>
              <a:rPr lang="en-US" dirty="0"/>
              <a:t> flows through various applications, systems, and services—across many parts of the distributed organization—to both internal and external customers. </a:t>
            </a:r>
          </a:p>
        </p:txBody>
      </p:sp>
      <p:pic>
        <p:nvPicPr>
          <p:cNvPr id="4" name="Obraz 3">
            <a:extLst>
              <a:ext uri="{FF2B5EF4-FFF2-40B4-BE49-F238E27FC236}">
                <a16:creationId xmlns:a16="http://schemas.microsoft.com/office/drawing/2014/main" id="{E928C87A-53F8-487C-9C2D-E78720861520}"/>
              </a:ext>
            </a:extLst>
          </p:cNvPr>
          <p:cNvPicPr>
            <a:picLocks noChangeAspect="1"/>
          </p:cNvPicPr>
          <p:nvPr/>
        </p:nvPicPr>
        <p:blipFill>
          <a:blip r:embed="rId2"/>
          <a:stretch>
            <a:fillRect/>
          </a:stretch>
        </p:blipFill>
        <p:spPr>
          <a:xfrm>
            <a:off x="4013200" y="168141"/>
            <a:ext cx="8018113" cy="5991637"/>
          </a:xfrm>
          <a:prstGeom prst="rect">
            <a:avLst/>
          </a:prstGeom>
        </p:spPr>
      </p:pic>
    </p:spTree>
    <p:extLst>
      <p:ext uri="{BB962C8B-B14F-4D97-AF65-F5344CB8AC3E}">
        <p14:creationId xmlns:p14="http://schemas.microsoft.com/office/powerpoint/2010/main" val="2421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60663</TotalTime>
  <Words>894</Words>
  <Application>Microsoft Office PowerPoint</Application>
  <PresentationFormat>Panoramiczny</PresentationFormat>
  <Paragraphs>92</Paragraphs>
  <Slides>15</Slides>
  <Notes>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Arial-BoldMT</vt:lpstr>
      <vt:lpstr>ArialMT</vt:lpstr>
      <vt:lpstr>Calibri</vt:lpstr>
      <vt:lpstr>Calibri Light</vt:lpstr>
      <vt:lpstr>Office Theme</vt:lpstr>
      <vt:lpstr>Prezentacja programu PowerPoint</vt:lpstr>
      <vt:lpstr>Course 1. EMDE structure</vt:lpstr>
      <vt:lpstr>Course 1. EMDE list of workshop sessions</vt:lpstr>
      <vt:lpstr>Prezentacja programu PowerPoint</vt:lpstr>
      <vt:lpstr>Module 1: Strategic analysis tools and its use to capture the competitive advantage in digital economy</vt:lpstr>
      <vt:lpstr>M3: Mapping the value streams Idetification of value streams</vt:lpstr>
      <vt:lpstr>M3: Mapping the value streams Value delivery </vt:lpstr>
      <vt:lpstr>M3: Mapping the value streams Types of value streams</vt:lpstr>
      <vt:lpstr>Identification of value streams</vt:lpstr>
      <vt:lpstr>Prezentacja programu PowerPoint</vt:lpstr>
      <vt:lpstr>M3: Mapping the value streams  Example of operational value streams in a bank</vt:lpstr>
      <vt:lpstr>M3: Mapping the value streams Types of value streams</vt:lpstr>
      <vt:lpstr>M3: Decision support with strategic analysis tools Support of decision-making process</vt:lpstr>
      <vt:lpstr>M3: Strategic analysis tools Porter’s five forces diagram</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Tomasz Nitkiewicz</cp:lastModifiedBy>
  <cp:revision>281</cp:revision>
  <dcterms:created xsi:type="dcterms:W3CDTF">2018-02-11T14:22:08Z</dcterms:created>
  <dcterms:modified xsi:type="dcterms:W3CDTF">2020-09-18T11:03:22Z</dcterms:modified>
</cp:coreProperties>
</file>