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08" r:id="rId2"/>
    <p:sldId id="307" r:id="rId3"/>
    <p:sldId id="306" r:id="rId4"/>
    <p:sldId id="345" r:id="rId5"/>
    <p:sldId id="346" r:id="rId6"/>
    <p:sldId id="327" r:id="rId7"/>
    <p:sldId id="328" r:id="rId8"/>
    <p:sldId id="329" r:id="rId9"/>
    <p:sldId id="344" r:id="rId10"/>
    <p:sldId id="25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1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172" autoAdjust="0"/>
    <p:restoredTop sz="77658" autoAdjust="0"/>
  </p:normalViewPr>
  <p:slideViewPr>
    <p:cSldViewPr snapToGrid="0">
      <p:cViewPr varScale="1">
        <p:scale>
          <a:sx n="49" d="100"/>
          <a:sy n="49" d="100"/>
        </p:scale>
        <p:origin x="1604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660894-1B6F-4757-9628-0B2B581F57B8}" type="doc">
      <dgm:prSet loTypeId="urn:microsoft.com/office/officeart/2005/8/layout/matrix2" loCatId="matrix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pl-PL"/>
        </a:p>
      </dgm:t>
    </dgm:pt>
    <dgm:pt modelId="{0050BEF4-8546-4DEF-A4C9-E7E6DC950A4E}">
      <dgm:prSet phldrT="[Tekst]" custT="1"/>
      <dgm:spPr/>
      <dgm:t>
        <a:bodyPr/>
        <a:lstStyle/>
        <a:p>
          <a:r>
            <a:rPr lang="pl-PL" sz="3200" dirty="0" err="1"/>
            <a:t>Coopetition</a:t>
          </a:r>
          <a:endParaRPr lang="pl-PL" sz="3200" dirty="0"/>
        </a:p>
      </dgm:t>
    </dgm:pt>
    <dgm:pt modelId="{C3EF5C28-4A09-4C17-BB0B-88CE4C2D86F1}" type="parTrans" cxnId="{50A0ACC5-D6B2-46DF-BBAC-D8B7772E5027}">
      <dgm:prSet/>
      <dgm:spPr/>
      <dgm:t>
        <a:bodyPr/>
        <a:lstStyle/>
        <a:p>
          <a:endParaRPr lang="pl-PL"/>
        </a:p>
      </dgm:t>
    </dgm:pt>
    <dgm:pt modelId="{EE4C54B6-F5DE-4F68-B439-D1B94439F9AC}" type="sibTrans" cxnId="{50A0ACC5-D6B2-46DF-BBAC-D8B7772E5027}">
      <dgm:prSet/>
      <dgm:spPr/>
      <dgm:t>
        <a:bodyPr/>
        <a:lstStyle/>
        <a:p>
          <a:endParaRPr lang="pl-PL"/>
        </a:p>
      </dgm:t>
    </dgm:pt>
    <dgm:pt modelId="{D87ACBCC-70AE-4146-81F8-627BDDD1B76D}">
      <dgm:prSet phldrT="[Tekst]" custT="1"/>
      <dgm:spPr/>
      <dgm:t>
        <a:bodyPr/>
        <a:lstStyle/>
        <a:p>
          <a:r>
            <a:rPr lang="pl-PL" sz="3200" dirty="0" err="1"/>
            <a:t>Cooperation</a:t>
          </a:r>
          <a:endParaRPr lang="pl-PL" sz="3200" dirty="0"/>
        </a:p>
      </dgm:t>
    </dgm:pt>
    <dgm:pt modelId="{DF22937E-D14F-4152-9E98-B8867DA8D8DA}" type="parTrans" cxnId="{AC0EF1AA-8D19-428E-BD74-D62C9D5A2D81}">
      <dgm:prSet/>
      <dgm:spPr/>
      <dgm:t>
        <a:bodyPr/>
        <a:lstStyle/>
        <a:p>
          <a:endParaRPr lang="pl-PL"/>
        </a:p>
      </dgm:t>
    </dgm:pt>
    <dgm:pt modelId="{E174660D-7EDF-4773-B81D-08C82B629C9D}" type="sibTrans" cxnId="{AC0EF1AA-8D19-428E-BD74-D62C9D5A2D81}">
      <dgm:prSet/>
      <dgm:spPr/>
      <dgm:t>
        <a:bodyPr/>
        <a:lstStyle/>
        <a:p>
          <a:endParaRPr lang="pl-PL"/>
        </a:p>
      </dgm:t>
    </dgm:pt>
    <dgm:pt modelId="{AEFD41C7-AF17-473E-BB74-B68E43F8385D}">
      <dgm:prSet phldrT="[Tekst]" custT="1"/>
      <dgm:spPr/>
      <dgm:t>
        <a:bodyPr/>
        <a:lstStyle/>
        <a:p>
          <a:r>
            <a:rPr lang="pl-PL" sz="3200" dirty="0" err="1"/>
            <a:t>Competition</a:t>
          </a:r>
          <a:endParaRPr lang="pl-PL" sz="3200" dirty="0"/>
        </a:p>
      </dgm:t>
    </dgm:pt>
    <dgm:pt modelId="{F8298BEE-4D5F-4F58-983C-C5F1C3A8CEB1}" type="parTrans" cxnId="{E6DF1CF1-7839-4940-9B9D-FF927DDF3ECB}">
      <dgm:prSet/>
      <dgm:spPr/>
      <dgm:t>
        <a:bodyPr/>
        <a:lstStyle/>
        <a:p>
          <a:endParaRPr lang="pl-PL"/>
        </a:p>
      </dgm:t>
    </dgm:pt>
    <dgm:pt modelId="{CC7C9005-5D5F-497A-BBC6-C9722C39E15A}" type="sibTrans" cxnId="{E6DF1CF1-7839-4940-9B9D-FF927DDF3ECB}">
      <dgm:prSet/>
      <dgm:spPr/>
      <dgm:t>
        <a:bodyPr/>
        <a:lstStyle/>
        <a:p>
          <a:endParaRPr lang="pl-PL"/>
        </a:p>
      </dgm:t>
    </dgm:pt>
    <dgm:pt modelId="{B9C4B19D-95DF-4CB1-A1BA-BF304F44D357}">
      <dgm:prSet phldrT="[Tekst]" custT="1"/>
      <dgm:spPr/>
      <dgm:t>
        <a:bodyPr/>
        <a:lstStyle/>
        <a:p>
          <a:r>
            <a:rPr lang="pl-PL" sz="3200" dirty="0" err="1"/>
            <a:t>Coexistence</a:t>
          </a:r>
          <a:endParaRPr lang="pl-PL" sz="3200" dirty="0"/>
        </a:p>
      </dgm:t>
    </dgm:pt>
    <dgm:pt modelId="{FD963C30-9A9E-480E-8AC3-B41B453B7856}" type="parTrans" cxnId="{706C3543-B365-4B24-BFB2-29C510B124C8}">
      <dgm:prSet/>
      <dgm:spPr/>
      <dgm:t>
        <a:bodyPr/>
        <a:lstStyle/>
        <a:p>
          <a:endParaRPr lang="pl-PL"/>
        </a:p>
      </dgm:t>
    </dgm:pt>
    <dgm:pt modelId="{1AB736D9-7733-4161-B7C6-A3A9F75D0E96}" type="sibTrans" cxnId="{706C3543-B365-4B24-BFB2-29C510B124C8}">
      <dgm:prSet/>
      <dgm:spPr/>
      <dgm:t>
        <a:bodyPr/>
        <a:lstStyle/>
        <a:p>
          <a:endParaRPr lang="pl-PL"/>
        </a:p>
      </dgm:t>
    </dgm:pt>
    <dgm:pt modelId="{E3A87EA2-ADCC-438C-86E6-613069414211}" type="pres">
      <dgm:prSet presAssocID="{7E660894-1B6F-4757-9628-0B2B581F57B8}" presName="matrix" presStyleCnt="0">
        <dgm:presLayoutVars>
          <dgm:chMax val="1"/>
          <dgm:dir/>
          <dgm:resizeHandles val="exact"/>
        </dgm:presLayoutVars>
      </dgm:prSet>
      <dgm:spPr/>
    </dgm:pt>
    <dgm:pt modelId="{569D541B-7F44-40DA-964D-0F9130AC175C}" type="pres">
      <dgm:prSet presAssocID="{7E660894-1B6F-4757-9628-0B2B581F57B8}" presName="axisShape" presStyleLbl="bgShp" presStyleIdx="0" presStyleCnt="1"/>
      <dgm:spPr/>
    </dgm:pt>
    <dgm:pt modelId="{FCD4D1A3-E606-4016-AFBD-FA0A31DB4D14}" type="pres">
      <dgm:prSet presAssocID="{7E660894-1B6F-4757-9628-0B2B581F57B8}" presName="rect1" presStyleLbl="node1" presStyleIdx="0" presStyleCnt="4" custScaleX="184326" custLinFactNeighborX="-39837" custLinFactNeighborY="-2213">
        <dgm:presLayoutVars>
          <dgm:chMax val="0"/>
          <dgm:chPref val="0"/>
          <dgm:bulletEnabled val="1"/>
        </dgm:presLayoutVars>
      </dgm:prSet>
      <dgm:spPr/>
    </dgm:pt>
    <dgm:pt modelId="{4DCD2C5E-3D52-457F-AB26-B6B9C53F792E}" type="pres">
      <dgm:prSet presAssocID="{7E660894-1B6F-4757-9628-0B2B581F57B8}" presName="rect2" presStyleLbl="node1" presStyleIdx="1" presStyleCnt="4" custScaleX="184326" custLinFactNeighborX="39837" custLinFactNeighborY="-739">
        <dgm:presLayoutVars>
          <dgm:chMax val="0"/>
          <dgm:chPref val="0"/>
          <dgm:bulletEnabled val="1"/>
        </dgm:presLayoutVars>
      </dgm:prSet>
      <dgm:spPr/>
    </dgm:pt>
    <dgm:pt modelId="{E5FEB0C0-3790-4B21-B088-1BDB5BC54DF1}" type="pres">
      <dgm:prSet presAssocID="{7E660894-1B6F-4757-9628-0B2B581F57B8}" presName="rect3" presStyleLbl="node1" presStyleIdx="2" presStyleCnt="4" custScaleX="184326" custLinFactNeighborX="-39837" custLinFactNeighborY="-2213">
        <dgm:presLayoutVars>
          <dgm:chMax val="0"/>
          <dgm:chPref val="0"/>
          <dgm:bulletEnabled val="1"/>
        </dgm:presLayoutVars>
      </dgm:prSet>
      <dgm:spPr/>
    </dgm:pt>
    <dgm:pt modelId="{81A9D014-9409-45E5-B117-797D6415B64E}" type="pres">
      <dgm:prSet presAssocID="{7E660894-1B6F-4757-9628-0B2B581F57B8}" presName="rect4" presStyleLbl="node1" presStyleIdx="3" presStyleCnt="4" custScaleX="184326" custLinFactNeighborX="39837" custLinFactNeighborY="-739">
        <dgm:presLayoutVars>
          <dgm:chMax val="0"/>
          <dgm:chPref val="0"/>
          <dgm:bulletEnabled val="1"/>
        </dgm:presLayoutVars>
      </dgm:prSet>
      <dgm:spPr/>
    </dgm:pt>
  </dgm:ptLst>
  <dgm:cxnLst>
    <dgm:cxn modelId="{9FB9BC0A-0D59-4959-9415-05357D53EAB5}" type="presOf" srcId="{7E660894-1B6F-4757-9628-0B2B581F57B8}" destId="{E3A87EA2-ADCC-438C-86E6-613069414211}" srcOrd="0" destOrd="0" presId="urn:microsoft.com/office/officeart/2005/8/layout/matrix2"/>
    <dgm:cxn modelId="{3F7D4531-BA4A-4AE3-9E9D-D22C4E8BFAB0}" type="presOf" srcId="{B9C4B19D-95DF-4CB1-A1BA-BF304F44D357}" destId="{81A9D014-9409-45E5-B117-797D6415B64E}" srcOrd="0" destOrd="0" presId="urn:microsoft.com/office/officeart/2005/8/layout/matrix2"/>
    <dgm:cxn modelId="{706C3543-B365-4B24-BFB2-29C510B124C8}" srcId="{7E660894-1B6F-4757-9628-0B2B581F57B8}" destId="{B9C4B19D-95DF-4CB1-A1BA-BF304F44D357}" srcOrd="3" destOrd="0" parTransId="{FD963C30-9A9E-480E-8AC3-B41B453B7856}" sibTransId="{1AB736D9-7733-4161-B7C6-A3A9F75D0E96}"/>
    <dgm:cxn modelId="{BBF8A144-BFAE-4C4B-9F17-E12ABCDED681}" type="presOf" srcId="{AEFD41C7-AF17-473E-BB74-B68E43F8385D}" destId="{E5FEB0C0-3790-4B21-B088-1BDB5BC54DF1}" srcOrd="0" destOrd="0" presId="urn:microsoft.com/office/officeart/2005/8/layout/matrix2"/>
    <dgm:cxn modelId="{AC0EF1AA-8D19-428E-BD74-D62C9D5A2D81}" srcId="{7E660894-1B6F-4757-9628-0B2B581F57B8}" destId="{D87ACBCC-70AE-4146-81F8-627BDDD1B76D}" srcOrd="1" destOrd="0" parTransId="{DF22937E-D14F-4152-9E98-B8867DA8D8DA}" sibTransId="{E174660D-7EDF-4773-B81D-08C82B629C9D}"/>
    <dgm:cxn modelId="{28399BAB-93E4-47FC-BB51-0F3A51605A28}" type="presOf" srcId="{D87ACBCC-70AE-4146-81F8-627BDDD1B76D}" destId="{4DCD2C5E-3D52-457F-AB26-B6B9C53F792E}" srcOrd="0" destOrd="0" presId="urn:microsoft.com/office/officeart/2005/8/layout/matrix2"/>
    <dgm:cxn modelId="{73B557BE-8C5D-4DF6-B2F2-BE4AFD6C7E65}" type="presOf" srcId="{0050BEF4-8546-4DEF-A4C9-E7E6DC950A4E}" destId="{FCD4D1A3-E606-4016-AFBD-FA0A31DB4D14}" srcOrd="0" destOrd="0" presId="urn:microsoft.com/office/officeart/2005/8/layout/matrix2"/>
    <dgm:cxn modelId="{50A0ACC5-D6B2-46DF-BBAC-D8B7772E5027}" srcId="{7E660894-1B6F-4757-9628-0B2B581F57B8}" destId="{0050BEF4-8546-4DEF-A4C9-E7E6DC950A4E}" srcOrd="0" destOrd="0" parTransId="{C3EF5C28-4A09-4C17-BB0B-88CE4C2D86F1}" sibTransId="{EE4C54B6-F5DE-4F68-B439-D1B94439F9AC}"/>
    <dgm:cxn modelId="{E6DF1CF1-7839-4940-9B9D-FF927DDF3ECB}" srcId="{7E660894-1B6F-4757-9628-0B2B581F57B8}" destId="{AEFD41C7-AF17-473E-BB74-B68E43F8385D}" srcOrd="2" destOrd="0" parTransId="{F8298BEE-4D5F-4F58-983C-C5F1C3A8CEB1}" sibTransId="{CC7C9005-5D5F-497A-BBC6-C9722C39E15A}"/>
    <dgm:cxn modelId="{2CED2C0C-C120-44AB-BD3C-17CE284C1D5E}" type="presParOf" srcId="{E3A87EA2-ADCC-438C-86E6-613069414211}" destId="{569D541B-7F44-40DA-964D-0F9130AC175C}" srcOrd="0" destOrd="0" presId="urn:microsoft.com/office/officeart/2005/8/layout/matrix2"/>
    <dgm:cxn modelId="{CEEA8503-D538-4239-A8CD-095D3547338E}" type="presParOf" srcId="{E3A87EA2-ADCC-438C-86E6-613069414211}" destId="{FCD4D1A3-E606-4016-AFBD-FA0A31DB4D14}" srcOrd="1" destOrd="0" presId="urn:microsoft.com/office/officeart/2005/8/layout/matrix2"/>
    <dgm:cxn modelId="{AE32F4C4-D37E-4517-9240-FE38271B6544}" type="presParOf" srcId="{E3A87EA2-ADCC-438C-86E6-613069414211}" destId="{4DCD2C5E-3D52-457F-AB26-B6B9C53F792E}" srcOrd="2" destOrd="0" presId="urn:microsoft.com/office/officeart/2005/8/layout/matrix2"/>
    <dgm:cxn modelId="{9BC534AB-92D6-4888-BB16-971469BD2D10}" type="presParOf" srcId="{E3A87EA2-ADCC-438C-86E6-613069414211}" destId="{E5FEB0C0-3790-4B21-B088-1BDB5BC54DF1}" srcOrd="3" destOrd="0" presId="urn:microsoft.com/office/officeart/2005/8/layout/matrix2"/>
    <dgm:cxn modelId="{70584D8A-4AD5-4F57-AAC6-4F720D34CA17}" type="presParOf" srcId="{E3A87EA2-ADCC-438C-86E6-613069414211}" destId="{81A9D014-9409-45E5-B117-797D6415B64E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9D541B-7F44-40DA-964D-0F9130AC175C}">
      <dsp:nvSpPr>
        <dsp:cNvPr id="0" name=""/>
        <dsp:cNvSpPr/>
      </dsp:nvSpPr>
      <dsp:spPr>
        <a:xfrm>
          <a:off x="3462338" y="0"/>
          <a:ext cx="4303712" cy="4303712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D4D1A3-E606-4016-AFBD-FA0A31DB4D14}">
      <dsp:nvSpPr>
        <dsp:cNvPr id="0" name=""/>
        <dsp:cNvSpPr/>
      </dsp:nvSpPr>
      <dsp:spPr>
        <a:xfrm>
          <a:off x="2330461" y="241644"/>
          <a:ext cx="3173144" cy="172148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200" kern="1200" dirty="0" err="1"/>
            <a:t>Coopetition</a:t>
          </a:r>
          <a:endParaRPr lang="pl-PL" sz="3200" kern="1200" dirty="0"/>
        </a:p>
      </dsp:txBody>
      <dsp:txXfrm>
        <a:off x="2414497" y="325680"/>
        <a:ext cx="3005072" cy="1553412"/>
      </dsp:txXfrm>
    </dsp:sp>
    <dsp:sp modelId="{4DCD2C5E-3D52-457F-AB26-B6B9C53F792E}">
      <dsp:nvSpPr>
        <dsp:cNvPr id="0" name=""/>
        <dsp:cNvSpPr/>
      </dsp:nvSpPr>
      <dsp:spPr>
        <a:xfrm>
          <a:off x="5724782" y="267019"/>
          <a:ext cx="3173144" cy="172148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200" kern="1200" dirty="0" err="1"/>
            <a:t>Cooperation</a:t>
          </a:r>
          <a:endParaRPr lang="pl-PL" sz="3200" kern="1200" dirty="0"/>
        </a:p>
      </dsp:txBody>
      <dsp:txXfrm>
        <a:off x="5808818" y="351055"/>
        <a:ext cx="3005072" cy="1553412"/>
      </dsp:txXfrm>
    </dsp:sp>
    <dsp:sp modelId="{E5FEB0C0-3790-4B21-B088-1BDB5BC54DF1}">
      <dsp:nvSpPr>
        <dsp:cNvPr id="0" name=""/>
        <dsp:cNvSpPr/>
      </dsp:nvSpPr>
      <dsp:spPr>
        <a:xfrm>
          <a:off x="2330461" y="2264389"/>
          <a:ext cx="3173144" cy="172148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200" kern="1200" dirty="0" err="1"/>
            <a:t>Competition</a:t>
          </a:r>
          <a:endParaRPr lang="pl-PL" sz="3200" kern="1200" dirty="0"/>
        </a:p>
      </dsp:txBody>
      <dsp:txXfrm>
        <a:off x="2414497" y="2348425"/>
        <a:ext cx="3005072" cy="1553412"/>
      </dsp:txXfrm>
    </dsp:sp>
    <dsp:sp modelId="{81A9D014-9409-45E5-B117-797D6415B64E}">
      <dsp:nvSpPr>
        <dsp:cNvPr id="0" name=""/>
        <dsp:cNvSpPr/>
      </dsp:nvSpPr>
      <dsp:spPr>
        <a:xfrm>
          <a:off x="5724782" y="2289764"/>
          <a:ext cx="3173144" cy="172148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200" kern="1200" dirty="0" err="1"/>
            <a:t>Coexistence</a:t>
          </a:r>
          <a:endParaRPr lang="pl-PL" sz="3200" kern="1200" dirty="0"/>
        </a:p>
      </dsp:txBody>
      <dsp:txXfrm>
        <a:off x="5808818" y="2373800"/>
        <a:ext cx="3005072" cy="15534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299C7C-64F4-6E4D-ACDB-FD7876D2BE1F}" type="datetimeFigureOut">
              <a:rPr lang="en-US" smtClean="0"/>
              <a:t>9/18/2020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E50DBC-2896-0A4C-AFF9-CCB22DA1C3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480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err="1"/>
              <a:t>Explanation</a:t>
            </a:r>
            <a:r>
              <a:rPr lang="pl-PL" dirty="0"/>
              <a:t>:</a:t>
            </a:r>
          </a:p>
          <a:p>
            <a:r>
              <a:rPr lang="pl-PL" dirty="0" err="1"/>
              <a:t>Comments</a:t>
            </a:r>
            <a:r>
              <a:rPr lang="pl-PL" dirty="0"/>
              <a:t> for </a:t>
            </a:r>
            <a:r>
              <a:rPr lang="pl-PL" dirty="0" err="1"/>
              <a:t>teachers</a:t>
            </a:r>
            <a:r>
              <a:rPr lang="pl-PL" dirty="0"/>
              <a:t> </a:t>
            </a:r>
            <a:r>
              <a:rPr lang="pl-PL" dirty="0" err="1"/>
              <a:t>are</a:t>
            </a:r>
            <a:r>
              <a:rPr lang="pl-PL" dirty="0"/>
              <a:t> in the </a:t>
            </a:r>
            <a:r>
              <a:rPr lang="pl-PL" dirty="0" err="1"/>
              <a:t>footnotes</a:t>
            </a:r>
            <a:r>
              <a:rPr lang="pl-PL" dirty="0"/>
              <a:t> of </a:t>
            </a:r>
            <a:r>
              <a:rPr lang="pl-PL" dirty="0" err="1"/>
              <a:t>selected</a:t>
            </a:r>
            <a:r>
              <a:rPr lang="pl-PL" dirty="0"/>
              <a:t> </a:t>
            </a:r>
            <a:r>
              <a:rPr lang="pl-PL" dirty="0" err="1"/>
              <a:t>slides</a:t>
            </a:r>
            <a:r>
              <a:rPr lang="pl-PL" dirty="0"/>
              <a:t> (</a:t>
            </a:r>
            <a:r>
              <a:rPr lang="pl-PL" dirty="0" err="1"/>
              <a:t>if</a:t>
            </a:r>
            <a:r>
              <a:rPr lang="pl-PL" dirty="0"/>
              <a:t> </a:t>
            </a:r>
            <a:r>
              <a:rPr lang="pl-PL" dirty="0" err="1"/>
              <a:t>needed</a:t>
            </a:r>
            <a:r>
              <a:rPr lang="pl-PL" dirty="0"/>
              <a:t>)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E50DBC-2896-0A4C-AFF9-CCB22DA1C35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882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COOPETITION - </a:t>
            </a:r>
            <a:r>
              <a:rPr lang="en-US" dirty="0">
                <a:effectLst/>
                <a:latin typeface="Times New Roman" panose="02020603050405020304" pitchFamily="18" charset="0"/>
              </a:rPr>
              <a:t>System of concurrent streams and interdependent relationship of competition and cooperation between competitors in retaining their organizational independence.</a:t>
            </a:r>
            <a:endParaRPr lang="pl-PL" dirty="0">
              <a:effectLst/>
              <a:latin typeface="Times New Roman" panose="02020603050405020304" pitchFamily="18" charset="0"/>
            </a:endParaRPr>
          </a:p>
          <a:p>
            <a:r>
              <a:rPr lang="pl-PL" dirty="0">
                <a:effectLst/>
                <a:latin typeface="Times New Roman" panose="02020603050405020304" pitchFamily="18" charset="0"/>
              </a:rPr>
              <a:t>(Sroka 2012)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E50DBC-2896-0A4C-AFF9-CCB22DA1C35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758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4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6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Isosceles Triangle 9">
            <a:extLst>
              <a:ext uri="{FF2B5EF4-FFF2-40B4-BE49-F238E27FC236}">
                <a16:creationId xmlns:a16="http://schemas.microsoft.com/office/drawing/2014/main" id="{C97EE39D-45B9-4BC4-A0D5-310EF34CFB88}"/>
              </a:ext>
            </a:extLst>
          </p:cNvPr>
          <p:cNvSpPr/>
          <p:nvPr userDrawn="1"/>
        </p:nvSpPr>
        <p:spPr>
          <a:xfrm>
            <a:off x="12703" y="2031"/>
            <a:ext cx="12195630" cy="6847115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700000"/>
              <a:gd name="connsiteY0" fmla="*/ 6858000 h 7525657"/>
              <a:gd name="connsiteX1" fmla="*/ 10371907 w 12700000"/>
              <a:gd name="connsiteY1" fmla="*/ 5786846 h 7525657"/>
              <a:gd name="connsiteX2" fmla="*/ 12192000 w 12700000"/>
              <a:gd name="connsiteY2" fmla="*/ 0 h 7525657"/>
              <a:gd name="connsiteX3" fmla="*/ 12700000 w 12700000"/>
              <a:gd name="connsiteY3" fmla="*/ 7525657 h 7525657"/>
              <a:gd name="connsiteX4" fmla="*/ 0 w 12700000"/>
              <a:gd name="connsiteY4" fmla="*/ 6858000 h 7525657"/>
              <a:gd name="connsiteX0" fmla="*/ 0 w 12729029"/>
              <a:gd name="connsiteY0" fmla="*/ 6204858 h 6872515"/>
              <a:gd name="connsiteX1" fmla="*/ 10371907 w 12729029"/>
              <a:gd name="connsiteY1" fmla="*/ 5133704 h 6872515"/>
              <a:gd name="connsiteX2" fmla="*/ 12729029 w 12729029"/>
              <a:gd name="connsiteY2" fmla="*/ 0 h 6872515"/>
              <a:gd name="connsiteX3" fmla="*/ 12700000 w 12729029"/>
              <a:gd name="connsiteY3" fmla="*/ 6872515 h 6872515"/>
              <a:gd name="connsiteX4" fmla="*/ 0 w 12729029"/>
              <a:gd name="connsiteY4" fmla="*/ 6204858 h 6872515"/>
              <a:gd name="connsiteX0" fmla="*/ 0 w 12162972"/>
              <a:gd name="connsiteY0" fmla="*/ 6872515 h 6872515"/>
              <a:gd name="connsiteX1" fmla="*/ 9805850 w 12162972"/>
              <a:gd name="connsiteY1" fmla="*/ 5133704 h 6872515"/>
              <a:gd name="connsiteX2" fmla="*/ 12162972 w 12162972"/>
              <a:gd name="connsiteY2" fmla="*/ 0 h 6872515"/>
              <a:gd name="connsiteX3" fmla="*/ 12133943 w 12162972"/>
              <a:gd name="connsiteY3" fmla="*/ 6872515 h 6872515"/>
              <a:gd name="connsiteX4" fmla="*/ 0 w 12162972"/>
              <a:gd name="connsiteY4" fmla="*/ 6872515 h 6872515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133943 w 12148458"/>
              <a:gd name="connsiteY3" fmla="*/ 6843486 h 6843486"/>
              <a:gd name="connsiteX4" fmla="*/ 0 w 12148458"/>
              <a:gd name="connsiteY4" fmla="*/ 6843486 h 6843486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032343 w 12148458"/>
              <a:gd name="connsiteY3" fmla="*/ 6698343 h 6843486"/>
              <a:gd name="connsiteX4" fmla="*/ 0 w 12148458"/>
              <a:gd name="connsiteY4" fmla="*/ 6843486 h 6843486"/>
              <a:gd name="connsiteX0" fmla="*/ 0 w 12149854"/>
              <a:gd name="connsiteY0" fmla="*/ 6843486 h 6843486"/>
              <a:gd name="connsiteX1" fmla="*/ 9805850 w 12149854"/>
              <a:gd name="connsiteY1" fmla="*/ 5104675 h 6843486"/>
              <a:gd name="connsiteX2" fmla="*/ 12148458 w 12149854"/>
              <a:gd name="connsiteY2" fmla="*/ 0 h 6843486"/>
              <a:gd name="connsiteX3" fmla="*/ 12148458 w 12149854"/>
              <a:gd name="connsiteY3" fmla="*/ 6828972 h 6843486"/>
              <a:gd name="connsiteX4" fmla="*/ 0 w 12149854"/>
              <a:gd name="connsiteY4" fmla="*/ 6843486 h 6843486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28972 h 6887029"/>
              <a:gd name="connsiteX4" fmla="*/ 0 w 12193397"/>
              <a:gd name="connsiteY4" fmla="*/ 6887029 h 6887029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87029 h 6887029"/>
              <a:gd name="connsiteX4" fmla="*/ 0 w 12193397"/>
              <a:gd name="connsiteY4" fmla="*/ 6887029 h 6887029"/>
              <a:gd name="connsiteX0" fmla="*/ 0 w 12192154"/>
              <a:gd name="connsiteY0" fmla="*/ 6219372 h 6219372"/>
              <a:gd name="connsiteX1" fmla="*/ 9849393 w 12192154"/>
              <a:gd name="connsiteY1" fmla="*/ 4437018 h 6219372"/>
              <a:gd name="connsiteX2" fmla="*/ 12090401 w 12192154"/>
              <a:gd name="connsiteY2" fmla="*/ 0 h 6219372"/>
              <a:gd name="connsiteX3" fmla="*/ 12192001 w 12192154"/>
              <a:gd name="connsiteY3" fmla="*/ 6219372 h 6219372"/>
              <a:gd name="connsiteX4" fmla="*/ 0 w 12192154"/>
              <a:gd name="connsiteY4" fmla="*/ 6219372 h 6219372"/>
              <a:gd name="connsiteX0" fmla="*/ 0 w 12193397"/>
              <a:gd name="connsiteY0" fmla="*/ 6219372 h 6219372"/>
              <a:gd name="connsiteX1" fmla="*/ 9849393 w 12193397"/>
              <a:gd name="connsiteY1" fmla="*/ 4437018 h 6219372"/>
              <a:gd name="connsiteX2" fmla="*/ 12192001 w 12193397"/>
              <a:gd name="connsiteY2" fmla="*/ 0 h 6219372"/>
              <a:gd name="connsiteX3" fmla="*/ 12192001 w 12193397"/>
              <a:gd name="connsiteY3" fmla="*/ 6219372 h 6219372"/>
              <a:gd name="connsiteX4" fmla="*/ 0 w 12193397"/>
              <a:gd name="connsiteY4" fmla="*/ 6219372 h 6219372"/>
              <a:gd name="connsiteX0" fmla="*/ 0 w 12193397"/>
              <a:gd name="connsiteY0" fmla="*/ 6219372 h 6872515"/>
              <a:gd name="connsiteX1" fmla="*/ 9849393 w 12193397"/>
              <a:gd name="connsiteY1" fmla="*/ 4437018 h 6872515"/>
              <a:gd name="connsiteX2" fmla="*/ 12192001 w 12193397"/>
              <a:gd name="connsiteY2" fmla="*/ 0 h 6872515"/>
              <a:gd name="connsiteX3" fmla="*/ 12192001 w 12193397"/>
              <a:gd name="connsiteY3" fmla="*/ 6872515 h 6872515"/>
              <a:gd name="connsiteX4" fmla="*/ 0 w 12193397"/>
              <a:gd name="connsiteY4" fmla="*/ 6219372 h 6872515"/>
              <a:gd name="connsiteX0" fmla="*/ 0 w 12222426"/>
              <a:gd name="connsiteY0" fmla="*/ 6872514 h 6872515"/>
              <a:gd name="connsiteX1" fmla="*/ 9878422 w 12222426"/>
              <a:gd name="connsiteY1" fmla="*/ 4437018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197736 w 12222426"/>
              <a:gd name="connsiteY1" fmla="*/ 4814390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212250 w 12222426"/>
              <a:gd name="connsiteY1" fmla="*/ 5409476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096136 w 12222426"/>
              <a:gd name="connsiteY1" fmla="*/ 5264333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59130"/>
              <a:gd name="connsiteY0" fmla="*/ 6847114 h 6847115"/>
              <a:gd name="connsiteX1" fmla="*/ 10096136 w 12259130"/>
              <a:gd name="connsiteY1" fmla="*/ 5238933 h 6847115"/>
              <a:gd name="connsiteX2" fmla="*/ 12259130 w 12259130"/>
              <a:gd name="connsiteY2" fmla="*/ 0 h 6847115"/>
              <a:gd name="connsiteX3" fmla="*/ 12221030 w 12259130"/>
              <a:gd name="connsiteY3" fmla="*/ 6847115 h 6847115"/>
              <a:gd name="connsiteX4" fmla="*/ 0 w 12259130"/>
              <a:gd name="connsiteY4" fmla="*/ 6847114 h 6847115"/>
              <a:gd name="connsiteX0" fmla="*/ 0 w 12170230"/>
              <a:gd name="connsiteY0" fmla="*/ 6859814 h 6859814"/>
              <a:gd name="connsiteX1" fmla="*/ 10007236 w 12170230"/>
              <a:gd name="connsiteY1" fmla="*/ 5238933 h 6859814"/>
              <a:gd name="connsiteX2" fmla="*/ 12170230 w 12170230"/>
              <a:gd name="connsiteY2" fmla="*/ 0 h 6859814"/>
              <a:gd name="connsiteX3" fmla="*/ 12132130 w 12170230"/>
              <a:gd name="connsiteY3" fmla="*/ 6847115 h 6859814"/>
              <a:gd name="connsiteX4" fmla="*/ 0 w 12170230"/>
              <a:gd name="connsiteY4" fmla="*/ 6859814 h 6859814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5630" h="6847115">
                <a:moveTo>
                  <a:pt x="0" y="6847114"/>
                </a:moveTo>
                <a:cubicBezTo>
                  <a:pt x="1860005" y="5494382"/>
                  <a:pt x="7994831" y="6388465"/>
                  <a:pt x="10032636" y="5238933"/>
                </a:cubicBezTo>
                <a:cubicBezTo>
                  <a:pt x="12206876" y="3558178"/>
                  <a:pt x="11083835" y="1631043"/>
                  <a:pt x="12195630" y="0"/>
                </a:cubicBezTo>
                <a:cubicBezTo>
                  <a:pt x="12190792" y="2281162"/>
                  <a:pt x="12162368" y="4565953"/>
                  <a:pt x="12157530" y="6847115"/>
                </a:cubicBezTo>
                <a:lnTo>
                  <a:pt x="0" y="6847114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Isosceles Triangle 9">
            <a:extLst>
              <a:ext uri="{FF2B5EF4-FFF2-40B4-BE49-F238E27FC236}">
                <a16:creationId xmlns:a16="http://schemas.microsoft.com/office/drawing/2014/main" id="{66BF8A63-094C-431F-A3A0-63E41BD8DF9F}"/>
              </a:ext>
            </a:extLst>
          </p:cNvPr>
          <p:cNvSpPr/>
          <p:nvPr userDrawn="1"/>
        </p:nvSpPr>
        <p:spPr>
          <a:xfrm>
            <a:off x="-15213" y="-8794"/>
            <a:ext cx="12222426" cy="6872515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700000"/>
              <a:gd name="connsiteY0" fmla="*/ 6858000 h 7525657"/>
              <a:gd name="connsiteX1" fmla="*/ 10371907 w 12700000"/>
              <a:gd name="connsiteY1" fmla="*/ 5786846 h 7525657"/>
              <a:gd name="connsiteX2" fmla="*/ 12192000 w 12700000"/>
              <a:gd name="connsiteY2" fmla="*/ 0 h 7525657"/>
              <a:gd name="connsiteX3" fmla="*/ 12700000 w 12700000"/>
              <a:gd name="connsiteY3" fmla="*/ 7525657 h 7525657"/>
              <a:gd name="connsiteX4" fmla="*/ 0 w 12700000"/>
              <a:gd name="connsiteY4" fmla="*/ 6858000 h 7525657"/>
              <a:gd name="connsiteX0" fmla="*/ 0 w 12729029"/>
              <a:gd name="connsiteY0" fmla="*/ 6204858 h 6872515"/>
              <a:gd name="connsiteX1" fmla="*/ 10371907 w 12729029"/>
              <a:gd name="connsiteY1" fmla="*/ 5133704 h 6872515"/>
              <a:gd name="connsiteX2" fmla="*/ 12729029 w 12729029"/>
              <a:gd name="connsiteY2" fmla="*/ 0 h 6872515"/>
              <a:gd name="connsiteX3" fmla="*/ 12700000 w 12729029"/>
              <a:gd name="connsiteY3" fmla="*/ 6872515 h 6872515"/>
              <a:gd name="connsiteX4" fmla="*/ 0 w 12729029"/>
              <a:gd name="connsiteY4" fmla="*/ 6204858 h 6872515"/>
              <a:gd name="connsiteX0" fmla="*/ 0 w 12162972"/>
              <a:gd name="connsiteY0" fmla="*/ 6872515 h 6872515"/>
              <a:gd name="connsiteX1" fmla="*/ 9805850 w 12162972"/>
              <a:gd name="connsiteY1" fmla="*/ 5133704 h 6872515"/>
              <a:gd name="connsiteX2" fmla="*/ 12162972 w 12162972"/>
              <a:gd name="connsiteY2" fmla="*/ 0 h 6872515"/>
              <a:gd name="connsiteX3" fmla="*/ 12133943 w 12162972"/>
              <a:gd name="connsiteY3" fmla="*/ 6872515 h 6872515"/>
              <a:gd name="connsiteX4" fmla="*/ 0 w 12162972"/>
              <a:gd name="connsiteY4" fmla="*/ 6872515 h 6872515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133943 w 12148458"/>
              <a:gd name="connsiteY3" fmla="*/ 6843486 h 6843486"/>
              <a:gd name="connsiteX4" fmla="*/ 0 w 12148458"/>
              <a:gd name="connsiteY4" fmla="*/ 6843486 h 6843486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032343 w 12148458"/>
              <a:gd name="connsiteY3" fmla="*/ 6698343 h 6843486"/>
              <a:gd name="connsiteX4" fmla="*/ 0 w 12148458"/>
              <a:gd name="connsiteY4" fmla="*/ 6843486 h 6843486"/>
              <a:gd name="connsiteX0" fmla="*/ 0 w 12149854"/>
              <a:gd name="connsiteY0" fmla="*/ 6843486 h 6843486"/>
              <a:gd name="connsiteX1" fmla="*/ 9805850 w 12149854"/>
              <a:gd name="connsiteY1" fmla="*/ 5104675 h 6843486"/>
              <a:gd name="connsiteX2" fmla="*/ 12148458 w 12149854"/>
              <a:gd name="connsiteY2" fmla="*/ 0 h 6843486"/>
              <a:gd name="connsiteX3" fmla="*/ 12148458 w 12149854"/>
              <a:gd name="connsiteY3" fmla="*/ 6828972 h 6843486"/>
              <a:gd name="connsiteX4" fmla="*/ 0 w 12149854"/>
              <a:gd name="connsiteY4" fmla="*/ 6843486 h 6843486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28972 h 6887029"/>
              <a:gd name="connsiteX4" fmla="*/ 0 w 12193397"/>
              <a:gd name="connsiteY4" fmla="*/ 6887029 h 6887029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87029 h 6887029"/>
              <a:gd name="connsiteX4" fmla="*/ 0 w 12193397"/>
              <a:gd name="connsiteY4" fmla="*/ 6887029 h 6887029"/>
              <a:gd name="connsiteX0" fmla="*/ 0 w 12192154"/>
              <a:gd name="connsiteY0" fmla="*/ 6219372 h 6219372"/>
              <a:gd name="connsiteX1" fmla="*/ 9849393 w 12192154"/>
              <a:gd name="connsiteY1" fmla="*/ 4437018 h 6219372"/>
              <a:gd name="connsiteX2" fmla="*/ 12090401 w 12192154"/>
              <a:gd name="connsiteY2" fmla="*/ 0 h 6219372"/>
              <a:gd name="connsiteX3" fmla="*/ 12192001 w 12192154"/>
              <a:gd name="connsiteY3" fmla="*/ 6219372 h 6219372"/>
              <a:gd name="connsiteX4" fmla="*/ 0 w 12192154"/>
              <a:gd name="connsiteY4" fmla="*/ 6219372 h 6219372"/>
              <a:gd name="connsiteX0" fmla="*/ 0 w 12193397"/>
              <a:gd name="connsiteY0" fmla="*/ 6219372 h 6219372"/>
              <a:gd name="connsiteX1" fmla="*/ 9849393 w 12193397"/>
              <a:gd name="connsiteY1" fmla="*/ 4437018 h 6219372"/>
              <a:gd name="connsiteX2" fmla="*/ 12192001 w 12193397"/>
              <a:gd name="connsiteY2" fmla="*/ 0 h 6219372"/>
              <a:gd name="connsiteX3" fmla="*/ 12192001 w 12193397"/>
              <a:gd name="connsiteY3" fmla="*/ 6219372 h 6219372"/>
              <a:gd name="connsiteX4" fmla="*/ 0 w 12193397"/>
              <a:gd name="connsiteY4" fmla="*/ 6219372 h 6219372"/>
              <a:gd name="connsiteX0" fmla="*/ 0 w 12193397"/>
              <a:gd name="connsiteY0" fmla="*/ 6219372 h 6872515"/>
              <a:gd name="connsiteX1" fmla="*/ 9849393 w 12193397"/>
              <a:gd name="connsiteY1" fmla="*/ 4437018 h 6872515"/>
              <a:gd name="connsiteX2" fmla="*/ 12192001 w 12193397"/>
              <a:gd name="connsiteY2" fmla="*/ 0 h 6872515"/>
              <a:gd name="connsiteX3" fmla="*/ 12192001 w 12193397"/>
              <a:gd name="connsiteY3" fmla="*/ 6872515 h 6872515"/>
              <a:gd name="connsiteX4" fmla="*/ 0 w 12193397"/>
              <a:gd name="connsiteY4" fmla="*/ 6219372 h 6872515"/>
              <a:gd name="connsiteX0" fmla="*/ 0 w 12222426"/>
              <a:gd name="connsiteY0" fmla="*/ 6872514 h 6872515"/>
              <a:gd name="connsiteX1" fmla="*/ 9878422 w 12222426"/>
              <a:gd name="connsiteY1" fmla="*/ 4437018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197736 w 12222426"/>
              <a:gd name="connsiteY1" fmla="*/ 4814390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212250 w 12222426"/>
              <a:gd name="connsiteY1" fmla="*/ 5409476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22426" h="6872515">
                <a:moveTo>
                  <a:pt x="0" y="6872514"/>
                </a:moveTo>
                <a:cubicBezTo>
                  <a:pt x="2037805" y="5722982"/>
                  <a:pt x="8174445" y="6559008"/>
                  <a:pt x="10212250" y="5409476"/>
                </a:cubicBezTo>
                <a:cubicBezTo>
                  <a:pt x="12386490" y="3728721"/>
                  <a:pt x="11261635" y="1719943"/>
                  <a:pt x="12221030" y="0"/>
                </a:cubicBezTo>
                <a:cubicBezTo>
                  <a:pt x="12216192" y="2281162"/>
                  <a:pt x="12225868" y="4591353"/>
                  <a:pt x="12221030" y="6872515"/>
                </a:cubicBezTo>
                <a:lnTo>
                  <a:pt x="0" y="6872514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Isosceles Triangle 9">
            <a:extLst>
              <a:ext uri="{FF2B5EF4-FFF2-40B4-BE49-F238E27FC236}">
                <a16:creationId xmlns:a16="http://schemas.microsoft.com/office/drawing/2014/main" id="{ED72CE23-6E9E-445E-A127-A9C3AB89B488}"/>
              </a:ext>
            </a:extLst>
          </p:cNvPr>
          <p:cNvSpPr/>
          <p:nvPr userDrawn="1"/>
        </p:nvSpPr>
        <p:spPr>
          <a:xfrm rot="10800000">
            <a:off x="1" y="-12699"/>
            <a:ext cx="12204700" cy="6870700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97736 w 12192000"/>
              <a:gd name="connsiteY1" fmla="*/ 5656217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039600"/>
              <a:gd name="connsiteY0" fmla="*/ 6997700 h 6997700"/>
              <a:gd name="connsiteX1" fmla="*/ 10045336 w 12039600"/>
              <a:gd name="connsiteY1" fmla="*/ 5656217 h 6997700"/>
              <a:gd name="connsiteX2" fmla="*/ 12039600 w 12039600"/>
              <a:gd name="connsiteY2" fmla="*/ 0 h 6997700"/>
              <a:gd name="connsiteX3" fmla="*/ 12039600 w 12039600"/>
              <a:gd name="connsiteY3" fmla="*/ 6858000 h 6997700"/>
              <a:gd name="connsiteX4" fmla="*/ 0 w 12039600"/>
              <a:gd name="connsiteY4" fmla="*/ 6997700 h 6997700"/>
              <a:gd name="connsiteX0" fmla="*/ 0 w 12192000"/>
              <a:gd name="connsiteY0" fmla="*/ 6997700 h 6997700"/>
              <a:gd name="connsiteX1" fmla="*/ 10045336 w 12192000"/>
              <a:gd name="connsiteY1" fmla="*/ 5656217 h 6997700"/>
              <a:gd name="connsiteX2" fmla="*/ 12039600 w 12192000"/>
              <a:gd name="connsiteY2" fmla="*/ 0 h 6997700"/>
              <a:gd name="connsiteX3" fmla="*/ 12192000 w 12192000"/>
              <a:gd name="connsiteY3" fmla="*/ 6997700 h 6997700"/>
              <a:gd name="connsiteX4" fmla="*/ 0 w 12192000"/>
              <a:gd name="connsiteY4" fmla="*/ 6997700 h 6997700"/>
              <a:gd name="connsiteX0" fmla="*/ 0 w 12192000"/>
              <a:gd name="connsiteY0" fmla="*/ 6845300 h 6845300"/>
              <a:gd name="connsiteX1" fmla="*/ 10045336 w 12192000"/>
              <a:gd name="connsiteY1" fmla="*/ 55038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83436 w 12192000"/>
              <a:gd name="connsiteY1" fmla="*/ 55927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45336 w 12192000"/>
              <a:gd name="connsiteY1" fmla="*/ 55546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45336 w 12192000"/>
              <a:gd name="connsiteY1" fmla="*/ 55546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204700"/>
              <a:gd name="connsiteY0" fmla="*/ 6832600 h 6845300"/>
              <a:gd name="connsiteX1" fmla="*/ 10058036 w 12204700"/>
              <a:gd name="connsiteY1" fmla="*/ 5554617 h 6845300"/>
              <a:gd name="connsiteX2" fmla="*/ 12204700 w 12204700"/>
              <a:gd name="connsiteY2" fmla="*/ 0 h 6845300"/>
              <a:gd name="connsiteX3" fmla="*/ 12204700 w 12204700"/>
              <a:gd name="connsiteY3" fmla="*/ 6845300 h 6845300"/>
              <a:gd name="connsiteX4" fmla="*/ 0 w 12204700"/>
              <a:gd name="connsiteY4" fmla="*/ 6832600 h 6845300"/>
              <a:gd name="connsiteX0" fmla="*/ 0 w 12204700"/>
              <a:gd name="connsiteY0" fmla="*/ 6832600 h 6845300"/>
              <a:gd name="connsiteX1" fmla="*/ 10058036 w 12204700"/>
              <a:gd name="connsiteY1" fmla="*/ 5554617 h 6845300"/>
              <a:gd name="connsiteX2" fmla="*/ 12204700 w 12204700"/>
              <a:gd name="connsiteY2" fmla="*/ 0 h 6845300"/>
              <a:gd name="connsiteX3" fmla="*/ 12204700 w 12204700"/>
              <a:gd name="connsiteY3" fmla="*/ 6845300 h 6845300"/>
              <a:gd name="connsiteX4" fmla="*/ 0 w 12204700"/>
              <a:gd name="connsiteY4" fmla="*/ 6832600 h 6845300"/>
              <a:gd name="connsiteX0" fmla="*/ 0 w 12204700"/>
              <a:gd name="connsiteY0" fmla="*/ 6832600 h 6870700"/>
              <a:gd name="connsiteX1" fmla="*/ 10058036 w 12204700"/>
              <a:gd name="connsiteY1" fmla="*/ 5554617 h 6870700"/>
              <a:gd name="connsiteX2" fmla="*/ 12204700 w 12204700"/>
              <a:gd name="connsiteY2" fmla="*/ 0 h 6870700"/>
              <a:gd name="connsiteX3" fmla="*/ 12192000 w 12204700"/>
              <a:gd name="connsiteY3" fmla="*/ 6870700 h 6870700"/>
              <a:gd name="connsiteX4" fmla="*/ 0 w 12204700"/>
              <a:gd name="connsiteY4" fmla="*/ 6832600 h 687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4700" h="6870700">
                <a:moveTo>
                  <a:pt x="0" y="6832600"/>
                </a:moveTo>
                <a:cubicBezTo>
                  <a:pt x="1885405" y="5568768"/>
                  <a:pt x="8020231" y="6704149"/>
                  <a:pt x="10058036" y="5554617"/>
                </a:cubicBezTo>
                <a:cubicBezTo>
                  <a:pt x="12232276" y="3873862"/>
                  <a:pt x="11054805" y="1554843"/>
                  <a:pt x="12204700" y="0"/>
                </a:cubicBezTo>
                <a:cubicBezTo>
                  <a:pt x="12200467" y="2290233"/>
                  <a:pt x="12196233" y="4580467"/>
                  <a:pt x="12192000" y="6870700"/>
                </a:cubicBezTo>
                <a:lnTo>
                  <a:pt x="0" y="6832600"/>
                </a:lnTo>
                <a:close/>
              </a:path>
            </a:pathLst>
          </a:cu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AF55D275-D7F0-4BC5-ACE1-08EA96FE065F}"/>
              </a:ext>
            </a:extLst>
          </p:cNvPr>
          <p:cNvSpPr/>
          <p:nvPr userDrawn="1"/>
        </p:nvSpPr>
        <p:spPr>
          <a:xfrm rot="10800000">
            <a:off x="1" y="1"/>
            <a:ext cx="12192000" cy="6858000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97736 w 12192000"/>
              <a:gd name="connsiteY1" fmla="*/ 5656217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6858000">
                <a:moveTo>
                  <a:pt x="0" y="6858000"/>
                </a:moveTo>
                <a:cubicBezTo>
                  <a:pt x="2037805" y="5708468"/>
                  <a:pt x="8159931" y="6805749"/>
                  <a:pt x="10197736" y="5656217"/>
                </a:cubicBezTo>
                <a:cubicBezTo>
                  <a:pt x="12371976" y="3975462"/>
                  <a:pt x="11232605" y="1719943"/>
                  <a:pt x="12192000" y="0"/>
                </a:cubicBez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 descr="A picture containing indoor&#10;&#10;Description generated with high confidence">
            <a:extLst>
              <a:ext uri="{FF2B5EF4-FFF2-40B4-BE49-F238E27FC236}">
                <a16:creationId xmlns:a16="http://schemas.microsoft.com/office/drawing/2014/main" id="{9358ED85-3F91-4A60-AA0D-5214CD30A54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01"/>
          <a:stretch/>
        </p:blipFill>
        <p:spPr>
          <a:xfrm>
            <a:off x="354562" y="479042"/>
            <a:ext cx="1824738" cy="1432477"/>
          </a:xfrm>
          <a:prstGeom prst="rect">
            <a:avLst/>
          </a:prstGeom>
        </p:spPr>
      </p:pic>
      <p:pic>
        <p:nvPicPr>
          <p:cNvPr id="17" name="Picture 16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745027A7-4436-4BFC-B715-CB8E92192DF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8451" y="770574"/>
            <a:ext cx="4263315" cy="1217780"/>
          </a:xfrm>
          <a:prstGeom prst="rect">
            <a:avLst/>
          </a:prstGeom>
        </p:spPr>
      </p:pic>
      <p:sp>
        <p:nvSpPr>
          <p:cNvPr id="22" name="Subtitle 2">
            <a:extLst>
              <a:ext uri="{FF2B5EF4-FFF2-40B4-BE49-F238E27FC236}">
                <a16:creationId xmlns:a16="http://schemas.microsoft.com/office/drawing/2014/main" id="{BE025E4A-4CBA-48FB-AEF6-DE10B0DC6327}"/>
              </a:ext>
            </a:extLst>
          </p:cNvPr>
          <p:cNvSpPr txBox="1">
            <a:spLocks/>
          </p:cNvSpPr>
          <p:nvPr userDrawn="1"/>
        </p:nvSpPr>
        <p:spPr>
          <a:xfrm>
            <a:off x="6958652" y="5796343"/>
            <a:ext cx="5132090" cy="97792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0" i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Curriculum Development </a:t>
            </a:r>
          </a:p>
          <a:p>
            <a:pPr algn="r"/>
            <a:r>
              <a:rPr lang="en-US" sz="1400" b="0" i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Master’s Degree Program in </a:t>
            </a:r>
          </a:p>
          <a:p>
            <a:pPr algn="r"/>
            <a:r>
              <a:rPr lang="en-US" sz="1400" b="0" i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Industrial Engineering for Thailand Sustainable Smart Industry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5D39AF64-02D8-4A17-BB3F-4E30148764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6177" y="3445482"/>
            <a:ext cx="8950284" cy="1305161"/>
          </a:xfrm>
          <a:noFill/>
        </p:spPr>
        <p:txBody>
          <a:bodyPr anchor="ctr">
            <a:noAutofit/>
          </a:bodyPr>
          <a:lstStyle>
            <a:lvl1pPr marL="0" indent="0" algn="ctr">
              <a:buNone/>
              <a:defRPr sz="28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47DADDB0-2C51-4443-AB1B-DC4AF76394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6177" y="2067992"/>
            <a:ext cx="8950284" cy="1121423"/>
          </a:xfrm>
          <a:noFill/>
        </p:spPr>
        <p:txBody>
          <a:bodyPr anchor="ctr">
            <a:noAutofit/>
          </a:bodyPr>
          <a:lstStyle>
            <a:lvl1pPr algn="ctr">
              <a:defRPr sz="4400" b="0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5E31D9C-DF45-4586-BF2E-7912D4B41D80}"/>
              </a:ext>
            </a:extLst>
          </p:cNvPr>
          <p:cNvSpPr/>
          <p:nvPr userDrawn="1"/>
        </p:nvSpPr>
        <p:spPr>
          <a:xfrm>
            <a:off x="1356177" y="3184039"/>
            <a:ext cx="8950284" cy="8439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3344BED-7B33-41AD-A323-368EB9B434D6}"/>
              </a:ext>
            </a:extLst>
          </p:cNvPr>
          <p:cNvSpPr/>
          <p:nvPr userDrawn="1"/>
        </p:nvSpPr>
        <p:spPr>
          <a:xfrm>
            <a:off x="1615354" y="3263030"/>
            <a:ext cx="8431930" cy="4571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B023124-B431-4DF0-80A3-5D3DB66D88FD}"/>
              </a:ext>
            </a:extLst>
          </p:cNvPr>
          <p:cNvSpPr/>
          <p:nvPr userDrawn="1"/>
        </p:nvSpPr>
        <p:spPr>
          <a:xfrm>
            <a:off x="1927935" y="3310167"/>
            <a:ext cx="7806768" cy="524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6" name="Group 65"/>
          <p:cNvGrpSpPr/>
          <p:nvPr userDrawn="1"/>
        </p:nvGrpSpPr>
        <p:grpSpPr>
          <a:xfrm>
            <a:off x="1433334" y="1661096"/>
            <a:ext cx="10658792" cy="5077641"/>
            <a:chOff x="1433334" y="1661096"/>
            <a:chExt cx="10658792" cy="5077641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10E009E9-C9B2-471A-9A7A-5D205EEDA14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20309" y="4249828"/>
              <a:ext cx="1280160" cy="1280160"/>
            </a:xfrm>
            <a:prstGeom prst="rect">
              <a:avLst/>
            </a:prstGeom>
            <a:noFill/>
          </p:spPr>
        </p:pic>
        <p:pic>
          <p:nvPicPr>
            <p:cNvPr id="2" name="Picture 1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43366" y="5267033"/>
              <a:ext cx="1243584" cy="1228038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87735" y="5409421"/>
              <a:ext cx="1234440" cy="1234440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52371" y="4984342"/>
              <a:ext cx="1554480" cy="1417874"/>
            </a:xfrm>
            <a:prstGeom prst="rect">
              <a:avLst/>
            </a:prstGeom>
          </p:spPr>
        </p:pic>
        <p:grpSp>
          <p:nvGrpSpPr>
            <p:cNvPr id="39" name="Group 38"/>
            <p:cNvGrpSpPr/>
            <p:nvPr userDrawn="1"/>
          </p:nvGrpSpPr>
          <p:grpSpPr>
            <a:xfrm>
              <a:off x="1433334" y="5625782"/>
              <a:ext cx="1947672" cy="1112955"/>
              <a:chOff x="1462142" y="5625782"/>
              <a:chExt cx="1947672" cy="1112955"/>
            </a:xfrm>
          </p:grpSpPr>
          <p:sp>
            <p:nvSpPr>
              <p:cNvPr id="29" name="Rectangle 28"/>
              <p:cNvSpPr/>
              <p:nvPr userDrawn="1"/>
            </p:nvSpPr>
            <p:spPr>
              <a:xfrm>
                <a:off x="1709237" y="6396483"/>
                <a:ext cx="1453102" cy="15657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7" name="Picture 6"/>
              <p:cNvPicPr>
                <a:picLocks noChangeAspect="1"/>
              </p:cNvPicPr>
              <p:nvPr userDrawn="1"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62142" y="5625782"/>
                <a:ext cx="1947672" cy="1112955"/>
              </a:xfrm>
              <a:prstGeom prst="rect">
                <a:avLst/>
              </a:prstGeom>
            </p:spPr>
          </p:pic>
        </p:grpSp>
        <p:pic>
          <p:nvPicPr>
            <p:cNvPr id="24" name="Picture 23"/>
            <p:cNvPicPr>
              <a:picLocks noChangeAspect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35690" y="4846630"/>
              <a:ext cx="1252728" cy="1244376"/>
            </a:xfrm>
            <a:prstGeom prst="rect">
              <a:avLst/>
            </a:prstGeom>
          </p:spPr>
        </p:pic>
        <p:pic>
          <p:nvPicPr>
            <p:cNvPr id="38" name="Picture 37"/>
            <p:cNvPicPr>
              <a:picLocks noChangeAspect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31422" y="1661096"/>
              <a:ext cx="1060704" cy="1416670"/>
            </a:xfrm>
            <a:prstGeom prst="rect">
              <a:avLst/>
            </a:prstGeom>
          </p:spPr>
        </p:pic>
        <p:pic>
          <p:nvPicPr>
            <p:cNvPr id="41" name="Picture 40"/>
            <p:cNvPicPr>
              <a:picLocks noChangeAspect="1"/>
            </p:cNvPicPr>
            <p:nvPr userDrawn="1"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82832" y="5179620"/>
              <a:ext cx="1225296" cy="1418349"/>
            </a:xfrm>
            <a:prstGeom prst="rect">
              <a:avLst/>
            </a:prstGeom>
          </p:spPr>
        </p:pic>
        <p:pic>
          <p:nvPicPr>
            <p:cNvPr id="42" name="Picture 41"/>
            <p:cNvPicPr>
              <a:picLocks noChangeAspect="1"/>
            </p:cNvPicPr>
            <p:nvPr userDrawn="1"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39173" y="2994422"/>
              <a:ext cx="850392" cy="149033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74934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2A9F83CD-1E72-46FA-A09B-48783A0A344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02EEB56D-10AA-4548-B3DB-C74661EAED2E}"/>
              </a:ext>
            </a:extLst>
          </p:cNvPr>
          <p:cNvSpPr/>
          <p:nvPr userDrawn="1"/>
        </p:nvSpPr>
        <p:spPr>
          <a:xfrm rot="10800000">
            <a:off x="304800" y="274321"/>
            <a:ext cx="11571545" cy="6295197"/>
          </a:xfrm>
          <a:prstGeom prst="round2DiagRect">
            <a:avLst/>
          </a:prstGeom>
          <a:solidFill>
            <a:schemeClr val="bg1"/>
          </a:solidFill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3" name="Picture 6" descr="A picture containing indoor&#10;&#10;Description generated with high confidence">
            <a:extLst>
              <a:ext uri="{FF2B5EF4-FFF2-40B4-BE49-F238E27FC236}">
                <a16:creationId xmlns:a16="http://schemas.microsoft.com/office/drawing/2014/main" id="{33CC12D3-EFEE-4DBD-A0DE-4E686686110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624" y="486231"/>
            <a:ext cx="1091440" cy="89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41045D65-668D-4D95-B4D8-EA5B054C4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2288" y="448674"/>
            <a:ext cx="9913041" cy="888031"/>
          </a:xfrm>
        </p:spPr>
        <p:txBody>
          <a:bodyPr>
            <a:normAutofit/>
          </a:bodyPr>
          <a:lstStyle>
            <a:lvl1pPr algn="ctr">
              <a:defRPr sz="32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B2A50B16-EDDF-4F8E-8E61-17E398D06F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814" y="1693703"/>
            <a:ext cx="11229516" cy="4303509"/>
          </a:xfrm>
        </p:spPr>
        <p:txBody>
          <a:bodyPr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AB01A1C-51D1-41B4-9C3C-E06B1D57AF69}"/>
              </a:ext>
            </a:extLst>
          </p:cNvPr>
          <p:cNvGrpSpPr/>
          <p:nvPr userDrawn="1"/>
        </p:nvGrpSpPr>
        <p:grpSpPr>
          <a:xfrm>
            <a:off x="1792289" y="1349129"/>
            <a:ext cx="9913040" cy="154101"/>
            <a:chOff x="1610813" y="1340083"/>
            <a:chExt cx="7607984" cy="16991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FAE0845-1B36-45A0-A900-346B585FB863}"/>
                </a:ext>
              </a:extLst>
            </p:cNvPr>
            <p:cNvSpPr/>
            <p:nvPr userDrawn="1"/>
          </p:nvSpPr>
          <p:spPr>
            <a:xfrm>
              <a:off x="1610813" y="1340083"/>
              <a:ext cx="7607984" cy="84392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54424509-D133-4E5C-8A4D-7A431372B253}"/>
                </a:ext>
              </a:extLst>
            </p:cNvPr>
            <p:cNvSpPr/>
            <p:nvPr userDrawn="1"/>
          </p:nvSpPr>
          <p:spPr>
            <a:xfrm>
              <a:off x="1831119" y="1405583"/>
              <a:ext cx="7167370" cy="45719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84E59BE7-4247-4ABD-852F-D91F21A5AAD4}"/>
                </a:ext>
              </a:extLst>
            </p:cNvPr>
            <p:cNvSpPr/>
            <p:nvPr userDrawn="1"/>
          </p:nvSpPr>
          <p:spPr>
            <a:xfrm>
              <a:off x="2096821" y="1457576"/>
              <a:ext cx="6635965" cy="52425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15" name="Picture 1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B361314F-AD54-4372-AC14-9CC620E0DE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44" b="10446"/>
          <a:stretch/>
        </p:blipFill>
        <p:spPr>
          <a:xfrm>
            <a:off x="4578232" y="6117024"/>
            <a:ext cx="3329507" cy="746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612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2A9F83CD-1E72-46FA-A09B-48783A0A344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02EEB56D-10AA-4548-B3DB-C74661EAED2E}"/>
              </a:ext>
            </a:extLst>
          </p:cNvPr>
          <p:cNvSpPr/>
          <p:nvPr userDrawn="1"/>
        </p:nvSpPr>
        <p:spPr>
          <a:xfrm rot="10800000">
            <a:off x="304800" y="274321"/>
            <a:ext cx="11571545" cy="6295197"/>
          </a:xfrm>
          <a:prstGeom prst="round2DiagRect">
            <a:avLst/>
          </a:prstGeom>
          <a:solidFill>
            <a:schemeClr val="bg1"/>
          </a:solidFill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3" name="Picture 6" descr="A picture containing indoor&#10;&#10;Description generated with high confidence">
            <a:extLst>
              <a:ext uri="{FF2B5EF4-FFF2-40B4-BE49-F238E27FC236}">
                <a16:creationId xmlns:a16="http://schemas.microsoft.com/office/drawing/2014/main" id="{33CC12D3-EFEE-4DBD-A0DE-4E686686110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624" y="486231"/>
            <a:ext cx="1091440" cy="89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41045D65-668D-4D95-B4D8-EA5B054C4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2288" y="448674"/>
            <a:ext cx="9913041" cy="888031"/>
          </a:xfrm>
        </p:spPr>
        <p:txBody>
          <a:bodyPr>
            <a:normAutofit/>
          </a:bodyPr>
          <a:lstStyle>
            <a:lvl1pPr algn="ctr">
              <a:defRPr sz="32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B2A50B16-EDDF-4F8E-8E61-17E398D06F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814" y="1693703"/>
            <a:ext cx="11229516" cy="4303509"/>
          </a:xfrm>
        </p:spPr>
        <p:txBody>
          <a:bodyPr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5" name="Picture 1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B361314F-AD54-4372-AC14-9CC620E0DE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44" b="10446"/>
          <a:stretch/>
        </p:blipFill>
        <p:spPr>
          <a:xfrm>
            <a:off x="4578232" y="6117024"/>
            <a:ext cx="3329507" cy="74666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Isosceles Triangle 9">
            <a:extLst>
              <a:ext uri="{FF2B5EF4-FFF2-40B4-BE49-F238E27FC236}">
                <a16:creationId xmlns:a16="http://schemas.microsoft.com/office/drawing/2014/main" id="{C97EE39D-45B9-4BC4-A0D5-310EF34CFB88}"/>
              </a:ext>
            </a:extLst>
          </p:cNvPr>
          <p:cNvSpPr/>
          <p:nvPr userDrawn="1"/>
        </p:nvSpPr>
        <p:spPr>
          <a:xfrm>
            <a:off x="12703" y="2031"/>
            <a:ext cx="12195630" cy="6847115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700000"/>
              <a:gd name="connsiteY0" fmla="*/ 6858000 h 7525657"/>
              <a:gd name="connsiteX1" fmla="*/ 10371907 w 12700000"/>
              <a:gd name="connsiteY1" fmla="*/ 5786846 h 7525657"/>
              <a:gd name="connsiteX2" fmla="*/ 12192000 w 12700000"/>
              <a:gd name="connsiteY2" fmla="*/ 0 h 7525657"/>
              <a:gd name="connsiteX3" fmla="*/ 12700000 w 12700000"/>
              <a:gd name="connsiteY3" fmla="*/ 7525657 h 7525657"/>
              <a:gd name="connsiteX4" fmla="*/ 0 w 12700000"/>
              <a:gd name="connsiteY4" fmla="*/ 6858000 h 7525657"/>
              <a:gd name="connsiteX0" fmla="*/ 0 w 12729029"/>
              <a:gd name="connsiteY0" fmla="*/ 6204858 h 6872515"/>
              <a:gd name="connsiteX1" fmla="*/ 10371907 w 12729029"/>
              <a:gd name="connsiteY1" fmla="*/ 5133704 h 6872515"/>
              <a:gd name="connsiteX2" fmla="*/ 12729029 w 12729029"/>
              <a:gd name="connsiteY2" fmla="*/ 0 h 6872515"/>
              <a:gd name="connsiteX3" fmla="*/ 12700000 w 12729029"/>
              <a:gd name="connsiteY3" fmla="*/ 6872515 h 6872515"/>
              <a:gd name="connsiteX4" fmla="*/ 0 w 12729029"/>
              <a:gd name="connsiteY4" fmla="*/ 6204858 h 6872515"/>
              <a:gd name="connsiteX0" fmla="*/ 0 w 12162972"/>
              <a:gd name="connsiteY0" fmla="*/ 6872515 h 6872515"/>
              <a:gd name="connsiteX1" fmla="*/ 9805850 w 12162972"/>
              <a:gd name="connsiteY1" fmla="*/ 5133704 h 6872515"/>
              <a:gd name="connsiteX2" fmla="*/ 12162972 w 12162972"/>
              <a:gd name="connsiteY2" fmla="*/ 0 h 6872515"/>
              <a:gd name="connsiteX3" fmla="*/ 12133943 w 12162972"/>
              <a:gd name="connsiteY3" fmla="*/ 6872515 h 6872515"/>
              <a:gd name="connsiteX4" fmla="*/ 0 w 12162972"/>
              <a:gd name="connsiteY4" fmla="*/ 6872515 h 6872515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133943 w 12148458"/>
              <a:gd name="connsiteY3" fmla="*/ 6843486 h 6843486"/>
              <a:gd name="connsiteX4" fmla="*/ 0 w 12148458"/>
              <a:gd name="connsiteY4" fmla="*/ 6843486 h 6843486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032343 w 12148458"/>
              <a:gd name="connsiteY3" fmla="*/ 6698343 h 6843486"/>
              <a:gd name="connsiteX4" fmla="*/ 0 w 12148458"/>
              <a:gd name="connsiteY4" fmla="*/ 6843486 h 6843486"/>
              <a:gd name="connsiteX0" fmla="*/ 0 w 12149854"/>
              <a:gd name="connsiteY0" fmla="*/ 6843486 h 6843486"/>
              <a:gd name="connsiteX1" fmla="*/ 9805850 w 12149854"/>
              <a:gd name="connsiteY1" fmla="*/ 5104675 h 6843486"/>
              <a:gd name="connsiteX2" fmla="*/ 12148458 w 12149854"/>
              <a:gd name="connsiteY2" fmla="*/ 0 h 6843486"/>
              <a:gd name="connsiteX3" fmla="*/ 12148458 w 12149854"/>
              <a:gd name="connsiteY3" fmla="*/ 6828972 h 6843486"/>
              <a:gd name="connsiteX4" fmla="*/ 0 w 12149854"/>
              <a:gd name="connsiteY4" fmla="*/ 6843486 h 6843486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28972 h 6887029"/>
              <a:gd name="connsiteX4" fmla="*/ 0 w 12193397"/>
              <a:gd name="connsiteY4" fmla="*/ 6887029 h 6887029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87029 h 6887029"/>
              <a:gd name="connsiteX4" fmla="*/ 0 w 12193397"/>
              <a:gd name="connsiteY4" fmla="*/ 6887029 h 6887029"/>
              <a:gd name="connsiteX0" fmla="*/ 0 w 12192154"/>
              <a:gd name="connsiteY0" fmla="*/ 6219372 h 6219372"/>
              <a:gd name="connsiteX1" fmla="*/ 9849393 w 12192154"/>
              <a:gd name="connsiteY1" fmla="*/ 4437018 h 6219372"/>
              <a:gd name="connsiteX2" fmla="*/ 12090401 w 12192154"/>
              <a:gd name="connsiteY2" fmla="*/ 0 h 6219372"/>
              <a:gd name="connsiteX3" fmla="*/ 12192001 w 12192154"/>
              <a:gd name="connsiteY3" fmla="*/ 6219372 h 6219372"/>
              <a:gd name="connsiteX4" fmla="*/ 0 w 12192154"/>
              <a:gd name="connsiteY4" fmla="*/ 6219372 h 6219372"/>
              <a:gd name="connsiteX0" fmla="*/ 0 w 12193397"/>
              <a:gd name="connsiteY0" fmla="*/ 6219372 h 6219372"/>
              <a:gd name="connsiteX1" fmla="*/ 9849393 w 12193397"/>
              <a:gd name="connsiteY1" fmla="*/ 4437018 h 6219372"/>
              <a:gd name="connsiteX2" fmla="*/ 12192001 w 12193397"/>
              <a:gd name="connsiteY2" fmla="*/ 0 h 6219372"/>
              <a:gd name="connsiteX3" fmla="*/ 12192001 w 12193397"/>
              <a:gd name="connsiteY3" fmla="*/ 6219372 h 6219372"/>
              <a:gd name="connsiteX4" fmla="*/ 0 w 12193397"/>
              <a:gd name="connsiteY4" fmla="*/ 6219372 h 6219372"/>
              <a:gd name="connsiteX0" fmla="*/ 0 w 12193397"/>
              <a:gd name="connsiteY0" fmla="*/ 6219372 h 6872515"/>
              <a:gd name="connsiteX1" fmla="*/ 9849393 w 12193397"/>
              <a:gd name="connsiteY1" fmla="*/ 4437018 h 6872515"/>
              <a:gd name="connsiteX2" fmla="*/ 12192001 w 12193397"/>
              <a:gd name="connsiteY2" fmla="*/ 0 h 6872515"/>
              <a:gd name="connsiteX3" fmla="*/ 12192001 w 12193397"/>
              <a:gd name="connsiteY3" fmla="*/ 6872515 h 6872515"/>
              <a:gd name="connsiteX4" fmla="*/ 0 w 12193397"/>
              <a:gd name="connsiteY4" fmla="*/ 6219372 h 6872515"/>
              <a:gd name="connsiteX0" fmla="*/ 0 w 12222426"/>
              <a:gd name="connsiteY0" fmla="*/ 6872514 h 6872515"/>
              <a:gd name="connsiteX1" fmla="*/ 9878422 w 12222426"/>
              <a:gd name="connsiteY1" fmla="*/ 4437018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197736 w 12222426"/>
              <a:gd name="connsiteY1" fmla="*/ 4814390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212250 w 12222426"/>
              <a:gd name="connsiteY1" fmla="*/ 5409476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096136 w 12222426"/>
              <a:gd name="connsiteY1" fmla="*/ 5264333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59130"/>
              <a:gd name="connsiteY0" fmla="*/ 6847114 h 6847115"/>
              <a:gd name="connsiteX1" fmla="*/ 10096136 w 12259130"/>
              <a:gd name="connsiteY1" fmla="*/ 5238933 h 6847115"/>
              <a:gd name="connsiteX2" fmla="*/ 12259130 w 12259130"/>
              <a:gd name="connsiteY2" fmla="*/ 0 h 6847115"/>
              <a:gd name="connsiteX3" fmla="*/ 12221030 w 12259130"/>
              <a:gd name="connsiteY3" fmla="*/ 6847115 h 6847115"/>
              <a:gd name="connsiteX4" fmla="*/ 0 w 12259130"/>
              <a:gd name="connsiteY4" fmla="*/ 6847114 h 6847115"/>
              <a:gd name="connsiteX0" fmla="*/ 0 w 12170230"/>
              <a:gd name="connsiteY0" fmla="*/ 6859814 h 6859814"/>
              <a:gd name="connsiteX1" fmla="*/ 10007236 w 12170230"/>
              <a:gd name="connsiteY1" fmla="*/ 5238933 h 6859814"/>
              <a:gd name="connsiteX2" fmla="*/ 12170230 w 12170230"/>
              <a:gd name="connsiteY2" fmla="*/ 0 h 6859814"/>
              <a:gd name="connsiteX3" fmla="*/ 12132130 w 12170230"/>
              <a:gd name="connsiteY3" fmla="*/ 6847115 h 6859814"/>
              <a:gd name="connsiteX4" fmla="*/ 0 w 12170230"/>
              <a:gd name="connsiteY4" fmla="*/ 6859814 h 6859814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5630" h="6847115">
                <a:moveTo>
                  <a:pt x="0" y="6847114"/>
                </a:moveTo>
                <a:cubicBezTo>
                  <a:pt x="1860005" y="5494382"/>
                  <a:pt x="7994831" y="6388465"/>
                  <a:pt x="10032636" y="5238933"/>
                </a:cubicBezTo>
                <a:cubicBezTo>
                  <a:pt x="12206876" y="3558178"/>
                  <a:pt x="11083835" y="1631043"/>
                  <a:pt x="12195630" y="0"/>
                </a:cubicBezTo>
                <a:cubicBezTo>
                  <a:pt x="12190792" y="2281162"/>
                  <a:pt x="12162368" y="4565953"/>
                  <a:pt x="12157530" y="6847115"/>
                </a:cubicBezTo>
                <a:lnTo>
                  <a:pt x="0" y="6847114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Isosceles Triangle 9">
            <a:extLst>
              <a:ext uri="{FF2B5EF4-FFF2-40B4-BE49-F238E27FC236}">
                <a16:creationId xmlns:a16="http://schemas.microsoft.com/office/drawing/2014/main" id="{66BF8A63-094C-431F-A3A0-63E41BD8DF9F}"/>
              </a:ext>
            </a:extLst>
          </p:cNvPr>
          <p:cNvSpPr/>
          <p:nvPr userDrawn="1"/>
        </p:nvSpPr>
        <p:spPr>
          <a:xfrm>
            <a:off x="-15213" y="-8794"/>
            <a:ext cx="12222426" cy="6872515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700000"/>
              <a:gd name="connsiteY0" fmla="*/ 6858000 h 7525657"/>
              <a:gd name="connsiteX1" fmla="*/ 10371907 w 12700000"/>
              <a:gd name="connsiteY1" fmla="*/ 5786846 h 7525657"/>
              <a:gd name="connsiteX2" fmla="*/ 12192000 w 12700000"/>
              <a:gd name="connsiteY2" fmla="*/ 0 h 7525657"/>
              <a:gd name="connsiteX3" fmla="*/ 12700000 w 12700000"/>
              <a:gd name="connsiteY3" fmla="*/ 7525657 h 7525657"/>
              <a:gd name="connsiteX4" fmla="*/ 0 w 12700000"/>
              <a:gd name="connsiteY4" fmla="*/ 6858000 h 7525657"/>
              <a:gd name="connsiteX0" fmla="*/ 0 w 12729029"/>
              <a:gd name="connsiteY0" fmla="*/ 6204858 h 6872515"/>
              <a:gd name="connsiteX1" fmla="*/ 10371907 w 12729029"/>
              <a:gd name="connsiteY1" fmla="*/ 5133704 h 6872515"/>
              <a:gd name="connsiteX2" fmla="*/ 12729029 w 12729029"/>
              <a:gd name="connsiteY2" fmla="*/ 0 h 6872515"/>
              <a:gd name="connsiteX3" fmla="*/ 12700000 w 12729029"/>
              <a:gd name="connsiteY3" fmla="*/ 6872515 h 6872515"/>
              <a:gd name="connsiteX4" fmla="*/ 0 w 12729029"/>
              <a:gd name="connsiteY4" fmla="*/ 6204858 h 6872515"/>
              <a:gd name="connsiteX0" fmla="*/ 0 w 12162972"/>
              <a:gd name="connsiteY0" fmla="*/ 6872515 h 6872515"/>
              <a:gd name="connsiteX1" fmla="*/ 9805850 w 12162972"/>
              <a:gd name="connsiteY1" fmla="*/ 5133704 h 6872515"/>
              <a:gd name="connsiteX2" fmla="*/ 12162972 w 12162972"/>
              <a:gd name="connsiteY2" fmla="*/ 0 h 6872515"/>
              <a:gd name="connsiteX3" fmla="*/ 12133943 w 12162972"/>
              <a:gd name="connsiteY3" fmla="*/ 6872515 h 6872515"/>
              <a:gd name="connsiteX4" fmla="*/ 0 w 12162972"/>
              <a:gd name="connsiteY4" fmla="*/ 6872515 h 6872515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133943 w 12148458"/>
              <a:gd name="connsiteY3" fmla="*/ 6843486 h 6843486"/>
              <a:gd name="connsiteX4" fmla="*/ 0 w 12148458"/>
              <a:gd name="connsiteY4" fmla="*/ 6843486 h 6843486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032343 w 12148458"/>
              <a:gd name="connsiteY3" fmla="*/ 6698343 h 6843486"/>
              <a:gd name="connsiteX4" fmla="*/ 0 w 12148458"/>
              <a:gd name="connsiteY4" fmla="*/ 6843486 h 6843486"/>
              <a:gd name="connsiteX0" fmla="*/ 0 w 12149854"/>
              <a:gd name="connsiteY0" fmla="*/ 6843486 h 6843486"/>
              <a:gd name="connsiteX1" fmla="*/ 9805850 w 12149854"/>
              <a:gd name="connsiteY1" fmla="*/ 5104675 h 6843486"/>
              <a:gd name="connsiteX2" fmla="*/ 12148458 w 12149854"/>
              <a:gd name="connsiteY2" fmla="*/ 0 h 6843486"/>
              <a:gd name="connsiteX3" fmla="*/ 12148458 w 12149854"/>
              <a:gd name="connsiteY3" fmla="*/ 6828972 h 6843486"/>
              <a:gd name="connsiteX4" fmla="*/ 0 w 12149854"/>
              <a:gd name="connsiteY4" fmla="*/ 6843486 h 6843486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28972 h 6887029"/>
              <a:gd name="connsiteX4" fmla="*/ 0 w 12193397"/>
              <a:gd name="connsiteY4" fmla="*/ 6887029 h 6887029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87029 h 6887029"/>
              <a:gd name="connsiteX4" fmla="*/ 0 w 12193397"/>
              <a:gd name="connsiteY4" fmla="*/ 6887029 h 6887029"/>
              <a:gd name="connsiteX0" fmla="*/ 0 w 12192154"/>
              <a:gd name="connsiteY0" fmla="*/ 6219372 h 6219372"/>
              <a:gd name="connsiteX1" fmla="*/ 9849393 w 12192154"/>
              <a:gd name="connsiteY1" fmla="*/ 4437018 h 6219372"/>
              <a:gd name="connsiteX2" fmla="*/ 12090401 w 12192154"/>
              <a:gd name="connsiteY2" fmla="*/ 0 h 6219372"/>
              <a:gd name="connsiteX3" fmla="*/ 12192001 w 12192154"/>
              <a:gd name="connsiteY3" fmla="*/ 6219372 h 6219372"/>
              <a:gd name="connsiteX4" fmla="*/ 0 w 12192154"/>
              <a:gd name="connsiteY4" fmla="*/ 6219372 h 6219372"/>
              <a:gd name="connsiteX0" fmla="*/ 0 w 12193397"/>
              <a:gd name="connsiteY0" fmla="*/ 6219372 h 6219372"/>
              <a:gd name="connsiteX1" fmla="*/ 9849393 w 12193397"/>
              <a:gd name="connsiteY1" fmla="*/ 4437018 h 6219372"/>
              <a:gd name="connsiteX2" fmla="*/ 12192001 w 12193397"/>
              <a:gd name="connsiteY2" fmla="*/ 0 h 6219372"/>
              <a:gd name="connsiteX3" fmla="*/ 12192001 w 12193397"/>
              <a:gd name="connsiteY3" fmla="*/ 6219372 h 6219372"/>
              <a:gd name="connsiteX4" fmla="*/ 0 w 12193397"/>
              <a:gd name="connsiteY4" fmla="*/ 6219372 h 6219372"/>
              <a:gd name="connsiteX0" fmla="*/ 0 w 12193397"/>
              <a:gd name="connsiteY0" fmla="*/ 6219372 h 6872515"/>
              <a:gd name="connsiteX1" fmla="*/ 9849393 w 12193397"/>
              <a:gd name="connsiteY1" fmla="*/ 4437018 h 6872515"/>
              <a:gd name="connsiteX2" fmla="*/ 12192001 w 12193397"/>
              <a:gd name="connsiteY2" fmla="*/ 0 h 6872515"/>
              <a:gd name="connsiteX3" fmla="*/ 12192001 w 12193397"/>
              <a:gd name="connsiteY3" fmla="*/ 6872515 h 6872515"/>
              <a:gd name="connsiteX4" fmla="*/ 0 w 12193397"/>
              <a:gd name="connsiteY4" fmla="*/ 6219372 h 6872515"/>
              <a:gd name="connsiteX0" fmla="*/ 0 w 12222426"/>
              <a:gd name="connsiteY0" fmla="*/ 6872514 h 6872515"/>
              <a:gd name="connsiteX1" fmla="*/ 9878422 w 12222426"/>
              <a:gd name="connsiteY1" fmla="*/ 4437018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197736 w 12222426"/>
              <a:gd name="connsiteY1" fmla="*/ 4814390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212250 w 12222426"/>
              <a:gd name="connsiteY1" fmla="*/ 5409476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22426" h="6872515">
                <a:moveTo>
                  <a:pt x="0" y="6872514"/>
                </a:moveTo>
                <a:cubicBezTo>
                  <a:pt x="2037805" y="5722982"/>
                  <a:pt x="8174445" y="6559008"/>
                  <a:pt x="10212250" y="5409476"/>
                </a:cubicBezTo>
                <a:cubicBezTo>
                  <a:pt x="12386490" y="3728721"/>
                  <a:pt x="11261635" y="1719943"/>
                  <a:pt x="12221030" y="0"/>
                </a:cubicBezTo>
                <a:cubicBezTo>
                  <a:pt x="12216192" y="2281162"/>
                  <a:pt x="12225868" y="4591353"/>
                  <a:pt x="12221030" y="6872515"/>
                </a:cubicBezTo>
                <a:lnTo>
                  <a:pt x="0" y="6872514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Isosceles Triangle 9">
            <a:extLst>
              <a:ext uri="{FF2B5EF4-FFF2-40B4-BE49-F238E27FC236}">
                <a16:creationId xmlns:a16="http://schemas.microsoft.com/office/drawing/2014/main" id="{ED72CE23-6E9E-445E-A127-A9C3AB89B488}"/>
              </a:ext>
            </a:extLst>
          </p:cNvPr>
          <p:cNvSpPr/>
          <p:nvPr userDrawn="1"/>
        </p:nvSpPr>
        <p:spPr>
          <a:xfrm rot="10800000">
            <a:off x="1" y="-12699"/>
            <a:ext cx="12204700" cy="6870700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97736 w 12192000"/>
              <a:gd name="connsiteY1" fmla="*/ 5656217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039600"/>
              <a:gd name="connsiteY0" fmla="*/ 6997700 h 6997700"/>
              <a:gd name="connsiteX1" fmla="*/ 10045336 w 12039600"/>
              <a:gd name="connsiteY1" fmla="*/ 5656217 h 6997700"/>
              <a:gd name="connsiteX2" fmla="*/ 12039600 w 12039600"/>
              <a:gd name="connsiteY2" fmla="*/ 0 h 6997700"/>
              <a:gd name="connsiteX3" fmla="*/ 12039600 w 12039600"/>
              <a:gd name="connsiteY3" fmla="*/ 6858000 h 6997700"/>
              <a:gd name="connsiteX4" fmla="*/ 0 w 12039600"/>
              <a:gd name="connsiteY4" fmla="*/ 6997700 h 6997700"/>
              <a:gd name="connsiteX0" fmla="*/ 0 w 12192000"/>
              <a:gd name="connsiteY0" fmla="*/ 6997700 h 6997700"/>
              <a:gd name="connsiteX1" fmla="*/ 10045336 w 12192000"/>
              <a:gd name="connsiteY1" fmla="*/ 5656217 h 6997700"/>
              <a:gd name="connsiteX2" fmla="*/ 12039600 w 12192000"/>
              <a:gd name="connsiteY2" fmla="*/ 0 h 6997700"/>
              <a:gd name="connsiteX3" fmla="*/ 12192000 w 12192000"/>
              <a:gd name="connsiteY3" fmla="*/ 6997700 h 6997700"/>
              <a:gd name="connsiteX4" fmla="*/ 0 w 12192000"/>
              <a:gd name="connsiteY4" fmla="*/ 6997700 h 6997700"/>
              <a:gd name="connsiteX0" fmla="*/ 0 w 12192000"/>
              <a:gd name="connsiteY0" fmla="*/ 6845300 h 6845300"/>
              <a:gd name="connsiteX1" fmla="*/ 10045336 w 12192000"/>
              <a:gd name="connsiteY1" fmla="*/ 55038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83436 w 12192000"/>
              <a:gd name="connsiteY1" fmla="*/ 55927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45336 w 12192000"/>
              <a:gd name="connsiteY1" fmla="*/ 55546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45336 w 12192000"/>
              <a:gd name="connsiteY1" fmla="*/ 55546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204700"/>
              <a:gd name="connsiteY0" fmla="*/ 6832600 h 6845300"/>
              <a:gd name="connsiteX1" fmla="*/ 10058036 w 12204700"/>
              <a:gd name="connsiteY1" fmla="*/ 5554617 h 6845300"/>
              <a:gd name="connsiteX2" fmla="*/ 12204700 w 12204700"/>
              <a:gd name="connsiteY2" fmla="*/ 0 h 6845300"/>
              <a:gd name="connsiteX3" fmla="*/ 12204700 w 12204700"/>
              <a:gd name="connsiteY3" fmla="*/ 6845300 h 6845300"/>
              <a:gd name="connsiteX4" fmla="*/ 0 w 12204700"/>
              <a:gd name="connsiteY4" fmla="*/ 6832600 h 6845300"/>
              <a:gd name="connsiteX0" fmla="*/ 0 w 12204700"/>
              <a:gd name="connsiteY0" fmla="*/ 6832600 h 6845300"/>
              <a:gd name="connsiteX1" fmla="*/ 10058036 w 12204700"/>
              <a:gd name="connsiteY1" fmla="*/ 5554617 h 6845300"/>
              <a:gd name="connsiteX2" fmla="*/ 12204700 w 12204700"/>
              <a:gd name="connsiteY2" fmla="*/ 0 h 6845300"/>
              <a:gd name="connsiteX3" fmla="*/ 12204700 w 12204700"/>
              <a:gd name="connsiteY3" fmla="*/ 6845300 h 6845300"/>
              <a:gd name="connsiteX4" fmla="*/ 0 w 12204700"/>
              <a:gd name="connsiteY4" fmla="*/ 6832600 h 6845300"/>
              <a:gd name="connsiteX0" fmla="*/ 0 w 12204700"/>
              <a:gd name="connsiteY0" fmla="*/ 6832600 h 6870700"/>
              <a:gd name="connsiteX1" fmla="*/ 10058036 w 12204700"/>
              <a:gd name="connsiteY1" fmla="*/ 5554617 h 6870700"/>
              <a:gd name="connsiteX2" fmla="*/ 12204700 w 12204700"/>
              <a:gd name="connsiteY2" fmla="*/ 0 h 6870700"/>
              <a:gd name="connsiteX3" fmla="*/ 12192000 w 12204700"/>
              <a:gd name="connsiteY3" fmla="*/ 6870700 h 6870700"/>
              <a:gd name="connsiteX4" fmla="*/ 0 w 12204700"/>
              <a:gd name="connsiteY4" fmla="*/ 6832600 h 687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4700" h="6870700">
                <a:moveTo>
                  <a:pt x="0" y="6832600"/>
                </a:moveTo>
                <a:cubicBezTo>
                  <a:pt x="1885405" y="5568768"/>
                  <a:pt x="8020231" y="6704149"/>
                  <a:pt x="10058036" y="5554617"/>
                </a:cubicBezTo>
                <a:cubicBezTo>
                  <a:pt x="12232276" y="3873862"/>
                  <a:pt x="11054805" y="1554843"/>
                  <a:pt x="12204700" y="0"/>
                </a:cubicBezTo>
                <a:cubicBezTo>
                  <a:pt x="12200467" y="2290233"/>
                  <a:pt x="12196233" y="4580467"/>
                  <a:pt x="12192000" y="6870700"/>
                </a:cubicBezTo>
                <a:lnTo>
                  <a:pt x="0" y="6832600"/>
                </a:lnTo>
                <a:close/>
              </a:path>
            </a:pathLst>
          </a:cu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AF55D275-D7F0-4BC5-ACE1-08EA96FE065F}"/>
              </a:ext>
            </a:extLst>
          </p:cNvPr>
          <p:cNvSpPr/>
          <p:nvPr userDrawn="1"/>
        </p:nvSpPr>
        <p:spPr>
          <a:xfrm rot="10800000">
            <a:off x="1" y="1"/>
            <a:ext cx="12192000" cy="6858000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97736 w 12192000"/>
              <a:gd name="connsiteY1" fmla="*/ 5656217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6858000">
                <a:moveTo>
                  <a:pt x="0" y="6858000"/>
                </a:moveTo>
                <a:cubicBezTo>
                  <a:pt x="2037805" y="5708468"/>
                  <a:pt x="8159931" y="6805749"/>
                  <a:pt x="10197736" y="5656217"/>
                </a:cubicBezTo>
                <a:cubicBezTo>
                  <a:pt x="12371976" y="3975462"/>
                  <a:pt x="11232605" y="1719943"/>
                  <a:pt x="12192000" y="0"/>
                </a:cubicBez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 descr="A picture containing indoor&#10;&#10;Description generated with high confidence">
            <a:extLst>
              <a:ext uri="{FF2B5EF4-FFF2-40B4-BE49-F238E27FC236}">
                <a16:creationId xmlns:a16="http://schemas.microsoft.com/office/drawing/2014/main" id="{9358ED85-3F91-4A60-AA0D-5214CD30A54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01"/>
          <a:stretch/>
        </p:blipFill>
        <p:spPr>
          <a:xfrm>
            <a:off x="354562" y="479042"/>
            <a:ext cx="1824738" cy="1432477"/>
          </a:xfrm>
          <a:prstGeom prst="rect">
            <a:avLst/>
          </a:prstGeom>
        </p:spPr>
      </p:pic>
      <p:sp>
        <p:nvSpPr>
          <p:cNvPr id="22" name="Subtitle 2">
            <a:extLst>
              <a:ext uri="{FF2B5EF4-FFF2-40B4-BE49-F238E27FC236}">
                <a16:creationId xmlns:a16="http://schemas.microsoft.com/office/drawing/2014/main" id="{BE025E4A-4CBA-48FB-AEF6-DE10B0DC6327}"/>
              </a:ext>
            </a:extLst>
          </p:cNvPr>
          <p:cNvSpPr txBox="1">
            <a:spLocks/>
          </p:cNvSpPr>
          <p:nvPr userDrawn="1"/>
        </p:nvSpPr>
        <p:spPr>
          <a:xfrm>
            <a:off x="6958652" y="5796343"/>
            <a:ext cx="5132090" cy="97792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0" i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Curriculum Development </a:t>
            </a:r>
          </a:p>
          <a:p>
            <a:pPr algn="r"/>
            <a:r>
              <a:rPr lang="en-US" sz="1400" b="0" i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Master’s Degree Program in </a:t>
            </a:r>
          </a:p>
          <a:p>
            <a:pPr algn="r"/>
            <a:r>
              <a:rPr lang="en-US" sz="1400" b="0" i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Industrial Engineering for Thailand Sustainable Smart Industry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B09061E-C19F-4F07-A1CD-123D3E1DE607}"/>
              </a:ext>
            </a:extLst>
          </p:cNvPr>
          <p:cNvSpPr/>
          <p:nvPr userDrawn="1"/>
        </p:nvSpPr>
        <p:spPr>
          <a:xfrm>
            <a:off x="4042475" y="2034173"/>
            <a:ext cx="600132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0" i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</a:p>
        </p:txBody>
      </p:sp>
      <p:pic>
        <p:nvPicPr>
          <p:cNvPr id="19" name="Picture 18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FA31B2A8-CB08-462F-B7BA-1D4FF2A92CD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8451" y="770574"/>
            <a:ext cx="4263315" cy="1217780"/>
          </a:xfrm>
          <a:prstGeom prst="rect">
            <a:avLst/>
          </a:prstGeom>
        </p:spPr>
      </p:pic>
      <p:grpSp>
        <p:nvGrpSpPr>
          <p:cNvPr id="26" name="Group 25"/>
          <p:cNvGrpSpPr/>
          <p:nvPr userDrawn="1"/>
        </p:nvGrpSpPr>
        <p:grpSpPr>
          <a:xfrm>
            <a:off x="1433334" y="1661096"/>
            <a:ext cx="10658792" cy="5077641"/>
            <a:chOff x="1433334" y="1661096"/>
            <a:chExt cx="10658792" cy="5077641"/>
          </a:xfrm>
        </p:grpSpPr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10E009E9-C9B2-471A-9A7A-5D205EEDA14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20309" y="4249828"/>
              <a:ext cx="1280160" cy="1280160"/>
            </a:xfrm>
            <a:prstGeom prst="rect">
              <a:avLst/>
            </a:prstGeom>
            <a:noFill/>
          </p:spPr>
        </p:pic>
        <p:pic>
          <p:nvPicPr>
            <p:cNvPr id="28" name="Picture 27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43366" y="5267033"/>
              <a:ext cx="1243584" cy="1228038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87735" y="5409421"/>
              <a:ext cx="1234440" cy="1234440"/>
            </a:xfrm>
            <a:prstGeom prst="rect">
              <a:avLst/>
            </a:prstGeom>
          </p:spPr>
        </p:pic>
        <p:pic>
          <p:nvPicPr>
            <p:cNvPr id="30" name="Picture 29"/>
            <p:cNvPicPr>
              <a:picLocks noChangeAspect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52371" y="4984342"/>
              <a:ext cx="1554480" cy="1417874"/>
            </a:xfrm>
            <a:prstGeom prst="rect">
              <a:avLst/>
            </a:prstGeom>
          </p:spPr>
        </p:pic>
        <p:grpSp>
          <p:nvGrpSpPr>
            <p:cNvPr id="31" name="Group 30"/>
            <p:cNvGrpSpPr/>
            <p:nvPr userDrawn="1"/>
          </p:nvGrpSpPr>
          <p:grpSpPr>
            <a:xfrm>
              <a:off x="1433334" y="5625782"/>
              <a:ext cx="1947672" cy="1112955"/>
              <a:chOff x="1462142" y="5625782"/>
              <a:chExt cx="1947672" cy="1112955"/>
            </a:xfrm>
          </p:grpSpPr>
          <p:sp>
            <p:nvSpPr>
              <p:cNvPr id="36" name="Rectangle 35"/>
              <p:cNvSpPr/>
              <p:nvPr userDrawn="1"/>
            </p:nvSpPr>
            <p:spPr>
              <a:xfrm>
                <a:off x="1709237" y="6396483"/>
                <a:ext cx="1453102" cy="15657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37" name="Picture 36"/>
              <p:cNvPicPr>
                <a:picLocks noChangeAspect="1"/>
              </p:cNvPicPr>
              <p:nvPr userDrawn="1"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62142" y="5625782"/>
                <a:ext cx="1947672" cy="1112955"/>
              </a:xfrm>
              <a:prstGeom prst="rect">
                <a:avLst/>
              </a:prstGeom>
            </p:spPr>
          </p:pic>
        </p:grpSp>
        <p:pic>
          <p:nvPicPr>
            <p:cNvPr id="32" name="Picture 31"/>
            <p:cNvPicPr>
              <a:picLocks noChangeAspect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35690" y="4846630"/>
              <a:ext cx="1252728" cy="1244376"/>
            </a:xfrm>
            <a:prstGeom prst="rect">
              <a:avLst/>
            </a:prstGeom>
          </p:spPr>
        </p:pic>
        <p:pic>
          <p:nvPicPr>
            <p:cNvPr id="33" name="Picture 32"/>
            <p:cNvPicPr>
              <a:picLocks noChangeAspect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31422" y="1661096"/>
              <a:ext cx="1060704" cy="1416670"/>
            </a:xfrm>
            <a:prstGeom prst="rect">
              <a:avLst/>
            </a:prstGeom>
          </p:spPr>
        </p:pic>
        <p:pic>
          <p:nvPicPr>
            <p:cNvPr id="34" name="Picture 33"/>
            <p:cNvPicPr>
              <a:picLocks noChangeAspect="1"/>
            </p:cNvPicPr>
            <p:nvPr userDrawn="1"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82832" y="5179620"/>
              <a:ext cx="1225296" cy="1418349"/>
            </a:xfrm>
            <a:prstGeom prst="rect">
              <a:avLst/>
            </a:prstGeom>
          </p:spPr>
        </p:pic>
        <p:pic>
          <p:nvPicPr>
            <p:cNvPr id="35" name="Picture 34"/>
            <p:cNvPicPr>
              <a:picLocks noChangeAspect="1"/>
            </p:cNvPicPr>
            <p:nvPr userDrawn="1"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39173" y="2994422"/>
              <a:ext cx="850392" cy="1490333"/>
            </a:xfrm>
            <a:prstGeom prst="rect">
              <a:avLst/>
            </a:prstGeom>
          </p:spPr>
        </p:pic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5838C6F-2712-40E5-B33C-0F633F5A2BC1}"/>
              </a:ext>
            </a:extLst>
          </p:cNvPr>
          <p:cNvGrpSpPr/>
          <p:nvPr userDrawn="1"/>
        </p:nvGrpSpPr>
        <p:grpSpPr>
          <a:xfrm>
            <a:off x="208806" y="3605919"/>
            <a:ext cx="4259613" cy="2063948"/>
            <a:chOff x="1367874" y="3724026"/>
            <a:chExt cx="4259613" cy="2063948"/>
          </a:xfrm>
        </p:grpSpPr>
        <p:pic>
          <p:nvPicPr>
            <p:cNvPr id="38" name="Picture 8" descr="Related image">
              <a:extLst>
                <a:ext uri="{FF2B5EF4-FFF2-40B4-BE49-F238E27FC236}">
                  <a16:creationId xmlns:a16="http://schemas.microsoft.com/office/drawing/2014/main" id="{C347F2E1-32C3-42DE-A641-A761A9BC8457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 rotWithShape="1"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951" t="10377" r="11299" b="16033"/>
            <a:stretch/>
          </p:blipFill>
          <p:spPr bwMode="auto">
            <a:xfrm>
              <a:off x="1451557" y="4417174"/>
              <a:ext cx="658490" cy="639716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9" name="Picture 38" descr="Image result for youtube icon png">
              <a:extLst>
                <a:ext uri="{FF2B5EF4-FFF2-40B4-BE49-F238E27FC236}">
                  <a16:creationId xmlns:a16="http://schemas.microsoft.com/office/drawing/2014/main" id="{433171C4-5851-4396-BA52-6A4F1EB08AA1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7874" y="5129484"/>
              <a:ext cx="658490" cy="658490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" name="Picture 6" descr="Image result for website icon png">
              <a:extLst>
                <a:ext uri="{FF2B5EF4-FFF2-40B4-BE49-F238E27FC236}">
                  <a16:creationId xmlns:a16="http://schemas.microsoft.com/office/drawing/2014/main" id="{700B0FFF-4324-4D36-ABB6-514B1D0CC3D6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 rotWithShape="1"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087"/>
            <a:stretch/>
          </p:blipFill>
          <p:spPr bwMode="auto">
            <a:xfrm>
              <a:off x="1496281" y="3724026"/>
              <a:ext cx="658490" cy="618404"/>
            </a:xfrm>
            <a:prstGeom prst="rect">
              <a:avLst/>
            </a:prstGeom>
            <a:noFill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A5E2B65C-C975-427A-8BB0-A7D46DE78454}"/>
                </a:ext>
              </a:extLst>
            </p:cNvPr>
            <p:cNvSpPr txBox="1"/>
            <p:nvPr userDrawn="1"/>
          </p:nvSpPr>
          <p:spPr>
            <a:xfrm>
              <a:off x="2137507" y="3833173"/>
              <a:ext cx="34899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rgbClr val="002060"/>
                  </a:solidFill>
                </a:rPr>
                <a:t>https://msie4.ait.ac.th/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5D1A48ED-6076-4329-BBEF-FBED22F94A4E}"/>
                </a:ext>
              </a:extLst>
            </p:cNvPr>
            <p:cNvSpPr txBox="1"/>
            <p:nvPr userDrawn="1"/>
          </p:nvSpPr>
          <p:spPr>
            <a:xfrm>
              <a:off x="2060031" y="5269018"/>
              <a:ext cx="316659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rgbClr val="002060"/>
                  </a:solidFill>
                </a:rPr>
                <a:t>MSIE 4.0 Channel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D629B7C-F449-4D17-9736-3DF1838E5F47}"/>
                </a:ext>
              </a:extLst>
            </p:cNvPr>
            <p:cNvSpPr txBox="1"/>
            <p:nvPr userDrawn="1"/>
          </p:nvSpPr>
          <p:spPr>
            <a:xfrm>
              <a:off x="2109384" y="4536977"/>
              <a:ext cx="316659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rgbClr val="002060"/>
                  </a:solidFill>
                </a:rPr>
                <a:t>@MSIE4Thailand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F67F8699-7B71-4797-B9A1-850CF5BF8DCB}"/>
              </a:ext>
            </a:extLst>
          </p:cNvPr>
          <p:cNvSpPr txBox="1"/>
          <p:nvPr userDrawn="1"/>
        </p:nvSpPr>
        <p:spPr>
          <a:xfrm>
            <a:off x="4042475" y="3672689"/>
            <a:ext cx="63110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rgbClr val="002060"/>
                </a:solidFill>
              </a:rPr>
              <a:t>Together We Will Make Our Education Stronger</a:t>
            </a:r>
          </a:p>
        </p:txBody>
      </p:sp>
    </p:spTree>
    <p:extLst>
      <p:ext uri="{BB962C8B-B14F-4D97-AF65-F5344CB8AC3E}">
        <p14:creationId xmlns:p14="http://schemas.microsoft.com/office/powerpoint/2010/main" val="2860896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8860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7A579E-4B74-4964-A53B-FB8332EF5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EC04A4-EEFA-4B33-8F0B-8AD3425CE2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F46A3A-1AE9-4421-975B-95106E5773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CF984-20D0-475F-95E8-BAD667F37A1D}" type="datetimeFigureOut">
              <a:rPr lang="en-US" smtClean="0"/>
              <a:t>9/18/2020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2ECF4F-5EC1-4EF5-ABA2-A2BF923008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6227D0-FBCE-4F46-A81F-6B494FE79A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D2C98-E128-431B-B44D-4E0429A369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893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3" r:id="rId3"/>
    <p:sldLayoutId id="2147483662" r:id="rId4"/>
    <p:sldLayoutId id="2147483664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1E8C3049-6B68-4E38-977A-C7B28A94B8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7646" y="3674088"/>
            <a:ext cx="9421224" cy="1305161"/>
          </a:xfrm>
        </p:spPr>
        <p:txBody>
          <a:bodyPr/>
          <a:lstStyle/>
          <a:p>
            <a:r>
              <a:rPr lang="pl-PL" sz="2200" dirty="0">
                <a:solidFill>
                  <a:srgbClr val="002060"/>
                </a:solidFill>
              </a:rPr>
              <a:t>Tomasz Nitkiewicz (CUT)</a:t>
            </a:r>
          </a:p>
          <a:p>
            <a:r>
              <a:rPr lang="pl-PL" sz="1800" dirty="0">
                <a:solidFill>
                  <a:srgbClr val="002060"/>
                </a:solidFill>
              </a:rPr>
              <a:t>with</a:t>
            </a:r>
          </a:p>
          <a:p>
            <a:r>
              <a:rPr lang="pl-PL" sz="2200" dirty="0">
                <a:solidFill>
                  <a:srgbClr val="002060"/>
                </a:solidFill>
              </a:rPr>
              <a:t>Andrei Szuder (UPB), </a:t>
            </a:r>
            <a:r>
              <a:rPr lang="pl-PL" sz="2200" dirty="0" err="1">
                <a:solidFill>
                  <a:srgbClr val="002060"/>
                </a:solidFill>
              </a:rPr>
              <a:t>Uttapol</a:t>
            </a:r>
            <a:r>
              <a:rPr lang="pl-PL" sz="2200" dirty="0">
                <a:solidFill>
                  <a:srgbClr val="002060"/>
                </a:solidFill>
              </a:rPr>
              <a:t> </a:t>
            </a:r>
            <a:r>
              <a:rPr lang="pl-PL" sz="2200" dirty="0" err="1">
                <a:solidFill>
                  <a:srgbClr val="002060"/>
                </a:solidFill>
              </a:rPr>
              <a:t>Smutkupt</a:t>
            </a:r>
            <a:r>
              <a:rPr lang="pl-PL" sz="2200" dirty="0">
                <a:solidFill>
                  <a:srgbClr val="002060"/>
                </a:solidFill>
              </a:rPr>
              <a:t> (CMU), Jorge Cunha (</a:t>
            </a:r>
            <a:r>
              <a:rPr lang="pl-PL" sz="2200" dirty="0" err="1">
                <a:solidFill>
                  <a:srgbClr val="002060"/>
                </a:solidFill>
              </a:rPr>
              <a:t>Uminho</a:t>
            </a:r>
            <a:r>
              <a:rPr lang="pl-PL" sz="2200" dirty="0">
                <a:solidFill>
                  <a:srgbClr val="002060"/>
                </a:solidFill>
              </a:rPr>
              <a:t>)</a:t>
            </a:r>
          </a:p>
          <a:p>
            <a:endParaRPr lang="pl-PL" sz="2400" dirty="0">
              <a:solidFill>
                <a:srgbClr val="00206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259895" y="1867769"/>
            <a:ext cx="9672210" cy="112142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002060"/>
                </a:solidFill>
              </a:rPr>
              <a:t>Course </a:t>
            </a:r>
            <a:r>
              <a:rPr lang="pl-PL" sz="2800" dirty="0">
                <a:solidFill>
                  <a:srgbClr val="002060"/>
                </a:solidFill>
              </a:rPr>
              <a:t>1. </a:t>
            </a:r>
            <a:r>
              <a:rPr lang="en-US" sz="2800" dirty="0">
                <a:solidFill>
                  <a:srgbClr val="002060"/>
                </a:solidFill>
              </a:rPr>
              <a:t>Enterprise Management in Digital Economy</a:t>
            </a:r>
            <a:endParaRPr lang="pl-PL" sz="2800" i="0" u="none" strike="noStrike" baseline="0" dirty="0">
              <a:latin typeface="Arial-BoldMT"/>
            </a:endParaRPr>
          </a:p>
          <a:p>
            <a:pPr>
              <a:lnSpc>
                <a:spcPct val="150000"/>
              </a:lnSpc>
            </a:pPr>
            <a:r>
              <a:rPr lang="pl-PL" sz="2000" dirty="0">
                <a:solidFill>
                  <a:srgbClr val="002060"/>
                </a:solidFill>
                <a:latin typeface="Arial-BoldMT"/>
              </a:rPr>
              <a:t>TEACHING AND LEARNING MATERIALS</a:t>
            </a:r>
            <a:endParaRPr 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05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829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4F983C-9F82-4162-95D1-651D06E5F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Course 1. EMDE </a:t>
            </a:r>
            <a:r>
              <a:rPr lang="pl-PL" dirty="0" err="1"/>
              <a:t>structure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F1992F6-791E-4B60-83BC-04A8276285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/>
              <a:t>I. Business perspective to understand the digital economy and its influence</a:t>
            </a:r>
          </a:p>
          <a:p>
            <a:pPr marL="457200" lvl="1" indent="0">
              <a:buNone/>
            </a:pPr>
            <a:r>
              <a:rPr lang="en-US" sz="1400" dirty="0"/>
              <a:t>A. How digital economy innovations and its social context impacts different types of</a:t>
            </a:r>
            <a:r>
              <a:rPr lang="pl-PL" sz="1400" dirty="0"/>
              <a:t> </a:t>
            </a:r>
            <a:r>
              <a:rPr lang="en-US" sz="1400" dirty="0"/>
              <a:t>businesses?</a:t>
            </a:r>
          </a:p>
          <a:p>
            <a:pPr marL="457200" lvl="1" indent="0">
              <a:buNone/>
            </a:pPr>
            <a:r>
              <a:rPr lang="en-US" sz="1400" dirty="0"/>
              <a:t>B. Digitalization in the context of needs, markets, channels, products and services</a:t>
            </a:r>
            <a:r>
              <a:rPr lang="pl-PL" sz="1400" dirty="0"/>
              <a:t> </a:t>
            </a:r>
            <a:r>
              <a:rPr lang="en-US" sz="1400" dirty="0"/>
              <a:t>and management and organizational set-up - identification of different way digital</a:t>
            </a:r>
            <a:r>
              <a:rPr lang="pl-PL" sz="1400" dirty="0"/>
              <a:t> </a:t>
            </a:r>
            <a:r>
              <a:rPr lang="en-US" sz="1400" dirty="0"/>
              <a:t>era changes the business</a:t>
            </a:r>
          </a:p>
          <a:p>
            <a:pPr marL="457200" lvl="1" indent="0">
              <a:buNone/>
            </a:pPr>
            <a:r>
              <a:rPr lang="en-US" sz="1400" dirty="0"/>
              <a:t>C. How the pace of changes affects the business in the digital economy: New</a:t>
            </a:r>
            <a:r>
              <a:rPr lang="pl-PL" sz="1400" dirty="0"/>
              <a:t> </a:t>
            </a:r>
            <a:r>
              <a:rPr lang="en-US" sz="1400" dirty="0"/>
              <a:t>business imperatives</a:t>
            </a:r>
          </a:p>
          <a:p>
            <a:pPr marL="457200" lvl="1" indent="0">
              <a:buNone/>
            </a:pPr>
            <a:r>
              <a:rPr lang="en-US" sz="1400" dirty="0"/>
              <a:t>D. Organizational structures and management functions of today: reshaping</a:t>
            </a:r>
            <a:r>
              <a:rPr lang="pl-PL" sz="1400" dirty="0"/>
              <a:t> </a:t>
            </a:r>
            <a:r>
              <a:rPr lang="en-US" sz="1400" dirty="0"/>
              <a:t>structures, combining resources and competences and building relations</a:t>
            </a:r>
          </a:p>
          <a:p>
            <a:pPr marL="0" indent="0">
              <a:buNone/>
            </a:pPr>
            <a:r>
              <a:rPr lang="en-US" sz="1800" dirty="0"/>
              <a:t>II. Sustainable and digital: new patterns for strategies and business models</a:t>
            </a:r>
          </a:p>
          <a:p>
            <a:pPr marL="457200" lvl="1" indent="0">
              <a:buNone/>
            </a:pPr>
            <a:r>
              <a:rPr lang="en-US" sz="1400" dirty="0"/>
              <a:t>A. Strategy or business models? Different approaches to lead your business</a:t>
            </a:r>
          </a:p>
          <a:p>
            <a:pPr marL="457200" lvl="1" indent="0">
              <a:buNone/>
            </a:pPr>
            <a:r>
              <a:rPr lang="en-US" sz="1400" dirty="0"/>
              <a:t>B. Sustainable or digital: Emerging business models and its components</a:t>
            </a:r>
          </a:p>
          <a:p>
            <a:pPr marL="457200" lvl="1" indent="0">
              <a:buNone/>
            </a:pPr>
            <a:r>
              <a:rPr lang="en-US" sz="1400" dirty="0"/>
              <a:t>C. Following technical innovations with sustainable business models</a:t>
            </a:r>
          </a:p>
          <a:p>
            <a:pPr marL="457200" lvl="1" indent="0">
              <a:buNone/>
            </a:pPr>
            <a:r>
              <a:rPr lang="en-US" sz="1400" dirty="0"/>
              <a:t>D. Defining unique value proposition and designing customer relationships</a:t>
            </a:r>
          </a:p>
          <a:p>
            <a:pPr marL="457200" lvl="1" indent="0">
              <a:buNone/>
            </a:pPr>
            <a:r>
              <a:rPr lang="en-US" sz="1400" dirty="0"/>
              <a:t>E. Collaboration and competition in the age of networking</a:t>
            </a:r>
          </a:p>
          <a:p>
            <a:pPr marL="0" indent="0">
              <a:buNone/>
            </a:pPr>
            <a:r>
              <a:rPr lang="en-US" sz="1800" dirty="0"/>
              <a:t>III. Strategic analysis tools and its use to capture the competitive advantage in digital</a:t>
            </a:r>
            <a:r>
              <a:rPr lang="pl-PL" sz="1800" dirty="0"/>
              <a:t> </a:t>
            </a:r>
            <a:r>
              <a:rPr lang="en-US" sz="1800" dirty="0"/>
              <a:t>economy</a:t>
            </a:r>
          </a:p>
          <a:p>
            <a:pPr marL="457200" lvl="1" indent="0">
              <a:buNone/>
            </a:pPr>
            <a:r>
              <a:rPr lang="en-US" sz="1400" dirty="0"/>
              <a:t>A. Business model canvas: capturing the key of digital business</a:t>
            </a:r>
          </a:p>
          <a:p>
            <a:pPr marL="457200" lvl="1" indent="0">
              <a:buNone/>
            </a:pPr>
            <a:r>
              <a:rPr lang="en-US" sz="1400" dirty="0"/>
              <a:t>B. Mapping the value streams: visualizing the flows and relationships</a:t>
            </a:r>
          </a:p>
          <a:p>
            <a:pPr marL="457200" lvl="1" indent="0">
              <a:buNone/>
            </a:pPr>
            <a:r>
              <a:rPr lang="pl-PL" sz="1400" dirty="0"/>
              <a:t>C. </a:t>
            </a:r>
            <a:r>
              <a:rPr lang="en-US" sz="1400" dirty="0"/>
              <a:t>Decision support with strategic analysis tools: business at strategic crossroads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3487171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4F983C-9F82-4162-95D1-651D06E5F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Course 1. EMDE list of </a:t>
            </a:r>
            <a:r>
              <a:rPr lang="pl-PL" dirty="0" err="1"/>
              <a:t>workshop</a:t>
            </a:r>
            <a:r>
              <a:rPr lang="pl-PL" dirty="0"/>
              <a:t> </a:t>
            </a:r>
            <a:r>
              <a:rPr lang="pl-PL" dirty="0" err="1"/>
              <a:t>sessions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F1992F6-791E-4B60-83BC-04A8276285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Impacts of digital economy innovations and social context </a:t>
            </a:r>
            <a: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on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different types of businesses </a:t>
            </a:r>
          </a:p>
          <a:p>
            <a:pPr marL="0" indent="0">
              <a:buNone/>
            </a:pP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Identification of different way digital era changes the business </a:t>
            </a:r>
          </a:p>
          <a:p>
            <a:pPr marL="0" indent="0">
              <a:buNone/>
            </a:pPr>
            <a: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New business </a:t>
            </a:r>
            <a:r>
              <a:rPr lang="pl-PL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imperatives</a:t>
            </a:r>
            <a: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Reshaping structures, combining resources and competences and building relations </a:t>
            </a:r>
          </a:p>
          <a:p>
            <a:pPr marL="0" indent="0">
              <a:buNone/>
            </a:pP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Different approaches to lead your business </a:t>
            </a:r>
          </a:p>
          <a:p>
            <a:pPr marL="0" indent="0">
              <a:buNone/>
            </a:pP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Emerging business models and its components </a:t>
            </a:r>
          </a:p>
          <a:p>
            <a:pPr marL="0" indent="0">
              <a:buNone/>
            </a:pPr>
            <a:r>
              <a:rPr lang="pl-PL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Sustainable</a:t>
            </a:r>
            <a: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business </a:t>
            </a:r>
            <a:r>
              <a:rPr lang="pl-PL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models</a:t>
            </a:r>
            <a: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Defining unique value proposition and designing customer relationships </a:t>
            </a:r>
          </a:p>
          <a:p>
            <a:pPr marL="0" indent="0">
              <a:buNone/>
            </a:pP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Collaboration and competition in the age of networking </a:t>
            </a:r>
          </a:p>
          <a:p>
            <a:pPr marL="0" indent="0">
              <a:buNone/>
            </a:pP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Business model canvas: capturing the key of digital business </a:t>
            </a:r>
          </a:p>
          <a:p>
            <a:pPr marL="0" indent="0">
              <a:buNone/>
            </a:pP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Mapping the value streams: visualizing the flows and relationships </a:t>
            </a:r>
          </a:p>
          <a:p>
            <a:pPr marL="0" indent="0">
              <a:buNone/>
            </a:pP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Decision support with strategic analysis tools: business at strategic crossroads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53180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259895" y="1867769"/>
            <a:ext cx="9672210" cy="112142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002060"/>
                </a:solidFill>
              </a:rPr>
              <a:t>Course </a:t>
            </a:r>
            <a:r>
              <a:rPr lang="pl-PL" sz="2800" dirty="0">
                <a:solidFill>
                  <a:srgbClr val="002060"/>
                </a:solidFill>
              </a:rPr>
              <a:t>15. </a:t>
            </a:r>
            <a:r>
              <a:rPr lang="en-US" sz="2800" dirty="0">
                <a:solidFill>
                  <a:srgbClr val="002060"/>
                </a:solidFill>
              </a:rPr>
              <a:t>Enterprise Management in Digital Economy</a:t>
            </a:r>
            <a:endParaRPr lang="pl-PL" sz="2800" i="0" u="none" strike="noStrike" baseline="0" dirty="0">
              <a:latin typeface="Arial-BoldMT"/>
            </a:endParaRPr>
          </a:p>
          <a:p>
            <a:pPr>
              <a:lnSpc>
                <a:spcPct val="150000"/>
              </a:lnSpc>
            </a:pPr>
            <a:r>
              <a:rPr lang="pl-PL" sz="2000" dirty="0">
                <a:solidFill>
                  <a:srgbClr val="002060"/>
                </a:solidFill>
                <a:latin typeface="Arial-BoldMT"/>
              </a:rPr>
              <a:t>Module 2: </a:t>
            </a:r>
            <a:r>
              <a:rPr lang="en-US" sz="2000" b="0" i="0" u="none" strike="noStrike" baseline="0" dirty="0">
                <a:latin typeface="ArialMT"/>
              </a:rPr>
              <a:t>Sustainable and digital: new patterns for strategies and business models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6" name="Subtitle 1">
            <a:extLst>
              <a:ext uri="{FF2B5EF4-FFF2-40B4-BE49-F238E27FC236}">
                <a16:creationId xmlns:a16="http://schemas.microsoft.com/office/drawing/2014/main" id="{6983A29F-7241-4195-9BAB-8406F55BF0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8903" y="3444875"/>
            <a:ext cx="9287147" cy="1306513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Tomasz Nitkiewicz (CUT)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with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Andrei Szuder (UPB), </a:t>
            </a:r>
            <a:r>
              <a:rPr kumimoji="0" lang="pl-PL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Uttapol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Smutkupt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(CMU), Jorge Cunha (</a:t>
            </a:r>
            <a:r>
              <a:rPr kumimoji="0" lang="pl-PL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Uminho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71302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200" dirty="0">
                <a:solidFill>
                  <a:srgbClr val="002060"/>
                </a:solidFill>
                <a:latin typeface="Arial-BoldMT"/>
              </a:rPr>
              <a:t>Module 2: </a:t>
            </a:r>
            <a:r>
              <a:rPr lang="en-US" sz="3200" i="0" u="none" strike="noStrike" baseline="0" dirty="0">
                <a:latin typeface="Arial-BoldMT"/>
              </a:rPr>
              <a:t>Sustainable and digital: new patterns for strategies and business models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pl-PL" sz="2000" b="0" i="0" u="none" strike="noStrike" baseline="0" dirty="0">
                <a:latin typeface="ArialMT"/>
              </a:rPr>
              <a:t>List of </a:t>
            </a:r>
            <a:r>
              <a:rPr lang="pl-PL" sz="2000" b="0" i="0" u="none" strike="noStrike" baseline="0" dirty="0" err="1">
                <a:latin typeface="ArialMT"/>
              </a:rPr>
              <a:t>topics</a:t>
            </a:r>
            <a:endParaRPr lang="pl-PL" sz="2000" b="0" i="0" u="none" strike="noStrike" baseline="0" dirty="0">
              <a:latin typeface="ArialMT"/>
            </a:endParaRPr>
          </a:p>
          <a:p>
            <a:pPr marL="0" indent="0" algn="l">
              <a:buNone/>
            </a:pPr>
            <a:r>
              <a:rPr lang="en-US" sz="1800" b="0" i="0" u="none" strike="noStrike" baseline="0" dirty="0">
                <a:latin typeface="ArialMT"/>
              </a:rPr>
              <a:t>A. Strategy or business models? Different approaches to lead your business</a:t>
            </a:r>
          </a:p>
          <a:p>
            <a:pPr marL="0" indent="0" algn="l">
              <a:buNone/>
            </a:pPr>
            <a:r>
              <a:rPr lang="en-US" sz="1800" b="0" i="0" u="none" strike="noStrike" baseline="0" dirty="0">
                <a:latin typeface="ArialMT"/>
              </a:rPr>
              <a:t>B. Sustainable or digital: Emerging business models and its components</a:t>
            </a:r>
          </a:p>
          <a:p>
            <a:pPr marL="0" indent="0" algn="l">
              <a:buNone/>
            </a:pPr>
            <a:r>
              <a:rPr lang="en-US" sz="1800" b="0" i="0" u="none" strike="noStrike" baseline="0" dirty="0">
                <a:latin typeface="ArialMT"/>
              </a:rPr>
              <a:t>C. Following technical innovations with sustainable business models</a:t>
            </a:r>
          </a:p>
          <a:p>
            <a:pPr marL="0" indent="0" algn="l">
              <a:buNone/>
            </a:pPr>
            <a:r>
              <a:rPr lang="en-US" sz="1800" b="0" i="0" u="none" strike="noStrike" baseline="0" dirty="0">
                <a:latin typeface="ArialMT"/>
              </a:rPr>
              <a:t>D. Defining unique value proposition and designing customer relationships</a:t>
            </a:r>
          </a:p>
          <a:p>
            <a:pPr marL="0" indent="0" algn="l">
              <a:buNone/>
            </a:pPr>
            <a:r>
              <a:rPr lang="en-US" sz="1800" b="0" i="0" u="none" strike="noStrike" baseline="0" dirty="0">
                <a:latin typeface="ArialMT"/>
              </a:rPr>
              <a:t>E. Collaboration and competition in the age of networking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4170524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E1CD20C-9A26-4D02-AD91-3DFA57A04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100" dirty="0">
                <a:solidFill>
                  <a:srgbClr val="002060"/>
                </a:solidFill>
                <a:latin typeface="Arial-BoldMT"/>
              </a:rPr>
              <a:t>M2: </a:t>
            </a:r>
            <a:r>
              <a:rPr lang="en-US" sz="3100" dirty="0">
                <a:solidFill>
                  <a:srgbClr val="002060"/>
                </a:solidFill>
                <a:latin typeface="Arial-BoldMT"/>
              </a:rPr>
              <a:t>Defining unique value proposition</a:t>
            </a:r>
            <a:br>
              <a:rPr lang="pl-PL" sz="3200" dirty="0">
                <a:solidFill>
                  <a:srgbClr val="002060"/>
                </a:solidFill>
                <a:latin typeface="Arial-BoldMT"/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A33D76F-C9DC-4062-8903-8CB9F8D2D8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814" y="1693703"/>
            <a:ext cx="11229516" cy="345245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 a nutshell, a value proposition is a clear statement that offers three things:</a:t>
            </a:r>
          </a:p>
          <a:p>
            <a:pPr>
              <a:buFont typeface="+mj-lt"/>
              <a:buAutoNum type="arabicPeriod"/>
            </a:pPr>
            <a:r>
              <a:rPr lang="en-US" b="1" dirty="0"/>
              <a:t>Relevancy.</a:t>
            </a:r>
            <a:r>
              <a:rPr lang="en-US" dirty="0"/>
              <a:t> Explain</a:t>
            </a:r>
            <a:r>
              <a:rPr lang="pl-PL" dirty="0" err="1"/>
              <a:t>ation</a:t>
            </a:r>
            <a:r>
              <a:rPr lang="en-US" dirty="0"/>
              <a:t> how </a:t>
            </a:r>
            <a:r>
              <a:rPr lang="pl-PL" dirty="0"/>
              <a:t>the</a:t>
            </a:r>
            <a:r>
              <a:rPr lang="en-US" dirty="0"/>
              <a:t> product solves customers’ problems or improves their situation.</a:t>
            </a:r>
          </a:p>
          <a:p>
            <a:pPr>
              <a:buFont typeface="+mj-lt"/>
              <a:buAutoNum type="arabicPeriod"/>
            </a:pPr>
            <a:r>
              <a:rPr lang="en-US" b="1" dirty="0"/>
              <a:t>Quantified value.</a:t>
            </a:r>
            <a:r>
              <a:rPr lang="en-US" dirty="0"/>
              <a:t> Deliver</a:t>
            </a:r>
            <a:r>
              <a:rPr lang="pl-PL" dirty="0"/>
              <a:t>y of</a:t>
            </a:r>
            <a:r>
              <a:rPr lang="en-US" dirty="0"/>
              <a:t> specific benefits.</a:t>
            </a:r>
          </a:p>
          <a:p>
            <a:pPr>
              <a:buFont typeface="+mj-lt"/>
              <a:buAutoNum type="arabicPeriod"/>
            </a:pPr>
            <a:r>
              <a:rPr lang="en-US" b="1" dirty="0"/>
              <a:t>Differentiation.</a:t>
            </a:r>
            <a:r>
              <a:rPr lang="en-US" dirty="0"/>
              <a:t> </a:t>
            </a:r>
            <a:r>
              <a:rPr lang="pl-PL" dirty="0" err="1"/>
              <a:t>Justification</a:t>
            </a:r>
            <a:r>
              <a:rPr lang="en-US" dirty="0"/>
              <a:t> </a:t>
            </a:r>
            <a:r>
              <a:rPr lang="pl-PL" dirty="0"/>
              <a:t>for the </a:t>
            </a:r>
            <a:r>
              <a:rPr lang="en-US" dirty="0"/>
              <a:t>customer</a:t>
            </a:r>
            <a:r>
              <a:rPr lang="pl-PL" dirty="0"/>
              <a:t>s</a:t>
            </a:r>
            <a:r>
              <a:rPr lang="en-US" dirty="0"/>
              <a:t> why they should buy from </a:t>
            </a:r>
            <a:r>
              <a:rPr lang="pl-PL" dirty="0"/>
              <a:t>the </a:t>
            </a:r>
            <a:r>
              <a:rPr lang="pl-PL" dirty="0" err="1"/>
              <a:t>company</a:t>
            </a:r>
            <a:r>
              <a:rPr lang="en-US" dirty="0"/>
              <a:t> and not from the competition.</a:t>
            </a:r>
          </a:p>
          <a:p>
            <a:endParaRPr lang="pl-PL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E616BE38-AB79-4AD6-A45A-F86C16E0563F}"/>
              </a:ext>
            </a:extLst>
          </p:cNvPr>
          <p:cNvSpPr txBox="1"/>
          <p:nvPr/>
        </p:nvSpPr>
        <p:spPr>
          <a:xfrm>
            <a:off x="5018567" y="5583707"/>
            <a:ext cx="66867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dirty="0"/>
              <a:t>https://cxl.com/blog/value-proposition-examples-how-to-create/</a:t>
            </a:r>
          </a:p>
        </p:txBody>
      </p:sp>
    </p:spTree>
    <p:extLst>
      <p:ext uri="{BB962C8B-B14F-4D97-AF65-F5344CB8AC3E}">
        <p14:creationId xmlns:p14="http://schemas.microsoft.com/office/powerpoint/2010/main" val="3640734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E1CD20C-9A26-4D02-AD91-3DFA57A04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100" dirty="0">
                <a:solidFill>
                  <a:srgbClr val="002060"/>
                </a:solidFill>
                <a:latin typeface="Arial-BoldMT"/>
              </a:rPr>
              <a:t>M2: </a:t>
            </a:r>
            <a:r>
              <a:rPr lang="en-US" sz="3100" dirty="0">
                <a:solidFill>
                  <a:srgbClr val="002060"/>
                </a:solidFill>
                <a:latin typeface="Arial-BoldMT"/>
              </a:rPr>
              <a:t>Defining unique value proposition</a:t>
            </a:r>
            <a:br>
              <a:rPr lang="pl-PL" sz="3200" dirty="0">
                <a:solidFill>
                  <a:srgbClr val="002060"/>
                </a:solidFill>
                <a:latin typeface="Arial-BoldMT"/>
              </a:rPr>
            </a:br>
            <a:r>
              <a:rPr lang="pl-PL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Elements</a:t>
            </a:r>
            <a:r>
              <a:rPr lang="pl-PL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pl-PL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value</a:t>
            </a:r>
            <a:r>
              <a:rPr lang="pl-PL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proposition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A33D76F-C9DC-4062-8903-8CB9F8D2D8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814" y="1693703"/>
            <a:ext cx="11229516" cy="345245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The value proposition is usually a block of text (a headline, sub-headline, and one paragraph of text) with a visual (photo, hero image, graphics)</a:t>
            </a:r>
            <a:r>
              <a:rPr lang="pl-PL" dirty="0"/>
              <a:t>, and </a:t>
            </a:r>
            <a:r>
              <a:rPr lang="pl-PL" dirty="0" err="1"/>
              <a:t>usually</a:t>
            </a:r>
            <a:r>
              <a:rPr lang="pl-PL" dirty="0"/>
              <a:t> </a:t>
            </a:r>
            <a:r>
              <a:rPr lang="pl-PL" dirty="0" err="1"/>
              <a:t>includes</a:t>
            </a:r>
            <a:r>
              <a:rPr lang="pl-PL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Headline. </a:t>
            </a:r>
            <a:r>
              <a:rPr lang="en-US" dirty="0"/>
              <a:t>What is the end-benefit </a:t>
            </a:r>
            <a:r>
              <a:rPr lang="pl-PL" dirty="0"/>
              <a:t>the </a:t>
            </a:r>
            <a:r>
              <a:rPr lang="pl-PL" dirty="0" err="1"/>
              <a:t>company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en-US" dirty="0"/>
              <a:t> offering in one short sentence? It can mention the product and/or customer. </a:t>
            </a:r>
            <a:r>
              <a:rPr lang="pl-PL" dirty="0" err="1"/>
              <a:t>Should</a:t>
            </a:r>
            <a:r>
              <a:rPr lang="pl-PL" dirty="0"/>
              <a:t> be </a:t>
            </a:r>
            <a:r>
              <a:rPr lang="pl-PL" dirty="0" err="1"/>
              <a:t>phrased</a:t>
            </a:r>
            <a:r>
              <a:rPr lang="pl-PL" dirty="0"/>
              <a:t> as </a:t>
            </a:r>
            <a:r>
              <a:rPr lang="en-US" dirty="0"/>
              <a:t>attention grabber.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Sub-headline or a 2–3 sentence paragraph</a:t>
            </a:r>
            <a:r>
              <a:rPr lang="en-US" dirty="0"/>
              <a:t>. A specific explanation of what </a:t>
            </a:r>
            <a:r>
              <a:rPr lang="pl-PL" dirty="0"/>
              <a:t>the </a:t>
            </a:r>
            <a:r>
              <a:rPr lang="pl-PL" dirty="0" err="1"/>
              <a:t>company</a:t>
            </a:r>
            <a:r>
              <a:rPr lang="en-US" dirty="0"/>
              <a:t> do/offer, for whom, and why it’s useful.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3 bullet points. </a:t>
            </a:r>
            <a:r>
              <a:rPr lang="en-US" dirty="0"/>
              <a:t>List </a:t>
            </a:r>
            <a:r>
              <a:rPr lang="pl-PL" dirty="0"/>
              <a:t>of </a:t>
            </a:r>
            <a:r>
              <a:rPr lang="en-US" dirty="0"/>
              <a:t>the key benefits or features.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Visual. </a:t>
            </a:r>
            <a:r>
              <a:rPr lang="en-US" dirty="0"/>
              <a:t>Images communicate much faster than words. </a:t>
            </a:r>
            <a:r>
              <a:rPr lang="pl-PL" dirty="0" err="1"/>
              <a:t>Could</a:t>
            </a:r>
            <a:r>
              <a:rPr lang="pl-PL" dirty="0"/>
              <a:t> be a </a:t>
            </a:r>
            <a:r>
              <a:rPr lang="en-US" dirty="0"/>
              <a:t>product image, the hero shot, or an image reinforcing main message.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E616BE38-AB79-4AD6-A45A-F86C16E0563F}"/>
              </a:ext>
            </a:extLst>
          </p:cNvPr>
          <p:cNvSpPr txBox="1"/>
          <p:nvPr/>
        </p:nvSpPr>
        <p:spPr>
          <a:xfrm>
            <a:off x="5018567" y="5583707"/>
            <a:ext cx="66867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dirty="0"/>
              <a:t>https://cxl.com/blog/value-proposition-examples-how-to-create/</a:t>
            </a:r>
          </a:p>
        </p:txBody>
      </p:sp>
    </p:spTree>
    <p:extLst>
      <p:ext uri="{BB962C8B-B14F-4D97-AF65-F5344CB8AC3E}">
        <p14:creationId xmlns:p14="http://schemas.microsoft.com/office/powerpoint/2010/main" val="580489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E1CD20C-9A26-4D02-AD91-3DFA57A04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100" dirty="0">
                <a:solidFill>
                  <a:srgbClr val="002060"/>
                </a:solidFill>
                <a:latin typeface="Arial-BoldMT"/>
              </a:rPr>
              <a:t>M2: </a:t>
            </a:r>
            <a:r>
              <a:rPr lang="en-US" sz="3100" dirty="0">
                <a:solidFill>
                  <a:srgbClr val="002060"/>
                </a:solidFill>
                <a:latin typeface="Arial-BoldMT"/>
              </a:rPr>
              <a:t>Defining unique value proposition</a:t>
            </a:r>
            <a:br>
              <a:rPr lang="pl-PL" sz="3200" dirty="0">
                <a:solidFill>
                  <a:srgbClr val="002060"/>
                </a:solidFill>
                <a:latin typeface="Arial-BoldMT"/>
              </a:rPr>
            </a:br>
            <a:r>
              <a:rPr lang="pl-PL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Evaluation of </a:t>
            </a:r>
            <a:r>
              <a:rPr lang="pl-PL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value</a:t>
            </a:r>
            <a:r>
              <a:rPr lang="pl-PL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proposition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A33D76F-C9DC-4062-8903-8CB9F8D2D8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814" y="1693703"/>
            <a:ext cx="11229516" cy="345245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What product or service is </a:t>
            </a:r>
            <a:r>
              <a:rPr lang="pl-PL" dirty="0"/>
              <a:t>the</a:t>
            </a:r>
            <a:r>
              <a:rPr lang="en-US" dirty="0"/>
              <a:t> company selling?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What is the end-benefit of using it?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Who is </a:t>
            </a:r>
            <a:r>
              <a:rPr lang="pl-PL" dirty="0"/>
              <a:t>the</a:t>
            </a:r>
            <a:r>
              <a:rPr lang="en-US" dirty="0"/>
              <a:t> target customer for this product or service?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What makes </a:t>
            </a:r>
            <a:r>
              <a:rPr lang="pl-PL" dirty="0" err="1"/>
              <a:t>company</a:t>
            </a:r>
            <a:r>
              <a:rPr lang="en-US" dirty="0"/>
              <a:t> offering unique and different?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E616BE38-AB79-4AD6-A45A-F86C16E0563F}"/>
              </a:ext>
            </a:extLst>
          </p:cNvPr>
          <p:cNvSpPr txBox="1"/>
          <p:nvPr/>
        </p:nvSpPr>
        <p:spPr>
          <a:xfrm>
            <a:off x="5018567" y="5583707"/>
            <a:ext cx="66867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dirty="0"/>
              <a:t>https://cxl.com/blog/value-proposition-examples-how-to-create/</a:t>
            </a:r>
          </a:p>
        </p:txBody>
      </p:sp>
    </p:spTree>
    <p:extLst>
      <p:ext uri="{BB962C8B-B14F-4D97-AF65-F5344CB8AC3E}">
        <p14:creationId xmlns:p14="http://schemas.microsoft.com/office/powerpoint/2010/main" val="2909355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ymbol zastępczy zawartości 6">
            <a:extLst>
              <a:ext uri="{FF2B5EF4-FFF2-40B4-BE49-F238E27FC236}">
                <a16:creationId xmlns:a16="http://schemas.microsoft.com/office/drawing/2014/main" id="{0DB9A601-C4CC-48D3-88DD-AEB2DC86D0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028520"/>
              </p:ext>
            </p:extLst>
          </p:nvPr>
        </p:nvGraphicFramePr>
        <p:xfrm>
          <a:off x="476250" y="1693863"/>
          <a:ext cx="11228388" cy="4303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ytuł 1">
            <a:extLst>
              <a:ext uri="{FF2B5EF4-FFF2-40B4-BE49-F238E27FC236}">
                <a16:creationId xmlns:a16="http://schemas.microsoft.com/office/drawing/2014/main" id="{2E1CD20C-9A26-4D02-AD91-3DFA57A04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>
                <a:solidFill>
                  <a:srgbClr val="002060"/>
                </a:solidFill>
                <a:latin typeface="Arial-BoldMT"/>
              </a:rPr>
              <a:t>M2: </a:t>
            </a:r>
            <a:r>
              <a:rPr lang="pl-PL" sz="2400" dirty="0" err="1">
                <a:solidFill>
                  <a:srgbClr val="002060"/>
                </a:solidFill>
                <a:latin typeface="Arial-BoldMT"/>
              </a:rPr>
              <a:t>Cooperation</a:t>
            </a:r>
            <a:r>
              <a:rPr lang="pl-PL" sz="2400" dirty="0">
                <a:solidFill>
                  <a:srgbClr val="002060"/>
                </a:solidFill>
                <a:latin typeface="Arial-BoldMT"/>
              </a:rPr>
              <a:t> and </a:t>
            </a:r>
            <a:r>
              <a:rPr lang="pl-PL" sz="2400" dirty="0" err="1">
                <a:solidFill>
                  <a:srgbClr val="002060"/>
                </a:solidFill>
                <a:latin typeface="Arial-BoldMT"/>
              </a:rPr>
              <a:t>competition</a:t>
            </a:r>
            <a:br>
              <a:rPr lang="pl-PL" sz="2400" dirty="0">
                <a:solidFill>
                  <a:srgbClr val="002060"/>
                </a:solidFill>
                <a:latin typeface="Arial-BoldMT"/>
              </a:rPr>
            </a:br>
            <a:r>
              <a:rPr lang="pl-P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Connections</a:t>
            </a:r>
            <a:r>
              <a:rPr lang="pl-P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between</a:t>
            </a:r>
            <a:r>
              <a:rPr lang="pl-P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</a:t>
            </a:r>
            <a:r>
              <a:rPr lang="pl-P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companies</a:t>
            </a:r>
            <a:r>
              <a:rPr lang="pl-P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the </a:t>
            </a:r>
            <a:r>
              <a:rPr lang="pl-P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sector</a:t>
            </a:r>
            <a:endParaRPr lang="pl-PL" sz="2400" dirty="0"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F7DE673E-7264-4245-B4F7-413398505332}"/>
              </a:ext>
            </a:extLst>
          </p:cNvPr>
          <p:cNvSpPr txBox="1"/>
          <p:nvPr/>
        </p:nvSpPr>
        <p:spPr>
          <a:xfrm>
            <a:off x="3429000" y="1336705"/>
            <a:ext cx="534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/>
              <a:t>RELATIVE POSITION IN THE SECTOR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53A7D431-6C39-4562-87DF-384AABE578CC}"/>
              </a:ext>
            </a:extLst>
          </p:cNvPr>
          <p:cNvSpPr txBox="1"/>
          <p:nvPr/>
        </p:nvSpPr>
        <p:spPr>
          <a:xfrm rot="16200000">
            <a:off x="-1447800" y="3661053"/>
            <a:ext cx="534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/>
              <a:t>NEED FOR EXTERNAL RESOURCES</a:t>
            </a:r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65BC48A4-B749-4506-9CAD-0CD5FA4BEA1F}"/>
              </a:ext>
            </a:extLst>
          </p:cNvPr>
          <p:cNvSpPr txBox="1"/>
          <p:nvPr/>
        </p:nvSpPr>
        <p:spPr>
          <a:xfrm>
            <a:off x="1792288" y="1538070"/>
            <a:ext cx="534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>
                <a:solidFill>
                  <a:schemeClr val="bg1">
                    <a:lumMod val="50000"/>
                  </a:schemeClr>
                </a:solidFill>
              </a:rPr>
              <a:t>STRONG</a:t>
            </a:r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B35C6647-B00A-4BA8-81BD-7217ABFB989D}"/>
              </a:ext>
            </a:extLst>
          </p:cNvPr>
          <p:cNvSpPr txBox="1"/>
          <p:nvPr/>
        </p:nvSpPr>
        <p:spPr>
          <a:xfrm>
            <a:off x="-569912" y="2719170"/>
            <a:ext cx="534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>
                <a:solidFill>
                  <a:schemeClr val="bg1">
                    <a:lumMod val="50000"/>
                  </a:schemeClr>
                </a:solidFill>
              </a:rPr>
              <a:t>STRONG</a:t>
            </a:r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4C850496-64F3-444D-9259-4E757001802E}"/>
              </a:ext>
            </a:extLst>
          </p:cNvPr>
          <p:cNvSpPr txBox="1"/>
          <p:nvPr/>
        </p:nvSpPr>
        <p:spPr>
          <a:xfrm>
            <a:off x="-569912" y="4640303"/>
            <a:ext cx="534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>
                <a:solidFill>
                  <a:schemeClr val="bg1">
                    <a:lumMod val="50000"/>
                  </a:schemeClr>
                </a:solidFill>
              </a:rPr>
              <a:t>WEAK</a:t>
            </a:r>
          </a:p>
        </p:txBody>
      </p:sp>
      <p:sp>
        <p:nvSpPr>
          <p:cNvPr id="18" name="pole tekstowe 17">
            <a:extLst>
              <a:ext uri="{FF2B5EF4-FFF2-40B4-BE49-F238E27FC236}">
                <a16:creationId xmlns:a16="http://schemas.microsoft.com/office/drawing/2014/main" id="{C9B619DF-7112-409E-B948-514CD9A7F6BF}"/>
              </a:ext>
            </a:extLst>
          </p:cNvPr>
          <p:cNvSpPr txBox="1"/>
          <p:nvPr/>
        </p:nvSpPr>
        <p:spPr>
          <a:xfrm>
            <a:off x="5065712" y="1506470"/>
            <a:ext cx="534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>
                <a:solidFill>
                  <a:schemeClr val="bg1">
                    <a:lumMod val="50000"/>
                  </a:schemeClr>
                </a:solidFill>
              </a:rPr>
              <a:t>WEAK</a:t>
            </a:r>
          </a:p>
        </p:txBody>
      </p:sp>
    </p:spTree>
    <p:extLst>
      <p:ext uri="{BB962C8B-B14F-4D97-AF65-F5344CB8AC3E}">
        <p14:creationId xmlns:p14="http://schemas.microsoft.com/office/powerpoint/2010/main" val="4109224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9" id="{C62A709E-BDC5-A046-9ECD-57A6FD34528D}" vid="{392FA3C1-01DE-2349-B0AB-32C1135A0C5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MSIE 4.0 (Workpackage Slide Master)</Template>
  <TotalTime>60665</TotalTime>
  <Words>836</Words>
  <Application>Microsoft Office PowerPoint</Application>
  <PresentationFormat>Panoramiczny</PresentationFormat>
  <Paragraphs>82</Paragraphs>
  <Slides>10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7" baseType="lpstr">
      <vt:lpstr>Arial</vt:lpstr>
      <vt:lpstr>Arial-BoldMT</vt:lpstr>
      <vt:lpstr>ArialMT</vt:lpstr>
      <vt:lpstr>Calibri</vt:lpstr>
      <vt:lpstr>Calibri Light</vt:lpstr>
      <vt:lpstr>Times New Roman</vt:lpstr>
      <vt:lpstr>Office Theme</vt:lpstr>
      <vt:lpstr>Prezentacja programu PowerPoint</vt:lpstr>
      <vt:lpstr>Course 1. EMDE structure</vt:lpstr>
      <vt:lpstr>Course 1. EMDE list of workshop sessions</vt:lpstr>
      <vt:lpstr>Prezentacja programu PowerPoint</vt:lpstr>
      <vt:lpstr>Module 2: Sustainable and digital: new patterns for strategies and business models</vt:lpstr>
      <vt:lpstr>M2: Defining unique value proposition </vt:lpstr>
      <vt:lpstr>M2: Defining unique value proposition Elements of value proposition</vt:lpstr>
      <vt:lpstr>M2: Defining unique value proposition Evaluation of value proposition</vt:lpstr>
      <vt:lpstr>M2: Cooperation and competition Connections between the companies in the sector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Tomasz Nitkiewicz</cp:lastModifiedBy>
  <cp:revision>281</cp:revision>
  <dcterms:created xsi:type="dcterms:W3CDTF">2018-02-11T14:22:08Z</dcterms:created>
  <dcterms:modified xsi:type="dcterms:W3CDTF">2020-09-18T11:02:51Z</dcterms:modified>
</cp:coreProperties>
</file>