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8" r:id="rId2"/>
    <p:sldId id="307" r:id="rId3"/>
    <p:sldId id="306" r:id="rId4"/>
    <p:sldId id="345" r:id="rId5"/>
    <p:sldId id="346" r:id="rId6"/>
    <p:sldId id="360" r:id="rId7"/>
    <p:sldId id="361" r:id="rId8"/>
    <p:sldId id="359" r:id="rId9"/>
    <p:sldId id="348" r:id="rId10"/>
    <p:sldId id="349" r:id="rId11"/>
    <p:sldId id="350" r:id="rId12"/>
    <p:sldId id="272" r:id="rId13"/>
    <p:sldId id="354" r:id="rId14"/>
    <p:sldId id="355" r:id="rId15"/>
    <p:sldId id="356" r:id="rId16"/>
    <p:sldId id="357" r:id="rId17"/>
    <p:sldId id="3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7658" autoAdjust="0"/>
  </p:normalViewPr>
  <p:slideViewPr>
    <p:cSldViewPr snapToGrid="0">
      <p:cViewPr varScale="1">
        <p:scale>
          <a:sx n="49" d="100"/>
          <a:sy n="49" d="100"/>
        </p:scale>
        <p:origin x="15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Explanation</a:t>
            </a:r>
            <a:r>
              <a:rPr lang="pl-PL" dirty="0"/>
              <a:t>:</a:t>
            </a:r>
          </a:p>
          <a:p>
            <a:r>
              <a:rPr lang="pl-PL" dirty="0" err="1"/>
              <a:t>Comments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footnotes</a:t>
            </a:r>
            <a:r>
              <a:rPr lang="pl-PL" dirty="0"/>
              <a:t> of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slides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i="1" dirty="0"/>
              <a:t>realizuje cel firmy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(powiększanie wartości firmy, dostarczanie produktów i usług odpowiedniej jakości),</a:t>
            </a:r>
          </a:p>
          <a:p>
            <a:pPr eaLnBrk="1" hangingPunct="1">
              <a:defRPr/>
            </a:pPr>
            <a:r>
              <a:rPr lang="pl-PL" b="1" dirty="0"/>
              <a:t>czyniąc to </a:t>
            </a:r>
            <a:r>
              <a:rPr lang="pl-PL" b="1" i="1" dirty="0"/>
              <a:t>w długim horyzoncie czasowym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(harmonijna trwałość), </a:t>
            </a:r>
          </a:p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jest zapewniane </a:t>
            </a:r>
            <a:r>
              <a:rPr lang="pl-PL" dirty="0"/>
              <a:t>przez</a:t>
            </a:r>
            <a:r>
              <a:rPr lang="pl-PL" b="1" dirty="0"/>
              <a:t> </a:t>
            </a:r>
            <a:r>
              <a:rPr lang="pl-PL" b="1" i="1" dirty="0"/>
              <a:t>należyte kształtowanie relacji z głównymi interesariuszami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(akcjonariusze, pracownicy, menedżerowie, klienci, konsumenci, dostawcy, społeczność lokalna, środowisko naturalne itd.),</a:t>
            </a:r>
            <a:r>
              <a:rPr lang="pl-PL" dirty="0"/>
              <a:t> </a:t>
            </a:r>
          </a:p>
          <a:p>
            <a:pPr eaLnBrk="1" hangingPunct="1">
              <a:defRPr/>
            </a:pPr>
            <a:r>
              <a:rPr lang="pl-PL" dirty="0"/>
              <a:t>w toku </a:t>
            </a:r>
            <a:r>
              <a:rPr lang="pl-PL" b="1" i="1" dirty="0"/>
              <a:t>postępowania zgodnego z prawem i społecznie przyjętymi normami etycznymi</a:t>
            </a:r>
            <a:r>
              <a:rPr lang="pl-PL" b="1" dirty="0"/>
              <a:t>, społecznymi i </a:t>
            </a:r>
            <a:r>
              <a:rPr lang="pl-PL" b="1" dirty="0">
                <a:solidFill>
                  <a:srgbClr val="FF0000"/>
                </a:solidFill>
              </a:rPr>
              <a:t>ekologicznymi</a:t>
            </a: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err="1"/>
              <a:t>Explain</a:t>
            </a:r>
            <a:r>
              <a:rPr lang="pl-PL" dirty="0"/>
              <a:t> the </a:t>
            </a:r>
            <a:r>
              <a:rPr lang="pl-PL" dirty="0" err="1"/>
              <a:t>Porters</a:t>
            </a:r>
            <a:r>
              <a:rPr lang="pl-PL" dirty="0"/>
              <a:t> </a:t>
            </a:r>
            <a:r>
              <a:rPr lang="pl-PL" dirty="0" err="1"/>
              <a:t>generic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criteria</a:t>
            </a:r>
            <a:r>
              <a:rPr lang="pl-PL" dirty="0"/>
              <a:t> (</a:t>
            </a:r>
            <a:r>
              <a:rPr lang="pl-PL" dirty="0" err="1"/>
              <a:t>p.e</a:t>
            </a:r>
            <a:r>
              <a:rPr lang="pl-PL" dirty="0"/>
              <a:t>. https://www.youtube.com/watch?v=HiBRviA3lnI).</a:t>
            </a:r>
          </a:p>
          <a:p>
            <a:endParaRPr lang="pl-PL" dirty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87101-9776-40A0-8C06-3D4B6D5C1F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25255-3D87-4D49-B969-2D943432C2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1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3E2C-7C24-4607-869D-924FC38B9E12}" type="datetimeFigureOut">
              <a:rPr lang="pl-PL" smtClean="0"/>
              <a:pPr/>
              <a:t>2020-09-18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634C-5FE0-4336-BC42-984659F910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70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s.org/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lobalreporting.org/Pages/default.aspx" TargetMode="External"/><Relationship Id="rId4" Type="http://schemas.openxmlformats.org/officeDocument/2006/relationships/hyperlink" Target="https://www.iso.org/standard/60857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3674088"/>
            <a:ext cx="9421224" cy="1305161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</a:rPr>
              <a:t>Tomasz Nitkiewicz (CUT)</a:t>
            </a:r>
          </a:p>
          <a:p>
            <a:r>
              <a:rPr lang="pl-PL" sz="1800" dirty="0">
                <a:solidFill>
                  <a:srgbClr val="002060"/>
                </a:solidFill>
              </a:rPr>
              <a:t>with</a:t>
            </a:r>
          </a:p>
          <a:p>
            <a:r>
              <a:rPr lang="pl-PL" sz="2200" dirty="0">
                <a:solidFill>
                  <a:srgbClr val="002060"/>
                </a:solidFill>
              </a:rPr>
              <a:t>Andrei Szuder (UPB), </a:t>
            </a:r>
            <a:r>
              <a:rPr lang="pl-PL" sz="2200" dirty="0" err="1">
                <a:solidFill>
                  <a:srgbClr val="002060"/>
                </a:solidFill>
              </a:rPr>
              <a:t>Uttapol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Smutkupt</a:t>
            </a:r>
            <a:r>
              <a:rPr lang="pl-PL" sz="2200" dirty="0">
                <a:solidFill>
                  <a:srgbClr val="002060"/>
                </a:solidFill>
              </a:rPr>
              <a:t> (CMU), Jorge Cunha (</a:t>
            </a:r>
            <a:r>
              <a:rPr lang="pl-PL" sz="2200" dirty="0" err="1">
                <a:solidFill>
                  <a:srgbClr val="002060"/>
                </a:solidFill>
              </a:rPr>
              <a:t>Uminho</a:t>
            </a:r>
            <a:r>
              <a:rPr lang="pl-PL" sz="2200" dirty="0">
                <a:solidFill>
                  <a:srgbClr val="002060"/>
                </a:solidFill>
              </a:rPr>
              <a:t>)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en-US" sz="2800" dirty="0">
                <a:solidFill>
                  <a:srgbClr val="002060"/>
                </a:solidFill>
              </a:rPr>
              <a:t>Enterprise Management in Digital Economy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TEACHING AND LEARNING MATERIALS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1510" name="AutoShape 11"/>
          <p:cNvSpPr>
            <a:spLocks noChangeAspect="1" noChangeArrowheads="1" noTextEdit="1"/>
          </p:cNvSpPr>
          <p:nvPr/>
        </p:nvSpPr>
        <p:spPr bwMode="auto">
          <a:xfrm>
            <a:off x="1970089" y="1603375"/>
            <a:ext cx="82962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rot="10800000">
            <a:off x="2927643" y="1603372"/>
            <a:ext cx="6048675" cy="3441523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59999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pl-PL" sz="4000"/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2927646" y="2543353"/>
            <a:ext cx="6048675" cy="3441523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59999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pl-PL" sz="4000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969299" y="1614633"/>
            <a:ext cx="1492654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Economic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latin typeface="Calibri" pitchFamily="34" charset="0"/>
                <a:cs typeface="Times New Roman" pitchFamily="18" charset="0"/>
              </a:rPr>
              <a:t>costs</a:t>
            </a:r>
            <a:endParaRPr lang="en-AU" dirty="0"/>
          </a:p>
        </p:txBody>
      </p:sp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3986184" y="4974909"/>
            <a:ext cx="1492654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>
                <a:latin typeface="Calibri" pitchFamily="34" charset="0"/>
                <a:cs typeface="Times New Roman" pitchFamily="18" charset="0"/>
              </a:rPr>
              <a:t>Value  for </a:t>
            </a:r>
            <a:r>
              <a:rPr lang="pl-PL" dirty="0" err="1">
                <a:latin typeface="Calibri" pitchFamily="34" charset="0"/>
                <a:cs typeface="Times New Roman" pitchFamily="18" charset="0"/>
              </a:rPr>
              <a:t>Consumers</a:t>
            </a:r>
            <a:endParaRPr lang="en-AU" dirty="0"/>
          </a:p>
        </p:txBody>
      </p:sp>
      <p:sp>
        <p:nvSpPr>
          <p:cNvPr id="21515" name="Text Box 6"/>
          <p:cNvSpPr txBox="1">
            <a:spLocks noChangeArrowheads="1"/>
          </p:cNvSpPr>
          <p:nvPr/>
        </p:nvSpPr>
        <p:spPr bwMode="auto">
          <a:xfrm>
            <a:off x="6204904" y="4991795"/>
            <a:ext cx="1772949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Contribution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to </a:t>
            </a:r>
            <a:r>
              <a:rPr lang="pl-PL" dirty="0" err="1">
                <a:latin typeface="Calibri" pitchFamily="34" charset="0"/>
                <a:cs typeface="Times New Roman" pitchFamily="18" charset="0"/>
              </a:rPr>
              <a:t>society</a:t>
            </a:r>
            <a:endParaRPr lang="en-AU" dirty="0"/>
          </a:p>
        </p:txBody>
      </p:sp>
      <p:sp>
        <p:nvSpPr>
          <p:cNvPr id="21516" name="Text Box 5"/>
          <p:cNvSpPr txBox="1">
            <a:spLocks noChangeArrowheads="1"/>
          </p:cNvSpPr>
          <p:nvPr/>
        </p:nvSpPr>
        <p:spPr bwMode="auto">
          <a:xfrm>
            <a:off x="6289330" y="1614633"/>
            <a:ext cx="1688523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Environmental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latin typeface="Calibri" pitchFamily="34" charset="0"/>
                <a:cs typeface="Times New Roman" pitchFamily="18" charset="0"/>
              </a:rPr>
              <a:t>impact</a:t>
            </a:r>
            <a:endParaRPr lang="en-AU" dirty="0"/>
          </a:p>
        </p:txBody>
      </p:sp>
      <p:sp>
        <p:nvSpPr>
          <p:cNvPr id="21519" name="Text Box 2"/>
          <p:cNvSpPr txBox="1">
            <a:spLocks noChangeArrowheads="1"/>
          </p:cNvSpPr>
          <p:nvPr/>
        </p:nvSpPr>
        <p:spPr bwMode="auto">
          <a:xfrm>
            <a:off x="5073593" y="3178556"/>
            <a:ext cx="1825856" cy="12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AU" dirty="0">
                <a:latin typeface="Calibri" pitchFamily="34" charset="0"/>
                <a:cs typeface="Times New Roman" pitchFamily="18" charset="0"/>
              </a:rPr>
              <a:t>STRATEG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Y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5</a:t>
            </a:r>
            <a:endParaRPr lang="en-AU" dirty="0"/>
          </a:p>
          <a:p>
            <a:pPr algn="ctr" eaLnBrk="0" hangingPunct="0"/>
            <a:r>
              <a:rPr lang="pl-PL" b="1" dirty="0" err="1">
                <a:latin typeface="Calibri" pitchFamily="34" charset="0"/>
                <a:cs typeface="Times New Roman" pitchFamily="18" charset="0"/>
              </a:rPr>
              <a:t>Sustainable</a:t>
            </a:r>
            <a:r>
              <a:rPr lang="pl-PL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>
                <a:latin typeface="Calibri" pitchFamily="34" charset="0"/>
                <a:cs typeface="Times New Roman" pitchFamily="18" charset="0"/>
              </a:rPr>
              <a:t>value</a:t>
            </a:r>
            <a:r>
              <a:rPr lang="pl-PL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>
                <a:latin typeface="Calibri" pitchFamily="34" charset="0"/>
                <a:cs typeface="Times New Roman" pitchFamily="18" charset="0"/>
              </a:rPr>
              <a:t>innovation</a:t>
            </a:r>
            <a:endParaRPr lang="en-AU" b="1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C312C21-907D-4553-ADD3-113AB996B19D}"/>
              </a:ext>
            </a:extLst>
          </p:cNvPr>
          <p:cNvSpPr txBox="1">
            <a:spLocks/>
          </p:cNvSpPr>
          <p:nvPr/>
        </p:nvSpPr>
        <p:spPr>
          <a:xfrm>
            <a:off x="1792288" y="448674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pl-P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endParaRPr lang="pl-PL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38AD46A-1D46-440A-8DAF-732AFC1BF2F4}"/>
              </a:ext>
            </a:extLst>
          </p:cNvPr>
          <p:cNvSpPr/>
          <p:nvPr/>
        </p:nvSpPr>
        <p:spPr>
          <a:xfrm rot="10800000">
            <a:off x="5796366" y="5154840"/>
            <a:ext cx="299634" cy="72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4B44F449-D5E3-4221-802F-1E7A31F58A25}"/>
              </a:ext>
            </a:extLst>
          </p:cNvPr>
          <p:cNvSpPr/>
          <p:nvPr/>
        </p:nvSpPr>
        <p:spPr>
          <a:xfrm>
            <a:off x="5793860" y="1713318"/>
            <a:ext cx="299634" cy="72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1" grpId="0" animBg="1"/>
      <p:bldP spid="21512" grpId="0" animBg="1"/>
      <p:bldP spid="21513" grpId="0"/>
      <p:bldP spid="21514" grpId="0"/>
      <p:bldP spid="21515" grpId="0"/>
      <p:bldP spid="21516" grpId="0"/>
      <p:bldP spid="215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945396" y="1546655"/>
            <a:ext cx="107599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err="1"/>
              <a:t>Stretegy</a:t>
            </a:r>
            <a:r>
              <a:rPr lang="pl-PL" dirty="0"/>
              <a:t> </a:t>
            </a:r>
            <a:r>
              <a:rPr lang="pl-PL" dirty="0" err="1"/>
              <a:t>oriented</a:t>
            </a:r>
            <a:r>
              <a:rPr lang="pl-PL" dirty="0"/>
              <a:t> on </a:t>
            </a:r>
            <a:r>
              <a:rPr lang="pl-PL" dirty="0" err="1"/>
              <a:t>reducing</a:t>
            </a:r>
            <a:r>
              <a:rPr lang="pl-PL" dirty="0"/>
              <a:t> </a:t>
            </a:r>
            <a:r>
              <a:rPr lang="pl-PL" dirty="0" err="1"/>
              <a:t>costs</a:t>
            </a:r>
            <a:r>
              <a:rPr lang="pl-PL" dirty="0"/>
              <a:t> of business </a:t>
            </a:r>
            <a:r>
              <a:rPr lang="pl-PL" dirty="0" err="1"/>
              <a:t>processes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efficiency</a:t>
            </a:r>
            <a:r>
              <a:rPr lang="pl-PL" dirty="0"/>
              <a:t> </a:t>
            </a:r>
            <a:r>
              <a:rPr lang="pl-PL" dirty="0" err="1"/>
              <a:t>gains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achieved</a:t>
            </a:r>
            <a:r>
              <a:rPr lang="pl-PL" dirty="0"/>
              <a:t> by </a:t>
            </a:r>
            <a:r>
              <a:rPr lang="pl-PL" dirty="0" err="1"/>
              <a:t>resource</a:t>
            </a:r>
            <a:r>
              <a:rPr lang="pl-PL" dirty="0"/>
              <a:t> </a:t>
            </a:r>
            <a:r>
              <a:rPr lang="pl-PL" dirty="0" err="1"/>
              <a:t>productivity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the life </a:t>
            </a:r>
            <a:r>
              <a:rPr lang="pl-PL" dirty="0" err="1"/>
              <a:t>cycle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decreasing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impacts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Context</a:t>
            </a:r>
            <a:r>
              <a:rPr lang="pl-PL" dirty="0"/>
              <a:t>:</a:t>
            </a:r>
          </a:p>
          <a:p>
            <a:pPr lvl="1">
              <a:tabLst>
                <a:tab pos="352425" algn="l"/>
                <a:tab pos="5656263" algn="l"/>
              </a:tabLst>
            </a:pPr>
            <a:r>
              <a:rPr lang="pl-PL" dirty="0"/>
              <a:t>B2B </a:t>
            </a:r>
            <a:r>
              <a:rPr lang="pl-PL" dirty="0" err="1"/>
              <a:t>oriented</a:t>
            </a:r>
            <a:r>
              <a:rPr lang="pl-PL" dirty="0"/>
              <a:t> business, high </a:t>
            </a:r>
            <a:r>
              <a:rPr lang="pl-PL" dirty="0" err="1"/>
              <a:t>resources</a:t>
            </a:r>
            <a:r>
              <a:rPr lang="pl-PL" dirty="0"/>
              <a:t> </a:t>
            </a:r>
            <a:r>
              <a:rPr lang="pl-PL" dirty="0" err="1"/>
              <a:t>utilization</a:t>
            </a:r>
            <a:r>
              <a:rPr lang="pl-PL" dirty="0"/>
              <a:t>, high </a:t>
            </a:r>
            <a:r>
              <a:rPr lang="pl-PL" dirty="0" err="1"/>
              <a:t>costs</a:t>
            </a:r>
            <a:r>
              <a:rPr lang="pl-PL" dirty="0"/>
              <a:t> and by-products.</a:t>
            </a:r>
          </a:p>
          <a:p>
            <a:pPr lvl="1">
              <a:tabLst>
                <a:tab pos="352425" algn="l"/>
                <a:tab pos="5656263" algn="l"/>
              </a:tabLst>
            </a:pPr>
            <a:r>
              <a:rPr lang="pl-PL" dirty="0" err="1"/>
              <a:t>Sectors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to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costs</a:t>
            </a:r>
            <a:r>
              <a:rPr lang="pl-PL" dirty="0"/>
              <a:t> and </a:t>
            </a:r>
            <a:r>
              <a:rPr lang="pl-PL" dirty="0" err="1"/>
              <a:t>impacts</a:t>
            </a:r>
            <a:endParaRPr lang="pl-PL" dirty="0"/>
          </a:p>
          <a:p>
            <a:pPr lvl="1">
              <a:tabLst>
                <a:tab pos="352425" algn="l"/>
                <a:tab pos="5656263" algn="l"/>
              </a:tabLst>
            </a:pPr>
            <a:r>
              <a:rPr lang="pl-PL" dirty="0" err="1"/>
              <a:t>Firms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susceptible</a:t>
            </a:r>
            <a:r>
              <a:rPr lang="pl-PL" dirty="0"/>
              <a:t> to </a:t>
            </a:r>
            <a:r>
              <a:rPr lang="pl-PL" dirty="0" err="1"/>
              <a:t>eco-activism</a:t>
            </a:r>
            <a:r>
              <a:rPr lang="pl-PL" dirty="0"/>
              <a:t> </a:t>
            </a:r>
            <a:r>
              <a:rPr lang="pl-PL" dirty="0" err="1"/>
              <a:t>pressure</a:t>
            </a:r>
            <a:endParaRPr lang="pl-PL" dirty="0"/>
          </a:p>
          <a:p>
            <a:pPr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000" dirty="0"/>
              <a:t>APPLICATION </a:t>
            </a:r>
          </a:p>
          <a:p>
            <a:pPr lvl="1" algn="r"/>
            <a:r>
              <a:rPr lang="pl-PL" dirty="0"/>
              <a:t>Lean </a:t>
            </a:r>
            <a:r>
              <a:rPr lang="pl-PL" dirty="0" err="1"/>
              <a:t>thinking</a:t>
            </a:r>
            <a:endParaRPr lang="pl-PL" dirty="0"/>
          </a:p>
          <a:p>
            <a:pPr lvl="1" algn="r"/>
            <a:r>
              <a:rPr lang="pl-PL" dirty="0" err="1"/>
              <a:t>Industrial</a:t>
            </a:r>
            <a:r>
              <a:rPr lang="pl-PL" dirty="0"/>
              <a:t> </a:t>
            </a:r>
            <a:r>
              <a:rPr lang="pl-PL" dirty="0" err="1"/>
              <a:t>symbiosis</a:t>
            </a:r>
            <a:endParaRPr lang="pl-PL" dirty="0"/>
          </a:p>
          <a:p>
            <a:pPr lvl="1" algn="r"/>
            <a:r>
              <a:rPr lang="pl-PL" dirty="0"/>
              <a:t>Carbon </a:t>
            </a:r>
            <a:r>
              <a:rPr lang="pl-PL" dirty="0" err="1"/>
              <a:t>credits</a:t>
            </a:r>
            <a:endParaRPr lang="pl-PL" dirty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3812665"/>
            <a:ext cx="5214799" cy="2997360"/>
            <a:chOff x="4932040" y="3503522"/>
            <a:chExt cx="5238750" cy="3354478"/>
          </a:xfrm>
        </p:grpSpPr>
        <p:pic>
          <p:nvPicPr>
            <p:cNvPr id="1030" name="Picture 6" descr="http://www.symbiosis.dk/sites/default/files/System%20billede%20u%20text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33849"/>
              <a:ext cx="5238750" cy="2724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o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03522"/>
              <a:ext cx="1543050" cy="55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ytuł 1">
            <a:extLst>
              <a:ext uri="{FF2B5EF4-FFF2-40B4-BE49-F238E27FC236}">
                <a16:creationId xmlns:a16="http://schemas.microsoft.com/office/drawing/2014/main" id="{6A9B6690-146B-4B02-83BC-50373F8A89C9}"/>
              </a:ext>
            </a:extLst>
          </p:cNvPr>
          <p:cNvSpPr txBox="1">
            <a:spLocks/>
          </p:cNvSpPr>
          <p:nvPr/>
        </p:nvSpPr>
        <p:spPr>
          <a:xfrm>
            <a:off x="1792288" y="448674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pl-PL" sz="3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pl-P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eco-efficiency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Beyond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compliance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leadership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err="1"/>
              <a:t>Strategy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developing </a:t>
            </a:r>
            <a:r>
              <a:rPr lang="pl-PL" dirty="0" err="1"/>
              <a:t>reputation</a:t>
            </a:r>
            <a:r>
              <a:rPr lang="pl-PL" dirty="0"/>
              <a:t> and public relations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the </a:t>
            </a:r>
            <a:r>
              <a:rPr lang="pl-PL" dirty="0" err="1"/>
              <a:t>efficiency</a:t>
            </a:r>
            <a:r>
              <a:rPr lang="pl-PL" dirty="0"/>
              <a:t> of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organizational</a:t>
            </a:r>
            <a:r>
              <a:rPr lang="pl-PL" dirty="0"/>
              <a:t> </a:t>
            </a:r>
            <a:r>
              <a:rPr lang="pl-PL" dirty="0" err="1"/>
              <a:t>processes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achieve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third party </a:t>
            </a:r>
            <a:r>
              <a:rPr lang="pl-PL" dirty="0" err="1"/>
              <a:t>evaluation</a:t>
            </a:r>
            <a:r>
              <a:rPr lang="pl-PL" dirty="0"/>
              <a:t> and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exposure</a:t>
            </a:r>
            <a:r>
              <a:rPr lang="pl-PL" dirty="0"/>
              <a:t> to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general</a:t>
            </a:r>
            <a:r>
              <a:rPr lang="pl-PL" dirty="0"/>
              <a:t> public to </a:t>
            </a:r>
            <a:r>
              <a:rPr lang="pl-PL" dirty="0" err="1"/>
              <a:t>acknowledge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efforts</a:t>
            </a:r>
            <a:endParaRPr lang="pl-PL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000" dirty="0"/>
              <a:t>APPLICATION: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pl-PL" sz="2000" dirty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188715" y="4908651"/>
            <a:ext cx="5085303" cy="1810801"/>
            <a:chOff x="4211960" y="4885854"/>
            <a:chExt cx="5085303" cy="1810801"/>
          </a:xfrm>
        </p:grpSpPr>
        <p:pic>
          <p:nvPicPr>
            <p:cNvPr id="2050" name="Picture 2" descr="3M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498" y="4885854"/>
              <a:ext cx="9048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ole tekstowe 2"/>
            <p:cNvSpPr txBox="1"/>
            <p:nvPr/>
          </p:nvSpPr>
          <p:spPr>
            <a:xfrm>
              <a:off x="4211960" y="5373216"/>
              <a:ext cx="5085303" cy="1323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000" dirty="0"/>
                <a:t>1975 – </a:t>
              </a:r>
              <a:r>
                <a:rPr lang="pl-PL" sz="2000" dirty="0" err="1"/>
                <a:t>environmental</a:t>
              </a:r>
              <a:r>
                <a:rPr lang="pl-PL" sz="2000" dirty="0"/>
                <a:t> policy / 3P program</a:t>
              </a:r>
            </a:p>
            <a:p>
              <a:r>
                <a:rPr lang="pl-PL" sz="2000" dirty="0"/>
                <a:t>1981 – </a:t>
              </a:r>
              <a:r>
                <a:rPr lang="pl-PL" sz="2000" dirty="0" err="1"/>
                <a:t>environmental</a:t>
              </a:r>
              <a:r>
                <a:rPr lang="pl-PL" sz="2000" dirty="0"/>
                <a:t> </a:t>
              </a:r>
              <a:r>
                <a:rPr lang="pl-PL" sz="2000" dirty="0" err="1"/>
                <a:t>audit</a:t>
              </a:r>
              <a:endParaRPr lang="pl-PL" sz="2000" dirty="0"/>
            </a:p>
            <a:p>
              <a:r>
                <a:rPr lang="pl-PL" sz="2000" dirty="0"/>
                <a:t>1997 – LCM system</a:t>
              </a:r>
            </a:p>
            <a:p>
              <a:r>
                <a:rPr lang="pl-PL" sz="2000" dirty="0"/>
                <a:t>2002 – no. 1 on Dow Jones </a:t>
              </a:r>
              <a:r>
                <a:rPr lang="pl-PL" sz="2000" dirty="0" err="1"/>
                <a:t>Sustainability</a:t>
              </a:r>
              <a:r>
                <a:rPr lang="pl-PL" sz="2000" dirty="0"/>
                <a:t> Index </a:t>
              </a: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188713" y="3846816"/>
            <a:ext cx="5085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Green </a:t>
            </a:r>
            <a:r>
              <a:rPr lang="pl-PL" sz="2000" dirty="0" err="1"/>
              <a:t>Clubs</a:t>
            </a:r>
            <a:r>
              <a:rPr lang="pl-PL" sz="2000" dirty="0"/>
              <a:t> (</a:t>
            </a:r>
            <a:r>
              <a:rPr lang="pl-PL" sz="2000" dirty="0">
                <a:hlinkClick r:id="rId3"/>
              </a:rPr>
              <a:t>CERES</a:t>
            </a:r>
            <a:r>
              <a:rPr lang="pl-PL" sz="2000" dirty="0"/>
              <a:t>)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Management </a:t>
            </a:r>
            <a:r>
              <a:rPr lang="pl-PL" sz="2000" dirty="0" err="1"/>
              <a:t>standards</a:t>
            </a:r>
            <a:r>
              <a:rPr lang="pl-PL" sz="2000" dirty="0"/>
              <a:t> (</a:t>
            </a:r>
            <a:r>
              <a:rPr lang="pl-PL" sz="2000" dirty="0">
                <a:hlinkClick r:id="rId4"/>
              </a:rPr>
              <a:t>ISO14001</a:t>
            </a:r>
            <a:r>
              <a:rPr lang="pl-PL" sz="2000" dirty="0"/>
              <a:t>)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Dialogue</a:t>
            </a:r>
            <a:r>
              <a:rPr lang="pl-PL" sz="2000" dirty="0"/>
              <a:t> with </a:t>
            </a:r>
            <a:r>
              <a:rPr lang="pl-PL" sz="2000" dirty="0" err="1"/>
              <a:t>stakeholders</a:t>
            </a:r>
            <a:r>
              <a:rPr lang="pl-PL" sz="2000" dirty="0"/>
              <a:t> and </a:t>
            </a:r>
            <a:r>
              <a:rPr lang="pl-PL" sz="2000" dirty="0" err="1"/>
              <a:t>transparency</a:t>
            </a:r>
            <a:r>
              <a:rPr lang="pl-PL" sz="2000" dirty="0"/>
              <a:t> (</a:t>
            </a:r>
            <a:r>
              <a:rPr lang="pl-PL" sz="2000" dirty="0">
                <a:hlinkClick r:id="rId5"/>
              </a:rPr>
              <a:t>GRI</a:t>
            </a:r>
            <a:r>
              <a:rPr lang="pl-PL" sz="2000" dirty="0"/>
              <a:t>)</a:t>
            </a:r>
          </a:p>
          <a:p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8" y="3342425"/>
            <a:ext cx="6508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CONTEXT: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Highly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brands</a:t>
            </a:r>
            <a:r>
              <a:rPr lang="pl-PL" dirty="0"/>
              <a:t>, </a:t>
            </a:r>
            <a:r>
              <a:rPr lang="pl-PL" dirty="0" err="1"/>
              <a:t>deeply</a:t>
            </a:r>
            <a:r>
              <a:rPr lang="pl-PL" dirty="0"/>
              <a:t> </a:t>
            </a:r>
            <a:r>
              <a:rPr lang="pl-PL" dirty="0" err="1"/>
              <a:t>dependant</a:t>
            </a:r>
            <a:r>
              <a:rPr lang="pl-PL" dirty="0"/>
              <a:t> on </a:t>
            </a:r>
            <a:r>
              <a:rPr lang="pl-PL" dirty="0" err="1"/>
              <a:t>natural</a:t>
            </a:r>
            <a:r>
              <a:rPr lang="pl-PL" dirty="0"/>
              <a:t> </a:t>
            </a:r>
            <a:r>
              <a:rPr lang="pl-PL" dirty="0" err="1"/>
              <a:t>resources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Suppliers of </a:t>
            </a:r>
            <a:r>
              <a:rPr lang="pl-PL" dirty="0" err="1"/>
              <a:t>industrial</a:t>
            </a:r>
            <a:r>
              <a:rPr lang="pl-PL" dirty="0"/>
              <a:t> </a:t>
            </a:r>
            <a:r>
              <a:rPr lang="pl-PL" dirty="0" err="1"/>
              <a:t>markets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pressures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Exporters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with </a:t>
            </a:r>
            <a:r>
              <a:rPr lang="pl-PL" dirty="0" err="1"/>
              <a:t>environmental</a:t>
            </a:r>
            <a:r>
              <a:rPr lang="pl-PL" dirty="0"/>
              <a:t> trade </a:t>
            </a:r>
            <a:r>
              <a:rPr lang="pl-PL" dirty="0" err="1"/>
              <a:t>barriers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Firms</a:t>
            </a:r>
            <a:r>
              <a:rPr lang="pl-PL" dirty="0"/>
              <a:t> </a:t>
            </a:r>
            <a:r>
              <a:rPr lang="pl-PL" dirty="0" err="1"/>
              <a:t>dependant</a:t>
            </a:r>
            <a:r>
              <a:rPr lang="pl-PL" dirty="0"/>
              <a:t>  on </a:t>
            </a:r>
            <a:r>
              <a:rPr lang="pl-PL" dirty="0" err="1"/>
              <a:t>loans</a:t>
            </a:r>
            <a:r>
              <a:rPr lang="pl-PL" dirty="0"/>
              <a:t> from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banks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Multinational</a:t>
            </a:r>
            <a:r>
              <a:rPr lang="pl-PL" dirty="0"/>
              <a:t> </a:t>
            </a:r>
            <a:r>
              <a:rPr lang="pl-PL" dirty="0" err="1"/>
              <a:t>corporations</a:t>
            </a:r>
            <a:r>
              <a:rPr lang="pl-PL" dirty="0"/>
              <a:t> </a:t>
            </a:r>
            <a:r>
              <a:rPr lang="pl-PL" dirty="0" err="1"/>
              <a:t>susceptible</a:t>
            </a:r>
            <a:r>
              <a:rPr lang="pl-PL" dirty="0"/>
              <a:t> to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in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Eco-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branding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err="1"/>
              <a:t>Strategy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promoting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advantages</a:t>
            </a:r>
            <a:r>
              <a:rPr lang="pl-PL" dirty="0"/>
              <a:t> of products and services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labelling</a:t>
            </a:r>
            <a:r>
              <a:rPr lang="pl-PL" dirty="0"/>
              <a:t>, </a:t>
            </a:r>
            <a:r>
              <a:rPr lang="pl-PL" dirty="0" err="1"/>
              <a:t>certification</a:t>
            </a:r>
            <a:r>
              <a:rPr lang="pl-PL" dirty="0"/>
              <a:t> and </a:t>
            </a:r>
            <a:r>
              <a:rPr lang="pl-PL" dirty="0" err="1"/>
              <a:t>promotion</a:t>
            </a:r>
            <a:r>
              <a:rPr lang="pl-PL" dirty="0"/>
              <a:t>. The </a:t>
            </a:r>
            <a:r>
              <a:rPr lang="pl-PL" dirty="0" err="1"/>
              <a:t>objective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build</a:t>
            </a:r>
            <a:r>
              <a:rPr lang="pl-PL" dirty="0"/>
              <a:t> </a:t>
            </a:r>
            <a:r>
              <a:rPr lang="pl-PL" dirty="0" err="1"/>
              <a:t>consumers</a:t>
            </a:r>
            <a:r>
              <a:rPr lang="pl-PL" dirty="0"/>
              <a:t>’ </a:t>
            </a:r>
            <a:r>
              <a:rPr lang="pl-PL" dirty="0" err="1"/>
              <a:t>awareness</a:t>
            </a:r>
            <a:r>
              <a:rPr lang="pl-PL" dirty="0"/>
              <a:t> of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benefits</a:t>
            </a:r>
            <a:r>
              <a:rPr lang="pl-PL" dirty="0"/>
              <a:t> of the firm </a:t>
            </a:r>
            <a:r>
              <a:rPr lang="pl-PL" dirty="0" err="1"/>
              <a:t>offer</a:t>
            </a:r>
            <a:r>
              <a:rPr lang="pl-PL" dirty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000" dirty="0"/>
              <a:t>APPLICATION: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pl-PL" sz="20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8713" y="3846816"/>
            <a:ext cx="5085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Environmental</a:t>
            </a:r>
            <a:r>
              <a:rPr lang="pl-PL" sz="2000" dirty="0"/>
              <a:t> design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Eco-</a:t>
            </a:r>
            <a:r>
              <a:rPr lang="pl-PL" sz="2000" dirty="0" err="1"/>
              <a:t>lables</a:t>
            </a: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Eco-</a:t>
            </a:r>
            <a:r>
              <a:rPr lang="pl-PL" sz="2000" dirty="0" err="1"/>
              <a:t>brands</a:t>
            </a:r>
            <a:endParaRPr lang="pl-PL" sz="2000" dirty="0"/>
          </a:p>
          <a:p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6937346" y="3342425"/>
            <a:ext cx="4845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CONTEXT: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Reliable</a:t>
            </a:r>
            <a:r>
              <a:rPr lang="pl-PL" dirty="0"/>
              <a:t>  and </a:t>
            </a:r>
            <a:r>
              <a:rPr lang="pl-PL" dirty="0" err="1"/>
              <a:t>uncontroversial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performance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avaiable</a:t>
            </a:r>
            <a:r>
              <a:rPr lang="pl-PL" dirty="0"/>
              <a:t> to the </a:t>
            </a:r>
            <a:r>
              <a:rPr lang="pl-PL" dirty="0" err="1"/>
              <a:t>consumer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Differentatiation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difficult</a:t>
            </a:r>
            <a:r>
              <a:rPr lang="pl-PL" dirty="0"/>
              <a:t> to </a:t>
            </a:r>
            <a:r>
              <a:rPr lang="pl-PL" dirty="0" err="1"/>
              <a:t>imitate</a:t>
            </a:r>
            <a:r>
              <a:rPr lang="pl-PL" dirty="0"/>
              <a:t> by </a:t>
            </a:r>
            <a:r>
              <a:rPr lang="pl-PL" dirty="0" err="1"/>
              <a:t>competitors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Consumers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willing</a:t>
            </a:r>
            <a:r>
              <a:rPr lang="pl-PL" dirty="0"/>
              <a:t> to </a:t>
            </a:r>
            <a:r>
              <a:rPr lang="pl-PL" dirty="0" err="1"/>
              <a:t>pay</a:t>
            </a:r>
            <a:r>
              <a:rPr lang="pl-PL" dirty="0"/>
              <a:t> the </a:t>
            </a:r>
            <a:r>
              <a:rPr lang="pl-PL" dirty="0" err="1"/>
              <a:t>costs</a:t>
            </a:r>
            <a:r>
              <a:rPr lang="pl-PL" dirty="0"/>
              <a:t> of </a:t>
            </a:r>
            <a:r>
              <a:rPr lang="pl-PL" dirty="0" err="1"/>
              <a:t>ecological</a:t>
            </a:r>
            <a:r>
              <a:rPr lang="pl-PL" dirty="0"/>
              <a:t> </a:t>
            </a:r>
            <a:r>
              <a:rPr lang="pl-PL" dirty="0" err="1"/>
              <a:t>differentiation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86355DE-F41B-4269-A6BD-47744779CE8E}"/>
              </a:ext>
            </a:extLst>
          </p:cNvPr>
          <p:cNvGrpSpPr/>
          <p:nvPr/>
        </p:nvGrpSpPr>
        <p:grpSpPr>
          <a:xfrm>
            <a:off x="2283262" y="4087011"/>
            <a:ext cx="4464496" cy="2670591"/>
            <a:chOff x="4572000" y="4056261"/>
            <a:chExt cx="4464496" cy="2670591"/>
          </a:xfrm>
        </p:grpSpPr>
        <p:pic>
          <p:nvPicPr>
            <p:cNvPr id="10" name="Picture 2" descr="http://www.ekoprodukt.pl/wp-content/themes/ekoprodukt/images/logo_ekoprodukt.png">
              <a:extLst>
                <a:ext uri="{FF2B5EF4-FFF2-40B4-BE49-F238E27FC236}">
                  <a16:creationId xmlns:a16="http://schemas.microsoft.com/office/drawing/2014/main" id="{2B703BC8-A9A9-4CBE-AFEB-24D91D39D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056261"/>
              <a:ext cx="35814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1BAEB04-292E-4A06-AD4C-996FAB4F50DD}"/>
                </a:ext>
              </a:extLst>
            </p:cNvPr>
            <p:cNvSpPr txBox="1"/>
            <p:nvPr/>
          </p:nvSpPr>
          <p:spPr>
            <a:xfrm>
              <a:off x="4572000" y="5157192"/>
              <a:ext cx="4464496" cy="156966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Producer of </a:t>
              </a:r>
              <a:r>
                <a:rPr lang="pl-PL" sz="2400" dirty="0" err="1"/>
                <a:t>bio</a:t>
              </a:r>
              <a:r>
                <a:rPr lang="pl-PL" sz="2400" dirty="0"/>
                <a:t> and </a:t>
              </a:r>
              <a:r>
                <a:rPr lang="pl-PL" sz="2400" dirty="0" err="1"/>
                <a:t>eco</a:t>
              </a:r>
              <a:r>
                <a:rPr lang="pl-PL" sz="2400" dirty="0"/>
                <a:t> food products with </a:t>
              </a:r>
              <a:r>
                <a:rPr lang="pl-PL" sz="2400" dirty="0" err="1"/>
                <a:t>more</a:t>
              </a:r>
              <a:r>
                <a:rPr lang="pl-PL" sz="2400" dirty="0"/>
                <a:t> </a:t>
              </a:r>
              <a:r>
                <a:rPr lang="pl-PL" sz="2400" dirty="0" err="1"/>
                <a:t>than</a:t>
              </a:r>
              <a:r>
                <a:rPr lang="pl-PL" sz="2400" dirty="0"/>
                <a:t> a half of </a:t>
              </a:r>
              <a:r>
                <a:rPr lang="pl-PL" sz="2400" dirty="0" err="1"/>
                <a:t>its</a:t>
              </a:r>
              <a:r>
                <a:rPr lang="pl-PL" sz="2400" dirty="0"/>
                <a:t> products with </a:t>
              </a:r>
              <a:r>
                <a:rPr lang="pl-PL" sz="2400" dirty="0" err="1"/>
                <a:t>environmental</a:t>
              </a:r>
              <a:r>
                <a:rPr lang="pl-PL" sz="2400" dirty="0"/>
                <a:t> </a:t>
              </a:r>
              <a:r>
                <a:rPr lang="pl-PL" sz="2400" dirty="0" err="1"/>
                <a:t>certificates</a:t>
              </a:r>
              <a:r>
                <a:rPr lang="pl-PL" sz="2400" dirty="0"/>
                <a:t> and </a:t>
              </a:r>
              <a:r>
                <a:rPr lang="pl-PL" sz="2400" dirty="0" err="1"/>
                <a:t>eco-labels</a:t>
              </a:r>
              <a:endParaRPr lang="pl-P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06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Environmental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costs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leadership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err="1"/>
              <a:t>Strategy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introducing</a:t>
            </a:r>
            <a:r>
              <a:rPr lang="pl-PL" dirty="0"/>
              <a:t> </a:t>
            </a:r>
            <a:r>
              <a:rPr lang="pl-PL" dirty="0" err="1"/>
              <a:t>innovation</a:t>
            </a:r>
            <a:r>
              <a:rPr lang="pl-PL" dirty="0"/>
              <a:t> in </a:t>
            </a:r>
            <a:r>
              <a:rPr lang="pl-PL" dirty="0" err="1"/>
              <a:t>product</a:t>
            </a:r>
            <a:r>
              <a:rPr lang="pl-PL" dirty="0"/>
              <a:t> design,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alternative</a:t>
            </a:r>
            <a:r>
              <a:rPr lang="pl-PL" dirty="0"/>
              <a:t> </a:t>
            </a:r>
            <a:r>
              <a:rPr lang="pl-PL" dirty="0" err="1"/>
              <a:t>material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and </a:t>
            </a:r>
            <a:r>
              <a:rPr lang="pl-PL" dirty="0" err="1"/>
              <a:t>changes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production</a:t>
            </a:r>
            <a:r>
              <a:rPr lang="pl-PL" dirty="0"/>
              <a:t> and </a:t>
            </a:r>
            <a:r>
              <a:rPr lang="pl-PL" dirty="0" err="1"/>
              <a:t>sales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in order to </a:t>
            </a:r>
            <a:r>
              <a:rPr lang="pl-PL" dirty="0" err="1"/>
              <a:t>achieve</a:t>
            </a:r>
            <a:r>
              <a:rPr lang="pl-PL" dirty="0"/>
              <a:t> </a:t>
            </a:r>
            <a:r>
              <a:rPr lang="pl-PL" dirty="0" err="1"/>
              <a:t>lower</a:t>
            </a:r>
            <a:r>
              <a:rPr lang="pl-PL" dirty="0"/>
              <a:t> </a:t>
            </a:r>
            <a:r>
              <a:rPr lang="pl-PL" dirty="0" err="1"/>
              <a:t>costs</a:t>
            </a:r>
            <a:r>
              <a:rPr lang="pl-PL" dirty="0"/>
              <a:t> of products and services with </a:t>
            </a:r>
            <a:r>
              <a:rPr lang="pl-PL" dirty="0" err="1"/>
              <a:t>lowering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pressures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sz="2000" dirty="0"/>
              <a:t>APPLICATION: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pl-PL" sz="20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8713" y="3846816"/>
            <a:ext cx="50853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Eco-design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Eco-</a:t>
            </a:r>
            <a:r>
              <a:rPr lang="pl-PL" sz="2000" dirty="0" err="1"/>
              <a:t>innovation</a:t>
            </a: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Changing</a:t>
            </a:r>
            <a:r>
              <a:rPr lang="pl-PL" sz="2000" dirty="0"/>
              <a:t> the </a:t>
            </a:r>
            <a:r>
              <a:rPr lang="pl-PL" sz="2000" dirty="0" err="1"/>
              <a:t>nature</a:t>
            </a:r>
            <a:r>
              <a:rPr lang="pl-PL" sz="2000" dirty="0"/>
              <a:t> and </a:t>
            </a:r>
            <a:r>
              <a:rPr lang="pl-PL" sz="2000" dirty="0" err="1"/>
              <a:t>way</a:t>
            </a:r>
            <a:r>
              <a:rPr lang="pl-PL" sz="2000" dirty="0"/>
              <a:t> of </a:t>
            </a:r>
            <a:r>
              <a:rPr lang="pl-PL" sz="2000" dirty="0" err="1"/>
              <a:t>product</a:t>
            </a:r>
            <a:r>
              <a:rPr lang="pl-PL" sz="2000" dirty="0"/>
              <a:t> </a:t>
            </a:r>
            <a:r>
              <a:rPr lang="pl-PL" sz="2000" dirty="0" err="1"/>
              <a:t>use</a:t>
            </a: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6" y="3165431"/>
            <a:ext cx="6508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CONTEXT: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Competing</a:t>
            </a:r>
            <a:r>
              <a:rPr lang="pl-PL" dirty="0"/>
              <a:t> on the </a:t>
            </a:r>
            <a:r>
              <a:rPr lang="pl-PL" dirty="0" err="1"/>
              <a:t>basis</a:t>
            </a:r>
            <a:r>
              <a:rPr lang="pl-PL" dirty="0"/>
              <a:t> of </a:t>
            </a:r>
            <a:r>
              <a:rPr lang="pl-PL" dirty="0" err="1"/>
              <a:t>costs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Radical</a:t>
            </a:r>
            <a:r>
              <a:rPr lang="pl-PL" dirty="0"/>
              <a:t> </a:t>
            </a:r>
            <a:r>
              <a:rPr lang="pl-PL" dirty="0" err="1"/>
              <a:t>material</a:t>
            </a:r>
            <a:r>
              <a:rPr lang="pl-PL" dirty="0"/>
              <a:t> </a:t>
            </a:r>
            <a:r>
              <a:rPr lang="pl-PL" dirty="0" err="1"/>
              <a:t>substitution</a:t>
            </a:r>
            <a:r>
              <a:rPr lang="pl-PL" dirty="0"/>
              <a:t>/</a:t>
            </a:r>
            <a:r>
              <a:rPr lang="pl-PL" dirty="0" err="1"/>
              <a:t>product</a:t>
            </a:r>
            <a:r>
              <a:rPr lang="pl-PL" dirty="0"/>
              <a:t> </a:t>
            </a:r>
            <a:r>
              <a:rPr lang="pl-PL" dirty="0" err="1"/>
              <a:t>redesign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comprising</a:t>
            </a:r>
            <a:r>
              <a:rPr lang="pl-PL" dirty="0"/>
              <a:t>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Pressure</a:t>
            </a:r>
            <a:r>
              <a:rPr lang="pl-PL" dirty="0"/>
              <a:t> for </a:t>
            </a:r>
            <a:r>
              <a:rPr lang="pl-PL" dirty="0" err="1"/>
              <a:t>ever</a:t>
            </a:r>
            <a:r>
              <a:rPr lang="pl-PL" dirty="0"/>
              <a:t> </a:t>
            </a:r>
            <a:r>
              <a:rPr lang="pl-PL" dirty="0" err="1"/>
              <a:t>increasing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performance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37B85AD-1524-4D0E-AF1A-01951B2F567B}"/>
              </a:ext>
            </a:extLst>
          </p:cNvPr>
          <p:cNvGrpSpPr/>
          <p:nvPr/>
        </p:nvGrpSpPr>
        <p:grpSpPr>
          <a:xfrm>
            <a:off x="6917986" y="5196023"/>
            <a:ext cx="4248472" cy="1486278"/>
            <a:chOff x="4716016" y="4213879"/>
            <a:chExt cx="4248472" cy="1486278"/>
          </a:xfrm>
        </p:grpSpPr>
        <p:pic>
          <p:nvPicPr>
            <p:cNvPr id="10" name="Picture 2" descr="PPG Industries: Bringing innovation to the surface">
              <a:extLst>
                <a:ext uri="{FF2B5EF4-FFF2-40B4-BE49-F238E27FC236}">
                  <a16:creationId xmlns:a16="http://schemas.microsoft.com/office/drawing/2014/main" id="{4660C5FC-6C8C-497B-AE0F-F38B44D82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75" y="4213879"/>
              <a:ext cx="73342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hrysler Polska - Strona g&amp;lstrok;ówna">
              <a:extLst>
                <a:ext uri="{FF2B5EF4-FFF2-40B4-BE49-F238E27FC236}">
                  <a16:creationId xmlns:a16="http://schemas.microsoft.com/office/drawing/2014/main" id="{9BE58F3C-3980-4018-A092-EF029BF51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13" y="4275868"/>
              <a:ext cx="2162175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7B805E53-6D73-47A6-BC5D-C55B7A6BE2BD}"/>
                </a:ext>
              </a:extLst>
            </p:cNvPr>
            <p:cNvSpPr txBox="1"/>
            <p:nvPr/>
          </p:nvSpPr>
          <p:spPr>
            <a:xfrm>
              <a:off x="4716016" y="4869160"/>
              <a:ext cx="4248472" cy="830997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/>
                <a:t>Changing</a:t>
              </a:r>
              <a:r>
                <a:rPr lang="pl-PL" sz="2400" dirty="0"/>
                <a:t> </a:t>
              </a:r>
              <a:r>
                <a:rPr lang="pl-PL" sz="2400" dirty="0" err="1"/>
                <a:t>traditional</a:t>
              </a:r>
              <a:r>
                <a:rPr lang="pl-PL" sz="2400" dirty="0"/>
                <a:t> </a:t>
              </a:r>
              <a:r>
                <a:rPr lang="pl-PL" sz="2400" dirty="0" err="1"/>
                <a:t>supply</a:t>
              </a:r>
              <a:r>
                <a:rPr lang="pl-PL" sz="2400" dirty="0"/>
                <a:t> </a:t>
              </a:r>
              <a:r>
                <a:rPr lang="pl-PL" sz="2400" dirty="0" err="1"/>
                <a:t>contract</a:t>
              </a:r>
              <a:r>
                <a:rPr lang="pl-PL" sz="2400" dirty="0"/>
                <a:t> </a:t>
              </a:r>
              <a:r>
                <a:rPr lang="pl-PL" sz="2400" dirty="0" err="1"/>
                <a:t>onto</a:t>
              </a:r>
              <a:r>
                <a:rPr lang="pl-PL" sz="2400" dirty="0"/>
                <a:t> painting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76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Sustainable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value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Calibri" pitchFamily="34" charset="0"/>
                <a:cs typeface="Times New Roman" pitchFamily="18" charset="0"/>
              </a:rPr>
              <a:t>innovation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err="1"/>
              <a:t>Strategy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lowering</a:t>
            </a:r>
            <a:r>
              <a:rPr lang="pl-PL" dirty="0"/>
              <a:t> the </a:t>
            </a:r>
            <a:r>
              <a:rPr lang="pl-PL" dirty="0" err="1"/>
              <a:t>costs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providing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 for the </a:t>
            </a:r>
            <a:r>
              <a:rPr lang="pl-PL" dirty="0" err="1"/>
              <a:t>customer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with </a:t>
            </a:r>
            <a:r>
              <a:rPr lang="pl-PL" dirty="0" err="1"/>
              <a:t>providing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publicly</a:t>
            </a:r>
            <a:r>
              <a:rPr lang="pl-PL" dirty="0"/>
              <a:t> </a:t>
            </a:r>
            <a:r>
              <a:rPr lang="pl-PL" dirty="0" err="1"/>
              <a:t>recognized</a:t>
            </a:r>
            <a:r>
              <a:rPr lang="pl-PL" dirty="0"/>
              <a:t> </a:t>
            </a:r>
            <a:r>
              <a:rPr lang="pl-PL" dirty="0" err="1"/>
              <a:t>benefits</a:t>
            </a:r>
            <a:r>
              <a:rPr lang="pl-PL" dirty="0"/>
              <a:t> in a form of </a:t>
            </a:r>
            <a:r>
              <a:rPr lang="pl-PL" dirty="0" err="1"/>
              <a:t>lowering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impacts</a:t>
            </a:r>
            <a:r>
              <a:rPr lang="pl-PL" dirty="0"/>
              <a:t> and </a:t>
            </a:r>
            <a:r>
              <a:rPr lang="pl-PL" dirty="0" err="1"/>
              <a:t>thus</a:t>
            </a:r>
            <a:r>
              <a:rPr lang="pl-PL" dirty="0"/>
              <a:t> </a:t>
            </a:r>
            <a:r>
              <a:rPr lang="pl-PL" dirty="0" err="1"/>
              <a:t>provides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 for </a:t>
            </a:r>
            <a:r>
              <a:rPr lang="pl-PL" dirty="0" err="1"/>
              <a:t>society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sz="2000" dirty="0"/>
              <a:t>APPLICATION: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pl-PL" sz="20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8713" y="3846816"/>
            <a:ext cx="50853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Redefinition</a:t>
            </a:r>
            <a:r>
              <a:rPr lang="pl-PL" sz="2000" dirty="0"/>
              <a:t> of </a:t>
            </a:r>
            <a:r>
              <a:rPr lang="pl-PL" sz="2000" dirty="0" err="1"/>
              <a:t>manufacturing</a:t>
            </a:r>
            <a:r>
              <a:rPr lang="pl-PL" sz="2000" dirty="0"/>
              <a:t> and </a:t>
            </a:r>
            <a:r>
              <a:rPr lang="pl-PL" sz="2000" dirty="0" err="1"/>
              <a:t>use</a:t>
            </a:r>
            <a:r>
              <a:rPr lang="pl-PL" sz="2000" dirty="0"/>
              <a:t> of </a:t>
            </a:r>
            <a:r>
              <a:rPr lang="pl-PL" sz="2000" dirty="0" err="1"/>
              <a:t>product</a:t>
            </a:r>
            <a:r>
              <a:rPr lang="pl-PL" sz="2000" dirty="0"/>
              <a:t> and services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Reconstruction</a:t>
            </a:r>
            <a:r>
              <a:rPr lang="pl-PL" sz="2000" dirty="0"/>
              <a:t> of market </a:t>
            </a:r>
            <a:r>
              <a:rPr lang="pl-PL" sz="2000" dirty="0" err="1"/>
              <a:t>borders</a:t>
            </a: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Focusing</a:t>
            </a:r>
            <a:r>
              <a:rPr lang="pl-PL" sz="2000" dirty="0"/>
              <a:t> on </a:t>
            </a:r>
            <a:r>
              <a:rPr lang="pl-PL" sz="2000" dirty="0" err="1"/>
              <a:t>final</a:t>
            </a:r>
            <a:r>
              <a:rPr lang="pl-PL" sz="2000" dirty="0"/>
              <a:t> </a:t>
            </a:r>
            <a:r>
              <a:rPr lang="pl-PL" sz="2000" dirty="0" err="1"/>
              <a:t>needs</a:t>
            </a:r>
            <a:r>
              <a:rPr lang="pl-PL" sz="2000" dirty="0"/>
              <a:t> of </a:t>
            </a:r>
            <a:r>
              <a:rPr lang="pl-PL" sz="2000" dirty="0" err="1"/>
              <a:t>consumers</a:t>
            </a: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6" y="3165431"/>
            <a:ext cx="650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CONTEXT: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High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price</a:t>
            </a:r>
            <a:r>
              <a:rPr lang="pl-PL" dirty="0"/>
              <a:t> </a:t>
            </a:r>
            <a:r>
              <a:rPr lang="pl-PL" dirty="0" err="1"/>
              <a:t>rivarly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High system </a:t>
            </a:r>
            <a:r>
              <a:rPr lang="pl-PL" dirty="0" err="1"/>
              <a:t>inefficiency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High </a:t>
            </a:r>
            <a:r>
              <a:rPr lang="pl-PL" dirty="0" err="1"/>
              <a:t>pressure</a:t>
            </a:r>
            <a:r>
              <a:rPr lang="pl-PL" dirty="0"/>
              <a:t> to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impacts</a:t>
            </a:r>
            <a:r>
              <a:rPr lang="pl-PL" dirty="0"/>
              <a:t> of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High </a:t>
            </a:r>
            <a:r>
              <a:rPr lang="pl-PL" dirty="0" err="1"/>
              <a:t>potential</a:t>
            </a:r>
            <a:r>
              <a:rPr lang="pl-PL" dirty="0"/>
              <a:t> to </a:t>
            </a:r>
            <a:r>
              <a:rPr lang="pl-PL" dirty="0" err="1"/>
              <a:t>move</a:t>
            </a:r>
            <a:r>
              <a:rPr lang="pl-PL" dirty="0"/>
              <a:t> </a:t>
            </a:r>
            <a:r>
              <a:rPr lang="pl-PL" dirty="0" err="1"/>
              <a:t>product</a:t>
            </a:r>
            <a:r>
              <a:rPr lang="pl-PL" dirty="0"/>
              <a:t> to service –</a:t>
            </a:r>
            <a:r>
              <a:rPr lang="pl-PL" dirty="0" err="1"/>
              <a:t>oriented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 and </a:t>
            </a:r>
            <a:r>
              <a:rPr lang="pl-PL" dirty="0" err="1"/>
              <a:t>revenues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Potential</a:t>
            </a:r>
            <a:r>
              <a:rPr lang="pl-PL" dirty="0"/>
              <a:t> to </a:t>
            </a:r>
            <a:r>
              <a:rPr lang="pl-PL" dirty="0" err="1"/>
              <a:t>expand</a:t>
            </a:r>
            <a:r>
              <a:rPr lang="pl-PL" dirty="0"/>
              <a:t> to </a:t>
            </a:r>
            <a:r>
              <a:rPr lang="pl-PL" dirty="0" err="1"/>
              <a:t>lower</a:t>
            </a:r>
            <a:r>
              <a:rPr lang="pl-PL" dirty="0"/>
              <a:t> </a:t>
            </a:r>
            <a:r>
              <a:rPr lang="pl-PL" dirty="0" err="1"/>
              <a:t>income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 </a:t>
            </a:r>
            <a:r>
              <a:rPr lang="pl-PL" dirty="0" err="1"/>
              <a:t>consumer</a:t>
            </a:r>
            <a:r>
              <a:rPr lang="pl-PL" dirty="0"/>
              <a:t> </a:t>
            </a:r>
            <a:r>
              <a:rPr lang="pl-PL" dirty="0" err="1"/>
              <a:t>base</a:t>
            </a:r>
            <a:endParaRPr lang="pl-PL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D6E4801-AD91-443D-AE20-012428CA23DC}"/>
              </a:ext>
            </a:extLst>
          </p:cNvPr>
          <p:cNvGrpSpPr/>
          <p:nvPr/>
        </p:nvGrpSpPr>
        <p:grpSpPr>
          <a:xfrm>
            <a:off x="1169560" y="5124971"/>
            <a:ext cx="4104456" cy="1733029"/>
            <a:chOff x="4772074" y="3863181"/>
            <a:chExt cx="4104456" cy="1733029"/>
          </a:xfrm>
        </p:grpSpPr>
        <p:pic>
          <p:nvPicPr>
            <p:cNvPr id="17" name="Picture 2" descr="Yelo">
              <a:extLst>
                <a:ext uri="{FF2B5EF4-FFF2-40B4-BE49-F238E27FC236}">
                  <a16:creationId xmlns:a16="http://schemas.microsoft.com/office/drawing/2014/main" id="{9C11870B-CA94-41A2-9732-D7CEE3DF8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856" y="3863181"/>
              <a:ext cx="3343275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777CA1B-ED25-4165-BB89-E9ABD48BF8A6}"/>
                </a:ext>
              </a:extLst>
            </p:cNvPr>
            <p:cNvSpPr txBox="1"/>
            <p:nvPr/>
          </p:nvSpPr>
          <p:spPr>
            <a:xfrm>
              <a:off x="4772074" y="4580547"/>
              <a:ext cx="4104456" cy="1015663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Urban </a:t>
              </a:r>
              <a:r>
                <a:rPr lang="pl-PL" sz="2000" dirty="0" err="1"/>
                <a:t>individual</a:t>
              </a:r>
              <a:r>
                <a:rPr lang="pl-PL" sz="2000" dirty="0"/>
                <a:t> transport system in La Rochelle – EV </a:t>
              </a:r>
              <a:r>
                <a:rPr lang="pl-PL" sz="2000" dirty="0" err="1"/>
                <a:t>fleet</a:t>
              </a:r>
              <a:r>
                <a:rPr lang="pl-PL" sz="2000" dirty="0"/>
                <a:t> with </a:t>
              </a:r>
              <a:r>
                <a:rPr lang="pl-PL" sz="2000" dirty="0" err="1"/>
                <a:t>infrastructure</a:t>
              </a:r>
              <a:r>
                <a:rPr lang="pl-PL" sz="2000" dirty="0"/>
                <a:t> of </a:t>
              </a:r>
              <a:r>
                <a:rPr lang="pl-PL" sz="2000" dirty="0" err="1"/>
                <a:t>city</a:t>
              </a:r>
              <a:r>
                <a:rPr lang="pl-PL" sz="2000" dirty="0"/>
                <a:t> </a:t>
              </a:r>
              <a:r>
                <a:rPr lang="pl-PL" sz="2000" dirty="0" err="1"/>
                <a:t>stations</a:t>
              </a: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36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642888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Implementation</a:t>
            </a: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pl-PL" sz="2700" dirty="0" err="1">
                <a:latin typeface="Calibri" pitchFamily="34" charset="0"/>
                <a:cs typeface="Times New Roman" pitchFamily="18" charset="0"/>
              </a:rPr>
              <a:t>sustainable</a:t>
            </a:r>
            <a:r>
              <a:rPr lang="pl-PL" sz="27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700" dirty="0" err="1">
                <a:latin typeface="Calibri" pitchFamily="34" charset="0"/>
                <a:cs typeface="Times New Roman" pitchFamily="18" charset="0"/>
              </a:rPr>
              <a:t>value</a:t>
            </a:r>
            <a:r>
              <a:rPr lang="pl-PL" sz="27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700" dirty="0" err="1">
                <a:latin typeface="Calibri" pitchFamily="34" charset="0"/>
                <a:cs typeface="Times New Roman" pitchFamily="18" charset="0"/>
              </a:rPr>
              <a:t>innovation</a:t>
            </a:r>
            <a:r>
              <a:rPr lang="pl-PL" sz="27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700" dirty="0" err="1">
                <a:latin typeface="Calibri" pitchFamily="34" charset="0"/>
                <a:cs typeface="Times New Roman" pitchFamily="18" charset="0"/>
              </a:rPr>
              <a:t>strategy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F4BAC10-2822-4B59-BF3D-6E555A83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808556"/>
              </p:ext>
            </p:extLst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149939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1316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Doing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instead</a:t>
                      </a:r>
                      <a:r>
                        <a:rPr lang="pl-PL" dirty="0"/>
                        <a:t>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9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Searching</a:t>
                      </a:r>
                      <a:r>
                        <a:rPr lang="pl-PL" dirty="0"/>
                        <a:t> for </a:t>
                      </a:r>
                      <a:r>
                        <a:rPr lang="pl-PL" dirty="0" err="1"/>
                        <a:t>alternative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industries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Competing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inside</a:t>
                      </a:r>
                      <a:r>
                        <a:rPr lang="pl-PL" dirty="0"/>
                        <a:t> the </a:t>
                      </a:r>
                      <a:r>
                        <a:rPr lang="pl-PL" dirty="0" err="1"/>
                        <a:t>industry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4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Searching</a:t>
                      </a:r>
                      <a:r>
                        <a:rPr lang="pl-PL" dirty="0"/>
                        <a:t> for </a:t>
                      </a:r>
                      <a:r>
                        <a:rPr lang="pl-PL" dirty="0" err="1"/>
                        <a:t>strategic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groups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Idetifying</a:t>
                      </a:r>
                      <a:r>
                        <a:rPr lang="pl-PL" dirty="0"/>
                        <a:t> to </a:t>
                      </a:r>
                      <a:r>
                        <a:rPr lang="pl-PL" dirty="0" err="1"/>
                        <a:t>specific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group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3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Seraching</a:t>
                      </a:r>
                      <a:r>
                        <a:rPr lang="pl-PL" dirty="0"/>
                        <a:t> for </a:t>
                      </a:r>
                      <a:r>
                        <a:rPr lang="pl-PL" dirty="0" err="1"/>
                        <a:t>chains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buyers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Focusing</a:t>
                      </a:r>
                      <a:r>
                        <a:rPr lang="pl-PL" dirty="0"/>
                        <a:t> on </a:t>
                      </a:r>
                      <a:r>
                        <a:rPr lang="pl-PL" dirty="0" err="1"/>
                        <a:t>specific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group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buyers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within</a:t>
                      </a:r>
                      <a:r>
                        <a:rPr lang="pl-PL" dirty="0"/>
                        <a:t> the </a:t>
                      </a:r>
                      <a:r>
                        <a:rPr lang="pl-PL" dirty="0" err="1"/>
                        <a:t>sector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Seraching</a:t>
                      </a:r>
                      <a:r>
                        <a:rPr lang="pl-PL" dirty="0"/>
                        <a:t> for </a:t>
                      </a:r>
                      <a:r>
                        <a:rPr lang="pl-PL" dirty="0" err="1"/>
                        <a:t>complementary</a:t>
                      </a:r>
                      <a:r>
                        <a:rPr lang="pl-PL" dirty="0"/>
                        <a:t> products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Limiting</a:t>
                      </a:r>
                      <a:r>
                        <a:rPr lang="pl-PL" dirty="0"/>
                        <a:t> to </a:t>
                      </a:r>
                      <a:r>
                        <a:rPr lang="pl-PL" dirty="0" err="1"/>
                        <a:t>specific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group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projects</a:t>
                      </a:r>
                      <a:r>
                        <a:rPr lang="pl-PL" dirty="0"/>
                        <a:t>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Seraching</a:t>
                      </a:r>
                      <a:r>
                        <a:rPr lang="pl-PL" dirty="0"/>
                        <a:t> for </a:t>
                      </a:r>
                      <a:r>
                        <a:rPr lang="pl-PL" dirty="0" err="1"/>
                        <a:t>customers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functional</a:t>
                      </a:r>
                      <a:r>
                        <a:rPr lang="pl-PL" dirty="0"/>
                        <a:t> and </a:t>
                      </a:r>
                      <a:r>
                        <a:rPr lang="pl-PL" dirty="0" err="1"/>
                        <a:t>emotional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stimuli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Accepting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functional</a:t>
                      </a:r>
                      <a:r>
                        <a:rPr lang="pl-PL" dirty="0"/>
                        <a:t> and </a:t>
                      </a:r>
                      <a:r>
                        <a:rPr lang="pl-PL" dirty="0" err="1"/>
                        <a:t>emotional</a:t>
                      </a:r>
                      <a:r>
                        <a:rPr lang="pl-PL" dirty="0"/>
                        <a:t> status of the </a:t>
                      </a:r>
                      <a:r>
                        <a:rPr lang="pl-PL" dirty="0" err="1"/>
                        <a:t>industry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Adopting</a:t>
                      </a:r>
                      <a:r>
                        <a:rPr lang="pl-PL" dirty="0"/>
                        <a:t> to the market </a:t>
                      </a:r>
                      <a:r>
                        <a:rPr lang="pl-PL" dirty="0" err="1"/>
                        <a:t>dynamic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Focusing</a:t>
                      </a:r>
                      <a:r>
                        <a:rPr lang="pl-PL" dirty="0"/>
                        <a:t> on </a:t>
                      </a:r>
                      <a:r>
                        <a:rPr lang="pl-PL" dirty="0" err="1"/>
                        <a:t>specific</a:t>
                      </a:r>
                      <a:r>
                        <a:rPr lang="pl-PL" dirty="0"/>
                        <a:t> moment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3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21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642888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Types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of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sustainability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strategies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pl-PL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Motives</a:t>
            </a: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pl-PL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pursue</a:t>
            </a: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corporate</a:t>
            </a:r>
            <a:r>
              <a:rPr lang="pl-PL" sz="27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2700" dirty="0" err="1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sustainability</a:t>
            </a:r>
            <a:r>
              <a:rPr lang="pl-PL" sz="27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2700" dirty="0" err="1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strategy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EC15A-02D7-42E9-9803-4A632CF7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Risk</a:t>
            </a:r>
            <a:r>
              <a:rPr lang="pl-PL" dirty="0"/>
              <a:t> management –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potential</a:t>
            </a:r>
            <a:r>
              <a:rPr lang="pl-PL" dirty="0"/>
              <a:t> </a:t>
            </a:r>
            <a:r>
              <a:rPr lang="pl-PL" dirty="0" err="1"/>
              <a:t>losses</a:t>
            </a:r>
            <a:endParaRPr lang="pl-PL" dirty="0"/>
          </a:p>
          <a:p>
            <a:r>
              <a:rPr lang="pl-PL" dirty="0" err="1"/>
              <a:t>Process</a:t>
            </a:r>
            <a:r>
              <a:rPr lang="pl-PL" dirty="0"/>
              <a:t> management –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relative</a:t>
            </a:r>
            <a:r>
              <a:rPr lang="pl-PL" dirty="0"/>
              <a:t> </a:t>
            </a:r>
            <a:r>
              <a:rPr lang="pl-PL" dirty="0" err="1"/>
              <a:t>costs</a:t>
            </a:r>
            <a:endParaRPr lang="pl-PL" dirty="0"/>
          </a:p>
          <a:p>
            <a:r>
              <a:rPr lang="pl-PL" dirty="0" err="1"/>
              <a:t>Competitiveness</a:t>
            </a:r>
            <a:r>
              <a:rPr lang="pl-PL" dirty="0"/>
              <a:t> –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-term </a:t>
            </a:r>
            <a:r>
              <a:rPr lang="pl-PL" dirty="0" err="1"/>
              <a:t>profitability</a:t>
            </a:r>
            <a:endParaRPr lang="pl-PL" dirty="0"/>
          </a:p>
          <a:p>
            <a:r>
              <a:rPr lang="pl-PL" dirty="0" err="1"/>
              <a:t>Legitimation</a:t>
            </a:r>
            <a:r>
              <a:rPr lang="pl-PL" dirty="0"/>
              <a:t> – </a:t>
            </a:r>
            <a:r>
              <a:rPr lang="pl-PL" dirty="0" err="1"/>
              <a:t>complying</a:t>
            </a:r>
            <a:r>
              <a:rPr lang="pl-PL" dirty="0"/>
              <a:t> with </a:t>
            </a:r>
            <a:r>
              <a:rPr lang="pl-PL" dirty="0" err="1"/>
              <a:t>established</a:t>
            </a:r>
            <a:r>
              <a:rPr lang="pl-PL" dirty="0"/>
              <a:t> </a:t>
            </a:r>
            <a:r>
              <a:rPr lang="pl-PL" dirty="0" err="1"/>
              <a:t>norms</a:t>
            </a:r>
            <a:r>
              <a:rPr lang="pl-PL" dirty="0"/>
              <a:t> and </a:t>
            </a:r>
            <a:r>
              <a:rPr lang="pl-PL" dirty="0" err="1"/>
              <a:t>expectations</a:t>
            </a:r>
            <a:endParaRPr lang="pl-PL" dirty="0"/>
          </a:p>
          <a:p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responsibility</a:t>
            </a:r>
            <a:r>
              <a:rPr lang="pl-PL" dirty="0"/>
              <a:t> – </a:t>
            </a:r>
            <a:r>
              <a:rPr lang="pl-PL" dirty="0" err="1"/>
              <a:t>concern</a:t>
            </a:r>
            <a:r>
              <a:rPr lang="pl-PL" dirty="0"/>
              <a:t> for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obligations</a:t>
            </a:r>
            <a:r>
              <a:rPr lang="pl-PL" dirty="0"/>
              <a:t> and </a:t>
            </a:r>
            <a:r>
              <a:rPr lang="pl-PL" dirty="0" err="1"/>
              <a:t>values</a:t>
            </a:r>
            <a:endParaRPr lang="pl-PL" dirty="0"/>
          </a:p>
          <a:p>
            <a:r>
              <a:rPr lang="pl-PL" dirty="0"/>
              <a:t>Image management –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reputation</a:t>
            </a:r>
            <a:endParaRPr lang="pl-PL" dirty="0"/>
          </a:p>
          <a:p>
            <a:r>
              <a:rPr lang="pl-PL" dirty="0"/>
              <a:t>Market </a:t>
            </a:r>
            <a:r>
              <a:rPr lang="pl-PL" dirty="0" err="1"/>
              <a:t>advantage</a:t>
            </a:r>
            <a:r>
              <a:rPr lang="pl-PL" dirty="0"/>
              <a:t> – </a:t>
            </a:r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sales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8888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Course 1. EMDE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I. Business perspective to understand the digital economy and its influence</a:t>
            </a:r>
          </a:p>
          <a:p>
            <a:pPr marL="457200" lvl="1" indent="0">
              <a:buNone/>
            </a:pPr>
            <a:r>
              <a:rPr lang="en-US" sz="1400" dirty="0"/>
              <a:t>A. How digital economy innovations and its social context impacts different types of</a:t>
            </a:r>
            <a:r>
              <a:rPr lang="pl-PL" sz="1400" dirty="0"/>
              <a:t> </a:t>
            </a:r>
            <a:r>
              <a:rPr lang="en-US" sz="1400" dirty="0"/>
              <a:t>businesses?</a:t>
            </a:r>
          </a:p>
          <a:p>
            <a:pPr marL="457200" lvl="1" indent="0">
              <a:buNone/>
            </a:pPr>
            <a:r>
              <a:rPr lang="en-US" sz="1400" dirty="0"/>
              <a:t>B. Digitalization in the context of needs, markets, channels, products and services</a:t>
            </a:r>
            <a:r>
              <a:rPr lang="pl-PL" sz="1400" dirty="0"/>
              <a:t> </a:t>
            </a:r>
            <a:r>
              <a:rPr lang="en-US" sz="1400" dirty="0"/>
              <a:t>and management and organizational set-up - identification of different way digital</a:t>
            </a:r>
            <a:r>
              <a:rPr lang="pl-PL" sz="1400" dirty="0"/>
              <a:t> </a:t>
            </a:r>
            <a:r>
              <a:rPr lang="en-US" sz="1400" dirty="0"/>
              <a:t>era changes the business</a:t>
            </a:r>
          </a:p>
          <a:p>
            <a:pPr marL="457200" lvl="1" indent="0">
              <a:buNone/>
            </a:pPr>
            <a:r>
              <a:rPr lang="en-US" sz="1400" dirty="0"/>
              <a:t>C. How the pace of changes affects the business in the digital economy: New</a:t>
            </a:r>
            <a:r>
              <a:rPr lang="pl-PL" sz="1400" dirty="0"/>
              <a:t> </a:t>
            </a:r>
            <a:r>
              <a:rPr lang="en-US" sz="1400" dirty="0"/>
              <a:t>business imperatives</a:t>
            </a:r>
          </a:p>
          <a:p>
            <a:pPr marL="457200" lvl="1" indent="0">
              <a:buNone/>
            </a:pPr>
            <a:r>
              <a:rPr lang="en-US" sz="1400" dirty="0"/>
              <a:t>D. Organizational structures and management functions of today: reshaping</a:t>
            </a:r>
            <a:r>
              <a:rPr lang="pl-PL" sz="1400" dirty="0"/>
              <a:t> </a:t>
            </a:r>
            <a:r>
              <a:rPr lang="en-US" sz="1400" dirty="0"/>
              <a:t>structures, combining resources and competences and building relations</a:t>
            </a:r>
          </a:p>
          <a:p>
            <a:pPr marL="0" indent="0">
              <a:buNone/>
            </a:pPr>
            <a:r>
              <a:rPr lang="en-US" sz="1800" dirty="0"/>
              <a:t>II. Sustainable and digital: new patterns for strategies and business models</a:t>
            </a:r>
          </a:p>
          <a:p>
            <a:pPr marL="457200" lvl="1" indent="0">
              <a:buNone/>
            </a:pPr>
            <a:r>
              <a:rPr lang="en-US" sz="1400" dirty="0"/>
              <a:t>A. Strategy or business models? Different approaches to lead your business</a:t>
            </a:r>
          </a:p>
          <a:p>
            <a:pPr marL="457200" lvl="1" indent="0">
              <a:buNone/>
            </a:pPr>
            <a:r>
              <a:rPr lang="en-US" sz="1400" dirty="0"/>
              <a:t>B. Sustainable or digital: Emerging business models and its components</a:t>
            </a:r>
          </a:p>
          <a:p>
            <a:pPr marL="457200" lvl="1" indent="0">
              <a:buNone/>
            </a:pPr>
            <a:r>
              <a:rPr lang="en-US" sz="1400" dirty="0"/>
              <a:t>C. Following technical innovations with sustainable business models</a:t>
            </a:r>
          </a:p>
          <a:p>
            <a:pPr marL="457200" lvl="1" indent="0">
              <a:buNone/>
            </a:pPr>
            <a:r>
              <a:rPr lang="en-US" sz="1400" dirty="0"/>
              <a:t>D. Defining unique value proposition and designing customer relationships</a:t>
            </a:r>
          </a:p>
          <a:p>
            <a:pPr marL="457200" lvl="1" indent="0">
              <a:buNone/>
            </a:pPr>
            <a:r>
              <a:rPr lang="en-US" sz="1400" dirty="0"/>
              <a:t>E. Collaboration and competition in the age of networking</a:t>
            </a:r>
          </a:p>
          <a:p>
            <a:pPr marL="0" indent="0">
              <a:buNone/>
            </a:pPr>
            <a:r>
              <a:rPr lang="en-US" sz="1800" dirty="0"/>
              <a:t>III. Strategic analysis tools and its use to capture the competitive advantage in digital</a:t>
            </a:r>
            <a:r>
              <a:rPr lang="pl-PL" sz="1800" dirty="0"/>
              <a:t> </a:t>
            </a:r>
            <a:r>
              <a:rPr lang="en-US" sz="1800" dirty="0"/>
              <a:t>economy</a:t>
            </a:r>
          </a:p>
          <a:p>
            <a:pPr marL="457200" lvl="1" indent="0">
              <a:buNone/>
            </a:pPr>
            <a:r>
              <a:rPr lang="en-US" sz="1400" dirty="0"/>
              <a:t>A. Business model canvas: capturing the key of digital business</a:t>
            </a:r>
          </a:p>
          <a:p>
            <a:pPr marL="457200" lvl="1" indent="0">
              <a:buNone/>
            </a:pPr>
            <a:r>
              <a:rPr lang="en-US" sz="1400" dirty="0"/>
              <a:t>B. Mapping the value streams: visualizing the flows and relationships</a:t>
            </a:r>
          </a:p>
          <a:p>
            <a:pPr marL="457200" lvl="1" indent="0">
              <a:buNone/>
            </a:pPr>
            <a:r>
              <a:rPr lang="pl-PL" sz="1400" dirty="0"/>
              <a:t>C. </a:t>
            </a:r>
            <a:r>
              <a:rPr lang="en-US" sz="1400" dirty="0"/>
              <a:t>Decision support with strategic analysis tools: business at strategic crossroads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4871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Course 1. EMDE list of </a:t>
            </a:r>
            <a:r>
              <a:rPr lang="pl-PL" dirty="0" err="1"/>
              <a:t>workshop</a:t>
            </a:r>
            <a:r>
              <a:rPr lang="pl-PL" dirty="0"/>
              <a:t> </a:t>
            </a:r>
            <a:r>
              <a:rPr lang="pl-PL" dirty="0" err="1"/>
              <a:t>sessions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Impacts of digital economy innovations and social context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different types of businesses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Identification of different way digital era changes the business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New business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imperatives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Reshaping structures, combining resources and competences and building relations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Different approaches to lead your business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Emerging business models and its components </a:t>
            </a:r>
          </a:p>
          <a:p>
            <a:pPr marL="0" indent="0">
              <a:buNone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Sustainable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business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models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Defining unique value proposition and designing customer relationships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Collaboration and competition in the age of networking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Business model canvas: capturing the key of digital business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Mapping the value streams: visualizing the flows and relationships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Decision support with strategic analysis tools: business at strategic crossroads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18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15. </a:t>
            </a:r>
            <a:r>
              <a:rPr lang="en-US" sz="2800" dirty="0">
                <a:solidFill>
                  <a:srgbClr val="002060"/>
                </a:solidFill>
              </a:rPr>
              <a:t>Enterprise Management in Digital Economy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Module 2: </a:t>
            </a:r>
            <a:r>
              <a:rPr lang="en-US" sz="2000" b="0" i="0" u="none" strike="noStrike" baseline="0" dirty="0">
                <a:latin typeface="ArialMT"/>
              </a:rPr>
              <a:t>Sustainable and digital: new patterns for strategies and business models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983A29F-7241-4195-9BAB-8406F55BF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03" y="3444875"/>
            <a:ext cx="9287147" cy="13065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Tomasz Nitkiewicz (CUT)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Andrei Szuder (UPB),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Uttapol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Smutkupt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(CMU), Jorge Cunha (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Uminho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3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Module 2: </a:t>
            </a:r>
            <a:r>
              <a:rPr lang="en-US" sz="3200" i="0" u="none" strike="noStrike" baseline="0" dirty="0">
                <a:latin typeface="Arial-BoldMT"/>
              </a:rPr>
              <a:t>Sustainable and digital: new patterns for strategies and business models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b="0" i="0" u="none" strike="noStrike" baseline="0" dirty="0">
                <a:latin typeface="ArialMT"/>
              </a:rPr>
              <a:t>List of </a:t>
            </a:r>
            <a:r>
              <a:rPr lang="pl-PL" sz="2000" b="0" i="0" u="none" strike="noStrike" baseline="0" dirty="0" err="1">
                <a:latin typeface="ArialMT"/>
              </a:rPr>
              <a:t>topics</a:t>
            </a:r>
            <a:endParaRPr lang="pl-PL" sz="2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A. Strategy or business models? Different approaches to lead your business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B. Sustainable or digital: Emerging business models and its components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C. Following technical innovations with sustainable business models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D. Defining unique value proposition and designing customer relationships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E. Collaboration and competition in the age of networking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7052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A572D-3E12-4F9E-AF68-48202843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600" dirty="0">
                <a:solidFill>
                  <a:srgbClr val="002060"/>
                </a:solidFill>
                <a:latin typeface="Arial-BoldMT"/>
              </a:rPr>
            </a:b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A410B-E91A-4A93-8B0E-CF12A78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Contributes</a:t>
            </a:r>
            <a:r>
              <a:rPr lang="pl-PL" b="1" dirty="0"/>
              <a:t> to the </a:t>
            </a:r>
            <a:r>
              <a:rPr lang="pl-PL" b="1" dirty="0" err="1"/>
              <a:t>objectives</a:t>
            </a:r>
            <a:r>
              <a:rPr lang="pl-PL" b="1" dirty="0"/>
              <a:t> of the </a:t>
            </a:r>
            <a:r>
              <a:rPr lang="pl-PL" b="1" dirty="0" err="1"/>
              <a:t>company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increase</a:t>
            </a:r>
            <a:r>
              <a:rPr lang="pl-PL" dirty="0"/>
              <a:t>, </a:t>
            </a:r>
            <a:r>
              <a:rPr lang="pl-PL" dirty="0" err="1"/>
              <a:t>product</a:t>
            </a:r>
            <a:r>
              <a:rPr lang="pl-PL" dirty="0"/>
              <a:t> and service </a:t>
            </a:r>
            <a:r>
              <a:rPr lang="pl-PL" dirty="0" err="1"/>
              <a:t>delivery</a:t>
            </a:r>
            <a:r>
              <a:rPr lang="pl-PL" dirty="0"/>
              <a:t> with </a:t>
            </a:r>
            <a:r>
              <a:rPr lang="pl-PL" dirty="0" err="1"/>
              <a:t>appropriate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, </a:t>
            </a:r>
            <a:r>
              <a:rPr lang="pl-PL" dirty="0" err="1"/>
              <a:t>generates</a:t>
            </a:r>
            <a:r>
              <a:rPr lang="pl-PL" dirty="0"/>
              <a:t> </a:t>
            </a:r>
            <a:r>
              <a:rPr lang="pl-PL" dirty="0" err="1"/>
              <a:t>profits</a:t>
            </a:r>
            <a:r>
              <a:rPr lang="pl-PL" dirty="0"/>
              <a:t>)</a:t>
            </a:r>
          </a:p>
          <a:p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b="1" dirty="0" err="1"/>
              <a:t>long</a:t>
            </a:r>
            <a:r>
              <a:rPr lang="pl-PL" b="1" dirty="0"/>
              <a:t>-term </a:t>
            </a:r>
            <a:r>
              <a:rPr lang="pl-PL" b="1" dirty="0" err="1"/>
              <a:t>time</a:t>
            </a:r>
            <a:r>
              <a:rPr lang="pl-PL" b="1" dirty="0"/>
              <a:t> </a:t>
            </a:r>
            <a:r>
              <a:rPr lang="pl-PL" b="1" dirty="0" err="1"/>
              <a:t>horizon</a:t>
            </a:r>
            <a:r>
              <a:rPr lang="pl-PL" b="1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assured</a:t>
            </a:r>
            <a:r>
              <a:rPr lang="pl-PL" dirty="0"/>
              <a:t> by </a:t>
            </a:r>
            <a:r>
              <a:rPr lang="pl-PL" b="1" dirty="0" err="1"/>
              <a:t>appropriate</a:t>
            </a:r>
            <a:r>
              <a:rPr lang="pl-PL" b="1" dirty="0"/>
              <a:t> development of </a:t>
            </a:r>
            <a:r>
              <a:rPr lang="pl-PL" b="1" dirty="0" err="1"/>
              <a:t>relationship</a:t>
            </a:r>
            <a:r>
              <a:rPr lang="pl-PL" dirty="0"/>
              <a:t> with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stakeholders</a:t>
            </a:r>
            <a:r>
              <a:rPr lang="pl-PL" dirty="0"/>
              <a:t> (</a:t>
            </a:r>
            <a:r>
              <a:rPr lang="pl-PL" dirty="0" err="1"/>
              <a:t>shareholders</a:t>
            </a:r>
            <a:r>
              <a:rPr lang="pl-PL" dirty="0"/>
              <a:t>, </a:t>
            </a:r>
            <a:r>
              <a:rPr lang="pl-PL" dirty="0" err="1"/>
              <a:t>employees</a:t>
            </a:r>
            <a:r>
              <a:rPr lang="pl-PL" dirty="0"/>
              <a:t>, </a:t>
            </a:r>
            <a:r>
              <a:rPr lang="pl-PL" dirty="0" err="1"/>
              <a:t>managers</a:t>
            </a:r>
            <a:r>
              <a:rPr lang="pl-PL" dirty="0"/>
              <a:t>, </a:t>
            </a:r>
            <a:r>
              <a:rPr lang="pl-PL" dirty="0" err="1"/>
              <a:t>customers</a:t>
            </a:r>
            <a:r>
              <a:rPr lang="pl-PL" dirty="0"/>
              <a:t>, </a:t>
            </a:r>
            <a:r>
              <a:rPr lang="pl-PL" dirty="0" err="1"/>
              <a:t>suppliers</a:t>
            </a:r>
            <a:r>
              <a:rPr lang="pl-PL" dirty="0"/>
              <a:t>,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society</a:t>
            </a:r>
            <a:r>
              <a:rPr lang="pl-PL" dirty="0"/>
              <a:t>, </a:t>
            </a:r>
            <a:r>
              <a:rPr lang="pl-PL" dirty="0" err="1"/>
              <a:t>natural</a:t>
            </a:r>
            <a:r>
              <a:rPr lang="pl-PL" dirty="0"/>
              <a:t> environment)</a:t>
            </a:r>
          </a:p>
          <a:p>
            <a:r>
              <a:rPr lang="pl-PL" dirty="0"/>
              <a:t>Through </a:t>
            </a:r>
            <a:r>
              <a:rPr lang="pl-PL" b="1" dirty="0" err="1"/>
              <a:t>acting</a:t>
            </a:r>
            <a:r>
              <a:rPr lang="pl-PL" b="1" dirty="0"/>
              <a:t> </a:t>
            </a:r>
            <a:r>
              <a:rPr lang="pl-PL" b="1" dirty="0" err="1"/>
              <a:t>accordingly</a:t>
            </a:r>
            <a:r>
              <a:rPr lang="pl-PL" b="1" dirty="0"/>
              <a:t> to law and </a:t>
            </a:r>
            <a:r>
              <a:rPr lang="pl-PL" b="1" dirty="0" err="1"/>
              <a:t>norms</a:t>
            </a:r>
            <a:r>
              <a:rPr lang="pl-PL" b="1" dirty="0"/>
              <a:t> </a:t>
            </a:r>
            <a:r>
              <a:rPr lang="pl-PL" dirty="0"/>
              <a:t>of </a:t>
            </a:r>
            <a:r>
              <a:rPr lang="pl-PL" dirty="0" err="1"/>
              <a:t>ethical</a:t>
            </a:r>
            <a:r>
              <a:rPr lang="pl-PL" dirty="0"/>
              <a:t>, </a:t>
            </a:r>
            <a:r>
              <a:rPr lang="pl-PL" dirty="0" err="1"/>
              <a:t>societal</a:t>
            </a:r>
            <a:r>
              <a:rPr lang="pl-PL" dirty="0"/>
              <a:t> and </a:t>
            </a:r>
            <a:r>
              <a:rPr lang="pl-PL" dirty="0" err="1"/>
              <a:t>ecological</a:t>
            </a:r>
            <a:r>
              <a:rPr lang="pl-PL" dirty="0"/>
              <a:t> </a:t>
            </a:r>
            <a:r>
              <a:rPr lang="pl-PL" dirty="0" err="1"/>
              <a:t>character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32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A572D-3E12-4F9E-AF68-48202843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600" dirty="0">
                <a:solidFill>
                  <a:srgbClr val="002060"/>
                </a:solidFill>
                <a:latin typeface="Arial-BoldMT"/>
              </a:rPr>
            </a:b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A410B-E91A-4A93-8B0E-CF12A78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sustainability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Business unit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 err="1"/>
              <a:t>Sustainability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 err="1"/>
              <a:t>Corporate</a:t>
            </a:r>
            <a:r>
              <a:rPr lang="pl-PL" dirty="0"/>
              <a:t> business </a:t>
            </a:r>
            <a:r>
              <a:rPr lang="pl-PL" dirty="0" err="1"/>
              <a:t>responsibility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 err="1"/>
              <a:t>Functional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r>
              <a:rPr lang="pl-PL" dirty="0"/>
              <a:t>HRM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functional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 err="1"/>
              <a:t>Communication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 err="1"/>
              <a:t>Production</a:t>
            </a:r>
            <a:r>
              <a:rPr lang="pl-PL" dirty="0"/>
              <a:t> </a:t>
            </a:r>
            <a:r>
              <a:rPr lang="pl-PL" dirty="0" err="1"/>
              <a:t>strategy</a:t>
            </a:r>
            <a:endParaRPr lang="pl-PL" dirty="0"/>
          </a:p>
          <a:p>
            <a:pPr lvl="1"/>
            <a:r>
              <a:rPr lang="pl-PL" dirty="0"/>
              <a:t>Marketing policy</a:t>
            </a:r>
          </a:p>
        </p:txBody>
      </p:sp>
    </p:spTree>
    <p:extLst>
      <p:ext uri="{BB962C8B-B14F-4D97-AF65-F5344CB8AC3E}">
        <p14:creationId xmlns:p14="http://schemas.microsoft.com/office/powerpoint/2010/main" val="3881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95ECF-7341-4BDF-85AC-67766D34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1BA4C6-185F-402C-89AB-BFCAD5F96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08" y="1777915"/>
            <a:ext cx="7284852" cy="41264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09F5B3E-618D-4575-BE0C-D71AA02B730D}"/>
              </a:ext>
            </a:extLst>
          </p:cNvPr>
          <p:cNvSpPr txBox="1"/>
          <p:nvPr/>
        </p:nvSpPr>
        <p:spPr>
          <a:xfrm>
            <a:off x="9177867" y="571974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</a:t>
            </a:r>
            <a:r>
              <a:rPr lang="pl-PL" dirty="0" err="1"/>
              <a:t>Orsato</a:t>
            </a:r>
            <a:r>
              <a:rPr lang="pl-PL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48128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486" name="AutoShape 17"/>
          <p:cNvSpPr>
            <a:spLocks noChangeAspect="1" noChangeArrowheads="1" noTextEdit="1"/>
          </p:cNvSpPr>
          <p:nvPr/>
        </p:nvSpPr>
        <p:spPr bwMode="auto">
          <a:xfrm>
            <a:off x="1824038" y="1530350"/>
            <a:ext cx="838676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7" name="AutoShape 16"/>
          <p:cNvSpPr>
            <a:spLocks noChangeArrowheads="1"/>
          </p:cNvSpPr>
          <p:nvPr/>
        </p:nvSpPr>
        <p:spPr bwMode="auto">
          <a:xfrm>
            <a:off x="4080613" y="2115413"/>
            <a:ext cx="2415888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en-AU" dirty="0">
                <a:latin typeface="Calibri" pitchFamily="34" charset="0"/>
                <a:cs typeface="Times New Roman" pitchFamily="18" charset="0"/>
              </a:rPr>
              <a:t>STRATEG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Y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 1</a:t>
            </a:r>
            <a:endParaRPr lang="en-AU" sz="1600" dirty="0"/>
          </a:p>
          <a:p>
            <a:pPr algn="ctr" eaLnBrk="0" hangingPunct="0"/>
            <a:r>
              <a:rPr lang="pl-PL" b="1" dirty="0">
                <a:latin typeface="Calibri" pitchFamily="34" charset="0"/>
                <a:cs typeface="Times New Roman" pitchFamily="18" charset="0"/>
              </a:rPr>
              <a:t>Eco-</a:t>
            </a:r>
            <a:r>
              <a:rPr lang="pl-PL" b="1" dirty="0" err="1">
                <a:latin typeface="Calibri" pitchFamily="34" charset="0"/>
                <a:cs typeface="Times New Roman" pitchFamily="18" charset="0"/>
              </a:rPr>
              <a:t>efficiency</a:t>
            </a:r>
            <a:endParaRPr lang="en-AU" sz="4400" b="1" dirty="0"/>
          </a:p>
        </p:txBody>
      </p:sp>
      <p:sp>
        <p:nvSpPr>
          <p:cNvPr id="20488" name="AutoShape 15"/>
          <p:cNvSpPr>
            <a:spLocks noChangeArrowheads="1"/>
          </p:cNvSpPr>
          <p:nvPr/>
        </p:nvSpPr>
        <p:spPr bwMode="auto">
          <a:xfrm>
            <a:off x="4080613" y="3310577"/>
            <a:ext cx="2415888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en-AU" dirty="0">
                <a:latin typeface="Calibri" pitchFamily="34" charset="0"/>
                <a:cs typeface="Times New Roman" pitchFamily="18" charset="0"/>
              </a:rPr>
              <a:t>STRATEG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Y 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2</a:t>
            </a:r>
            <a:endParaRPr lang="en-AU" sz="1600" dirty="0"/>
          </a:p>
          <a:p>
            <a:pPr algn="ctr" eaLnBrk="0" hangingPunct="0"/>
            <a:r>
              <a:rPr lang="pl-PL" b="1" dirty="0">
                <a:latin typeface="Calibri" pitchFamily="34" charset="0"/>
                <a:cs typeface="Times New Roman" pitchFamily="18" charset="0"/>
              </a:rPr>
              <a:t>Beyond </a:t>
            </a:r>
            <a:r>
              <a:rPr lang="pl-PL" b="1" dirty="0" err="1">
                <a:latin typeface="Calibri" pitchFamily="34" charset="0"/>
                <a:cs typeface="Times New Roman" pitchFamily="18" charset="0"/>
              </a:rPr>
              <a:t>compliance</a:t>
            </a:r>
            <a:r>
              <a:rPr lang="pl-PL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>
                <a:latin typeface="Calibri" pitchFamily="34" charset="0"/>
                <a:cs typeface="Times New Roman" pitchFamily="18" charset="0"/>
              </a:rPr>
              <a:t>leadership</a:t>
            </a:r>
            <a:r>
              <a:rPr lang="pl-PL" b="1" dirty="0">
                <a:latin typeface="Calibri" pitchFamily="34" charset="0"/>
                <a:cs typeface="Times New Roman" pitchFamily="18" charset="0"/>
              </a:rPr>
              <a:t> </a:t>
            </a:r>
            <a:endParaRPr lang="en-AU" sz="4400" b="1" dirty="0"/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6584123" y="3310577"/>
            <a:ext cx="2456854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en-AU" dirty="0">
                <a:latin typeface="Calibri" pitchFamily="34" charset="0"/>
                <a:cs typeface="Times New Roman" pitchFamily="18" charset="0"/>
              </a:rPr>
              <a:t>STRATEG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Y 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3</a:t>
            </a:r>
            <a:endParaRPr lang="en-AU" sz="1600" dirty="0"/>
          </a:p>
          <a:p>
            <a:pPr algn="ctr" eaLnBrk="0" hangingPunct="0"/>
            <a:r>
              <a:rPr lang="en-AU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pl-PL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AU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pl-PL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AU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branding</a:t>
            </a:r>
            <a:endParaRPr lang="en-AU" sz="4400" b="1" dirty="0">
              <a:solidFill>
                <a:schemeClr val="tx1"/>
              </a:solidFill>
            </a:endParaRPr>
          </a:p>
        </p:txBody>
      </p:sp>
      <p:sp>
        <p:nvSpPr>
          <p:cNvPr id="20490" name="AutoShape 13"/>
          <p:cNvSpPr>
            <a:spLocks noChangeArrowheads="1"/>
          </p:cNvSpPr>
          <p:nvPr/>
        </p:nvSpPr>
        <p:spPr bwMode="auto">
          <a:xfrm>
            <a:off x="6585261" y="2115413"/>
            <a:ext cx="2455716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0800" rIns="0" bIns="10800" anchor="ctr"/>
          <a:lstStyle/>
          <a:p>
            <a:pPr algn="ctr" eaLnBrk="0" hangingPunct="0"/>
            <a:r>
              <a:rPr lang="en-AU" dirty="0">
                <a:latin typeface="Calibri" pitchFamily="34" charset="0"/>
                <a:cs typeface="Times New Roman" pitchFamily="18" charset="0"/>
              </a:rPr>
              <a:t>STRATEG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Y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 4</a:t>
            </a:r>
            <a:endParaRPr lang="en-AU" sz="1600" dirty="0"/>
          </a:p>
          <a:p>
            <a:pPr algn="ctr" eaLnBrk="0" hangingPunct="0"/>
            <a:r>
              <a:rPr lang="pl-PL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Environmental</a:t>
            </a:r>
            <a:r>
              <a:rPr lang="pl-PL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costs</a:t>
            </a:r>
            <a:r>
              <a:rPr lang="pl-PL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leadership</a:t>
            </a:r>
            <a:r>
              <a:rPr lang="pl-PL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AU" sz="4400" b="1" dirty="0">
              <a:solidFill>
                <a:schemeClr val="tx1"/>
              </a:solidFill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4343481" y="5683832"/>
            <a:ext cx="4422111" cy="44391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Competitive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focus</a:t>
            </a:r>
            <a:endParaRPr lang="en-AU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 rot="16200000">
            <a:off x="561631" y="2908830"/>
            <a:ext cx="3200765" cy="443804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Competitive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advantage</a:t>
            </a:r>
            <a:endParaRPr lang="en-AU" dirty="0"/>
          </a:p>
        </p:txBody>
      </p:sp>
      <p:cxnSp>
        <p:nvCxnSpPr>
          <p:cNvPr id="20493" name="AutoShape 10"/>
          <p:cNvCxnSpPr>
            <a:cxnSpLocks noChangeShapeType="1"/>
          </p:cNvCxnSpPr>
          <p:nvPr/>
        </p:nvCxnSpPr>
        <p:spPr bwMode="auto">
          <a:xfrm>
            <a:off x="2657025" y="2579818"/>
            <a:ext cx="1365551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4" name="AutoShape 9"/>
          <p:cNvCxnSpPr>
            <a:cxnSpLocks noChangeShapeType="1"/>
          </p:cNvCxnSpPr>
          <p:nvPr/>
        </p:nvCxnSpPr>
        <p:spPr bwMode="auto">
          <a:xfrm>
            <a:off x="2663853" y="3749941"/>
            <a:ext cx="1365551" cy="1138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5" name="AutoShape 8"/>
          <p:cNvCxnSpPr>
            <a:cxnSpLocks noChangeShapeType="1"/>
          </p:cNvCxnSpPr>
          <p:nvPr/>
        </p:nvCxnSpPr>
        <p:spPr bwMode="auto">
          <a:xfrm>
            <a:off x="4080613" y="5047549"/>
            <a:ext cx="5042299" cy="1138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6" name="AutoShape 7"/>
          <p:cNvCxnSpPr>
            <a:cxnSpLocks noChangeShapeType="1"/>
          </p:cNvCxnSpPr>
          <p:nvPr/>
        </p:nvCxnSpPr>
        <p:spPr bwMode="auto">
          <a:xfrm flipV="1">
            <a:off x="7712979" y="4492083"/>
            <a:ext cx="1138" cy="83661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7" name="AutoShape 6"/>
          <p:cNvCxnSpPr>
            <a:cxnSpLocks noChangeShapeType="1"/>
          </p:cNvCxnSpPr>
          <p:nvPr/>
        </p:nvCxnSpPr>
        <p:spPr bwMode="auto">
          <a:xfrm flipV="1">
            <a:off x="5401783" y="4492083"/>
            <a:ext cx="1138" cy="83661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20498" name="Text Box 5"/>
          <p:cNvSpPr txBox="1">
            <a:spLocks noChangeArrowheads="1"/>
          </p:cNvSpPr>
          <p:nvPr/>
        </p:nvSpPr>
        <p:spPr bwMode="auto">
          <a:xfrm>
            <a:off x="2206393" y="2118826"/>
            <a:ext cx="2345335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Costs</a:t>
            </a:r>
            <a:endParaRPr lang="en-AU" dirty="0"/>
          </a:p>
        </p:txBody>
      </p:sp>
      <p:sp>
        <p:nvSpPr>
          <p:cNvPr id="20499" name="Text Box 4"/>
          <p:cNvSpPr txBox="1">
            <a:spLocks noChangeArrowheads="1"/>
          </p:cNvSpPr>
          <p:nvPr/>
        </p:nvSpPr>
        <p:spPr bwMode="auto">
          <a:xfrm>
            <a:off x="2206393" y="3296917"/>
            <a:ext cx="2345335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Differentiation</a:t>
            </a:r>
            <a:endParaRPr lang="en-AU" dirty="0"/>
          </a:p>
        </p:txBody>
      </p:sp>
      <p:sp>
        <p:nvSpPr>
          <p:cNvPr id="20500" name="Text Box 3"/>
          <p:cNvSpPr txBox="1">
            <a:spLocks noChangeArrowheads="1"/>
          </p:cNvSpPr>
          <p:nvPr/>
        </p:nvSpPr>
        <p:spPr bwMode="auto">
          <a:xfrm>
            <a:off x="4039645" y="5260402"/>
            <a:ext cx="2696964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 algn="ctr" eaLnBrk="0" hangingPunct="0"/>
            <a:r>
              <a:rPr lang="pl-PL" dirty="0" err="1">
                <a:latin typeface="Calibri" pitchFamily="34" charset="0"/>
                <a:cs typeface="Times New Roman" pitchFamily="18" charset="0"/>
              </a:rPr>
              <a:t>Organizational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latin typeface="Calibri" pitchFamily="34" charset="0"/>
                <a:cs typeface="Times New Roman" pitchFamily="18" charset="0"/>
              </a:rPr>
              <a:t>processes</a:t>
            </a:r>
            <a:endParaRPr lang="en-AU" dirty="0"/>
          </a:p>
        </p:txBody>
      </p:sp>
      <p:sp>
        <p:nvSpPr>
          <p:cNvPr id="20501" name="Text Box 2"/>
          <p:cNvSpPr txBox="1">
            <a:spLocks noChangeArrowheads="1"/>
          </p:cNvSpPr>
          <p:nvPr/>
        </p:nvSpPr>
        <p:spPr bwMode="auto">
          <a:xfrm>
            <a:off x="6344013" y="5260402"/>
            <a:ext cx="2696964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 algn="ctr" eaLnBrk="0" hangingPunct="0"/>
            <a:r>
              <a:rPr lang="pl-PL" dirty="0">
                <a:latin typeface="Calibri" pitchFamily="34" charset="0"/>
                <a:cs typeface="Times New Roman" pitchFamily="18" charset="0"/>
              </a:rPr>
              <a:t>Products and services</a:t>
            </a:r>
            <a:endParaRPr lang="en-AU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A5CF7357-8220-4EB2-B483-6E174940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Types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of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sustainability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pl-PL" sz="3100" dirty="0" err="1">
                <a:solidFill>
                  <a:srgbClr val="002060"/>
                </a:solidFill>
                <a:latin typeface="Arial-BoldMT"/>
              </a:rPr>
              <a:t>strategies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8" grpId="0"/>
      <p:bldP spid="20499" grpId="0"/>
      <p:bldP spid="20500" grpId="0"/>
      <p:bldP spid="205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60663</TotalTime>
  <Words>1471</Words>
  <Application>Microsoft Office PowerPoint</Application>
  <PresentationFormat>Panoramiczny</PresentationFormat>
  <Paragraphs>189</Paragraphs>
  <Slides>18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Calibri Light</vt:lpstr>
      <vt:lpstr>Office Theme</vt:lpstr>
      <vt:lpstr>Prezentacja programu PowerPoint</vt:lpstr>
      <vt:lpstr>Course 1. EMDE structure</vt:lpstr>
      <vt:lpstr>Course 1. EMDE list of workshop sessions</vt:lpstr>
      <vt:lpstr>Prezentacja programu PowerPoint</vt:lpstr>
      <vt:lpstr>Module 2: Sustainable and digital: new patterns for strategies and business models</vt:lpstr>
      <vt:lpstr>M2: Types of sustainability strategies Characteristics of sustainability strategy</vt:lpstr>
      <vt:lpstr>M2: Types of sustainability strategies Levels of sustainability strategy</vt:lpstr>
      <vt:lpstr>M2: Types of sustainability strategies Sustainability strategies</vt:lpstr>
      <vt:lpstr>M2: Types of sustainability strategies Classification criteria for sustainability strategies</vt:lpstr>
      <vt:lpstr>Prezentacja programu PowerPoint</vt:lpstr>
      <vt:lpstr>Prezentacja programu PowerPoint</vt:lpstr>
      <vt:lpstr>M2: Types of sustainability strategies Strategy 2: Beyond compliance leadership </vt:lpstr>
      <vt:lpstr>M2: Types of sustainability strategies Strategy 3: Eco-branding </vt:lpstr>
      <vt:lpstr>M2: Types of sustainability strategies Strategy 4: Environmental costs leadership </vt:lpstr>
      <vt:lpstr>M2: Types of sustainability strategies Strategy 5: Sustainable value innovation</vt:lpstr>
      <vt:lpstr>M2: Types of sustainability strategies Implementation of sustainable value innovation strategy</vt:lpstr>
      <vt:lpstr>M2: Types of sustainability strategies Motives to pursue corporate sustainability strategy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Tomasz Nitkiewicz</cp:lastModifiedBy>
  <cp:revision>281</cp:revision>
  <dcterms:created xsi:type="dcterms:W3CDTF">2018-02-11T14:22:08Z</dcterms:created>
  <dcterms:modified xsi:type="dcterms:W3CDTF">2020-09-18T11:00:32Z</dcterms:modified>
</cp:coreProperties>
</file>