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8" r:id="rId2"/>
    <p:sldId id="307" r:id="rId3"/>
    <p:sldId id="306" r:id="rId4"/>
    <p:sldId id="345" r:id="rId5"/>
    <p:sldId id="346" r:id="rId6"/>
    <p:sldId id="305" r:id="rId7"/>
    <p:sldId id="309" r:id="rId8"/>
    <p:sldId id="347" r:id="rId9"/>
    <p:sldId id="311" r:id="rId10"/>
    <p:sldId id="312" r:id="rId11"/>
    <p:sldId id="313" r:id="rId12"/>
    <p:sldId id="314" r:id="rId13"/>
    <p:sldId id="315" r:id="rId14"/>
    <p:sldId id="316" r:id="rId15"/>
    <p:sldId id="317" r:id="rId16"/>
    <p:sldId id="336" r:id="rId17"/>
    <p:sldId id="362" r:id="rId18"/>
    <p:sldId id="337" r:id="rId19"/>
    <p:sldId id="338" r:id="rId20"/>
    <p:sldId id="339" r:id="rId21"/>
    <p:sldId id="340" r:id="rId22"/>
    <p:sldId id="341" r:id="rId23"/>
    <p:sldId id="330" r:id="rId24"/>
    <p:sldId id="333" r:id="rId25"/>
    <p:sldId id="334" r:id="rId26"/>
    <p:sldId id="331" r:id="rId27"/>
    <p:sldId id="335" r:id="rId28"/>
    <p:sldId id="332" r:id="rId29"/>
    <p:sldId id="281" r:id="rId30"/>
    <p:sldId id="265" r:id="rId31"/>
    <p:sldId id="266" r:id="rId32"/>
    <p:sldId id="267" r:id="rId33"/>
    <p:sldId id="268" r:id="rId34"/>
    <p:sldId id="282" r:id="rId35"/>
    <p:sldId id="269" r:id="rId36"/>
    <p:sldId id="270" r:id="rId37"/>
    <p:sldId id="271" r:id="rId38"/>
    <p:sldId id="283" r:id="rId39"/>
    <p:sldId id="278" r:id="rId40"/>
    <p:sldId id="273" r:id="rId41"/>
    <p:sldId id="284" r:id="rId42"/>
    <p:sldId id="303" r:id="rId43"/>
    <p:sldId id="277" r:id="rId44"/>
    <p:sldId id="261" r:id="rId45"/>
    <p:sldId id="304" r:id="rId46"/>
    <p:sldId id="276" r:id="rId47"/>
    <p:sldId id="25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72" autoAdjust="0"/>
    <p:restoredTop sz="77658" autoAdjust="0"/>
  </p:normalViewPr>
  <p:slideViewPr>
    <p:cSldViewPr snapToGrid="0">
      <p:cViewPr varScale="1">
        <p:scale>
          <a:sx n="49" d="100"/>
          <a:sy n="49" d="100"/>
        </p:scale>
        <p:origin x="1572" y="40"/>
      </p:cViewPr>
      <p:guideLst>
        <p:guide orient="horz" pos="2160"/>
        <p:guide pos="3840"/>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99C7C-64F4-6E4D-ACDB-FD7876D2BE1F}" type="datetimeFigureOut">
              <a:rPr lang="en-US" smtClean="0"/>
              <a:t>9/18/2020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50DBC-2896-0A4C-AFF9-CCB22DA1C35C}" type="slidenum">
              <a:rPr lang="en-US" smtClean="0"/>
              <a:t>‹#›</a:t>
            </a:fld>
            <a:endParaRPr lang="en-US" dirty="0"/>
          </a:p>
        </p:txBody>
      </p:sp>
    </p:spTree>
    <p:extLst>
      <p:ext uri="{BB962C8B-B14F-4D97-AF65-F5344CB8AC3E}">
        <p14:creationId xmlns:p14="http://schemas.microsoft.com/office/powerpoint/2010/main" val="1503480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rcommunity.com/a2016/b856.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brcommunity.com/authors.php?id=sinj" TargetMode="External"/><Relationship Id="rId4" Type="http://schemas.openxmlformats.org/officeDocument/2006/relationships/hyperlink" Target="http://www.brcommunity.com/articles.php?id=b856#biography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16/j.indmarman.2020.02.00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rcommunity.com/a2016/b856.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www.brcommunity.com/authors.php?id=sinj" TargetMode="External"/><Relationship Id="rId4" Type="http://schemas.openxmlformats.org/officeDocument/2006/relationships/hyperlink" Target="http://www.brcommunity.com/articles.php?id=b856#biography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vaopenmind.com/en/articles/business-models-for-the-companies-of-the-futur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Explanation</a:t>
            </a:r>
            <a:r>
              <a:rPr lang="pl-PL" dirty="0"/>
              <a:t>:</a:t>
            </a:r>
          </a:p>
          <a:p>
            <a:r>
              <a:rPr lang="pl-PL" dirty="0" err="1"/>
              <a:t>Comments</a:t>
            </a:r>
            <a:r>
              <a:rPr lang="pl-PL" dirty="0"/>
              <a:t> for </a:t>
            </a:r>
            <a:r>
              <a:rPr lang="pl-PL" dirty="0" err="1"/>
              <a:t>teachers</a:t>
            </a:r>
            <a:r>
              <a:rPr lang="pl-PL" dirty="0"/>
              <a:t> </a:t>
            </a:r>
            <a:r>
              <a:rPr lang="pl-PL" dirty="0" err="1"/>
              <a:t>are</a:t>
            </a:r>
            <a:r>
              <a:rPr lang="pl-PL" dirty="0"/>
              <a:t> in the </a:t>
            </a:r>
            <a:r>
              <a:rPr lang="pl-PL" dirty="0" err="1"/>
              <a:t>footnotes</a:t>
            </a:r>
            <a:r>
              <a:rPr lang="pl-PL" dirty="0"/>
              <a:t> of </a:t>
            </a:r>
            <a:r>
              <a:rPr lang="pl-PL" dirty="0" err="1"/>
              <a:t>selected</a:t>
            </a:r>
            <a:r>
              <a:rPr lang="pl-PL" dirty="0"/>
              <a:t> </a:t>
            </a:r>
            <a:r>
              <a:rPr lang="pl-PL" dirty="0" err="1"/>
              <a:t>slides</a:t>
            </a:r>
            <a:r>
              <a:rPr lang="pl-PL" dirty="0"/>
              <a:t> (</a:t>
            </a:r>
            <a:r>
              <a:rPr lang="pl-PL" dirty="0" err="1"/>
              <a:t>if</a:t>
            </a:r>
            <a:r>
              <a:rPr lang="pl-PL" dirty="0"/>
              <a:t> </a:t>
            </a:r>
            <a:r>
              <a:rPr lang="pl-PL" dirty="0" err="1"/>
              <a:t>needed</a:t>
            </a:r>
            <a:r>
              <a:rPr lang="pl-PL" dirty="0"/>
              <a:t>)</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1</a:t>
            </a:fld>
            <a:endParaRPr lang="en-US" dirty="0"/>
          </a:p>
        </p:txBody>
      </p:sp>
    </p:spTree>
    <p:extLst>
      <p:ext uri="{BB962C8B-B14F-4D97-AF65-F5344CB8AC3E}">
        <p14:creationId xmlns:p14="http://schemas.microsoft.com/office/powerpoint/2010/main" val="68688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07000"/>
              </a:lnSpc>
              <a:spcAft>
                <a:spcPts val="800"/>
              </a:spcAft>
            </a:pPr>
            <a:r>
              <a:rPr lang="pl-PL" dirty="0"/>
              <a:t>https://www.cio.com/article/3515498/organisational-structures-for-digital-transformation-4-archetypes-emerge.html</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24</a:t>
            </a:fld>
            <a:endParaRPr lang="en-US" dirty="0"/>
          </a:p>
        </p:txBody>
      </p:sp>
    </p:spTree>
    <p:extLst>
      <p:ext uri="{BB962C8B-B14F-4D97-AF65-F5344CB8AC3E}">
        <p14:creationId xmlns:p14="http://schemas.microsoft.com/office/powerpoint/2010/main" val="423502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07000"/>
              </a:lnSpc>
              <a:spcAft>
                <a:spcPts val="800"/>
              </a:spcAft>
            </a:pPr>
            <a:r>
              <a:rPr lang="pl-PL" dirty="0"/>
              <a:t>http://hosting.fluidbook.com/open-resource-magazine-05/EN/m/index.html#/page/10</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25</a:t>
            </a:fld>
            <a:endParaRPr lang="en-US" dirty="0"/>
          </a:p>
        </p:txBody>
      </p:sp>
    </p:spTree>
    <p:extLst>
      <p:ext uri="{BB962C8B-B14F-4D97-AF65-F5344CB8AC3E}">
        <p14:creationId xmlns:p14="http://schemas.microsoft.com/office/powerpoint/2010/main" val="323848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2800" b="1" dirty="0"/>
              <a:t>Jim </a:t>
            </a:r>
            <a:r>
              <a:rPr lang="en-US" sz="2800" b="1" dirty="0" err="1"/>
              <a:t>Sinur</a:t>
            </a:r>
            <a:r>
              <a:rPr lang="en-US" sz="2800" dirty="0"/>
              <a:t> , "The Top Seven Digital Competencies for Organizations" </a:t>
            </a:r>
            <a:r>
              <a:rPr lang="en-US" sz="2800" i="1" dirty="0"/>
              <a:t>Business Rules Journal</a:t>
            </a:r>
            <a:r>
              <a:rPr lang="en-US" sz="2800" dirty="0"/>
              <a:t> Vol. 17, No. 4, (Apr. 2016) </a:t>
            </a:r>
            <a:br>
              <a:rPr lang="en-US" sz="2800" dirty="0"/>
            </a:br>
            <a:r>
              <a:rPr lang="en-US" sz="2800" dirty="0"/>
              <a:t>URL: </a:t>
            </a:r>
            <a:r>
              <a:rPr lang="en-US" sz="2800" dirty="0">
                <a:hlinkClick r:id="rId3"/>
              </a:rPr>
              <a:t>http://www.brcommunity.com/a2016/b856.html</a:t>
            </a:r>
            <a:r>
              <a:rPr lang="en-US" sz="2800" dirty="0"/>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t>The Top Seven Digital Competencies for Organizations</a:t>
            </a:r>
          </a:p>
          <a:p>
            <a:r>
              <a:rPr lang="en-US" b="1" dirty="0">
                <a:effectLst/>
              </a:rPr>
              <a:t>Summary:</a:t>
            </a:r>
            <a:r>
              <a:rPr lang="en-US" b="0" dirty="0">
                <a:effectLst/>
              </a:rPr>
              <a:t> </a:t>
            </a:r>
            <a:r>
              <a:rPr lang="en-US" b="0" i="1" dirty="0">
                <a:effectLst/>
              </a:rPr>
              <a:t>When you move technology from a supporting role in business to a leading player in business innovation, it requires deep competencies plus more and different skills. In this month's column Jim </a:t>
            </a:r>
            <a:r>
              <a:rPr lang="en-US" b="0" i="1" dirty="0" err="1">
                <a:effectLst/>
              </a:rPr>
              <a:t>Sinur</a:t>
            </a:r>
            <a:r>
              <a:rPr lang="en-US" b="0" i="1" dirty="0">
                <a:effectLst/>
              </a:rPr>
              <a:t> lists the top seven digital competencies he believes that organizations will need to possess as we progress in the digital age. </a:t>
            </a:r>
            <a:endParaRPr lang="en-US" b="0" dirty="0">
              <a:effectLst/>
            </a:endParaRPr>
          </a:p>
          <a:p>
            <a:r>
              <a:rPr lang="en-US" b="1" dirty="0">
                <a:effectLst/>
              </a:rPr>
              <a:t>Jim </a:t>
            </a:r>
            <a:r>
              <a:rPr lang="en-US" b="1" dirty="0" err="1">
                <a:effectLst/>
              </a:rPr>
              <a:t>Sinur</a:t>
            </a:r>
            <a:r>
              <a:rPr lang="en-US" dirty="0">
                <a:effectLst/>
              </a:rPr>
              <a:t> VP and Research Fellow, </a:t>
            </a:r>
            <a:r>
              <a:rPr lang="en-US" i="1" dirty="0">
                <a:effectLst/>
              </a:rPr>
              <a:t>Aragon Research </a:t>
            </a:r>
            <a:r>
              <a:rPr lang="en-US" dirty="0">
                <a:effectLst/>
                <a:hlinkClick r:id="rId4"/>
              </a:rPr>
              <a:t>Read Author Bio</a:t>
            </a:r>
            <a:r>
              <a:rPr lang="en-US" dirty="0">
                <a:effectLst/>
              </a:rPr>
              <a:t> || </a:t>
            </a:r>
            <a:r>
              <a:rPr lang="en-US" dirty="0">
                <a:effectLst/>
                <a:hlinkClick r:id="rId5"/>
              </a:rPr>
              <a:t>Read All Articles by Jim </a:t>
            </a:r>
            <a:r>
              <a:rPr lang="en-US" dirty="0" err="1">
                <a:effectLst/>
                <a:hlinkClick r:id="rId5"/>
              </a:rPr>
              <a:t>Sinur</a:t>
            </a:r>
            <a:r>
              <a:rPr lang="en-US" dirty="0">
                <a:effectLst/>
              </a:rPr>
              <a:t> </a:t>
            </a:r>
          </a:p>
          <a:p>
            <a:r>
              <a:rPr lang="en-US" dirty="0"/>
              <a:t>When you move technology from a supporting role in business to a leading player in innovation in business, it requires deep competencies plus more and different skills.  I think there will be a change in what organizations will be looking for in new hires, technology professionals, business professionals, and business leaders.  This is primarily motivated by organizations having to anticipate and respond to opportunities and threats from traditional and non-traditional sources.  </a:t>
            </a:r>
          </a:p>
          <a:p>
            <a:r>
              <a:rPr lang="en-US" dirty="0"/>
              <a:t>Here are my top seven digital competencies that organizations must possess as we progress in the digital age.  There are a number of new base skills &amp; behaviors, values, and performance targets (standards &amp; dimensions) that help build these competencies:</a:t>
            </a:r>
          </a:p>
          <a:p>
            <a:r>
              <a:rPr lang="en-US" dirty="0"/>
              <a:t>1 — Constituency Engagement</a:t>
            </a:r>
          </a:p>
          <a:p>
            <a:r>
              <a:rPr lang="en-US" dirty="0"/>
              <a:t>Customer relationships will be a big area of focus through better digital engagement designs, journey mapping, customer input, and realistic feedback loops.  This is the start of digital, but better engagement needs to be expanded to include employees, partners, and value chain participants.  The skills here are about listening and acting on what's best for all parties, not just the organization, and will require a much better "give and take" balance in relationships.</a:t>
            </a:r>
          </a:p>
          <a:p>
            <a:r>
              <a:rPr lang="en-US" dirty="0"/>
              <a:t>2 — Hyper Awareness</a:t>
            </a:r>
          </a:p>
          <a:p>
            <a:r>
              <a:rPr lang="en-US" dirty="0"/>
              <a:t>Organizations are no longer playing in a static world with simple business models.  This puts a premium on not only being aware of traditional business contexts and simple business signals, but also on understanding emerging patterns.  This requires skills in big data analytic capabilities that leverage algorithms and new/large data sources for emerging patterns of interest.</a:t>
            </a:r>
          </a:p>
          <a:p>
            <a:r>
              <a:rPr lang="en-US" dirty="0"/>
              <a:t>3 — Complex Problem Solving</a:t>
            </a:r>
          </a:p>
          <a:p>
            <a:r>
              <a:rPr lang="en-US" dirty="0"/>
              <a:t>In a fast-paced and complex world, the kinds of problems that will surface will be compound in nature and have more dimensions.  This means the skills around complexity management will play a bigger role for organizations over time, as measured actions will have to be thought out over time in many arenas of impact.  Organizations are ecosystems that play in and around other ecosystems, and potential interactions will need to be considered.  </a:t>
            </a:r>
          </a:p>
          <a:p>
            <a:r>
              <a:rPr lang="en-US" dirty="0"/>
              <a:t>4 — Creative Digital Design</a:t>
            </a:r>
          </a:p>
          <a:p>
            <a:r>
              <a:rPr lang="en-US" dirty="0"/>
              <a:t>Knowing how to best combine digital capabilities with traditional capabilities, in not only an attractive way but also in a compelling way, is where most organizations are headed.  This requires knowing the kind of user experience and man/machine interfaces that will compel an increase in business activity.</a:t>
            </a:r>
          </a:p>
          <a:p>
            <a:r>
              <a:rPr lang="en-US" dirty="0"/>
              <a:t>5 — Anticipatory Decision Making</a:t>
            </a:r>
          </a:p>
          <a:p>
            <a:r>
              <a:rPr lang="en-US" dirty="0"/>
              <a:t>Not only will organizations have to be acutely aware of what is happening in their own and neighboring contexts, they will have to be able to predict trends and new areas of impact.  This includes predictive analytics, simulation, and cognitive computing capabilities.  Driving organizations by looking through rear view mirrors is not the way forward, so there will be a premium on fast and future decisions.</a:t>
            </a:r>
          </a:p>
          <a:p>
            <a:r>
              <a:rPr lang="en-US" dirty="0"/>
              <a:t>6 — Innovative Productivity</a:t>
            </a:r>
          </a:p>
          <a:p>
            <a:r>
              <a:rPr lang="en-US" dirty="0"/>
              <a:t>While the traditional productivity levers will still work at times, there will be a demand to increase the new leveraging technologies such as bots and cognitive services (cogs).  Resource optimization will go beyond simply creating stretch goals with punitive enforcement approaches.  Resources will be considered in all the contexts they participate in at any moment in time and will be given assists that are both temporary and permanent.</a:t>
            </a:r>
          </a:p>
          <a:p>
            <a:r>
              <a:rPr lang="en-US" dirty="0"/>
              <a:t>7 — Operations Agility</a:t>
            </a:r>
          </a:p>
          <a:p>
            <a:r>
              <a:rPr lang="en-US" dirty="0"/>
              <a:t>There will be a premium on change management and technologies that respond quickly to change.  This means that resources that are flexible will be desired.  For people, it means that they might have to have incentives to take on risk.  For software and hardware, dynamic configuration features will be a necessity.  There will be pressure for rapid development through composition and configuration.</a:t>
            </a:r>
          </a:p>
          <a:p>
            <a:r>
              <a:rPr lang="en-US" dirty="0"/>
              <a:t>Net; Net</a:t>
            </a:r>
          </a:p>
          <a:p>
            <a:r>
              <a:rPr lang="en-US" dirty="0"/>
              <a:t>The digital world will be different, requiring additional competencies over and above the base competencies of an organization.  This will require new skills that will be prized in the future.  These skills will be shaped by the competencies that organizations need to build to survive and thrive in the digital world.</a:t>
            </a:r>
          </a:p>
          <a:p>
            <a:pPr>
              <a:lnSpc>
                <a:spcPct val="107000"/>
              </a:lnSpc>
              <a:spcAft>
                <a:spcPts val="800"/>
              </a:spcAft>
            </a:pPr>
            <a:endParaRPr lang="pl-PL" dirty="0"/>
          </a:p>
        </p:txBody>
      </p:sp>
      <p:sp>
        <p:nvSpPr>
          <p:cNvPr id="4" name="Symbol zastępczy numeru slajdu 3"/>
          <p:cNvSpPr>
            <a:spLocks noGrp="1"/>
          </p:cNvSpPr>
          <p:nvPr>
            <p:ph type="sldNum" sz="quarter" idx="5"/>
          </p:nvPr>
        </p:nvSpPr>
        <p:spPr/>
        <p:txBody>
          <a:bodyPr/>
          <a:lstStyle/>
          <a:p>
            <a:fld id="{D9E50DBC-2896-0A4C-AFF9-CCB22DA1C35C}" type="slidenum">
              <a:rPr lang="en-US" smtClean="0"/>
              <a:t>26</a:t>
            </a:fld>
            <a:endParaRPr lang="en-US" dirty="0"/>
          </a:p>
        </p:txBody>
      </p:sp>
    </p:spTree>
    <p:extLst>
      <p:ext uri="{BB962C8B-B14F-4D97-AF65-F5344CB8AC3E}">
        <p14:creationId xmlns:p14="http://schemas.microsoft.com/office/powerpoint/2010/main" val="80233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07000"/>
              </a:lnSpc>
              <a:spcAft>
                <a:spcPts val="800"/>
              </a:spcAft>
            </a:pPr>
            <a:r>
              <a:rPr lang="pl-PL" dirty="0">
                <a:hlinkClick r:id="rId3" tooltip="Persistent link using digital object identifier"/>
              </a:rPr>
              <a:t>https://doi.org/10.1016/j.indmarman.2020.02.004</a:t>
            </a:r>
            <a:endParaRPr lang="pl-PL" dirty="0"/>
          </a:p>
        </p:txBody>
      </p:sp>
      <p:sp>
        <p:nvSpPr>
          <p:cNvPr id="4" name="Symbol zastępczy numeru slajdu 3"/>
          <p:cNvSpPr>
            <a:spLocks noGrp="1"/>
          </p:cNvSpPr>
          <p:nvPr>
            <p:ph type="sldNum" sz="quarter" idx="5"/>
          </p:nvPr>
        </p:nvSpPr>
        <p:spPr/>
        <p:txBody>
          <a:bodyPr/>
          <a:lstStyle/>
          <a:p>
            <a:fld id="{D9E50DBC-2896-0A4C-AFF9-CCB22DA1C35C}" type="slidenum">
              <a:rPr lang="en-US" smtClean="0"/>
              <a:t>27</a:t>
            </a:fld>
            <a:endParaRPr lang="en-US" dirty="0"/>
          </a:p>
        </p:txBody>
      </p:sp>
    </p:spTree>
    <p:extLst>
      <p:ext uri="{BB962C8B-B14F-4D97-AF65-F5344CB8AC3E}">
        <p14:creationId xmlns:p14="http://schemas.microsoft.com/office/powerpoint/2010/main" val="313414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2800" b="1" dirty="0"/>
              <a:t>Jim </a:t>
            </a:r>
            <a:r>
              <a:rPr lang="en-US" sz="2800" b="1" dirty="0" err="1"/>
              <a:t>Sinur</a:t>
            </a:r>
            <a:r>
              <a:rPr lang="en-US" sz="2800" dirty="0"/>
              <a:t> , "The Top Seven Digital Competencies for Organizations" </a:t>
            </a:r>
            <a:r>
              <a:rPr lang="en-US" sz="2800" i="1" dirty="0"/>
              <a:t>Business Rules Journal</a:t>
            </a:r>
            <a:r>
              <a:rPr lang="en-US" sz="2800" dirty="0"/>
              <a:t> Vol. 17, No. 4, (Apr. 2016) </a:t>
            </a:r>
            <a:br>
              <a:rPr lang="en-US" sz="2800" dirty="0"/>
            </a:br>
            <a:r>
              <a:rPr lang="en-US" sz="2800" dirty="0"/>
              <a:t>URL: </a:t>
            </a:r>
            <a:r>
              <a:rPr lang="en-US" sz="2800" dirty="0">
                <a:hlinkClick r:id="rId3"/>
              </a:rPr>
              <a:t>http://www.brcommunity.com/a2016/b856.html</a:t>
            </a:r>
            <a:r>
              <a:rPr lang="en-US" sz="2800" dirty="0"/>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t>The Top Seven Digital Competencies for Organizations</a:t>
            </a:r>
          </a:p>
          <a:p>
            <a:r>
              <a:rPr lang="en-US" b="1" dirty="0">
                <a:effectLst/>
              </a:rPr>
              <a:t>Summary:</a:t>
            </a:r>
            <a:r>
              <a:rPr lang="en-US" b="0" dirty="0">
                <a:effectLst/>
              </a:rPr>
              <a:t> </a:t>
            </a:r>
            <a:r>
              <a:rPr lang="en-US" b="0" i="1" dirty="0">
                <a:effectLst/>
              </a:rPr>
              <a:t>When you move technology from a supporting role in business to a leading player in business innovation, it requires deep competencies plus more and different skills. In this month's column Jim </a:t>
            </a:r>
            <a:r>
              <a:rPr lang="en-US" b="0" i="1" dirty="0" err="1">
                <a:effectLst/>
              </a:rPr>
              <a:t>Sinur</a:t>
            </a:r>
            <a:r>
              <a:rPr lang="en-US" b="0" i="1" dirty="0">
                <a:effectLst/>
              </a:rPr>
              <a:t> lists the top seven digital competencies he believes that organizations will need to possess as we progress in the digital age. </a:t>
            </a:r>
            <a:endParaRPr lang="en-US" b="0" dirty="0">
              <a:effectLst/>
            </a:endParaRPr>
          </a:p>
          <a:p>
            <a:r>
              <a:rPr lang="en-US" b="1" dirty="0">
                <a:effectLst/>
              </a:rPr>
              <a:t>Jim </a:t>
            </a:r>
            <a:r>
              <a:rPr lang="en-US" b="1" dirty="0" err="1">
                <a:effectLst/>
              </a:rPr>
              <a:t>Sinur</a:t>
            </a:r>
            <a:r>
              <a:rPr lang="en-US" dirty="0">
                <a:effectLst/>
              </a:rPr>
              <a:t> VP and Research Fellow, </a:t>
            </a:r>
            <a:r>
              <a:rPr lang="en-US" i="1" dirty="0">
                <a:effectLst/>
              </a:rPr>
              <a:t>Aragon Research </a:t>
            </a:r>
            <a:r>
              <a:rPr lang="en-US" dirty="0">
                <a:effectLst/>
                <a:hlinkClick r:id="rId4"/>
              </a:rPr>
              <a:t>Read Author Bio</a:t>
            </a:r>
            <a:r>
              <a:rPr lang="en-US" dirty="0">
                <a:effectLst/>
              </a:rPr>
              <a:t> || </a:t>
            </a:r>
            <a:r>
              <a:rPr lang="en-US" dirty="0">
                <a:effectLst/>
                <a:hlinkClick r:id="rId5"/>
              </a:rPr>
              <a:t>Read All Articles by Jim </a:t>
            </a:r>
            <a:r>
              <a:rPr lang="en-US" dirty="0" err="1">
                <a:effectLst/>
                <a:hlinkClick r:id="rId5"/>
              </a:rPr>
              <a:t>Sinur</a:t>
            </a:r>
            <a:r>
              <a:rPr lang="en-US" dirty="0">
                <a:effectLst/>
              </a:rPr>
              <a:t> </a:t>
            </a:r>
          </a:p>
          <a:p>
            <a:r>
              <a:rPr lang="en-US" dirty="0"/>
              <a:t>When you move technology from a supporting role in business to a leading player in innovation in business, it requires deep competencies plus more and different skills.  I think there will be a change in what organizations will be looking for in new hires, technology professionals, business professionals, and business leaders.  This is primarily motivated by organizations having to anticipate and respond to opportunities and threats from traditional and non-traditional sources.  </a:t>
            </a:r>
          </a:p>
          <a:p>
            <a:r>
              <a:rPr lang="en-US" dirty="0"/>
              <a:t>Here are my top seven digital competencies that organizations must possess as we progress in the digital age.  There are a number of new base skills &amp; behaviors, values, and performance targets (standards &amp; dimensions) that help build these competencies:</a:t>
            </a:r>
          </a:p>
          <a:p>
            <a:r>
              <a:rPr lang="en-US" dirty="0"/>
              <a:t>1 — Constituency Engagement</a:t>
            </a:r>
          </a:p>
          <a:p>
            <a:r>
              <a:rPr lang="en-US" dirty="0"/>
              <a:t>Customer relationships will be a big area of focus through better digital engagement designs, journey mapping, customer input, and realistic feedback loops.  This is the start of digital, but better engagement needs to be expanded to include employees, partners, and value chain participants.  The skills here are about listening and acting on what's best for all parties, not just the organization, and will require a much better "give and take" balance in relationships.</a:t>
            </a:r>
          </a:p>
          <a:p>
            <a:r>
              <a:rPr lang="en-US" dirty="0"/>
              <a:t>2 — Hyper Awareness</a:t>
            </a:r>
          </a:p>
          <a:p>
            <a:r>
              <a:rPr lang="en-US" dirty="0"/>
              <a:t>Organizations are no longer playing in a static world with simple business models.  This puts a premium on not only being aware of traditional business contexts and simple business signals, but also on understanding emerging patterns.  This requires skills in big data analytic capabilities that leverage algorithms and new/large data sources for emerging patterns of interest.</a:t>
            </a:r>
          </a:p>
          <a:p>
            <a:r>
              <a:rPr lang="en-US" dirty="0"/>
              <a:t>3 — Complex Problem Solving</a:t>
            </a:r>
          </a:p>
          <a:p>
            <a:r>
              <a:rPr lang="en-US" dirty="0"/>
              <a:t>In a fast-paced and complex world, the kinds of problems that will surface will be compound in nature and have more dimensions.  This means the skills around complexity management will play a bigger role for organizations over time, as measured actions will have to be thought out over time in many arenas of impact.  Organizations are ecosystems that play in and around other ecosystems, and potential interactions will need to be considered.  </a:t>
            </a:r>
          </a:p>
          <a:p>
            <a:r>
              <a:rPr lang="en-US" dirty="0"/>
              <a:t>4 — Creative Digital Design</a:t>
            </a:r>
          </a:p>
          <a:p>
            <a:r>
              <a:rPr lang="en-US" dirty="0"/>
              <a:t>Knowing how to best combine digital capabilities with traditional capabilities, in not only an attractive way but also in a compelling way, is where most organizations are headed.  This requires knowing the kind of user experience and man/machine interfaces that will compel an increase in business activity.</a:t>
            </a:r>
          </a:p>
          <a:p>
            <a:r>
              <a:rPr lang="en-US" dirty="0"/>
              <a:t>5 — Anticipatory Decision Making</a:t>
            </a:r>
          </a:p>
          <a:p>
            <a:r>
              <a:rPr lang="en-US" dirty="0"/>
              <a:t>Not only will organizations have to be acutely aware of what is happening in their own and neighboring contexts, they will have to be able to predict trends and new areas of impact.  This includes predictive analytics, simulation, and cognitive computing capabilities.  Driving organizations by looking through rear view mirrors is not the way forward, so there will be a premium on fast and future decisions.</a:t>
            </a:r>
          </a:p>
          <a:p>
            <a:r>
              <a:rPr lang="en-US" dirty="0"/>
              <a:t>6 — Innovative Productivity</a:t>
            </a:r>
          </a:p>
          <a:p>
            <a:r>
              <a:rPr lang="en-US" dirty="0"/>
              <a:t>While the traditional productivity levers will still work at times, there will be a demand to increase the new leveraging technologies such as bots and cognitive services (cogs).  Resource optimization will go beyond simply creating stretch goals with punitive enforcement approaches.  Resources will be considered in all the contexts they participate in at any moment in time and will be given assists that are both temporary and permanent.</a:t>
            </a:r>
          </a:p>
          <a:p>
            <a:r>
              <a:rPr lang="en-US" dirty="0"/>
              <a:t>7 — Operations Agility</a:t>
            </a:r>
          </a:p>
          <a:p>
            <a:r>
              <a:rPr lang="en-US" dirty="0"/>
              <a:t>There will be a premium on change management and technologies that respond quickly to change.  This means that resources that are flexible will be desired.  For people, it means that they might have to have incentives to take on risk.  For software and hardware, dynamic configuration features will be a necessity.  There will be pressure for rapid development through composition and configuration.</a:t>
            </a:r>
          </a:p>
          <a:p>
            <a:r>
              <a:rPr lang="en-US" dirty="0"/>
              <a:t>Net; Net</a:t>
            </a:r>
          </a:p>
          <a:p>
            <a:r>
              <a:rPr lang="en-US" dirty="0"/>
              <a:t>The digital world will be different, requiring additional competencies over and above the base competencies of an organization.  This will require new skills that will be prized in the future.  These skills will be shaped by the competencies that organizations need to build to survive and thrive in the digital world.</a:t>
            </a:r>
          </a:p>
          <a:p>
            <a:pPr>
              <a:lnSpc>
                <a:spcPct val="107000"/>
              </a:lnSpc>
              <a:spcAft>
                <a:spcPts val="800"/>
              </a:spcAft>
            </a:pPr>
            <a:endParaRPr lang="pl-PL" dirty="0"/>
          </a:p>
        </p:txBody>
      </p:sp>
      <p:sp>
        <p:nvSpPr>
          <p:cNvPr id="4" name="Symbol zastępczy numeru slajdu 3"/>
          <p:cNvSpPr>
            <a:spLocks noGrp="1"/>
          </p:cNvSpPr>
          <p:nvPr>
            <p:ph type="sldNum" sz="quarter" idx="5"/>
          </p:nvPr>
        </p:nvSpPr>
        <p:spPr/>
        <p:txBody>
          <a:bodyPr/>
          <a:lstStyle/>
          <a:p>
            <a:fld id="{D9E50DBC-2896-0A4C-AFF9-CCB22DA1C35C}" type="slidenum">
              <a:rPr lang="en-US" smtClean="0"/>
              <a:t>28</a:t>
            </a:fld>
            <a:endParaRPr lang="en-US" dirty="0"/>
          </a:p>
        </p:txBody>
      </p:sp>
    </p:spTree>
    <p:extLst>
      <p:ext uri="{BB962C8B-B14F-4D97-AF65-F5344CB8AC3E}">
        <p14:creationId xmlns:p14="http://schemas.microsoft.com/office/powerpoint/2010/main" val="22658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https://visichain.io/digital-transformation-imperative/</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16</a:t>
            </a:fld>
            <a:endParaRPr lang="en-US" dirty="0"/>
          </a:p>
        </p:txBody>
      </p:sp>
    </p:spTree>
    <p:extLst>
      <p:ext uri="{BB962C8B-B14F-4D97-AF65-F5344CB8AC3E}">
        <p14:creationId xmlns:p14="http://schemas.microsoft.com/office/powerpoint/2010/main" val="90678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For </a:t>
            </a:r>
            <a:r>
              <a:rPr lang="pl-PL" dirty="0" err="1"/>
              <a:t>explanation</a:t>
            </a:r>
            <a:r>
              <a:rPr lang="pl-PL" dirty="0"/>
              <a:t> and </a:t>
            </a:r>
            <a:r>
              <a:rPr lang="pl-PL" dirty="0" err="1"/>
              <a:t>examples</a:t>
            </a:r>
            <a:r>
              <a:rPr lang="pl-PL" dirty="0"/>
              <a:t> </a:t>
            </a:r>
            <a:r>
              <a:rPr lang="pl-PL" dirty="0" err="1"/>
              <a:t>see</a:t>
            </a:r>
            <a:r>
              <a:rPr lang="pl-PL" dirty="0"/>
              <a:t>:</a:t>
            </a:r>
          </a:p>
          <a:p>
            <a:r>
              <a:rPr lang="pl-PL" dirty="0"/>
              <a:t>https://www.diamandis.com/blog/7-business-models-for-2020s</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17</a:t>
            </a:fld>
            <a:endParaRPr lang="en-US" dirty="0"/>
          </a:p>
        </p:txBody>
      </p:sp>
    </p:spTree>
    <p:extLst>
      <p:ext uri="{BB962C8B-B14F-4D97-AF65-F5344CB8AC3E}">
        <p14:creationId xmlns:p14="http://schemas.microsoft.com/office/powerpoint/2010/main" val="335353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https://dionhinchcliffe.com/2018/10/18/four-strategic-frameworks-for-digital-transformation/</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18</a:t>
            </a:fld>
            <a:endParaRPr lang="en-US" dirty="0"/>
          </a:p>
        </p:txBody>
      </p:sp>
    </p:spTree>
    <p:extLst>
      <p:ext uri="{BB962C8B-B14F-4D97-AF65-F5344CB8AC3E}">
        <p14:creationId xmlns:p14="http://schemas.microsoft.com/office/powerpoint/2010/main" val="327878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https://dionhinchcliffe.com/2018/10/18/four-strategic-frameworks-for-digital-transformation/</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19</a:t>
            </a:fld>
            <a:endParaRPr lang="en-US" dirty="0"/>
          </a:p>
        </p:txBody>
      </p:sp>
    </p:spTree>
    <p:extLst>
      <p:ext uri="{BB962C8B-B14F-4D97-AF65-F5344CB8AC3E}">
        <p14:creationId xmlns:p14="http://schemas.microsoft.com/office/powerpoint/2010/main" val="74985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https://dionhinchcliffe.com/2018/10/18/four-strategic-frameworks-for-digital-transformation/</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20</a:t>
            </a:fld>
            <a:endParaRPr lang="en-US" dirty="0"/>
          </a:p>
        </p:txBody>
      </p:sp>
    </p:spTree>
    <p:extLst>
      <p:ext uri="{BB962C8B-B14F-4D97-AF65-F5344CB8AC3E}">
        <p14:creationId xmlns:p14="http://schemas.microsoft.com/office/powerpoint/2010/main" val="255441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https://dionhinchcliffe.com/2018/10/18/four-strategic-frameworks-for-digital-transformation/</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21</a:t>
            </a:fld>
            <a:endParaRPr lang="en-US" dirty="0"/>
          </a:p>
        </p:txBody>
      </p:sp>
    </p:spTree>
    <p:extLst>
      <p:ext uri="{BB962C8B-B14F-4D97-AF65-F5344CB8AC3E}">
        <p14:creationId xmlns:p14="http://schemas.microsoft.com/office/powerpoint/2010/main" val="341796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https://dionhinchcliffe.com/2018/10/18/four-strategic-frameworks-for-digital-transformation/</a:t>
            </a:r>
          </a:p>
        </p:txBody>
      </p:sp>
      <p:sp>
        <p:nvSpPr>
          <p:cNvPr id="4" name="Symbol zastępczy numeru slajdu 3"/>
          <p:cNvSpPr>
            <a:spLocks noGrp="1"/>
          </p:cNvSpPr>
          <p:nvPr>
            <p:ph type="sldNum" sz="quarter" idx="5"/>
          </p:nvPr>
        </p:nvSpPr>
        <p:spPr/>
        <p:txBody>
          <a:bodyPr/>
          <a:lstStyle/>
          <a:p>
            <a:fld id="{D9E50DBC-2896-0A4C-AFF9-CCB22DA1C35C}" type="slidenum">
              <a:rPr lang="en-US" smtClean="0"/>
              <a:t>22</a:t>
            </a:fld>
            <a:endParaRPr lang="en-US" dirty="0"/>
          </a:p>
        </p:txBody>
      </p:sp>
    </p:spTree>
    <p:extLst>
      <p:ext uri="{BB962C8B-B14F-4D97-AF65-F5344CB8AC3E}">
        <p14:creationId xmlns:p14="http://schemas.microsoft.com/office/powerpoint/2010/main" val="313460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https://www.bbvaopenmind.com/en/articles/business-models-for-the-companies-of-the-future/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Technological change and its related developments allow for far-reaching innovation in business models. The companies of the future will surprise us with novel and original business models. In this new world, opportunities are on the rise. It is by definition impossible to predict what will take us by surprise or what will prove innovative. But we can to some extent cast our gaze over the businesses that are now emerging—because, as we have said, the future starts today.</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strongly rising trend in business models might be dubbed </a:t>
            </a:r>
            <a:r>
              <a:rPr lang="en-US" sz="1800" b="1" dirty="0">
                <a:effectLst/>
                <a:latin typeface="Times New Roman" panose="02020603050405020304" pitchFamily="18" charset="0"/>
                <a:ea typeface="Times New Roman" panose="02020603050405020304" pitchFamily="18" charset="0"/>
              </a:rPr>
              <a:t>“cost obsession.”</a:t>
            </a:r>
            <a:r>
              <a:rPr lang="en-US" sz="1800" dirty="0">
                <a:effectLst/>
                <a:latin typeface="Times New Roman" panose="02020603050405020304" pitchFamily="18" charset="0"/>
                <a:ea typeface="Times New Roman" panose="02020603050405020304" pitchFamily="18" charset="0"/>
              </a:rPr>
              <a:t> The paradigm is perhaps the low-cost airline, based on the scheme developed by Southwest Airlines in the United States—the only American airline that has never failed to turn a profit. Southwest decided to fly point-to-point using smaller, less crowded airports, and used a range of operational measures to make sure its aircraft spent more time in the air and carried more passengers on each flight. Costs came down hugely, flights could be sold more cheaply, more passengers became willing to buy—this made routes more profitable, and a virtuous circle took care of the rest. With variations, this is the business model of Ryanair in Europe, Air Asia in Asia, and any number of other carriers that operate this same model today. Cost obsession has emerged in many other industries. It is present in retail, for instance, Walmart being a prime example. The cost obsession philosophy—developed with care by Sam Walton at Walmart—has spread to an increasing number of sectors. The idea is to get rid of frills and make use of economies of scale, scope, utilization, experience and other factors for the benefit of consumers. Anything that does not create value for the consumer is stripped out.</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Another business model category that is powerfully on the rise is the “</a:t>
            </a:r>
            <a:r>
              <a:rPr lang="en-US" sz="1800" b="1" dirty="0">
                <a:effectLst/>
                <a:latin typeface="Times New Roman" panose="02020603050405020304" pitchFamily="18" charset="0"/>
                <a:ea typeface="Times New Roman" panose="02020603050405020304" pitchFamily="18" charset="0"/>
              </a:rPr>
              <a:t>platform</a:t>
            </a:r>
            <a:r>
              <a:rPr lang="en-US" sz="1800" dirty="0">
                <a:effectLst/>
                <a:latin typeface="Times New Roman" panose="02020603050405020304" pitchFamily="18" charset="0"/>
                <a:ea typeface="Times New Roman" panose="02020603050405020304" pitchFamily="18" charset="0"/>
              </a:rPr>
              <a:t>.” This term refers to a business model that supports two or more markets at the same time. A conventional market attracts buyers by providing a venue that supports the presence of sellers, and attracts sellers by the promise of the presence of buyers, all for a specific domain of goods or services. Modern technology, however, removes barriers of time (accessible 24 hours a day) and place (accessible from almost anywhere). Platforms spring up in increasing numbers and compete with one another. One fascinating feature of inter-platform competition is that each platform seeks to achieve network externalities5 leading to a “winner takes all” outcome. Another feature is that competitors put a lot of effort into raising the costs for the weaker party to switch platforms in a bid to keep members captive. A well-known example is eBay. This platform started out auctioning second-hand goods, then grew into a third-party market where businesses of all kinds sold all sorts of products, creating a huge online bazaar.</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Other examples of platforms include game consoles, operating systems, and smartphones. The key variable is the “installed base.” If a video game platform—Nintendo, say—makes big sales, it achieves a large installed base. This makes it attractive to game developers, seeking to reach a wide range of potential buyers. A continued influx of more and (one hopes) better games in turn enhances the attractiveness of the platform, further aiding the growth of the installed base. This entrenches the virtuous circle of this network externality.</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A third category of business model is the </a:t>
            </a:r>
            <a:r>
              <a:rPr lang="en-US" sz="1800" b="1" dirty="0">
                <a:effectLst/>
                <a:latin typeface="Times New Roman" panose="02020603050405020304" pitchFamily="18" charset="0"/>
                <a:ea typeface="Times New Roman" panose="02020603050405020304" pitchFamily="18" charset="0"/>
              </a:rPr>
              <a:t>“global business”</a:t>
            </a:r>
            <a:r>
              <a:rPr lang="en-US" sz="1800" dirty="0">
                <a:effectLst/>
                <a:latin typeface="Times New Roman" panose="02020603050405020304" pitchFamily="18" charset="0"/>
                <a:ea typeface="Times New Roman" panose="02020603050405020304" pitchFamily="18" charset="0"/>
              </a:rPr>
              <a:t> that opens up to the world in a brief lapse of time. Take Mango. Unlike Zara, Mango creates its own fashions. The firm designs collections and places them on the market at affordable prices, driven by manufacturing in low-cost countries and the flexibility to produce goods that get sold rather than selling goods that get produced. From the outset, Mango focused on urban, modern, professional, relatively young women.6 So the target segment was not particularly large, and required operating in fairly big cities. International growth was crucial to achieving economies of scale and attaining the mass that would enable the firm to develop and manage its production and logistics efficiently. Swift globalization was key. An apposite supporting example is Desigual: though targeting a different segment, its strategy is analogous to Mango’s, and its inter-nationalization was even quicker.</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Elsewhere, we can look at </a:t>
            </a:r>
            <a:r>
              <a:rPr lang="en-US" sz="1800" dirty="0" err="1">
                <a:effectLst/>
                <a:latin typeface="Times New Roman" panose="02020603050405020304" pitchFamily="18" charset="0"/>
                <a:ea typeface="Times New Roman" panose="02020603050405020304" pitchFamily="18" charset="0"/>
              </a:rPr>
              <a:t>Metalquimia</a:t>
            </a:r>
            <a:r>
              <a:rPr lang="en-US" sz="1800" dirty="0">
                <a:effectLst/>
                <a:latin typeface="Times New Roman" panose="02020603050405020304" pitchFamily="18" charset="0"/>
                <a:ea typeface="Times New Roman" panose="02020603050405020304" pitchFamily="18" charset="0"/>
              </a:rPr>
              <a:t>, a small company in Girona, Spain, which makes machinery for the meat processing industry in a highly specialized niche. Because each individual country’s market is so small, internationalization is essential. This enables </a:t>
            </a:r>
            <a:r>
              <a:rPr lang="en-US" sz="1800" dirty="0" err="1">
                <a:effectLst/>
                <a:latin typeface="Times New Roman" panose="02020603050405020304" pitchFamily="18" charset="0"/>
                <a:ea typeface="Times New Roman" panose="02020603050405020304" pitchFamily="18" charset="0"/>
              </a:rPr>
              <a:t>Metalquimia</a:t>
            </a:r>
            <a:r>
              <a:rPr lang="en-US" sz="1800" dirty="0">
                <a:effectLst/>
                <a:latin typeface="Times New Roman" panose="02020603050405020304" pitchFamily="18" charset="0"/>
                <a:ea typeface="Times New Roman" panose="02020603050405020304" pitchFamily="18" charset="0"/>
              </a:rPr>
              <a:t> to learn from its most demanding customers, wherever they may be based, and apply this learning to create an effective innovation process that makes the firm the spearhead of its niche, while lending it the scale for its innovation costs to pay for themselves.</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example of </a:t>
            </a:r>
            <a:r>
              <a:rPr lang="en-US" sz="1800" dirty="0" err="1">
                <a:effectLst/>
                <a:latin typeface="Times New Roman" panose="02020603050405020304" pitchFamily="18" charset="0"/>
                <a:ea typeface="Times New Roman" panose="02020603050405020304" pitchFamily="18" charset="0"/>
              </a:rPr>
              <a:t>Metalquimia</a:t>
            </a:r>
            <a:r>
              <a:rPr lang="en-US" sz="1800" dirty="0">
                <a:effectLst/>
                <a:latin typeface="Times New Roman" panose="02020603050405020304" pitchFamily="18" charset="0"/>
                <a:ea typeface="Times New Roman" panose="02020603050405020304" pitchFamily="18" charset="0"/>
              </a:rPr>
              <a:t> brings us to a fourth business model category which one might classify as </a:t>
            </a:r>
            <a:r>
              <a:rPr lang="en-US" sz="1800" b="1" dirty="0">
                <a:effectLst/>
                <a:latin typeface="Times New Roman" panose="02020603050405020304" pitchFamily="18" charset="0"/>
                <a:ea typeface="Times New Roman" panose="02020603050405020304" pitchFamily="18" charset="0"/>
              </a:rPr>
              <a:t>“seeking excellence.”</a:t>
            </a:r>
            <a:r>
              <a:rPr lang="en-US" sz="1800" dirty="0">
                <a:effectLst/>
                <a:latin typeface="Times New Roman" panose="02020603050405020304" pitchFamily="18" charset="0"/>
                <a:ea typeface="Times New Roman" panose="02020603050405020304" pitchFamily="18" charset="0"/>
              </a:rPr>
              <a:t> These companies focus on innovation, surprise their customers with new features, and satisfy needs which weren’t even there when the product comes out. The paradigm is Apple. After inventing the personal computer and almost the battle against the Wintel alliance, Apple revolutionized the world of media players with the iPod and the world of telephony with the iPhone—then it created the entirely new world of the tablet, with the iPad. In its own niche, </a:t>
            </a:r>
            <a:r>
              <a:rPr lang="en-US" sz="1800" dirty="0" err="1">
                <a:effectLst/>
                <a:latin typeface="Times New Roman" panose="02020603050405020304" pitchFamily="18" charset="0"/>
                <a:ea typeface="Times New Roman" panose="02020603050405020304" pitchFamily="18" charset="0"/>
              </a:rPr>
              <a:t>Metalquimia</a:t>
            </a:r>
            <a:r>
              <a:rPr lang="en-US" sz="1800" dirty="0">
                <a:effectLst/>
                <a:latin typeface="Times New Roman" panose="02020603050405020304" pitchFamily="18" charset="0"/>
                <a:ea typeface="Times New Roman" panose="02020603050405020304" pitchFamily="18" charset="0"/>
              </a:rPr>
              <a:t> has made analogous breakthroughs.</a:t>
            </a:r>
            <a:endParaRPr lang="pl-PL" sz="1800" dirty="0">
              <a:effectLst/>
              <a:latin typeface="Times New Roman" panose="02020603050405020304" pitchFamily="18" charset="0"/>
              <a:ea typeface="Times New Roman" panose="02020603050405020304" pitchFamily="18" charset="0"/>
            </a:endParaRPr>
          </a:p>
          <a:p>
            <a:r>
              <a:rPr lang="en-US" sz="1800" dirty="0" err="1">
                <a:effectLst/>
                <a:latin typeface="Times New Roman" panose="02020603050405020304" pitchFamily="18" charset="0"/>
                <a:ea typeface="Times New Roman" panose="02020603050405020304" pitchFamily="18" charset="0"/>
              </a:rPr>
              <a:t>Irizar</a:t>
            </a:r>
            <a:r>
              <a:rPr lang="en-US" sz="1800" dirty="0">
                <a:effectLst/>
                <a:latin typeface="Times New Roman" panose="02020603050405020304" pitchFamily="18" charset="0"/>
                <a:ea typeface="Times New Roman" panose="02020603050405020304" pitchFamily="18" charset="0"/>
              </a:rPr>
              <a:t>, originally a family-owned firm in the Spanish Basque Country, became a cooperative partnership within the </a:t>
            </a:r>
            <a:r>
              <a:rPr lang="en-US" sz="1800" dirty="0" err="1">
                <a:effectLst/>
                <a:latin typeface="Times New Roman" panose="02020603050405020304" pitchFamily="18" charset="0"/>
                <a:ea typeface="Times New Roman" panose="02020603050405020304" pitchFamily="18" charset="0"/>
              </a:rPr>
              <a:t>Mondragón</a:t>
            </a:r>
            <a:r>
              <a:rPr lang="en-US" sz="1800" dirty="0">
                <a:effectLst/>
                <a:latin typeface="Times New Roman" panose="02020603050405020304" pitchFamily="18" charset="0"/>
                <a:ea typeface="Times New Roman" panose="02020603050405020304" pitchFamily="18" charset="0"/>
              </a:rPr>
              <a:t> group, then went its own way in 2005. It makes vehicle bodywork for upmarket buses for a worldwide client base. Its highly distinctive management model is based on independently led teams and on giving everyone who works for the company an ownership stake. This approach enables </a:t>
            </a:r>
            <a:r>
              <a:rPr lang="en-US" sz="1800" dirty="0" err="1">
                <a:effectLst/>
                <a:latin typeface="Times New Roman" panose="02020603050405020304" pitchFamily="18" charset="0"/>
                <a:ea typeface="Times New Roman" panose="02020603050405020304" pitchFamily="18" charset="0"/>
              </a:rPr>
              <a:t>Irizar</a:t>
            </a:r>
            <a:r>
              <a:rPr lang="en-US" sz="1800" dirty="0">
                <a:effectLst/>
                <a:latin typeface="Times New Roman" panose="02020603050405020304" pitchFamily="18" charset="0"/>
                <a:ea typeface="Times New Roman" panose="02020603050405020304" pitchFamily="18" charset="0"/>
              </a:rPr>
              <a:t> to achieve an unsurpassed standard of innovative excellence in the niche market of bodywork for high-end buses.</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Each of the businesses mentioned so far operates a distinct business model that supports the specific way in which it seeks to develop its capabilities. However, they all share a continuing pursuit of excellence, distinctiveness of goods and services, and an ongoing bid to innovate.</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Distinctiveness of goods and services is achievable through innovation, but can also be the outcome of other factors. Some business models, for instance, are based on “</a:t>
            </a:r>
            <a:r>
              <a:rPr lang="en-US" sz="1800" b="1" dirty="0">
                <a:effectLst/>
                <a:latin typeface="Times New Roman" panose="02020603050405020304" pitchFamily="18" charset="0"/>
                <a:ea typeface="Times New Roman" panose="02020603050405020304" pitchFamily="18" charset="0"/>
              </a:rPr>
              <a:t>speed</a:t>
            </a:r>
            <a:r>
              <a:rPr lang="en-US" sz="1800" dirty="0">
                <a:effectLst/>
                <a:latin typeface="Times New Roman" panose="02020603050405020304" pitchFamily="18" charset="0"/>
                <a:ea typeface="Times New Roman" panose="02020603050405020304" pitchFamily="18" charset="0"/>
              </a:rPr>
              <a:t>”: adapting quickly to customer requirements, as seen in the paradigm case of Zara. Other enterprises find distinctiveness in their quality—whether intrinsic (Rolls-Royce), or linked to a highly characteristic market segment or “tribe” of buyers (Ducati). Still other firms adapt to local tastes or cater to relatively uninformed customers. The common denominator of these business models underpins a fifth category, “distinctive/adapted.” In the digital world, what’s more, distinctiveness can be taken to an extreme, where the relationship is one-on-one. This model has earned itself the name “long tail.” The concept flourishes on online sales platforms, which might take the form of a “store”—Amazon in its beginnings—or a “bazaar”—eBay. The crux is that drastically lowered transaction costs enable sellers to approach tiny market segments—sometimes comprising a single buyer—almost as efficiently as wide swathes of the market.</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These five categories of business models are not exhaustive. There must be others that are unclassifiable now, and still less so in the future—innovation being unpredictable by definition. What’s more, the categories overlap. A case study illustrating one category could just as easily illustrate another. So this outline, rather than providing a taxonomy, merely points out features that make a business model “good” at creating and capturing value. These business model features set in motion virtuous circles7 and bring about a positive dynamic. The robustness of a given business model is determined by the number of positive dynamics it is capable of enlisting, so lending it the ability to survive competition with other models, both present and potential.</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For further insight into these categories of business model, we can look at the virtuous circles that each of them entails. “Cost obsession” business models generate virtuous circles that gradually bring down the cost of manufacturing goods or providing services. The model might be driven by economies of scale (costs decrease as manufacturing volume increases), economies of learning (costs decrease as production accumulates), economies of capacity use (costs decrease as utilized capacity increases), or any combination of these elements and factors relating to scarce resources, such as location, techno-logy or knowledge. To generalize, all these virtuous circles lie on the supply side. We should be aware that the behavior of these costs in the tangible world, which is subject to physical limits, is not the same as in the online world, where scalability may be unlimited.</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By way of contrast, the virtuous circles garnered by “platform” models arise from network externalities and the “switch” costs accepted by the customer (“lock-in”)—here, the onus lies on the demand side of the market. These powerful virtuous circles sometimes enable the “winner” to corner most of the demand; but they are fragile, being easily transformed into vicious circles when another firm grabs the “winner” spot.</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“Global businesses” also depend on demand-linked virtuous circles, but usually require interaction with a key variable on the supply side. Swift internationalization captures the volume to achieve economies of scale, cover overheads, and reach innovation and brand-value milestones that would be otherwise unthinkable.</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other two business model categories also depend on supply/demand interactions. In the “seeking excellence” model, the key is innovation. Triggering a cycle of innovation is tough, because it requires you to outdo your competitors in several different ways at once to keep ahead. You need to implement best practices, secure employee commitment and attract the best talent—this is hard to keep up sustainably over time.</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“Distinctive/adapted” models impose the tough challenge of maintaining a sufficient standard of distinctiveness. Speed of adaptation is the key to winning the ongoing race to be first with what the consumer wants at the given time—the best she can get at that moment, because there is no other comparable choice. There is a constant struggle against the swift “commoditization” of the product or service.</a:t>
            </a:r>
            <a:endParaRPr lang="pl-P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A good business model is one capable of keeping alive a virtuous circle, or a combination of them. And in the competitive setting of the twenty-first century, strength lies in developing better and more innovative business models.</a:t>
            </a:r>
            <a:endParaRPr lang="pl-PL" sz="1800" dirty="0">
              <a:effectLst/>
              <a:latin typeface="Times New Roman" panose="02020603050405020304" pitchFamily="18" charset="0"/>
              <a:ea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9E50DBC-2896-0A4C-AFF9-CCB22DA1C35C}" type="slidenum">
              <a:rPr lang="en-US" smtClean="0"/>
              <a:t>23</a:t>
            </a:fld>
            <a:endParaRPr lang="en-US" dirty="0"/>
          </a:p>
        </p:txBody>
      </p:sp>
    </p:spTree>
    <p:extLst>
      <p:ext uri="{BB962C8B-B14F-4D97-AF65-F5344CB8AC3E}">
        <p14:creationId xmlns:p14="http://schemas.microsoft.com/office/powerpoint/2010/main" val="15879427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3" y="2031"/>
            <a:ext cx="12195630"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3" y="-8794"/>
            <a:ext cx="12222426"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1"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7201"/>
          <a:stretch/>
        </p:blipFill>
        <p:spPr>
          <a:xfrm>
            <a:off x="354562" y="479042"/>
            <a:ext cx="1824738" cy="1432477"/>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745027A7-4436-4BFC-B715-CB8E92192D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8451" y="770574"/>
            <a:ext cx="4263315" cy="1217780"/>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0"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5" name="Subtitle 2">
            <a:extLst>
              <a:ext uri="{FF2B5EF4-FFF2-40B4-BE49-F238E27FC236}">
                <a16:creationId xmlns:a16="http://schemas.microsoft.com/office/drawing/2014/main" id="{5D39AF64-02D8-4A17-BB3F-4E3014876403}"/>
              </a:ext>
            </a:extLst>
          </p:cNvPr>
          <p:cNvSpPr>
            <a:spLocks noGrp="1"/>
          </p:cNvSpPr>
          <p:nvPr>
            <p:ph type="subTitle" idx="1"/>
          </p:nvPr>
        </p:nvSpPr>
        <p:spPr>
          <a:xfrm>
            <a:off x="1356177" y="3445482"/>
            <a:ext cx="8950284" cy="1305161"/>
          </a:xfrm>
          <a:noFill/>
        </p:spPr>
        <p:txBody>
          <a:bodyPr anchor="ctr">
            <a:noAutofit/>
          </a:bodyPr>
          <a:lstStyle>
            <a:lvl1pPr marL="0" indent="0" algn="ctr">
              <a:buNone/>
              <a:defRPr sz="28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47DADDB0-2C51-4443-AB1B-DC4AF76394AD}"/>
              </a:ext>
            </a:extLst>
          </p:cNvPr>
          <p:cNvSpPr>
            <a:spLocks noGrp="1"/>
          </p:cNvSpPr>
          <p:nvPr>
            <p:ph type="ctrTitle"/>
          </p:nvPr>
        </p:nvSpPr>
        <p:spPr>
          <a:xfrm>
            <a:off x="1356177" y="2067992"/>
            <a:ext cx="8950284" cy="1121423"/>
          </a:xfrm>
          <a:noFill/>
        </p:spPr>
        <p:txBody>
          <a:bodyPr anchor="ctr">
            <a:noAutofit/>
          </a:bodyPr>
          <a:lstStyle>
            <a:lvl1pPr algn="ctr">
              <a:defRPr sz="4400" b="0" i="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5E31D9C-DF45-4586-BF2E-7912D4B41D80}"/>
              </a:ext>
            </a:extLst>
          </p:cNvPr>
          <p:cNvSpPr/>
          <p:nvPr userDrawn="1"/>
        </p:nvSpPr>
        <p:spPr>
          <a:xfrm>
            <a:off x="1356177" y="3184039"/>
            <a:ext cx="8950284" cy="84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3344BED-7B33-41AD-A323-368EB9B434D6}"/>
              </a:ext>
            </a:extLst>
          </p:cNvPr>
          <p:cNvSpPr/>
          <p:nvPr userDrawn="1"/>
        </p:nvSpPr>
        <p:spPr>
          <a:xfrm>
            <a:off x="1615354" y="3263030"/>
            <a:ext cx="8431930"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B023124-B431-4DF0-80A3-5D3DB66D88FD}"/>
              </a:ext>
            </a:extLst>
          </p:cNvPr>
          <p:cNvSpPr/>
          <p:nvPr userDrawn="1"/>
        </p:nvSpPr>
        <p:spPr>
          <a:xfrm>
            <a:off x="1927935" y="3310167"/>
            <a:ext cx="7806768" cy="52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p:cNvGrpSpPr/>
          <p:nvPr userDrawn="1"/>
        </p:nvGrpSpPr>
        <p:grpSpPr>
          <a:xfrm>
            <a:off x="1433334" y="1661096"/>
            <a:ext cx="10658792" cy="5077641"/>
            <a:chOff x="1433334" y="1661096"/>
            <a:chExt cx="10658792" cy="5077641"/>
          </a:xfrm>
        </p:grpSpPr>
        <p:pic>
          <p:nvPicPr>
            <p:cNvPr id="16" name="Picture 15">
              <a:extLst>
                <a:ext uri="{FF2B5EF4-FFF2-40B4-BE49-F238E27FC236}">
                  <a16:creationId xmlns:a16="http://schemas.microsoft.com/office/drawing/2014/main" id="{10E009E9-C9B2-471A-9A7A-5D205EEDA1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20309" y="4249828"/>
              <a:ext cx="1280160" cy="1280160"/>
            </a:xfrm>
            <a:prstGeom prst="rect">
              <a:avLst/>
            </a:prstGeom>
            <a:noFill/>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3366" y="5267033"/>
              <a:ext cx="1243584" cy="1228038"/>
            </a:xfrm>
            <a:prstGeom prst="rect">
              <a:avLst/>
            </a:prstGeom>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87735" y="5409421"/>
              <a:ext cx="1234440" cy="1234440"/>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52371" y="4984342"/>
              <a:ext cx="1554480" cy="1417874"/>
            </a:xfrm>
            <a:prstGeom prst="rect">
              <a:avLst/>
            </a:prstGeom>
          </p:spPr>
        </p:pic>
        <p:grpSp>
          <p:nvGrpSpPr>
            <p:cNvPr id="39" name="Group 38"/>
            <p:cNvGrpSpPr/>
            <p:nvPr userDrawn="1"/>
          </p:nvGrpSpPr>
          <p:grpSpPr>
            <a:xfrm>
              <a:off x="1433334" y="5625782"/>
              <a:ext cx="1947672" cy="1112955"/>
              <a:chOff x="1462142" y="5625782"/>
              <a:chExt cx="1947672" cy="1112955"/>
            </a:xfrm>
          </p:grpSpPr>
          <p:sp>
            <p:nvSpPr>
              <p:cNvPr id="29" name="Rectangle 28"/>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pic>
          <p:nvPicPr>
            <p:cNvPr id="24" name="Picture 2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35690" y="4846630"/>
              <a:ext cx="1252728" cy="1244376"/>
            </a:xfrm>
            <a:prstGeom prst="rect">
              <a:avLst/>
            </a:prstGeom>
          </p:spPr>
        </p:pic>
        <p:pic>
          <p:nvPicPr>
            <p:cNvPr id="38" name="Picture 3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031422" y="1661096"/>
              <a:ext cx="1060704" cy="1416670"/>
            </a:xfrm>
            <a:prstGeom prst="rect">
              <a:avLst/>
            </a:prstGeom>
          </p:spPr>
        </p:pic>
        <p:pic>
          <p:nvPicPr>
            <p:cNvPr id="41" name="Picture 4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82832" y="5179620"/>
              <a:ext cx="1225296" cy="1418349"/>
            </a:xfrm>
            <a:prstGeom prst="rect">
              <a:avLst/>
            </a:prstGeom>
          </p:spPr>
        </p:pic>
        <p:pic>
          <p:nvPicPr>
            <p:cNvPr id="42" name="Picture 4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39173" y="2994422"/>
              <a:ext cx="850392" cy="1490333"/>
            </a:xfrm>
            <a:prstGeom prst="rect">
              <a:avLst/>
            </a:prstGeom>
          </p:spPr>
        </p:pic>
      </p:grpSp>
    </p:spTree>
    <p:extLst>
      <p:ext uri="{BB962C8B-B14F-4D97-AF65-F5344CB8AC3E}">
        <p14:creationId xmlns:p14="http://schemas.microsoft.com/office/powerpoint/2010/main" val="3974934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9F83CD-1E72-46FA-A09B-48783A0A3447}"/>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02EEB56D-10AA-4548-B3DB-C74661EAED2E}"/>
              </a:ext>
            </a:extLst>
          </p:cNvPr>
          <p:cNvSpPr/>
          <p:nvPr userDrawn="1"/>
        </p:nvSpPr>
        <p:spPr>
          <a:xfrm rot="10800000">
            <a:off x="304800" y="274321"/>
            <a:ext cx="11571545" cy="6295197"/>
          </a:xfrm>
          <a:prstGeom prst="round2Diag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6" descr="A picture containing indoor&#10;&#10;Description generated with high confidence">
            <a:extLst>
              <a:ext uri="{FF2B5EF4-FFF2-40B4-BE49-F238E27FC236}">
                <a16:creationId xmlns:a16="http://schemas.microsoft.com/office/drawing/2014/main" id="{33CC12D3-EFEE-4DBD-A0DE-4E6866861109}"/>
              </a:ext>
            </a:extLst>
          </p:cNvPr>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624" y="486231"/>
            <a:ext cx="1091440" cy="8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41045D65-668D-4D95-B4D8-EA5B054C46D0}"/>
              </a:ext>
            </a:extLst>
          </p:cNvPr>
          <p:cNvSpPr>
            <a:spLocks noGrp="1"/>
          </p:cNvSpPr>
          <p:nvPr>
            <p:ph type="title"/>
          </p:nvPr>
        </p:nvSpPr>
        <p:spPr>
          <a:xfrm>
            <a:off x="1792288" y="448674"/>
            <a:ext cx="9913041" cy="888031"/>
          </a:xfrm>
        </p:spPr>
        <p:txBody>
          <a:bodyPr>
            <a:normAutofit/>
          </a:bodyPr>
          <a:lstStyle>
            <a:lvl1pPr algn="ctr">
              <a:defRPr sz="3200" b="1"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2" name="Content Placeholder 2">
            <a:extLst>
              <a:ext uri="{FF2B5EF4-FFF2-40B4-BE49-F238E27FC236}">
                <a16:creationId xmlns:a16="http://schemas.microsoft.com/office/drawing/2014/main" id="{B2A50B16-EDDF-4F8E-8E61-17E398D06F32}"/>
              </a:ext>
            </a:extLst>
          </p:cNvPr>
          <p:cNvSpPr>
            <a:spLocks noGrp="1"/>
          </p:cNvSpPr>
          <p:nvPr>
            <p:ph idx="1"/>
          </p:nvPr>
        </p:nvSpPr>
        <p:spPr>
          <a:xfrm>
            <a:off x="475814" y="1693703"/>
            <a:ext cx="11229516" cy="430350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3" name="Group 22">
            <a:extLst>
              <a:ext uri="{FF2B5EF4-FFF2-40B4-BE49-F238E27FC236}">
                <a16:creationId xmlns:a16="http://schemas.microsoft.com/office/drawing/2014/main" id="{6AB01A1C-51D1-41B4-9C3C-E06B1D57AF69}"/>
              </a:ext>
            </a:extLst>
          </p:cNvPr>
          <p:cNvGrpSpPr/>
          <p:nvPr userDrawn="1"/>
        </p:nvGrpSpPr>
        <p:grpSpPr>
          <a:xfrm>
            <a:off x="1792289" y="1349129"/>
            <a:ext cx="9913040" cy="154101"/>
            <a:chOff x="1610813" y="1340083"/>
            <a:chExt cx="7607984" cy="169918"/>
          </a:xfrm>
        </p:grpSpPr>
        <p:sp>
          <p:nvSpPr>
            <p:cNvPr id="24" name="Rectangle 23">
              <a:extLst>
                <a:ext uri="{FF2B5EF4-FFF2-40B4-BE49-F238E27FC236}">
                  <a16:creationId xmlns:a16="http://schemas.microsoft.com/office/drawing/2014/main" id="{3FAE0845-1B36-45A0-A900-346B585FB863}"/>
                </a:ext>
              </a:extLst>
            </p:cNvPr>
            <p:cNvSpPr/>
            <p:nvPr userDrawn="1"/>
          </p:nvSpPr>
          <p:spPr>
            <a:xfrm>
              <a:off x="1610813" y="1340083"/>
              <a:ext cx="7607984" cy="84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4424509-D133-4E5C-8A4D-7A431372B253}"/>
                </a:ext>
              </a:extLst>
            </p:cNvPr>
            <p:cNvSpPr/>
            <p:nvPr userDrawn="1"/>
          </p:nvSpPr>
          <p:spPr>
            <a:xfrm>
              <a:off x="1831119" y="1405583"/>
              <a:ext cx="7167370"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4E59BE7-4247-4ABD-852F-D91F21A5AAD4}"/>
                </a:ext>
              </a:extLst>
            </p:cNvPr>
            <p:cNvSpPr/>
            <p:nvPr userDrawn="1"/>
          </p:nvSpPr>
          <p:spPr>
            <a:xfrm>
              <a:off x="2096821" y="1457576"/>
              <a:ext cx="6635965" cy="52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A close up of a logo&#10;&#10;Description generated with very high confidence">
            <a:extLst>
              <a:ext uri="{FF2B5EF4-FFF2-40B4-BE49-F238E27FC236}">
                <a16:creationId xmlns:a16="http://schemas.microsoft.com/office/drawing/2014/main" id="{B361314F-AD54-4372-AC14-9CC620E0DE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044" b="10446"/>
          <a:stretch/>
        </p:blipFill>
        <p:spPr>
          <a:xfrm>
            <a:off x="4578232" y="6117024"/>
            <a:ext cx="3329507" cy="746661"/>
          </a:xfrm>
          <a:prstGeom prst="rect">
            <a:avLst/>
          </a:prstGeom>
        </p:spPr>
      </p:pic>
    </p:spTree>
    <p:extLst>
      <p:ext uri="{BB962C8B-B14F-4D97-AF65-F5344CB8AC3E}">
        <p14:creationId xmlns:p14="http://schemas.microsoft.com/office/powerpoint/2010/main" val="221961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9F83CD-1E72-46FA-A09B-48783A0A3447}"/>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02EEB56D-10AA-4548-B3DB-C74661EAED2E}"/>
              </a:ext>
            </a:extLst>
          </p:cNvPr>
          <p:cNvSpPr/>
          <p:nvPr userDrawn="1"/>
        </p:nvSpPr>
        <p:spPr>
          <a:xfrm rot="10800000">
            <a:off x="304800" y="274321"/>
            <a:ext cx="11571545" cy="6295197"/>
          </a:xfrm>
          <a:prstGeom prst="round2Diag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6" descr="A picture containing indoor&#10;&#10;Description generated with high confidence">
            <a:extLst>
              <a:ext uri="{FF2B5EF4-FFF2-40B4-BE49-F238E27FC236}">
                <a16:creationId xmlns:a16="http://schemas.microsoft.com/office/drawing/2014/main" id="{33CC12D3-EFEE-4DBD-A0DE-4E6866861109}"/>
              </a:ext>
            </a:extLst>
          </p:cNvPr>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624" y="486231"/>
            <a:ext cx="1091440" cy="8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41045D65-668D-4D95-B4D8-EA5B054C46D0}"/>
              </a:ext>
            </a:extLst>
          </p:cNvPr>
          <p:cNvSpPr>
            <a:spLocks noGrp="1"/>
          </p:cNvSpPr>
          <p:nvPr>
            <p:ph type="title"/>
          </p:nvPr>
        </p:nvSpPr>
        <p:spPr>
          <a:xfrm>
            <a:off x="1792288" y="448674"/>
            <a:ext cx="9913041" cy="888031"/>
          </a:xfrm>
        </p:spPr>
        <p:txBody>
          <a:bodyPr>
            <a:normAutofit/>
          </a:bodyPr>
          <a:lstStyle>
            <a:lvl1pPr algn="ctr">
              <a:defRPr sz="3200" b="1"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2" name="Content Placeholder 2">
            <a:extLst>
              <a:ext uri="{FF2B5EF4-FFF2-40B4-BE49-F238E27FC236}">
                <a16:creationId xmlns:a16="http://schemas.microsoft.com/office/drawing/2014/main" id="{B2A50B16-EDDF-4F8E-8E61-17E398D06F32}"/>
              </a:ext>
            </a:extLst>
          </p:cNvPr>
          <p:cNvSpPr>
            <a:spLocks noGrp="1"/>
          </p:cNvSpPr>
          <p:nvPr>
            <p:ph idx="1"/>
          </p:nvPr>
        </p:nvSpPr>
        <p:spPr>
          <a:xfrm>
            <a:off x="475814" y="1693703"/>
            <a:ext cx="11229516" cy="430350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close up of a logo&#10;&#10;Description generated with very high confidence">
            <a:extLst>
              <a:ext uri="{FF2B5EF4-FFF2-40B4-BE49-F238E27FC236}">
                <a16:creationId xmlns:a16="http://schemas.microsoft.com/office/drawing/2014/main" id="{B361314F-AD54-4372-AC14-9CC620E0DE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044" b="10446"/>
          <a:stretch/>
        </p:blipFill>
        <p:spPr>
          <a:xfrm>
            <a:off x="4578232" y="6117024"/>
            <a:ext cx="3329507" cy="74666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3" y="2031"/>
            <a:ext cx="12195630"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3" y="-8794"/>
            <a:ext cx="12222426"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1"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7201"/>
          <a:stretch/>
        </p:blipFill>
        <p:spPr>
          <a:xfrm>
            <a:off x="354562" y="479042"/>
            <a:ext cx="1824738" cy="1432477"/>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0"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4" name="Rectangle 23">
            <a:extLst>
              <a:ext uri="{FF2B5EF4-FFF2-40B4-BE49-F238E27FC236}">
                <a16:creationId xmlns:a16="http://schemas.microsoft.com/office/drawing/2014/main" id="{6B09061E-C19F-4F07-A1CD-123D3E1DE607}"/>
              </a:ext>
            </a:extLst>
          </p:cNvPr>
          <p:cNvSpPr/>
          <p:nvPr userDrawn="1"/>
        </p:nvSpPr>
        <p:spPr>
          <a:xfrm>
            <a:off x="4042475" y="2034173"/>
            <a:ext cx="6001323" cy="1569660"/>
          </a:xfrm>
          <a:prstGeom prst="rect">
            <a:avLst/>
          </a:prstGeom>
          <a:noFill/>
        </p:spPr>
        <p:txBody>
          <a:bodyPr wrap="none" lIns="91440" tIns="45720" rIns="91440" bIns="45720">
            <a:spAutoFit/>
          </a:bodyPr>
          <a:lstStyle/>
          <a:p>
            <a:pPr algn="ctr"/>
            <a:r>
              <a:rPr lang="en-US" sz="9600" b="0" i="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Thank You</a:t>
            </a:r>
          </a:p>
        </p:txBody>
      </p:sp>
      <p:pic>
        <p:nvPicPr>
          <p:cNvPr id="19" name="Picture 18" descr="A close up of a logo&#10;&#10;Description generated with very high confidence">
            <a:extLst>
              <a:ext uri="{FF2B5EF4-FFF2-40B4-BE49-F238E27FC236}">
                <a16:creationId xmlns:a16="http://schemas.microsoft.com/office/drawing/2014/main" id="{FA31B2A8-CB08-462F-B7BA-1D4FF2A92C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8451" y="770574"/>
            <a:ext cx="4263315" cy="1217780"/>
          </a:xfrm>
          <a:prstGeom prst="rect">
            <a:avLst/>
          </a:prstGeom>
        </p:spPr>
      </p:pic>
      <p:grpSp>
        <p:nvGrpSpPr>
          <p:cNvPr id="26" name="Group 25"/>
          <p:cNvGrpSpPr/>
          <p:nvPr userDrawn="1"/>
        </p:nvGrpSpPr>
        <p:grpSpPr>
          <a:xfrm>
            <a:off x="1433334" y="1661096"/>
            <a:ext cx="10658792" cy="5077641"/>
            <a:chOff x="1433334" y="1661096"/>
            <a:chExt cx="10658792" cy="5077641"/>
          </a:xfrm>
        </p:grpSpPr>
        <p:pic>
          <p:nvPicPr>
            <p:cNvPr id="27" name="Picture 26">
              <a:extLst>
                <a:ext uri="{FF2B5EF4-FFF2-40B4-BE49-F238E27FC236}">
                  <a16:creationId xmlns:a16="http://schemas.microsoft.com/office/drawing/2014/main" id="{10E009E9-C9B2-471A-9A7A-5D205EEDA1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20309" y="4249828"/>
              <a:ext cx="1280160" cy="1280160"/>
            </a:xfrm>
            <a:prstGeom prst="rect">
              <a:avLst/>
            </a:prstGeom>
            <a:noFill/>
          </p:spPr>
        </p:pic>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3366" y="5267033"/>
              <a:ext cx="1243584" cy="1228038"/>
            </a:xfrm>
            <a:prstGeom prst="rect">
              <a:avLst/>
            </a:prstGeom>
          </p:spPr>
        </p:pic>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87735" y="5409421"/>
              <a:ext cx="1234440" cy="1234440"/>
            </a:xfrm>
            <a:prstGeom prst="rect">
              <a:avLst/>
            </a:prstGeom>
          </p:spPr>
        </p:pic>
        <p:pic>
          <p:nvPicPr>
            <p:cNvPr id="30" name="Picture 2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52371" y="4984342"/>
              <a:ext cx="1554480" cy="1417874"/>
            </a:xfrm>
            <a:prstGeom prst="rect">
              <a:avLst/>
            </a:prstGeom>
          </p:spPr>
        </p:pic>
        <p:grpSp>
          <p:nvGrpSpPr>
            <p:cNvPr id="31" name="Group 30"/>
            <p:cNvGrpSpPr/>
            <p:nvPr userDrawn="1"/>
          </p:nvGrpSpPr>
          <p:grpSpPr>
            <a:xfrm>
              <a:off x="1433334" y="5625782"/>
              <a:ext cx="1947672" cy="1112955"/>
              <a:chOff x="1462142" y="5625782"/>
              <a:chExt cx="1947672" cy="1112955"/>
            </a:xfrm>
          </p:grpSpPr>
          <p:sp>
            <p:nvSpPr>
              <p:cNvPr id="36" name="Rectangle 35"/>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pic>
          <p:nvPicPr>
            <p:cNvPr id="32" name="Picture 3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35690" y="4846630"/>
              <a:ext cx="1252728" cy="1244376"/>
            </a:xfrm>
            <a:prstGeom prst="rect">
              <a:avLst/>
            </a:prstGeom>
          </p:spPr>
        </p:pic>
        <p:pic>
          <p:nvPicPr>
            <p:cNvPr id="33" name="Picture 3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031422" y="1661096"/>
              <a:ext cx="1060704" cy="1416670"/>
            </a:xfrm>
            <a:prstGeom prst="rect">
              <a:avLst/>
            </a:prstGeom>
          </p:spPr>
        </p:pic>
        <p:pic>
          <p:nvPicPr>
            <p:cNvPr id="34" name="Picture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82832" y="5179620"/>
              <a:ext cx="1225296" cy="1418349"/>
            </a:xfrm>
            <a:prstGeom prst="rect">
              <a:avLst/>
            </a:prstGeom>
          </p:spPr>
        </p:pic>
        <p:pic>
          <p:nvPicPr>
            <p:cNvPr id="35" name="Picture 3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39173" y="2994422"/>
              <a:ext cx="850392" cy="1490333"/>
            </a:xfrm>
            <a:prstGeom prst="rect">
              <a:avLst/>
            </a:prstGeom>
          </p:spPr>
        </p:pic>
      </p:grpSp>
      <p:grpSp>
        <p:nvGrpSpPr>
          <p:cNvPr id="25" name="Group 24">
            <a:extLst>
              <a:ext uri="{FF2B5EF4-FFF2-40B4-BE49-F238E27FC236}">
                <a16:creationId xmlns:a16="http://schemas.microsoft.com/office/drawing/2014/main" id="{45838C6F-2712-40E5-B33C-0F633F5A2BC1}"/>
              </a:ext>
            </a:extLst>
          </p:cNvPr>
          <p:cNvGrpSpPr/>
          <p:nvPr userDrawn="1"/>
        </p:nvGrpSpPr>
        <p:grpSpPr>
          <a:xfrm>
            <a:off x="208806" y="3605919"/>
            <a:ext cx="4259613" cy="2063948"/>
            <a:chOff x="1367874" y="3724026"/>
            <a:chExt cx="4259613" cy="2063948"/>
          </a:xfrm>
        </p:grpSpPr>
        <p:pic>
          <p:nvPicPr>
            <p:cNvPr id="38" name="Picture 8" descr="Related image">
              <a:extLst>
                <a:ext uri="{FF2B5EF4-FFF2-40B4-BE49-F238E27FC236}">
                  <a16:creationId xmlns:a16="http://schemas.microsoft.com/office/drawing/2014/main" id="{C347F2E1-32C3-42DE-A641-A761A9BC8457}"/>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12951" t="10377" r="11299" b="16033"/>
            <a:stretch/>
          </p:blipFill>
          <p:spPr bwMode="auto">
            <a:xfrm>
              <a:off x="1451557" y="4417174"/>
              <a:ext cx="658490" cy="6397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38" descr="Image result for youtube icon png">
              <a:extLst>
                <a:ext uri="{FF2B5EF4-FFF2-40B4-BE49-F238E27FC236}">
                  <a16:creationId xmlns:a16="http://schemas.microsoft.com/office/drawing/2014/main" id="{433171C4-5851-4396-BA52-6A4F1EB08AA1}"/>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367874" y="5129484"/>
              <a:ext cx="658490" cy="65849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6" descr="Image result for website icon png">
              <a:extLst>
                <a:ext uri="{FF2B5EF4-FFF2-40B4-BE49-F238E27FC236}">
                  <a16:creationId xmlns:a16="http://schemas.microsoft.com/office/drawing/2014/main" id="{700B0FFF-4324-4D36-ABB6-514B1D0CC3D6}"/>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b="6087"/>
            <a:stretch/>
          </p:blipFill>
          <p:spPr bwMode="auto">
            <a:xfrm>
              <a:off x="1496281" y="3724026"/>
              <a:ext cx="658490" cy="61840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5E2B65C-C975-427A-8BB0-A7D46DE78454}"/>
                </a:ext>
              </a:extLst>
            </p:cNvPr>
            <p:cNvSpPr txBox="1"/>
            <p:nvPr userDrawn="1"/>
          </p:nvSpPr>
          <p:spPr>
            <a:xfrm>
              <a:off x="2137507" y="3833173"/>
              <a:ext cx="3489980" cy="400110"/>
            </a:xfrm>
            <a:prstGeom prst="rect">
              <a:avLst/>
            </a:prstGeom>
            <a:noFill/>
          </p:spPr>
          <p:txBody>
            <a:bodyPr wrap="square" rtlCol="0">
              <a:spAutoFit/>
            </a:bodyPr>
            <a:lstStyle/>
            <a:p>
              <a:pPr algn="l"/>
              <a:r>
                <a:rPr lang="en-US" sz="2000" dirty="0">
                  <a:solidFill>
                    <a:srgbClr val="002060"/>
                  </a:solidFill>
                </a:rPr>
                <a:t>https://msie4.ait.ac.th/</a:t>
              </a:r>
            </a:p>
          </p:txBody>
        </p:sp>
        <p:sp>
          <p:nvSpPr>
            <p:cNvPr id="42" name="TextBox 41">
              <a:extLst>
                <a:ext uri="{FF2B5EF4-FFF2-40B4-BE49-F238E27FC236}">
                  <a16:creationId xmlns:a16="http://schemas.microsoft.com/office/drawing/2014/main" id="{5D1A48ED-6076-4329-BBEF-FBED22F94A4E}"/>
                </a:ext>
              </a:extLst>
            </p:cNvPr>
            <p:cNvSpPr txBox="1"/>
            <p:nvPr userDrawn="1"/>
          </p:nvSpPr>
          <p:spPr>
            <a:xfrm>
              <a:off x="2060031" y="5269018"/>
              <a:ext cx="3166593" cy="400110"/>
            </a:xfrm>
            <a:prstGeom prst="rect">
              <a:avLst/>
            </a:prstGeom>
            <a:noFill/>
          </p:spPr>
          <p:txBody>
            <a:bodyPr wrap="square" rtlCol="0">
              <a:spAutoFit/>
            </a:bodyPr>
            <a:lstStyle/>
            <a:p>
              <a:pPr algn="l"/>
              <a:r>
                <a:rPr lang="en-US" sz="2000" dirty="0">
                  <a:solidFill>
                    <a:srgbClr val="002060"/>
                  </a:solidFill>
                </a:rPr>
                <a:t>MSIE 4.0 Channel</a:t>
              </a:r>
            </a:p>
          </p:txBody>
        </p:sp>
        <p:sp>
          <p:nvSpPr>
            <p:cNvPr id="43" name="TextBox 42">
              <a:extLst>
                <a:ext uri="{FF2B5EF4-FFF2-40B4-BE49-F238E27FC236}">
                  <a16:creationId xmlns:a16="http://schemas.microsoft.com/office/drawing/2014/main" id="{FD629B7C-F449-4D17-9736-3DF1838E5F47}"/>
                </a:ext>
              </a:extLst>
            </p:cNvPr>
            <p:cNvSpPr txBox="1"/>
            <p:nvPr userDrawn="1"/>
          </p:nvSpPr>
          <p:spPr>
            <a:xfrm>
              <a:off x="2109384" y="4536977"/>
              <a:ext cx="3166593" cy="400110"/>
            </a:xfrm>
            <a:prstGeom prst="rect">
              <a:avLst/>
            </a:prstGeom>
            <a:noFill/>
          </p:spPr>
          <p:txBody>
            <a:bodyPr wrap="square" rtlCol="0">
              <a:spAutoFit/>
            </a:bodyPr>
            <a:lstStyle/>
            <a:p>
              <a:pPr algn="l"/>
              <a:r>
                <a:rPr lang="en-US" sz="2000" dirty="0">
                  <a:solidFill>
                    <a:srgbClr val="002060"/>
                  </a:solidFill>
                </a:rPr>
                <a:t>@MSIE4Thailand</a:t>
              </a:r>
            </a:p>
          </p:txBody>
        </p:sp>
      </p:grpSp>
      <p:sp>
        <p:nvSpPr>
          <p:cNvPr id="44" name="TextBox 43">
            <a:extLst>
              <a:ext uri="{FF2B5EF4-FFF2-40B4-BE49-F238E27FC236}">
                <a16:creationId xmlns:a16="http://schemas.microsoft.com/office/drawing/2014/main" id="{F67F8699-7B71-4797-B9A1-850CF5BF8DCB}"/>
              </a:ext>
            </a:extLst>
          </p:cNvPr>
          <p:cNvSpPr txBox="1"/>
          <p:nvPr userDrawn="1"/>
        </p:nvSpPr>
        <p:spPr>
          <a:xfrm>
            <a:off x="4042475" y="3672689"/>
            <a:ext cx="6311008" cy="430887"/>
          </a:xfrm>
          <a:prstGeom prst="rect">
            <a:avLst/>
          </a:prstGeom>
          <a:noFill/>
        </p:spPr>
        <p:txBody>
          <a:bodyPr wrap="square" rtlCol="0">
            <a:spAutoFit/>
          </a:bodyPr>
          <a:lstStyle/>
          <a:p>
            <a:pPr algn="ctr"/>
            <a:r>
              <a:rPr lang="en-US" sz="2200" dirty="0">
                <a:solidFill>
                  <a:srgbClr val="002060"/>
                </a:solidFill>
              </a:rPr>
              <a:t>Together We Will Make Our Education Stronger</a:t>
            </a:r>
          </a:p>
        </p:txBody>
      </p:sp>
    </p:spTree>
    <p:extLst>
      <p:ext uri="{BB962C8B-B14F-4D97-AF65-F5344CB8AC3E}">
        <p14:creationId xmlns:p14="http://schemas.microsoft.com/office/powerpoint/2010/main" val="286089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6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A26271-6150-4D11-A0A9-1E6A556FA55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7F1ABA38-3555-4BD7-8040-3486DDDA1F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43BA2478-B615-4BF3-BEE0-F588734C7615}"/>
              </a:ext>
            </a:extLst>
          </p:cNvPr>
          <p:cNvSpPr>
            <a:spLocks noGrp="1"/>
          </p:cNvSpPr>
          <p:nvPr>
            <p:ph type="dt" sz="half" idx="10"/>
          </p:nvPr>
        </p:nvSpPr>
        <p:spPr/>
        <p:txBody>
          <a:bodyPr/>
          <a:lstStyle/>
          <a:p>
            <a:fld id="{40DC04F5-EABF-41FE-9B3B-5E2D5C094455}" type="datetimeFigureOut">
              <a:rPr lang="pl-PL" smtClean="0"/>
              <a:t>2020-09-18</a:t>
            </a:fld>
            <a:endParaRPr lang="pl-PL"/>
          </a:p>
        </p:txBody>
      </p:sp>
      <p:sp>
        <p:nvSpPr>
          <p:cNvPr id="5" name="Symbol zastępczy stopki 4">
            <a:extLst>
              <a:ext uri="{FF2B5EF4-FFF2-40B4-BE49-F238E27FC236}">
                <a16:creationId xmlns:a16="http://schemas.microsoft.com/office/drawing/2014/main" id="{91504A81-BEB9-4E36-A7F1-0CCFF9942C7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E876BD9-34AE-4CE2-985C-E3388E6220CE}"/>
              </a:ext>
            </a:extLst>
          </p:cNvPr>
          <p:cNvSpPr>
            <a:spLocks noGrp="1"/>
          </p:cNvSpPr>
          <p:nvPr>
            <p:ph type="sldNum" sz="quarter" idx="12"/>
          </p:nvPr>
        </p:nvSpPr>
        <p:spPr/>
        <p:txBody>
          <a:bodyPr/>
          <a:lstStyle/>
          <a:p>
            <a:fld id="{9E987C02-9ADA-4B99-AFAF-15C228295828}" type="slidenum">
              <a:rPr lang="pl-PL" smtClean="0"/>
              <a:t>‹#›</a:t>
            </a:fld>
            <a:endParaRPr lang="pl-PL"/>
          </a:p>
        </p:txBody>
      </p:sp>
    </p:spTree>
    <p:extLst>
      <p:ext uri="{BB962C8B-B14F-4D97-AF65-F5344CB8AC3E}">
        <p14:creationId xmlns:p14="http://schemas.microsoft.com/office/powerpoint/2010/main" val="2174309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A579E-4B74-4964-A53B-FB8332EF5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C04A4-EEFA-4B33-8F0B-8AD3425CE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6A3A-1AE9-4421-975B-95106E5773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CF984-20D0-475F-95E8-BAD667F37A1D}" type="datetimeFigureOut">
              <a:rPr lang="en-US" smtClean="0"/>
              <a:t>9/18/2020</a:t>
            </a:fld>
            <a:endParaRPr lang="en-US" dirty="0"/>
          </a:p>
        </p:txBody>
      </p:sp>
      <p:sp>
        <p:nvSpPr>
          <p:cNvPr id="5" name="Footer Placeholder 4">
            <a:extLst>
              <a:ext uri="{FF2B5EF4-FFF2-40B4-BE49-F238E27FC236}">
                <a16:creationId xmlns:a16="http://schemas.microsoft.com/office/drawing/2014/main" id="{3D2ECF4F-5EC1-4EF5-ABA2-A2BF92300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F6227D0-FBCE-4F46-A81F-6B494FE79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D2C98-E128-431B-B44D-4E0429A369B3}" type="slidenum">
              <a:rPr lang="en-US" smtClean="0"/>
              <a:t>‹#›</a:t>
            </a:fld>
            <a:endParaRPr lang="en-US" dirty="0"/>
          </a:p>
        </p:txBody>
      </p:sp>
    </p:spTree>
    <p:extLst>
      <p:ext uri="{BB962C8B-B14F-4D97-AF65-F5344CB8AC3E}">
        <p14:creationId xmlns:p14="http://schemas.microsoft.com/office/powerpoint/2010/main" val="321489313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64" r:id="rId5"/>
    <p:sldLayoutId id="214748366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E8C3049-6B68-4E38-977A-C7B28A94B82F}"/>
              </a:ext>
            </a:extLst>
          </p:cNvPr>
          <p:cNvSpPr>
            <a:spLocks noGrp="1"/>
          </p:cNvSpPr>
          <p:nvPr>
            <p:ph type="subTitle" idx="1"/>
          </p:nvPr>
        </p:nvSpPr>
        <p:spPr>
          <a:xfrm>
            <a:off x="757646" y="3674088"/>
            <a:ext cx="9421224" cy="1305161"/>
          </a:xfrm>
        </p:spPr>
        <p:txBody>
          <a:bodyPr/>
          <a:lstStyle/>
          <a:p>
            <a:r>
              <a:rPr lang="pl-PL" sz="2200" dirty="0">
                <a:solidFill>
                  <a:srgbClr val="002060"/>
                </a:solidFill>
              </a:rPr>
              <a:t>Tomasz Nitkiewicz (CUT)</a:t>
            </a:r>
          </a:p>
          <a:p>
            <a:r>
              <a:rPr lang="pl-PL" sz="1800" dirty="0">
                <a:solidFill>
                  <a:srgbClr val="002060"/>
                </a:solidFill>
              </a:rPr>
              <a:t>with</a:t>
            </a:r>
          </a:p>
          <a:p>
            <a:r>
              <a:rPr lang="pl-PL" sz="2200" dirty="0">
                <a:solidFill>
                  <a:srgbClr val="002060"/>
                </a:solidFill>
              </a:rPr>
              <a:t>Andrei Szuder (UPB), </a:t>
            </a:r>
            <a:r>
              <a:rPr lang="pl-PL" sz="2200" dirty="0" err="1">
                <a:solidFill>
                  <a:srgbClr val="002060"/>
                </a:solidFill>
              </a:rPr>
              <a:t>Uttapol</a:t>
            </a:r>
            <a:r>
              <a:rPr lang="pl-PL" sz="2200" dirty="0">
                <a:solidFill>
                  <a:srgbClr val="002060"/>
                </a:solidFill>
              </a:rPr>
              <a:t> </a:t>
            </a:r>
            <a:r>
              <a:rPr lang="pl-PL" sz="2200" dirty="0" err="1">
                <a:solidFill>
                  <a:srgbClr val="002060"/>
                </a:solidFill>
              </a:rPr>
              <a:t>Smutkupt</a:t>
            </a:r>
            <a:r>
              <a:rPr lang="pl-PL" sz="2200" dirty="0">
                <a:solidFill>
                  <a:srgbClr val="002060"/>
                </a:solidFill>
              </a:rPr>
              <a:t> (CMU), Jorge Cunha (</a:t>
            </a:r>
            <a:r>
              <a:rPr lang="pl-PL" sz="2200" dirty="0" err="1">
                <a:solidFill>
                  <a:srgbClr val="002060"/>
                </a:solidFill>
              </a:rPr>
              <a:t>Uminho</a:t>
            </a:r>
            <a:r>
              <a:rPr lang="pl-PL" sz="2200" dirty="0">
                <a:solidFill>
                  <a:srgbClr val="002060"/>
                </a:solidFill>
              </a:rPr>
              <a:t>)</a:t>
            </a:r>
          </a:p>
          <a:p>
            <a:endParaRPr lang="pl-PL" sz="2400" dirty="0">
              <a:solidFill>
                <a:srgbClr val="002060"/>
              </a:solidFill>
            </a:endParaRPr>
          </a:p>
        </p:txBody>
      </p:sp>
      <p:sp>
        <p:nvSpPr>
          <p:cNvPr id="4" name="Title 1"/>
          <p:cNvSpPr txBox="1">
            <a:spLocks/>
          </p:cNvSpPr>
          <p:nvPr/>
        </p:nvSpPr>
        <p:spPr>
          <a:xfrm>
            <a:off x="1259895" y="1867769"/>
            <a:ext cx="9672210" cy="112142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nSpc>
                <a:spcPct val="150000"/>
              </a:lnSpc>
            </a:pPr>
            <a:r>
              <a:rPr lang="en-US" sz="2800" dirty="0">
                <a:solidFill>
                  <a:srgbClr val="002060"/>
                </a:solidFill>
              </a:rPr>
              <a:t>Course </a:t>
            </a:r>
            <a:r>
              <a:rPr lang="pl-PL" sz="2800" dirty="0">
                <a:solidFill>
                  <a:srgbClr val="002060"/>
                </a:solidFill>
              </a:rPr>
              <a:t>1. </a:t>
            </a:r>
            <a:r>
              <a:rPr lang="en-US" sz="2800" dirty="0">
                <a:solidFill>
                  <a:srgbClr val="002060"/>
                </a:solidFill>
              </a:rPr>
              <a:t>Enterprise Management in Digital Economy</a:t>
            </a:r>
            <a:endParaRPr lang="pl-PL" sz="2800" i="0" u="none" strike="noStrike" baseline="0" dirty="0">
              <a:latin typeface="Arial-BoldMT"/>
            </a:endParaRPr>
          </a:p>
          <a:p>
            <a:pPr>
              <a:lnSpc>
                <a:spcPct val="150000"/>
              </a:lnSpc>
            </a:pPr>
            <a:r>
              <a:rPr lang="pl-PL" sz="2000" dirty="0">
                <a:solidFill>
                  <a:srgbClr val="002060"/>
                </a:solidFill>
                <a:latin typeface="Arial-BoldMT"/>
              </a:rPr>
              <a:t>TEACHING AND LEARNING MATERIALS</a:t>
            </a:r>
            <a:endParaRPr lang="en-US" sz="2000" dirty="0">
              <a:solidFill>
                <a:srgbClr val="002060"/>
              </a:solidFill>
            </a:endParaRPr>
          </a:p>
        </p:txBody>
      </p:sp>
    </p:spTree>
    <p:extLst>
      <p:ext uri="{BB962C8B-B14F-4D97-AF65-F5344CB8AC3E}">
        <p14:creationId xmlns:p14="http://schemas.microsoft.com/office/powerpoint/2010/main" val="201405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a:t>
            </a:r>
            <a:r>
              <a:rPr lang="pl-PL" sz="3200" dirty="0">
                <a:effectLst/>
                <a:latin typeface="Calibri" panose="020F0502020204030204" pitchFamily="34" charset="0"/>
                <a:ea typeface="Calibri" panose="020F0502020204030204" pitchFamily="34" charset="0"/>
                <a:cs typeface="Times New Roman" panose="02020603050405020304" pitchFamily="18" charset="0"/>
              </a:rPr>
              <a:t>Product </a:t>
            </a:r>
            <a:r>
              <a:rPr lang="en-US" sz="3200" dirty="0">
                <a:effectLst/>
                <a:latin typeface="Calibri" panose="020F0502020204030204" pitchFamily="34" charset="0"/>
                <a:ea typeface="Calibri" panose="020F0502020204030204" pitchFamily="34" charset="0"/>
                <a:cs typeface="Times New Roman" panose="02020603050405020304" pitchFamily="18" charset="0"/>
              </a:rPr>
              <a:t>Innovation</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p:txBody>
          <a:bodyPr>
            <a:noAutofit/>
          </a:bodyPr>
          <a:lstStyle/>
          <a:p>
            <a:pPr>
              <a:lnSpc>
                <a:spcPct val="107000"/>
              </a:lnSpc>
              <a:spcBef>
                <a:spcPts val="30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Embedding the kinds of experiences people have with digital technologies in products</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Designing human-to-machine interfaces that enable a seamless consumer experience.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Embedding digital content and services into products while considering cost efficiency, but without compromising safety and security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Developing industry-wide technology standards that enable integrated customer services and a seamless experience to be provided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Achieving breakthroughs in the development and deployment of key (generative) digital technologies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30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Creating and capturing new value for customers from mobile sensors and real-time data streams (“big data”)</a:t>
            </a:r>
            <a:endParaRPr lang="pl-PL" sz="2400" dirty="0"/>
          </a:p>
        </p:txBody>
      </p:sp>
    </p:spTree>
    <p:extLst>
      <p:ext uri="{BB962C8B-B14F-4D97-AF65-F5344CB8AC3E}">
        <p14:creationId xmlns:p14="http://schemas.microsoft.com/office/powerpoint/2010/main" val="2540475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Business Model</a:t>
            </a:r>
            <a:r>
              <a:rPr lang="pl-PL"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Innovation</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p:txBody>
          <a:bodyPr>
            <a:no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Rethinking the incumbent’s role and resource composition (e.g., from automotive manufacturer to mobility services provider)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Designing new business models with valuable propositions through digital innovation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Transforming the value creation structure to achieve greater agility for digital innovation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Creating valuable new digital products and services that customers are willing to pay for, despite ongoing profitability of old model (selling cars)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Building an integrated (end-to-end) platform for mobility services and other unforeseen opportunities</a:t>
            </a:r>
            <a:endParaRPr lang="pl-PL" sz="2400" dirty="0"/>
          </a:p>
        </p:txBody>
      </p:sp>
    </p:spTree>
    <p:extLst>
      <p:ext uri="{BB962C8B-B14F-4D97-AF65-F5344CB8AC3E}">
        <p14:creationId xmlns:p14="http://schemas.microsoft.com/office/powerpoint/2010/main" val="61695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Knowledge Integration </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p:txBody>
          <a:bodyPr>
            <a:normAutofit/>
          </a:bodyPr>
          <a:lstStyle/>
          <a:p>
            <a:pPr>
              <a:lnSpc>
                <a:spcPct val="107000"/>
              </a:lnSpc>
              <a:spcAft>
                <a:spcPts val="800"/>
              </a:spcAft>
            </a:pPr>
            <a:r>
              <a:rPr lang="en-US" sz="2400" dirty="0">
                <a:effectLst/>
                <a:latin typeface="+mn-lt"/>
                <a:ea typeface="Calibri" panose="020F0502020204030204" pitchFamily="34" charset="0"/>
                <a:cs typeface="Times New Roman" panose="02020603050405020304" pitchFamily="18" charset="0"/>
              </a:rPr>
              <a:t>Understanding and catering to quickly changing consumer needs and expectations that are shaped by digital technologies </a:t>
            </a:r>
            <a:endParaRPr lang="pl-PL" sz="2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mn-lt"/>
                <a:ea typeface="Calibri" panose="020F0502020204030204" pitchFamily="34" charset="0"/>
                <a:cs typeface="Times New Roman" panose="02020603050405020304" pitchFamily="18" charset="0"/>
              </a:rPr>
              <a:t>Acquiring and integrating critical know-how and p</a:t>
            </a:r>
            <a:r>
              <a:rPr lang="pl-PL" sz="2400" dirty="0" err="1">
                <a:effectLst/>
                <a:latin typeface="+mn-lt"/>
                <a:ea typeface="Calibri" panose="020F0502020204030204" pitchFamily="34" charset="0"/>
                <a:cs typeface="Times New Roman" panose="02020603050405020304" pitchFamily="18" charset="0"/>
              </a:rPr>
              <a:t>atenting</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innovations</a:t>
            </a:r>
            <a:r>
              <a:rPr lang="pl-PL" sz="2400"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r>
              <a:rPr lang="en-US" sz="2400" dirty="0">
                <a:effectLst/>
                <a:latin typeface="+mn-lt"/>
                <a:ea typeface="Calibri" panose="020F0502020204030204" pitchFamily="34" charset="0"/>
                <a:cs typeface="Times New Roman" panose="02020603050405020304" pitchFamily="18" charset="0"/>
              </a:rPr>
              <a:t>Attracting new talent that is able to integrate d</a:t>
            </a:r>
            <a:r>
              <a:rPr lang="pl-PL" sz="2400" dirty="0" err="1">
                <a:effectLst/>
                <a:latin typeface="+mn-lt"/>
                <a:ea typeface="Calibri" panose="020F0502020204030204" pitchFamily="34" charset="0"/>
                <a:cs typeface="Times New Roman" panose="02020603050405020304" pitchFamily="18" charset="0"/>
              </a:rPr>
              <a:t>igital</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technology</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expertise</a:t>
            </a:r>
            <a:r>
              <a:rPr lang="pl-PL" sz="2400" dirty="0">
                <a:effectLst/>
                <a:latin typeface="+mn-lt"/>
                <a:ea typeface="Calibri" panose="020F0502020204030204" pitchFamily="34" charset="0"/>
                <a:cs typeface="Times New Roman" panose="02020603050405020304" pitchFamily="18" charset="0"/>
              </a:rPr>
              <a:t> with business know-how </a:t>
            </a:r>
          </a:p>
          <a:p>
            <a:r>
              <a:rPr lang="en-US" sz="2400" dirty="0">
                <a:effectLst/>
                <a:latin typeface="+mn-lt"/>
                <a:ea typeface="Calibri" panose="020F0502020204030204" pitchFamily="34" charset="0"/>
                <a:cs typeface="Times New Roman" panose="02020603050405020304" pitchFamily="18" charset="0"/>
              </a:rPr>
              <a:t>Integrating IT know-how and creative problem </a:t>
            </a:r>
            <a:r>
              <a:rPr lang="en-US" sz="2400" dirty="0" err="1">
                <a:effectLst/>
                <a:latin typeface="+mn-lt"/>
                <a:ea typeface="Calibri" panose="020F0502020204030204" pitchFamily="34" charset="0"/>
                <a:cs typeface="Times New Roman" panose="02020603050405020304" pitchFamily="18" charset="0"/>
              </a:rPr>
              <a:t>solv</a:t>
            </a:r>
            <a:r>
              <a:rPr lang="pl-PL" sz="2400" dirty="0" err="1">
                <a:effectLst/>
                <a:latin typeface="+mn-lt"/>
              </a:rPr>
              <a:t>ing</a:t>
            </a:r>
            <a:r>
              <a:rPr lang="pl-PL" sz="2400" dirty="0">
                <a:effectLst/>
                <a:latin typeface="+mn-lt"/>
              </a:rPr>
              <a:t> </a:t>
            </a:r>
            <a:r>
              <a:rPr lang="pl-PL" sz="2400" dirty="0" err="1">
                <a:effectLst/>
                <a:latin typeface="+mn-lt"/>
              </a:rPr>
              <a:t>into</a:t>
            </a:r>
            <a:r>
              <a:rPr lang="pl-PL" sz="2400" dirty="0">
                <a:effectLst/>
                <a:latin typeface="+mn-lt"/>
              </a:rPr>
              <a:t> </a:t>
            </a:r>
            <a:r>
              <a:rPr lang="pl-PL" sz="2400" dirty="0" err="1">
                <a:effectLst/>
                <a:latin typeface="+mn-lt"/>
              </a:rPr>
              <a:t>research</a:t>
            </a:r>
            <a:r>
              <a:rPr lang="pl-PL" sz="2400" dirty="0">
                <a:effectLst/>
                <a:latin typeface="+mn-lt"/>
              </a:rPr>
              <a:t> and development </a:t>
            </a:r>
            <a:r>
              <a:rPr lang="pl-PL" sz="2400" dirty="0" err="1">
                <a:effectLst/>
                <a:latin typeface="+mn-lt"/>
              </a:rPr>
              <a:t>activities</a:t>
            </a:r>
            <a:endParaRPr lang="pl-PL" sz="2400" dirty="0">
              <a:latin typeface="+mn-lt"/>
            </a:endParaRPr>
          </a:p>
        </p:txBody>
      </p:sp>
    </p:spTree>
    <p:extLst>
      <p:ext uri="{BB962C8B-B14F-4D97-AF65-F5344CB8AC3E}">
        <p14:creationId xmlns:p14="http://schemas.microsoft.com/office/powerpoint/2010/main" val="2285169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IT Transformation </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a:xfrm>
            <a:off x="475813" y="1507437"/>
            <a:ext cx="11229516" cy="4303509"/>
          </a:xfrm>
        </p:spPr>
        <p:txBody>
          <a:bodyPr>
            <a:noAutofit/>
          </a:bodyPr>
          <a:lstStyle/>
          <a:p>
            <a:pPr>
              <a:lnSpc>
                <a:spcPct val="107000"/>
              </a:lnSpc>
              <a:spcBef>
                <a:spcPts val="300"/>
              </a:spcBef>
              <a:spcAft>
                <a:spcPts val="800"/>
              </a:spcAft>
            </a:pPr>
            <a:r>
              <a:rPr lang="en-US" sz="2400" dirty="0">
                <a:effectLst/>
                <a:latin typeface="+mn-lt"/>
                <a:ea typeface="Calibri" panose="020F0502020204030204" pitchFamily="34" charset="0"/>
                <a:cs typeface="Times New Roman" panose="02020603050405020304" pitchFamily="18" charset="0"/>
              </a:rPr>
              <a:t>Designing new governance and incentive structures to exploit new digital technologies in order to innovate consumer experience </a:t>
            </a:r>
            <a:endParaRPr lang="pl-PL" sz="2400" dirty="0">
              <a:effectLst/>
              <a:latin typeface="+mn-lt"/>
              <a:ea typeface="Calibri" panose="020F0502020204030204" pitchFamily="34" charset="0"/>
              <a:cs typeface="Times New Roman" panose="02020603050405020304" pitchFamily="18" charset="0"/>
            </a:endParaRPr>
          </a:p>
          <a:p>
            <a:pPr>
              <a:lnSpc>
                <a:spcPct val="107000"/>
              </a:lnSpc>
              <a:spcBef>
                <a:spcPts val="300"/>
              </a:spcBef>
              <a:spcAft>
                <a:spcPts val="800"/>
              </a:spcAft>
            </a:pPr>
            <a:r>
              <a:rPr lang="en-US" sz="2400" dirty="0">
                <a:effectLst/>
                <a:latin typeface="+mn-lt"/>
                <a:ea typeface="Calibri" panose="020F0502020204030204" pitchFamily="34" charset="0"/>
                <a:cs typeface="Times New Roman" panose="02020603050405020304" pitchFamily="18" charset="0"/>
              </a:rPr>
              <a:t>Encouraging employees to develop a digital </a:t>
            </a:r>
            <a:r>
              <a:rPr lang="en-US" sz="2400" dirty="0" err="1">
                <a:effectLst/>
                <a:latin typeface="+mn-lt"/>
                <a:ea typeface="Calibri" panose="020F0502020204030204" pitchFamily="34" charset="0"/>
                <a:cs typeface="Times New Roman" panose="02020603050405020304" pitchFamily="18" charset="0"/>
              </a:rPr>
              <a:t>mindse</a:t>
            </a:r>
            <a:r>
              <a:rPr lang="pl-PL" sz="2400" dirty="0">
                <a:effectLst/>
                <a:latin typeface="+mn-lt"/>
                <a:ea typeface="Calibri" panose="020F0502020204030204" pitchFamily="34" charset="0"/>
                <a:cs typeface="Times New Roman" panose="02020603050405020304" pitchFamily="18" charset="0"/>
              </a:rPr>
              <a:t>t in order to </a:t>
            </a:r>
            <a:r>
              <a:rPr lang="pl-PL" sz="2400" dirty="0" err="1">
                <a:effectLst/>
                <a:latin typeface="+mn-lt"/>
                <a:ea typeface="Calibri" panose="020F0502020204030204" pitchFamily="34" charset="0"/>
                <a:cs typeface="Times New Roman" panose="02020603050405020304" pitchFamily="18" charset="0"/>
              </a:rPr>
              <a:t>increase</a:t>
            </a:r>
            <a:r>
              <a:rPr lang="pl-PL" sz="2400" dirty="0">
                <a:effectLst/>
                <a:latin typeface="+mn-lt"/>
                <a:ea typeface="Calibri" panose="020F0502020204030204" pitchFamily="34" charset="0"/>
                <a:cs typeface="Times New Roman" panose="02020603050405020304" pitchFamily="18" charset="0"/>
              </a:rPr>
              <a:t> the </a:t>
            </a:r>
            <a:r>
              <a:rPr lang="pl-PL" sz="2400" dirty="0" err="1">
                <a:effectLst/>
                <a:latin typeface="+mn-lt"/>
                <a:ea typeface="Calibri" panose="020F0502020204030204" pitchFamily="34" charset="0"/>
                <a:cs typeface="Times New Roman" panose="02020603050405020304" pitchFamily="18" charset="0"/>
              </a:rPr>
              <a:t>acceptance</a:t>
            </a:r>
            <a:r>
              <a:rPr lang="pl-PL" sz="2400" dirty="0">
                <a:effectLst/>
                <a:latin typeface="+mn-lt"/>
                <a:ea typeface="Calibri" panose="020F0502020204030204" pitchFamily="34" charset="0"/>
                <a:cs typeface="Times New Roman" panose="02020603050405020304" pitchFamily="18" charset="0"/>
              </a:rPr>
              <a:t> and </a:t>
            </a:r>
            <a:r>
              <a:rPr lang="pl-PL" sz="2400" dirty="0" err="1">
                <a:effectLst/>
                <a:latin typeface="+mn-lt"/>
                <a:ea typeface="Calibri" panose="020F0502020204030204" pitchFamily="34" charset="0"/>
                <a:cs typeface="Times New Roman" panose="02020603050405020304" pitchFamily="18" charset="0"/>
              </a:rPr>
              <a:t>use</a:t>
            </a:r>
            <a:r>
              <a:rPr lang="pl-PL" sz="2400" dirty="0">
                <a:effectLst/>
                <a:latin typeface="+mn-lt"/>
                <a:ea typeface="Calibri" panose="020F0502020204030204" pitchFamily="34" charset="0"/>
                <a:cs typeface="Times New Roman" panose="02020603050405020304" pitchFamily="18" charset="0"/>
              </a:rPr>
              <a:t> of </a:t>
            </a:r>
            <a:r>
              <a:rPr lang="pl-PL" sz="2400" dirty="0" err="1">
                <a:effectLst/>
                <a:latin typeface="+mn-lt"/>
                <a:ea typeface="Calibri" panose="020F0502020204030204" pitchFamily="34" charset="0"/>
                <a:cs typeface="Times New Roman" panose="02020603050405020304" pitchFamily="18" charset="0"/>
              </a:rPr>
              <a:t>digital</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technologies</a:t>
            </a:r>
            <a:r>
              <a:rPr lang="pl-PL" sz="2400" dirty="0">
                <a:effectLst/>
                <a:latin typeface="+mn-lt"/>
                <a:ea typeface="Calibri" panose="020F0502020204030204" pitchFamily="34" charset="0"/>
                <a:cs typeface="Times New Roman" panose="02020603050405020304" pitchFamily="18" charset="0"/>
              </a:rPr>
              <a:t> in </a:t>
            </a:r>
            <a:r>
              <a:rPr lang="pl-PL" sz="2400" dirty="0" err="1">
                <a:effectLst/>
                <a:latin typeface="+mn-lt"/>
                <a:ea typeface="Calibri" panose="020F0502020204030204" pitchFamily="34" charset="0"/>
                <a:cs typeface="Times New Roman" panose="02020603050405020304" pitchFamily="18" charset="0"/>
              </a:rPr>
              <a:t>everyday</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work</a:t>
            </a:r>
            <a:r>
              <a:rPr lang="pl-PL" sz="2400" dirty="0">
                <a:effectLst/>
                <a:latin typeface="+mn-lt"/>
                <a:ea typeface="Calibri" panose="020F0502020204030204" pitchFamily="34" charset="0"/>
                <a:cs typeface="Times New Roman" panose="02020603050405020304" pitchFamily="18" charset="0"/>
              </a:rPr>
              <a:t> and </a:t>
            </a:r>
            <a:r>
              <a:rPr lang="pl-PL" sz="2400" dirty="0" err="1">
                <a:effectLst/>
                <a:latin typeface="+mn-lt"/>
                <a:ea typeface="Calibri" panose="020F0502020204030204" pitchFamily="34" charset="0"/>
                <a:cs typeface="Times New Roman" panose="02020603050405020304" pitchFamily="18" charset="0"/>
              </a:rPr>
              <a:t>processes</a:t>
            </a:r>
            <a:r>
              <a:rPr lang="pl-PL" sz="2400" dirty="0">
                <a:effectLst/>
                <a:latin typeface="+mn-lt"/>
                <a:ea typeface="Calibri" panose="020F0502020204030204" pitchFamily="34" charset="0"/>
                <a:cs typeface="Times New Roman" panose="02020603050405020304" pitchFamily="18" charset="0"/>
              </a:rPr>
              <a:t> </a:t>
            </a:r>
          </a:p>
          <a:p>
            <a:pPr>
              <a:lnSpc>
                <a:spcPct val="107000"/>
              </a:lnSpc>
              <a:spcBef>
                <a:spcPts val="300"/>
              </a:spcBef>
              <a:spcAft>
                <a:spcPts val="800"/>
              </a:spcAft>
            </a:pPr>
            <a:r>
              <a:rPr lang="en-US" sz="2400" dirty="0">
                <a:effectLst/>
                <a:latin typeface="+mn-lt"/>
                <a:ea typeface="Calibri" panose="020F0502020204030204" pitchFamily="34" charset="0"/>
                <a:cs typeface="Times New Roman" panose="02020603050405020304" pitchFamily="18" charset="0"/>
              </a:rPr>
              <a:t>Leveraging new affordances of digital </a:t>
            </a:r>
            <a:r>
              <a:rPr lang="en-US" sz="2400" dirty="0" err="1">
                <a:effectLst/>
                <a:latin typeface="+mn-lt"/>
                <a:ea typeface="Calibri" panose="020F0502020204030204" pitchFamily="34" charset="0"/>
                <a:cs typeface="Times New Roman" panose="02020603050405020304" pitchFamily="18" charset="0"/>
              </a:rPr>
              <a:t>technologie</a:t>
            </a:r>
            <a:r>
              <a:rPr lang="pl-PL" sz="2400" dirty="0">
                <a:effectLst/>
                <a:latin typeface="+mn-lt"/>
                <a:ea typeface="Calibri" panose="020F0502020204030204" pitchFamily="34" charset="0"/>
                <a:cs typeface="Times New Roman" panose="02020603050405020304" pitchFamily="18" charset="0"/>
              </a:rPr>
              <a:t>s to </a:t>
            </a:r>
            <a:r>
              <a:rPr lang="pl-PL" sz="2400" dirty="0" err="1">
                <a:effectLst/>
                <a:latin typeface="+mn-lt"/>
                <a:ea typeface="Calibri" panose="020F0502020204030204" pitchFamily="34" charset="0"/>
                <a:cs typeface="Times New Roman" panose="02020603050405020304" pitchFamily="18" charset="0"/>
              </a:rPr>
              <a:t>improve</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internal</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communication</a:t>
            </a:r>
            <a:r>
              <a:rPr lang="pl-PL" sz="2400" dirty="0">
                <a:effectLst/>
                <a:latin typeface="+mn-lt"/>
                <a:ea typeface="Calibri" panose="020F0502020204030204" pitchFamily="34" charset="0"/>
                <a:cs typeface="Times New Roman" panose="02020603050405020304" pitchFamily="18" charset="0"/>
              </a:rPr>
              <a:t> and </a:t>
            </a:r>
            <a:r>
              <a:rPr lang="pl-PL" sz="2400" dirty="0" err="1">
                <a:effectLst/>
                <a:latin typeface="+mn-lt"/>
                <a:ea typeface="Calibri" panose="020F0502020204030204" pitchFamily="34" charset="0"/>
                <a:cs typeface="Times New Roman" panose="02020603050405020304" pitchFamily="18" charset="0"/>
              </a:rPr>
              <a:t>coordination</a:t>
            </a:r>
            <a:r>
              <a:rPr lang="pl-PL" sz="2400" dirty="0">
                <a:effectLst/>
                <a:latin typeface="+mn-lt"/>
                <a:ea typeface="Calibri" panose="020F0502020204030204" pitchFamily="34" charset="0"/>
                <a:cs typeface="Times New Roman" panose="02020603050405020304" pitchFamily="18" charset="0"/>
              </a:rPr>
              <a:t> - </a:t>
            </a:r>
            <a:r>
              <a:rPr lang="pl-PL" sz="2400" dirty="0" err="1">
                <a:effectLst/>
                <a:latin typeface="+mn-lt"/>
                <a:ea typeface="Calibri" panose="020F0502020204030204" pitchFamily="34" charset="0"/>
                <a:cs typeface="Times New Roman" panose="02020603050405020304" pitchFamily="18" charset="0"/>
              </a:rPr>
              <a:t>Rethinking</a:t>
            </a:r>
            <a:r>
              <a:rPr lang="pl-PL" sz="2400" dirty="0">
                <a:effectLst/>
                <a:latin typeface="+mn-lt"/>
                <a:ea typeface="Calibri" panose="020F0502020204030204" pitchFamily="34" charset="0"/>
                <a:cs typeface="Times New Roman" panose="02020603050405020304" pitchFamily="18" charset="0"/>
              </a:rPr>
              <a:t> the role of IT </a:t>
            </a:r>
            <a:r>
              <a:rPr lang="pl-PL" sz="2400" dirty="0" err="1">
                <a:effectLst/>
                <a:latin typeface="+mn-lt"/>
                <a:ea typeface="Calibri" panose="020F0502020204030204" pitchFamily="34" charset="0"/>
                <a:cs typeface="Times New Roman" panose="02020603050405020304" pitchFamily="18" charset="0"/>
              </a:rPr>
              <a:t>inside</a:t>
            </a:r>
            <a:r>
              <a:rPr lang="pl-PL" sz="2400" dirty="0">
                <a:effectLst/>
                <a:latin typeface="+mn-lt"/>
                <a:ea typeface="Calibri" panose="020F0502020204030204" pitchFamily="34" charset="0"/>
                <a:cs typeface="Times New Roman" panose="02020603050405020304" pitchFamily="18" charset="0"/>
              </a:rPr>
              <a:t> the </a:t>
            </a:r>
            <a:r>
              <a:rPr lang="pl-PL" sz="2400" dirty="0" err="1">
                <a:effectLst/>
                <a:latin typeface="+mn-lt"/>
                <a:ea typeface="Calibri" panose="020F0502020204030204" pitchFamily="34" charset="0"/>
                <a:cs typeface="Times New Roman" panose="02020603050405020304" pitchFamily="18" charset="0"/>
              </a:rPr>
              <a:t>organization</a:t>
            </a:r>
            <a:r>
              <a:rPr lang="pl-PL" sz="2400" dirty="0">
                <a:effectLst/>
                <a:latin typeface="+mn-lt"/>
                <a:ea typeface="Calibri" panose="020F0502020204030204" pitchFamily="34" charset="0"/>
                <a:cs typeface="Times New Roman" panose="02020603050405020304" pitchFamily="18" charset="0"/>
              </a:rPr>
              <a:t> from </a:t>
            </a:r>
            <a:r>
              <a:rPr lang="pl-PL" sz="2400" dirty="0" err="1">
                <a:effectLst/>
                <a:latin typeface="+mn-lt"/>
                <a:ea typeface="Calibri" panose="020F0502020204030204" pitchFamily="34" charset="0"/>
                <a:cs typeface="Times New Roman" panose="02020603050405020304" pitchFamily="18" charset="0"/>
              </a:rPr>
              <a:t>providing</a:t>
            </a:r>
            <a:r>
              <a:rPr lang="pl-PL" sz="2400" dirty="0">
                <a:effectLst/>
                <a:latin typeface="+mn-lt"/>
                <a:ea typeface="Calibri" panose="020F0502020204030204" pitchFamily="34" charset="0"/>
                <a:cs typeface="Times New Roman" panose="02020603050405020304" pitchFamily="18" charset="0"/>
              </a:rPr>
              <a:t> services to the business </a:t>
            </a:r>
            <a:r>
              <a:rPr lang="pl-PL" sz="2400" dirty="0" err="1">
                <a:effectLst/>
                <a:latin typeface="+mn-lt"/>
                <a:ea typeface="Calibri" panose="020F0502020204030204" pitchFamily="34" charset="0"/>
                <a:cs typeface="Times New Roman" panose="02020603050405020304" pitchFamily="18" charset="0"/>
              </a:rPr>
              <a:t>toward</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creating</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value</a:t>
            </a:r>
            <a:r>
              <a:rPr lang="pl-PL" sz="2400" dirty="0">
                <a:effectLst/>
                <a:latin typeface="+mn-lt"/>
                <a:ea typeface="Calibri" panose="020F0502020204030204" pitchFamily="34" charset="0"/>
                <a:cs typeface="Times New Roman" panose="02020603050405020304" pitchFamily="18" charset="0"/>
              </a:rPr>
              <a:t> for </a:t>
            </a:r>
            <a:r>
              <a:rPr lang="pl-PL" sz="2400" dirty="0" err="1">
                <a:effectLst/>
                <a:latin typeface="+mn-lt"/>
                <a:ea typeface="Calibri" panose="020F0502020204030204" pitchFamily="34" charset="0"/>
                <a:cs typeface="Times New Roman" panose="02020603050405020304" pitchFamily="18" charset="0"/>
              </a:rPr>
              <a:t>heterogeneous</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customer</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demands</a:t>
            </a:r>
            <a:r>
              <a:rPr lang="pl-PL" sz="2400" dirty="0">
                <a:effectLst/>
                <a:latin typeface="+mn-lt"/>
                <a:ea typeface="Calibri" panose="020F0502020204030204" pitchFamily="34" charset="0"/>
                <a:cs typeface="Times New Roman" panose="02020603050405020304" pitchFamily="18" charset="0"/>
              </a:rPr>
              <a:t> </a:t>
            </a:r>
          </a:p>
          <a:p>
            <a:pPr>
              <a:lnSpc>
                <a:spcPct val="107000"/>
              </a:lnSpc>
              <a:spcBef>
                <a:spcPts val="300"/>
              </a:spcBef>
              <a:spcAft>
                <a:spcPts val="800"/>
              </a:spcAft>
            </a:pPr>
            <a:r>
              <a:rPr lang="en-US" sz="2400" dirty="0">
                <a:effectLst/>
                <a:latin typeface="+mn-lt"/>
                <a:ea typeface="Calibri" panose="020F0502020204030204" pitchFamily="34" charset="0"/>
                <a:cs typeface="Times New Roman" panose="02020603050405020304" pitchFamily="18" charset="0"/>
              </a:rPr>
              <a:t>Redesigning the relationship between IT and the b</a:t>
            </a:r>
            <a:r>
              <a:rPr lang="pl-PL" sz="2400" dirty="0" err="1">
                <a:effectLst/>
                <a:latin typeface="+mn-lt"/>
                <a:ea typeface="Calibri" panose="020F0502020204030204" pitchFamily="34" charset="0"/>
                <a:cs typeface="Times New Roman" panose="02020603050405020304" pitchFamily="18" charset="0"/>
              </a:rPr>
              <a:t>usiness</a:t>
            </a:r>
            <a:r>
              <a:rPr lang="pl-PL" sz="2400" dirty="0">
                <a:effectLst/>
                <a:latin typeface="+mn-lt"/>
                <a:ea typeface="Calibri" panose="020F0502020204030204" pitchFamily="34" charset="0"/>
                <a:cs typeface="Times New Roman" panose="02020603050405020304" pitchFamily="18" charset="0"/>
              </a:rPr>
              <a:t> as IT </a:t>
            </a:r>
            <a:r>
              <a:rPr lang="pl-PL" sz="2400" dirty="0" err="1">
                <a:effectLst/>
                <a:latin typeface="+mn-lt"/>
                <a:ea typeface="Calibri" panose="020F0502020204030204" pitchFamily="34" charset="0"/>
                <a:cs typeface="Times New Roman" panose="02020603050405020304" pitchFamily="18" charset="0"/>
              </a:rPr>
              <a:t>becomes</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an</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integral</a:t>
            </a:r>
            <a:r>
              <a:rPr lang="pl-PL" sz="2400" dirty="0">
                <a:effectLst/>
                <a:latin typeface="+mn-lt"/>
                <a:ea typeface="Calibri" panose="020F0502020204030204" pitchFamily="34" charset="0"/>
                <a:cs typeface="Times New Roman" panose="02020603050405020304" pitchFamily="18" charset="0"/>
              </a:rPr>
              <a:t> part of the business model (</a:t>
            </a:r>
            <a:r>
              <a:rPr lang="pl-PL" sz="2400" dirty="0" err="1">
                <a:effectLst/>
                <a:latin typeface="+mn-lt"/>
                <a:ea typeface="Calibri" panose="020F0502020204030204" pitchFamily="34" charset="0"/>
                <a:cs typeface="Times New Roman" panose="02020603050405020304" pitchFamily="18" charset="0"/>
              </a:rPr>
              <a:t>new</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leadership</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roles</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changed</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responsibilities</a:t>
            </a:r>
            <a:r>
              <a:rPr lang="pl-PL" sz="2400" dirty="0">
                <a:effectLst/>
                <a:latin typeface="+mn-lt"/>
                <a:ea typeface="Calibri" panose="020F0502020204030204" pitchFamily="34" charset="0"/>
                <a:cs typeface="Times New Roman" panose="02020603050405020304" pitchFamily="18" charset="0"/>
              </a:rPr>
              <a:t>) </a:t>
            </a:r>
          </a:p>
          <a:p>
            <a:pPr>
              <a:spcBef>
                <a:spcPts val="300"/>
              </a:spcBef>
            </a:pPr>
            <a:r>
              <a:rPr lang="en-US" sz="2400" dirty="0">
                <a:effectLst/>
                <a:latin typeface="+mn-lt"/>
                <a:ea typeface="Calibri" panose="020F0502020204030204" pitchFamily="34" charset="0"/>
                <a:cs typeface="Times New Roman" panose="02020603050405020304" pitchFamily="18" charset="0"/>
              </a:rPr>
              <a:t>Transforming legacy enterprise architecture into </a:t>
            </a:r>
            <a:r>
              <a:rPr lang="pl-PL" sz="2400" dirty="0">
                <a:effectLst/>
                <a:latin typeface="+mn-lt"/>
              </a:rPr>
              <a:t>a </a:t>
            </a:r>
            <a:r>
              <a:rPr lang="pl-PL" sz="2400" dirty="0" err="1">
                <a:effectLst/>
                <a:latin typeface="+mn-lt"/>
              </a:rPr>
              <a:t>modular</a:t>
            </a:r>
            <a:r>
              <a:rPr lang="pl-PL" sz="2400" dirty="0">
                <a:effectLst/>
                <a:latin typeface="+mn-lt"/>
              </a:rPr>
              <a:t>, </a:t>
            </a:r>
            <a:r>
              <a:rPr lang="pl-PL" sz="2400" dirty="0" err="1">
                <a:effectLst/>
                <a:latin typeface="+mn-lt"/>
              </a:rPr>
              <a:t>loosely</a:t>
            </a:r>
            <a:r>
              <a:rPr lang="pl-PL" sz="2400" dirty="0">
                <a:effectLst/>
                <a:latin typeface="+mn-lt"/>
              </a:rPr>
              <a:t> </a:t>
            </a:r>
            <a:r>
              <a:rPr lang="pl-PL" sz="2400" dirty="0" err="1">
                <a:effectLst/>
                <a:latin typeface="+mn-lt"/>
              </a:rPr>
              <a:t>coupled</a:t>
            </a:r>
            <a:r>
              <a:rPr lang="pl-PL" sz="2400" dirty="0">
                <a:effectLst/>
                <a:latin typeface="+mn-lt"/>
              </a:rPr>
              <a:t> </a:t>
            </a:r>
            <a:r>
              <a:rPr lang="pl-PL" sz="2400" dirty="0" err="1">
                <a:effectLst/>
                <a:latin typeface="+mn-lt"/>
              </a:rPr>
              <a:t>architecture</a:t>
            </a:r>
            <a:r>
              <a:rPr lang="pl-PL" sz="2400" dirty="0">
                <a:effectLst/>
                <a:latin typeface="+mn-lt"/>
              </a:rPr>
              <a:t> </a:t>
            </a:r>
            <a:r>
              <a:rPr lang="pl-PL" sz="2400" dirty="0" err="1">
                <a:effectLst/>
                <a:latin typeface="+mn-lt"/>
              </a:rPr>
              <a:t>that</a:t>
            </a:r>
            <a:r>
              <a:rPr lang="pl-PL" sz="2400" dirty="0">
                <a:effectLst/>
                <a:latin typeface="+mn-lt"/>
              </a:rPr>
              <a:t> </a:t>
            </a:r>
            <a:r>
              <a:rPr lang="pl-PL" sz="2400" dirty="0" err="1">
                <a:effectLst/>
                <a:latin typeface="+mn-lt"/>
              </a:rPr>
              <a:t>can</a:t>
            </a:r>
            <a:r>
              <a:rPr lang="pl-PL" sz="2400" dirty="0">
                <a:effectLst/>
                <a:latin typeface="+mn-lt"/>
              </a:rPr>
              <a:t> be </a:t>
            </a:r>
            <a:r>
              <a:rPr lang="pl-PL" sz="2400" dirty="0" err="1">
                <a:effectLst/>
                <a:latin typeface="+mn-lt"/>
              </a:rPr>
              <a:t>seamlessly</a:t>
            </a:r>
            <a:r>
              <a:rPr lang="pl-PL" sz="2400" dirty="0">
                <a:effectLst/>
                <a:latin typeface="+mn-lt"/>
              </a:rPr>
              <a:t> </a:t>
            </a:r>
            <a:r>
              <a:rPr lang="pl-PL" sz="2400" dirty="0" err="1">
                <a:effectLst/>
                <a:latin typeface="+mn-lt"/>
              </a:rPr>
              <a:t>connected</a:t>
            </a:r>
            <a:r>
              <a:rPr lang="pl-PL" sz="2400" dirty="0">
                <a:effectLst/>
                <a:latin typeface="+mn-lt"/>
              </a:rPr>
              <a:t> with </a:t>
            </a:r>
            <a:r>
              <a:rPr lang="pl-PL" sz="2400" dirty="0" err="1">
                <a:effectLst/>
                <a:latin typeface="+mn-lt"/>
              </a:rPr>
              <a:t>new</a:t>
            </a:r>
            <a:r>
              <a:rPr lang="pl-PL" sz="2400" dirty="0">
                <a:effectLst/>
                <a:latin typeface="+mn-lt"/>
              </a:rPr>
              <a:t> </a:t>
            </a:r>
            <a:r>
              <a:rPr lang="pl-PL" sz="2400" dirty="0" err="1">
                <a:effectLst/>
                <a:latin typeface="+mn-lt"/>
              </a:rPr>
              <a:t>digital</a:t>
            </a:r>
            <a:r>
              <a:rPr lang="pl-PL" sz="2400" dirty="0">
                <a:effectLst/>
                <a:latin typeface="+mn-lt"/>
              </a:rPr>
              <a:t> </a:t>
            </a:r>
            <a:r>
              <a:rPr lang="pl-PL" sz="2400" dirty="0" err="1">
                <a:effectLst/>
                <a:latin typeface="+mn-lt"/>
              </a:rPr>
              <a:t>technologies</a:t>
            </a:r>
            <a:endParaRPr lang="pl-PL" sz="2400" dirty="0">
              <a:latin typeface="+mn-lt"/>
            </a:endParaRPr>
          </a:p>
        </p:txBody>
      </p:sp>
    </p:spTree>
    <p:extLst>
      <p:ext uri="{BB962C8B-B14F-4D97-AF65-F5344CB8AC3E}">
        <p14:creationId xmlns:p14="http://schemas.microsoft.com/office/powerpoint/2010/main" val="312522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Agility </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-Switching to agile methodology in projects.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Implementing a start-up mentality (e.g., fail oft</a:t>
            </a:r>
            <a:r>
              <a:rPr lang="pl-PL" sz="1200" dirty="0">
                <a:effectLst/>
              </a:rPr>
              <a:t>en, </a:t>
            </a:r>
            <a:r>
              <a:rPr lang="pl-PL" sz="1200" dirty="0" err="1">
                <a:effectLst/>
              </a:rPr>
              <a:t>fail</a:t>
            </a:r>
            <a:r>
              <a:rPr lang="pl-PL" sz="1200" dirty="0">
                <a:effectLst/>
              </a:rPr>
              <a:t> </a:t>
            </a:r>
            <a:r>
              <a:rPr lang="pl-PL" sz="1200" dirty="0" err="1">
                <a:effectLst/>
              </a:rPr>
              <a:t>early</a:t>
            </a:r>
            <a:r>
              <a:rPr lang="pl-PL" sz="1200" dirty="0">
                <a:effectLst/>
              </a:rPr>
              <a:t>, </a:t>
            </a:r>
            <a:r>
              <a:rPr lang="pl-PL" sz="1200" dirty="0" err="1">
                <a:effectLst/>
              </a:rPr>
              <a:t>trial</a:t>
            </a:r>
            <a:r>
              <a:rPr lang="pl-PL" sz="1200" dirty="0">
                <a:effectLst/>
              </a:rPr>
              <a:t> and error) in a </a:t>
            </a:r>
            <a:r>
              <a:rPr lang="pl-PL" sz="1200" dirty="0" err="1">
                <a:effectLst/>
              </a:rPr>
              <a:t>large</a:t>
            </a:r>
            <a:r>
              <a:rPr lang="pl-PL" sz="1200" dirty="0">
                <a:effectLst/>
              </a:rPr>
              <a:t> </a:t>
            </a:r>
            <a:r>
              <a:rPr lang="pl-PL" sz="1200" dirty="0" err="1">
                <a:effectLst/>
              </a:rPr>
              <a:t>organization</a:t>
            </a:r>
            <a:r>
              <a:rPr lang="pl-PL" sz="1200" dirty="0">
                <a:effectLst/>
              </a:rPr>
              <a:t> </a:t>
            </a:r>
            <a:r>
              <a:rPr lang="pl-PL" sz="1200" dirty="0" err="1">
                <a:effectLst/>
              </a:rPr>
              <a:t>that</a:t>
            </a:r>
            <a:r>
              <a:rPr lang="pl-PL" sz="1200" dirty="0">
                <a:effectLst/>
              </a:rPr>
              <a:t> </a:t>
            </a:r>
            <a:r>
              <a:rPr lang="pl-PL" sz="1200" dirty="0" err="1">
                <a:effectLst/>
              </a:rPr>
              <a:t>exhibits</a:t>
            </a:r>
            <a:r>
              <a:rPr lang="pl-PL" sz="1200" dirty="0">
                <a:effectLst/>
              </a:rPr>
              <a:t> </a:t>
            </a:r>
            <a:r>
              <a:rPr lang="pl-PL" sz="1200" dirty="0" err="1">
                <a:effectLst/>
              </a:rPr>
              <a:t>resistance</a:t>
            </a:r>
            <a:r>
              <a:rPr lang="pl-PL" sz="1200" dirty="0">
                <a:effectLst/>
              </a:rPr>
              <a:t> to </a:t>
            </a:r>
            <a:r>
              <a:rPr lang="pl-PL" sz="1200" dirty="0" err="1">
                <a:effectLst/>
              </a:rPr>
              <a:t>innovation</a:t>
            </a:r>
            <a:r>
              <a:rPr lang="pl-PL" sz="1200" dirty="0">
                <a:effectLst/>
              </a:rPr>
              <a:t>.</a:t>
            </a:r>
            <a:endParaRPr lang="pl-PL" dirty="0"/>
          </a:p>
        </p:txBody>
      </p:sp>
    </p:spTree>
    <p:extLst>
      <p:ext uri="{BB962C8B-B14F-4D97-AF65-F5344CB8AC3E}">
        <p14:creationId xmlns:p14="http://schemas.microsoft.com/office/powerpoint/2010/main" val="2204938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Ambidexterity </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a:xfrm>
            <a:off x="475813" y="1541303"/>
            <a:ext cx="11229516" cy="4303509"/>
          </a:xfrm>
        </p:spPr>
        <p:txBody>
          <a:bodyPr>
            <a:noAutofit/>
          </a:bodyPr>
          <a:lstStyle/>
          <a:p>
            <a:pPr>
              <a:lnSpc>
                <a:spcPct val="107000"/>
              </a:lnSpc>
              <a:spcAft>
                <a:spcPts val="800"/>
              </a:spcAft>
            </a:pPr>
            <a:r>
              <a:rPr lang="en-US" sz="2400" dirty="0">
                <a:effectLst/>
                <a:latin typeface="+mn-lt"/>
                <a:ea typeface="Calibri" panose="020F0502020204030204" pitchFamily="34" charset="0"/>
                <a:cs typeface="Times New Roman" panose="02020603050405020304" pitchFamily="18" charset="0"/>
              </a:rPr>
              <a:t>Balancing agility—to accommodate the short lifecycle of digital technology innovation—with stability—to accommodate the long lifecycle of traditional product innovation (e.g., the car). </a:t>
            </a:r>
            <a:endParaRPr lang="pl-PL" sz="2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mn-lt"/>
                <a:ea typeface="Calibri" panose="020F0502020204030204" pitchFamily="34" charset="0"/>
                <a:cs typeface="Times New Roman" panose="02020603050405020304" pitchFamily="18" charset="0"/>
              </a:rPr>
              <a:t>Aligning new, significant short-term digital tech</a:t>
            </a:r>
            <a:r>
              <a:rPr lang="pl-PL" sz="2400" dirty="0" err="1">
                <a:effectLst/>
                <a:latin typeface="+mn-lt"/>
                <a:ea typeface="Calibri" panose="020F0502020204030204" pitchFamily="34" charset="0"/>
                <a:cs typeface="Times New Roman" panose="02020603050405020304" pitchFamily="18" charset="0"/>
              </a:rPr>
              <a:t>nology</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investments</a:t>
            </a:r>
            <a:r>
              <a:rPr lang="pl-PL" sz="2400" dirty="0">
                <a:effectLst/>
                <a:latin typeface="+mn-lt"/>
                <a:ea typeface="Calibri" panose="020F0502020204030204" pitchFamily="34" charset="0"/>
                <a:cs typeface="Times New Roman" panose="02020603050405020304" pitchFamily="18" charset="0"/>
              </a:rPr>
              <a:t> with </a:t>
            </a:r>
            <a:r>
              <a:rPr lang="pl-PL" sz="2400" dirty="0" err="1">
                <a:effectLst/>
                <a:latin typeface="+mn-lt"/>
                <a:ea typeface="Calibri" panose="020F0502020204030204" pitchFamily="34" charset="0"/>
                <a:cs typeface="Times New Roman" panose="02020603050405020304" pitchFamily="18" charset="0"/>
              </a:rPr>
              <a:t>long</a:t>
            </a:r>
            <a:r>
              <a:rPr lang="pl-PL" sz="2400" dirty="0">
                <a:effectLst/>
                <a:latin typeface="+mn-lt"/>
                <a:ea typeface="Calibri" panose="020F0502020204030204" pitchFamily="34" charset="0"/>
                <a:cs typeface="Times New Roman" panose="02020603050405020304" pitchFamily="18" charset="0"/>
              </a:rPr>
              <a:t>-term </a:t>
            </a:r>
            <a:r>
              <a:rPr lang="pl-PL" sz="2400" dirty="0" err="1">
                <a:effectLst/>
                <a:latin typeface="+mn-lt"/>
                <a:ea typeface="Calibri" panose="020F0502020204030204" pitchFamily="34" charset="0"/>
                <a:cs typeface="Times New Roman" panose="02020603050405020304" pitchFamily="18" charset="0"/>
              </a:rPr>
              <a:t>strategic</a:t>
            </a:r>
            <a:r>
              <a:rPr lang="pl-PL" sz="2400" dirty="0">
                <a:effectLst/>
                <a:latin typeface="+mn-lt"/>
                <a:ea typeface="Calibri" panose="020F0502020204030204" pitchFamily="34" charset="0"/>
                <a:cs typeface="Times New Roman" panose="02020603050405020304" pitchFamily="18" charset="0"/>
              </a:rPr>
              <a:t> business </a:t>
            </a:r>
            <a:r>
              <a:rPr lang="pl-PL" sz="2400" dirty="0" err="1">
                <a:effectLst/>
                <a:latin typeface="+mn-lt"/>
                <a:ea typeface="Calibri" panose="020F0502020204030204" pitchFamily="34" charset="0"/>
                <a:cs typeface="Times New Roman" panose="02020603050405020304" pitchFamily="18" charset="0"/>
              </a:rPr>
              <a:t>planning</a:t>
            </a:r>
            <a:r>
              <a:rPr lang="pl-PL" sz="2400" dirty="0">
                <a:effectLst/>
                <a:latin typeface="+mn-lt"/>
                <a:ea typeface="Calibri" panose="020F0502020204030204" pitchFamily="34" charset="0"/>
                <a:cs typeface="Times New Roman" panose="02020603050405020304" pitchFamily="18" charset="0"/>
              </a:rPr>
              <a:t> and </a:t>
            </a:r>
            <a:r>
              <a:rPr lang="pl-PL" sz="2400" dirty="0" err="1">
                <a:effectLst/>
                <a:latin typeface="+mn-lt"/>
                <a:ea typeface="Calibri" panose="020F0502020204030204" pitchFamily="34" charset="0"/>
                <a:cs typeface="Times New Roman" panose="02020603050405020304" pitchFamily="18" charset="0"/>
              </a:rPr>
              <a:t>digital</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capability</a:t>
            </a:r>
            <a:r>
              <a:rPr lang="pl-PL" sz="2400" dirty="0">
                <a:effectLst/>
                <a:latin typeface="+mn-lt"/>
                <a:ea typeface="Calibri" panose="020F0502020204030204" pitchFamily="34" charset="0"/>
                <a:cs typeface="Times New Roman" panose="02020603050405020304" pitchFamily="18" charset="0"/>
              </a:rPr>
              <a:t> development in </a:t>
            </a:r>
            <a:r>
              <a:rPr lang="pl-PL" sz="2400" dirty="0" err="1">
                <a:effectLst/>
                <a:latin typeface="+mn-lt"/>
                <a:ea typeface="Calibri" panose="020F0502020204030204" pitchFamily="34" charset="0"/>
                <a:cs typeface="Times New Roman" panose="02020603050405020304" pitchFamily="18" charset="0"/>
              </a:rPr>
              <a:t>times</a:t>
            </a:r>
            <a:r>
              <a:rPr lang="pl-PL" sz="2400" dirty="0">
                <a:effectLst/>
                <a:latin typeface="+mn-lt"/>
                <a:ea typeface="Calibri" panose="020F0502020204030204" pitchFamily="34" charset="0"/>
                <a:cs typeface="Times New Roman" panose="02020603050405020304" pitchFamily="18" charset="0"/>
              </a:rPr>
              <a:t> of high </a:t>
            </a:r>
            <a:r>
              <a:rPr lang="pl-PL" sz="2400" dirty="0" err="1">
                <a:effectLst/>
                <a:latin typeface="+mn-lt"/>
                <a:ea typeface="Calibri" panose="020F0502020204030204" pitchFamily="34" charset="0"/>
                <a:cs typeface="Times New Roman" panose="02020603050405020304" pitchFamily="18" charset="0"/>
              </a:rPr>
              <a:t>uncertainty</a:t>
            </a:r>
            <a:r>
              <a:rPr lang="pl-PL" sz="2400"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r>
              <a:rPr lang="en-US" sz="2400" dirty="0">
                <a:effectLst/>
                <a:latin typeface="+mn-lt"/>
                <a:ea typeface="Calibri" panose="020F0502020204030204" pitchFamily="34" charset="0"/>
                <a:cs typeface="Times New Roman" panose="02020603050405020304" pitchFamily="18" charset="0"/>
              </a:rPr>
              <a:t>Balancing customized digital services that </a:t>
            </a:r>
            <a:r>
              <a:rPr lang="en-US" sz="2400" dirty="0" err="1">
                <a:effectLst/>
                <a:latin typeface="+mn-lt"/>
                <a:ea typeface="Calibri" panose="020F0502020204030204" pitchFamily="34" charset="0"/>
                <a:cs typeface="Times New Roman" panose="02020603050405020304" pitchFamily="18" charset="0"/>
              </a:rPr>
              <a:t>provid</a:t>
            </a:r>
            <a:r>
              <a:rPr lang="pl-PL" sz="2400" dirty="0">
                <a:effectLst/>
                <a:latin typeface="+mn-lt"/>
                <a:ea typeface="Calibri" panose="020F0502020204030204" pitchFamily="34" charset="0"/>
                <a:cs typeface="Times New Roman" panose="02020603050405020304" pitchFamily="18" charset="0"/>
              </a:rPr>
              <a:t>e </a:t>
            </a:r>
            <a:r>
              <a:rPr lang="pl-PL" sz="2400" dirty="0" err="1">
                <a:effectLst/>
                <a:latin typeface="+mn-lt"/>
                <a:ea typeface="Calibri" panose="020F0502020204030204" pitchFamily="34" charset="0"/>
                <a:cs typeface="Times New Roman" panose="02020603050405020304" pitchFamily="18" charset="0"/>
              </a:rPr>
              <a:t>added</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value</a:t>
            </a:r>
            <a:r>
              <a:rPr lang="pl-PL" sz="2400" dirty="0">
                <a:effectLst/>
                <a:latin typeface="+mn-lt"/>
                <a:ea typeface="Calibri" panose="020F0502020204030204" pitchFamily="34" charset="0"/>
                <a:cs typeface="Times New Roman" panose="02020603050405020304" pitchFamily="18" charset="0"/>
              </a:rPr>
              <a:t> by </a:t>
            </a:r>
            <a:r>
              <a:rPr lang="pl-PL" sz="2400" dirty="0" err="1">
                <a:effectLst/>
                <a:latin typeface="+mn-lt"/>
                <a:ea typeface="Calibri" panose="020F0502020204030204" pitchFamily="34" charset="0"/>
                <a:cs typeface="Times New Roman" panose="02020603050405020304" pitchFamily="18" charset="0"/>
              </a:rPr>
              <a:t>leveraging</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customers</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personal</a:t>
            </a:r>
            <a:r>
              <a:rPr lang="pl-PL" sz="2400" dirty="0">
                <a:effectLst/>
                <a:latin typeface="+mn-lt"/>
                <a:ea typeface="Calibri" panose="020F0502020204030204" pitchFamily="34" charset="0"/>
                <a:cs typeface="Times New Roman" panose="02020603050405020304" pitchFamily="18" charset="0"/>
              </a:rPr>
              <a:t> data with data </a:t>
            </a:r>
            <a:r>
              <a:rPr lang="pl-PL" sz="2400" dirty="0" err="1">
                <a:effectLst/>
                <a:latin typeface="+mn-lt"/>
                <a:ea typeface="Calibri" panose="020F0502020204030204" pitchFamily="34" charset="0"/>
                <a:cs typeface="Times New Roman" panose="02020603050405020304" pitchFamily="18" charset="0"/>
              </a:rPr>
              <a:t>security</a:t>
            </a:r>
            <a:r>
              <a:rPr lang="pl-PL" sz="2400" dirty="0">
                <a:effectLst/>
                <a:latin typeface="+mn-lt"/>
                <a:ea typeface="Calibri" panose="020F0502020204030204" pitchFamily="34" charset="0"/>
                <a:cs typeface="Times New Roman" panose="02020603050405020304" pitchFamily="18" charset="0"/>
              </a:rPr>
              <a:t> and </a:t>
            </a:r>
            <a:r>
              <a:rPr lang="pl-PL" sz="2400" dirty="0" err="1">
                <a:effectLst/>
                <a:latin typeface="+mn-lt"/>
                <a:ea typeface="Calibri" panose="020F0502020204030204" pitchFamily="34" charset="0"/>
                <a:cs typeface="Times New Roman" panose="02020603050405020304" pitchFamily="18" charset="0"/>
              </a:rPr>
              <a:t>privacy</a:t>
            </a:r>
            <a:r>
              <a:rPr lang="pl-PL" sz="2400"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r>
              <a:rPr lang="en-US" sz="2400" dirty="0">
                <a:effectLst/>
                <a:latin typeface="+mn-lt"/>
                <a:ea typeface="Calibri" panose="020F0502020204030204" pitchFamily="34" charset="0"/>
                <a:cs typeface="Times New Roman" panose="02020603050405020304" pitchFamily="18" charset="0"/>
              </a:rPr>
              <a:t>Combining digital innovation philosophy (</a:t>
            </a:r>
            <a:r>
              <a:rPr lang="en-US" sz="2400" dirty="0" err="1">
                <a:effectLst/>
                <a:latin typeface="+mn-lt"/>
                <a:ea typeface="Calibri" panose="020F0502020204030204" pitchFamily="34" charset="0"/>
                <a:cs typeface="Times New Roman" panose="02020603050405020304" pitchFamily="18" charset="0"/>
              </a:rPr>
              <a:t>experime</a:t>
            </a:r>
            <a:r>
              <a:rPr lang="pl-PL" sz="2400" dirty="0" err="1">
                <a:effectLst/>
                <a:latin typeface="+mn-lt"/>
                <a:ea typeface="Calibri" panose="020F0502020204030204" pitchFamily="34" charset="0"/>
                <a:cs typeface="Times New Roman" panose="02020603050405020304" pitchFamily="18" charset="0"/>
              </a:rPr>
              <a:t>ntal</a:t>
            </a:r>
            <a:r>
              <a:rPr lang="pl-PL" sz="2400" dirty="0">
                <a:effectLst/>
                <a:latin typeface="+mn-lt"/>
                <a:ea typeface="Calibri" panose="020F0502020204030204" pitchFamily="34" charset="0"/>
                <a:cs typeface="Times New Roman" panose="02020603050405020304" pitchFamily="18" charset="0"/>
              </a:rPr>
              <a:t>, market learning) with </a:t>
            </a:r>
            <a:r>
              <a:rPr lang="pl-PL" sz="2400" dirty="0" err="1">
                <a:effectLst/>
                <a:latin typeface="+mn-lt"/>
                <a:ea typeface="Calibri" panose="020F0502020204030204" pitchFamily="34" charset="0"/>
                <a:cs typeface="Times New Roman" panose="02020603050405020304" pitchFamily="18" charset="0"/>
              </a:rPr>
              <a:t>manufacturing</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philosophy</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planned</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finished</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at</a:t>
            </a:r>
            <a:r>
              <a:rPr lang="pl-PL" sz="2400" dirty="0">
                <a:effectLst/>
                <a:latin typeface="+mn-lt"/>
                <a:ea typeface="Calibri" panose="020F0502020204030204" pitchFamily="34" charset="0"/>
                <a:cs typeface="Times New Roman" panose="02020603050405020304" pitchFamily="18" charset="0"/>
              </a:rPr>
              <a:t> </a:t>
            </a:r>
            <a:r>
              <a:rPr lang="pl-PL" sz="2400" dirty="0" err="1">
                <a:effectLst/>
                <a:latin typeface="+mn-lt"/>
                <a:ea typeface="Calibri" panose="020F0502020204030204" pitchFamily="34" charset="0"/>
                <a:cs typeface="Times New Roman" panose="02020603050405020304" pitchFamily="18" charset="0"/>
              </a:rPr>
              <a:t>time</a:t>
            </a:r>
            <a:r>
              <a:rPr lang="pl-PL" sz="2400" dirty="0">
                <a:effectLst/>
                <a:latin typeface="+mn-lt"/>
                <a:ea typeface="Calibri" panose="020F0502020204030204" pitchFamily="34" charset="0"/>
                <a:cs typeface="Times New Roman" panose="02020603050405020304" pitchFamily="18" charset="0"/>
              </a:rPr>
              <a:t> of market </a:t>
            </a:r>
            <a:r>
              <a:rPr lang="pl-PL" sz="2400" dirty="0" err="1">
                <a:effectLst/>
                <a:latin typeface="+mn-lt"/>
                <a:ea typeface="Calibri" panose="020F0502020204030204" pitchFamily="34" charset="0"/>
                <a:cs typeface="Times New Roman" panose="02020603050405020304" pitchFamily="18" charset="0"/>
              </a:rPr>
              <a:t>introduction</a:t>
            </a:r>
            <a:r>
              <a:rPr lang="pl-PL" sz="2400" dirty="0">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7202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New business </a:t>
            </a:r>
            <a:r>
              <a:rPr lang="pl-PL" sz="3200" dirty="0" err="1">
                <a:solidFill>
                  <a:srgbClr val="002060"/>
                </a:solidFill>
                <a:latin typeface="Arial-BoldMT"/>
              </a:rPr>
              <a:t>imperatives</a:t>
            </a:r>
            <a:br>
              <a:rPr lang="pl-PL" sz="3200" dirty="0">
                <a:solidFill>
                  <a:srgbClr val="002060"/>
                </a:solidFill>
                <a:latin typeface="Arial-BoldMT"/>
              </a:rPr>
            </a:br>
            <a:r>
              <a:rPr lang="pl-PL" sz="2700" dirty="0">
                <a:latin typeface="Arial-BoldMT"/>
              </a:rPr>
              <a:t>Business </a:t>
            </a:r>
            <a:r>
              <a:rPr lang="pl-PL" sz="2700" dirty="0" err="1">
                <a:latin typeface="Arial-BoldMT"/>
              </a:rPr>
              <a:t>path</a:t>
            </a:r>
            <a:r>
              <a:rPr lang="pl-PL" sz="2700" dirty="0">
                <a:latin typeface="Arial-BoldMT"/>
              </a:rPr>
              <a:t> to </a:t>
            </a:r>
            <a:r>
              <a:rPr lang="pl-PL" sz="2700" dirty="0" err="1">
                <a:latin typeface="Arial-BoldMT"/>
              </a:rPr>
              <a:t>digital</a:t>
            </a:r>
            <a:r>
              <a:rPr lang="pl-PL" sz="2700" dirty="0">
                <a:latin typeface="Arial-BoldMT"/>
              </a:rPr>
              <a:t> </a:t>
            </a:r>
            <a:r>
              <a:rPr lang="pl-PL" sz="2700" dirty="0" err="1">
                <a:latin typeface="Arial-BoldMT"/>
              </a:rPr>
              <a:t>economy</a:t>
            </a:r>
            <a:endParaRPr lang="pl-PL" dirty="0"/>
          </a:p>
        </p:txBody>
      </p:sp>
      <p:sp>
        <p:nvSpPr>
          <p:cNvPr id="5" name="Symbol zastępczy zawartości 4">
            <a:extLst>
              <a:ext uri="{FF2B5EF4-FFF2-40B4-BE49-F238E27FC236}">
                <a16:creationId xmlns:a16="http://schemas.microsoft.com/office/drawing/2014/main" id="{EAD2C63F-6608-40A1-85A1-397AD0F02196}"/>
              </a:ext>
            </a:extLst>
          </p:cNvPr>
          <p:cNvSpPr>
            <a:spLocks noGrp="1"/>
          </p:cNvSpPr>
          <p:nvPr>
            <p:ph idx="1"/>
          </p:nvPr>
        </p:nvSpPr>
        <p:spPr/>
        <p:txBody>
          <a:bodyPr/>
          <a:lstStyle/>
          <a:p>
            <a:endParaRPr lang="pl-PL"/>
          </a:p>
        </p:txBody>
      </p:sp>
      <p:pic>
        <p:nvPicPr>
          <p:cNvPr id="6" name="Obraz 5">
            <a:extLst>
              <a:ext uri="{FF2B5EF4-FFF2-40B4-BE49-F238E27FC236}">
                <a16:creationId xmlns:a16="http://schemas.microsoft.com/office/drawing/2014/main" id="{DF3572D0-D4DA-4CAD-9B8D-6EE670255FC3}"/>
              </a:ext>
            </a:extLst>
          </p:cNvPr>
          <p:cNvPicPr>
            <a:picLocks noChangeAspect="1"/>
          </p:cNvPicPr>
          <p:nvPr/>
        </p:nvPicPr>
        <p:blipFill rotWithShape="1">
          <a:blip r:embed="rId3"/>
          <a:srcRect l="3292" r="4230"/>
          <a:stretch/>
        </p:blipFill>
        <p:spPr>
          <a:xfrm>
            <a:off x="3632200" y="1336705"/>
            <a:ext cx="7848600" cy="4771503"/>
          </a:xfrm>
          <a:prstGeom prst="rect">
            <a:avLst/>
          </a:prstGeom>
        </p:spPr>
      </p:pic>
      <p:sp>
        <p:nvSpPr>
          <p:cNvPr id="7" name="pole tekstowe 6">
            <a:extLst>
              <a:ext uri="{FF2B5EF4-FFF2-40B4-BE49-F238E27FC236}">
                <a16:creationId xmlns:a16="http://schemas.microsoft.com/office/drawing/2014/main" id="{73F8302D-49FE-466A-BC55-AAA484B2F27F}"/>
              </a:ext>
            </a:extLst>
          </p:cNvPr>
          <p:cNvSpPr txBox="1"/>
          <p:nvPr/>
        </p:nvSpPr>
        <p:spPr>
          <a:xfrm>
            <a:off x="8699500" y="6108208"/>
            <a:ext cx="1538626" cy="369332"/>
          </a:xfrm>
          <a:prstGeom prst="rect">
            <a:avLst/>
          </a:prstGeom>
          <a:noFill/>
        </p:spPr>
        <p:txBody>
          <a:bodyPr wrap="none" rtlCol="0">
            <a:spAutoFit/>
          </a:bodyPr>
          <a:lstStyle/>
          <a:p>
            <a:r>
              <a:rPr lang="pl-PL" dirty="0"/>
              <a:t>(</a:t>
            </a:r>
            <a:r>
              <a:rPr lang="pl-PL" dirty="0" err="1"/>
              <a:t>McGirr</a:t>
            </a:r>
            <a:r>
              <a:rPr lang="pl-PL" dirty="0"/>
              <a:t>, 2019)</a:t>
            </a:r>
          </a:p>
        </p:txBody>
      </p:sp>
    </p:spTree>
    <p:extLst>
      <p:ext uri="{BB962C8B-B14F-4D97-AF65-F5344CB8AC3E}">
        <p14:creationId xmlns:p14="http://schemas.microsoft.com/office/powerpoint/2010/main" val="71912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New business </a:t>
            </a:r>
            <a:r>
              <a:rPr lang="pl-PL" sz="3200" dirty="0" err="1">
                <a:solidFill>
                  <a:srgbClr val="002060"/>
                </a:solidFill>
                <a:latin typeface="Arial-BoldMT"/>
              </a:rPr>
              <a:t>imperatives</a:t>
            </a:r>
            <a:br>
              <a:rPr lang="pl-PL" sz="3200" dirty="0">
                <a:solidFill>
                  <a:srgbClr val="002060"/>
                </a:solidFill>
                <a:latin typeface="Arial-BoldMT"/>
              </a:rPr>
            </a:br>
            <a:r>
              <a:rPr lang="pl-PL" sz="2700" dirty="0" err="1">
                <a:solidFill>
                  <a:srgbClr val="002060"/>
                </a:solidFill>
                <a:latin typeface="Arial-BoldMT"/>
              </a:rPr>
              <a:t>Dominating</a:t>
            </a:r>
            <a:r>
              <a:rPr lang="pl-PL" sz="2700" dirty="0">
                <a:solidFill>
                  <a:srgbClr val="002060"/>
                </a:solidFill>
                <a:latin typeface="Arial-BoldMT"/>
              </a:rPr>
              <a:t> business </a:t>
            </a:r>
            <a:r>
              <a:rPr lang="pl-PL" sz="2700" dirty="0" err="1">
                <a:solidFill>
                  <a:srgbClr val="002060"/>
                </a:solidFill>
                <a:latin typeface="Arial-BoldMT"/>
              </a:rPr>
              <a:t>models</a:t>
            </a:r>
            <a:endParaRPr lang="pl-PL" dirty="0"/>
          </a:p>
        </p:txBody>
      </p:sp>
      <p:sp>
        <p:nvSpPr>
          <p:cNvPr id="5" name="Symbol zastępczy zawartości 4">
            <a:extLst>
              <a:ext uri="{FF2B5EF4-FFF2-40B4-BE49-F238E27FC236}">
                <a16:creationId xmlns:a16="http://schemas.microsoft.com/office/drawing/2014/main" id="{EAD2C63F-6608-40A1-85A1-397AD0F02196}"/>
              </a:ext>
            </a:extLst>
          </p:cNvPr>
          <p:cNvSpPr>
            <a:spLocks noGrp="1"/>
          </p:cNvSpPr>
          <p:nvPr>
            <p:ph idx="1"/>
          </p:nvPr>
        </p:nvSpPr>
        <p:spPr/>
        <p:txBody>
          <a:bodyPr>
            <a:normAutofit/>
          </a:bodyPr>
          <a:lstStyle/>
          <a:p>
            <a:r>
              <a:rPr lang="en-US" b="1" u="sng" dirty="0"/>
              <a:t>The Crowd Economy</a:t>
            </a:r>
            <a:endParaRPr lang="pl-PL" dirty="0"/>
          </a:p>
          <a:p>
            <a:r>
              <a:rPr lang="en-US" b="1" u="sng" dirty="0"/>
              <a:t>The Free/Data Economy</a:t>
            </a:r>
            <a:endParaRPr lang="pl-PL" dirty="0"/>
          </a:p>
          <a:p>
            <a:r>
              <a:rPr lang="en-US" b="1" u="sng" dirty="0"/>
              <a:t>The Smartness Economy</a:t>
            </a:r>
            <a:endParaRPr lang="pl-PL" dirty="0"/>
          </a:p>
          <a:p>
            <a:r>
              <a:rPr lang="en-US" b="1" u="sng" dirty="0"/>
              <a:t>Closed-Loop Economies</a:t>
            </a:r>
            <a:endParaRPr lang="pl-PL" dirty="0"/>
          </a:p>
          <a:p>
            <a:r>
              <a:rPr lang="en-US" b="1" u="sng" dirty="0"/>
              <a:t>Decentralized Autonomous Organizations (DAOs)</a:t>
            </a:r>
            <a:endParaRPr lang="pl-PL" dirty="0"/>
          </a:p>
          <a:p>
            <a:r>
              <a:rPr lang="pl-PL" b="1" u="sng" dirty="0" err="1"/>
              <a:t>Multiple</a:t>
            </a:r>
            <a:r>
              <a:rPr lang="pl-PL" b="1" u="sng" dirty="0"/>
              <a:t> World </a:t>
            </a:r>
            <a:r>
              <a:rPr lang="pl-PL" b="1" u="sng" dirty="0" err="1"/>
              <a:t>Models</a:t>
            </a:r>
            <a:endParaRPr lang="pl-PL" b="1" u="sng" dirty="0"/>
          </a:p>
          <a:p>
            <a:r>
              <a:rPr lang="pl-PL" b="1" u="sng" dirty="0" err="1"/>
              <a:t>Transformation</a:t>
            </a:r>
            <a:r>
              <a:rPr lang="pl-PL" b="1" u="sng" dirty="0"/>
              <a:t> </a:t>
            </a:r>
            <a:r>
              <a:rPr lang="pl-PL" b="1" u="sng" dirty="0" err="1"/>
              <a:t>Economy</a:t>
            </a:r>
            <a:endParaRPr lang="pl-PL" dirty="0"/>
          </a:p>
        </p:txBody>
      </p:sp>
      <p:sp>
        <p:nvSpPr>
          <p:cNvPr id="7" name="pole tekstowe 6">
            <a:extLst>
              <a:ext uri="{FF2B5EF4-FFF2-40B4-BE49-F238E27FC236}">
                <a16:creationId xmlns:a16="http://schemas.microsoft.com/office/drawing/2014/main" id="{73F8302D-49FE-466A-BC55-AAA484B2F27F}"/>
              </a:ext>
            </a:extLst>
          </p:cNvPr>
          <p:cNvSpPr txBox="1"/>
          <p:nvPr/>
        </p:nvSpPr>
        <p:spPr>
          <a:xfrm>
            <a:off x="8699500" y="6108208"/>
            <a:ext cx="1538626" cy="369332"/>
          </a:xfrm>
          <a:prstGeom prst="rect">
            <a:avLst/>
          </a:prstGeom>
          <a:noFill/>
        </p:spPr>
        <p:txBody>
          <a:bodyPr wrap="none" rtlCol="0">
            <a:spAutoFit/>
          </a:bodyPr>
          <a:lstStyle/>
          <a:p>
            <a:r>
              <a:rPr lang="pl-PL" dirty="0"/>
              <a:t>(</a:t>
            </a:r>
            <a:r>
              <a:rPr lang="pl-PL" dirty="0" err="1"/>
              <a:t>McGirr</a:t>
            </a:r>
            <a:r>
              <a:rPr lang="pl-PL" dirty="0"/>
              <a:t>, 2019)</a:t>
            </a:r>
          </a:p>
        </p:txBody>
      </p:sp>
    </p:spTree>
    <p:extLst>
      <p:ext uri="{BB962C8B-B14F-4D97-AF65-F5344CB8AC3E}">
        <p14:creationId xmlns:p14="http://schemas.microsoft.com/office/powerpoint/2010/main" val="34059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a:bodyPr>
          <a:lstStyle/>
          <a:p>
            <a:r>
              <a:rPr lang="pl-PL" sz="2800" dirty="0">
                <a:solidFill>
                  <a:srgbClr val="002060"/>
                </a:solidFill>
                <a:latin typeface="Arial-BoldMT"/>
              </a:rPr>
              <a:t>M2: New business </a:t>
            </a:r>
            <a:r>
              <a:rPr lang="pl-PL" sz="2800" dirty="0" err="1">
                <a:solidFill>
                  <a:srgbClr val="002060"/>
                </a:solidFill>
                <a:latin typeface="Arial-BoldMT"/>
              </a:rPr>
              <a:t>imperatives</a:t>
            </a:r>
            <a:br>
              <a:rPr lang="pl-PL" sz="2800" dirty="0">
                <a:solidFill>
                  <a:srgbClr val="002060"/>
                </a:solidFill>
                <a:latin typeface="Arial-BoldMT"/>
              </a:rPr>
            </a:br>
            <a:r>
              <a:rPr lang="pl-PL" sz="2000" dirty="0">
                <a:latin typeface="Arial-BoldMT"/>
              </a:rPr>
              <a:t>Digital </a:t>
            </a:r>
            <a:r>
              <a:rPr lang="pl-PL" sz="2000" dirty="0" err="1">
                <a:latin typeface="Arial-BoldMT"/>
              </a:rPr>
              <a:t>transformation</a:t>
            </a:r>
            <a:r>
              <a:rPr lang="pl-PL" sz="2000" dirty="0">
                <a:latin typeface="Arial-BoldMT"/>
              </a:rPr>
              <a:t> proces – </a:t>
            </a:r>
            <a:r>
              <a:rPr lang="pl-PL" sz="2000" dirty="0" err="1">
                <a:latin typeface="Arial-BoldMT"/>
              </a:rPr>
              <a:t>different</a:t>
            </a:r>
            <a:r>
              <a:rPr lang="pl-PL" sz="2000" dirty="0">
                <a:latin typeface="Arial-BoldMT"/>
              </a:rPr>
              <a:t> </a:t>
            </a:r>
            <a:r>
              <a:rPr lang="pl-PL" sz="2000" dirty="0" err="1">
                <a:latin typeface="Arial-BoldMT"/>
              </a:rPr>
              <a:t>ways</a:t>
            </a:r>
            <a:endParaRPr lang="pl-PL" sz="2800" dirty="0"/>
          </a:p>
        </p:txBody>
      </p:sp>
      <p:pic>
        <p:nvPicPr>
          <p:cNvPr id="4" name="Symbol zastępczy zawartości 3">
            <a:extLst>
              <a:ext uri="{FF2B5EF4-FFF2-40B4-BE49-F238E27FC236}">
                <a16:creationId xmlns:a16="http://schemas.microsoft.com/office/drawing/2014/main" id="{6E4020BE-BAD9-46CB-8DB9-6EE9159671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998" y="4220024"/>
            <a:ext cx="5181524" cy="2552700"/>
          </a:xfrm>
        </p:spPr>
      </p:pic>
      <p:sp>
        <p:nvSpPr>
          <p:cNvPr id="7" name="pole tekstowe 6">
            <a:extLst>
              <a:ext uri="{FF2B5EF4-FFF2-40B4-BE49-F238E27FC236}">
                <a16:creationId xmlns:a16="http://schemas.microsoft.com/office/drawing/2014/main" id="{73F8302D-49FE-466A-BC55-AAA484B2F27F}"/>
              </a:ext>
            </a:extLst>
          </p:cNvPr>
          <p:cNvSpPr txBox="1"/>
          <p:nvPr/>
        </p:nvSpPr>
        <p:spPr>
          <a:xfrm>
            <a:off x="8699500" y="6108208"/>
            <a:ext cx="1895071" cy="369332"/>
          </a:xfrm>
          <a:prstGeom prst="rect">
            <a:avLst/>
          </a:prstGeom>
          <a:noFill/>
        </p:spPr>
        <p:txBody>
          <a:bodyPr wrap="none" rtlCol="0">
            <a:spAutoFit/>
          </a:bodyPr>
          <a:lstStyle/>
          <a:p>
            <a:r>
              <a:rPr lang="pl-PL" dirty="0"/>
              <a:t>(</a:t>
            </a:r>
            <a:r>
              <a:rPr lang="pl-PL" dirty="0" err="1"/>
              <a:t>Hinchcliffe</a:t>
            </a:r>
            <a:r>
              <a:rPr lang="pl-PL" dirty="0"/>
              <a:t>, 2018)</a:t>
            </a:r>
          </a:p>
        </p:txBody>
      </p:sp>
      <p:pic>
        <p:nvPicPr>
          <p:cNvPr id="9" name="Obraz 8">
            <a:extLst>
              <a:ext uri="{FF2B5EF4-FFF2-40B4-BE49-F238E27FC236}">
                <a16:creationId xmlns:a16="http://schemas.microsoft.com/office/drawing/2014/main" id="{B2B74867-2E40-406A-8292-74439559D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303" y="1504154"/>
            <a:ext cx="4175794" cy="2394511"/>
          </a:xfrm>
          <a:prstGeom prst="rect">
            <a:avLst/>
          </a:prstGeom>
        </p:spPr>
      </p:pic>
      <p:pic>
        <p:nvPicPr>
          <p:cNvPr id="11" name="Obraz 10">
            <a:extLst>
              <a:ext uri="{FF2B5EF4-FFF2-40B4-BE49-F238E27FC236}">
                <a16:creationId xmlns:a16="http://schemas.microsoft.com/office/drawing/2014/main" id="{9D9527C4-EDF9-424B-9424-2E944378F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614" y="1529427"/>
            <a:ext cx="3834482" cy="2712306"/>
          </a:xfrm>
          <a:prstGeom prst="rect">
            <a:avLst/>
          </a:prstGeom>
        </p:spPr>
      </p:pic>
      <p:pic>
        <p:nvPicPr>
          <p:cNvPr id="13" name="Obraz 12">
            <a:extLst>
              <a:ext uri="{FF2B5EF4-FFF2-40B4-BE49-F238E27FC236}">
                <a16:creationId xmlns:a16="http://schemas.microsoft.com/office/drawing/2014/main" id="{9AC3C4A6-8A46-4D23-85BA-2EBED533F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034" y="3102005"/>
            <a:ext cx="3736001" cy="2729410"/>
          </a:xfrm>
          <a:prstGeom prst="rect">
            <a:avLst/>
          </a:prstGeom>
        </p:spPr>
      </p:pic>
    </p:spTree>
    <p:extLst>
      <p:ext uri="{BB962C8B-B14F-4D97-AF65-F5344CB8AC3E}">
        <p14:creationId xmlns:p14="http://schemas.microsoft.com/office/powerpoint/2010/main" val="20535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B2B74867-2E40-406A-8292-74439559D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91216"/>
          </a:xfrm>
          <a:prstGeom prst="rect">
            <a:avLst/>
          </a:prstGeom>
        </p:spPr>
      </p:pic>
    </p:spTree>
    <p:extLst>
      <p:ext uri="{BB962C8B-B14F-4D97-AF65-F5344CB8AC3E}">
        <p14:creationId xmlns:p14="http://schemas.microsoft.com/office/powerpoint/2010/main" val="2772276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4F983C-9F82-4162-95D1-651D06E5FCF3}"/>
              </a:ext>
            </a:extLst>
          </p:cNvPr>
          <p:cNvSpPr>
            <a:spLocks noGrp="1"/>
          </p:cNvSpPr>
          <p:nvPr>
            <p:ph type="title"/>
          </p:nvPr>
        </p:nvSpPr>
        <p:spPr/>
        <p:txBody>
          <a:bodyPr/>
          <a:lstStyle/>
          <a:p>
            <a:r>
              <a:rPr lang="pl-PL" dirty="0"/>
              <a:t>Course 1. EMDE </a:t>
            </a:r>
            <a:r>
              <a:rPr lang="pl-PL" dirty="0" err="1"/>
              <a:t>structure</a:t>
            </a:r>
            <a:endParaRPr lang="pl-PL" dirty="0"/>
          </a:p>
        </p:txBody>
      </p:sp>
      <p:sp>
        <p:nvSpPr>
          <p:cNvPr id="3" name="Symbol zastępczy zawartości 2">
            <a:extLst>
              <a:ext uri="{FF2B5EF4-FFF2-40B4-BE49-F238E27FC236}">
                <a16:creationId xmlns:a16="http://schemas.microsoft.com/office/drawing/2014/main" id="{9F1992F6-791E-4B60-83BC-04A827628589}"/>
              </a:ext>
            </a:extLst>
          </p:cNvPr>
          <p:cNvSpPr>
            <a:spLocks noGrp="1"/>
          </p:cNvSpPr>
          <p:nvPr>
            <p:ph idx="1"/>
          </p:nvPr>
        </p:nvSpPr>
        <p:spPr/>
        <p:txBody>
          <a:bodyPr>
            <a:noAutofit/>
          </a:bodyPr>
          <a:lstStyle/>
          <a:p>
            <a:pPr marL="0" indent="0">
              <a:buNone/>
            </a:pPr>
            <a:r>
              <a:rPr lang="en-US" sz="1800" dirty="0"/>
              <a:t>I. Business perspective to understand the digital economy and its influence</a:t>
            </a:r>
          </a:p>
          <a:p>
            <a:pPr marL="457200" lvl="1" indent="0">
              <a:buNone/>
            </a:pPr>
            <a:r>
              <a:rPr lang="en-US" sz="1400" dirty="0"/>
              <a:t>A. How digital economy innovations and its social context impacts different types of</a:t>
            </a:r>
            <a:r>
              <a:rPr lang="pl-PL" sz="1400" dirty="0"/>
              <a:t> </a:t>
            </a:r>
            <a:r>
              <a:rPr lang="en-US" sz="1400" dirty="0"/>
              <a:t>businesses?</a:t>
            </a:r>
          </a:p>
          <a:p>
            <a:pPr marL="457200" lvl="1" indent="0">
              <a:buNone/>
            </a:pPr>
            <a:r>
              <a:rPr lang="en-US" sz="1400" dirty="0"/>
              <a:t>B. Digitalization in the context of needs, markets, channels, products and services</a:t>
            </a:r>
            <a:r>
              <a:rPr lang="pl-PL" sz="1400" dirty="0"/>
              <a:t> </a:t>
            </a:r>
            <a:r>
              <a:rPr lang="en-US" sz="1400" dirty="0"/>
              <a:t>and management and organizational set-up - identification of different way digital</a:t>
            </a:r>
            <a:r>
              <a:rPr lang="pl-PL" sz="1400" dirty="0"/>
              <a:t> </a:t>
            </a:r>
            <a:r>
              <a:rPr lang="en-US" sz="1400" dirty="0"/>
              <a:t>era changes the business</a:t>
            </a:r>
          </a:p>
          <a:p>
            <a:pPr marL="457200" lvl="1" indent="0">
              <a:buNone/>
            </a:pPr>
            <a:r>
              <a:rPr lang="en-US" sz="1400" dirty="0"/>
              <a:t>C. How the pace of changes affects the business in the digital economy: New</a:t>
            </a:r>
            <a:r>
              <a:rPr lang="pl-PL" sz="1400" dirty="0"/>
              <a:t> </a:t>
            </a:r>
            <a:r>
              <a:rPr lang="en-US" sz="1400" dirty="0"/>
              <a:t>business imperatives</a:t>
            </a:r>
          </a:p>
          <a:p>
            <a:pPr marL="457200" lvl="1" indent="0">
              <a:buNone/>
            </a:pPr>
            <a:r>
              <a:rPr lang="en-US" sz="1400" dirty="0"/>
              <a:t>D. Organizational structures and management functions of today: reshaping</a:t>
            </a:r>
            <a:r>
              <a:rPr lang="pl-PL" sz="1400" dirty="0"/>
              <a:t> </a:t>
            </a:r>
            <a:r>
              <a:rPr lang="en-US" sz="1400" dirty="0"/>
              <a:t>structures, combining resources and competences and building relations</a:t>
            </a:r>
          </a:p>
          <a:p>
            <a:pPr marL="0" indent="0">
              <a:buNone/>
            </a:pPr>
            <a:r>
              <a:rPr lang="en-US" sz="1800" dirty="0"/>
              <a:t>II. Sustainable and digital: new patterns for strategies and business models</a:t>
            </a:r>
          </a:p>
          <a:p>
            <a:pPr marL="457200" lvl="1" indent="0">
              <a:buNone/>
            </a:pPr>
            <a:r>
              <a:rPr lang="en-US" sz="1400" dirty="0"/>
              <a:t>A. Strategy or business models? Different approaches to lead your business</a:t>
            </a:r>
          </a:p>
          <a:p>
            <a:pPr marL="457200" lvl="1" indent="0">
              <a:buNone/>
            </a:pPr>
            <a:r>
              <a:rPr lang="en-US" sz="1400" dirty="0"/>
              <a:t>B. Sustainable or digital: Emerging business models and its components</a:t>
            </a:r>
          </a:p>
          <a:p>
            <a:pPr marL="457200" lvl="1" indent="0">
              <a:buNone/>
            </a:pPr>
            <a:r>
              <a:rPr lang="en-US" sz="1400" dirty="0"/>
              <a:t>C. Following technical innovations with sustainable business models</a:t>
            </a:r>
          </a:p>
          <a:p>
            <a:pPr marL="457200" lvl="1" indent="0">
              <a:buNone/>
            </a:pPr>
            <a:r>
              <a:rPr lang="en-US" sz="1400" dirty="0"/>
              <a:t>D. Defining unique value proposition and designing customer relationships</a:t>
            </a:r>
          </a:p>
          <a:p>
            <a:pPr marL="457200" lvl="1" indent="0">
              <a:buNone/>
            </a:pPr>
            <a:r>
              <a:rPr lang="en-US" sz="1400" dirty="0"/>
              <a:t>E. Collaboration and competition in the age of networking</a:t>
            </a:r>
          </a:p>
          <a:p>
            <a:pPr marL="0" indent="0">
              <a:buNone/>
            </a:pPr>
            <a:r>
              <a:rPr lang="en-US" sz="1800" dirty="0"/>
              <a:t>III. Strategic analysis tools and its use to capture the competitive advantage in digital</a:t>
            </a:r>
            <a:r>
              <a:rPr lang="pl-PL" sz="1800" dirty="0"/>
              <a:t> </a:t>
            </a:r>
            <a:r>
              <a:rPr lang="en-US" sz="1800" dirty="0"/>
              <a:t>economy</a:t>
            </a:r>
          </a:p>
          <a:p>
            <a:pPr marL="457200" lvl="1" indent="0">
              <a:buNone/>
            </a:pPr>
            <a:r>
              <a:rPr lang="en-US" sz="1400" dirty="0"/>
              <a:t>A. Business model canvas: capturing the key of digital business</a:t>
            </a:r>
          </a:p>
          <a:p>
            <a:pPr marL="457200" lvl="1" indent="0">
              <a:buNone/>
            </a:pPr>
            <a:r>
              <a:rPr lang="en-US" sz="1400" dirty="0"/>
              <a:t>B. Mapping the value streams: visualizing the flows and relationships</a:t>
            </a:r>
          </a:p>
          <a:p>
            <a:pPr marL="457200" lvl="1" indent="0">
              <a:buNone/>
            </a:pPr>
            <a:r>
              <a:rPr lang="pl-PL" sz="1400" dirty="0"/>
              <a:t>C. </a:t>
            </a:r>
            <a:r>
              <a:rPr lang="en-US" sz="1400" dirty="0"/>
              <a:t>Decision support with strategic analysis tools: business at strategic crossroads</a:t>
            </a:r>
            <a:endParaRPr lang="pl-PL" sz="1400" dirty="0"/>
          </a:p>
        </p:txBody>
      </p:sp>
    </p:spTree>
    <p:extLst>
      <p:ext uri="{BB962C8B-B14F-4D97-AF65-F5344CB8AC3E}">
        <p14:creationId xmlns:p14="http://schemas.microsoft.com/office/powerpoint/2010/main" val="3487171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a:bodyPr>
          <a:lstStyle/>
          <a:p>
            <a:r>
              <a:rPr lang="pl-PL" sz="2800" dirty="0">
                <a:solidFill>
                  <a:srgbClr val="002060"/>
                </a:solidFill>
                <a:latin typeface="Arial-BoldMT"/>
              </a:rPr>
              <a:t>M2: New business </a:t>
            </a:r>
            <a:r>
              <a:rPr lang="pl-PL" sz="2800" dirty="0" err="1">
                <a:solidFill>
                  <a:srgbClr val="002060"/>
                </a:solidFill>
                <a:latin typeface="Arial-BoldMT"/>
              </a:rPr>
              <a:t>imperatives</a:t>
            </a:r>
            <a:br>
              <a:rPr lang="pl-PL" sz="2800" dirty="0">
                <a:solidFill>
                  <a:srgbClr val="002060"/>
                </a:solidFill>
                <a:latin typeface="Arial-BoldMT"/>
              </a:rPr>
            </a:br>
            <a:r>
              <a:rPr lang="pl-PL" sz="2000" dirty="0">
                <a:latin typeface="Arial-BoldMT"/>
              </a:rPr>
              <a:t>Digital </a:t>
            </a:r>
            <a:r>
              <a:rPr lang="pl-PL" sz="2000" dirty="0" err="1">
                <a:latin typeface="Arial-BoldMT"/>
              </a:rPr>
              <a:t>transformation</a:t>
            </a:r>
            <a:r>
              <a:rPr lang="pl-PL" sz="2000" dirty="0">
                <a:latin typeface="Arial-BoldMT"/>
              </a:rPr>
              <a:t> </a:t>
            </a:r>
            <a:r>
              <a:rPr lang="pl-PL" sz="2000" dirty="0" err="1">
                <a:latin typeface="Arial-BoldMT"/>
              </a:rPr>
              <a:t>process</a:t>
            </a:r>
            <a:endParaRPr lang="pl-PL" sz="2800" dirty="0"/>
          </a:p>
        </p:txBody>
      </p:sp>
      <p:pic>
        <p:nvPicPr>
          <p:cNvPr id="4" name="Symbol zastępczy zawartości 3">
            <a:extLst>
              <a:ext uri="{FF2B5EF4-FFF2-40B4-BE49-F238E27FC236}">
                <a16:creationId xmlns:a16="http://schemas.microsoft.com/office/drawing/2014/main" id="{6E4020BE-BAD9-46CB-8DB9-6EE9159671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998" y="4220024"/>
            <a:ext cx="5181524" cy="2552700"/>
          </a:xfrm>
        </p:spPr>
      </p:pic>
      <p:sp>
        <p:nvSpPr>
          <p:cNvPr id="7" name="pole tekstowe 6">
            <a:extLst>
              <a:ext uri="{FF2B5EF4-FFF2-40B4-BE49-F238E27FC236}">
                <a16:creationId xmlns:a16="http://schemas.microsoft.com/office/drawing/2014/main" id="{73F8302D-49FE-466A-BC55-AAA484B2F27F}"/>
              </a:ext>
            </a:extLst>
          </p:cNvPr>
          <p:cNvSpPr txBox="1"/>
          <p:nvPr/>
        </p:nvSpPr>
        <p:spPr>
          <a:xfrm>
            <a:off x="8699500" y="6108208"/>
            <a:ext cx="1895071" cy="369332"/>
          </a:xfrm>
          <a:prstGeom prst="rect">
            <a:avLst/>
          </a:prstGeom>
          <a:noFill/>
        </p:spPr>
        <p:txBody>
          <a:bodyPr wrap="none" rtlCol="0">
            <a:spAutoFit/>
          </a:bodyPr>
          <a:lstStyle/>
          <a:p>
            <a:r>
              <a:rPr lang="pl-PL" dirty="0"/>
              <a:t>(</a:t>
            </a:r>
            <a:r>
              <a:rPr lang="pl-PL" dirty="0" err="1"/>
              <a:t>Hinchcliffe</a:t>
            </a:r>
            <a:r>
              <a:rPr lang="pl-PL" dirty="0"/>
              <a:t>, 2018)</a:t>
            </a:r>
          </a:p>
        </p:txBody>
      </p:sp>
      <p:pic>
        <p:nvPicPr>
          <p:cNvPr id="9" name="Obraz 8">
            <a:extLst>
              <a:ext uri="{FF2B5EF4-FFF2-40B4-BE49-F238E27FC236}">
                <a16:creationId xmlns:a16="http://schemas.microsoft.com/office/drawing/2014/main" id="{B2B74867-2E40-406A-8292-74439559D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303" y="1504154"/>
            <a:ext cx="4175794" cy="2394511"/>
          </a:xfrm>
          <a:prstGeom prst="rect">
            <a:avLst/>
          </a:prstGeom>
        </p:spPr>
      </p:pic>
      <p:pic>
        <p:nvPicPr>
          <p:cNvPr id="13" name="Obraz 12">
            <a:extLst>
              <a:ext uri="{FF2B5EF4-FFF2-40B4-BE49-F238E27FC236}">
                <a16:creationId xmlns:a16="http://schemas.microsoft.com/office/drawing/2014/main" id="{9AC3C4A6-8A46-4D23-85BA-2EBED533F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9034" y="3102005"/>
            <a:ext cx="3736001" cy="2729410"/>
          </a:xfrm>
          <a:prstGeom prst="rect">
            <a:avLst/>
          </a:prstGeom>
        </p:spPr>
      </p:pic>
      <p:pic>
        <p:nvPicPr>
          <p:cNvPr id="11" name="Obraz 10">
            <a:extLst>
              <a:ext uri="{FF2B5EF4-FFF2-40B4-BE49-F238E27FC236}">
                <a16:creationId xmlns:a16="http://schemas.microsoft.com/office/drawing/2014/main" id="{9D9527C4-EDF9-424B-9424-2E944378F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6058"/>
            <a:ext cx="9613900" cy="6800355"/>
          </a:xfrm>
          <a:prstGeom prst="rect">
            <a:avLst/>
          </a:prstGeom>
        </p:spPr>
      </p:pic>
    </p:spTree>
    <p:extLst>
      <p:ext uri="{BB962C8B-B14F-4D97-AF65-F5344CB8AC3E}">
        <p14:creationId xmlns:p14="http://schemas.microsoft.com/office/powerpoint/2010/main" val="3070578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D9527C4-EDF9-424B-9424-2E944378F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18" y="1336705"/>
            <a:ext cx="4394200" cy="3108220"/>
          </a:xfrm>
          <a:prstGeom prst="rect">
            <a:avLst/>
          </a:prstGeom>
        </p:spPr>
      </p:pic>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a:bodyPr>
          <a:lstStyle/>
          <a:p>
            <a:r>
              <a:rPr lang="pl-PL" sz="2800" dirty="0">
                <a:solidFill>
                  <a:srgbClr val="002060"/>
                </a:solidFill>
                <a:latin typeface="Arial-BoldMT"/>
              </a:rPr>
              <a:t>M2: New business </a:t>
            </a:r>
            <a:r>
              <a:rPr lang="pl-PL" sz="2800" dirty="0" err="1">
                <a:solidFill>
                  <a:srgbClr val="002060"/>
                </a:solidFill>
                <a:latin typeface="Arial-BoldMT"/>
              </a:rPr>
              <a:t>imperatives</a:t>
            </a:r>
            <a:br>
              <a:rPr lang="pl-PL" sz="2800" dirty="0">
                <a:solidFill>
                  <a:srgbClr val="002060"/>
                </a:solidFill>
                <a:latin typeface="Arial-BoldMT"/>
              </a:rPr>
            </a:br>
            <a:r>
              <a:rPr lang="pl-PL" sz="2000" dirty="0">
                <a:latin typeface="Arial-BoldMT"/>
              </a:rPr>
              <a:t>Digital </a:t>
            </a:r>
            <a:r>
              <a:rPr lang="pl-PL" sz="2000" dirty="0" err="1">
                <a:latin typeface="Arial-BoldMT"/>
              </a:rPr>
              <a:t>transformation</a:t>
            </a:r>
            <a:r>
              <a:rPr lang="pl-PL" sz="2000" dirty="0">
                <a:latin typeface="Arial-BoldMT"/>
              </a:rPr>
              <a:t> </a:t>
            </a:r>
            <a:r>
              <a:rPr lang="pl-PL" sz="2000" dirty="0" err="1">
                <a:latin typeface="Arial-BoldMT"/>
              </a:rPr>
              <a:t>process</a:t>
            </a:r>
            <a:endParaRPr lang="pl-PL" sz="2800" dirty="0"/>
          </a:p>
        </p:txBody>
      </p:sp>
      <p:pic>
        <p:nvPicPr>
          <p:cNvPr id="4" name="Symbol zastępczy zawartości 3">
            <a:extLst>
              <a:ext uri="{FF2B5EF4-FFF2-40B4-BE49-F238E27FC236}">
                <a16:creationId xmlns:a16="http://schemas.microsoft.com/office/drawing/2014/main" id="{6E4020BE-BAD9-46CB-8DB9-6EE9159671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998" y="4220024"/>
            <a:ext cx="5181524" cy="2552700"/>
          </a:xfrm>
        </p:spPr>
      </p:pic>
      <p:sp>
        <p:nvSpPr>
          <p:cNvPr id="7" name="pole tekstowe 6">
            <a:extLst>
              <a:ext uri="{FF2B5EF4-FFF2-40B4-BE49-F238E27FC236}">
                <a16:creationId xmlns:a16="http://schemas.microsoft.com/office/drawing/2014/main" id="{73F8302D-49FE-466A-BC55-AAA484B2F27F}"/>
              </a:ext>
            </a:extLst>
          </p:cNvPr>
          <p:cNvSpPr txBox="1"/>
          <p:nvPr/>
        </p:nvSpPr>
        <p:spPr>
          <a:xfrm>
            <a:off x="8699500" y="6108208"/>
            <a:ext cx="1895071" cy="369332"/>
          </a:xfrm>
          <a:prstGeom prst="rect">
            <a:avLst/>
          </a:prstGeom>
          <a:noFill/>
        </p:spPr>
        <p:txBody>
          <a:bodyPr wrap="none" rtlCol="0">
            <a:spAutoFit/>
          </a:bodyPr>
          <a:lstStyle/>
          <a:p>
            <a:r>
              <a:rPr lang="pl-PL" dirty="0"/>
              <a:t>(</a:t>
            </a:r>
            <a:r>
              <a:rPr lang="pl-PL" dirty="0" err="1"/>
              <a:t>Hinchcliffe</a:t>
            </a:r>
            <a:r>
              <a:rPr lang="pl-PL" dirty="0"/>
              <a:t>, 2018)</a:t>
            </a:r>
          </a:p>
        </p:txBody>
      </p:sp>
      <p:pic>
        <p:nvPicPr>
          <p:cNvPr id="9" name="Obraz 8">
            <a:extLst>
              <a:ext uri="{FF2B5EF4-FFF2-40B4-BE49-F238E27FC236}">
                <a16:creationId xmlns:a16="http://schemas.microsoft.com/office/drawing/2014/main" id="{B2B74867-2E40-406A-8292-74439559D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303" y="1504154"/>
            <a:ext cx="4175794" cy="2394511"/>
          </a:xfrm>
          <a:prstGeom prst="rect">
            <a:avLst/>
          </a:prstGeom>
        </p:spPr>
      </p:pic>
      <p:pic>
        <p:nvPicPr>
          <p:cNvPr id="13" name="Obraz 12">
            <a:extLst>
              <a:ext uri="{FF2B5EF4-FFF2-40B4-BE49-F238E27FC236}">
                <a16:creationId xmlns:a16="http://schemas.microsoft.com/office/drawing/2014/main" id="{9AC3C4A6-8A46-4D23-85BA-2EBED533F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050" y="-45578"/>
            <a:ext cx="9613900" cy="7023626"/>
          </a:xfrm>
          <a:prstGeom prst="rect">
            <a:avLst/>
          </a:prstGeom>
        </p:spPr>
      </p:pic>
    </p:spTree>
    <p:extLst>
      <p:ext uri="{BB962C8B-B14F-4D97-AF65-F5344CB8AC3E}">
        <p14:creationId xmlns:p14="http://schemas.microsoft.com/office/powerpoint/2010/main" val="3323876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a:bodyPr>
          <a:lstStyle/>
          <a:p>
            <a:r>
              <a:rPr lang="pl-PL" sz="2800" dirty="0">
                <a:solidFill>
                  <a:srgbClr val="002060"/>
                </a:solidFill>
                <a:latin typeface="Arial-BoldMT"/>
              </a:rPr>
              <a:t>M2: New business </a:t>
            </a:r>
            <a:r>
              <a:rPr lang="pl-PL" sz="2800" dirty="0" err="1">
                <a:solidFill>
                  <a:srgbClr val="002060"/>
                </a:solidFill>
                <a:latin typeface="Arial-BoldMT"/>
              </a:rPr>
              <a:t>imperatives</a:t>
            </a:r>
            <a:br>
              <a:rPr lang="pl-PL" sz="2800" dirty="0">
                <a:solidFill>
                  <a:srgbClr val="002060"/>
                </a:solidFill>
                <a:latin typeface="Arial-BoldMT"/>
              </a:rPr>
            </a:br>
            <a:r>
              <a:rPr lang="pl-PL" sz="2000" dirty="0">
                <a:latin typeface="Arial-BoldMT"/>
              </a:rPr>
              <a:t>Digital </a:t>
            </a:r>
            <a:r>
              <a:rPr lang="pl-PL" sz="2000" dirty="0" err="1">
                <a:latin typeface="Arial-BoldMT"/>
              </a:rPr>
              <a:t>transformation</a:t>
            </a:r>
            <a:r>
              <a:rPr lang="pl-PL" sz="2000" dirty="0">
                <a:latin typeface="Arial-BoldMT"/>
              </a:rPr>
              <a:t> </a:t>
            </a:r>
            <a:r>
              <a:rPr lang="pl-PL" sz="2000" dirty="0" err="1">
                <a:latin typeface="Arial-BoldMT"/>
              </a:rPr>
              <a:t>process</a:t>
            </a:r>
            <a:endParaRPr lang="pl-PL" sz="2800" dirty="0"/>
          </a:p>
        </p:txBody>
      </p:sp>
      <p:pic>
        <p:nvPicPr>
          <p:cNvPr id="9" name="Obraz 8">
            <a:extLst>
              <a:ext uri="{FF2B5EF4-FFF2-40B4-BE49-F238E27FC236}">
                <a16:creationId xmlns:a16="http://schemas.microsoft.com/office/drawing/2014/main" id="{B2B74867-2E40-406A-8292-74439559D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303" y="1504154"/>
            <a:ext cx="4175794" cy="2394511"/>
          </a:xfrm>
          <a:prstGeom prst="rect">
            <a:avLst/>
          </a:prstGeom>
        </p:spPr>
      </p:pic>
      <p:pic>
        <p:nvPicPr>
          <p:cNvPr id="11" name="Obraz 10">
            <a:extLst>
              <a:ext uri="{FF2B5EF4-FFF2-40B4-BE49-F238E27FC236}">
                <a16:creationId xmlns:a16="http://schemas.microsoft.com/office/drawing/2014/main" id="{9D9527C4-EDF9-424B-9424-2E944378F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614" y="1529427"/>
            <a:ext cx="3834482" cy="2712306"/>
          </a:xfrm>
          <a:prstGeom prst="rect">
            <a:avLst/>
          </a:prstGeom>
        </p:spPr>
      </p:pic>
      <p:pic>
        <p:nvPicPr>
          <p:cNvPr id="13" name="Obraz 12">
            <a:extLst>
              <a:ext uri="{FF2B5EF4-FFF2-40B4-BE49-F238E27FC236}">
                <a16:creationId xmlns:a16="http://schemas.microsoft.com/office/drawing/2014/main" id="{9AC3C4A6-8A46-4D23-85BA-2EBED533F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9034" y="3102005"/>
            <a:ext cx="3736001" cy="2729410"/>
          </a:xfrm>
          <a:prstGeom prst="rect">
            <a:avLst/>
          </a:prstGeom>
        </p:spPr>
      </p:pic>
      <p:pic>
        <p:nvPicPr>
          <p:cNvPr id="4" name="Symbol zastępczy zawartości 3">
            <a:extLst>
              <a:ext uri="{FF2B5EF4-FFF2-40B4-BE49-F238E27FC236}">
                <a16:creationId xmlns:a16="http://schemas.microsoft.com/office/drawing/2014/main" id="{6E4020BE-BAD9-46CB-8DB9-6EE915967138}"/>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 y="60354"/>
            <a:ext cx="12276061" cy="6047854"/>
          </a:xfrm>
        </p:spPr>
      </p:pic>
    </p:spTree>
    <p:extLst>
      <p:ext uri="{BB962C8B-B14F-4D97-AF65-F5344CB8AC3E}">
        <p14:creationId xmlns:p14="http://schemas.microsoft.com/office/powerpoint/2010/main" val="76427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3D2D64-D021-42EC-9B8A-2CA3D39CCD4E}"/>
              </a:ext>
            </a:extLst>
          </p:cNvPr>
          <p:cNvSpPr>
            <a:spLocks noGrp="1"/>
          </p:cNvSpPr>
          <p:nvPr>
            <p:ph type="title"/>
          </p:nvPr>
        </p:nvSpPr>
        <p:spPr/>
        <p:txBody>
          <a:bodyPr>
            <a:normAutofit fontScale="90000"/>
          </a:bodyPr>
          <a:lstStyle/>
          <a:p>
            <a:r>
              <a:rPr lang="pl-PL" sz="3200" dirty="0">
                <a:solidFill>
                  <a:srgbClr val="002060"/>
                </a:solidFill>
                <a:latin typeface="Arial-BoldMT"/>
              </a:rPr>
              <a:t>M2: </a:t>
            </a:r>
            <a:r>
              <a:rPr lang="pl-PL" sz="3200" dirty="0" err="1">
                <a:solidFill>
                  <a:srgbClr val="002060"/>
                </a:solidFill>
                <a:latin typeface="Arial-BoldMT"/>
              </a:rPr>
              <a:t>Emergining</a:t>
            </a:r>
            <a:r>
              <a:rPr lang="pl-PL" sz="3200" dirty="0">
                <a:solidFill>
                  <a:srgbClr val="002060"/>
                </a:solidFill>
                <a:latin typeface="Arial-BoldMT"/>
              </a:rPr>
              <a:t> business </a:t>
            </a:r>
            <a:r>
              <a:rPr lang="pl-PL" sz="3200" dirty="0" err="1">
                <a:solidFill>
                  <a:srgbClr val="002060"/>
                </a:solidFill>
                <a:latin typeface="Arial-BoldMT"/>
              </a:rPr>
              <a:t>models</a:t>
            </a:r>
            <a:br>
              <a:rPr lang="pl-PL" sz="3200" dirty="0">
                <a:solidFill>
                  <a:srgbClr val="002060"/>
                </a:solidFill>
                <a:latin typeface="Arial-BoldMT"/>
              </a:rPr>
            </a:br>
            <a:r>
              <a:rPr lang="pl-PL" sz="3200" dirty="0">
                <a:effectLst/>
                <a:latin typeface="Calibri" panose="020F0502020204030204" pitchFamily="34" charset="0"/>
                <a:ea typeface="Calibri" panose="020F0502020204030204" pitchFamily="34" charset="0"/>
                <a:cs typeface="Times New Roman" panose="02020603050405020304" pitchFamily="18" charset="0"/>
              </a:rPr>
              <a:t>General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classification</a:t>
            </a:r>
            <a:r>
              <a:rPr lang="pl-PL" sz="3200" dirty="0">
                <a:effectLst/>
                <a:latin typeface="Calibri" panose="020F0502020204030204" pitchFamily="34" charset="0"/>
                <a:ea typeface="Calibri" panose="020F0502020204030204" pitchFamily="34" charset="0"/>
                <a:cs typeface="Times New Roman" panose="02020603050405020304" pitchFamily="18" charset="0"/>
              </a:rPr>
              <a:t> of business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models</a:t>
            </a:r>
            <a:r>
              <a:rPr lang="pl-PL" sz="3200" dirty="0">
                <a:effectLst/>
                <a:latin typeface="Calibri" panose="020F0502020204030204" pitchFamily="34" charset="0"/>
                <a:ea typeface="Calibri" panose="020F0502020204030204" pitchFamily="34" charset="0"/>
                <a:cs typeface="Times New Roman" panose="02020603050405020304" pitchFamily="18" charset="0"/>
              </a:rPr>
              <a:t>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innovation</a:t>
            </a:r>
            <a:endParaRPr lang="pl-PL" dirty="0"/>
          </a:p>
        </p:txBody>
      </p:sp>
      <p:graphicFrame>
        <p:nvGraphicFramePr>
          <p:cNvPr id="4" name="Tabela 4">
            <a:extLst>
              <a:ext uri="{FF2B5EF4-FFF2-40B4-BE49-F238E27FC236}">
                <a16:creationId xmlns:a16="http://schemas.microsoft.com/office/drawing/2014/main" id="{D07DD134-A546-4D99-88C7-17E5C9B5FCFA}"/>
              </a:ext>
            </a:extLst>
          </p:cNvPr>
          <p:cNvGraphicFramePr>
            <a:graphicFrameLocks noGrp="1"/>
          </p:cNvGraphicFramePr>
          <p:nvPr>
            <p:ph idx="1"/>
            <p:extLst>
              <p:ext uri="{D42A27DB-BD31-4B8C-83A1-F6EECF244321}">
                <p14:modId xmlns:p14="http://schemas.microsoft.com/office/powerpoint/2010/main" val="1443505392"/>
              </p:ext>
            </p:extLst>
          </p:nvPr>
        </p:nvGraphicFramePr>
        <p:xfrm>
          <a:off x="476250" y="1693863"/>
          <a:ext cx="11228388" cy="4668520"/>
        </p:xfrm>
        <a:graphic>
          <a:graphicData uri="http://schemas.openxmlformats.org/drawingml/2006/table">
            <a:tbl>
              <a:tblPr firstRow="1" bandRow="1">
                <a:tableStyleId>{5C22544A-7EE6-4342-B048-85BDC9FD1C3A}</a:tableStyleId>
              </a:tblPr>
              <a:tblGrid>
                <a:gridCol w="1581150">
                  <a:extLst>
                    <a:ext uri="{9D8B030D-6E8A-4147-A177-3AD203B41FA5}">
                      <a16:colId xmlns:a16="http://schemas.microsoft.com/office/drawing/2014/main" val="1169367643"/>
                    </a:ext>
                  </a:extLst>
                </a:gridCol>
                <a:gridCol w="9647238">
                  <a:extLst>
                    <a:ext uri="{9D8B030D-6E8A-4147-A177-3AD203B41FA5}">
                      <a16:colId xmlns:a16="http://schemas.microsoft.com/office/drawing/2014/main" val="2491182700"/>
                    </a:ext>
                  </a:extLst>
                </a:gridCol>
              </a:tblGrid>
              <a:tr h="370840">
                <a:tc>
                  <a:txBody>
                    <a:bodyPr/>
                    <a:lstStyle/>
                    <a:p>
                      <a:r>
                        <a:rPr lang="pl-PL" dirty="0" err="1"/>
                        <a:t>Key</a:t>
                      </a:r>
                      <a:r>
                        <a:rPr lang="pl-PL" dirty="0"/>
                        <a:t> </a:t>
                      </a:r>
                      <a:r>
                        <a:rPr lang="pl-PL" dirty="0" err="1"/>
                        <a:t>feature</a:t>
                      </a:r>
                      <a:endParaRPr lang="pl-PL" dirty="0"/>
                    </a:p>
                  </a:txBody>
                  <a:tcPr/>
                </a:tc>
                <a:tc>
                  <a:txBody>
                    <a:bodyPr/>
                    <a:lstStyle/>
                    <a:p>
                      <a:r>
                        <a:rPr lang="pl-PL" dirty="0" err="1"/>
                        <a:t>Description</a:t>
                      </a:r>
                      <a:endParaRPr lang="pl-PL" dirty="0"/>
                    </a:p>
                  </a:txBody>
                  <a:tcPr/>
                </a:tc>
                <a:extLst>
                  <a:ext uri="{0D108BD9-81ED-4DB2-BD59-A6C34878D82A}">
                    <a16:rowId xmlns:a16="http://schemas.microsoft.com/office/drawing/2014/main" val="46766362"/>
                  </a:ext>
                </a:extLst>
              </a:tr>
              <a:tr h="370840">
                <a:tc>
                  <a:txBody>
                    <a:bodyPr/>
                    <a:lstStyle/>
                    <a:p>
                      <a:r>
                        <a:rPr lang="en-US" sz="1800" b="1" kern="1200" dirty="0">
                          <a:solidFill>
                            <a:schemeClr val="dk1"/>
                          </a:solidFill>
                          <a:effectLst/>
                          <a:latin typeface="+mn-lt"/>
                          <a:ea typeface="+mn-ea"/>
                          <a:cs typeface="+mn-cs"/>
                        </a:rPr>
                        <a:t>cost obsession</a:t>
                      </a:r>
                      <a:endParaRPr lang="pl-PL" dirty="0"/>
                    </a:p>
                  </a:txBody>
                  <a:tcPr/>
                </a:tc>
                <a:tc>
                  <a:txBody>
                    <a:bodyPr/>
                    <a:lstStyle/>
                    <a:p>
                      <a:r>
                        <a:rPr lang="en-US" sz="1800" kern="1200" dirty="0">
                          <a:solidFill>
                            <a:schemeClr val="dk1"/>
                          </a:solidFill>
                          <a:effectLst/>
                          <a:latin typeface="+mn-lt"/>
                          <a:ea typeface="+mn-ea"/>
                          <a:cs typeface="+mn-cs"/>
                        </a:rPr>
                        <a:t>The idea is to get rid of frills and make use of economies of scale, scope, utilization, experience and other factors for the benefit of consumers. Anything that does not create value for the consumer is stripped out.</a:t>
                      </a:r>
                      <a:endParaRPr lang="pl-PL" dirty="0"/>
                    </a:p>
                  </a:txBody>
                  <a:tcPr/>
                </a:tc>
                <a:extLst>
                  <a:ext uri="{0D108BD9-81ED-4DB2-BD59-A6C34878D82A}">
                    <a16:rowId xmlns:a16="http://schemas.microsoft.com/office/drawing/2014/main" val="4139004724"/>
                  </a:ext>
                </a:extLst>
              </a:tr>
              <a:tr h="370840">
                <a:tc>
                  <a:txBody>
                    <a:bodyPr/>
                    <a:lstStyle/>
                    <a:p>
                      <a:r>
                        <a:rPr lang="en-US" sz="1800" b="1" kern="1200" dirty="0">
                          <a:solidFill>
                            <a:schemeClr val="dk1"/>
                          </a:solidFill>
                          <a:effectLst/>
                          <a:latin typeface="+mn-lt"/>
                          <a:ea typeface="+mn-ea"/>
                          <a:cs typeface="+mn-cs"/>
                        </a:rPr>
                        <a:t>platform</a:t>
                      </a:r>
                      <a:endParaRPr lang="pl-PL" dirty="0"/>
                    </a:p>
                  </a:txBody>
                  <a:tcPr/>
                </a:tc>
                <a:tc>
                  <a:txBody>
                    <a:bodyPr/>
                    <a:lstStyle/>
                    <a:p>
                      <a:r>
                        <a:rPr lang="en-US" sz="1800" kern="1200" dirty="0">
                          <a:solidFill>
                            <a:schemeClr val="dk1"/>
                          </a:solidFill>
                          <a:effectLst/>
                          <a:latin typeface="+mn-lt"/>
                          <a:ea typeface="+mn-ea"/>
                          <a:cs typeface="+mn-cs"/>
                        </a:rPr>
                        <a:t>This term refers to a business model that supports two or more markets at the same time. A conventional market attracts buyers by providing a venue that supports the presence of sellers, and attracts sellers by the promise of the presence of buyers, all for a specific domain of goods or services. </a:t>
                      </a:r>
                      <a:endParaRPr lang="pl-PL" dirty="0"/>
                    </a:p>
                  </a:txBody>
                  <a:tcPr/>
                </a:tc>
                <a:extLst>
                  <a:ext uri="{0D108BD9-81ED-4DB2-BD59-A6C34878D82A}">
                    <a16:rowId xmlns:a16="http://schemas.microsoft.com/office/drawing/2014/main" val="3786635479"/>
                  </a:ext>
                </a:extLst>
              </a:tr>
              <a:tr h="370840">
                <a:tc>
                  <a:txBody>
                    <a:bodyPr/>
                    <a:lstStyle/>
                    <a:p>
                      <a:r>
                        <a:rPr lang="en-US" sz="1800" b="1" kern="1200" dirty="0">
                          <a:solidFill>
                            <a:schemeClr val="dk1"/>
                          </a:solidFill>
                          <a:effectLst/>
                          <a:latin typeface="+mn-lt"/>
                          <a:ea typeface="+mn-ea"/>
                          <a:cs typeface="+mn-cs"/>
                        </a:rPr>
                        <a:t>global business</a:t>
                      </a:r>
                      <a:endParaRPr lang="pl-PL" dirty="0"/>
                    </a:p>
                  </a:txBody>
                  <a:tcPr/>
                </a:tc>
                <a:tc>
                  <a:txBody>
                    <a:bodyPr/>
                    <a:lstStyle/>
                    <a:p>
                      <a:r>
                        <a:rPr lang="en-US" sz="1800" kern="1200" dirty="0">
                          <a:solidFill>
                            <a:schemeClr val="dk1"/>
                          </a:solidFill>
                          <a:effectLst/>
                          <a:latin typeface="+mn-lt"/>
                          <a:ea typeface="+mn-ea"/>
                          <a:cs typeface="+mn-cs"/>
                        </a:rPr>
                        <a:t>International growth </a:t>
                      </a:r>
                      <a:r>
                        <a:rPr lang="pl-PL" sz="1800" kern="1200" dirty="0" err="1">
                          <a:solidFill>
                            <a:schemeClr val="dk1"/>
                          </a:solidFill>
                          <a:effectLst/>
                          <a:latin typeface="+mn-lt"/>
                          <a:ea typeface="+mn-ea"/>
                          <a:cs typeface="+mn-cs"/>
                        </a:rPr>
                        <a:t>is</a:t>
                      </a:r>
                      <a:r>
                        <a:rPr lang="en-US" sz="1800" kern="1200" dirty="0">
                          <a:solidFill>
                            <a:schemeClr val="dk1"/>
                          </a:solidFill>
                          <a:effectLst/>
                          <a:latin typeface="+mn-lt"/>
                          <a:ea typeface="+mn-ea"/>
                          <a:cs typeface="+mn-cs"/>
                        </a:rPr>
                        <a:t> crucial to achieving economies of scale and attaining the mass that would enable the firm to develop and manage its production and logistics efficiently. Swift globalization </a:t>
                      </a:r>
                      <a:r>
                        <a:rPr lang="pl-PL" sz="1800" kern="1200" dirty="0" err="1">
                          <a:solidFill>
                            <a:schemeClr val="dk1"/>
                          </a:solidFill>
                          <a:effectLst/>
                          <a:latin typeface="+mn-lt"/>
                          <a:ea typeface="+mn-ea"/>
                          <a:cs typeface="+mn-cs"/>
                        </a:rPr>
                        <a:t>is</a:t>
                      </a:r>
                      <a:r>
                        <a:rPr lang="pl-PL" sz="1800" kern="1200" dirty="0">
                          <a:solidFill>
                            <a:schemeClr val="dk1"/>
                          </a:solidFill>
                          <a:effectLst/>
                          <a:latin typeface="+mn-lt"/>
                          <a:ea typeface="+mn-ea"/>
                          <a:cs typeface="+mn-cs"/>
                        </a:rPr>
                        <a:t> a</a:t>
                      </a:r>
                      <a:r>
                        <a:rPr lang="en-US" sz="1800" kern="1200" dirty="0">
                          <a:solidFill>
                            <a:schemeClr val="dk1"/>
                          </a:solidFill>
                          <a:effectLst/>
                          <a:latin typeface="+mn-lt"/>
                          <a:ea typeface="+mn-ea"/>
                          <a:cs typeface="+mn-cs"/>
                        </a:rPr>
                        <a:t> key. </a:t>
                      </a:r>
                      <a:endParaRPr lang="pl-PL" dirty="0"/>
                    </a:p>
                  </a:txBody>
                  <a:tcPr/>
                </a:tc>
                <a:extLst>
                  <a:ext uri="{0D108BD9-81ED-4DB2-BD59-A6C34878D82A}">
                    <a16:rowId xmlns:a16="http://schemas.microsoft.com/office/drawing/2014/main" val="1668137896"/>
                  </a:ext>
                </a:extLst>
              </a:tr>
              <a:tr h="515937">
                <a:tc>
                  <a:txBody>
                    <a:bodyPr/>
                    <a:lstStyle/>
                    <a:p>
                      <a:r>
                        <a:rPr lang="en-US" sz="1800" b="1" kern="1200" dirty="0">
                          <a:solidFill>
                            <a:schemeClr val="dk1"/>
                          </a:solidFill>
                          <a:effectLst/>
                          <a:latin typeface="+mn-lt"/>
                          <a:ea typeface="+mn-ea"/>
                          <a:cs typeface="+mn-cs"/>
                        </a:rPr>
                        <a:t>seeking excellence</a:t>
                      </a:r>
                      <a:endParaRPr lang="pl-PL" dirty="0"/>
                    </a:p>
                  </a:txBody>
                  <a:tcPr/>
                </a:tc>
                <a:tc>
                  <a:txBody>
                    <a:bodyPr/>
                    <a:lstStyle/>
                    <a:p>
                      <a:r>
                        <a:rPr lang="en-US" sz="1800" kern="1200" dirty="0">
                          <a:solidFill>
                            <a:schemeClr val="dk1"/>
                          </a:solidFill>
                          <a:effectLst/>
                          <a:latin typeface="+mn-lt"/>
                          <a:ea typeface="+mn-ea"/>
                          <a:cs typeface="+mn-cs"/>
                        </a:rPr>
                        <a:t>These companies focus on innovation, surprise their customers with new features, and satisfy needs which weren’t even there when the product comes out. </a:t>
                      </a:r>
                      <a:endParaRPr lang="pl-PL" dirty="0"/>
                    </a:p>
                  </a:txBody>
                  <a:tcPr/>
                </a:tc>
                <a:extLst>
                  <a:ext uri="{0D108BD9-81ED-4DB2-BD59-A6C34878D82A}">
                    <a16:rowId xmlns:a16="http://schemas.microsoft.com/office/drawing/2014/main" val="35897343"/>
                  </a:ext>
                </a:extLst>
              </a:tr>
              <a:tr h="370840">
                <a:tc>
                  <a:txBody>
                    <a:bodyPr/>
                    <a:lstStyle/>
                    <a:p>
                      <a:r>
                        <a:rPr lang="en-US" sz="1800" b="1" kern="1200" dirty="0">
                          <a:solidFill>
                            <a:schemeClr val="dk1"/>
                          </a:solidFill>
                          <a:effectLst/>
                          <a:latin typeface="+mn-lt"/>
                          <a:ea typeface="+mn-ea"/>
                          <a:cs typeface="+mn-cs"/>
                        </a:rPr>
                        <a:t>distinctive/</a:t>
                      </a:r>
                      <a:r>
                        <a:rPr lang="pl-PL" sz="1800" b="1" kern="1200" dirty="0">
                          <a:solidFill>
                            <a:schemeClr val="dk1"/>
                          </a:solidFill>
                          <a:effectLst/>
                          <a:latin typeface="+mn-lt"/>
                          <a:ea typeface="+mn-ea"/>
                          <a:cs typeface="+mn-cs"/>
                        </a:rPr>
                        <a:t> </a:t>
                      </a:r>
                      <a:r>
                        <a:rPr lang="en-US" sz="1800" b="1" kern="1200" dirty="0">
                          <a:solidFill>
                            <a:schemeClr val="dk1"/>
                          </a:solidFill>
                          <a:effectLst/>
                          <a:latin typeface="+mn-lt"/>
                          <a:ea typeface="+mn-ea"/>
                          <a:cs typeface="+mn-cs"/>
                        </a:rPr>
                        <a:t>adapted</a:t>
                      </a:r>
                      <a:endParaRPr lang="pl-PL" dirty="0"/>
                    </a:p>
                  </a:txBody>
                  <a:tcPr/>
                </a:tc>
                <a:tc>
                  <a:txBody>
                    <a:bodyPr/>
                    <a:lstStyle/>
                    <a:p>
                      <a:r>
                        <a:rPr lang="en-US" sz="1800" kern="1200" dirty="0">
                          <a:solidFill>
                            <a:schemeClr val="dk1"/>
                          </a:solidFill>
                          <a:effectLst/>
                          <a:latin typeface="+mn-lt"/>
                          <a:ea typeface="+mn-ea"/>
                          <a:cs typeface="+mn-cs"/>
                        </a:rPr>
                        <a:t>drastically lowered transaction costs enable sellers to approach tiny market segments—sometimes comprising a single buyer—almost as efficiently as wide swathes of the market</a:t>
                      </a:r>
                      <a:endParaRPr lang="pl-PL" dirty="0"/>
                    </a:p>
                  </a:txBody>
                  <a:tcPr/>
                </a:tc>
                <a:extLst>
                  <a:ext uri="{0D108BD9-81ED-4DB2-BD59-A6C34878D82A}">
                    <a16:rowId xmlns:a16="http://schemas.microsoft.com/office/drawing/2014/main" val="2007827638"/>
                  </a:ext>
                </a:extLst>
              </a:tr>
            </a:tbl>
          </a:graphicData>
        </a:graphic>
      </p:graphicFrame>
    </p:spTree>
    <p:extLst>
      <p:ext uri="{BB962C8B-B14F-4D97-AF65-F5344CB8AC3E}">
        <p14:creationId xmlns:p14="http://schemas.microsoft.com/office/powerpoint/2010/main" val="1841407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3D2D64-D021-42EC-9B8A-2CA3D39CCD4E}"/>
              </a:ext>
            </a:extLst>
          </p:cNvPr>
          <p:cNvSpPr>
            <a:spLocks noGrp="1"/>
          </p:cNvSpPr>
          <p:nvPr>
            <p:ph type="title"/>
          </p:nvPr>
        </p:nvSpPr>
        <p:spPr/>
        <p:txBody>
          <a:bodyPr>
            <a:normAutofit/>
          </a:bodyPr>
          <a:lstStyle/>
          <a:p>
            <a:r>
              <a:rPr lang="pl-PL" sz="2700" dirty="0">
                <a:solidFill>
                  <a:srgbClr val="002060"/>
                </a:solidFill>
                <a:latin typeface="Arial-BoldMT"/>
              </a:rPr>
              <a:t>M2: S</a:t>
            </a:r>
            <a:r>
              <a:rPr lang="en-US" sz="2700" dirty="0" err="1">
                <a:solidFill>
                  <a:srgbClr val="002060"/>
                </a:solidFill>
                <a:latin typeface="Arial-BoldMT"/>
              </a:rPr>
              <a:t>tructures</a:t>
            </a:r>
            <a:r>
              <a:rPr lang="pl-PL" sz="2700" dirty="0">
                <a:solidFill>
                  <a:srgbClr val="002060"/>
                </a:solidFill>
                <a:latin typeface="Arial-BoldMT"/>
              </a:rPr>
              <a:t> for </a:t>
            </a:r>
            <a:r>
              <a:rPr lang="pl-PL" sz="2700" dirty="0" err="1">
                <a:solidFill>
                  <a:srgbClr val="002060"/>
                </a:solidFill>
                <a:latin typeface="Arial-BoldMT"/>
              </a:rPr>
              <a:t>digital</a:t>
            </a:r>
            <a:r>
              <a:rPr lang="pl-PL" sz="2700" dirty="0">
                <a:solidFill>
                  <a:srgbClr val="002060"/>
                </a:solidFill>
                <a:latin typeface="Arial-BoldMT"/>
              </a:rPr>
              <a:t> era</a:t>
            </a:r>
            <a:br>
              <a:rPr lang="pl-PL" sz="3200" dirty="0">
                <a:solidFill>
                  <a:srgbClr val="002060"/>
                </a:solidFill>
                <a:latin typeface="Arial-BoldMT"/>
              </a:rPr>
            </a:br>
            <a:r>
              <a:rPr lang="pl-PL" sz="2700" dirty="0" err="1">
                <a:effectLst/>
                <a:latin typeface="Calibri" panose="020F0502020204030204" pitchFamily="34" charset="0"/>
                <a:ea typeface="Calibri" panose="020F0502020204030204" pitchFamily="34" charset="0"/>
                <a:cs typeface="Times New Roman" panose="02020603050405020304" pitchFamily="18" charset="0"/>
              </a:rPr>
              <a:t>Organizational</a:t>
            </a:r>
            <a:r>
              <a:rPr lang="pl-PL" sz="2700" dirty="0">
                <a:effectLst/>
                <a:latin typeface="Calibri" panose="020F0502020204030204" pitchFamily="34" charset="0"/>
                <a:ea typeface="Calibri" panose="020F0502020204030204" pitchFamily="34" charset="0"/>
                <a:cs typeface="Times New Roman" panose="02020603050405020304" pitchFamily="18" charset="0"/>
              </a:rPr>
              <a:t> </a:t>
            </a:r>
            <a:r>
              <a:rPr lang="pl-PL" sz="2700" dirty="0" err="1">
                <a:effectLst/>
                <a:latin typeface="Calibri" panose="020F0502020204030204" pitchFamily="34" charset="0"/>
                <a:ea typeface="Calibri" panose="020F0502020204030204" pitchFamily="34" charset="0"/>
                <a:cs typeface="Times New Roman" panose="02020603050405020304" pitchFamily="18" charset="0"/>
              </a:rPr>
              <a:t>approaches</a:t>
            </a:r>
            <a:r>
              <a:rPr lang="pl-PL" sz="2700" dirty="0">
                <a:effectLst/>
                <a:latin typeface="Calibri" panose="020F0502020204030204" pitchFamily="34" charset="0"/>
                <a:ea typeface="Calibri" panose="020F0502020204030204" pitchFamily="34" charset="0"/>
                <a:cs typeface="Times New Roman" panose="02020603050405020304" pitchFamily="18" charset="0"/>
              </a:rPr>
              <a:t> </a:t>
            </a:r>
            <a:r>
              <a:rPr lang="pl-PL" sz="2700" dirty="0" err="1">
                <a:effectLst/>
                <a:latin typeface="Calibri" panose="020F0502020204030204" pitchFamily="34" charset="0"/>
                <a:ea typeface="Calibri" panose="020F0502020204030204" pitchFamily="34" charset="0"/>
                <a:cs typeface="Times New Roman" panose="02020603050405020304" pitchFamily="18" charset="0"/>
              </a:rPr>
              <a:t>towards</a:t>
            </a:r>
            <a:r>
              <a:rPr lang="pl-PL" sz="2700" dirty="0">
                <a:effectLst/>
                <a:latin typeface="Calibri" panose="020F0502020204030204" pitchFamily="34" charset="0"/>
                <a:ea typeface="Calibri" panose="020F0502020204030204" pitchFamily="34" charset="0"/>
                <a:cs typeface="Times New Roman" panose="02020603050405020304" pitchFamily="18" charset="0"/>
              </a:rPr>
              <a:t> </a:t>
            </a:r>
            <a:r>
              <a:rPr lang="pl-PL" sz="2700" dirty="0" err="1">
                <a:effectLst/>
                <a:latin typeface="Calibri" panose="020F0502020204030204" pitchFamily="34" charset="0"/>
                <a:ea typeface="Calibri" panose="020F0502020204030204" pitchFamily="34" charset="0"/>
                <a:cs typeface="Times New Roman" panose="02020603050405020304" pitchFamily="18" charset="0"/>
              </a:rPr>
              <a:t>digital</a:t>
            </a:r>
            <a:r>
              <a:rPr lang="pl-PL" sz="2700" dirty="0">
                <a:effectLst/>
                <a:latin typeface="Calibri" panose="020F0502020204030204" pitchFamily="34" charset="0"/>
                <a:ea typeface="Calibri" panose="020F0502020204030204" pitchFamily="34" charset="0"/>
                <a:cs typeface="Times New Roman" panose="02020603050405020304" pitchFamily="18" charset="0"/>
              </a:rPr>
              <a:t> </a:t>
            </a:r>
            <a:r>
              <a:rPr lang="pl-PL" sz="2700" dirty="0" err="1">
                <a:effectLst/>
                <a:latin typeface="Calibri" panose="020F0502020204030204" pitchFamily="34" charset="0"/>
                <a:ea typeface="Calibri" panose="020F0502020204030204" pitchFamily="34" charset="0"/>
                <a:cs typeface="Times New Roman" panose="02020603050405020304" pitchFamily="18" charset="0"/>
              </a:rPr>
              <a:t>transformation</a:t>
            </a:r>
            <a:endParaRPr lang="pl-PL" dirty="0"/>
          </a:p>
        </p:txBody>
      </p:sp>
      <p:graphicFrame>
        <p:nvGraphicFramePr>
          <p:cNvPr id="3" name="Tabela 3">
            <a:extLst>
              <a:ext uri="{FF2B5EF4-FFF2-40B4-BE49-F238E27FC236}">
                <a16:creationId xmlns:a16="http://schemas.microsoft.com/office/drawing/2014/main" id="{455AD115-F4A0-4C35-A2DF-33B8FE1282A5}"/>
              </a:ext>
            </a:extLst>
          </p:cNvPr>
          <p:cNvGraphicFramePr>
            <a:graphicFrameLocks noGrp="1"/>
          </p:cNvGraphicFramePr>
          <p:nvPr>
            <p:ph idx="1"/>
            <p:extLst>
              <p:ext uri="{D42A27DB-BD31-4B8C-83A1-F6EECF244321}">
                <p14:modId xmlns:p14="http://schemas.microsoft.com/office/powerpoint/2010/main" val="598078942"/>
              </p:ext>
            </p:extLst>
          </p:nvPr>
        </p:nvGraphicFramePr>
        <p:xfrm>
          <a:off x="813135" y="1574800"/>
          <a:ext cx="9902991" cy="4297680"/>
        </p:xfrm>
        <a:graphic>
          <a:graphicData uri="http://schemas.openxmlformats.org/drawingml/2006/table">
            <a:tbl>
              <a:tblPr firstRow="1" bandRow="1">
                <a:tableStyleId>{5C22544A-7EE6-4342-B048-85BDC9FD1C3A}</a:tableStyleId>
              </a:tblPr>
              <a:tblGrid>
                <a:gridCol w="2956760">
                  <a:extLst>
                    <a:ext uri="{9D8B030D-6E8A-4147-A177-3AD203B41FA5}">
                      <a16:colId xmlns:a16="http://schemas.microsoft.com/office/drawing/2014/main" val="1640509495"/>
                    </a:ext>
                  </a:extLst>
                </a:gridCol>
                <a:gridCol w="6946231">
                  <a:extLst>
                    <a:ext uri="{9D8B030D-6E8A-4147-A177-3AD203B41FA5}">
                      <a16:colId xmlns:a16="http://schemas.microsoft.com/office/drawing/2014/main" val="3002390682"/>
                    </a:ext>
                  </a:extLst>
                </a:gridCol>
              </a:tblGrid>
              <a:tr h="370840">
                <a:tc>
                  <a:txBody>
                    <a:bodyPr/>
                    <a:lstStyle/>
                    <a:p>
                      <a:r>
                        <a:rPr lang="pl-PL" sz="2800" dirty="0" err="1"/>
                        <a:t>Type</a:t>
                      </a:r>
                      <a:endParaRPr lang="pl-PL" sz="2800" dirty="0"/>
                    </a:p>
                  </a:txBody>
                  <a:tcPr/>
                </a:tc>
                <a:tc>
                  <a:txBody>
                    <a:bodyPr/>
                    <a:lstStyle/>
                    <a:p>
                      <a:r>
                        <a:rPr lang="pl-PL" sz="2800" dirty="0" err="1"/>
                        <a:t>Objective</a:t>
                      </a:r>
                      <a:endParaRPr lang="pl-PL" sz="2800" dirty="0"/>
                    </a:p>
                  </a:txBody>
                  <a:tcPr/>
                </a:tc>
                <a:extLst>
                  <a:ext uri="{0D108BD9-81ED-4DB2-BD59-A6C34878D82A}">
                    <a16:rowId xmlns:a16="http://schemas.microsoft.com/office/drawing/2014/main" val="3656484397"/>
                  </a:ext>
                </a:extLst>
              </a:tr>
              <a:tr h="370840">
                <a:tc>
                  <a:txBody>
                    <a:bodyPr/>
                    <a:lstStyle/>
                    <a:p>
                      <a:r>
                        <a:rPr lang="pl-PL" sz="2800" b="1" dirty="0"/>
                        <a:t>Special </a:t>
                      </a:r>
                      <a:r>
                        <a:rPr lang="pl-PL" sz="2800" b="1" dirty="0" err="1"/>
                        <a:t>Projects</a:t>
                      </a:r>
                      <a:r>
                        <a:rPr lang="pl-PL" sz="2800" b="1" dirty="0"/>
                        <a:t> Team</a:t>
                      </a:r>
                      <a:endParaRPr lang="pl-PL" sz="2800" dirty="0"/>
                    </a:p>
                  </a:txBody>
                  <a:tcPr/>
                </a:tc>
                <a:tc>
                  <a:txBody>
                    <a:bodyPr/>
                    <a:lstStyle/>
                    <a:p>
                      <a:r>
                        <a:rPr lang="pl-PL" sz="2800" i="1" dirty="0" err="1"/>
                        <a:t>Define</a:t>
                      </a:r>
                      <a:r>
                        <a:rPr lang="pl-PL" sz="2800" i="1" dirty="0"/>
                        <a:t> the </a:t>
                      </a:r>
                      <a:r>
                        <a:rPr lang="pl-PL" sz="2800" i="1" dirty="0" err="1"/>
                        <a:t>digital</a:t>
                      </a:r>
                      <a:r>
                        <a:rPr lang="pl-PL" sz="2800" i="1" dirty="0"/>
                        <a:t> </a:t>
                      </a:r>
                      <a:r>
                        <a:rPr lang="pl-PL" sz="2800" i="1" dirty="0" err="1"/>
                        <a:t>transformation</a:t>
                      </a:r>
                      <a:r>
                        <a:rPr lang="pl-PL" sz="2800" i="1" dirty="0"/>
                        <a:t> </a:t>
                      </a:r>
                      <a:r>
                        <a:rPr lang="pl-PL" sz="2800" i="1" dirty="0" err="1"/>
                        <a:t>mission</a:t>
                      </a:r>
                      <a:endParaRPr lang="pl-PL" sz="2800" dirty="0"/>
                    </a:p>
                  </a:txBody>
                  <a:tcPr/>
                </a:tc>
                <a:extLst>
                  <a:ext uri="{0D108BD9-81ED-4DB2-BD59-A6C34878D82A}">
                    <a16:rowId xmlns:a16="http://schemas.microsoft.com/office/drawing/2014/main" val="1852139123"/>
                  </a:ext>
                </a:extLst>
              </a:tr>
              <a:tr h="370840">
                <a:tc>
                  <a:txBody>
                    <a:bodyPr/>
                    <a:lstStyle/>
                    <a:p>
                      <a:r>
                        <a:rPr lang="pl-PL" sz="2800" b="1" dirty="0"/>
                        <a:t>Office of Digital </a:t>
                      </a:r>
                      <a:r>
                        <a:rPr lang="pl-PL" sz="2800" b="1" dirty="0" err="1"/>
                        <a:t>Transformation</a:t>
                      </a:r>
                      <a:endParaRPr lang="pl-PL" sz="2800" dirty="0"/>
                    </a:p>
                  </a:txBody>
                  <a:tcPr/>
                </a:tc>
                <a:tc>
                  <a:txBody>
                    <a:bodyPr/>
                    <a:lstStyle/>
                    <a:p>
                      <a:r>
                        <a:rPr lang="en-US" sz="2800" i="1" dirty="0"/>
                        <a:t>Establishing the digital priorities for enterprise</a:t>
                      </a:r>
                      <a:endParaRPr lang="pl-PL" sz="2800" dirty="0"/>
                    </a:p>
                  </a:txBody>
                  <a:tcPr/>
                </a:tc>
                <a:extLst>
                  <a:ext uri="{0D108BD9-81ED-4DB2-BD59-A6C34878D82A}">
                    <a16:rowId xmlns:a16="http://schemas.microsoft.com/office/drawing/2014/main" val="1561867031"/>
                  </a:ext>
                </a:extLst>
              </a:tr>
              <a:tr h="370840">
                <a:tc>
                  <a:txBody>
                    <a:bodyPr/>
                    <a:lstStyle/>
                    <a:p>
                      <a:r>
                        <a:rPr lang="pl-PL" sz="2800" b="1" dirty="0"/>
                        <a:t>Embedded Digital Business</a:t>
                      </a:r>
                      <a:endParaRPr lang="pl-PL" sz="2800" dirty="0"/>
                    </a:p>
                  </a:txBody>
                  <a:tcPr/>
                </a:tc>
                <a:tc>
                  <a:txBody>
                    <a:bodyPr/>
                    <a:lstStyle/>
                    <a:p>
                      <a:r>
                        <a:rPr lang="fr-FR" sz="2800" i="1" dirty="0"/>
                        <a:t>Implement digital transformation across enterprise</a:t>
                      </a:r>
                      <a:endParaRPr lang="pl-PL" sz="2800" dirty="0"/>
                    </a:p>
                  </a:txBody>
                  <a:tcPr/>
                </a:tc>
                <a:extLst>
                  <a:ext uri="{0D108BD9-81ED-4DB2-BD59-A6C34878D82A}">
                    <a16:rowId xmlns:a16="http://schemas.microsoft.com/office/drawing/2014/main" val="38114037"/>
                  </a:ext>
                </a:extLst>
              </a:tr>
              <a:tr h="370840">
                <a:tc>
                  <a:txBody>
                    <a:bodyPr/>
                    <a:lstStyle/>
                    <a:p>
                      <a:r>
                        <a:rPr lang="pl-PL" sz="2800" b="1" dirty="0"/>
                        <a:t>Digital Business Unit</a:t>
                      </a:r>
                      <a:endParaRPr lang="pl-PL" sz="2800" dirty="0"/>
                    </a:p>
                  </a:txBody>
                  <a:tcPr/>
                </a:tc>
                <a:tc>
                  <a:txBody>
                    <a:bodyPr/>
                    <a:lstStyle/>
                    <a:p>
                      <a:r>
                        <a:rPr lang="pl-PL" sz="2800" i="1" dirty="0" err="1"/>
                        <a:t>Create</a:t>
                      </a:r>
                      <a:r>
                        <a:rPr lang="pl-PL" sz="2800" i="1" dirty="0"/>
                        <a:t> a </a:t>
                      </a:r>
                      <a:r>
                        <a:rPr lang="pl-PL" sz="2800" i="1" dirty="0" err="1"/>
                        <a:t>disruptive</a:t>
                      </a:r>
                      <a:r>
                        <a:rPr lang="pl-PL" sz="2800" i="1" dirty="0"/>
                        <a:t> business</a:t>
                      </a:r>
                      <a:endParaRPr lang="pl-PL" sz="2800" dirty="0"/>
                    </a:p>
                  </a:txBody>
                  <a:tcPr/>
                </a:tc>
                <a:extLst>
                  <a:ext uri="{0D108BD9-81ED-4DB2-BD59-A6C34878D82A}">
                    <a16:rowId xmlns:a16="http://schemas.microsoft.com/office/drawing/2014/main" val="1686474195"/>
                  </a:ext>
                </a:extLst>
              </a:tr>
            </a:tbl>
          </a:graphicData>
        </a:graphic>
      </p:graphicFrame>
    </p:spTree>
    <p:extLst>
      <p:ext uri="{BB962C8B-B14F-4D97-AF65-F5344CB8AC3E}">
        <p14:creationId xmlns:p14="http://schemas.microsoft.com/office/powerpoint/2010/main" val="48458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3D2D64-D021-42EC-9B8A-2CA3D39CCD4E}"/>
              </a:ext>
            </a:extLst>
          </p:cNvPr>
          <p:cNvSpPr>
            <a:spLocks noGrp="1"/>
          </p:cNvSpPr>
          <p:nvPr>
            <p:ph type="title"/>
          </p:nvPr>
        </p:nvSpPr>
        <p:spPr/>
        <p:txBody>
          <a:bodyPr>
            <a:normAutofit fontScale="90000"/>
          </a:bodyPr>
          <a:lstStyle/>
          <a:p>
            <a:r>
              <a:rPr lang="pl-PL" sz="2700" dirty="0">
                <a:solidFill>
                  <a:srgbClr val="002060"/>
                </a:solidFill>
                <a:latin typeface="Arial-BoldMT"/>
              </a:rPr>
              <a:t>M2: R</a:t>
            </a:r>
            <a:r>
              <a:rPr lang="en-US" sz="2700" dirty="0" err="1">
                <a:solidFill>
                  <a:srgbClr val="002060"/>
                </a:solidFill>
                <a:latin typeface="Arial-BoldMT"/>
              </a:rPr>
              <a:t>esources</a:t>
            </a:r>
            <a:r>
              <a:rPr lang="en-US" sz="2700" dirty="0">
                <a:solidFill>
                  <a:srgbClr val="002060"/>
                </a:solidFill>
                <a:latin typeface="Arial-BoldMT"/>
              </a:rPr>
              <a:t> </a:t>
            </a:r>
            <a:r>
              <a:rPr lang="pl-PL" sz="2700" dirty="0">
                <a:solidFill>
                  <a:srgbClr val="002060"/>
                </a:solidFill>
                <a:latin typeface="Arial-BoldMT"/>
              </a:rPr>
              <a:t>for </a:t>
            </a:r>
            <a:r>
              <a:rPr lang="pl-PL" sz="2700" dirty="0" err="1">
                <a:solidFill>
                  <a:srgbClr val="002060"/>
                </a:solidFill>
                <a:latin typeface="Arial-BoldMT"/>
              </a:rPr>
              <a:t>digital</a:t>
            </a:r>
            <a:r>
              <a:rPr lang="pl-PL" sz="2700" dirty="0">
                <a:solidFill>
                  <a:srgbClr val="002060"/>
                </a:solidFill>
                <a:latin typeface="Arial-BoldMT"/>
              </a:rPr>
              <a:t> era</a:t>
            </a:r>
            <a:br>
              <a:rPr lang="pl-PL" sz="3200" dirty="0">
                <a:solidFill>
                  <a:srgbClr val="002060"/>
                </a:solidFill>
                <a:latin typeface="Arial-BoldMT"/>
              </a:rPr>
            </a:br>
            <a:r>
              <a:rPr lang="pl-PL" sz="3200" dirty="0">
                <a:effectLst/>
                <a:latin typeface="Calibri" panose="020F0502020204030204" pitchFamily="34" charset="0"/>
                <a:ea typeface="Calibri" panose="020F0502020204030204" pitchFamily="34" charset="0"/>
                <a:cs typeface="Times New Roman" panose="02020603050405020304" pitchFamily="18" charset="0"/>
              </a:rPr>
              <a:t>Resource management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principles</a:t>
            </a:r>
            <a:endParaRPr lang="pl-PL" dirty="0"/>
          </a:p>
        </p:txBody>
      </p:sp>
      <p:sp>
        <p:nvSpPr>
          <p:cNvPr id="9" name="Symbol zastępczy zawartości 8">
            <a:extLst>
              <a:ext uri="{FF2B5EF4-FFF2-40B4-BE49-F238E27FC236}">
                <a16:creationId xmlns:a16="http://schemas.microsoft.com/office/drawing/2014/main" id="{981B6313-EC7B-48C4-8CF5-C383540BB552}"/>
              </a:ext>
            </a:extLst>
          </p:cNvPr>
          <p:cNvSpPr>
            <a:spLocks noGrp="1"/>
          </p:cNvSpPr>
          <p:nvPr>
            <p:ph idx="1"/>
          </p:nvPr>
        </p:nvSpPr>
        <p:spPr>
          <a:xfrm>
            <a:off x="475814" y="1693704"/>
            <a:ext cx="11229516" cy="3648318"/>
          </a:xfrm>
        </p:spPr>
        <p:txBody>
          <a:bodyPr/>
          <a:lstStyle/>
          <a:p>
            <a:r>
              <a:rPr lang="pl-PL" dirty="0"/>
              <a:t>Smart and </a:t>
            </a:r>
            <a:r>
              <a:rPr lang="pl-PL" dirty="0" err="1"/>
              <a:t>sustainable</a:t>
            </a:r>
            <a:endParaRPr lang="pl-PL" dirty="0"/>
          </a:p>
          <a:p>
            <a:r>
              <a:rPr lang="pl-PL" dirty="0" err="1"/>
              <a:t>Resilience</a:t>
            </a:r>
            <a:endParaRPr lang="pl-PL" dirty="0"/>
          </a:p>
          <a:p>
            <a:r>
              <a:rPr lang="pl-PL" dirty="0"/>
              <a:t>Power of data</a:t>
            </a:r>
          </a:p>
          <a:p>
            <a:r>
              <a:rPr lang="pl-PL" dirty="0"/>
              <a:t>Lean </a:t>
            </a:r>
            <a:r>
              <a:rPr lang="pl-PL" dirty="0" err="1"/>
              <a:t>principle</a:t>
            </a:r>
            <a:endParaRPr lang="pl-PL" dirty="0"/>
          </a:p>
          <a:p>
            <a:endParaRPr lang="pl-PL" dirty="0"/>
          </a:p>
        </p:txBody>
      </p:sp>
    </p:spTree>
    <p:extLst>
      <p:ext uri="{BB962C8B-B14F-4D97-AF65-F5344CB8AC3E}">
        <p14:creationId xmlns:p14="http://schemas.microsoft.com/office/powerpoint/2010/main" val="97001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3D2D64-D021-42EC-9B8A-2CA3D39CCD4E}"/>
              </a:ext>
            </a:extLst>
          </p:cNvPr>
          <p:cNvSpPr>
            <a:spLocks noGrp="1"/>
          </p:cNvSpPr>
          <p:nvPr>
            <p:ph type="title"/>
          </p:nvPr>
        </p:nvSpPr>
        <p:spPr/>
        <p:txBody>
          <a:bodyPr>
            <a:normAutofit fontScale="90000"/>
          </a:bodyPr>
          <a:lstStyle/>
          <a:p>
            <a:r>
              <a:rPr lang="pl-PL" sz="2700" dirty="0">
                <a:solidFill>
                  <a:srgbClr val="002060"/>
                </a:solidFill>
                <a:latin typeface="Arial-BoldMT"/>
              </a:rPr>
              <a:t>M2: C</a:t>
            </a:r>
            <a:r>
              <a:rPr lang="en-US" sz="2700" dirty="0" err="1">
                <a:solidFill>
                  <a:srgbClr val="002060"/>
                </a:solidFill>
                <a:latin typeface="Arial-BoldMT"/>
              </a:rPr>
              <a:t>ompetences</a:t>
            </a:r>
            <a:r>
              <a:rPr lang="en-US" sz="2700" dirty="0">
                <a:solidFill>
                  <a:srgbClr val="002060"/>
                </a:solidFill>
                <a:latin typeface="Arial-BoldMT"/>
              </a:rPr>
              <a:t> </a:t>
            </a:r>
            <a:r>
              <a:rPr lang="pl-PL" sz="2700" dirty="0">
                <a:solidFill>
                  <a:srgbClr val="002060"/>
                </a:solidFill>
                <a:latin typeface="Arial-BoldMT"/>
              </a:rPr>
              <a:t>for </a:t>
            </a:r>
            <a:r>
              <a:rPr lang="pl-PL" sz="2700" dirty="0" err="1">
                <a:solidFill>
                  <a:srgbClr val="002060"/>
                </a:solidFill>
                <a:latin typeface="Arial-BoldMT"/>
              </a:rPr>
              <a:t>digital</a:t>
            </a:r>
            <a:r>
              <a:rPr lang="pl-PL" sz="2700" dirty="0">
                <a:solidFill>
                  <a:srgbClr val="002060"/>
                </a:solidFill>
                <a:latin typeface="Arial-BoldMT"/>
              </a:rPr>
              <a:t> era</a:t>
            </a:r>
            <a:br>
              <a:rPr lang="pl-PL" sz="3200" dirty="0">
                <a:solidFill>
                  <a:srgbClr val="002060"/>
                </a:solidFill>
                <a:latin typeface="Arial-BoldMT"/>
              </a:rPr>
            </a:br>
            <a:r>
              <a:rPr lang="pl-PL" sz="3200" dirty="0">
                <a:effectLst/>
                <a:latin typeface="Calibri" panose="020F0502020204030204" pitchFamily="34" charset="0"/>
                <a:ea typeface="Calibri" panose="020F0502020204030204" pitchFamily="34" charset="0"/>
                <a:cs typeface="Times New Roman" panose="02020603050405020304" pitchFamily="18" charset="0"/>
              </a:rPr>
              <a:t>Personal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competencies</a:t>
            </a:r>
            <a:r>
              <a:rPr lang="pl-PL" sz="3200" dirty="0">
                <a:effectLst/>
                <a:latin typeface="Calibri" panose="020F0502020204030204" pitchFamily="34" charset="0"/>
                <a:ea typeface="Calibri" panose="020F0502020204030204" pitchFamily="34" charset="0"/>
                <a:cs typeface="Times New Roman" panose="02020603050405020304" pitchFamily="18" charset="0"/>
              </a:rPr>
              <a:t>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framework</a:t>
            </a:r>
            <a:endParaRPr lang="pl-PL" dirty="0"/>
          </a:p>
        </p:txBody>
      </p:sp>
      <p:sp>
        <p:nvSpPr>
          <p:cNvPr id="9" name="Symbol zastępczy zawartości 8">
            <a:extLst>
              <a:ext uri="{FF2B5EF4-FFF2-40B4-BE49-F238E27FC236}">
                <a16:creationId xmlns:a16="http://schemas.microsoft.com/office/drawing/2014/main" id="{981B6313-EC7B-48C4-8CF5-C383540BB552}"/>
              </a:ext>
            </a:extLst>
          </p:cNvPr>
          <p:cNvSpPr>
            <a:spLocks noGrp="1"/>
          </p:cNvSpPr>
          <p:nvPr>
            <p:ph idx="1"/>
          </p:nvPr>
        </p:nvSpPr>
        <p:spPr>
          <a:xfrm>
            <a:off x="475814" y="1693704"/>
            <a:ext cx="11229516" cy="3648318"/>
          </a:xfrm>
        </p:spPr>
        <p:txBody>
          <a:bodyPr/>
          <a:lstStyle/>
          <a:p>
            <a:endParaRPr lang="pl-PL" dirty="0"/>
          </a:p>
        </p:txBody>
      </p:sp>
      <p:pic>
        <p:nvPicPr>
          <p:cNvPr id="10" name="Obraz 9">
            <a:extLst>
              <a:ext uri="{FF2B5EF4-FFF2-40B4-BE49-F238E27FC236}">
                <a16:creationId xmlns:a16="http://schemas.microsoft.com/office/drawing/2014/main" id="{E04BA229-AAEF-4CF7-9750-01F79F569C23}"/>
              </a:ext>
            </a:extLst>
          </p:cNvPr>
          <p:cNvPicPr>
            <a:picLocks noChangeAspect="1"/>
          </p:cNvPicPr>
          <p:nvPr/>
        </p:nvPicPr>
        <p:blipFill>
          <a:blip r:embed="rId3"/>
          <a:stretch>
            <a:fillRect/>
          </a:stretch>
        </p:blipFill>
        <p:spPr>
          <a:xfrm>
            <a:off x="359088" y="1515978"/>
            <a:ext cx="11696468" cy="4515854"/>
          </a:xfrm>
          <a:prstGeom prst="rect">
            <a:avLst/>
          </a:prstGeom>
        </p:spPr>
      </p:pic>
    </p:spTree>
    <p:extLst>
      <p:ext uri="{BB962C8B-B14F-4D97-AF65-F5344CB8AC3E}">
        <p14:creationId xmlns:p14="http://schemas.microsoft.com/office/powerpoint/2010/main" val="177399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3D2D64-D021-42EC-9B8A-2CA3D39CCD4E}"/>
              </a:ext>
            </a:extLst>
          </p:cNvPr>
          <p:cNvSpPr>
            <a:spLocks noGrp="1"/>
          </p:cNvSpPr>
          <p:nvPr>
            <p:ph type="title"/>
          </p:nvPr>
        </p:nvSpPr>
        <p:spPr/>
        <p:txBody>
          <a:bodyPr>
            <a:normAutofit fontScale="90000"/>
          </a:bodyPr>
          <a:lstStyle/>
          <a:p>
            <a:r>
              <a:rPr lang="pl-PL" sz="2700" dirty="0">
                <a:solidFill>
                  <a:srgbClr val="002060"/>
                </a:solidFill>
                <a:latin typeface="Arial-BoldMT"/>
              </a:rPr>
              <a:t>M2: S</a:t>
            </a:r>
            <a:r>
              <a:rPr lang="en-US" sz="2700" dirty="0" err="1">
                <a:solidFill>
                  <a:srgbClr val="002060"/>
                </a:solidFill>
                <a:latin typeface="Arial-BoldMT"/>
              </a:rPr>
              <a:t>tructures</a:t>
            </a:r>
            <a:r>
              <a:rPr lang="en-US" sz="2700" dirty="0">
                <a:solidFill>
                  <a:srgbClr val="002060"/>
                </a:solidFill>
                <a:latin typeface="Arial-BoldMT"/>
              </a:rPr>
              <a:t>, resources and competences and relations </a:t>
            </a:r>
            <a:r>
              <a:rPr lang="pl-PL" sz="2700" dirty="0">
                <a:solidFill>
                  <a:srgbClr val="002060"/>
                </a:solidFill>
                <a:latin typeface="Arial-BoldMT"/>
              </a:rPr>
              <a:t>for </a:t>
            </a:r>
            <a:r>
              <a:rPr lang="pl-PL" sz="2700" dirty="0" err="1">
                <a:solidFill>
                  <a:srgbClr val="002060"/>
                </a:solidFill>
                <a:latin typeface="Arial-BoldMT"/>
              </a:rPr>
              <a:t>digital</a:t>
            </a:r>
            <a:r>
              <a:rPr lang="pl-PL" sz="2700" dirty="0">
                <a:solidFill>
                  <a:srgbClr val="002060"/>
                </a:solidFill>
                <a:latin typeface="Arial-BoldMT"/>
              </a:rPr>
              <a:t> era</a:t>
            </a:r>
            <a:br>
              <a:rPr lang="pl-PL" sz="3200" dirty="0">
                <a:solidFill>
                  <a:srgbClr val="002060"/>
                </a:solidFill>
                <a:latin typeface="Arial-BoldMT"/>
              </a:rPr>
            </a:br>
            <a:r>
              <a:rPr lang="pl-PL" sz="3200" dirty="0">
                <a:effectLst/>
                <a:latin typeface="Calibri" panose="020F0502020204030204" pitchFamily="34" charset="0"/>
                <a:ea typeface="Calibri" panose="020F0502020204030204" pitchFamily="34" charset="0"/>
                <a:cs typeface="Times New Roman" panose="02020603050405020304" pitchFamily="18" charset="0"/>
              </a:rPr>
              <a:t>Personal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competencies</a:t>
            </a:r>
            <a:r>
              <a:rPr lang="pl-PL" sz="3200" dirty="0">
                <a:effectLst/>
                <a:latin typeface="Calibri" panose="020F0502020204030204" pitchFamily="34" charset="0"/>
                <a:ea typeface="Calibri" panose="020F0502020204030204" pitchFamily="34" charset="0"/>
                <a:cs typeface="Times New Roman" panose="02020603050405020304" pitchFamily="18" charset="0"/>
              </a:rPr>
              <a:t>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framework</a:t>
            </a:r>
            <a:endParaRPr lang="pl-PL" dirty="0"/>
          </a:p>
        </p:txBody>
      </p:sp>
      <p:pic>
        <p:nvPicPr>
          <p:cNvPr id="4" name="Symbol zastępczy zawartości 3">
            <a:extLst>
              <a:ext uri="{FF2B5EF4-FFF2-40B4-BE49-F238E27FC236}">
                <a16:creationId xmlns:a16="http://schemas.microsoft.com/office/drawing/2014/main" id="{E44F4B9A-2CAB-4F90-93F5-EDB90B5EA9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5200"/>
            <a:ext cx="12192000" cy="6356309"/>
          </a:xfrm>
        </p:spPr>
      </p:pic>
      <p:sp>
        <p:nvSpPr>
          <p:cNvPr id="5" name="Tytuł 1">
            <a:extLst>
              <a:ext uri="{FF2B5EF4-FFF2-40B4-BE49-F238E27FC236}">
                <a16:creationId xmlns:a16="http://schemas.microsoft.com/office/drawing/2014/main" id="{231F24F6-A719-43EC-B099-9E05B80BBFA9}"/>
              </a:ext>
            </a:extLst>
          </p:cNvPr>
          <p:cNvSpPr txBox="1">
            <a:spLocks/>
          </p:cNvSpPr>
          <p:nvPr/>
        </p:nvSpPr>
        <p:spPr>
          <a:xfrm>
            <a:off x="0" y="-86138"/>
            <a:ext cx="5094514" cy="88803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pl-PL" sz="2400" dirty="0">
                <a:solidFill>
                  <a:srgbClr val="002060"/>
                </a:solidFill>
                <a:latin typeface="Arial-BoldMT"/>
              </a:rPr>
              <a:t>M2: C</a:t>
            </a:r>
            <a:r>
              <a:rPr lang="en-US" sz="2400" dirty="0" err="1">
                <a:solidFill>
                  <a:srgbClr val="002060"/>
                </a:solidFill>
                <a:latin typeface="Arial-BoldMT"/>
              </a:rPr>
              <a:t>ompetences</a:t>
            </a:r>
            <a:r>
              <a:rPr lang="en-US" sz="2400" dirty="0">
                <a:solidFill>
                  <a:srgbClr val="002060"/>
                </a:solidFill>
                <a:latin typeface="Arial-BoldMT"/>
              </a:rPr>
              <a:t> </a:t>
            </a:r>
            <a:r>
              <a:rPr lang="pl-PL" sz="2400" dirty="0">
                <a:solidFill>
                  <a:srgbClr val="002060"/>
                </a:solidFill>
                <a:latin typeface="Arial-BoldMT"/>
              </a:rPr>
              <a:t>for </a:t>
            </a:r>
            <a:r>
              <a:rPr lang="pl-PL" sz="2400" dirty="0" err="1">
                <a:solidFill>
                  <a:srgbClr val="002060"/>
                </a:solidFill>
                <a:latin typeface="Arial-BoldMT"/>
              </a:rPr>
              <a:t>digital</a:t>
            </a:r>
            <a:r>
              <a:rPr lang="pl-PL" sz="2400" dirty="0">
                <a:solidFill>
                  <a:srgbClr val="002060"/>
                </a:solidFill>
                <a:latin typeface="Arial-BoldMT"/>
              </a:rPr>
              <a:t> era</a:t>
            </a:r>
            <a:br>
              <a:rPr lang="pl-PL" sz="2800" dirty="0">
                <a:solidFill>
                  <a:srgbClr val="002060"/>
                </a:solidFill>
                <a:latin typeface="Arial-BoldMT"/>
              </a:rPr>
            </a:br>
            <a:r>
              <a:rPr lang="pl-PL" sz="2000" dirty="0" err="1">
                <a:latin typeface="Calibri" panose="020F0502020204030204" pitchFamily="34" charset="0"/>
                <a:ea typeface="Calibri" panose="020F0502020204030204" pitchFamily="34" charset="0"/>
                <a:cs typeface="Times New Roman" panose="02020603050405020304" pitchFamily="18" charset="0"/>
              </a:rPr>
              <a:t>Relational</a:t>
            </a:r>
            <a:r>
              <a:rPr lang="pl-PL" sz="2000" dirty="0">
                <a:latin typeface="Calibri" panose="020F0502020204030204" pitchFamily="34" charset="0"/>
                <a:ea typeface="Calibri" panose="020F0502020204030204" pitchFamily="34" charset="0"/>
                <a:cs typeface="Times New Roman" panose="02020603050405020304" pitchFamily="18" charset="0"/>
              </a:rPr>
              <a:t> </a:t>
            </a:r>
            <a:r>
              <a:rPr lang="pl-PL" sz="2000" dirty="0" err="1">
                <a:latin typeface="Calibri" panose="020F0502020204030204" pitchFamily="34" charset="0"/>
                <a:ea typeface="Calibri" panose="020F0502020204030204" pitchFamily="34" charset="0"/>
                <a:cs typeface="Times New Roman" panose="02020603050405020304" pitchFamily="18" charset="0"/>
              </a:rPr>
              <a:t>transformation</a:t>
            </a:r>
            <a:r>
              <a:rPr lang="pl-PL" sz="2000" dirty="0">
                <a:latin typeface="Calibri" panose="020F0502020204030204" pitchFamily="34" charset="0"/>
                <a:ea typeface="Calibri" panose="020F0502020204030204" pitchFamily="34" charset="0"/>
                <a:cs typeface="Times New Roman" panose="02020603050405020304" pitchFamily="18" charset="0"/>
              </a:rPr>
              <a:t> </a:t>
            </a:r>
            <a:r>
              <a:rPr lang="pl-PL" sz="2000" dirty="0" err="1">
                <a:latin typeface="Calibri" panose="020F0502020204030204" pitchFamily="34" charset="0"/>
                <a:ea typeface="Calibri" panose="020F0502020204030204" pitchFamily="34" charset="0"/>
                <a:cs typeface="Times New Roman" panose="02020603050405020304" pitchFamily="18" charset="0"/>
              </a:rPr>
              <a:t>framework</a:t>
            </a:r>
            <a:endParaRPr lang="pl-PL"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9891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3D2D64-D021-42EC-9B8A-2CA3D39CCD4E}"/>
              </a:ext>
            </a:extLst>
          </p:cNvPr>
          <p:cNvSpPr>
            <a:spLocks noGrp="1"/>
          </p:cNvSpPr>
          <p:nvPr>
            <p:ph type="title"/>
          </p:nvPr>
        </p:nvSpPr>
        <p:spPr/>
        <p:txBody>
          <a:bodyPr>
            <a:normAutofit fontScale="90000"/>
          </a:bodyPr>
          <a:lstStyle/>
          <a:p>
            <a:r>
              <a:rPr lang="pl-PL" sz="2700" dirty="0">
                <a:solidFill>
                  <a:srgbClr val="002060"/>
                </a:solidFill>
                <a:latin typeface="Arial-BoldMT"/>
              </a:rPr>
              <a:t>M2: S</a:t>
            </a:r>
            <a:r>
              <a:rPr lang="en-US" sz="2700" dirty="0" err="1">
                <a:solidFill>
                  <a:srgbClr val="002060"/>
                </a:solidFill>
                <a:latin typeface="Arial-BoldMT"/>
              </a:rPr>
              <a:t>tructures</a:t>
            </a:r>
            <a:r>
              <a:rPr lang="en-US" sz="2700" dirty="0">
                <a:solidFill>
                  <a:srgbClr val="002060"/>
                </a:solidFill>
                <a:latin typeface="Arial-BoldMT"/>
              </a:rPr>
              <a:t>, resources and competences and relations </a:t>
            </a:r>
            <a:r>
              <a:rPr lang="pl-PL" sz="2700" dirty="0">
                <a:solidFill>
                  <a:srgbClr val="002060"/>
                </a:solidFill>
                <a:latin typeface="Arial-BoldMT"/>
              </a:rPr>
              <a:t>for </a:t>
            </a:r>
            <a:r>
              <a:rPr lang="pl-PL" sz="2700" dirty="0" err="1">
                <a:solidFill>
                  <a:srgbClr val="002060"/>
                </a:solidFill>
                <a:latin typeface="Arial-BoldMT"/>
              </a:rPr>
              <a:t>digital</a:t>
            </a:r>
            <a:r>
              <a:rPr lang="pl-PL" sz="2700" dirty="0">
                <a:solidFill>
                  <a:srgbClr val="002060"/>
                </a:solidFill>
                <a:latin typeface="Arial-BoldMT"/>
              </a:rPr>
              <a:t> era</a:t>
            </a:r>
            <a:br>
              <a:rPr lang="pl-PL" sz="3200" dirty="0">
                <a:solidFill>
                  <a:srgbClr val="002060"/>
                </a:solidFill>
                <a:latin typeface="Arial-BoldMT"/>
              </a:rPr>
            </a:br>
            <a:r>
              <a:rPr lang="pl-PL" sz="3200" dirty="0">
                <a:effectLst/>
                <a:latin typeface="Calibri" panose="020F0502020204030204" pitchFamily="34" charset="0"/>
                <a:ea typeface="Calibri" panose="020F0502020204030204" pitchFamily="34" charset="0"/>
                <a:cs typeface="Times New Roman" panose="02020603050405020304" pitchFamily="18" charset="0"/>
              </a:rPr>
              <a:t>Digital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Competencies</a:t>
            </a:r>
            <a:r>
              <a:rPr lang="pl-PL" sz="3200" dirty="0">
                <a:effectLst/>
                <a:latin typeface="Calibri" panose="020F0502020204030204" pitchFamily="34" charset="0"/>
                <a:ea typeface="Calibri" panose="020F0502020204030204" pitchFamily="34" charset="0"/>
                <a:cs typeface="Times New Roman" panose="02020603050405020304" pitchFamily="18" charset="0"/>
              </a:rPr>
              <a:t> of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Organizations</a:t>
            </a:r>
            <a:endParaRPr lang="pl-PL" dirty="0"/>
          </a:p>
        </p:txBody>
      </p:sp>
      <p:sp>
        <p:nvSpPr>
          <p:cNvPr id="5" name="Symbol zastępczy zawartości 4">
            <a:extLst>
              <a:ext uri="{FF2B5EF4-FFF2-40B4-BE49-F238E27FC236}">
                <a16:creationId xmlns:a16="http://schemas.microsoft.com/office/drawing/2014/main" id="{F9CB9FAA-A935-49CD-B2E7-803642BA0C1A}"/>
              </a:ext>
            </a:extLst>
          </p:cNvPr>
          <p:cNvSpPr>
            <a:spLocks noGrp="1"/>
          </p:cNvSpPr>
          <p:nvPr>
            <p:ph idx="1"/>
          </p:nvPr>
        </p:nvSpPr>
        <p:spPr/>
        <p:txBody>
          <a:bodyPr/>
          <a:lstStyle/>
          <a:p>
            <a:pPr marL="514350" indent="-514350">
              <a:buFont typeface="+mj-lt"/>
              <a:buAutoNum type="arabicPeriod"/>
            </a:pPr>
            <a:r>
              <a:rPr lang="en-US" dirty="0"/>
              <a:t>Constituency Engagement</a:t>
            </a:r>
            <a:endParaRPr lang="pl-PL" dirty="0"/>
          </a:p>
          <a:p>
            <a:pPr marL="514350" indent="-514350">
              <a:buFont typeface="+mj-lt"/>
              <a:buAutoNum type="arabicPeriod"/>
            </a:pPr>
            <a:r>
              <a:rPr lang="en-US" dirty="0"/>
              <a:t>Hyper Awareness</a:t>
            </a:r>
            <a:endParaRPr lang="pl-PL" dirty="0"/>
          </a:p>
          <a:p>
            <a:pPr marL="514350" indent="-514350">
              <a:buFont typeface="+mj-lt"/>
              <a:buAutoNum type="arabicPeriod"/>
            </a:pPr>
            <a:r>
              <a:rPr lang="pl-PL" dirty="0" err="1"/>
              <a:t>Complex</a:t>
            </a:r>
            <a:r>
              <a:rPr lang="pl-PL" dirty="0"/>
              <a:t> Problem </a:t>
            </a:r>
            <a:r>
              <a:rPr lang="pl-PL" dirty="0" err="1"/>
              <a:t>Solving</a:t>
            </a:r>
            <a:endParaRPr lang="pl-PL" dirty="0"/>
          </a:p>
          <a:p>
            <a:pPr marL="514350" indent="-514350">
              <a:buFont typeface="+mj-lt"/>
              <a:buAutoNum type="arabicPeriod"/>
            </a:pPr>
            <a:r>
              <a:rPr lang="pl-PL" dirty="0"/>
              <a:t>Creative Digital Design</a:t>
            </a:r>
          </a:p>
          <a:p>
            <a:pPr marL="514350" indent="-514350">
              <a:buFont typeface="+mj-lt"/>
              <a:buAutoNum type="arabicPeriod"/>
            </a:pPr>
            <a:r>
              <a:rPr lang="pl-PL" dirty="0" err="1"/>
              <a:t>Anticipatory</a:t>
            </a:r>
            <a:r>
              <a:rPr lang="pl-PL" dirty="0"/>
              <a:t> </a:t>
            </a:r>
            <a:r>
              <a:rPr lang="pl-PL" dirty="0" err="1"/>
              <a:t>Decision</a:t>
            </a:r>
            <a:r>
              <a:rPr lang="pl-PL" dirty="0"/>
              <a:t> </a:t>
            </a:r>
            <a:r>
              <a:rPr lang="pl-PL" dirty="0" err="1"/>
              <a:t>Making</a:t>
            </a:r>
            <a:endParaRPr lang="pl-PL" dirty="0"/>
          </a:p>
          <a:p>
            <a:pPr marL="514350" indent="-514350">
              <a:buFont typeface="+mj-lt"/>
              <a:buAutoNum type="arabicPeriod"/>
            </a:pPr>
            <a:r>
              <a:rPr lang="pl-PL" dirty="0" err="1"/>
              <a:t>Innovative</a:t>
            </a:r>
            <a:r>
              <a:rPr lang="pl-PL" dirty="0"/>
              <a:t> Productivity</a:t>
            </a:r>
          </a:p>
          <a:p>
            <a:pPr marL="514350" indent="-514350">
              <a:buFont typeface="+mj-lt"/>
              <a:buAutoNum type="arabicPeriod"/>
            </a:pPr>
            <a:r>
              <a:rPr lang="pl-PL" dirty="0"/>
              <a:t>Operations </a:t>
            </a:r>
            <a:r>
              <a:rPr lang="pl-PL" dirty="0" err="1"/>
              <a:t>Agility</a:t>
            </a:r>
            <a:endParaRPr lang="pl-PL" dirty="0"/>
          </a:p>
          <a:p>
            <a:endParaRPr lang="pl-PL" dirty="0"/>
          </a:p>
          <a:p>
            <a:endParaRPr lang="pl-PL" dirty="0"/>
          </a:p>
        </p:txBody>
      </p:sp>
      <p:sp>
        <p:nvSpPr>
          <p:cNvPr id="7" name="pole tekstowe 6">
            <a:extLst>
              <a:ext uri="{FF2B5EF4-FFF2-40B4-BE49-F238E27FC236}">
                <a16:creationId xmlns:a16="http://schemas.microsoft.com/office/drawing/2014/main" id="{5C852D83-204B-4FD5-B843-7E718620E149}"/>
              </a:ext>
            </a:extLst>
          </p:cNvPr>
          <p:cNvSpPr txBox="1"/>
          <p:nvPr/>
        </p:nvSpPr>
        <p:spPr>
          <a:xfrm>
            <a:off x="6090572" y="5478197"/>
            <a:ext cx="6096000" cy="369332"/>
          </a:xfrm>
          <a:prstGeom prst="rect">
            <a:avLst/>
          </a:prstGeom>
          <a:noFill/>
        </p:spPr>
        <p:txBody>
          <a:bodyPr wrap="square">
            <a:spAutoFit/>
          </a:bodyPr>
          <a:lstStyle/>
          <a:p>
            <a:pPr algn="ctr"/>
            <a:r>
              <a:rPr lang="pl-PL" dirty="0"/>
              <a:t>(</a:t>
            </a:r>
            <a:r>
              <a:rPr lang="pl-PL" dirty="0" err="1"/>
              <a:t>Sinur</a:t>
            </a:r>
            <a:r>
              <a:rPr lang="pl-PL" dirty="0"/>
              <a:t>, 2016)</a:t>
            </a:r>
          </a:p>
        </p:txBody>
      </p:sp>
    </p:spTree>
    <p:extLst>
      <p:ext uri="{BB962C8B-B14F-4D97-AF65-F5344CB8AC3E}">
        <p14:creationId xmlns:p14="http://schemas.microsoft.com/office/powerpoint/2010/main" val="2115469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67000" intensity="8"/>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8" name="Prostokąt 7">
            <a:extLst>
              <a:ext uri="{FF2B5EF4-FFF2-40B4-BE49-F238E27FC236}">
                <a16:creationId xmlns:a16="http://schemas.microsoft.com/office/drawing/2014/main" id="{2E3F2A95-2D73-409B-8BFF-BC80C9062844}"/>
              </a:ext>
            </a:extLst>
          </p:cNvPr>
          <p:cNvSpPr/>
          <p:nvPr/>
        </p:nvSpPr>
        <p:spPr>
          <a:xfrm>
            <a:off x="139430" y="90261"/>
            <a:ext cx="6252033" cy="461665"/>
          </a:xfrm>
          <a:prstGeom prst="rect">
            <a:avLst/>
          </a:prstGeom>
        </p:spPr>
        <p:txBody>
          <a:bodyPr wrap="none">
            <a:spAutoFit/>
          </a:bodyPr>
          <a:lstStyle/>
          <a:p>
            <a:r>
              <a:rPr kumimoji="0" lang="pl-PL" sz="2400" b="1" i="0" u="none" strike="noStrike" kern="1200" cap="none" spc="0" normalizeH="0" baseline="0" noProof="0" dirty="0">
                <a:ln>
                  <a:noFill/>
                </a:ln>
                <a:solidFill>
                  <a:srgbClr val="002060"/>
                </a:solidFill>
                <a:effectLst/>
                <a:uLnTx/>
                <a:uFillTx/>
                <a:latin typeface="Arial-BoldMT"/>
                <a:ea typeface="+mj-ea"/>
                <a:cs typeface="Arial" panose="020B0604020202020204" pitchFamily="34" charset="0"/>
              </a:rPr>
              <a:t>M2: Business </a:t>
            </a:r>
            <a:r>
              <a:rPr kumimoji="0" lang="pl-PL" sz="2400" b="1" i="0" u="none" strike="noStrike" kern="1200" cap="none" spc="0" normalizeH="0" baseline="0" noProof="0" dirty="0" err="1">
                <a:ln>
                  <a:noFill/>
                </a:ln>
                <a:solidFill>
                  <a:srgbClr val="002060"/>
                </a:solidFill>
                <a:effectLst/>
                <a:uLnTx/>
                <a:uFillTx/>
                <a:latin typeface="Arial-BoldMT"/>
                <a:ea typeface="+mj-ea"/>
                <a:cs typeface="Arial" panose="020B0604020202020204" pitchFamily="34" charset="0"/>
              </a:rPr>
              <a:t>models</a:t>
            </a:r>
            <a:r>
              <a:rPr kumimoji="0" lang="en-US" sz="2400" b="1" i="0" u="none" strike="noStrike" kern="1200" cap="none" spc="0" normalizeH="0" baseline="0" noProof="0" dirty="0">
                <a:ln>
                  <a:noFill/>
                </a:ln>
                <a:solidFill>
                  <a:srgbClr val="002060"/>
                </a:solidFill>
                <a:effectLst/>
                <a:uLnTx/>
                <a:uFillTx/>
                <a:latin typeface="Arial-BoldMT"/>
                <a:ea typeface="+mj-ea"/>
                <a:cs typeface="Arial" panose="020B0604020202020204" pitchFamily="34" charset="0"/>
              </a:rPr>
              <a:t> </a:t>
            </a:r>
            <a:r>
              <a:rPr kumimoji="0" lang="pl-PL" sz="2400" b="1" i="0" u="none" strike="noStrike" kern="1200" cap="none" spc="0" normalizeH="0" baseline="0" noProof="0" dirty="0">
                <a:ln>
                  <a:noFill/>
                </a:ln>
                <a:solidFill>
                  <a:srgbClr val="002060"/>
                </a:solidFill>
                <a:effectLst/>
                <a:uLnTx/>
                <a:uFillTx/>
                <a:latin typeface="Arial-BoldMT"/>
                <a:ea typeface="+mj-ea"/>
                <a:cs typeface="Arial" panose="020B0604020202020204" pitchFamily="34" charset="0"/>
              </a:rPr>
              <a:t>for </a:t>
            </a:r>
            <a:r>
              <a:rPr kumimoji="0" lang="pl-PL" sz="2400" b="1" i="0" u="none" strike="noStrike" kern="1200" cap="none" spc="0" normalizeH="0" baseline="0" noProof="0" dirty="0" err="1">
                <a:ln>
                  <a:noFill/>
                </a:ln>
                <a:solidFill>
                  <a:srgbClr val="002060"/>
                </a:solidFill>
                <a:effectLst/>
                <a:uLnTx/>
                <a:uFillTx/>
                <a:latin typeface="Arial-BoldMT"/>
                <a:ea typeface="+mj-ea"/>
                <a:cs typeface="Arial" panose="020B0604020202020204" pitchFamily="34" charset="0"/>
              </a:rPr>
              <a:t>digital</a:t>
            </a:r>
            <a:r>
              <a:rPr kumimoji="0" lang="pl-PL" sz="2400" b="1" i="0" u="none" strike="noStrike" kern="1200" cap="none" spc="0" normalizeH="0" baseline="0" noProof="0" dirty="0">
                <a:ln>
                  <a:noFill/>
                </a:ln>
                <a:solidFill>
                  <a:srgbClr val="002060"/>
                </a:solidFill>
                <a:effectLst/>
                <a:uLnTx/>
                <a:uFillTx/>
                <a:latin typeface="Arial-BoldMT"/>
                <a:ea typeface="+mj-ea"/>
                <a:cs typeface="Arial" panose="020B0604020202020204" pitchFamily="34" charset="0"/>
              </a:rPr>
              <a:t> </a:t>
            </a:r>
            <a:r>
              <a:rPr kumimoji="0" lang="pl-PL" sz="2400" b="1" i="0" u="none" strike="noStrike" kern="1200" cap="none" spc="0" normalizeH="0" baseline="0" noProof="0" dirty="0" err="1">
                <a:ln>
                  <a:noFill/>
                </a:ln>
                <a:solidFill>
                  <a:srgbClr val="002060"/>
                </a:solidFill>
                <a:effectLst/>
                <a:uLnTx/>
                <a:uFillTx/>
                <a:latin typeface="Arial-BoldMT"/>
                <a:ea typeface="+mj-ea"/>
                <a:cs typeface="Arial" panose="020B0604020202020204" pitchFamily="34" charset="0"/>
              </a:rPr>
              <a:t>economy</a:t>
            </a:r>
            <a:endParaRPr lang="pl-PL" sz="2800" b="1" dirty="0"/>
          </a:p>
        </p:txBody>
      </p:sp>
      <p:pic>
        <p:nvPicPr>
          <p:cNvPr id="10" name="Obraz 9">
            <a:extLst>
              <a:ext uri="{FF2B5EF4-FFF2-40B4-BE49-F238E27FC236}">
                <a16:creationId xmlns:a16="http://schemas.microsoft.com/office/drawing/2014/main" id="{7CDAB5B5-E7B4-4C19-A403-D4C8FCD575BE}"/>
              </a:ext>
            </a:extLst>
          </p:cNvPr>
          <p:cNvPicPr>
            <a:picLocks noChangeAspect="1"/>
          </p:cNvPicPr>
          <p:nvPr/>
        </p:nvPicPr>
        <p:blipFill>
          <a:blip r:embed="rId4"/>
          <a:stretch>
            <a:fillRect/>
          </a:stretch>
        </p:blipFill>
        <p:spPr>
          <a:xfrm rot="20351907">
            <a:off x="6862509" y="749489"/>
            <a:ext cx="3293716" cy="1767993"/>
          </a:xfrm>
          <a:prstGeom prst="rect">
            <a:avLst/>
          </a:prstGeom>
        </p:spPr>
      </p:pic>
      <p:pic>
        <p:nvPicPr>
          <p:cNvPr id="2" name="Obraz 1">
            <a:extLst>
              <a:ext uri="{FF2B5EF4-FFF2-40B4-BE49-F238E27FC236}">
                <a16:creationId xmlns:a16="http://schemas.microsoft.com/office/drawing/2014/main" id="{F21255EB-CCAC-4C22-8CE7-FFEA2BAE1F71}"/>
              </a:ext>
            </a:extLst>
          </p:cNvPr>
          <p:cNvPicPr>
            <a:picLocks noChangeAspect="1"/>
          </p:cNvPicPr>
          <p:nvPr/>
        </p:nvPicPr>
        <p:blipFill>
          <a:blip r:embed="rId5"/>
          <a:stretch>
            <a:fillRect/>
          </a:stretch>
        </p:blipFill>
        <p:spPr>
          <a:xfrm>
            <a:off x="6249499" y="2979482"/>
            <a:ext cx="4206605" cy="749873"/>
          </a:xfrm>
          <a:prstGeom prst="rect">
            <a:avLst/>
          </a:prstGeom>
        </p:spPr>
      </p:pic>
      <p:pic>
        <p:nvPicPr>
          <p:cNvPr id="3" name="Obraz 2">
            <a:extLst>
              <a:ext uri="{FF2B5EF4-FFF2-40B4-BE49-F238E27FC236}">
                <a16:creationId xmlns:a16="http://schemas.microsoft.com/office/drawing/2014/main" id="{9402AEF6-5D27-4661-8267-7B920AA8C8AD}"/>
              </a:ext>
            </a:extLst>
          </p:cNvPr>
          <p:cNvPicPr>
            <a:picLocks noChangeAspect="1"/>
          </p:cNvPicPr>
          <p:nvPr/>
        </p:nvPicPr>
        <p:blipFill>
          <a:blip r:embed="rId6"/>
          <a:stretch>
            <a:fillRect/>
          </a:stretch>
        </p:blipFill>
        <p:spPr>
          <a:xfrm>
            <a:off x="6851954" y="3866720"/>
            <a:ext cx="4603621" cy="969184"/>
          </a:xfrm>
          <a:prstGeom prst="rect">
            <a:avLst/>
          </a:prstGeom>
        </p:spPr>
      </p:pic>
      <p:pic>
        <p:nvPicPr>
          <p:cNvPr id="4" name="Obraz 3">
            <a:extLst>
              <a:ext uri="{FF2B5EF4-FFF2-40B4-BE49-F238E27FC236}">
                <a16:creationId xmlns:a16="http://schemas.microsoft.com/office/drawing/2014/main" id="{1DE39CCE-BBB6-4E1F-BECB-B733D3396B95}"/>
              </a:ext>
            </a:extLst>
          </p:cNvPr>
          <p:cNvPicPr>
            <a:picLocks noChangeAspect="1"/>
          </p:cNvPicPr>
          <p:nvPr/>
        </p:nvPicPr>
        <p:blipFill>
          <a:blip r:embed="rId7"/>
          <a:stretch>
            <a:fillRect/>
          </a:stretch>
        </p:blipFill>
        <p:spPr>
          <a:xfrm>
            <a:off x="7413878" y="4676389"/>
            <a:ext cx="4525156" cy="1014683"/>
          </a:xfrm>
          <a:prstGeom prst="rect">
            <a:avLst/>
          </a:prstGeom>
        </p:spPr>
      </p:pic>
    </p:spTree>
    <p:extLst>
      <p:ext uri="{BB962C8B-B14F-4D97-AF65-F5344CB8AC3E}">
        <p14:creationId xmlns:p14="http://schemas.microsoft.com/office/powerpoint/2010/main" val="382892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4F983C-9F82-4162-95D1-651D06E5FCF3}"/>
              </a:ext>
            </a:extLst>
          </p:cNvPr>
          <p:cNvSpPr>
            <a:spLocks noGrp="1"/>
          </p:cNvSpPr>
          <p:nvPr>
            <p:ph type="title"/>
          </p:nvPr>
        </p:nvSpPr>
        <p:spPr/>
        <p:txBody>
          <a:bodyPr/>
          <a:lstStyle/>
          <a:p>
            <a:r>
              <a:rPr lang="pl-PL" dirty="0"/>
              <a:t>Course 1. EMDE list of </a:t>
            </a:r>
            <a:r>
              <a:rPr lang="pl-PL" dirty="0" err="1"/>
              <a:t>workshop</a:t>
            </a:r>
            <a:r>
              <a:rPr lang="pl-PL" dirty="0"/>
              <a:t> </a:t>
            </a:r>
            <a:r>
              <a:rPr lang="pl-PL" dirty="0" err="1"/>
              <a:t>sessions</a:t>
            </a:r>
            <a:endParaRPr lang="pl-PL" dirty="0"/>
          </a:p>
        </p:txBody>
      </p:sp>
      <p:sp>
        <p:nvSpPr>
          <p:cNvPr id="3" name="Symbol zastępczy zawartości 2">
            <a:extLst>
              <a:ext uri="{FF2B5EF4-FFF2-40B4-BE49-F238E27FC236}">
                <a16:creationId xmlns:a16="http://schemas.microsoft.com/office/drawing/2014/main" id="{9F1992F6-791E-4B60-83BC-04A827628589}"/>
              </a:ext>
            </a:extLst>
          </p:cNvPr>
          <p:cNvSpPr>
            <a:spLocks noGrp="1"/>
          </p:cNvSpPr>
          <p:nvPr>
            <p:ph idx="1"/>
          </p:nvPr>
        </p:nvSpPr>
        <p:spPr/>
        <p:txBody>
          <a:bodyPr>
            <a:normAutofit lnSpcReduction="10000"/>
          </a:bodyPr>
          <a:lstStyle/>
          <a:p>
            <a:pPr marL="0" indent="0">
              <a:buNone/>
            </a:pPr>
            <a:r>
              <a:rPr lang="en-US" sz="1800" b="0" i="0" u="none" strike="noStrike" baseline="0" dirty="0">
                <a:solidFill>
                  <a:srgbClr val="000000"/>
                </a:solidFill>
                <a:latin typeface="Calibri" panose="020F0502020204030204" pitchFamily="34" charset="0"/>
              </a:rPr>
              <a:t>Impacts of digital economy innovations and social context </a:t>
            </a:r>
            <a:r>
              <a:rPr lang="pl-PL" sz="1800" b="0" i="0" u="none" strike="noStrike" baseline="0" dirty="0">
                <a:solidFill>
                  <a:srgbClr val="000000"/>
                </a:solidFill>
                <a:latin typeface="Calibri" panose="020F0502020204030204" pitchFamily="34" charset="0"/>
              </a:rPr>
              <a:t>on </a:t>
            </a:r>
            <a:r>
              <a:rPr lang="en-US" sz="1800" b="0" i="0" u="none" strike="noStrike" baseline="0" dirty="0">
                <a:solidFill>
                  <a:srgbClr val="000000"/>
                </a:solidFill>
                <a:latin typeface="Calibri" panose="020F0502020204030204" pitchFamily="34" charset="0"/>
              </a:rPr>
              <a:t>different types of businesses </a:t>
            </a:r>
          </a:p>
          <a:p>
            <a:pPr marL="0" indent="0">
              <a:buNone/>
            </a:pPr>
            <a:r>
              <a:rPr lang="en-US" sz="1800" b="0" i="0" u="none" strike="noStrike" baseline="0" dirty="0">
                <a:solidFill>
                  <a:srgbClr val="000000"/>
                </a:solidFill>
                <a:latin typeface="Calibri" panose="020F0502020204030204" pitchFamily="34" charset="0"/>
              </a:rPr>
              <a:t>Identification of different way digital era changes the business </a:t>
            </a:r>
          </a:p>
          <a:p>
            <a:pPr marL="0" indent="0">
              <a:buNone/>
            </a:pPr>
            <a:r>
              <a:rPr lang="pl-PL" sz="1800" b="0" i="0" u="none" strike="noStrike" baseline="0" dirty="0">
                <a:solidFill>
                  <a:srgbClr val="000000"/>
                </a:solidFill>
                <a:latin typeface="Calibri" panose="020F0502020204030204" pitchFamily="34" charset="0"/>
              </a:rPr>
              <a:t>New business </a:t>
            </a:r>
            <a:r>
              <a:rPr lang="pl-PL" sz="1800" b="0" i="0" u="none" strike="noStrike" baseline="0" dirty="0" err="1">
                <a:solidFill>
                  <a:srgbClr val="000000"/>
                </a:solidFill>
                <a:latin typeface="Calibri" panose="020F0502020204030204" pitchFamily="34" charset="0"/>
              </a:rPr>
              <a:t>imperatives</a:t>
            </a:r>
            <a:r>
              <a:rPr lang="pl-PL" sz="1800" b="0" i="0" u="none" strike="noStrike" baseline="0" dirty="0">
                <a:solidFill>
                  <a:srgbClr val="000000"/>
                </a:solidFill>
                <a:latin typeface="Calibri" panose="020F0502020204030204" pitchFamily="34" charset="0"/>
              </a:rPr>
              <a:t> </a:t>
            </a:r>
          </a:p>
          <a:p>
            <a:pPr marL="0" indent="0">
              <a:buNone/>
            </a:pPr>
            <a:r>
              <a:rPr lang="en-US" sz="1800" b="0" i="0" u="none" strike="noStrike" baseline="0" dirty="0">
                <a:solidFill>
                  <a:srgbClr val="000000"/>
                </a:solidFill>
                <a:latin typeface="Calibri" panose="020F0502020204030204" pitchFamily="34" charset="0"/>
              </a:rPr>
              <a:t>Reshaping structures, combining resources and competences and building relations </a:t>
            </a:r>
          </a:p>
          <a:p>
            <a:pPr marL="0" indent="0">
              <a:buNone/>
            </a:pPr>
            <a:r>
              <a:rPr lang="en-US" sz="1800" b="0" i="0" u="none" strike="noStrike" baseline="0" dirty="0">
                <a:solidFill>
                  <a:srgbClr val="000000"/>
                </a:solidFill>
                <a:latin typeface="Calibri" panose="020F0502020204030204" pitchFamily="34" charset="0"/>
              </a:rPr>
              <a:t>Different approaches to lead your business </a:t>
            </a:r>
          </a:p>
          <a:p>
            <a:pPr marL="0" indent="0">
              <a:buNone/>
            </a:pPr>
            <a:r>
              <a:rPr lang="en-US" sz="1800" b="0" i="0" u="none" strike="noStrike" baseline="0" dirty="0">
                <a:solidFill>
                  <a:srgbClr val="000000"/>
                </a:solidFill>
                <a:latin typeface="Calibri" panose="020F0502020204030204" pitchFamily="34" charset="0"/>
              </a:rPr>
              <a:t>Emerging business models and its components </a:t>
            </a:r>
          </a:p>
          <a:p>
            <a:pPr marL="0" indent="0">
              <a:buNone/>
            </a:pPr>
            <a:r>
              <a:rPr lang="pl-PL" sz="1800" b="0" i="0" u="none" strike="noStrike" baseline="0" dirty="0" err="1">
                <a:solidFill>
                  <a:srgbClr val="000000"/>
                </a:solidFill>
                <a:latin typeface="Calibri" panose="020F0502020204030204" pitchFamily="34" charset="0"/>
              </a:rPr>
              <a:t>Sustainable</a:t>
            </a:r>
            <a:r>
              <a:rPr lang="pl-PL" sz="1800" b="0" i="0" u="none" strike="noStrike" baseline="0" dirty="0">
                <a:solidFill>
                  <a:srgbClr val="000000"/>
                </a:solidFill>
                <a:latin typeface="Calibri" panose="020F0502020204030204" pitchFamily="34" charset="0"/>
              </a:rPr>
              <a:t> business </a:t>
            </a:r>
            <a:r>
              <a:rPr lang="pl-PL" sz="1800" b="0" i="0" u="none" strike="noStrike" baseline="0" dirty="0" err="1">
                <a:solidFill>
                  <a:srgbClr val="000000"/>
                </a:solidFill>
                <a:latin typeface="Calibri" panose="020F0502020204030204" pitchFamily="34" charset="0"/>
              </a:rPr>
              <a:t>models</a:t>
            </a:r>
            <a:r>
              <a:rPr lang="pl-PL" sz="1800" b="0" i="0" u="none" strike="noStrike" baseline="0" dirty="0">
                <a:solidFill>
                  <a:srgbClr val="000000"/>
                </a:solidFill>
                <a:latin typeface="Calibri" panose="020F0502020204030204" pitchFamily="34" charset="0"/>
              </a:rPr>
              <a:t> </a:t>
            </a:r>
          </a:p>
          <a:p>
            <a:pPr marL="0" indent="0">
              <a:buNone/>
            </a:pPr>
            <a:r>
              <a:rPr lang="en-US" sz="1800" b="0" i="0" u="none" strike="noStrike" baseline="0" dirty="0">
                <a:solidFill>
                  <a:srgbClr val="000000"/>
                </a:solidFill>
                <a:latin typeface="Calibri" panose="020F0502020204030204" pitchFamily="34" charset="0"/>
              </a:rPr>
              <a:t>Defining unique value proposition and designing customer relationships </a:t>
            </a:r>
          </a:p>
          <a:p>
            <a:pPr marL="0" indent="0">
              <a:buNone/>
            </a:pPr>
            <a:r>
              <a:rPr lang="en-US" sz="1800" b="0" i="0" u="none" strike="noStrike" baseline="0" dirty="0">
                <a:solidFill>
                  <a:srgbClr val="000000"/>
                </a:solidFill>
                <a:latin typeface="Calibri" panose="020F0502020204030204" pitchFamily="34" charset="0"/>
              </a:rPr>
              <a:t>Collaboration and competition in the age of networking </a:t>
            </a:r>
          </a:p>
          <a:p>
            <a:pPr marL="0" indent="0">
              <a:buNone/>
            </a:pPr>
            <a:r>
              <a:rPr lang="en-US" sz="1800" b="0" i="0" u="none" strike="noStrike" baseline="0" dirty="0">
                <a:solidFill>
                  <a:srgbClr val="000000"/>
                </a:solidFill>
                <a:latin typeface="Calibri" panose="020F0502020204030204" pitchFamily="34" charset="0"/>
              </a:rPr>
              <a:t>Business model canvas: capturing the key of digital business </a:t>
            </a:r>
          </a:p>
          <a:p>
            <a:pPr marL="0" indent="0">
              <a:buNone/>
            </a:pPr>
            <a:r>
              <a:rPr lang="en-US" sz="1800" b="0" i="0" u="none" strike="noStrike" baseline="0" dirty="0">
                <a:solidFill>
                  <a:srgbClr val="000000"/>
                </a:solidFill>
                <a:latin typeface="Calibri" panose="020F0502020204030204" pitchFamily="34" charset="0"/>
              </a:rPr>
              <a:t>Mapping the value streams: visualizing the flows and relationships </a:t>
            </a:r>
          </a:p>
          <a:p>
            <a:pPr marL="0" indent="0">
              <a:buNone/>
            </a:pPr>
            <a:r>
              <a:rPr lang="en-US" sz="1800" b="0" i="0" u="none" strike="noStrike" baseline="0" dirty="0">
                <a:solidFill>
                  <a:srgbClr val="000000"/>
                </a:solidFill>
                <a:latin typeface="Calibri" panose="020F0502020204030204" pitchFamily="34" charset="0"/>
              </a:rPr>
              <a:t>Decision support with strategic analysis tools: business at strategic crossroads </a:t>
            </a:r>
            <a:endParaRPr lang="pl-PL" dirty="0"/>
          </a:p>
        </p:txBody>
      </p:sp>
    </p:spTree>
    <p:extLst>
      <p:ext uri="{BB962C8B-B14F-4D97-AF65-F5344CB8AC3E}">
        <p14:creationId xmlns:p14="http://schemas.microsoft.com/office/powerpoint/2010/main" val="3853180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pic>
        <p:nvPicPr>
          <p:cNvPr id="2" name="Obraz 1">
            <a:extLst>
              <a:ext uri="{FF2B5EF4-FFF2-40B4-BE49-F238E27FC236}">
                <a16:creationId xmlns:a16="http://schemas.microsoft.com/office/drawing/2014/main" id="{F35026B6-25A8-4C9B-B2F8-6136D748EF34}"/>
              </a:ext>
            </a:extLst>
          </p:cNvPr>
          <p:cNvPicPr>
            <a:picLocks noChangeAspect="1"/>
          </p:cNvPicPr>
          <p:nvPr/>
        </p:nvPicPr>
        <p:blipFill>
          <a:blip r:embed="rId4"/>
          <a:stretch>
            <a:fillRect/>
          </a:stretch>
        </p:blipFill>
        <p:spPr>
          <a:xfrm>
            <a:off x="9727" y="4032407"/>
            <a:ext cx="4208834" cy="2825593"/>
          </a:xfrm>
          <a:prstGeom prst="rect">
            <a:avLst/>
          </a:prstGeom>
        </p:spPr>
      </p:pic>
      <p:sp>
        <p:nvSpPr>
          <p:cNvPr id="3" name="Prostokąt 2">
            <a:extLst>
              <a:ext uri="{FF2B5EF4-FFF2-40B4-BE49-F238E27FC236}">
                <a16:creationId xmlns:a16="http://schemas.microsoft.com/office/drawing/2014/main" id="{1194EC72-8D26-4911-AD2F-D5CDEF34875E}"/>
              </a:ext>
            </a:extLst>
          </p:cNvPr>
          <p:cNvSpPr/>
          <p:nvPr/>
        </p:nvSpPr>
        <p:spPr>
          <a:xfrm>
            <a:off x="3833760" y="680577"/>
            <a:ext cx="6351099" cy="2246769"/>
          </a:xfrm>
          <a:prstGeom prst="rect">
            <a:avLst/>
          </a:prstGeom>
        </p:spPr>
        <p:txBody>
          <a:bodyPr wrap="square">
            <a:spAutoFit/>
          </a:bodyPr>
          <a:lstStyle/>
          <a:p>
            <a:pPr algn="just"/>
            <a:r>
              <a:rPr lang="en-US" sz="2800" dirty="0"/>
              <a:t>Henry Ford's slogan may be a symbol of </a:t>
            </a:r>
            <a:r>
              <a:rPr lang="pl-PL" sz="2800" b="1" i="1" dirty="0">
                <a:solidFill>
                  <a:schemeClr val="accent4">
                    <a:lumMod val="75000"/>
                  </a:schemeClr>
                </a:solidFill>
              </a:rPr>
              <a:t>OLD</a:t>
            </a:r>
            <a:r>
              <a:rPr lang="en-US" sz="2800" b="1" i="1" dirty="0">
                <a:solidFill>
                  <a:schemeClr val="accent4">
                    <a:lumMod val="75000"/>
                  </a:schemeClr>
                </a:solidFill>
              </a:rPr>
              <a:t> business model </a:t>
            </a:r>
            <a:r>
              <a:rPr lang="en-US" sz="2800" dirty="0"/>
              <a:t>and a period in economic history: “</a:t>
            </a:r>
            <a:r>
              <a:rPr lang="en-US" sz="2800" i="1" dirty="0"/>
              <a:t>Any customer can have a car painted any color that he wants so long as it is black."</a:t>
            </a:r>
            <a:endParaRPr lang="pl-PL" sz="2800" i="1" dirty="0"/>
          </a:p>
        </p:txBody>
      </p:sp>
      <p:sp>
        <p:nvSpPr>
          <p:cNvPr id="4" name="Prostokąt 3">
            <a:extLst>
              <a:ext uri="{FF2B5EF4-FFF2-40B4-BE49-F238E27FC236}">
                <a16:creationId xmlns:a16="http://schemas.microsoft.com/office/drawing/2014/main" id="{20F0664E-FE51-457F-9E8A-6819280A7DD0}"/>
              </a:ext>
            </a:extLst>
          </p:cNvPr>
          <p:cNvSpPr/>
          <p:nvPr/>
        </p:nvSpPr>
        <p:spPr>
          <a:xfrm>
            <a:off x="4867072" y="3498644"/>
            <a:ext cx="7065784" cy="2246769"/>
          </a:xfrm>
          <a:prstGeom prst="rect">
            <a:avLst/>
          </a:prstGeom>
        </p:spPr>
        <p:txBody>
          <a:bodyPr wrap="square">
            <a:spAutoFit/>
          </a:bodyPr>
          <a:lstStyle/>
          <a:p>
            <a:pPr algn="just"/>
            <a:r>
              <a:rPr lang="en-US" sz="2800" dirty="0"/>
              <a:t>The era of </a:t>
            </a:r>
            <a:r>
              <a:rPr lang="en-US" sz="2800" b="1" i="1" dirty="0">
                <a:solidFill>
                  <a:schemeClr val="accent4">
                    <a:lumMod val="75000"/>
                  </a:schemeClr>
                </a:solidFill>
              </a:rPr>
              <a:t>mass production </a:t>
            </a:r>
            <a:r>
              <a:rPr lang="en-US" sz="2800" dirty="0"/>
              <a:t>basically continues to this day. Mass production is fueled by international trade associated with economic globalization and the unification of consumer habits.</a:t>
            </a:r>
            <a:endParaRPr lang="pl-PL" sz="2800" dirty="0"/>
          </a:p>
        </p:txBody>
      </p:sp>
      <p:pic>
        <p:nvPicPr>
          <p:cNvPr id="8" name="Obraz 7">
            <a:extLst>
              <a:ext uri="{FF2B5EF4-FFF2-40B4-BE49-F238E27FC236}">
                <a16:creationId xmlns:a16="http://schemas.microsoft.com/office/drawing/2014/main" id="{BABCE353-CD68-4138-8743-84ED1A6D1684}"/>
              </a:ext>
            </a:extLst>
          </p:cNvPr>
          <p:cNvPicPr>
            <a:picLocks noChangeAspect="1"/>
          </p:cNvPicPr>
          <p:nvPr/>
        </p:nvPicPr>
        <p:blipFill>
          <a:blip r:embed="rId5"/>
          <a:stretch>
            <a:fillRect/>
          </a:stretch>
        </p:blipFill>
        <p:spPr>
          <a:xfrm>
            <a:off x="204552" y="669167"/>
            <a:ext cx="2530775" cy="3632631"/>
          </a:xfrm>
          <a:prstGeom prst="rect">
            <a:avLst/>
          </a:prstGeom>
        </p:spPr>
      </p:pic>
    </p:spTree>
    <p:extLst>
      <p:ext uri="{BB962C8B-B14F-4D97-AF65-F5344CB8AC3E}">
        <p14:creationId xmlns:p14="http://schemas.microsoft.com/office/powerpoint/2010/main" val="72738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EF45009D-5C32-451F-B887-8018A784E8D8}"/>
              </a:ext>
            </a:extLst>
          </p:cNvPr>
          <p:cNvSpPr/>
          <p:nvPr/>
        </p:nvSpPr>
        <p:spPr>
          <a:xfrm>
            <a:off x="550575" y="860040"/>
            <a:ext cx="11090850" cy="1384995"/>
          </a:xfrm>
          <a:prstGeom prst="rect">
            <a:avLst/>
          </a:prstGeom>
        </p:spPr>
        <p:txBody>
          <a:bodyPr wrap="square">
            <a:spAutoFit/>
          </a:bodyPr>
          <a:lstStyle/>
          <a:p>
            <a:pPr algn="just"/>
            <a:r>
              <a:rPr lang="en-US" sz="2800" dirty="0"/>
              <a:t>The most groundbreaking change in production systems and business is the fourth industrial revolution called Industry 4.0</a:t>
            </a:r>
            <a:r>
              <a:rPr lang="pl-PL" sz="2800" dirty="0"/>
              <a:t>: </a:t>
            </a:r>
            <a:r>
              <a:rPr lang="en-US" sz="2800" dirty="0"/>
              <a:t>a generalized term for the integration of intelligent machines, systems and manufacturing </a:t>
            </a:r>
            <a:r>
              <a:rPr lang="en-US" sz="2800" dirty="0" err="1"/>
              <a:t>proces</a:t>
            </a:r>
            <a:r>
              <a:rPr lang="pl-PL" sz="2800" dirty="0"/>
              <a:t>. </a:t>
            </a:r>
            <a:r>
              <a:rPr lang="en-US" sz="2800" dirty="0"/>
              <a:t> </a:t>
            </a:r>
            <a:endParaRPr lang="pl-PL" sz="2800" dirty="0"/>
          </a:p>
        </p:txBody>
      </p:sp>
      <p:pic>
        <p:nvPicPr>
          <p:cNvPr id="8" name="Obraz 7">
            <a:extLst>
              <a:ext uri="{FF2B5EF4-FFF2-40B4-BE49-F238E27FC236}">
                <a16:creationId xmlns:a16="http://schemas.microsoft.com/office/drawing/2014/main" id="{120B607F-D086-4C64-B71D-675E42339FA7}"/>
              </a:ext>
            </a:extLst>
          </p:cNvPr>
          <p:cNvPicPr>
            <a:picLocks noChangeAspect="1"/>
          </p:cNvPicPr>
          <p:nvPr/>
        </p:nvPicPr>
        <p:blipFill>
          <a:blip r:embed="rId4"/>
          <a:stretch>
            <a:fillRect/>
          </a:stretch>
        </p:blipFill>
        <p:spPr>
          <a:xfrm>
            <a:off x="2375694" y="2323553"/>
            <a:ext cx="8062770" cy="4534447"/>
          </a:xfrm>
          <a:prstGeom prst="rect">
            <a:avLst/>
          </a:prstGeom>
        </p:spPr>
      </p:pic>
    </p:spTree>
    <p:extLst>
      <p:ext uri="{BB962C8B-B14F-4D97-AF65-F5344CB8AC3E}">
        <p14:creationId xmlns:p14="http://schemas.microsoft.com/office/powerpoint/2010/main" val="2647774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2D90AF8E-3326-4780-95EB-4ED09EBE109D}"/>
              </a:ext>
            </a:extLst>
          </p:cNvPr>
          <p:cNvSpPr/>
          <p:nvPr/>
        </p:nvSpPr>
        <p:spPr>
          <a:xfrm>
            <a:off x="1190689" y="806009"/>
            <a:ext cx="9636868" cy="1384995"/>
          </a:xfrm>
          <a:prstGeom prst="rect">
            <a:avLst/>
          </a:prstGeom>
        </p:spPr>
        <p:txBody>
          <a:bodyPr wrap="square">
            <a:spAutoFit/>
          </a:bodyPr>
          <a:lstStyle/>
          <a:p>
            <a:pPr algn="just"/>
            <a:r>
              <a:rPr lang="en-US" sz="2800" dirty="0"/>
              <a:t>The term business model became popular in the late 90s, which, is related to the rapid erosion of prices in the IT and telecom industry. </a:t>
            </a:r>
            <a:endParaRPr lang="pl-PL" sz="2800" dirty="0"/>
          </a:p>
        </p:txBody>
      </p:sp>
      <p:pic>
        <p:nvPicPr>
          <p:cNvPr id="3" name="Obraz 2">
            <a:extLst>
              <a:ext uri="{FF2B5EF4-FFF2-40B4-BE49-F238E27FC236}">
                <a16:creationId xmlns:a16="http://schemas.microsoft.com/office/drawing/2014/main" id="{42063816-3DCE-419E-83CF-CE2B5F6CF1CD}"/>
              </a:ext>
            </a:extLst>
          </p:cNvPr>
          <p:cNvPicPr>
            <a:picLocks noChangeAspect="1"/>
          </p:cNvPicPr>
          <p:nvPr/>
        </p:nvPicPr>
        <p:blipFill>
          <a:blip r:embed="rId4"/>
          <a:stretch>
            <a:fillRect/>
          </a:stretch>
        </p:blipFill>
        <p:spPr>
          <a:xfrm>
            <a:off x="2879387" y="3310900"/>
            <a:ext cx="5086256" cy="1785667"/>
          </a:xfrm>
          <a:prstGeom prst="rect">
            <a:avLst/>
          </a:prstGeom>
        </p:spPr>
      </p:pic>
      <p:pic>
        <p:nvPicPr>
          <p:cNvPr id="9" name="Obraz 8">
            <a:extLst>
              <a:ext uri="{FF2B5EF4-FFF2-40B4-BE49-F238E27FC236}">
                <a16:creationId xmlns:a16="http://schemas.microsoft.com/office/drawing/2014/main" id="{0DCAFD34-799F-44AD-8DB7-67A52EC0AD67}"/>
              </a:ext>
            </a:extLst>
          </p:cNvPr>
          <p:cNvPicPr>
            <a:picLocks noChangeAspect="1"/>
          </p:cNvPicPr>
          <p:nvPr/>
        </p:nvPicPr>
        <p:blipFill>
          <a:blip r:embed="rId5"/>
          <a:stretch>
            <a:fillRect/>
          </a:stretch>
        </p:blipFill>
        <p:spPr>
          <a:xfrm rot="13358285">
            <a:off x="-149969" y="2801003"/>
            <a:ext cx="3225064" cy="2645893"/>
          </a:xfrm>
          <a:prstGeom prst="rect">
            <a:avLst/>
          </a:prstGeom>
        </p:spPr>
      </p:pic>
      <p:pic>
        <p:nvPicPr>
          <p:cNvPr id="4" name="Obraz 3">
            <a:extLst>
              <a:ext uri="{FF2B5EF4-FFF2-40B4-BE49-F238E27FC236}">
                <a16:creationId xmlns:a16="http://schemas.microsoft.com/office/drawing/2014/main" id="{C49AFE17-711E-4AB9-9E54-DF2249542C02}"/>
              </a:ext>
            </a:extLst>
          </p:cNvPr>
          <p:cNvPicPr>
            <a:picLocks noChangeAspect="1"/>
          </p:cNvPicPr>
          <p:nvPr/>
        </p:nvPicPr>
        <p:blipFill>
          <a:blip r:embed="rId6"/>
          <a:stretch>
            <a:fillRect/>
          </a:stretch>
        </p:blipFill>
        <p:spPr>
          <a:xfrm>
            <a:off x="8333118" y="1841203"/>
            <a:ext cx="3467818" cy="4793528"/>
          </a:xfrm>
          <a:prstGeom prst="rect">
            <a:avLst/>
          </a:prstGeom>
        </p:spPr>
      </p:pic>
    </p:spTree>
    <p:extLst>
      <p:ext uri="{BB962C8B-B14F-4D97-AF65-F5344CB8AC3E}">
        <p14:creationId xmlns:p14="http://schemas.microsoft.com/office/powerpoint/2010/main" val="2815044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pic>
        <p:nvPicPr>
          <p:cNvPr id="3" name="Obraz 2">
            <a:extLst>
              <a:ext uri="{FF2B5EF4-FFF2-40B4-BE49-F238E27FC236}">
                <a16:creationId xmlns:a16="http://schemas.microsoft.com/office/drawing/2014/main" id="{5512BAC3-5F9A-4594-8812-4B14822CC2AC}"/>
              </a:ext>
            </a:extLst>
          </p:cNvPr>
          <p:cNvPicPr>
            <a:picLocks noChangeAspect="1"/>
          </p:cNvPicPr>
          <p:nvPr/>
        </p:nvPicPr>
        <p:blipFill>
          <a:blip r:embed="rId4"/>
          <a:stretch>
            <a:fillRect/>
          </a:stretch>
        </p:blipFill>
        <p:spPr>
          <a:xfrm>
            <a:off x="4661736" y="2359141"/>
            <a:ext cx="4206605" cy="749873"/>
          </a:xfrm>
          <a:prstGeom prst="rect">
            <a:avLst/>
          </a:prstGeom>
          <a:solidFill>
            <a:srgbClr val="FF0000"/>
          </a:solidFill>
        </p:spPr>
      </p:pic>
      <p:pic>
        <p:nvPicPr>
          <p:cNvPr id="4" name="Obraz 3">
            <a:extLst>
              <a:ext uri="{FF2B5EF4-FFF2-40B4-BE49-F238E27FC236}">
                <a16:creationId xmlns:a16="http://schemas.microsoft.com/office/drawing/2014/main" id="{AABC495C-E109-44FF-8A32-24708B68C749}"/>
              </a:ext>
            </a:extLst>
          </p:cNvPr>
          <p:cNvPicPr>
            <a:picLocks noChangeAspect="1"/>
          </p:cNvPicPr>
          <p:nvPr/>
        </p:nvPicPr>
        <p:blipFill>
          <a:blip r:embed="rId5"/>
          <a:stretch>
            <a:fillRect/>
          </a:stretch>
        </p:blipFill>
        <p:spPr>
          <a:xfrm rot="5013823">
            <a:off x="5502991" y="4047091"/>
            <a:ext cx="3467814" cy="1767993"/>
          </a:xfrm>
          <a:prstGeom prst="rect">
            <a:avLst/>
          </a:prstGeom>
        </p:spPr>
      </p:pic>
    </p:spTree>
    <p:extLst>
      <p:ext uri="{BB962C8B-B14F-4D97-AF65-F5344CB8AC3E}">
        <p14:creationId xmlns:p14="http://schemas.microsoft.com/office/powerpoint/2010/main" val="265897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C8E65283-8982-448B-8E97-C21C1A658A6A}"/>
              </a:ext>
            </a:extLst>
          </p:cNvPr>
          <p:cNvSpPr/>
          <p:nvPr/>
        </p:nvSpPr>
        <p:spPr>
          <a:xfrm>
            <a:off x="3298620" y="1590091"/>
            <a:ext cx="8501973" cy="1384995"/>
          </a:xfrm>
          <a:prstGeom prst="rect">
            <a:avLst/>
          </a:prstGeom>
        </p:spPr>
        <p:txBody>
          <a:bodyPr wrap="square">
            <a:spAutoFit/>
          </a:bodyPr>
          <a:lstStyle/>
          <a:p>
            <a:pPr algn="just"/>
            <a:r>
              <a:rPr lang="pl-PL" sz="2800" dirty="0" err="1"/>
              <a:t>Years</a:t>
            </a:r>
            <a:r>
              <a:rPr lang="pl-PL" sz="2800" dirty="0"/>
              <a:t> </a:t>
            </a:r>
            <a:r>
              <a:rPr lang="en-US" sz="2800" dirty="0"/>
              <a:t>ago, a simple tool was developed that revolutionized the approach to the business model</a:t>
            </a:r>
            <a:r>
              <a:rPr lang="pl-PL" sz="2800" dirty="0"/>
              <a:t>: - </a:t>
            </a:r>
          </a:p>
          <a:p>
            <a:pPr algn="just"/>
            <a:r>
              <a:rPr lang="en-US" sz="2800" dirty="0"/>
              <a:t>a Business Model Canvas (BMC)</a:t>
            </a:r>
            <a:endParaRPr lang="pl-PL" sz="2800" dirty="0"/>
          </a:p>
        </p:txBody>
      </p:sp>
      <p:pic>
        <p:nvPicPr>
          <p:cNvPr id="3" name="Obraz 2">
            <a:extLst>
              <a:ext uri="{FF2B5EF4-FFF2-40B4-BE49-F238E27FC236}">
                <a16:creationId xmlns:a16="http://schemas.microsoft.com/office/drawing/2014/main" id="{5512BAC3-5F9A-4594-8812-4B14822CC2AC}"/>
              </a:ext>
            </a:extLst>
          </p:cNvPr>
          <p:cNvPicPr>
            <a:picLocks noChangeAspect="1"/>
          </p:cNvPicPr>
          <p:nvPr/>
        </p:nvPicPr>
        <p:blipFill>
          <a:blip r:embed="rId4"/>
          <a:stretch>
            <a:fillRect/>
          </a:stretch>
        </p:blipFill>
        <p:spPr>
          <a:xfrm>
            <a:off x="210506" y="670703"/>
            <a:ext cx="4206605" cy="749873"/>
          </a:xfrm>
          <a:prstGeom prst="rect">
            <a:avLst/>
          </a:prstGeom>
          <a:solidFill>
            <a:srgbClr val="FF0000"/>
          </a:solidFill>
        </p:spPr>
      </p:pic>
      <p:pic>
        <p:nvPicPr>
          <p:cNvPr id="4" name="Obraz 3">
            <a:extLst>
              <a:ext uri="{FF2B5EF4-FFF2-40B4-BE49-F238E27FC236}">
                <a16:creationId xmlns:a16="http://schemas.microsoft.com/office/drawing/2014/main" id="{AABC495C-E109-44FF-8A32-24708B68C749}"/>
              </a:ext>
            </a:extLst>
          </p:cNvPr>
          <p:cNvPicPr>
            <a:picLocks noChangeAspect="1"/>
          </p:cNvPicPr>
          <p:nvPr/>
        </p:nvPicPr>
        <p:blipFill>
          <a:blip r:embed="rId5"/>
          <a:stretch>
            <a:fillRect/>
          </a:stretch>
        </p:blipFill>
        <p:spPr>
          <a:xfrm rot="5013823">
            <a:off x="5502991" y="4047091"/>
            <a:ext cx="3467814" cy="1767993"/>
          </a:xfrm>
          <a:prstGeom prst="rect">
            <a:avLst/>
          </a:prstGeom>
        </p:spPr>
      </p:pic>
      <p:pic>
        <p:nvPicPr>
          <p:cNvPr id="9" name="Obraz 8">
            <a:extLst>
              <a:ext uri="{FF2B5EF4-FFF2-40B4-BE49-F238E27FC236}">
                <a16:creationId xmlns:a16="http://schemas.microsoft.com/office/drawing/2014/main" id="{ACBB1A41-83CC-429A-A48A-0F80B019E69A}"/>
              </a:ext>
            </a:extLst>
          </p:cNvPr>
          <p:cNvPicPr>
            <a:picLocks noChangeAspect="1"/>
          </p:cNvPicPr>
          <p:nvPr/>
        </p:nvPicPr>
        <p:blipFill>
          <a:blip r:embed="rId6"/>
          <a:stretch>
            <a:fillRect/>
          </a:stretch>
        </p:blipFill>
        <p:spPr>
          <a:xfrm>
            <a:off x="415068" y="3429000"/>
            <a:ext cx="5627569" cy="3165508"/>
          </a:xfrm>
          <a:prstGeom prst="rect">
            <a:avLst/>
          </a:prstGeom>
        </p:spPr>
      </p:pic>
      <p:pic>
        <p:nvPicPr>
          <p:cNvPr id="10" name="Obraz 9">
            <a:extLst>
              <a:ext uri="{FF2B5EF4-FFF2-40B4-BE49-F238E27FC236}">
                <a16:creationId xmlns:a16="http://schemas.microsoft.com/office/drawing/2014/main" id="{2AE80B0F-D638-490C-BAD1-F4361E6F0559}"/>
              </a:ext>
            </a:extLst>
          </p:cNvPr>
          <p:cNvPicPr>
            <a:picLocks noChangeAspect="1"/>
          </p:cNvPicPr>
          <p:nvPr/>
        </p:nvPicPr>
        <p:blipFill>
          <a:blip r:embed="rId7"/>
          <a:stretch>
            <a:fillRect/>
          </a:stretch>
        </p:blipFill>
        <p:spPr>
          <a:xfrm>
            <a:off x="8398682" y="3894475"/>
            <a:ext cx="3545060" cy="2658795"/>
          </a:xfrm>
          <a:prstGeom prst="rect">
            <a:avLst/>
          </a:prstGeom>
        </p:spPr>
      </p:pic>
    </p:spTree>
    <p:extLst>
      <p:ext uri="{BB962C8B-B14F-4D97-AF65-F5344CB8AC3E}">
        <p14:creationId xmlns:p14="http://schemas.microsoft.com/office/powerpoint/2010/main" val="3092947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FF6DA99-2158-4A72-B4DB-C9E8DEA240E7}"/>
              </a:ext>
            </a:extLst>
          </p:cNvPr>
          <p:cNvPicPr>
            <a:picLocks noChangeAspect="1"/>
          </p:cNvPicPr>
          <p:nvPr/>
        </p:nvPicPr>
        <p:blipFill>
          <a:blip r:embed="rId2"/>
          <a:stretch>
            <a:fillRect/>
          </a:stretch>
        </p:blipFill>
        <p:spPr>
          <a:xfrm>
            <a:off x="477926" y="581856"/>
            <a:ext cx="5885494" cy="5900076"/>
          </a:xfrm>
          <a:prstGeom prst="rect">
            <a:avLst/>
          </a:prstGeom>
        </p:spPr>
      </p:pic>
      <p:pic>
        <p:nvPicPr>
          <p:cNvPr id="11" name="Obraz 10">
            <a:extLst>
              <a:ext uri="{FF2B5EF4-FFF2-40B4-BE49-F238E27FC236}">
                <a16:creationId xmlns:a16="http://schemas.microsoft.com/office/drawing/2014/main" id="{79E89765-24F5-42AE-9C59-705AF47EA931}"/>
              </a:ext>
            </a:extLst>
          </p:cNvPr>
          <p:cNvPicPr>
            <a:picLocks noChangeAspect="1"/>
          </p:cNvPicPr>
          <p:nvPr/>
        </p:nvPicPr>
        <p:blipFill>
          <a:blip r:embed="rId3"/>
          <a:stretch>
            <a:fillRect/>
          </a:stretch>
        </p:blipFill>
        <p:spPr>
          <a:xfrm>
            <a:off x="6481167" y="703254"/>
            <a:ext cx="5397407" cy="1967832"/>
          </a:xfrm>
          <a:prstGeom prst="rect">
            <a:avLst/>
          </a:prstGeom>
        </p:spPr>
      </p:pic>
      <p:pic>
        <p:nvPicPr>
          <p:cNvPr id="2" name="Obraz 1">
            <a:extLst>
              <a:ext uri="{FF2B5EF4-FFF2-40B4-BE49-F238E27FC236}">
                <a16:creationId xmlns:a16="http://schemas.microsoft.com/office/drawing/2014/main" id="{1E7F3CAE-18BE-41E1-B73F-84AB08284A98}"/>
              </a:ext>
            </a:extLst>
          </p:cNvPr>
          <p:cNvPicPr>
            <a:picLocks noChangeAspect="1"/>
          </p:cNvPicPr>
          <p:nvPr/>
        </p:nvPicPr>
        <p:blipFill>
          <a:blip r:embed="rId4"/>
          <a:stretch>
            <a:fillRect/>
          </a:stretch>
        </p:blipFill>
        <p:spPr>
          <a:xfrm>
            <a:off x="6688201" y="3122935"/>
            <a:ext cx="5129988" cy="3624447"/>
          </a:xfrm>
          <a:prstGeom prst="rect">
            <a:avLst/>
          </a:prstGeom>
        </p:spPr>
      </p:pic>
    </p:spTree>
    <p:extLst>
      <p:ext uri="{BB962C8B-B14F-4D97-AF65-F5344CB8AC3E}">
        <p14:creationId xmlns:p14="http://schemas.microsoft.com/office/powerpoint/2010/main" val="3198516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9E4F4A9-A0E3-4B6C-9A77-CED8F17446DC}"/>
              </a:ext>
            </a:extLst>
          </p:cNvPr>
          <p:cNvPicPr>
            <a:picLocks noChangeAspect="1"/>
          </p:cNvPicPr>
          <p:nvPr/>
        </p:nvPicPr>
        <p:blipFill>
          <a:blip r:embed="rId2"/>
          <a:stretch>
            <a:fillRect/>
          </a:stretch>
        </p:blipFill>
        <p:spPr>
          <a:xfrm>
            <a:off x="93794" y="595222"/>
            <a:ext cx="4984289" cy="3746021"/>
          </a:xfrm>
          <a:prstGeom prst="rect">
            <a:avLst/>
          </a:prstGeom>
        </p:spPr>
      </p:pic>
      <p:pic>
        <p:nvPicPr>
          <p:cNvPr id="4" name="Obraz 3">
            <a:extLst>
              <a:ext uri="{FF2B5EF4-FFF2-40B4-BE49-F238E27FC236}">
                <a16:creationId xmlns:a16="http://schemas.microsoft.com/office/drawing/2014/main" id="{1798D1A5-D90A-4B0A-ACAB-B1E11C2756D3}"/>
              </a:ext>
            </a:extLst>
          </p:cNvPr>
          <p:cNvPicPr>
            <a:picLocks noChangeAspect="1"/>
          </p:cNvPicPr>
          <p:nvPr/>
        </p:nvPicPr>
        <p:blipFill>
          <a:blip r:embed="rId3"/>
          <a:stretch>
            <a:fillRect/>
          </a:stretch>
        </p:blipFill>
        <p:spPr>
          <a:xfrm>
            <a:off x="4586377" y="2328052"/>
            <a:ext cx="7113977" cy="4124503"/>
          </a:xfrm>
          <a:prstGeom prst="rect">
            <a:avLst/>
          </a:prstGeom>
        </p:spPr>
      </p:pic>
    </p:spTree>
    <p:extLst>
      <p:ext uri="{BB962C8B-B14F-4D97-AF65-F5344CB8AC3E}">
        <p14:creationId xmlns:p14="http://schemas.microsoft.com/office/powerpoint/2010/main" val="2787762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296018EB-B2F5-4AC4-969F-220B35F4AF20}"/>
              </a:ext>
            </a:extLst>
          </p:cNvPr>
          <p:cNvSpPr/>
          <p:nvPr/>
        </p:nvSpPr>
        <p:spPr>
          <a:xfrm>
            <a:off x="4302640" y="1784384"/>
            <a:ext cx="3373616" cy="523220"/>
          </a:xfrm>
          <a:prstGeom prst="rect">
            <a:avLst/>
          </a:prstGeom>
          <a:solidFill>
            <a:srgbClr val="FFC000"/>
          </a:solidFill>
        </p:spPr>
        <p:txBody>
          <a:bodyPr wrap="none">
            <a:spAutoFit/>
          </a:bodyPr>
          <a:lstStyle/>
          <a:p>
            <a:r>
              <a:rPr lang="pl-PL" sz="2800" b="1" dirty="0"/>
              <a:t>2. THE LEAN CANVAS </a:t>
            </a:r>
          </a:p>
        </p:txBody>
      </p:sp>
      <p:pic>
        <p:nvPicPr>
          <p:cNvPr id="12" name="Obraz 11">
            <a:extLst>
              <a:ext uri="{FF2B5EF4-FFF2-40B4-BE49-F238E27FC236}">
                <a16:creationId xmlns:a16="http://schemas.microsoft.com/office/drawing/2014/main" id="{B3D3EB97-49CD-483E-9565-66AB822E7C83}"/>
              </a:ext>
            </a:extLst>
          </p:cNvPr>
          <p:cNvPicPr>
            <a:picLocks noChangeAspect="1"/>
          </p:cNvPicPr>
          <p:nvPr/>
        </p:nvPicPr>
        <p:blipFill>
          <a:blip r:embed="rId4"/>
          <a:stretch>
            <a:fillRect/>
          </a:stretch>
        </p:blipFill>
        <p:spPr>
          <a:xfrm>
            <a:off x="492640" y="3429000"/>
            <a:ext cx="7620000" cy="3181350"/>
          </a:xfrm>
          <a:prstGeom prst="rect">
            <a:avLst/>
          </a:prstGeom>
        </p:spPr>
      </p:pic>
      <p:pic>
        <p:nvPicPr>
          <p:cNvPr id="10" name="Obraz 9">
            <a:extLst>
              <a:ext uri="{FF2B5EF4-FFF2-40B4-BE49-F238E27FC236}">
                <a16:creationId xmlns:a16="http://schemas.microsoft.com/office/drawing/2014/main" id="{1E0B15F0-E5B7-480D-A9EA-5BCD60D5A6ED}"/>
              </a:ext>
            </a:extLst>
          </p:cNvPr>
          <p:cNvPicPr>
            <a:picLocks noChangeAspect="1"/>
          </p:cNvPicPr>
          <p:nvPr/>
        </p:nvPicPr>
        <p:blipFill>
          <a:blip r:embed="rId5"/>
          <a:stretch>
            <a:fillRect/>
          </a:stretch>
        </p:blipFill>
        <p:spPr>
          <a:xfrm rot="20930098">
            <a:off x="5575057" y="2224508"/>
            <a:ext cx="5245824" cy="2080351"/>
          </a:xfrm>
          <a:prstGeom prst="rect">
            <a:avLst/>
          </a:prstGeom>
        </p:spPr>
      </p:pic>
    </p:spTree>
    <p:extLst>
      <p:ext uri="{BB962C8B-B14F-4D97-AF65-F5344CB8AC3E}">
        <p14:creationId xmlns:p14="http://schemas.microsoft.com/office/powerpoint/2010/main" val="2249683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296018EB-B2F5-4AC4-969F-220B35F4AF20}"/>
              </a:ext>
            </a:extLst>
          </p:cNvPr>
          <p:cNvSpPr/>
          <p:nvPr/>
        </p:nvSpPr>
        <p:spPr>
          <a:xfrm>
            <a:off x="274105" y="814807"/>
            <a:ext cx="3373616" cy="523220"/>
          </a:xfrm>
          <a:prstGeom prst="rect">
            <a:avLst/>
          </a:prstGeom>
          <a:solidFill>
            <a:srgbClr val="FFC000"/>
          </a:solidFill>
        </p:spPr>
        <p:txBody>
          <a:bodyPr wrap="none">
            <a:spAutoFit/>
          </a:bodyPr>
          <a:lstStyle/>
          <a:p>
            <a:r>
              <a:rPr lang="pl-PL" sz="2800" b="1" dirty="0"/>
              <a:t>2. THE LEAN CANVAS </a:t>
            </a:r>
          </a:p>
        </p:txBody>
      </p:sp>
      <p:sp>
        <p:nvSpPr>
          <p:cNvPr id="3" name="Prostokąt 2">
            <a:extLst>
              <a:ext uri="{FF2B5EF4-FFF2-40B4-BE49-F238E27FC236}">
                <a16:creationId xmlns:a16="http://schemas.microsoft.com/office/drawing/2014/main" id="{BA1ACCB1-67F6-415C-9DEE-A5CA7C02421E}"/>
              </a:ext>
            </a:extLst>
          </p:cNvPr>
          <p:cNvSpPr/>
          <p:nvPr/>
        </p:nvSpPr>
        <p:spPr>
          <a:xfrm>
            <a:off x="304800" y="1490008"/>
            <a:ext cx="3628846" cy="2308324"/>
          </a:xfrm>
          <a:prstGeom prst="rect">
            <a:avLst/>
          </a:prstGeom>
        </p:spPr>
        <p:txBody>
          <a:bodyPr wrap="square">
            <a:spAutoFit/>
          </a:bodyPr>
          <a:lstStyle/>
          <a:p>
            <a:pPr algn="just"/>
            <a:r>
              <a:rPr lang="en-US" sz="2400" dirty="0"/>
              <a:t>This model is dedicated to innovative business, such as 3D printing. Its author is Ash Maurya, who was inspired by the Business Model Canvas</a:t>
            </a:r>
            <a:r>
              <a:rPr lang="pl-PL" sz="2400" dirty="0"/>
              <a:t> </a:t>
            </a:r>
            <a:r>
              <a:rPr lang="en-US" sz="2400" dirty="0"/>
              <a:t>tool</a:t>
            </a:r>
            <a:r>
              <a:rPr lang="pl-PL" sz="2400" dirty="0"/>
              <a:t>. </a:t>
            </a:r>
          </a:p>
        </p:txBody>
      </p:sp>
      <p:pic>
        <p:nvPicPr>
          <p:cNvPr id="10" name="Obraz 9">
            <a:extLst>
              <a:ext uri="{FF2B5EF4-FFF2-40B4-BE49-F238E27FC236}">
                <a16:creationId xmlns:a16="http://schemas.microsoft.com/office/drawing/2014/main" id="{1E0B15F0-E5B7-480D-A9EA-5BCD60D5A6ED}"/>
              </a:ext>
            </a:extLst>
          </p:cNvPr>
          <p:cNvPicPr>
            <a:picLocks noChangeAspect="1"/>
          </p:cNvPicPr>
          <p:nvPr/>
        </p:nvPicPr>
        <p:blipFill>
          <a:blip r:embed="rId4"/>
          <a:stretch>
            <a:fillRect/>
          </a:stretch>
        </p:blipFill>
        <p:spPr>
          <a:xfrm rot="13339060">
            <a:off x="139996" y="4233577"/>
            <a:ext cx="4191310" cy="1767993"/>
          </a:xfrm>
          <a:prstGeom prst="rect">
            <a:avLst/>
          </a:prstGeom>
        </p:spPr>
      </p:pic>
      <p:pic>
        <p:nvPicPr>
          <p:cNvPr id="8" name="Obraz 7">
            <a:extLst>
              <a:ext uri="{FF2B5EF4-FFF2-40B4-BE49-F238E27FC236}">
                <a16:creationId xmlns:a16="http://schemas.microsoft.com/office/drawing/2014/main" id="{723CF0A8-03CF-4F05-B95D-E5CD38D0C560}"/>
              </a:ext>
            </a:extLst>
          </p:cNvPr>
          <p:cNvPicPr>
            <a:picLocks noChangeAspect="1"/>
          </p:cNvPicPr>
          <p:nvPr/>
        </p:nvPicPr>
        <p:blipFill>
          <a:blip r:embed="rId5"/>
          <a:stretch>
            <a:fillRect/>
          </a:stretch>
        </p:blipFill>
        <p:spPr>
          <a:xfrm>
            <a:off x="4003584" y="1069676"/>
            <a:ext cx="8048986" cy="6162280"/>
          </a:xfrm>
          <a:prstGeom prst="rect">
            <a:avLst/>
          </a:prstGeom>
        </p:spPr>
      </p:pic>
    </p:spTree>
    <p:extLst>
      <p:ext uri="{BB962C8B-B14F-4D97-AF65-F5344CB8AC3E}">
        <p14:creationId xmlns:p14="http://schemas.microsoft.com/office/powerpoint/2010/main" val="2732912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3" name="Prostokąt 2">
            <a:extLst>
              <a:ext uri="{FF2B5EF4-FFF2-40B4-BE49-F238E27FC236}">
                <a16:creationId xmlns:a16="http://schemas.microsoft.com/office/drawing/2014/main" id="{5A31CF2D-63FE-41F1-BB0D-EA4B90CCC025}"/>
              </a:ext>
            </a:extLst>
          </p:cNvPr>
          <p:cNvSpPr/>
          <p:nvPr/>
        </p:nvSpPr>
        <p:spPr>
          <a:xfrm>
            <a:off x="906212" y="722482"/>
            <a:ext cx="7133356" cy="954107"/>
          </a:xfrm>
          <a:prstGeom prst="rect">
            <a:avLst/>
          </a:prstGeom>
          <a:ln w="60325">
            <a:solidFill>
              <a:schemeClr val="accent1"/>
            </a:solidFill>
          </a:ln>
        </p:spPr>
        <p:txBody>
          <a:bodyPr wrap="square">
            <a:spAutoFit/>
          </a:bodyPr>
          <a:lstStyle/>
          <a:p>
            <a:pPr algn="just"/>
            <a:r>
              <a:rPr lang="en-US" sz="2800" dirty="0"/>
              <a:t>Without a </a:t>
            </a:r>
            <a:r>
              <a:rPr lang="en-US" sz="2800" b="1" dirty="0"/>
              <a:t>problem</a:t>
            </a:r>
            <a:r>
              <a:rPr lang="en-US" sz="2800" dirty="0"/>
              <a:t> to solve, you don’t have </a:t>
            </a:r>
            <a:endParaRPr lang="pl-PL" sz="2800" dirty="0"/>
          </a:p>
          <a:p>
            <a:pPr algn="just"/>
            <a:r>
              <a:rPr lang="en-US" sz="2800" dirty="0"/>
              <a:t>a product/service to offer.</a:t>
            </a:r>
            <a:endParaRPr lang="pl-PL" sz="2800" dirty="0"/>
          </a:p>
        </p:txBody>
      </p:sp>
      <p:sp>
        <p:nvSpPr>
          <p:cNvPr id="4" name="Prostokąt 3">
            <a:extLst>
              <a:ext uri="{FF2B5EF4-FFF2-40B4-BE49-F238E27FC236}">
                <a16:creationId xmlns:a16="http://schemas.microsoft.com/office/drawing/2014/main" id="{68CAEADC-7D1B-4820-B476-8CD41B158871}"/>
              </a:ext>
            </a:extLst>
          </p:cNvPr>
          <p:cNvSpPr/>
          <p:nvPr/>
        </p:nvSpPr>
        <p:spPr>
          <a:xfrm>
            <a:off x="4172355" y="2176916"/>
            <a:ext cx="7734425" cy="523220"/>
          </a:xfrm>
          <a:prstGeom prst="rect">
            <a:avLst/>
          </a:prstGeom>
          <a:solidFill>
            <a:schemeClr val="accent2">
              <a:lumMod val="60000"/>
              <a:lumOff val="40000"/>
            </a:schemeClr>
          </a:solidFill>
        </p:spPr>
        <p:txBody>
          <a:bodyPr wrap="none">
            <a:spAutoFit/>
          </a:bodyPr>
          <a:lstStyle/>
          <a:p>
            <a:r>
              <a:rPr lang="en-US" sz="2800" dirty="0"/>
              <a:t>Finding a </a:t>
            </a:r>
            <a:r>
              <a:rPr lang="en-US" sz="2800" b="1" dirty="0"/>
              <a:t>solution</a:t>
            </a:r>
            <a:r>
              <a:rPr lang="en-US" sz="2800" dirty="0"/>
              <a:t> to the problem is the golden egg!</a:t>
            </a:r>
            <a:endParaRPr lang="pl-PL" sz="2800" dirty="0"/>
          </a:p>
        </p:txBody>
      </p:sp>
      <p:sp>
        <p:nvSpPr>
          <p:cNvPr id="8" name="Prostokąt 7">
            <a:extLst>
              <a:ext uri="{FF2B5EF4-FFF2-40B4-BE49-F238E27FC236}">
                <a16:creationId xmlns:a16="http://schemas.microsoft.com/office/drawing/2014/main" id="{E3FDF9F0-FB46-4290-A9B9-9F2A6C95B23B}"/>
              </a:ext>
            </a:extLst>
          </p:cNvPr>
          <p:cNvSpPr/>
          <p:nvPr/>
        </p:nvSpPr>
        <p:spPr>
          <a:xfrm>
            <a:off x="3050186" y="3193854"/>
            <a:ext cx="7350205" cy="1815882"/>
          </a:xfrm>
          <a:prstGeom prst="rect">
            <a:avLst/>
          </a:prstGeom>
          <a:ln w="63500">
            <a:solidFill>
              <a:srgbClr val="FF0000"/>
            </a:solidFill>
          </a:ln>
        </p:spPr>
        <p:txBody>
          <a:bodyPr wrap="square">
            <a:spAutoFit/>
          </a:bodyPr>
          <a:lstStyle/>
          <a:p>
            <a:r>
              <a:rPr lang="en-US" sz="2800" b="1" dirty="0"/>
              <a:t>Key Metrics</a:t>
            </a:r>
          </a:p>
          <a:p>
            <a:pPr algn="just"/>
            <a:r>
              <a:rPr lang="en-US" sz="2800" dirty="0"/>
              <a:t>Every business, no matter what industry or size, will have some key metrics that are used to monitor performance.</a:t>
            </a:r>
            <a:endParaRPr lang="pl-PL" sz="2800" dirty="0"/>
          </a:p>
        </p:txBody>
      </p:sp>
      <p:sp>
        <p:nvSpPr>
          <p:cNvPr id="9" name="Prostokąt 8">
            <a:extLst>
              <a:ext uri="{FF2B5EF4-FFF2-40B4-BE49-F238E27FC236}">
                <a16:creationId xmlns:a16="http://schemas.microsoft.com/office/drawing/2014/main" id="{DFBA6D37-0BF2-4D67-A6DB-74E656BB5469}"/>
              </a:ext>
            </a:extLst>
          </p:cNvPr>
          <p:cNvSpPr/>
          <p:nvPr/>
        </p:nvSpPr>
        <p:spPr>
          <a:xfrm>
            <a:off x="2421208" y="5294686"/>
            <a:ext cx="7204954" cy="1384995"/>
          </a:xfrm>
          <a:prstGeom prst="rect">
            <a:avLst/>
          </a:prstGeom>
          <a:ln w="57150">
            <a:solidFill>
              <a:srgbClr val="00B050"/>
            </a:solidFill>
          </a:ln>
        </p:spPr>
        <p:txBody>
          <a:bodyPr wrap="square">
            <a:spAutoFit/>
          </a:bodyPr>
          <a:lstStyle/>
          <a:p>
            <a:pPr algn="just"/>
            <a:r>
              <a:rPr lang="en-US" sz="2800" b="1" dirty="0"/>
              <a:t>Unfair advantage </a:t>
            </a:r>
            <a:r>
              <a:rPr lang="en-US" sz="2800" dirty="0"/>
              <a:t>can be insider information, a dream team, getting expert endorsements, existing customers etc.</a:t>
            </a:r>
            <a:endParaRPr lang="pl-PL" sz="2800" dirty="0"/>
          </a:p>
        </p:txBody>
      </p:sp>
      <p:pic>
        <p:nvPicPr>
          <p:cNvPr id="10" name="Obraz 9">
            <a:extLst>
              <a:ext uri="{FF2B5EF4-FFF2-40B4-BE49-F238E27FC236}">
                <a16:creationId xmlns:a16="http://schemas.microsoft.com/office/drawing/2014/main" id="{B42A540A-1C84-44A0-B25D-3CFC67F598AF}"/>
              </a:ext>
            </a:extLst>
          </p:cNvPr>
          <p:cNvPicPr>
            <a:picLocks noChangeAspect="1"/>
          </p:cNvPicPr>
          <p:nvPr/>
        </p:nvPicPr>
        <p:blipFill>
          <a:blip r:embed="rId4"/>
          <a:stretch>
            <a:fillRect/>
          </a:stretch>
        </p:blipFill>
        <p:spPr>
          <a:xfrm rot="8521904">
            <a:off x="-292515" y="2721775"/>
            <a:ext cx="3303527" cy="1767993"/>
          </a:xfrm>
          <a:prstGeom prst="rect">
            <a:avLst/>
          </a:prstGeom>
        </p:spPr>
      </p:pic>
    </p:spTree>
    <p:extLst>
      <p:ext uri="{BB962C8B-B14F-4D97-AF65-F5344CB8AC3E}">
        <p14:creationId xmlns:p14="http://schemas.microsoft.com/office/powerpoint/2010/main" val="83554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59895" y="1867769"/>
            <a:ext cx="9672210" cy="112142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nSpc>
                <a:spcPct val="150000"/>
              </a:lnSpc>
            </a:pPr>
            <a:r>
              <a:rPr lang="en-US" sz="2800" dirty="0">
                <a:solidFill>
                  <a:srgbClr val="002060"/>
                </a:solidFill>
              </a:rPr>
              <a:t>Course </a:t>
            </a:r>
            <a:r>
              <a:rPr lang="pl-PL" sz="2800" dirty="0">
                <a:solidFill>
                  <a:srgbClr val="002060"/>
                </a:solidFill>
              </a:rPr>
              <a:t>15. </a:t>
            </a:r>
            <a:r>
              <a:rPr lang="en-US" sz="2800" dirty="0">
                <a:solidFill>
                  <a:srgbClr val="002060"/>
                </a:solidFill>
              </a:rPr>
              <a:t>Enterprise Management in Digital Economy</a:t>
            </a:r>
            <a:endParaRPr lang="pl-PL" sz="2800" i="0" u="none" strike="noStrike" baseline="0" dirty="0">
              <a:latin typeface="Arial-BoldMT"/>
            </a:endParaRPr>
          </a:p>
          <a:p>
            <a:pPr>
              <a:lnSpc>
                <a:spcPct val="150000"/>
              </a:lnSpc>
            </a:pPr>
            <a:r>
              <a:rPr lang="pl-PL" sz="2000" dirty="0">
                <a:solidFill>
                  <a:srgbClr val="002060"/>
                </a:solidFill>
                <a:latin typeface="Arial-BoldMT"/>
              </a:rPr>
              <a:t>Module 2: </a:t>
            </a:r>
            <a:r>
              <a:rPr lang="en-US" sz="2000" b="0" i="0" u="none" strike="noStrike" baseline="0" dirty="0">
                <a:latin typeface="ArialMT"/>
              </a:rPr>
              <a:t>Sustainable and digital: new patterns for strategies and business models</a:t>
            </a:r>
            <a:endParaRPr lang="en-US" sz="2000" dirty="0">
              <a:solidFill>
                <a:srgbClr val="002060"/>
              </a:solidFill>
            </a:endParaRPr>
          </a:p>
        </p:txBody>
      </p:sp>
      <p:sp>
        <p:nvSpPr>
          <p:cNvPr id="6" name="Subtitle 1">
            <a:extLst>
              <a:ext uri="{FF2B5EF4-FFF2-40B4-BE49-F238E27FC236}">
                <a16:creationId xmlns:a16="http://schemas.microsoft.com/office/drawing/2014/main" id="{6983A29F-7241-4195-9BAB-8406F55BF043}"/>
              </a:ext>
            </a:extLst>
          </p:cNvPr>
          <p:cNvSpPr>
            <a:spLocks noGrp="1"/>
          </p:cNvSpPr>
          <p:nvPr>
            <p:ph type="subTitle" idx="1"/>
          </p:nvPr>
        </p:nvSpPr>
        <p:spPr>
          <a:xfrm>
            <a:off x="1018903" y="3444875"/>
            <a:ext cx="9287147" cy="1306513"/>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Tomasz Nitkiewicz (CUT)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with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Andrei Szuder (UPB), </a:t>
            </a:r>
            <a:r>
              <a:rPr kumimoji="0" lang="pl-PL" sz="2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Uttapol</a:t>
            </a:r>
            <a:r>
              <a:rPr kumimoji="0" lang="pl-PL"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pl-PL" sz="2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Smutkupt</a:t>
            </a:r>
            <a:r>
              <a:rPr kumimoji="0" lang="pl-PL"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(CMU), Jorge Cunha (</a:t>
            </a:r>
            <a:r>
              <a:rPr kumimoji="0" lang="pl-PL" sz="2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Uminho</a:t>
            </a:r>
            <a:r>
              <a:rPr kumimoji="0" lang="pl-PL"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17130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6CDE5A54-9A6C-4724-882A-CDB778E0BF77}"/>
              </a:ext>
            </a:extLst>
          </p:cNvPr>
          <p:cNvSpPr/>
          <p:nvPr/>
        </p:nvSpPr>
        <p:spPr>
          <a:xfrm>
            <a:off x="5674320" y="2527540"/>
            <a:ext cx="4375454" cy="523220"/>
          </a:xfrm>
          <a:prstGeom prst="rect">
            <a:avLst/>
          </a:prstGeom>
          <a:solidFill>
            <a:schemeClr val="accent5">
              <a:lumMod val="75000"/>
            </a:schemeClr>
          </a:solidFill>
        </p:spPr>
        <p:txBody>
          <a:bodyPr wrap="square">
            <a:spAutoFit/>
          </a:bodyPr>
          <a:lstStyle/>
          <a:p>
            <a:r>
              <a:rPr lang="pl-PL" sz="2800" b="1" dirty="0"/>
              <a:t>3. The Lean Startup </a:t>
            </a:r>
          </a:p>
        </p:txBody>
      </p:sp>
      <p:pic>
        <p:nvPicPr>
          <p:cNvPr id="3" name="Obraz 2">
            <a:extLst>
              <a:ext uri="{FF2B5EF4-FFF2-40B4-BE49-F238E27FC236}">
                <a16:creationId xmlns:a16="http://schemas.microsoft.com/office/drawing/2014/main" id="{69887FFD-394B-42F9-9C6A-508F9760539C}"/>
              </a:ext>
            </a:extLst>
          </p:cNvPr>
          <p:cNvPicPr>
            <a:picLocks noChangeAspect="1"/>
          </p:cNvPicPr>
          <p:nvPr/>
        </p:nvPicPr>
        <p:blipFill>
          <a:blip r:embed="rId4"/>
          <a:stretch>
            <a:fillRect/>
          </a:stretch>
        </p:blipFill>
        <p:spPr>
          <a:xfrm rot="16619276">
            <a:off x="6261673" y="3423619"/>
            <a:ext cx="3075365" cy="2862221"/>
          </a:xfrm>
          <a:prstGeom prst="rect">
            <a:avLst/>
          </a:prstGeom>
        </p:spPr>
      </p:pic>
      <p:pic>
        <p:nvPicPr>
          <p:cNvPr id="4" name="Obraz 3">
            <a:extLst>
              <a:ext uri="{FF2B5EF4-FFF2-40B4-BE49-F238E27FC236}">
                <a16:creationId xmlns:a16="http://schemas.microsoft.com/office/drawing/2014/main" id="{A4B0A6D8-9D4F-4B01-9644-F74C5F1EFBF3}"/>
              </a:ext>
            </a:extLst>
          </p:cNvPr>
          <p:cNvPicPr>
            <a:picLocks noChangeAspect="1"/>
          </p:cNvPicPr>
          <p:nvPr/>
        </p:nvPicPr>
        <p:blipFill>
          <a:blip r:embed="rId5"/>
          <a:stretch>
            <a:fillRect/>
          </a:stretch>
        </p:blipFill>
        <p:spPr>
          <a:xfrm>
            <a:off x="1007701" y="1001696"/>
            <a:ext cx="3798349" cy="5702904"/>
          </a:xfrm>
          <a:prstGeom prst="rect">
            <a:avLst/>
          </a:prstGeom>
        </p:spPr>
      </p:pic>
    </p:spTree>
    <p:extLst>
      <p:ext uri="{BB962C8B-B14F-4D97-AF65-F5344CB8AC3E}">
        <p14:creationId xmlns:p14="http://schemas.microsoft.com/office/powerpoint/2010/main" val="2758793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6CDE5A54-9A6C-4724-882A-CDB778E0BF77}"/>
              </a:ext>
            </a:extLst>
          </p:cNvPr>
          <p:cNvSpPr/>
          <p:nvPr/>
        </p:nvSpPr>
        <p:spPr>
          <a:xfrm>
            <a:off x="367336" y="771636"/>
            <a:ext cx="3153107" cy="523220"/>
          </a:xfrm>
          <a:prstGeom prst="rect">
            <a:avLst/>
          </a:prstGeom>
          <a:solidFill>
            <a:schemeClr val="accent5">
              <a:lumMod val="75000"/>
            </a:schemeClr>
          </a:solidFill>
        </p:spPr>
        <p:txBody>
          <a:bodyPr wrap="none">
            <a:spAutoFit/>
          </a:bodyPr>
          <a:lstStyle/>
          <a:p>
            <a:r>
              <a:rPr lang="pl-PL" sz="2800" b="1" dirty="0"/>
              <a:t>3. The Lean Startup </a:t>
            </a:r>
          </a:p>
        </p:txBody>
      </p:sp>
      <p:sp>
        <p:nvSpPr>
          <p:cNvPr id="8" name="Prostokąt 7">
            <a:extLst>
              <a:ext uri="{FF2B5EF4-FFF2-40B4-BE49-F238E27FC236}">
                <a16:creationId xmlns:a16="http://schemas.microsoft.com/office/drawing/2014/main" id="{76E5448E-7645-4F76-8DD9-5EB7340C3D2C}"/>
              </a:ext>
            </a:extLst>
          </p:cNvPr>
          <p:cNvSpPr/>
          <p:nvPr/>
        </p:nvSpPr>
        <p:spPr>
          <a:xfrm>
            <a:off x="1544129" y="2336631"/>
            <a:ext cx="9787678" cy="1815882"/>
          </a:xfrm>
          <a:prstGeom prst="rect">
            <a:avLst/>
          </a:prstGeom>
          <a:solidFill>
            <a:srgbClr val="FFFF00"/>
          </a:solidFill>
          <a:ln w="60325">
            <a:solidFill>
              <a:srgbClr val="00B050"/>
            </a:solidFill>
          </a:ln>
        </p:spPr>
        <p:txBody>
          <a:bodyPr wrap="square">
            <a:spAutoFit/>
          </a:bodyPr>
          <a:lstStyle/>
          <a:p>
            <a:pPr algn="just"/>
            <a:r>
              <a:rPr lang="en-US" sz="2800" dirty="0"/>
              <a:t>One of the major causes to startup failure is premature scaling. Premature scaling means that the startup starts to spend money on growth (e.g. hiring sales persons, leasing offices, expensive marketing etc.) before finding the </a:t>
            </a:r>
            <a:r>
              <a:rPr lang="en-US" sz="2800" b="1" i="1" dirty="0"/>
              <a:t>Product</a:t>
            </a:r>
            <a:r>
              <a:rPr lang="pl-PL" sz="2800" b="1" i="1" dirty="0"/>
              <a:t> and </a:t>
            </a:r>
            <a:r>
              <a:rPr lang="en-US" sz="2800" b="1" i="1" dirty="0"/>
              <a:t>Market</a:t>
            </a:r>
            <a:r>
              <a:rPr lang="en-US" sz="2800" dirty="0"/>
              <a:t> fit.</a:t>
            </a:r>
            <a:endParaRPr lang="pl-PL" sz="2800" dirty="0"/>
          </a:p>
        </p:txBody>
      </p:sp>
      <p:pic>
        <p:nvPicPr>
          <p:cNvPr id="3" name="Obraz 2">
            <a:extLst>
              <a:ext uri="{FF2B5EF4-FFF2-40B4-BE49-F238E27FC236}">
                <a16:creationId xmlns:a16="http://schemas.microsoft.com/office/drawing/2014/main" id="{69887FFD-394B-42F9-9C6A-508F9760539C}"/>
              </a:ext>
            </a:extLst>
          </p:cNvPr>
          <p:cNvPicPr>
            <a:picLocks noChangeAspect="1"/>
          </p:cNvPicPr>
          <p:nvPr/>
        </p:nvPicPr>
        <p:blipFill>
          <a:blip r:embed="rId4"/>
          <a:stretch>
            <a:fillRect/>
          </a:stretch>
        </p:blipFill>
        <p:spPr>
          <a:xfrm rot="16619276">
            <a:off x="5537053" y="4275100"/>
            <a:ext cx="3075365" cy="2862221"/>
          </a:xfrm>
          <a:prstGeom prst="rect">
            <a:avLst/>
          </a:prstGeom>
        </p:spPr>
      </p:pic>
    </p:spTree>
    <p:extLst>
      <p:ext uri="{BB962C8B-B14F-4D97-AF65-F5344CB8AC3E}">
        <p14:creationId xmlns:p14="http://schemas.microsoft.com/office/powerpoint/2010/main" val="3763127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pic>
        <p:nvPicPr>
          <p:cNvPr id="4" name="Obraz 3">
            <a:extLst>
              <a:ext uri="{FF2B5EF4-FFF2-40B4-BE49-F238E27FC236}">
                <a16:creationId xmlns:a16="http://schemas.microsoft.com/office/drawing/2014/main" id="{78E0799C-7658-4458-A2E1-DDAB348A19DF}"/>
              </a:ext>
            </a:extLst>
          </p:cNvPr>
          <p:cNvPicPr>
            <a:picLocks noChangeAspect="1"/>
          </p:cNvPicPr>
          <p:nvPr/>
        </p:nvPicPr>
        <p:blipFill>
          <a:blip r:embed="rId4"/>
          <a:stretch>
            <a:fillRect/>
          </a:stretch>
        </p:blipFill>
        <p:spPr>
          <a:xfrm>
            <a:off x="1525291" y="474342"/>
            <a:ext cx="9298425" cy="6973819"/>
          </a:xfrm>
          <a:prstGeom prst="rect">
            <a:avLst/>
          </a:prstGeom>
        </p:spPr>
      </p:pic>
    </p:spTree>
    <p:extLst>
      <p:ext uri="{BB962C8B-B14F-4D97-AF65-F5344CB8AC3E}">
        <p14:creationId xmlns:p14="http://schemas.microsoft.com/office/powerpoint/2010/main" val="4193382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pic>
        <p:nvPicPr>
          <p:cNvPr id="2" name="Obraz 1">
            <a:extLst>
              <a:ext uri="{FF2B5EF4-FFF2-40B4-BE49-F238E27FC236}">
                <a16:creationId xmlns:a16="http://schemas.microsoft.com/office/drawing/2014/main" id="{9854A4D8-53E0-4C71-B119-D0F590BD5655}"/>
              </a:ext>
            </a:extLst>
          </p:cNvPr>
          <p:cNvPicPr>
            <a:picLocks noChangeAspect="1"/>
          </p:cNvPicPr>
          <p:nvPr/>
        </p:nvPicPr>
        <p:blipFill>
          <a:blip r:embed="rId4"/>
          <a:stretch>
            <a:fillRect/>
          </a:stretch>
        </p:blipFill>
        <p:spPr>
          <a:xfrm>
            <a:off x="1087309" y="474341"/>
            <a:ext cx="9213158" cy="6909869"/>
          </a:xfrm>
          <a:prstGeom prst="rect">
            <a:avLst/>
          </a:prstGeom>
        </p:spPr>
      </p:pic>
    </p:spTree>
    <p:extLst>
      <p:ext uri="{BB962C8B-B14F-4D97-AF65-F5344CB8AC3E}">
        <p14:creationId xmlns:p14="http://schemas.microsoft.com/office/powerpoint/2010/main" val="1607654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AC41B231-C907-4C91-A869-7492333F6B1B}"/>
              </a:ext>
            </a:extLst>
          </p:cNvPr>
          <p:cNvSpPr/>
          <p:nvPr/>
        </p:nvSpPr>
        <p:spPr>
          <a:xfrm>
            <a:off x="1171362" y="634055"/>
            <a:ext cx="10042187" cy="1384995"/>
          </a:xfrm>
          <a:prstGeom prst="rect">
            <a:avLst/>
          </a:prstGeom>
        </p:spPr>
        <p:txBody>
          <a:bodyPr wrap="square">
            <a:spAutoFit/>
          </a:bodyPr>
          <a:lstStyle/>
          <a:p>
            <a:pPr algn="just"/>
            <a:r>
              <a:rPr lang="en-US" sz="2800" dirty="0"/>
              <a:t>A business model of a new venture is filled with assumptions and hypotheses since little is known at start. </a:t>
            </a:r>
            <a:r>
              <a:rPr lang="pl-PL" sz="2800" b="1" i="1" dirty="0">
                <a:solidFill>
                  <a:schemeClr val="accent4">
                    <a:lumMod val="75000"/>
                  </a:schemeClr>
                </a:solidFill>
              </a:rPr>
              <a:t>E</a:t>
            </a:r>
            <a:r>
              <a:rPr lang="en-US" sz="2800" b="1" i="1" dirty="0" err="1">
                <a:solidFill>
                  <a:schemeClr val="accent4">
                    <a:lumMod val="75000"/>
                  </a:schemeClr>
                </a:solidFill>
              </a:rPr>
              <a:t>ntrepreneurs</a:t>
            </a:r>
            <a:r>
              <a:rPr lang="en-US" sz="2800" b="1" i="1" dirty="0">
                <a:solidFill>
                  <a:schemeClr val="accent4">
                    <a:lumMod val="75000"/>
                  </a:schemeClr>
                </a:solidFill>
              </a:rPr>
              <a:t> should interact with customers as early as possible. </a:t>
            </a:r>
            <a:endParaRPr lang="pl-PL" sz="2800" b="1" i="1" dirty="0">
              <a:solidFill>
                <a:schemeClr val="accent4">
                  <a:lumMod val="75000"/>
                </a:schemeClr>
              </a:solidFill>
            </a:endParaRPr>
          </a:p>
        </p:txBody>
      </p:sp>
      <p:pic>
        <p:nvPicPr>
          <p:cNvPr id="7" name="Obraz 6">
            <a:extLst>
              <a:ext uri="{FF2B5EF4-FFF2-40B4-BE49-F238E27FC236}">
                <a16:creationId xmlns:a16="http://schemas.microsoft.com/office/drawing/2014/main" id="{E791807A-0A43-4617-A268-9F730162F4C7}"/>
              </a:ext>
            </a:extLst>
          </p:cNvPr>
          <p:cNvPicPr>
            <a:picLocks noChangeAspect="1"/>
          </p:cNvPicPr>
          <p:nvPr/>
        </p:nvPicPr>
        <p:blipFill>
          <a:blip r:embed="rId2"/>
          <a:stretch>
            <a:fillRect/>
          </a:stretch>
        </p:blipFill>
        <p:spPr>
          <a:xfrm>
            <a:off x="0" y="2373673"/>
            <a:ext cx="5250612" cy="2625306"/>
          </a:xfrm>
          <a:prstGeom prst="rect">
            <a:avLst/>
          </a:prstGeom>
        </p:spPr>
      </p:pic>
      <p:sp>
        <p:nvSpPr>
          <p:cNvPr id="3" name="Prostokąt 2">
            <a:extLst>
              <a:ext uri="{FF2B5EF4-FFF2-40B4-BE49-F238E27FC236}">
                <a16:creationId xmlns:a16="http://schemas.microsoft.com/office/drawing/2014/main" id="{45595EF2-B07A-4F89-9DA7-BA81D1050456}"/>
              </a:ext>
            </a:extLst>
          </p:cNvPr>
          <p:cNvSpPr/>
          <p:nvPr/>
        </p:nvSpPr>
        <p:spPr>
          <a:xfrm>
            <a:off x="5413803" y="2135216"/>
            <a:ext cx="6395759" cy="2246769"/>
          </a:xfrm>
          <a:prstGeom prst="rect">
            <a:avLst/>
          </a:prstGeom>
        </p:spPr>
        <p:txBody>
          <a:bodyPr wrap="square">
            <a:spAutoFit/>
          </a:bodyPr>
          <a:lstStyle/>
          <a:p>
            <a:pPr algn="just"/>
            <a:r>
              <a:rPr lang="en-US" sz="2800" dirty="0"/>
              <a:t>If the entrepreneur’s assumptions of the startup’s business model turn out to be incorrect after interaction with customers should the entrepreneur consider a </a:t>
            </a:r>
            <a:r>
              <a:rPr lang="en-US" sz="2800" b="1" i="1" dirty="0">
                <a:solidFill>
                  <a:srgbClr val="FF0000"/>
                </a:solidFill>
              </a:rPr>
              <a:t>major change – a pivot. </a:t>
            </a:r>
            <a:endParaRPr lang="pl-PL" sz="2800" b="1" i="1" dirty="0">
              <a:solidFill>
                <a:srgbClr val="FF0000"/>
              </a:solidFill>
            </a:endParaRPr>
          </a:p>
        </p:txBody>
      </p:sp>
      <p:sp>
        <p:nvSpPr>
          <p:cNvPr id="4" name="Prostokąt 3">
            <a:extLst>
              <a:ext uri="{FF2B5EF4-FFF2-40B4-BE49-F238E27FC236}">
                <a16:creationId xmlns:a16="http://schemas.microsoft.com/office/drawing/2014/main" id="{176A2A1F-747D-499C-8631-799ED068A2D8}"/>
              </a:ext>
            </a:extLst>
          </p:cNvPr>
          <p:cNvSpPr/>
          <p:nvPr/>
        </p:nvSpPr>
        <p:spPr>
          <a:xfrm>
            <a:off x="3668026" y="4506613"/>
            <a:ext cx="8523974" cy="1384995"/>
          </a:xfrm>
          <a:prstGeom prst="rect">
            <a:avLst/>
          </a:prstGeom>
          <a:solidFill>
            <a:schemeClr val="bg1"/>
          </a:solidFill>
        </p:spPr>
        <p:txBody>
          <a:bodyPr wrap="square">
            <a:spAutoFit/>
          </a:bodyPr>
          <a:lstStyle/>
          <a:p>
            <a:pPr algn="just"/>
            <a:r>
              <a:rPr lang="en-US" sz="2800" dirty="0"/>
              <a:t>The </a:t>
            </a:r>
            <a:r>
              <a:rPr lang="en-US" sz="2800" b="1" dirty="0"/>
              <a:t>pivot</a:t>
            </a:r>
            <a:r>
              <a:rPr lang="pl-PL" sz="2800" dirty="0"/>
              <a:t> </a:t>
            </a:r>
            <a:r>
              <a:rPr lang="en-US" sz="2800" dirty="0"/>
              <a:t>is a decision to change some or several parts of the hypotheses concerning the startup’s business model based on </a:t>
            </a:r>
            <a:r>
              <a:rPr lang="en-US" sz="2800" b="1" i="1" dirty="0">
                <a:solidFill>
                  <a:schemeClr val="accent4">
                    <a:lumMod val="75000"/>
                  </a:schemeClr>
                </a:solidFill>
              </a:rPr>
              <a:t>learning</a:t>
            </a:r>
            <a:r>
              <a:rPr lang="en-US" sz="2800" dirty="0"/>
              <a:t> from customers.</a:t>
            </a:r>
          </a:p>
        </p:txBody>
      </p:sp>
    </p:spTree>
    <p:extLst>
      <p:ext uri="{BB962C8B-B14F-4D97-AF65-F5344CB8AC3E}">
        <p14:creationId xmlns:p14="http://schemas.microsoft.com/office/powerpoint/2010/main" val="1523794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47CD880-0862-49F0-A473-4CB17892FA8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trans="21000"/>
                    </a14:imgEffect>
                    <a14:imgEffect>
                      <a14:colorTemperature colorTemp="5659"/>
                    </a14:imgEffect>
                    <a14:imgEffect>
                      <a14:saturation sat="13000"/>
                    </a14:imgEffect>
                  </a14:imgLayer>
                </a14:imgProps>
              </a:ext>
            </a:extLst>
          </a:blip>
          <a:stretch>
            <a:fillRect/>
          </a:stretch>
        </p:blipFill>
        <p:spPr>
          <a:xfrm>
            <a:off x="139430" y="938558"/>
            <a:ext cx="5749037" cy="5829181"/>
          </a:xfrm>
          <a:prstGeom prst="rect">
            <a:avLst/>
          </a:prstGeom>
        </p:spPr>
      </p:pic>
      <p:sp>
        <p:nvSpPr>
          <p:cNvPr id="2" name="Prostokąt 1">
            <a:extLst>
              <a:ext uri="{FF2B5EF4-FFF2-40B4-BE49-F238E27FC236}">
                <a16:creationId xmlns:a16="http://schemas.microsoft.com/office/drawing/2014/main" id="{66A329DF-036B-46DD-AA6F-7052C3BF6276}"/>
              </a:ext>
            </a:extLst>
          </p:cNvPr>
          <p:cNvSpPr/>
          <p:nvPr/>
        </p:nvSpPr>
        <p:spPr>
          <a:xfrm>
            <a:off x="4442100" y="1432677"/>
            <a:ext cx="6096000" cy="1077218"/>
          </a:xfrm>
          <a:prstGeom prst="rect">
            <a:avLst/>
          </a:prstGeom>
        </p:spPr>
        <p:txBody>
          <a:bodyPr>
            <a:spAutoFit/>
          </a:bodyPr>
          <a:lstStyle/>
          <a:p>
            <a:r>
              <a:rPr lang="en-US" sz="3200" dirty="0"/>
              <a:t>Why do we need good business models for </a:t>
            </a:r>
            <a:r>
              <a:rPr lang="pl-PL" sz="3200" dirty="0" err="1"/>
              <a:t>digital</a:t>
            </a:r>
            <a:r>
              <a:rPr lang="pl-PL" sz="3200" dirty="0"/>
              <a:t> </a:t>
            </a:r>
            <a:r>
              <a:rPr lang="pl-PL" sz="3200" dirty="0" err="1"/>
              <a:t>economy</a:t>
            </a:r>
            <a:r>
              <a:rPr lang="en-US" sz="3200" dirty="0"/>
              <a:t>?</a:t>
            </a:r>
            <a:endParaRPr lang="pl-PL" sz="3200" dirty="0"/>
          </a:p>
        </p:txBody>
      </p:sp>
      <p:pic>
        <p:nvPicPr>
          <p:cNvPr id="4" name="Obraz 3">
            <a:extLst>
              <a:ext uri="{FF2B5EF4-FFF2-40B4-BE49-F238E27FC236}">
                <a16:creationId xmlns:a16="http://schemas.microsoft.com/office/drawing/2014/main" id="{5BC3C30A-FC2D-4590-BA54-5E43377AC82B}"/>
              </a:ext>
            </a:extLst>
          </p:cNvPr>
          <p:cNvPicPr>
            <a:picLocks noChangeAspect="1"/>
          </p:cNvPicPr>
          <p:nvPr/>
        </p:nvPicPr>
        <p:blipFill>
          <a:blip r:embed="rId4"/>
          <a:stretch>
            <a:fillRect/>
          </a:stretch>
        </p:blipFill>
        <p:spPr>
          <a:xfrm rot="14189015">
            <a:off x="6674208" y="2032130"/>
            <a:ext cx="4642040" cy="4320314"/>
          </a:xfrm>
          <a:prstGeom prst="rect">
            <a:avLst/>
          </a:prstGeom>
        </p:spPr>
      </p:pic>
    </p:spTree>
    <p:extLst>
      <p:ext uri="{BB962C8B-B14F-4D97-AF65-F5344CB8AC3E}">
        <p14:creationId xmlns:p14="http://schemas.microsoft.com/office/powerpoint/2010/main" val="2619047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C4C480ED-B02E-4C83-854F-10D104143CB6}"/>
              </a:ext>
            </a:extLst>
          </p:cNvPr>
          <p:cNvPicPr>
            <a:picLocks noChangeAspect="1"/>
          </p:cNvPicPr>
          <p:nvPr/>
        </p:nvPicPr>
        <p:blipFill>
          <a:blip r:embed="rId2"/>
          <a:stretch>
            <a:fillRect/>
          </a:stretch>
        </p:blipFill>
        <p:spPr>
          <a:xfrm>
            <a:off x="9183897" y="632394"/>
            <a:ext cx="2931234" cy="3793016"/>
          </a:xfrm>
          <a:prstGeom prst="rect">
            <a:avLst/>
          </a:prstGeom>
        </p:spPr>
      </p:pic>
      <p:pic>
        <p:nvPicPr>
          <p:cNvPr id="2" name="Obraz 1">
            <a:extLst>
              <a:ext uri="{FF2B5EF4-FFF2-40B4-BE49-F238E27FC236}">
                <a16:creationId xmlns:a16="http://schemas.microsoft.com/office/drawing/2014/main" id="{A393B19B-24DC-473A-BEFC-7138E2946A3C}"/>
              </a:ext>
            </a:extLst>
          </p:cNvPr>
          <p:cNvPicPr>
            <a:picLocks noChangeAspect="1"/>
          </p:cNvPicPr>
          <p:nvPr/>
        </p:nvPicPr>
        <p:blipFill>
          <a:blip r:embed="rId3"/>
          <a:stretch>
            <a:fillRect/>
          </a:stretch>
        </p:blipFill>
        <p:spPr>
          <a:xfrm>
            <a:off x="0" y="1224951"/>
            <a:ext cx="6354565" cy="4968815"/>
          </a:xfrm>
          <a:prstGeom prst="rect">
            <a:avLst/>
          </a:prstGeom>
        </p:spPr>
      </p:pic>
      <p:sp>
        <p:nvSpPr>
          <p:cNvPr id="3" name="Prostokąt 2">
            <a:extLst>
              <a:ext uri="{FF2B5EF4-FFF2-40B4-BE49-F238E27FC236}">
                <a16:creationId xmlns:a16="http://schemas.microsoft.com/office/drawing/2014/main" id="{015F90CC-6AA4-4944-803E-27B1A5C2A584}"/>
              </a:ext>
            </a:extLst>
          </p:cNvPr>
          <p:cNvSpPr/>
          <p:nvPr/>
        </p:nvSpPr>
        <p:spPr>
          <a:xfrm>
            <a:off x="6479462" y="1601846"/>
            <a:ext cx="3228742" cy="1077218"/>
          </a:xfrm>
          <a:prstGeom prst="rect">
            <a:avLst/>
          </a:prstGeom>
        </p:spPr>
        <p:txBody>
          <a:bodyPr wrap="square">
            <a:spAutoFit/>
          </a:bodyPr>
          <a:lstStyle/>
          <a:p>
            <a:r>
              <a:rPr lang="pl-PL" sz="3200" b="1" dirty="0"/>
              <a:t>Manufacturing as a Service</a:t>
            </a:r>
          </a:p>
        </p:txBody>
      </p:sp>
      <p:pic>
        <p:nvPicPr>
          <p:cNvPr id="4" name="Obraz 3">
            <a:extLst>
              <a:ext uri="{FF2B5EF4-FFF2-40B4-BE49-F238E27FC236}">
                <a16:creationId xmlns:a16="http://schemas.microsoft.com/office/drawing/2014/main" id="{9E31A526-5DC0-461B-8B6D-D8741E7A9FFF}"/>
              </a:ext>
            </a:extLst>
          </p:cNvPr>
          <p:cNvPicPr>
            <a:picLocks noChangeAspect="1"/>
          </p:cNvPicPr>
          <p:nvPr/>
        </p:nvPicPr>
        <p:blipFill>
          <a:blip r:embed="rId4"/>
          <a:stretch>
            <a:fillRect/>
          </a:stretch>
        </p:blipFill>
        <p:spPr>
          <a:xfrm>
            <a:off x="7750295" y="4178936"/>
            <a:ext cx="4102400" cy="2565607"/>
          </a:xfrm>
          <a:prstGeom prst="rect">
            <a:avLst/>
          </a:prstGeom>
        </p:spPr>
      </p:pic>
    </p:spTree>
    <p:extLst>
      <p:ext uri="{BB962C8B-B14F-4D97-AF65-F5344CB8AC3E}">
        <p14:creationId xmlns:p14="http://schemas.microsoft.com/office/powerpoint/2010/main" val="2171962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29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200" dirty="0">
                <a:solidFill>
                  <a:srgbClr val="002060"/>
                </a:solidFill>
                <a:latin typeface="Arial-BoldMT"/>
              </a:rPr>
              <a:t>Module 2: </a:t>
            </a:r>
            <a:r>
              <a:rPr lang="en-US" sz="3200" i="0" u="none" strike="noStrike" baseline="0" dirty="0">
                <a:latin typeface="Arial-BoldMT"/>
              </a:rPr>
              <a:t>Sustainable and digital: new patterns for strategies and business models</a:t>
            </a:r>
            <a:endParaRPr lang="en-US" sz="3200" dirty="0">
              <a:solidFill>
                <a:srgbClr val="002060"/>
              </a:solidFill>
            </a:endParaRPr>
          </a:p>
        </p:txBody>
      </p:sp>
      <p:sp>
        <p:nvSpPr>
          <p:cNvPr id="3" name="Symbol zastępczy zawartości 2"/>
          <p:cNvSpPr>
            <a:spLocks noGrp="1"/>
          </p:cNvSpPr>
          <p:nvPr>
            <p:ph idx="1"/>
          </p:nvPr>
        </p:nvSpPr>
        <p:spPr/>
        <p:txBody>
          <a:bodyPr>
            <a:normAutofit/>
          </a:bodyPr>
          <a:lstStyle/>
          <a:p>
            <a:pPr marL="0" indent="0" algn="l">
              <a:buNone/>
            </a:pPr>
            <a:r>
              <a:rPr lang="pl-PL" sz="2000" b="0" i="0" u="none" strike="noStrike" baseline="0" dirty="0">
                <a:latin typeface="ArialMT"/>
              </a:rPr>
              <a:t>List of </a:t>
            </a:r>
            <a:r>
              <a:rPr lang="pl-PL" sz="2000" b="0" i="0" u="none" strike="noStrike" baseline="0" dirty="0" err="1">
                <a:latin typeface="ArialMT"/>
              </a:rPr>
              <a:t>topics</a:t>
            </a:r>
            <a:endParaRPr lang="pl-PL" sz="2000" b="0" i="0" u="none" strike="noStrike" baseline="0" dirty="0">
              <a:latin typeface="ArialMT"/>
            </a:endParaRPr>
          </a:p>
          <a:p>
            <a:pPr marL="0" indent="0" algn="l">
              <a:buNone/>
            </a:pPr>
            <a:r>
              <a:rPr lang="en-US" sz="1800" b="0" i="0" u="none" strike="noStrike" baseline="0" dirty="0">
                <a:latin typeface="ArialMT"/>
              </a:rPr>
              <a:t>A. Strategy or business models? Different approaches to lead your business</a:t>
            </a:r>
          </a:p>
          <a:p>
            <a:pPr marL="0" indent="0" algn="l">
              <a:buNone/>
            </a:pPr>
            <a:r>
              <a:rPr lang="en-US" sz="1800" b="0" i="0" u="none" strike="noStrike" baseline="0" dirty="0">
                <a:latin typeface="ArialMT"/>
              </a:rPr>
              <a:t>B. Sustainable or digital: Emerging business models and its components</a:t>
            </a:r>
          </a:p>
          <a:p>
            <a:pPr marL="0" indent="0" algn="l">
              <a:buNone/>
            </a:pPr>
            <a:r>
              <a:rPr lang="en-US" sz="1800" b="0" i="0" u="none" strike="noStrike" baseline="0" dirty="0">
                <a:latin typeface="ArialMT"/>
              </a:rPr>
              <a:t>C. Following technical innovations with sustainable business models</a:t>
            </a:r>
          </a:p>
          <a:p>
            <a:pPr marL="0" indent="0" algn="l">
              <a:buNone/>
            </a:pPr>
            <a:r>
              <a:rPr lang="en-US" sz="1800" b="0" i="0" u="none" strike="noStrike" baseline="0" dirty="0">
                <a:latin typeface="ArialMT"/>
              </a:rPr>
              <a:t>D. Defining unique value proposition and designing customer relationships</a:t>
            </a:r>
          </a:p>
          <a:p>
            <a:pPr marL="0" indent="0" algn="l">
              <a:buNone/>
            </a:pPr>
            <a:r>
              <a:rPr lang="en-US" sz="1800" b="0" i="0" u="none" strike="noStrike" baseline="0" dirty="0">
                <a:latin typeface="ArialMT"/>
              </a:rPr>
              <a:t>E. Collaboration and competition in the age of networking</a:t>
            </a:r>
            <a:endParaRPr lang="pl-PL" sz="2400" dirty="0"/>
          </a:p>
        </p:txBody>
      </p:sp>
    </p:spTree>
    <p:extLst>
      <p:ext uri="{BB962C8B-B14F-4D97-AF65-F5344CB8AC3E}">
        <p14:creationId xmlns:p14="http://schemas.microsoft.com/office/powerpoint/2010/main" val="4170524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200" dirty="0">
                <a:solidFill>
                  <a:srgbClr val="002060"/>
                </a:solidFill>
                <a:latin typeface="Arial-BoldMT"/>
              </a:rPr>
              <a:t>Module 2: </a:t>
            </a:r>
            <a:r>
              <a:rPr lang="en-US" sz="3200" i="0" u="none" strike="noStrike" baseline="0" dirty="0">
                <a:latin typeface="Arial-BoldMT"/>
              </a:rPr>
              <a:t>Sustainable and digital: new patterns for strategies and business models</a:t>
            </a:r>
            <a:endParaRPr lang="en-US" sz="3200" dirty="0">
              <a:solidFill>
                <a:srgbClr val="002060"/>
              </a:solidFill>
            </a:endParaRPr>
          </a:p>
        </p:txBody>
      </p:sp>
      <p:sp>
        <p:nvSpPr>
          <p:cNvPr id="3" name="Symbol zastępczy zawartości 2"/>
          <p:cNvSpPr>
            <a:spLocks noGrp="1"/>
          </p:cNvSpPr>
          <p:nvPr>
            <p:ph idx="1"/>
          </p:nvPr>
        </p:nvSpPr>
        <p:spPr/>
        <p:txBody>
          <a:bodyPr>
            <a:normAutofit/>
          </a:bodyPr>
          <a:lstStyle/>
          <a:p>
            <a:pPr marL="0" indent="0" algn="l">
              <a:buNone/>
            </a:pPr>
            <a:r>
              <a:rPr lang="pl-PL" sz="2000" b="0" i="0" u="none" strike="noStrike" baseline="0" dirty="0">
                <a:latin typeface="ArialMT"/>
              </a:rPr>
              <a:t>List of </a:t>
            </a:r>
            <a:r>
              <a:rPr lang="pl-PL" sz="2000" b="0" i="0" u="none" strike="noStrike" baseline="0" dirty="0" err="1">
                <a:latin typeface="ArialMT"/>
              </a:rPr>
              <a:t>workshop</a:t>
            </a:r>
            <a:r>
              <a:rPr lang="pl-PL" sz="2000" b="0" i="0" u="none" strike="noStrike" baseline="0" dirty="0">
                <a:latin typeface="ArialMT"/>
              </a:rPr>
              <a:t> </a:t>
            </a:r>
            <a:r>
              <a:rPr lang="pl-PL" sz="2000" b="0" i="0" u="none" strike="noStrike" baseline="0" dirty="0" err="1">
                <a:latin typeface="ArialMT"/>
              </a:rPr>
              <a:t>sessions</a:t>
            </a:r>
            <a:endParaRPr lang="pl-PL" sz="2000" b="0" i="0" u="none" strike="noStrike" baseline="0" dirty="0">
              <a:latin typeface="ArialMT"/>
            </a:endParaRPr>
          </a:p>
          <a:p>
            <a:pPr marL="0" indent="0" algn="l">
              <a:buNone/>
            </a:pPr>
            <a:r>
              <a:rPr lang="en-US" sz="2000" b="0" i="0" u="none" strike="noStrike" baseline="0" dirty="0">
                <a:latin typeface="ArialMT"/>
              </a:rPr>
              <a:t>Different approaches to lead your business</a:t>
            </a:r>
          </a:p>
          <a:p>
            <a:pPr marL="0" indent="0" algn="l">
              <a:buNone/>
            </a:pPr>
            <a:r>
              <a:rPr lang="en-US" sz="2000" b="0" i="0" u="none" strike="noStrike" baseline="0" dirty="0">
                <a:latin typeface="ArialMT"/>
              </a:rPr>
              <a:t>Emerging business models and its components</a:t>
            </a:r>
          </a:p>
          <a:p>
            <a:pPr marL="0" indent="0" algn="l">
              <a:buNone/>
            </a:pPr>
            <a:r>
              <a:rPr lang="en-US" sz="2000" b="0" i="0" u="none" strike="noStrike" baseline="0" dirty="0">
                <a:latin typeface="ArialMT"/>
              </a:rPr>
              <a:t>Sustainable business models</a:t>
            </a:r>
          </a:p>
          <a:p>
            <a:pPr marL="0" indent="0" algn="l">
              <a:buNone/>
            </a:pPr>
            <a:r>
              <a:rPr lang="en-US" sz="2000" b="0" i="0" u="none" strike="noStrike" baseline="0" dirty="0">
                <a:latin typeface="ArialMT"/>
              </a:rPr>
              <a:t>Defining unique value proposition and designing customer relationships</a:t>
            </a:r>
          </a:p>
          <a:p>
            <a:pPr marL="0" indent="0" algn="l">
              <a:buNone/>
            </a:pPr>
            <a:r>
              <a:rPr lang="en-US" sz="2000" b="0" i="0" u="none" strike="noStrike" baseline="0" dirty="0">
                <a:latin typeface="ArialMT"/>
              </a:rPr>
              <a:t>Collaboration and competition in the age of networking</a:t>
            </a:r>
          </a:p>
        </p:txBody>
      </p:sp>
    </p:spTree>
    <p:extLst>
      <p:ext uri="{BB962C8B-B14F-4D97-AF65-F5344CB8AC3E}">
        <p14:creationId xmlns:p14="http://schemas.microsoft.com/office/powerpoint/2010/main" val="2806970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011774-E8B2-4306-BC3A-1A4080D22852}"/>
              </a:ext>
            </a:extLst>
          </p:cNvPr>
          <p:cNvSpPr>
            <a:spLocks noGrp="1"/>
          </p:cNvSpPr>
          <p:nvPr>
            <p:ph type="title"/>
          </p:nvPr>
        </p:nvSpPr>
        <p:spPr/>
        <p:txBody>
          <a:bodyPr>
            <a:normAutofit/>
          </a:bodyPr>
          <a:lstStyle/>
          <a:p>
            <a:r>
              <a:rPr lang="pl-PL" sz="3200" dirty="0">
                <a:solidFill>
                  <a:srgbClr val="002060"/>
                </a:solidFill>
                <a:latin typeface="Arial-BoldMT"/>
              </a:rPr>
              <a:t>M2: </a:t>
            </a:r>
            <a:r>
              <a:rPr lang="pl-PL" sz="3200" dirty="0" err="1">
                <a:solidFill>
                  <a:srgbClr val="002060"/>
                </a:solidFill>
                <a:latin typeface="Arial-BoldMT"/>
              </a:rPr>
              <a:t>Different</a:t>
            </a:r>
            <a:r>
              <a:rPr lang="pl-PL" sz="3200" dirty="0">
                <a:solidFill>
                  <a:srgbClr val="002060"/>
                </a:solidFill>
                <a:latin typeface="Arial-BoldMT"/>
              </a:rPr>
              <a:t> </a:t>
            </a:r>
            <a:r>
              <a:rPr lang="pl-PL" sz="3200" dirty="0" err="1">
                <a:solidFill>
                  <a:srgbClr val="002060"/>
                </a:solidFill>
                <a:latin typeface="Arial-BoldMT"/>
              </a:rPr>
              <a:t>challenges</a:t>
            </a:r>
            <a:r>
              <a:rPr lang="pl-PL" sz="3200" dirty="0">
                <a:solidFill>
                  <a:srgbClr val="002060"/>
                </a:solidFill>
                <a:latin typeface="Arial-BoldMT"/>
              </a:rPr>
              <a:t> in </a:t>
            </a:r>
            <a:r>
              <a:rPr lang="pl-PL" sz="3200" dirty="0" err="1">
                <a:solidFill>
                  <a:srgbClr val="002060"/>
                </a:solidFill>
                <a:latin typeface="Arial-BoldMT"/>
              </a:rPr>
              <a:t>digital</a:t>
            </a:r>
            <a:r>
              <a:rPr lang="pl-PL" sz="3200" dirty="0">
                <a:solidFill>
                  <a:srgbClr val="002060"/>
                </a:solidFill>
                <a:latin typeface="Arial-BoldMT"/>
              </a:rPr>
              <a:t> era</a:t>
            </a:r>
            <a:endParaRPr lang="pl-PL" dirty="0"/>
          </a:p>
        </p:txBody>
      </p:sp>
      <p:graphicFrame>
        <p:nvGraphicFramePr>
          <p:cNvPr id="4" name="Symbol zastępczy zawartości 3">
            <a:extLst>
              <a:ext uri="{FF2B5EF4-FFF2-40B4-BE49-F238E27FC236}">
                <a16:creationId xmlns:a16="http://schemas.microsoft.com/office/drawing/2014/main" id="{B3010064-304F-479E-8809-45E23A56A040}"/>
              </a:ext>
            </a:extLst>
          </p:cNvPr>
          <p:cNvGraphicFramePr>
            <a:graphicFrameLocks noGrp="1"/>
          </p:cNvGraphicFramePr>
          <p:nvPr>
            <p:ph idx="1"/>
            <p:extLst>
              <p:ext uri="{D42A27DB-BD31-4B8C-83A1-F6EECF244321}">
                <p14:modId xmlns:p14="http://schemas.microsoft.com/office/powerpoint/2010/main" val="4096492321"/>
              </p:ext>
            </p:extLst>
          </p:nvPr>
        </p:nvGraphicFramePr>
        <p:xfrm>
          <a:off x="2092733" y="2258219"/>
          <a:ext cx="7612969" cy="2926080"/>
        </p:xfrm>
        <a:graphic>
          <a:graphicData uri="http://schemas.openxmlformats.org/drawingml/2006/table">
            <a:tbl>
              <a:tblPr>
                <a:tableStyleId>{5C22544A-7EE6-4342-B048-85BDC9FD1C3A}</a:tableStyleId>
              </a:tblPr>
              <a:tblGrid>
                <a:gridCol w="7612969">
                  <a:extLst>
                    <a:ext uri="{9D8B030D-6E8A-4147-A177-3AD203B41FA5}">
                      <a16:colId xmlns:a16="http://schemas.microsoft.com/office/drawing/2014/main" val="211868480"/>
                    </a:ext>
                  </a:extLst>
                </a:gridCol>
              </a:tblGrid>
              <a:tr h="184150">
                <a:tc>
                  <a:txBody>
                    <a:bodyPr/>
                    <a:lstStyle/>
                    <a:p>
                      <a:pPr algn="l" fontAlgn="b"/>
                      <a:r>
                        <a:rPr lang="pl-PL" sz="2400" u="none" strike="noStrike">
                          <a:effectLst/>
                        </a:rPr>
                        <a:t>Digital Ecosystems (DE)</a:t>
                      </a:r>
                      <a:endParaRPr lang="pl-PL" sz="2400" b="0" i="0" u="none" strike="noStrike">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3321286871"/>
                  </a:ext>
                </a:extLst>
              </a:tr>
              <a:tr h="184150">
                <a:tc>
                  <a:txBody>
                    <a:bodyPr/>
                    <a:lstStyle/>
                    <a:p>
                      <a:pPr algn="l" fontAlgn="b"/>
                      <a:r>
                        <a:rPr lang="pl-PL" sz="2400" u="none" strike="noStrike">
                          <a:effectLst/>
                        </a:rPr>
                        <a:t>Digital Innovation Constraints (DIC)</a:t>
                      </a:r>
                      <a:endParaRPr lang="pl-PL" sz="2400" b="0" i="0" u="none" strike="noStrike">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1139202059"/>
                  </a:ext>
                </a:extLst>
              </a:tr>
              <a:tr h="184150">
                <a:tc>
                  <a:txBody>
                    <a:bodyPr/>
                    <a:lstStyle/>
                    <a:p>
                      <a:pPr algn="l" fontAlgn="b"/>
                      <a:r>
                        <a:rPr lang="pl-PL" sz="2400" u="none" strike="noStrike">
                          <a:effectLst/>
                        </a:rPr>
                        <a:t>Digital Product Innovation (DPI)</a:t>
                      </a:r>
                      <a:endParaRPr lang="pl-PL" sz="2400" b="0" i="0" u="none" strike="noStrike">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265569589"/>
                  </a:ext>
                </a:extLst>
              </a:tr>
              <a:tr h="184150">
                <a:tc>
                  <a:txBody>
                    <a:bodyPr/>
                    <a:lstStyle/>
                    <a:p>
                      <a:pPr algn="l" fontAlgn="b"/>
                      <a:r>
                        <a:rPr lang="pl-PL" sz="2400" u="none" strike="noStrike">
                          <a:effectLst/>
                        </a:rPr>
                        <a:t>Digital Business Model Innovation (DBMI)</a:t>
                      </a:r>
                      <a:endParaRPr lang="pl-PL" sz="2400" b="0" i="0" u="none" strike="noStrike">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1709206023"/>
                  </a:ext>
                </a:extLst>
              </a:tr>
              <a:tr h="184150">
                <a:tc>
                  <a:txBody>
                    <a:bodyPr/>
                    <a:lstStyle/>
                    <a:p>
                      <a:pPr algn="l" fontAlgn="b"/>
                      <a:r>
                        <a:rPr lang="pl-PL" sz="2400" u="none" strike="noStrike" dirty="0">
                          <a:effectLst/>
                        </a:rPr>
                        <a:t>Digital Knowledge Integration (DKI)</a:t>
                      </a:r>
                      <a:endParaRPr lang="pl-PL" sz="2400" b="0" i="0" u="none" strike="noStrike" dirty="0">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4292295840"/>
                  </a:ext>
                </a:extLst>
              </a:tr>
              <a:tr h="184150">
                <a:tc>
                  <a:txBody>
                    <a:bodyPr/>
                    <a:lstStyle/>
                    <a:p>
                      <a:pPr algn="l" fontAlgn="b"/>
                      <a:r>
                        <a:rPr lang="pl-PL" sz="2400" u="none" strike="noStrike">
                          <a:effectLst/>
                        </a:rPr>
                        <a:t>IT Transformation (ITT)</a:t>
                      </a:r>
                      <a:endParaRPr lang="pl-PL" sz="2400" b="0" i="0" u="none" strike="noStrike">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1129473761"/>
                  </a:ext>
                </a:extLst>
              </a:tr>
              <a:tr h="184150">
                <a:tc>
                  <a:txBody>
                    <a:bodyPr/>
                    <a:lstStyle/>
                    <a:p>
                      <a:pPr algn="l" fontAlgn="b"/>
                      <a:r>
                        <a:rPr lang="pl-PL" sz="2400" u="none" strike="noStrike">
                          <a:effectLst/>
                        </a:rPr>
                        <a:t>Digital Agility (DAG)</a:t>
                      </a:r>
                      <a:endParaRPr lang="pl-PL" sz="2400" b="0" i="0" u="none" strike="noStrike">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4019747545"/>
                  </a:ext>
                </a:extLst>
              </a:tr>
              <a:tr h="184150">
                <a:tc>
                  <a:txBody>
                    <a:bodyPr/>
                    <a:lstStyle/>
                    <a:p>
                      <a:pPr algn="l" fontAlgn="b"/>
                      <a:r>
                        <a:rPr lang="pl-PL" sz="2400" u="none" strike="noStrike" dirty="0">
                          <a:effectLst/>
                        </a:rPr>
                        <a:t>Digital </a:t>
                      </a:r>
                      <a:r>
                        <a:rPr lang="pl-PL" sz="2400" u="none" strike="noStrike" dirty="0" err="1">
                          <a:effectLst/>
                        </a:rPr>
                        <a:t>Ambidexterity</a:t>
                      </a:r>
                      <a:r>
                        <a:rPr lang="pl-PL" sz="2400" u="none" strike="noStrike" dirty="0">
                          <a:effectLst/>
                        </a:rPr>
                        <a:t> (DAM)</a:t>
                      </a:r>
                      <a:endParaRPr lang="pl-PL" sz="2400" b="0" i="0" u="none" strike="noStrike" dirty="0">
                        <a:solidFill>
                          <a:srgbClr val="000000"/>
                        </a:solidFill>
                        <a:effectLst/>
                        <a:latin typeface="Calibri" panose="020F0502020204030204" pitchFamily="34" charset="0"/>
                      </a:endParaRPr>
                    </a:p>
                  </a:txBody>
                  <a:tcPr marL="0" marR="0" marT="0" marB="0" anchor="b">
                    <a:solidFill>
                      <a:schemeClr val="accent4">
                        <a:lumMod val="40000"/>
                        <a:lumOff val="60000"/>
                      </a:schemeClr>
                    </a:solidFill>
                  </a:tcPr>
                </a:tc>
                <a:extLst>
                  <a:ext uri="{0D108BD9-81ED-4DB2-BD59-A6C34878D82A}">
                    <a16:rowId xmlns:a16="http://schemas.microsoft.com/office/drawing/2014/main" val="1735397827"/>
                  </a:ext>
                </a:extLst>
              </a:tr>
            </a:tbl>
          </a:graphicData>
        </a:graphic>
      </p:graphicFrame>
      <p:sp>
        <p:nvSpPr>
          <p:cNvPr id="6" name="pole tekstowe 5">
            <a:extLst>
              <a:ext uri="{FF2B5EF4-FFF2-40B4-BE49-F238E27FC236}">
                <a16:creationId xmlns:a16="http://schemas.microsoft.com/office/drawing/2014/main" id="{5363C1D7-0E83-4521-9564-848F66744CE7}"/>
              </a:ext>
            </a:extLst>
          </p:cNvPr>
          <p:cNvSpPr txBox="1"/>
          <p:nvPr/>
        </p:nvSpPr>
        <p:spPr>
          <a:xfrm>
            <a:off x="8974183" y="5491145"/>
            <a:ext cx="2731146" cy="374077"/>
          </a:xfrm>
          <a:prstGeom prst="rect">
            <a:avLst/>
          </a:prstGeom>
          <a:noFill/>
        </p:spPr>
        <p:txBody>
          <a:bodyPr wrap="square">
            <a:spAutoFit/>
          </a:bodyPr>
          <a:lstStyle/>
          <a:p>
            <a:r>
              <a:rPr lang="pl-PL" sz="1800" i="0" u="none" strike="noStrike" baseline="0" dirty="0" err="1">
                <a:latin typeface="Calibri" panose="020F0502020204030204" pitchFamily="34" charset="0"/>
                <a:cs typeface="Calibri" panose="020F0502020204030204" pitchFamily="34" charset="0"/>
              </a:rPr>
              <a:t>Piccinini</a:t>
            </a:r>
            <a:r>
              <a:rPr lang="pl-PL" sz="1800" i="0" u="none" strike="noStrike" baseline="0" dirty="0">
                <a:latin typeface="Calibri" panose="020F0502020204030204" pitchFamily="34" charset="0"/>
                <a:cs typeface="Calibri" panose="020F0502020204030204" pitchFamily="34" charset="0"/>
              </a:rPr>
              <a:t> et al., 2015</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3800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Ecosystems</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a:xfrm>
            <a:off x="475813" y="1524370"/>
            <a:ext cx="11229516" cy="4303509"/>
          </a:xfrm>
        </p:spPr>
        <p:txBody>
          <a:bodyPr>
            <a:no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Competing with an expanding range of new rivals and non-industry rivals and entrants (e.g., Google, Apple)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Working toward the convergence of physical infrastructures (transportation) and digital infrastructures (connectivity) and identifying new cross-industry structures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Building complementary partnerships among different ecosystem players (business and IT) to design new business models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Bridging gaps between previously separated business units and ecosystem players to create new digital value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Improving information flows and exchange between business ecosystem partners to enable a seamless customer experience</a:t>
            </a:r>
            <a:endParaRPr lang="pl-PL" sz="2400" dirty="0"/>
          </a:p>
        </p:txBody>
      </p:sp>
    </p:spTree>
    <p:extLst>
      <p:ext uri="{BB962C8B-B14F-4D97-AF65-F5344CB8AC3E}">
        <p14:creationId xmlns:p14="http://schemas.microsoft.com/office/powerpoint/2010/main" val="2289253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E01CD-1966-4F5F-9D26-689A49CA9657}"/>
              </a:ext>
            </a:extLst>
          </p:cNvPr>
          <p:cNvSpPr>
            <a:spLocks noGrp="1"/>
          </p:cNvSpPr>
          <p:nvPr>
            <p:ph type="title"/>
          </p:nvPr>
        </p:nvSpPr>
        <p:spPr/>
        <p:txBody>
          <a:bodyPr>
            <a:normAutofit fontScale="90000"/>
          </a:bodyPr>
          <a:lstStyle/>
          <a:p>
            <a:r>
              <a:rPr lang="pl-PL" sz="3200" dirty="0">
                <a:solidFill>
                  <a:srgbClr val="002060"/>
                </a:solidFill>
                <a:latin typeface="Arial-BoldMT"/>
              </a:rPr>
              <a:t>M2: Digital Era </a:t>
            </a:r>
            <a:r>
              <a:rPr lang="pl-PL" sz="3200" dirty="0" err="1">
                <a:solidFill>
                  <a:srgbClr val="002060"/>
                </a:solidFill>
                <a:latin typeface="Arial-BoldMT"/>
              </a:rPr>
              <a:t>Challenges</a:t>
            </a:r>
            <a:br>
              <a:rPr lang="pl-PL" sz="3200" dirty="0">
                <a:solidFill>
                  <a:srgbClr val="002060"/>
                </a:solidFill>
                <a:latin typeface="Arial-BoldMT"/>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Digital Innovation Constraints </a:t>
            </a:r>
            <a:endParaRPr lang="pl-PL" dirty="0"/>
          </a:p>
        </p:txBody>
      </p:sp>
      <p:sp>
        <p:nvSpPr>
          <p:cNvPr id="3" name="Symbol zastępczy zawartości 2">
            <a:extLst>
              <a:ext uri="{FF2B5EF4-FFF2-40B4-BE49-F238E27FC236}">
                <a16:creationId xmlns:a16="http://schemas.microsoft.com/office/drawing/2014/main" id="{A2A5A473-CF62-4229-8C32-2E545978AC4F}"/>
              </a:ext>
            </a:extLst>
          </p:cNvPr>
          <p:cNvSpPr>
            <a:spLocks noGrp="1"/>
          </p:cNvSpPr>
          <p:nvPr>
            <p:ph idx="1"/>
          </p:nvPr>
        </p:nvSpPr>
        <p:spPr/>
        <p:txBody>
          <a:bodyPr>
            <a:norm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Ensuring IT security in the adoption and implementation of digital technologies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Dealing with regulatory uncertainty and regional restrictions concerning digital innovation </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Resolving legal/regulatory issues around automatized activities and eliminating concerns (e.g., security, safety)</a:t>
            </a:r>
            <a:endParaRPr lang="pl-PL" sz="2400" dirty="0"/>
          </a:p>
        </p:txBody>
      </p:sp>
    </p:spTree>
    <p:extLst>
      <p:ext uri="{BB962C8B-B14F-4D97-AF65-F5344CB8AC3E}">
        <p14:creationId xmlns:p14="http://schemas.microsoft.com/office/powerpoint/2010/main" val="2941875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9" id="{C62A709E-BDC5-A046-9ECD-57A6FD34528D}" vid="{392FA3C1-01DE-2349-B0AB-32C1135A0C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MSIE 4.0 (Workpackage Slide Master)</Template>
  <TotalTime>60664</TotalTime>
  <Words>5966</Words>
  <Application>Microsoft Office PowerPoint</Application>
  <PresentationFormat>Panoramiczny</PresentationFormat>
  <Paragraphs>279</Paragraphs>
  <Slides>47</Slides>
  <Notes>14</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47</vt:i4>
      </vt:variant>
    </vt:vector>
  </HeadingPairs>
  <TitlesOfParts>
    <vt:vector size="54" baseType="lpstr">
      <vt:lpstr>Arial</vt:lpstr>
      <vt:lpstr>Arial-BoldMT</vt:lpstr>
      <vt:lpstr>ArialMT</vt:lpstr>
      <vt:lpstr>Calibri</vt:lpstr>
      <vt:lpstr>Calibri Light</vt:lpstr>
      <vt:lpstr>Times New Roman</vt:lpstr>
      <vt:lpstr>Office Theme</vt:lpstr>
      <vt:lpstr>Prezentacja programu PowerPoint</vt:lpstr>
      <vt:lpstr>Course 1. EMDE structure</vt:lpstr>
      <vt:lpstr>Course 1. EMDE list of workshop sessions</vt:lpstr>
      <vt:lpstr>Prezentacja programu PowerPoint</vt:lpstr>
      <vt:lpstr>Module 2: Sustainable and digital: new patterns for strategies and business models</vt:lpstr>
      <vt:lpstr>Module 2: Sustainable and digital: new patterns for strategies and business models</vt:lpstr>
      <vt:lpstr>M2: Different challenges in digital era</vt:lpstr>
      <vt:lpstr>M2: Digital Era Challenges Digital Ecosystems</vt:lpstr>
      <vt:lpstr>M2: Digital Era Challenges Digital Innovation Constraints </vt:lpstr>
      <vt:lpstr>M2: Digital Era Challenges Digital Product Innovation</vt:lpstr>
      <vt:lpstr>M2: Digital Era Challenges Digital Business Model Innovation</vt:lpstr>
      <vt:lpstr>M2: Digital Era Challenges Digital Knowledge Integration </vt:lpstr>
      <vt:lpstr>M2: Digital Era Challenges IT Transformation </vt:lpstr>
      <vt:lpstr>M2: Digital Era Challenges Digital Agility </vt:lpstr>
      <vt:lpstr>M2: Digital Era Challenges Digital Ambidexterity </vt:lpstr>
      <vt:lpstr>M2: New business imperatives Business path to digital economy</vt:lpstr>
      <vt:lpstr>M2: New business imperatives Dominating business models</vt:lpstr>
      <vt:lpstr>M2: New business imperatives Digital transformation proces – different ways</vt:lpstr>
      <vt:lpstr>Prezentacja programu PowerPoint</vt:lpstr>
      <vt:lpstr>M2: New business imperatives Digital transformation process</vt:lpstr>
      <vt:lpstr>M2: New business imperatives Digital transformation process</vt:lpstr>
      <vt:lpstr>M2: New business imperatives Digital transformation process</vt:lpstr>
      <vt:lpstr>M2: Emergining business models General classification of business models innovation</vt:lpstr>
      <vt:lpstr>M2: Structures for digital era Organizational approaches towards digital transformation</vt:lpstr>
      <vt:lpstr>M2: Resources for digital era Resource management principles</vt:lpstr>
      <vt:lpstr>M2: Competences for digital era Personal competencies framework</vt:lpstr>
      <vt:lpstr>M2: Structures, resources and competences and relations for digital era Personal competencies framework</vt:lpstr>
      <vt:lpstr>M2: Structures, resources and competences and relations for digital era Digital Competencies of Organizations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Tomasz Nitkiewicz</cp:lastModifiedBy>
  <cp:revision>281</cp:revision>
  <dcterms:created xsi:type="dcterms:W3CDTF">2018-02-11T14:22:08Z</dcterms:created>
  <dcterms:modified xsi:type="dcterms:W3CDTF">2020-09-18T10:58:36Z</dcterms:modified>
</cp:coreProperties>
</file>