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56" r:id="rId2"/>
    <p:sldId id="374" r:id="rId3"/>
    <p:sldId id="335" r:id="rId4"/>
    <p:sldId id="411" r:id="rId5"/>
    <p:sldId id="336" r:id="rId6"/>
    <p:sldId id="378" r:id="rId7"/>
    <p:sldId id="379" r:id="rId8"/>
    <p:sldId id="380" r:id="rId9"/>
    <p:sldId id="389" r:id="rId10"/>
    <p:sldId id="409" r:id="rId11"/>
    <p:sldId id="400" r:id="rId12"/>
    <p:sldId id="402" r:id="rId13"/>
    <p:sldId id="403" r:id="rId14"/>
    <p:sldId id="390" r:id="rId15"/>
    <p:sldId id="393" r:id="rId16"/>
    <p:sldId id="394" r:id="rId17"/>
    <p:sldId id="387" r:id="rId18"/>
    <p:sldId id="395" r:id="rId19"/>
    <p:sldId id="396" r:id="rId20"/>
    <p:sldId id="333" r:id="rId21"/>
  </p:sldIdLst>
  <p:sldSz cx="12192000" cy="6858000"/>
  <p:notesSz cx="10021888" cy="688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5332" autoAdjust="0"/>
  </p:normalViewPr>
  <p:slideViewPr>
    <p:cSldViewPr snapToGrid="0">
      <p:cViewPr varScale="1">
        <p:scale>
          <a:sx n="65" d="100"/>
          <a:sy n="65" d="100"/>
        </p:scale>
        <p:origin x="87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sz="quarter" idx="1"/>
          </p:nvPr>
        </p:nvSpPr>
        <p:spPr>
          <a:xfrm>
            <a:off x="5676751" y="1"/>
            <a:ext cx="4342818" cy="345684"/>
          </a:xfrm>
          <a:prstGeom prst="rect">
            <a:avLst/>
          </a:prstGeom>
        </p:spPr>
        <p:txBody>
          <a:bodyPr vert="horz" lIns="96634" tIns="48317" rIns="96634" bIns="48317" rtlCol="0"/>
          <a:lstStyle>
            <a:lvl1pPr algn="r">
              <a:defRPr sz="1300"/>
            </a:lvl1pPr>
          </a:lstStyle>
          <a:p>
            <a:fld id="{C09D3BD4-5F7B-4F7E-B328-9F9A2D435279}" type="datetimeFigureOut">
              <a:rPr lang="en-US" smtClean="0"/>
              <a:t>7/14/2020</a:t>
            </a:fld>
            <a:endParaRPr lang="en-US"/>
          </a:p>
        </p:txBody>
      </p:sp>
      <p:sp>
        <p:nvSpPr>
          <p:cNvPr id="4" name="Footer Placeholder 3"/>
          <p:cNvSpPr>
            <a:spLocks noGrp="1"/>
          </p:cNvSpPr>
          <p:nvPr>
            <p:ph type="ftr" sz="quarter" idx="2"/>
          </p:nvPr>
        </p:nvSpPr>
        <p:spPr>
          <a:xfrm>
            <a:off x="0" y="6544067"/>
            <a:ext cx="4342818" cy="345683"/>
          </a:xfrm>
          <a:prstGeom prst="rect">
            <a:avLst/>
          </a:prstGeom>
        </p:spPr>
        <p:txBody>
          <a:bodyPr vert="horz" lIns="96634" tIns="48317" rIns="96634" bIns="48317" rtlCol="0" anchor="b"/>
          <a:lstStyle>
            <a:lvl1pPr algn="l">
              <a:defRPr sz="1300"/>
            </a:lvl1pPr>
          </a:lstStyle>
          <a:p>
            <a:r>
              <a:rPr lang="en-US"/>
              <a:t>/51</a:t>
            </a:r>
          </a:p>
        </p:txBody>
      </p:sp>
      <p:sp>
        <p:nvSpPr>
          <p:cNvPr id="5" name="Slide Number Placeholder 4"/>
          <p:cNvSpPr>
            <a:spLocks noGrp="1"/>
          </p:cNvSpPr>
          <p:nvPr>
            <p:ph type="sldNum" sz="quarter" idx="3"/>
          </p:nvPr>
        </p:nvSpPr>
        <p:spPr>
          <a:xfrm>
            <a:off x="5676751" y="6544067"/>
            <a:ext cx="4342818" cy="345683"/>
          </a:xfrm>
          <a:prstGeom prst="rect">
            <a:avLst/>
          </a:prstGeom>
        </p:spPr>
        <p:txBody>
          <a:bodyPr vert="horz" lIns="96634" tIns="48317" rIns="96634" bIns="48317" rtlCol="0" anchor="b"/>
          <a:lstStyle>
            <a:lvl1pPr algn="r">
              <a:defRPr sz="1300"/>
            </a:lvl1pPr>
          </a:lstStyle>
          <a:p>
            <a:fld id="{14AFE38E-F3E4-4FA6-9E73-6BBA1CCD15DE}" type="slidenum">
              <a:rPr lang="en-US" smtClean="0"/>
              <a:t>‹#›</a:t>
            </a:fld>
            <a:endParaRPr lang="en-US"/>
          </a:p>
        </p:txBody>
      </p:sp>
    </p:spTree>
    <p:extLst>
      <p:ext uri="{BB962C8B-B14F-4D97-AF65-F5344CB8AC3E}">
        <p14:creationId xmlns:p14="http://schemas.microsoft.com/office/powerpoint/2010/main" val="33696948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818" cy="346083"/>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5677331" y="0"/>
            <a:ext cx="4342818" cy="346083"/>
          </a:xfrm>
          <a:prstGeom prst="rect">
            <a:avLst/>
          </a:prstGeom>
        </p:spPr>
        <p:txBody>
          <a:bodyPr vert="horz" lIns="96634" tIns="48317" rIns="96634" bIns="48317" rtlCol="0"/>
          <a:lstStyle>
            <a:lvl1pPr algn="r">
              <a:defRPr sz="1300"/>
            </a:lvl1pPr>
          </a:lstStyle>
          <a:p>
            <a:fld id="{A5ED9239-3378-4957-AE66-C48E102A27E9}" type="datetimeFigureOut">
              <a:rPr lang="en-US" smtClean="0"/>
              <a:t>7/14/2020</a:t>
            </a:fld>
            <a:endParaRPr lang="en-US"/>
          </a:p>
        </p:txBody>
      </p:sp>
      <p:sp>
        <p:nvSpPr>
          <p:cNvPr id="4" name="Slide Image Placeholder 3"/>
          <p:cNvSpPr>
            <a:spLocks noGrp="1" noRot="1" noChangeAspect="1"/>
          </p:cNvSpPr>
          <p:nvPr>
            <p:ph type="sldImg" idx="2"/>
          </p:nvPr>
        </p:nvSpPr>
        <p:spPr>
          <a:xfrm>
            <a:off x="2944813" y="862013"/>
            <a:ext cx="4132262" cy="2324100"/>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1002189" y="3315693"/>
            <a:ext cx="8017510" cy="2712839"/>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43669"/>
            <a:ext cx="4342818" cy="346082"/>
          </a:xfrm>
          <a:prstGeom prst="rect">
            <a:avLst/>
          </a:prstGeom>
        </p:spPr>
        <p:txBody>
          <a:bodyPr vert="horz" lIns="96634" tIns="48317" rIns="96634" bIns="48317" rtlCol="0" anchor="b"/>
          <a:lstStyle>
            <a:lvl1pPr algn="l">
              <a:defRPr sz="1300"/>
            </a:lvl1pPr>
          </a:lstStyle>
          <a:p>
            <a:r>
              <a:rPr lang="en-US"/>
              <a:t>/51</a:t>
            </a:r>
          </a:p>
        </p:txBody>
      </p:sp>
      <p:sp>
        <p:nvSpPr>
          <p:cNvPr id="7" name="Slide Number Placeholder 6"/>
          <p:cNvSpPr>
            <a:spLocks noGrp="1"/>
          </p:cNvSpPr>
          <p:nvPr>
            <p:ph type="sldNum" sz="quarter" idx="5"/>
          </p:nvPr>
        </p:nvSpPr>
        <p:spPr>
          <a:xfrm>
            <a:off x="5677331" y="6543669"/>
            <a:ext cx="4342818" cy="346082"/>
          </a:xfrm>
          <a:prstGeom prst="rect">
            <a:avLst/>
          </a:prstGeom>
        </p:spPr>
        <p:txBody>
          <a:bodyPr vert="horz" lIns="96634" tIns="48317" rIns="96634" bIns="48317" rtlCol="0" anchor="b"/>
          <a:lstStyle>
            <a:lvl1pPr algn="r">
              <a:defRPr sz="1300"/>
            </a:lvl1pPr>
          </a:lstStyle>
          <a:p>
            <a:fld id="{654B7FE9-CC6C-4B43-95DD-412873620881}" type="slidenum">
              <a:rPr lang="en-US" smtClean="0"/>
              <a:t>‹#›</a:t>
            </a:fld>
            <a:endParaRPr lang="en-US"/>
          </a:p>
        </p:txBody>
      </p:sp>
    </p:spTree>
    <p:extLst>
      <p:ext uri="{BB962C8B-B14F-4D97-AF65-F5344CB8AC3E}">
        <p14:creationId xmlns:p14="http://schemas.microsoft.com/office/powerpoint/2010/main" val="6140316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p:nvGrpSpPr>
          <p:grpSpPr>
            <a:xfrm>
              <a:off x="1433334" y="5625782"/>
              <a:ext cx="1947672" cy="1112955"/>
              <a:chOff x="1462142" y="5625782"/>
              <a:chExt cx="1947672" cy="1112955"/>
            </a:xfrm>
          </p:grpSpPr>
          <p:sp>
            <p:nvSpPr>
              <p:cNvPr id="29" name="Rectangle 28"/>
              <p:cNvSpPr/>
              <p:nvPr/>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6916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3"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64037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63993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p:nvGrpSpPr>
          <p:grpSpPr>
            <a:xfrm>
              <a:off x="1433334" y="5625782"/>
              <a:ext cx="1947672" cy="1112955"/>
              <a:chOff x="1462142" y="5625782"/>
              <a:chExt cx="1947672" cy="1112955"/>
            </a:xfrm>
          </p:grpSpPr>
          <p:sp>
            <p:nvSpPr>
              <p:cNvPr id="36" name="Rectangle 35"/>
              <p:cNvSpPr/>
              <p:nvPr/>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7223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69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7D630-1CE1-49BC-80FF-5FC371576164}" type="slidenum">
              <a:rPr lang="en-US" smtClean="0"/>
              <a:t>‹#›</a:t>
            </a:fld>
            <a:endParaRPr lang="en-US"/>
          </a:p>
        </p:txBody>
      </p:sp>
    </p:spTree>
    <p:extLst>
      <p:ext uri="{BB962C8B-B14F-4D97-AF65-F5344CB8AC3E}">
        <p14:creationId xmlns:p14="http://schemas.microsoft.com/office/powerpoint/2010/main" val="177609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7D630-1CE1-49BC-80FF-5FC371576164}" type="slidenum">
              <a:rPr lang="en-US" smtClean="0"/>
              <a:t>‹#›</a:t>
            </a:fld>
            <a:endParaRPr lang="en-US"/>
          </a:p>
        </p:txBody>
      </p:sp>
    </p:spTree>
    <p:extLst>
      <p:ext uri="{BB962C8B-B14F-4D97-AF65-F5344CB8AC3E}">
        <p14:creationId xmlns:p14="http://schemas.microsoft.com/office/powerpoint/2010/main" val="26545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7D630-1CE1-49BC-80FF-5FC371576164}" type="slidenum">
              <a:rPr lang="en-US" smtClean="0"/>
              <a:t>‹#›</a:t>
            </a:fld>
            <a:endParaRPr lang="en-US"/>
          </a:p>
        </p:txBody>
      </p:sp>
    </p:spTree>
    <p:extLst>
      <p:ext uri="{BB962C8B-B14F-4D97-AF65-F5344CB8AC3E}">
        <p14:creationId xmlns:p14="http://schemas.microsoft.com/office/powerpoint/2010/main" val="22112181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20858" y="2338255"/>
            <a:ext cx="8950284" cy="1013875"/>
          </a:xfrm>
        </p:spPr>
        <p:txBody>
          <a:bodyPr/>
          <a:lstStyle/>
          <a:p>
            <a:r>
              <a:rPr lang="th-TH" b="1" dirty="0">
                <a:latin typeface="Times New Roman" panose="02020603050405020304" pitchFamily="18" charset="0"/>
                <a:cs typeface="Times New Roman" panose="02020603050405020304" pitchFamily="18" charset="0"/>
              </a:rPr>
              <a:t>รูปแบบผังการไหลของข้อมูลและวิธีการสร้าง</a:t>
            </a:r>
            <a:endParaRPr lang="en-US" b="1" dirty="0">
              <a:latin typeface="Times New Roman" panose="02020603050405020304" pitchFamily="18" charset="0"/>
              <a:cs typeface="Times New Roman" panose="02020603050405020304" pitchFamily="18" charset="0"/>
            </a:endParaRPr>
          </a:p>
        </p:txBody>
      </p:sp>
      <p:sp>
        <p:nvSpPr>
          <p:cNvPr id="3" name="Title 2"/>
          <p:cNvSpPr>
            <a:spLocks noGrp="1"/>
          </p:cNvSpPr>
          <p:nvPr>
            <p:ph type="ctrTitle"/>
          </p:nvPr>
        </p:nvSpPr>
        <p:spPr>
          <a:xfrm>
            <a:off x="1620858" y="1574895"/>
            <a:ext cx="8950284" cy="1121423"/>
          </a:xfrm>
        </p:spPr>
        <p:txBody>
          <a:bodyPr/>
          <a:lstStyle/>
          <a:p>
            <a:r>
              <a:rPr lang="th-TH" b="1" dirty="0">
                <a:effectLst/>
                <a:latin typeface="Times New Roman" panose="02020603050405020304" pitchFamily="18" charset="0"/>
                <a:cs typeface="Times New Roman" panose="02020603050405020304" pitchFamily="18" charset="0"/>
              </a:rPr>
              <a:t>โรงงานดิจิทัล</a:t>
            </a:r>
            <a:endParaRPr lang="en-US" b="1" dirty="0">
              <a:effectLst/>
              <a:latin typeface="Times New Roman" panose="02020603050405020304" pitchFamily="18" charset="0"/>
              <a:cs typeface="Times New Roman" panose="02020603050405020304" pitchFamily="18" charset="0"/>
            </a:endParaRPr>
          </a:p>
        </p:txBody>
      </p:sp>
      <p:sp>
        <p:nvSpPr>
          <p:cNvPr id="4" name="Subtitle 1">
            <a:extLst>
              <a:ext uri="{FF2B5EF4-FFF2-40B4-BE49-F238E27FC236}">
                <a16:creationId xmlns:a16="http://schemas.microsoft.com/office/drawing/2014/main" id="{48C1DB52-15A3-48ED-B2AB-B452E5A63D32}"/>
              </a:ext>
            </a:extLst>
          </p:cNvPr>
          <p:cNvSpPr txBox="1">
            <a:spLocks/>
          </p:cNvSpPr>
          <p:nvPr/>
        </p:nvSpPr>
        <p:spPr>
          <a:xfrm>
            <a:off x="2134629" y="4253073"/>
            <a:ext cx="7922742" cy="554901"/>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fontAlgn="base"/>
            <a:r>
              <a:rPr lang="th-TH" sz="2400" b="1" dirty="0">
                <a:solidFill>
                  <a:srgbClr val="000000"/>
                </a:solidFill>
                <a:latin typeface="Times New Roman" panose="02020603050405020304" pitchFamily="18" charset="0"/>
                <a:cs typeface="Times New Roman" panose="02020603050405020304" pitchFamily="18" charset="0"/>
              </a:rPr>
              <a:t>ศาสตราจารย์ ดร.อรรถกร เก่งพล</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341A8B9-6220-4361-AF6B-E67865AF3A23}"/>
              </a:ext>
            </a:extLst>
          </p:cNvPr>
          <p:cNvSpPr/>
          <p:nvPr/>
        </p:nvSpPr>
        <p:spPr>
          <a:xfrm>
            <a:off x="2649383" y="3429000"/>
            <a:ext cx="6893234" cy="480131"/>
          </a:xfrm>
          <a:prstGeom prst="rect">
            <a:avLst/>
          </a:prstGeom>
        </p:spPr>
        <p:txBody>
          <a:bodyPr wrap="none">
            <a:spAutoFit/>
          </a:bodyPr>
          <a:lstStyle/>
          <a:p>
            <a:r>
              <a:rPr lang="th-TH" b="1" dirty="0">
                <a:solidFill>
                  <a:prstClr val="black"/>
                </a:solidFill>
                <a:latin typeface="Arial" panose="020B0604020202020204" pitchFamily="34" charset="0"/>
                <a:cs typeface="Arial" panose="020B0604020202020204" pitchFamily="34" charset="0"/>
              </a:rPr>
              <a:t>โมดูล</a:t>
            </a:r>
            <a:r>
              <a:rPr lang="en-US" b="1" dirty="0">
                <a:solidFill>
                  <a:prstClr val="black"/>
                </a:solidFill>
                <a:latin typeface="Arial" panose="020B0604020202020204" pitchFamily="34" charset="0"/>
                <a:cs typeface="Arial" panose="020B0604020202020204" pitchFamily="34" charset="0"/>
              </a:rPr>
              <a:t> II: </a:t>
            </a:r>
            <a:r>
              <a:rPr lang="th-TH" b="1" dirty="0">
                <a:solidFill>
                  <a:prstClr val="black"/>
                </a:solidFill>
                <a:latin typeface="Arial" panose="020B0604020202020204" pitchFamily="34" charset="0"/>
                <a:cs typeface="Arial" panose="020B0604020202020204" pitchFamily="34" charset="0"/>
              </a:rPr>
              <a:t>การสร้างแบบจำลองโรงงานดิจิทัล</a:t>
            </a:r>
            <a:r>
              <a:rPr lang="en-US" b="1" dirty="0">
                <a:solidFill>
                  <a:prstClr val="black"/>
                </a:solidFill>
                <a:latin typeface="Arial" panose="020B0604020202020204" pitchFamily="34" charset="0"/>
                <a:cs typeface="Arial" panose="020B0604020202020204" pitchFamily="34" charset="0"/>
              </a:rPr>
              <a:t>: </a:t>
            </a:r>
            <a:r>
              <a:rPr lang="th-TH" b="1" dirty="0">
                <a:solidFill>
                  <a:prstClr val="black"/>
                </a:solidFill>
                <a:latin typeface="Arial" panose="020B0604020202020204" pitchFamily="34" charset="0"/>
                <a:cs typeface="Arial" panose="020B0604020202020204" pitchFamily="34" charset="0"/>
              </a:rPr>
              <a:t>วิธีกำหนดโลกเสมือนจริง</a:t>
            </a:r>
            <a:endParaRPr lang="en-US" dirty="0"/>
          </a:p>
        </p:txBody>
      </p:sp>
    </p:spTree>
    <p:extLst>
      <p:ext uri="{BB962C8B-B14F-4D97-AF65-F5344CB8AC3E}">
        <p14:creationId xmlns:p14="http://schemas.microsoft.com/office/powerpoint/2010/main" val="424660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9F3EDD-241A-4F88-8339-E81EF97C3AC5}"/>
              </a:ext>
            </a:extLst>
          </p:cNvPr>
          <p:cNvSpPr>
            <a:spLocks noGrp="1"/>
          </p:cNvSpPr>
          <p:nvPr>
            <p:ph type="title"/>
          </p:nvPr>
        </p:nvSpPr>
        <p:spPr>
          <a:xfrm>
            <a:off x="1792288" y="448674"/>
            <a:ext cx="9913041" cy="888031"/>
          </a:xfrm>
        </p:spPr>
        <p:txBody>
          <a:bodyPr/>
          <a:lstStyle/>
          <a:p>
            <a:r>
              <a:rPr lang="th-TH" dirty="0">
                <a:latin typeface="Times New Roman" panose="02020603050405020304" pitchFamily="18" charset="0"/>
                <a:cs typeface="Times New Roman" panose="02020603050405020304" pitchFamily="18" charset="0"/>
              </a:rPr>
              <a:t>บทนำ</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2B48A96-CE94-43A6-AA56-D729B2235AE4}"/>
              </a:ext>
            </a:extLst>
          </p:cNvPr>
          <p:cNvPicPr>
            <a:picLocks noChangeAspect="1"/>
          </p:cNvPicPr>
          <p:nvPr/>
        </p:nvPicPr>
        <p:blipFill>
          <a:blip r:embed="rId2"/>
          <a:stretch>
            <a:fillRect/>
          </a:stretch>
        </p:blipFill>
        <p:spPr>
          <a:xfrm>
            <a:off x="1470383" y="1671820"/>
            <a:ext cx="7622918" cy="4306499"/>
          </a:xfrm>
          <a:prstGeom prst="rect">
            <a:avLst/>
          </a:prstGeom>
        </p:spPr>
      </p:pic>
      <p:pic>
        <p:nvPicPr>
          <p:cNvPr id="8" name="Picture 7">
            <a:extLst>
              <a:ext uri="{FF2B5EF4-FFF2-40B4-BE49-F238E27FC236}">
                <a16:creationId xmlns:a16="http://schemas.microsoft.com/office/drawing/2014/main" id="{71E71CA9-B065-447E-9C5B-DC1CF1C8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6444" y="1777468"/>
            <a:ext cx="1266825" cy="304800"/>
          </a:xfrm>
          <a:prstGeom prst="rect">
            <a:avLst/>
          </a:prstGeom>
        </p:spPr>
      </p:pic>
      <p:sp>
        <p:nvSpPr>
          <p:cNvPr id="9" name="TextBox 8">
            <a:extLst>
              <a:ext uri="{FF2B5EF4-FFF2-40B4-BE49-F238E27FC236}">
                <a16:creationId xmlns:a16="http://schemas.microsoft.com/office/drawing/2014/main" id="{B7C0013E-5F9F-4A4F-B990-7849DD1BC2A1}"/>
              </a:ext>
            </a:extLst>
          </p:cNvPr>
          <p:cNvSpPr txBox="1"/>
          <p:nvPr/>
        </p:nvSpPr>
        <p:spPr>
          <a:xfrm>
            <a:off x="5546104" y="3429000"/>
            <a:ext cx="5707165" cy="2308324"/>
          </a:xfrm>
          <a:prstGeom prst="rect">
            <a:avLst/>
          </a:prstGeom>
          <a:noFill/>
        </p:spPr>
        <p:txBody>
          <a:bodyPr wrap="square" rtlCol="0">
            <a:spAutoFit/>
          </a:bodyPr>
          <a:lstStyle/>
          <a:p>
            <a:r>
              <a:rPr lang="en-US" sz="2400" dirty="0" err="1">
                <a:solidFill>
                  <a:srgbClr val="002060"/>
                </a:solidFill>
                <a:latin typeface="Times New Roman" panose="02020603050405020304" pitchFamily="18" charset="0"/>
              </a:rPr>
              <a:t>MyDraw</a:t>
            </a:r>
            <a:r>
              <a:rPr lang="en-US" sz="2400" dirty="0">
                <a:solidFill>
                  <a:srgbClr val="002060"/>
                </a:solidFill>
                <a:latin typeface="Times New Roman" panose="02020603050405020304" pitchFamily="18" charset="0"/>
              </a:rPr>
              <a:t> </a:t>
            </a:r>
            <a:r>
              <a:rPr lang="th-TH" sz="2400" dirty="0">
                <a:solidFill>
                  <a:srgbClr val="002060"/>
                </a:solidFill>
                <a:latin typeface="Times New Roman" panose="02020603050405020304" pitchFamily="18" charset="0"/>
              </a:rPr>
              <a:t>เป็นโปรแกรมที่มีประโยชน์สามารถสร้างแผนภาพได้หลายประเภท ซึ่งประกอบไปด้วย </a:t>
            </a:r>
            <a:r>
              <a:rPr lang="en-US" sz="2400" dirty="0">
                <a:solidFill>
                  <a:srgbClr val="002060"/>
                </a:solidFill>
                <a:latin typeface="Times New Roman" panose="02020603050405020304" pitchFamily="18" charset="0"/>
              </a:rPr>
              <a:t>Organization Chart, Flow Chart, Mind Maps, Network Diagram, Floor Plan, Family Tree, Business Model Diagram, Flyer, Certificate </a:t>
            </a:r>
            <a:r>
              <a:rPr lang="th-TH" sz="2400" dirty="0">
                <a:solidFill>
                  <a:srgbClr val="002060"/>
                </a:solidFill>
                <a:latin typeface="Times New Roman" panose="02020603050405020304" pitchFamily="18" charset="0"/>
              </a:rPr>
              <a:t>และรูปแบบอื่นอีกมากมาย</a:t>
            </a:r>
          </a:p>
        </p:txBody>
      </p:sp>
      <p:sp>
        <p:nvSpPr>
          <p:cNvPr id="6" name="Oval 8">
            <a:extLst>
              <a:ext uri="{FF2B5EF4-FFF2-40B4-BE49-F238E27FC236}">
                <a16:creationId xmlns:a16="http://schemas.microsoft.com/office/drawing/2014/main" id="{8B76F097-6458-47F3-9DDC-9717F6819049}"/>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10</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5571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การสร้างผังการไหลของข้อมูล</a:t>
            </a: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74F1CA4-D956-4A8D-AA07-527E0B7EE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63" y="1643743"/>
            <a:ext cx="1266825" cy="304800"/>
          </a:xfrm>
          <a:prstGeom prst="rect">
            <a:avLst/>
          </a:prstGeom>
        </p:spPr>
      </p:pic>
      <p:pic>
        <p:nvPicPr>
          <p:cNvPr id="4" name="Picture 3">
            <a:extLst>
              <a:ext uri="{FF2B5EF4-FFF2-40B4-BE49-F238E27FC236}">
                <a16:creationId xmlns:a16="http://schemas.microsoft.com/office/drawing/2014/main" id="{1415F550-165B-4A6E-8B9E-D39CDAF9D9A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525463" y="2380039"/>
            <a:ext cx="7143750" cy="3219450"/>
          </a:xfrm>
          <a:prstGeom prst="rect">
            <a:avLst/>
          </a:prstGeom>
        </p:spPr>
      </p:pic>
      <p:sp>
        <p:nvSpPr>
          <p:cNvPr id="9" name="TextBox 8">
            <a:extLst>
              <a:ext uri="{FF2B5EF4-FFF2-40B4-BE49-F238E27FC236}">
                <a16:creationId xmlns:a16="http://schemas.microsoft.com/office/drawing/2014/main" id="{8DC3FE93-6045-48B3-8B39-39F1F855115B}"/>
              </a:ext>
            </a:extLst>
          </p:cNvPr>
          <p:cNvSpPr txBox="1"/>
          <p:nvPr/>
        </p:nvSpPr>
        <p:spPr>
          <a:xfrm>
            <a:off x="7977034" y="2712491"/>
            <a:ext cx="3628103" cy="2677656"/>
          </a:xfrm>
          <a:prstGeom prst="rect">
            <a:avLst/>
          </a:prstGeom>
          <a:noFill/>
        </p:spPr>
        <p:txBody>
          <a:bodyPr wrap="square" rtlCol="0">
            <a:spAutoFit/>
          </a:bodyPr>
          <a:lstStyle/>
          <a:p>
            <a:r>
              <a:rPr lang="en-US" sz="2000" dirty="0">
                <a:solidFill>
                  <a:srgbClr val="002060"/>
                </a:solidFill>
                <a:latin typeface="Times New Roman" panose="02020603050405020304" pitchFamily="18" charset="0"/>
                <a:cs typeface="Times New Roman" panose="02020603050405020304" pitchFamily="18" charset="0"/>
              </a:rPr>
              <a:t>DFD </a:t>
            </a:r>
            <a:r>
              <a:rPr lang="th-TH" sz="2000" dirty="0">
                <a:solidFill>
                  <a:srgbClr val="002060"/>
                </a:solidFill>
                <a:latin typeface="Times New Roman" panose="02020603050405020304" pitchFamily="18" charset="0"/>
                <a:cs typeface="Times New Roman" panose="02020603050405020304" pitchFamily="18" charset="0"/>
              </a:rPr>
              <a:t>ในรูปแบบ </a:t>
            </a:r>
            <a:r>
              <a:rPr lang="en-US" sz="2000" dirty="0">
                <a:solidFill>
                  <a:srgbClr val="002060"/>
                </a:solidFill>
                <a:latin typeface="Times New Roman" panose="02020603050405020304" pitchFamily="18" charset="0"/>
                <a:cs typeface="Times New Roman" panose="02020603050405020304" pitchFamily="18" charset="0"/>
              </a:rPr>
              <a:t>Context Diagram </a:t>
            </a:r>
            <a:r>
              <a:rPr lang="th-TH" sz="2000" dirty="0">
                <a:solidFill>
                  <a:srgbClr val="002060"/>
                </a:solidFill>
                <a:latin typeface="Times New Roman" panose="02020603050405020304" pitchFamily="18" charset="0"/>
                <a:cs typeface="Times New Roman" panose="02020603050405020304" pitchFamily="18" charset="0"/>
              </a:rPr>
              <a:t>ของระบบเช่าวีดีโอ ซึ่งประกอบไปด้วยการไหลของข้อมูลระหว่างระบบที่ศึกษา (ระบบเช่าวิดีโอ) และหน่วยงานภายนอกที่เชื่อมต่อกับระบบ (ลูกค้าและผู้จัดหา)</a:t>
            </a:r>
            <a:r>
              <a:rPr lang="en-US" sz="2000" dirty="0">
                <a:solidFill>
                  <a:srgbClr val="002060"/>
                </a:solidFill>
                <a:latin typeface="Times New Roman" panose="02020603050405020304" pitchFamily="18" charset="0"/>
                <a:cs typeface="Times New Roman" panose="02020603050405020304" pitchFamily="18" charset="0"/>
              </a:rPr>
              <a:t>  </a:t>
            </a:r>
            <a:endParaRPr lang="th-TH" sz="2000" dirty="0">
              <a:solidFill>
                <a:srgbClr val="002060"/>
              </a:solidFill>
              <a:latin typeface="Times New Roman" panose="02020603050405020304" pitchFamily="18" charset="0"/>
            </a:endParaRPr>
          </a:p>
        </p:txBody>
      </p:sp>
      <p:sp>
        <p:nvSpPr>
          <p:cNvPr id="3" name="Rectangle 2">
            <a:extLst>
              <a:ext uri="{FF2B5EF4-FFF2-40B4-BE49-F238E27FC236}">
                <a16:creationId xmlns:a16="http://schemas.microsoft.com/office/drawing/2014/main" id="{AA2154DE-A856-40A7-9544-2FC3F5109D25}"/>
              </a:ext>
            </a:extLst>
          </p:cNvPr>
          <p:cNvSpPr/>
          <p:nvPr/>
        </p:nvSpPr>
        <p:spPr>
          <a:xfrm>
            <a:off x="3849329" y="3775587"/>
            <a:ext cx="1224116" cy="604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10" name="Straight Connector 9">
            <a:extLst>
              <a:ext uri="{FF2B5EF4-FFF2-40B4-BE49-F238E27FC236}">
                <a16:creationId xmlns:a16="http://schemas.microsoft.com/office/drawing/2014/main" id="{2B4AE95E-4F3D-4D24-9C16-7F12BFE14875}"/>
              </a:ext>
            </a:extLst>
          </p:cNvPr>
          <p:cNvCxnSpPr>
            <a:stCxn id="3" idx="2"/>
          </p:cNvCxnSpPr>
          <p:nvPr/>
        </p:nvCxnSpPr>
        <p:spPr>
          <a:xfrm>
            <a:off x="4461387" y="4380271"/>
            <a:ext cx="390832" cy="5161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231C7C-ADD7-4699-B745-41AD0D5C97FA}"/>
              </a:ext>
            </a:extLst>
          </p:cNvPr>
          <p:cNvCxnSpPr/>
          <p:nvPr/>
        </p:nvCxnSpPr>
        <p:spPr>
          <a:xfrm>
            <a:off x="4852219" y="4896465"/>
            <a:ext cx="3981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96DA6F-3F80-4911-9F37-CB45885EBDCA}"/>
              </a:ext>
            </a:extLst>
          </p:cNvPr>
          <p:cNvSpPr txBox="1"/>
          <p:nvPr/>
        </p:nvSpPr>
        <p:spPr>
          <a:xfrm>
            <a:off x="5213556" y="4711158"/>
            <a:ext cx="2126227" cy="757130"/>
          </a:xfrm>
          <a:prstGeom prst="rect">
            <a:avLst/>
          </a:prstGeom>
          <a:noFill/>
        </p:spPr>
        <p:txBody>
          <a:bodyPr wrap="square" rtlCol="0">
            <a:spAutoFit/>
          </a:bodyPr>
          <a:lstStyle/>
          <a:p>
            <a:r>
              <a:rPr lang="th-TH" dirty="0">
                <a:solidFill>
                  <a:srgbClr val="FF0000"/>
                </a:solidFill>
                <a:latin typeface="Times New Roman" panose="02020603050405020304" pitchFamily="18" charset="0"/>
                <a:cs typeface="Times New Roman" panose="02020603050405020304" pitchFamily="18" charset="0"/>
              </a:rPr>
              <a:t>ส่วนที่จะขยายไปยัง</a:t>
            </a:r>
          </a:p>
          <a:p>
            <a:r>
              <a:rPr lang="en-US" dirty="0">
                <a:solidFill>
                  <a:srgbClr val="FF0000"/>
                </a:solidFill>
                <a:latin typeface="Times New Roman" panose="02020603050405020304" pitchFamily="18" charset="0"/>
                <a:cs typeface="Times New Roman" panose="02020603050405020304" pitchFamily="18" charset="0"/>
              </a:rPr>
              <a:t>Level 1 DFD</a:t>
            </a:r>
            <a:endParaRPr lang="th-TH" dirty="0">
              <a:solidFill>
                <a:srgbClr val="FF0000"/>
              </a:solidFill>
              <a:latin typeface="Times New Roman" panose="02020603050405020304" pitchFamily="18" charset="0"/>
            </a:endParaRPr>
          </a:p>
        </p:txBody>
      </p:sp>
      <p:sp>
        <p:nvSpPr>
          <p:cNvPr id="11" name="Oval 8">
            <a:extLst>
              <a:ext uri="{FF2B5EF4-FFF2-40B4-BE49-F238E27FC236}">
                <a16:creationId xmlns:a16="http://schemas.microsoft.com/office/drawing/2014/main" id="{CAA45D1D-60DA-4E74-97E3-FDEF2A85EF34}"/>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11</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5711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831379-AEE9-4E50-8603-DEA8C79356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tretch>
            <a:fillRect/>
          </a:stretch>
        </p:blipFill>
        <p:spPr>
          <a:xfrm>
            <a:off x="525463" y="1508361"/>
            <a:ext cx="6787467" cy="4669777"/>
          </a:xfrm>
          <a:prstGeom prst="rect">
            <a:avLst/>
          </a:prstGeom>
        </p:spPr>
      </p:pic>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การสร้างผังการไหลของข้อมูล</a:t>
            </a: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34245E5-4D0D-4C84-AD13-5674CC002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3" y="2079172"/>
            <a:ext cx="1266825" cy="304800"/>
          </a:xfrm>
          <a:prstGeom prst="rect">
            <a:avLst/>
          </a:prstGeom>
        </p:spPr>
      </p:pic>
      <p:sp>
        <p:nvSpPr>
          <p:cNvPr id="9" name="TextBox 8">
            <a:extLst>
              <a:ext uri="{FF2B5EF4-FFF2-40B4-BE49-F238E27FC236}">
                <a16:creationId xmlns:a16="http://schemas.microsoft.com/office/drawing/2014/main" id="{988E24DC-5FBD-46B6-AC7B-89BAF3AB85A1}"/>
              </a:ext>
            </a:extLst>
          </p:cNvPr>
          <p:cNvSpPr txBox="1"/>
          <p:nvPr/>
        </p:nvSpPr>
        <p:spPr>
          <a:xfrm>
            <a:off x="7454602" y="3084366"/>
            <a:ext cx="3960650" cy="1384995"/>
          </a:xfrm>
          <a:prstGeom prst="rect">
            <a:avLst/>
          </a:prstGeom>
          <a:noFill/>
        </p:spPr>
        <p:txBody>
          <a:bodyPr wrap="square" rtlCol="0">
            <a:spAutoFit/>
          </a:bodyPr>
          <a:lstStyle/>
          <a:p>
            <a:r>
              <a:rPr lang="en-US" sz="2000" dirty="0">
                <a:solidFill>
                  <a:srgbClr val="002060"/>
                </a:solidFill>
                <a:latin typeface="Times New Roman" panose="02020603050405020304" pitchFamily="18" charset="0"/>
                <a:cs typeface="Times New Roman" panose="02020603050405020304" pitchFamily="18" charset="0"/>
              </a:rPr>
              <a:t>DFD </a:t>
            </a:r>
            <a:r>
              <a:rPr lang="th-TH" sz="2000" dirty="0">
                <a:solidFill>
                  <a:srgbClr val="002060"/>
                </a:solidFill>
                <a:latin typeface="Times New Roman" panose="02020603050405020304" pitchFamily="18" charset="0"/>
                <a:cs typeface="Times New Roman" panose="02020603050405020304" pitchFamily="18" charset="0"/>
              </a:rPr>
              <a:t>ในระดับ </a:t>
            </a:r>
            <a:r>
              <a:rPr lang="en-US" sz="2000" dirty="0">
                <a:solidFill>
                  <a:srgbClr val="002060"/>
                </a:solidFill>
                <a:latin typeface="Times New Roman" panose="02020603050405020304" pitchFamily="18" charset="0"/>
                <a:cs typeface="Times New Roman" panose="02020603050405020304" pitchFamily="18" charset="0"/>
              </a:rPr>
              <a:t>Level 1</a:t>
            </a:r>
            <a:r>
              <a:rPr lang="th-TH" sz="2000" dirty="0">
                <a:solidFill>
                  <a:srgbClr val="002060"/>
                </a:solidFill>
                <a:latin typeface="Times New Roman" panose="02020603050405020304" pitchFamily="18" charset="0"/>
                <a:cs typeface="Times New Roman" panose="02020603050405020304" pitchFamily="18" charset="0"/>
              </a:rPr>
              <a:t> ที่แสดงระบบการเช่าวิดีโอ เป็นการแสดงรายละเอียดของกระบวนการหลักของระบบ</a:t>
            </a:r>
            <a:r>
              <a:rPr lang="en-US" sz="2000" dirty="0">
                <a:solidFill>
                  <a:srgbClr val="002060"/>
                </a:solidFill>
                <a:latin typeface="Times New Roman" panose="02020603050405020304" pitchFamily="18" charset="0"/>
                <a:cs typeface="Times New Roman" panose="02020603050405020304" pitchFamily="18" charset="0"/>
              </a:rPr>
              <a:t> </a:t>
            </a:r>
            <a:endParaRPr lang="th-TH" sz="2000" dirty="0">
              <a:solidFill>
                <a:srgbClr val="002060"/>
              </a:solidFill>
              <a:latin typeface="Times New Roman" panose="02020603050405020304" pitchFamily="18" charset="0"/>
            </a:endParaRPr>
          </a:p>
        </p:txBody>
      </p:sp>
      <p:sp>
        <p:nvSpPr>
          <p:cNvPr id="7" name="Rectangle 6">
            <a:extLst>
              <a:ext uri="{FF2B5EF4-FFF2-40B4-BE49-F238E27FC236}">
                <a16:creationId xmlns:a16="http://schemas.microsoft.com/office/drawing/2014/main" id="{F3DB728A-22DE-44D7-9EF7-1D13DD347384}"/>
              </a:ext>
            </a:extLst>
          </p:cNvPr>
          <p:cNvSpPr/>
          <p:nvPr/>
        </p:nvSpPr>
        <p:spPr>
          <a:xfrm>
            <a:off x="2743200" y="4483508"/>
            <a:ext cx="884903" cy="693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10" name="Straight Connector 9">
            <a:extLst>
              <a:ext uri="{FF2B5EF4-FFF2-40B4-BE49-F238E27FC236}">
                <a16:creationId xmlns:a16="http://schemas.microsoft.com/office/drawing/2014/main" id="{048135D1-78B2-4220-8A05-D1BDEC653B19}"/>
              </a:ext>
            </a:extLst>
          </p:cNvPr>
          <p:cNvCxnSpPr>
            <a:cxnSpLocks/>
          </p:cNvCxnSpPr>
          <p:nvPr/>
        </p:nvCxnSpPr>
        <p:spPr>
          <a:xfrm flipH="1" flipV="1">
            <a:off x="2094271" y="3422920"/>
            <a:ext cx="963361" cy="1060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9415E45-E88A-4584-8177-C6DAD4E22455}"/>
              </a:ext>
            </a:extLst>
          </p:cNvPr>
          <p:cNvSpPr txBox="1"/>
          <p:nvPr/>
        </p:nvSpPr>
        <p:spPr>
          <a:xfrm>
            <a:off x="562748" y="2781511"/>
            <a:ext cx="1710480" cy="683264"/>
          </a:xfrm>
          <a:prstGeom prst="rect">
            <a:avLst/>
          </a:prstGeom>
          <a:noFill/>
        </p:spPr>
        <p:txBody>
          <a:bodyPr wrap="square" rtlCol="0">
            <a:spAutoFit/>
          </a:bodyPr>
          <a:lstStyle/>
          <a:p>
            <a:pPr algn="r"/>
            <a:r>
              <a:rPr lang="th-TH" sz="1600" dirty="0">
                <a:solidFill>
                  <a:srgbClr val="FF0000"/>
                </a:solidFill>
                <a:latin typeface="Times New Roman" panose="02020603050405020304" pitchFamily="18" charset="0"/>
                <a:cs typeface="Times New Roman" panose="02020603050405020304" pitchFamily="18" charset="0"/>
              </a:rPr>
              <a:t>ส่วนที่จะขยายไปยัง</a:t>
            </a:r>
          </a:p>
          <a:p>
            <a:pPr algn="r"/>
            <a:r>
              <a:rPr lang="en-US" sz="1600" dirty="0">
                <a:solidFill>
                  <a:srgbClr val="FF0000"/>
                </a:solidFill>
                <a:latin typeface="Times New Roman" panose="02020603050405020304" pitchFamily="18" charset="0"/>
                <a:cs typeface="Times New Roman" panose="02020603050405020304" pitchFamily="18" charset="0"/>
              </a:rPr>
              <a:t>Level 2 DFD</a:t>
            </a:r>
            <a:endParaRPr lang="th-TH" sz="1600" dirty="0">
              <a:solidFill>
                <a:srgbClr val="FF0000"/>
              </a:solidFill>
              <a:latin typeface="Times New Roman" panose="02020603050405020304" pitchFamily="18" charset="0"/>
            </a:endParaRPr>
          </a:p>
        </p:txBody>
      </p:sp>
      <p:sp>
        <p:nvSpPr>
          <p:cNvPr id="11" name="Oval 8">
            <a:extLst>
              <a:ext uri="{FF2B5EF4-FFF2-40B4-BE49-F238E27FC236}">
                <a16:creationId xmlns:a16="http://schemas.microsoft.com/office/drawing/2014/main" id="{5C9C17CF-835C-4307-AE39-5C6017854E07}"/>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12</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58441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BFCC22-FCC5-450B-A3F7-6A6FE682C67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tretch>
            <a:fillRect/>
          </a:stretch>
        </p:blipFill>
        <p:spPr>
          <a:xfrm>
            <a:off x="525463" y="1506702"/>
            <a:ext cx="6685188" cy="4599409"/>
          </a:xfrm>
          <a:prstGeom prst="rect">
            <a:avLst/>
          </a:prstGeom>
        </p:spPr>
      </p:pic>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การสร้างผังการไหลของข้อมูล</a:t>
            </a: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F112715-62E4-48EA-8759-928A2524F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05" y="2188029"/>
            <a:ext cx="1266825" cy="304800"/>
          </a:xfrm>
          <a:prstGeom prst="rect">
            <a:avLst/>
          </a:prstGeom>
        </p:spPr>
      </p:pic>
      <p:sp>
        <p:nvSpPr>
          <p:cNvPr id="9" name="TextBox 8">
            <a:extLst>
              <a:ext uri="{FF2B5EF4-FFF2-40B4-BE49-F238E27FC236}">
                <a16:creationId xmlns:a16="http://schemas.microsoft.com/office/drawing/2014/main" id="{59BFA181-EB06-4CA7-B7D5-D55395D8DC22}"/>
              </a:ext>
            </a:extLst>
          </p:cNvPr>
          <p:cNvSpPr txBox="1"/>
          <p:nvPr/>
        </p:nvSpPr>
        <p:spPr>
          <a:xfrm>
            <a:off x="7210651" y="3365657"/>
            <a:ext cx="4337336" cy="1569660"/>
          </a:xfrm>
          <a:prstGeom prst="rect">
            <a:avLst/>
          </a:prstGeom>
          <a:noFill/>
        </p:spPr>
        <p:txBody>
          <a:bodyPr wrap="square" rtlCol="0">
            <a:spAutoFit/>
          </a:bodyPr>
          <a:lstStyle/>
          <a:p>
            <a:r>
              <a:rPr lang="en-US" sz="2400" dirty="0">
                <a:solidFill>
                  <a:srgbClr val="002060"/>
                </a:solidFill>
                <a:latin typeface="Times New Roman" panose="02020603050405020304" pitchFamily="18" charset="0"/>
              </a:rPr>
              <a:t>DFD </a:t>
            </a:r>
            <a:r>
              <a:rPr lang="th-TH" sz="2400" dirty="0">
                <a:solidFill>
                  <a:srgbClr val="002060"/>
                </a:solidFill>
                <a:latin typeface="Times New Roman" panose="02020603050405020304" pitchFamily="18" charset="0"/>
              </a:rPr>
              <a:t>ในระดับ </a:t>
            </a:r>
            <a:r>
              <a:rPr lang="en-US" sz="2400" dirty="0">
                <a:solidFill>
                  <a:srgbClr val="002060"/>
                </a:solidFill>
                <a:latin typeface="Times New Roman" panose="02020603050405020304" pitchFamily="18" charset="0"/>
              </a:rPr>
              <a:t>Level 2 </a:t>
            </a:r>
            <a:r>
              <a:rPr lang="th-TH" sz="2400" dirty="0">
                <a:solidFill>
                  <a:srgbClr val="002060"/>
                </a:solidFill>
                <a:latin typeface="Times New Roman" panose="02020603050405020304" pitchFamily="18" charset="0"/>
              </a:rPr>
              <a:t>โดยเป็นการมุ่งเน้นรายละเอียดที่มากขึ้นในกระบวนการในระบบรวม โดยมีการสร้างการไหลระหว่างหน่วยงานภายนอกที่มีการเชื่อมต่อโดยตรง</a:t>
            </a:r>
          </a:p>
        </p:txBody>
      </p:sp>
      <p:sp>
        <p:nvSpPr>
          <p:cNvPr id="7" name="Rectangle 6">
            <a:extLst>
              <a:ext uri="{FF2B5EF4-FFF2-40B4-BE49-F238E27FC236}">
                <a16:creationId xmlns:a16="http://schemas.microsoft.com/office/drawing/2014/main" id="{E5AE90CA-9D32-4B56-852C-3ADE7930EAD4}"/>
              </a:ext>
            </a:extLst>
          </p:cNvPr>
          <p:cNvSpPr/>
          <p:nvPr/>
        </p:nvSpPr>
        <p:spPr>
          <a:xfrm>
            <a:off x="2094271" y="2949676"/>
            <a:ext cx="3986981" cy="24016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Oval 8">
            <a:extLst>
              <a:ext uri="{FF2B5EF4-FFF2-40B4-BE49-F238E27FC236}">
                <a16:creationId xmlns:a16="http://schemas.microsoft.com/office/drawing/2014/main" id="{7ED61412-0610-4964-B3D0-54C8ED821736}"/>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13</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342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ตัวอย่างผังการไหลของข้อมูล</a:t>
            </a: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3145516-C1F3-4AD1-AFB5-8DA56B75F4C9}"/>
              </a:ext>
            </a:extLst>
          </p:cNvPr>
          <p:cNvSpPr/>
          <p:nvPr/>
        </p:nvSpPr>
        <p:spPr>
          <a:xfrm>
            <a:off x="812446" y="1325706"/>
            <a:ext cx="10183637" cy="744050"/>
          </a:xfrm>
          <a:prstGeom prst="rect">
            <a:avLst/>
          </a:prstGeom>
        </p:spPr>
        <p:txBody>
          <a:bodyPr wrap="square">
            <a:spAutoFit/>
          </a:bodyPr>
          <a:lstStyle/>
          <a:p>
            <a:pPr algn="thaiDist">
              <a:lnSpc>
                <a:spcPct val="150000"/>
              </a:lnSpc>
            </a:pPr>
            <a:r>
              <a:rPr lang="th-TH" sz="2200" b="1" dirty="0">
                <a:solidFill>
                  <a:srgbClr val="002060"/>
                </a:solidFill>
                <a:latin typeface="Times New Roman" panose="02020603050405020304" pitchFamily="18" charset="0"/>
                <a:cs typeface="Times New Roman" panose="02020603050405020304" pitchFamily="18" charset="0"/>
              </a:rPr>
              <a:t>กรณีศึกษาการผลิตและประกอบสายไฟสำหรับรถยนต์</a:t>
            </a:r>
            <a:endParaRPr lang="en-US" sz="2200" b="1" dirty="0">
              <a:solidFill>
                <a:srgbClr val="00206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51D5CEA-754D-4EC2-BF70-9A9D19A27DB5}"/>
              </a:ext>
            </a:extLst>
          </p:cNvPr>
          <p:cNvSpPr/>
          <p:nvPr/>
        </p:nvSpPr>
        <p:spPr>
          <a:xfrm>
            <a:off x="1166409" y="2030173"/>
            <a:ext cx="10425823" cy="1384995"/>
          </a:xfrm>
          <a:prstGeom prst="rect">
            <a:avLst/>
          </a:prstGeom>
        </p:spPr>
        <p:txBody>
          <a:bodyPr wrap="square">
            <a:spAutoFit/>
          </a:bodyPr>
          <a:lstStyle/>
          <a:p>
            <a:pPr algn="thaiDist"/>
            <a:r>
              <a:rPr lang="en-US" sz="2000" dirty="0">
                <a:solidFill>
                  <a:srgbClr val="002060"/>
                </a:solidFill>
                <a:latin typeface="Times New Roman" panose="02020603050405020304" pitchFamily="18" charset="0"/>
                <a:cs typeface="Times New Roman" panose="02020603050405020304" pitchFamily="18" charset="0"/>
              </a:rPr>
              <a:t>“</a:t>
            </a:r>
            <a:r>
              <a:rPr lang="th-TH" sz="2000" dirty="0">
                <a:solidFill>
                  <a:srgbClr val="002060"/>
                </a:solidFill>
                <a:latin typeface="Times New Roman" panose="02020603050405020304" pitchFamily="18" charset="0"/>
                <a:cs typeface="Times New Roman" panose="02020603050405020304" pitchFamily="18" charset="0"/>
              </a:rPr>
              <a:t>จากกรณีศึกษาของบริษัทแผนกออกแบบผลิตภัณฑ์ที่มีการรวบรวมข้อมูลผลิตภัณฑ์ รวมถึงข้อมูลทางเทคนิคจำนวนมาก ก่อให้เกิดความล่าช้าในการค้นหาข้อมูลที่ต้องการและปัญหาข้อมูลสูญหาย ดังนั้นจึงมีการสร้าง </a:t>
            </a:r>
            <a:r>
              <a:rPr lang="en-US" sz="2000" dirty="0">
                <a:solidFill>
                  <a:srgbClr val="002060"/>
                </a:solidFill>
                <a:latin typeface="Times New Roman" panose="02020603050405020304" pitchFamily="18" charset="0"/>
                <a:cs typeface="Times New Roman" panose="02020603050405020304" pitchFamily="18" charset="0"/>
              </a:rPr>
              <a:t>DFD </a:t>
            </a:r>
            <a:r>
              <a:rPr lang="th-TH" sz="2000" dirty="0">
                <a:solidFill>
                  <a:srgbClr val="002060"/>
                </a:solidFill>
                <a:latin typeface="Times New Roman" panose="02020603050405020304" pitchFamily="18" charset="0"/>
                <a:cs typeface="Times New Roman" panose="02020603050405020304" pitchFamily="18" charset="0"/>
              </a:rPr>
              <a:t>ในการรับรู้และระบุปัญหาที่เกิดขึ้น</a:t>
            </a:r>
            <a:r>
              <a:rPr lang="en-US" sz="2000" dirty="0">
                <a:solidFill>
                  <a:srgbClr val="00206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61FC40AE-FF4D-4617-A86B-FA54FA19F244}"/>
              </a:ext>
            </a:extLst>
          </p:cNvPr>
          <p:cNvPicPr>
            <a:picLocks noChangeAspect="1"/>
          </p:cNvPicPr>
          <p:nvPr/>
        </p:nvPicPr>
        <p:blipFill>
          <a:blip r:embed="rId2"/>
          <a:stretch>
            <a:fillRect/>
          </a:stretch>
        </p:blipFill>
        <p:spPr>
          <a:xfrm>
            <a:off x="3212448" y="3383493"/>
            <a:ext cx="5767091" cy="1866085"/>
          </a:xfrm>
          <a:prstGeom prst="rect">
            <a:avLst/>
          </a:prstGeom>
        </p:spPr>
      </p:pic>
      <p:sp>
        <p:nvSpPr>
          <p:cNvPr id="8" name="Rectangle 7">
            <a:extLst>
              <a:ext uri="{FF2B5EF4-FFF2-40B4-BE49-F238E27FC236}">
                <a16:creationId xmlns:a16="http://schemas.microsoft.com/office/drawing/2014/main" id="{0EE72B6F-4933-48FC-9071-193ECF354EFB}"/>
              </a:ext>
            </a:extLst>
          </p:cNvPr>
          <p:cNvSpPr/>
          <p:nvPr/>
        </p:nvSpPr>
        <p:spPr>
          <a:xfrm>
            <a:off x="3419765" y="5142228"/>
            <a:ext cx="5352456" cy="684803"/>
          </a:xfrm>
          <a:prstGeom prst="rect">
            <a:avLst/>
          </a:prstGeom>
        </p:spPr>
        <p:txBody>
          <a:bodyPr wrap="square">
            <a:spAutoFit/>
          </a:bodyPr>
          <a:lstStyle/>
          <a:p>
            <a:pPr algn="ctr">
              <a:lnSpc>
                <a:spcPct val="150000"/>
              </a:lnSpc>
            </a:pPr>
            <a:r>
              <a:rPr lang="th-TH" sz="2000" dirty="0">
                <a:solidFill>
                  <a:srgbClr val="002060"/>
                </a:solidFill>
                <a:latin typeface="Times New Roman" panose="02020603050405020304" pitchFamily="18" charset="0"/>
                <a:cs typeface="Times New Roman" panose="02020603050405020304" pitchFamily="18" charset="0"/>
              </a:rPr>
              <a:t>ผลิตภัณฑ์ของบริษัทกรณีศึกษา</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E00DC2E-0B04-4333-A599-C40503A8125B}"/>
              </a:ext>
            </a:extLst>
          </p:cNvPr>
          <p:cNvSpPr/>
          <p:nvPr/>
        </p:nvSpPr>
        <p:spPr>
          <a:xfrm>
            <a:off x="342514" y="5718086"/>
            <a:ext cx="4763729" cy="830997"/>
          </a:xfrm>
          <a:prstGeom prst="rect">
            <a:avLst/>
          </a:prstGeom>
        </p:spPr>
        <p:txBody>
          <a:bodyPr wrap="square">
            <a:spAutoFit/>
          </a:bodyPr>
          <a:lstStyle/>
          <a:p>
            <a:r>
              <a:rPr lang="en-US" sz="1200" dirty="0">
                <a:solidFill>
                  <a:srgbClr val="002060"/>
                </a:solidFill>
                <a:latin typeface="Times New Roman" panose="02020603050405020304" pitchFamily="18" charset="0"/>
                <a:cs typeface="Times New Roman" panose="02020603050405020304" pitchFamily="18" charset="0"/>
              </a:rPr>
              <a:t>T. Pornthip, “Management system development database for product development parts of product design agency case study the company products and assembles the wiring harness,” M.S. thesis, Department of Industrial Engineering, Faculty of Engineering, KMUTNB, 2015.</a:t>
            </a:r>
          </a:p>
        </p:txBody>
      </p:sp>
      <p:sp>
        <p:nvSpPr>
          <p:cNvPr id="10" name="Oval 8">
            <a:extLst>
              <a:ext uri="{FF2B5EF4-FFF2-40B4-BE49-F238E27FC236}">
                <a16:creationId xmlns:a16="http://schemas.microsoft.com/office/drawing/2014/main" id="{22140C65-BBB9-4D94-9100-61909B10990D}"/>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14</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83417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ตัวอย่างผังการไหลของข้อมูล</a:t>
            </a:r>
            <a:r>
              <a:rPr lang="en-US" dirty="0">
                <a:latin typeface="Times New Roman" panose="02020603050405020304" pitchFamily="18" charset="0"/>
                <a:cs typeface="Times New Roman" panose="02020603050405020304" pitchFamily="18" charset="0"/>
              </a:rPr>
              <a:t>: </a:t>
            </a:r>
            <a:r>
              <a:rPr lang="th-TH" dirty="0">
                <a:latin typeface="Times New Roman" panose="02020603050405020304" pitchFamily="18" charset="0"/>
                <a:cs typeface="Times New Roman" panose="02020603050405020304" pitchFamily="18" charset="0"/>
              </a:rPr>
              <a:t>การพัฒนา</a:t>
            </a:r>
            <a:r>
              <a:rPr lang="en-US" dirty="0">
                <a:latin typeface="Times New Roman" panose="02020603050405020304" pitchFamily="18" charset="0"/>
                <a:cs typeface="Times New Roman" panose="02020603050405020304" pitchFamily="18" charset="0"/>
              </a:rPr>
              <a:t> DFD</a:t>
            </a:r>
          </a:p>
        </p:txBody>
      </p:sp>
      <p:sp>
        <p:nvSpPr>
          <p:cNvPr id="9" name="Rectangle 8">
            <a:extLst>
              <a:ext uri="{FF2B5EF4-FFF2-40B4-BE49-F238E27FC236}">
                <a16:creationId xmlns:a16="http://schemas.microsoft.com/office/drawing/2014/main" id="{9E00DC2E-0B04-4333-A599-C40503A8125B}"/>
              </a:ext>
            </a:extLst>
          </p:cNvPr>
          <p:cNvSpPr/>
          <p:nvPr/>
        </p:nvSpPr>
        <p:spPr>
          <a:xfrm>
            <a:off x="342514" y="5737136"/>
            <a:ext cx="4763729" cy="830997"/>
          </a:xfrm>
          <a:prstGeom prst="rect">
            <a:avLst/>
          </a:prstGeom>
        </p:spPr>
        <p:txBody>
          <a:bodyPr wrap="square">
            <a:spAutoFit/>
          </a:bodyPr>
          <a:lstStyle/>
          <a:p>
            <a:r>
              <a:rPr lang="en-US" sz="1200" dirty="0">
                <a:solidFill>
                  <a:srgbClr val="002060"/>
                </a:solidFill>
                <a:latin typeface="Times New Roman" panose="02020603050405020304" pitchFamily="18" charset="0"/>
                <a:cs typeface="Times New Roman" panose="02020603050405020304" pitchFamily="18" charset="0"/>
              </a:rPr>
              <a:t>T. Pornthip, “Management system development database for product development parts of product design agency case study the company products and assembles the wiring harness,” M.S. thesis, Department of Industrial Engineering, Faculty of Engineering, KMUTNB, 2015.</a:t>
            </a:r>
          </a:p>
        </p:txBody>
      </p:sp>
      <p:sp>
        <p:nvSpPr>
          <p:cNvPr id="8" name="Rectangle 7">
            <a:extLst>
              <a:ext uri="{FF2B5EF4-FFF2-40B4-BE49-F238E27FC236}">
                <a16:creationId xmlns:a16="http://schemas.microsoft.com/office/drawing/2014/main" id="{EC849D64-8DE0-4247-9031-25E34B0213C5}"/>
              </a:ext>
            </a:extLst>
          </p:cNvPr>
          <p:cNvSpPr/>
          <p:nvPr/>
        </p:nvSpPr>
        <p:spPr>
          <a:xfrm>
            <a:off x="758807" y="1720732"/>
            <a:ext cx="4616648" cy="3108543"/>
          </a:xfrm>
          <a:prstGeom prst="rect">
            <a:avLst/>
          </a:prstGeom>
        </p:spPr>
        <p:txBody>
          <a:bodyPr vert="horz" wrap="square">
            <a:spAutoFit/>
          </a:bodyPr>
          <a:lstStyle/>
          <a:p>
            <a:r>
              <a:rPr lang="en-US" sz="2000" dirty="0">
                <a:solidFill>
                  <a:srgbClr val="002060"/>
                </a:solidFill>
                <a:latin typeface="Times New Roman" panose="02020603050405020304" pitchFamily="18" charset="0"/>
                <a:cs typeface="Times New Roman" panose="02020603050405020304" pitchFamily="18" charset="0"/>
              </a:rPr>
              <a:t>“</a:t>
            </a:r>
            <a:r>
              <a:rPr lang="th-TH" sz="2000" dirty="0">
                <a:solidFill>
                  <a:srgbClr val="002060"/>
                </a:solidFill>
                <a:latin typeface="Times New Roman" panose="02020603050405020304" pitchFamily="18" charset="0"/>
                <a:cs typeface="Times New Roman" panose="02020603050405020304" pitchFamily="18" charset="0"/>
              </a:rPr>
              <a:t>ภายหลังได้มีการปรับปรุงฐานข้อมูลโดยใช้ </a:t>
            </a:r>
            <a:r>
              <a:rPr lang="en-US" sz="2000" dirty="0">
                <a:solidFill>
                  <a:srgbClr val="002060"/>
                </a:solidFill>
                <a:latin typeface="Times New Roman" panose="02020603050405020304" pitchFamily="18" charset="0"/>
                <a:cs typeface="Times New Roman" panose="02020603050405020304" pitchFamily="18" charset="0"/>
              </a:rPr>
              <a:t>DFD </a:t>
            </a:r>
            <a:r>
              <a:rPr lang="th-TH" sz="2000" dirty="0">
                <a:solidFill>
                  <a:srgbClr val="002060"/>
                </a:solidFill>
                <a:latin typeface="Times New Roman" panose="02020603050405020304" pitchFamily="18" charset="0"/>
                <a:cs typeface="Times New Roman" panose="02020603050405020304" pitchFamily="18" charset="0"/>
              </a:rPr>
              <a:t>ร่วมกับโปรแกรม </a:t>
            </a:r>
            <a:r>
              <a:rPr lang="en-US" sz="2000" dirty="0">
                <a:solidFill>
                  <a:srgbClr val="002060"/>
                </a:solidFill>
                <a:latin typeface="Times New Roman" panose="02020603050405020304" pitchFamily="18" charset="0"/>
                <a:cs typeface="Times New Roman" panose="02020603050405020304" pitchFamily="18" charset="0"/>
              </a:rPr>
              <a:t>Microsoft Visual Studio 2015 </a:t>
            </a:r>
            <a:r>
              <a:rPr lang="th-TH" sz="2000" dirty="0">
                <a:solidFill>
                  <a:srgbClr val="002060"/>
                </a:solidFill>
                <a:latin typeface="Times New Roman" panose="02020603050405020304" pitchFamily="18" charset="0"/>
                <a:cs typeface="Times New Roman" panose="02020603050405020304" pitchFamily="18" charset="0"/>
              </a:rPr>
              <a:t>และ </a:t>
            </a:r>
            <a:r>
              <a:rPr lang="en-US" sz="2000" dirty="0">
                <a:solidFill>
                  <a:srgbClr val="002060"/>
                </a:solidFill>
                <a:latin typeface="Times New Roman" panose="02020603050405020304" pitchFamily="18" charset="0"/>
                <a:cs typeface="Times New Roman" panose="02020603050405020304" pitchFamily="18" charset="0"/>
              </a:rPr>
              <a:t>Microsoft SQL Server 2012</a:t>
            </a:r>
            <a:r>
              <a:rPr lang="en-US" sz="2000" dirty="0">
                <a:solidFill>
                  <a:schemeClr val="accent2">
                    <a:lumMod val="75000"/>
                  </a:schemeClr>
                </a:solidFill>
                <a:latin typeface="Times New Roman" panose="02020603050405020304" pitchFamily="18" charset="0"/>
                <a:cs typeface="Times New Roman" panose="02020603050405020304" pitchFamily="18" charset="0"/>
              </a:rPr>
              <a:t>*</a:t>
            </a:r>
            <a:r>
              <a:rPr lang="en-US" sz="2000" dirty="0">
                <a:solidFill>
                  <a:srgbClr val="002060"/>
                </a:solidFill>
                <a:latin typeface="Times New Roman" panose="02020603050405020304" pitchFamily="18" charset="0"/>
                <a:cs typeface="Times New Roman" panose="02020603050405020304" pitchFamily="18" charset="0"/>
              </a:rPr>
              <a:t> </a:t>
            </a:r>
            <a:r>
              <a:rPr lang="th-TH" sz="2000" dirty="0">
                <a:solidFill>
                  <a:srgbClr val="002060"/>
                </a:solidFill>
                <a:latin typeface="Times New Roman" panose="02020603050405020304" pitchFamily="18" charset="0"/>
                <a:cs typeface="Times New Roman" panose="02020603050405020304" pitchFamily="18" charset="0"/>
              </a:rPr>
              <a:t>พบว่าสามารถลดเวลาในการค้นหาเอกสารได้ถึง 92.92</a:t>
            </a:r>
            <a:r>
              <a:rPr lang="en-US" sz="2000" dirty="0">
                <a:solidFill>
                  <a:srgbClr val="002060"/>
                </a:solidFill>
                <a:latin typeface="Times New Roman" panose="02020603050405020304" pitchFamily="18" charset="0"/>
                <a:cs typeface="Times New Roman" panose="02020603050405020304" pitchFamily="18" charset="0"/>
              </a:rPr>
              <a:t>% </a:t>
            </a:r>
            <a:r>
              <a:rPr lang="th-TH" sz="2000" dirty="0">
                <a:solidFill>
                  <a:srgbClr val="002060"/>
                </a:solidFill>
                <a:latin typeface="Times New Roman" panose="02020603050405020304" pitchFamily="18" charset="0"/>
                <a:cs typeface="Times New Roman" panose="02020603050405020304" pitchFamily="18" charset="0"/>
              </a:rPr>
              <a:t>ลดเวลาในการค้นหาไฟล์ที่เป็น </a:t>
            </a:r>
            <a:r>
              <a:rPr lang="en-US" sz="2000" dirty="0">
                <a:solidFill>
                  <a:srgbClr val="002060"/>
                </a:solidFill>
                <a:latin typeface="Times New Roman" panose="02020603050405020304" pitchFamily="18" charset="0"/>
                <a:cs typeface="Times New Roman" panose="02020603050405020304" pitchFamily="18" charset="0"/>
              </a:rPr>
              <a:t>Software 91.92% </a:t>
            </a:r>
            <a:r>
              <a:rPr lang="th-TH" sz="2000" dirty="0">
                <a:solidFill>
                  <a:srgbClr val="002060"/>
                </a:solidFill>
                <a:latin typeface="Times New Roman" panose="02020603050405020304" pitchFamily="18" charset="0"/>
                <a:cs typeface="Times New Roman" panose="02020603050405020304" pitchFamily="18" charset="0"/>
              </a:rPr>
              <a:t>โดยที่เอกสารไม่มีการสูญหายอีกต่อไป</a:t>
            </a:r>
            <a:r>
              <a:rPr lang="en-US" sz="2000" dirty="0">
                <a:solidFill>
                  <a:srgbClr val="002060"/>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363CFC1B-2C0E-457A-A626-12ADD8EC3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667" y="2110725"/>
            <a:ext cx="5770585" cy="3923054"/>
          </a:xfrm>
          <a:prstGeom prst="rect">
            <a:avLst/>
          </a:prstGeom>
        </p:spPr>
      </p:pic>
      <p:sp>
        <p:nvSpPr>
          <p:cNvPr id="11" name="Rectangle 10">
            <a:extLst>
              <a:ext uri="{FF2B5EF4-FFF2-40B4-BE49-F238E27FC236}">
                <a16:creationId xmlns:a16="http://schemas.microsoft.com/office/drawing/2014/main" id="{22904A7B-EAB3-42C1-9065-CD6FE8206AA3}"/>
              </a:ext>
            </a:extLst>
          </p:cNvPr>
          <p:cNvSpPr/>
          <p:nvPr/>
        </p:nvSpPr>
        <p:spPr>
          <a:xfrm>
            <a:off x="6955285" y="2376527"/>
            <a:ext cx="3764962" cy="646331"/>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The Development of </a:t>
            </a:r>
          </a:p>
          <a:p>
            <a:pPr algn="ctr"/>
            <a:r>
              <a:rPr lang="en-US" b="1" dirty="0">
                <a:latin typeface="Times New Roman" panose="02020603050405020304" pitchFamily="18" charset="0"/>
                <a:cs typeface="Times New Roman" panose="02020603050405020304" pitchFamily="18" charset="0"/>
              </a:rPr>
              <a:t>Database Management System</a:t>
            </a:r>
          </a:p>
        </p:txBody>
      </p:sp>
      <p:sp>
        <p:nvSpPr>
          <p:cNvPr id="13" name="Rectangle 12">
            <a:extLst>
              <a:ext uri="{FF2B5EF4-FFF2-40B4-BE49-F238E27FC236}">
                <a16:creationId xmlns:a16="http://schemas.microsoft.com/office/drawing/2014/main" id="{51EFEDE8-D2FB-411F-9101-E2FCAB1CF941}"/>
              </a:ext>
            </a:extLst>
          </p:cNvPr>
          <p:cNvSpPr/>
          <p:nvPr/>
        </p:nvSpPr>
        <p:spPr>
          <a:xfrm>
            <a:off x="758807" y="4869206"/>
            <a:ext cx="4616648" cy="867930"/>
          </a:xfrm>
          <a:prstGeom prst="rect">
            <a:avLst/>
          </a:prstGeom>
        </p:spPr>
        <p:txBody>
          <a:bodyPr vert="horz" wrap="square">
            <a:spAutoFit/>
          </a:bodyPr>
          <a:lstStyle/>
          <a:p>
            <a:pPr algn="thaiDist"/>
            <a:r>
              <a:rPr lang="en-US" dirty="0">
                <a:solidFill>
                  <a:schemeClr val="accent2">
                    <a:lumMod val="75000"/>
                  </a:schemeClr>
                </a:solidFill>
                <a:latin typeface="Times New Roman" panose="02020603050405020304" pitchFamily="18" charset="0"/>
                <a:cs typeface="Times New Roman" panose="02020603050405020304" pitchFamily="18" charset="0"/>
              </a:rPr>
              <a:t>*</a:t>
            </a:r>
            <a:r>
              <a:rPr lang="th-TH" dirty="0">
                <a:solidFill>
                  <a:schemeClr val="accent2">
                    <a:lumMod val="75000"/>
                  </a:schemeClr>
                </a:solidFill>
                <a:latin typeface="Times New Roman" panose="02020603050405020304" pitchFamily="18" charset="0"/>
                <a:cs typeface="Times New Roman" panose="02020603050405020304" pitchFamily="18" charset="0"/>
              </a:rPr>
              <a:t>เป็นโปรแกรมที่ใช้สำหรับจัดการข้อมูลและเอกสาร มีความสะดวกในการใช้งาน</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2" name="Oval 8">
            <a:extLst>
              <a:ext uri="{FF2B5EF4-FFF2-40B4-BE49-F238E27FC236}">
                <a16:creationId xmlns:a16="http://schemas.microsoft.com/office/drawing/2014/main" id="{02442F83-0ED5-4651-BEB3-0E0DB6270317}"/>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15</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11973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กรณีศึกษา</a:t>
            </a:r>
            <a:r>
              <a:rPr lang="en-US" dirty="0">
                <a:latin typeface="Times New Roman" panose="02020603050405020304" pitchFamily="18" charset="0"/>
                <a:cs typeface="Times New Roman" panose="02020603050405020304" pitchFamily="18" charset="0"/>
              </a:rPr>
              <a:t>: </a:t>
            </a:r>
            <a:r>
              <a:rPr lang="th-TH" dirty="0">
                <a:latin typeface="Times New Roman" panose="02020603050405020304" pitchFamily="18" charset="0"/>
                <a:cs typeface="Times New Roman" panose="02020603050405020304" pitchFamily="18" charset="0"/>
              </a:rPr>
              <a:t>โรงงานผลิตเฟอร์นิเจอร์</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0F6E871-CA0F-4814-AF53-E1D0614BAB4A}"/>
              </a:ext>
            </a:extLst>
          </p:cNvPr>
          <p:cNvPicPr>
            <a:picLocks noChangeAspect="1"/>
          </p:cNvPicPr>
          <p:nvPr/>
        </p:nvPicPr>
        <p:blipFill rotWithShape="1">
          <a:blip r:embed="rId2"/>
          <a:srcRect l="10179"/>
          <a:stretch/>
        </p:blipFill>
        <p:spPr>
          <a:xfrm>
            <a:off x="859094" y="2005674"/>
            <a:ext cx="4999336" cy="3601466"/>
          </a:xfrm>
          <a:prstGeom prst="rect">
            <a:avLst/>
          </a:prstGeom>
        </p:spPr>
      </p:pic>
      <p:sp>
        <p:nvSpPr>
          <p:cNvPr id="6" name="Rectangle 5">
            <a:extLst>
              <a:ext uri="{FF2B5EF4-FFF2-40B4-BE49-F238E27FC236}">
                <a16:creationId xmlns:a16="http://schemas.microsoft.com/office/drawing/2014/main" id="{0DF90D7C-0481-4800-9C5F-C11CF5BB4BAB}"/>
              </a:ext>
            </a:extLst>
          </p:cNvPr>
          <p:cNvSpPr/>
          <p:nvPr/>
        </p:nvSpPr>
        <p:spPr>
          <a:xfrm>
            <a:off x="6180532" y="2898466"/>
            <a:ext cx="5371757" cy="1815882"/>
          </a:xfrm>
          <a:prstGeom prst="rect">
            <a:avLst/>
          </a:prstGeom>
        </p:spPr>
        <p:txBody>
          <a:bodyPr wrap="square">
            <a:spAutoFit/>
          </a:bodyPr>
          <a:lstStyle/>
          <a:p>
            <a:r>
              <a:rPr lang="th-TH" sz="2000" dirty="0">
                <a:solidFill>
                  <a:srgbClr val="002060"/>
                </a:solidFill>
                <a:latin typeface="Times New Roman" panose="02020603050405020304" pitchFamily="18" charset="0"/>
                <a:cs typeface="Times New Roman" panose="02020603050405020304" pitchFamily="18" charset="0"/>
              </a:rPr>
              <a:t>บริษัทกรณีศึกษาเป็นบริษัทผลิตเฟอร์นิเจอร์ครบวงจร โดยเริ่มตั้งแต่รับความต้องการของลูกค้านำมาออกแบบผลิตภัณฑ์ ประเมินราคา แล้วทำการผลิตตามจำนวนที่ต้องการ จนกระทั่งส่งมอบให้กับลูกค้า</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 name="Oval 8">
            <a:extLst>
              <a:ext uri="{FF2B5EF4-FFF2-40B4-BE49-F238E27FC236}">
                <a16:creationId xmlns:a16="http://schemas.microsoft.com/office/drawing/2014/main" id="{DE11599B-6CB6-4BD4-8BF9-2E2712099C34}"/>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16</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66251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กรณีศึกษา</a:t>
            </a:r>
            <a:r>
              <a:rPr lang="en-US" dirty="0">
                <a:latin typeface="Times New Roman" panose="02020603050405020304" pitchFamily="18" charset="0"/>
                <a:cs typeface="Times New Roman" panose="02020603050405020304" pitchFamily="18" charset="0"/>
              </a:rPr>
              <a:t>: </a:t>
            </a:r>
            <a:r>
              <a:rPr lang="th-TH" dirty="0">
                <a:latin typeface="Times New Roman" panose="02020603050405020304" pitchFamily="18" charset="0"/>
                <a:cs typeface="Times New Roman" panose="02020603050405020304" pitchFamily="18" charset="0"/>
              </a:rPr>
              <a:t>โรงงานผลิตเฟอร์นิเจอร์</a:t>
            </a: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453B988-E664-49C9-8585-98A6E651C3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4178" y="1530890"/>
            <a:ext cx="4084309" cy="2297424"/>
          </a:xfrm>
          <a:prstGeom prst="rect">
            <a:avLst/>
          </a:prstGeom>
        </p:spPr>
      </p:pic>
      <p:pic>
        <p:nvPicPr>
          <p:cNvPr id="6" name="Picture 5">
            <a:extLst>
              <a:ext uri="{FF2B5EF4-FFF2-40B4-BE49-F238E27FC236}">
                <a16:creationId xmlns:a16="http://schemas.microsoft.com/office/drawing/2014/main" id="{591F9950-A1F3-4AEA-A3A6-F433779DA8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61" t="19491" r="11059" b="16111"/>
          <a:stretch/>
        </p:blipFill>
        <p:spPr>
          <a:xfrm>
            <a:off x="1554177" y="3897032"/>
            <a:ext cx="4084309" cy="2379077"/>
          </a:xfrm>
          <a:prstGeom prst="rect">
            <a:avLst/>
          </a:prstGeom>
        </p:spPr>
      </p:pic>
      <p:sp>
        <p:nvSpPr>
          <p:cNvPr id="10" name="Rectangle 9">
            <a:extLst>
              <a:ext uri="{FF2B5EF4-FFF2-40B4-BE49-F238E27FC236}">
                <a16:creationId xmlns:a16="http://schemas.microsoft.com/office/drawing/2014/main" id="{0ADCD52C-8C52-40BE-A328-6DC61F6AF6A1}"/>
              </a:ext>
            </a:extLst>
          </p:cNvPr>
          <p:cNvSpPr/>
          <p:nvPr/>
        </p:nvSpPr>
        <p:spPr>
          <a:xfrm>
            <a:off x="6076325" y="2529134"/>
            <a:ext cx="5397920" cy="2677656"/>
          </a:xfrm>
          <a:prstGeom prst="rect">
            <a:avLst/>
          </a:prstGeom>
        </p:spPr>
        <p:txBody>
          <a:bodyPr wrap="square">
            <a:spAutoFit/>
          </a:bodyPr>
          <a:lstStyle/>
          <a:p>
            <a:r>
              <a:rPr lang="th-TH" sz="2000" dirty="0">
                <a:solidFill>
                  <a:srgbClr val="002060"/>
                </a:solidFill>
                <a:latin typeface="Times New Roman" panose="02020603050405020304" pitchFamily="18" charset="0"/>
                <a:cs typeface="Times New Roman" panose="02020603050405020304" pitchFamily="18" charset="0"/>
              </a:rPr>
              <a:t>การตอบสนองสู่อุตสาหกรรม 4.0 โรงงานกรณีศึกษาจำเป็นต้องเปลี่ยนเป็นโรงงานดิจิทัลเพื่อเพิ่มศักยภาพในการผลิต โดยในจุดประสงค์นี้มีกลุ่มนักเรียนในรายวิชา </a:t>
            </a:r>
            <a:r>
              <a:rPr lang="en-US" sz="2000" dirty="0">
                <a:solidFill>
                  <a:srgbClr val="002060"/>
                </a:solidFill>
                <a:latin typeface="Times New Roman" panose="02020603050405020304" pitchFamily="18" charset="0"/>
                <a:cs typeface="Times New Roman" panose="02020603050405020304" pitchFamily="18" charset="0"/>
              </a:rPr>
              <a:t>Digital Factory </a:t>
            </a:r>
            <a:r>
              <a:rPr lang="th-TH" sz="2000" dirty="0" err="1">
                <a:solidFill>
                  <a:srgbClr val="002060"/>
                </a:solidFill>
                <a:latin typeface="Times New Roman" panose="02020603050405020304" pitchFamily="18" charset="0"/>
                <a:cs typeface="Times New Roman" panose="02020603050405020304" pitchFamily="18" charset="0"/>
              </a:rPr>
              <a:t>มจพ</a:t>
            </a:r>
            <a:r>
              <a:rPr lang="th-TH" sz="2000" dirty="0">
                <a:solidFill>
                  <a:srgbClr val="002060"/>
                </a:solidFill>
                <a:latin typeface="Times New Roman" panose="02020603050405020304" pitchFamily="18" charset="0"/>
                <a:cs typeface="Times New Roman" panose="02020603050405020304" pitchFamily="18" charset="0"/>
              </a:rPr>
              <a:t>. เข้ามาศึกษากระบวนการผลิตของโรงงานเพื่อค้นหาแนวคิดในการพัฒนาในแต่ละสายการผลิตตามแนวทางของโรงงานดิจิทัล</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Oval 8">
            <a:extLst>
              <a:ext uri="{FF2B5EF4-FFF2-40B4-BE49-F238E27FC236}">
                <a16:creationId xmlns:a16="http://schemas.microsoft.com/office/drawing/2014/main" id="{8906630A-2F09-4B1F-A0E6-75B8D0D3A71C}"/>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17</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51667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0FFCEC03-7590-4F30-8437-37053B17E123}"/>
              </a:ext>
            </a:extLst>
          </p:cNvPr>
          <p:cNvSpPr/>
          <p:nvPr/>
        </p:nvSpPr>
        <p:spPr>
          <a:xfrm>
            <a:off x="4072839" y="1468246"/>
            <a:ext cx="7761979" cy="491064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กรณีศึกษา</a:t>
            </a:r>
            <a:r>
              <a:rPr lang="en-US" dirty="0">
                <a:latin typeface="Times New Roman" panose="02020603050405020304" pitchFamily="18" charset="0"/>
                <a:cs typeface="Times New Roman" panose="02020603050405020304" pitchFamily="18" charset="0"/>
              </a:rPr>
              <a:t>: </a:t>
            </a:r>
            <a:r>
              <a:rPr lang="th-TH" dirty="0">
                <a:latin typeface="Times New Roman" panose="02020603050405020304" pitchFamily="18" charset="0"/>
                <a:cs typeface="Times New Roman" panose="02020603050405020304" pitchFamily="18" charset="0"/>
              </a:rPr>
              <a:t>โรงงานผลิตเฟอร์นิเจอร์</a:t>
            </a: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AF1A769-3B90-4BCD-BB98-CE23E469BFE0}"/>
              </a:ext>
            </a:extLst>
          </p:cNvPr>
          <p:cNvSpPr/>
          <p:nvPr/>
        </p:nvSpPr>
        <p:spPr>
          <a:xfrm>
            <a:off x="299521" y="1673009"/>
            <a:ext cx="4999334" cy="566309"/>
          </a:xfrm>
          <a:prstGeom prst="rect">
            <a:avLst/>
          </a:prstGeom>
        </p:spPr>
        <p:txBody>
          <a:bodyPr wrap="square">
            <a:spAutoFit/>
          </a:bodyPr>
          <a:lstStyle/>
          <a:p>
            <a:pPr algn="ctr"/>
            <a:r>
              <a:rPr lang="th-TH" sz="2200" b="1" dirty="0">
                <a:solidFill>
                  <a:srgbClr val="002060"/>
                </a:solidFill>
                <a:latin typeface="Times New Roman" panose="02020603050405020304" pitchFamily="18" charset="0"/>
                <a:cs typeface="Times New Roman" panose="02020603050405020304" pitchFamily="18" charset="0"/>
              </a:rPr>
              <a:t>การเปลี่ยนเป็นโรงงานดิจิทัล</a:t>
            </a:r>
            <a:endParaRPr lang="en-US" sz="2200" b="1" dirty="0">
              <a:solidFill>
                <a:srgbClr val="002060"/>
              </a:solidFill>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8709EC5A-338C-4A91-B19A-CB119BFB5BBC}"/>
              </a:ext>
            </a:extLst>
          </p:cNvPr>
          <p:cNvGrpSpPr/>
          <p:nvPr/>
        </p:nvGrpSpPr>
        <p:grpSpPr>
          <a:xfrm>
            <a:off x="9034029" y="3734390"/>
            <a:ext cx="2853386" cy="2160239"/>
            <a:chOff x="7705062" y="3864343"/>
            <a:chExt cx="2853386" cy="2160239"/>
          </a:xfrm>
        </p:grpSpPr>
        <p:pic>
          <p:nvPicPr>
            <p:cNvPr id="10" name="รูปภาพ 2">
              <a:extLst>
                <a:ext uri="{FF2B5EF4-FFF2-40B4-BE49-F238E27FC236}">
                  <a16:creationId xmlns:a16="http://schemas.microsoft.com/office/drawing/2014/main" id="{2EC7745A-2B20-4C3F-AB36-B39E15A3BFFB}"/>
                </a:ext>
              </a:extLst>
            </p:cNvPr>
            <p:cNvPicPr>
              <a:picLocks noChangeAspect="1"/>
            </p:cNvPicPr>
            <p:nvPr/>
          </p:nvPicPr>
          <p:blipFill>
            <a:blip r:embed="rId2"/>
            <a:stretch>
              <a:fillRect/>
            </a:stretch>
          </p:blipFill>
          <p:spPr>
            <a:xfrm>
              <a:off x="7705062" y="3864343"/>
              <a:ext cx="2108805" cy="2160239"/>
            </a:xfrm>
            <a:prstGeom prst="rect">
              <a:avLst/>
            </a:prstGeom>
          </p:spPr>
        </p:pic>
        <p:sp>
          <p:nvSpPr>
            <p:cNvPr id="12" name="Rectangle 11">
              <a:extLst>
                <a:ext uri="{FF2B5EF4-FFF2-40B4-BE49-F238E27FC236}">
                  <a16:creationId xmlns:a16="http://schemas.microsoft.com/office/drawing/2014/main" id="{DB9FDB5B-55A7-4BFE-84C1-8F66D2503308}"/>
                </a:ext>
              </a:extLst>
            </p:cNvPr>
            <p:cNvSpPr/>
            <p:nvPr/>
          </p:nvSpPr>
          <p:spPr>
            <a:xfrm>
              <a:off x="8503192" y="4684942"/>
              <a:ext cx="2055256" cy="400110"/>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PLY AGV</a:t>
              </a:r>
            </a:p>
          </p:txBody>
        </p:sp>
      </p:grpSp>
      <p:grpSp>
        <p:nvGrpSpPr>
          <p:cNvPr id="31" name="Group 30">
            <a:extLst>
              <a:ext uri="{FF2B5EF4-FFF2-40B4-BE49-F238E27FC236}">
                <a16:creationId xmlns:a16="http://schemas.microsoft.com/office/drawing/2014/main" id="{52C38F70-66C1-4F9B-995A-2C3E1C17CD2F}"/>
              </a:ext>
            </a:extLst>
          </p:cNvPr>
          <p:cNvGrpSpPr/>
          <p:nvPr/>
        </p:nvGrpSpPr>
        <p:grpSpPr>
          <a:xfrm>
            <a:off x="6337451" y="4261936"/>
            <a:ext cx="2726735" cy="1953968"/>
            <a:chOff x="4730789" y="4059686"/>
            <a:chExt cx="2726735" cy="1953968"/>
          </a:xfrm>
        </p:grpSpPr>
        <p:pic>
          <p:nvPicPr>
            <p:cNvPr id="11" name="รูปภาพ 25">
              <a:extLst>
                <a:ext uri="{FF2B5EF4-FFF2-40B4-BE49-F238E27FC236}">
                  <a16:creationId xmlns:a16="http://schemas.microsoft.com/office/drawing/2014/main" id="{E8D73DC1-FCC2-47ED-817D-987D63BAD2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120" b="94660" l="9816" r="89785">
                          <a14:foregroundMark x1="52354" y1="4737" x2="52354" y2="4737"/>
                          <a14:foregroundMark x1="54988" y1="1120" x2="54988" y2="1120"/>
                          <a14:foregroundMark x1="79170" y1="94660" x2="79170" y2="94660"/>
                        </a14:backgroundRemoval>
                      </a14:imgEffect>
                    </a14:imgLayer>
                  </a14:imgProps>
                </a:ext>
              </a:extLst>
            </a:blip>
            <a:stretch>
              <a:fillRect/>
            </a:stretch>
          </p:blipFill>
          <p:spPr>
            <a:xfrm>
              <a:off x="5348719" y="4059686"/>
              <a:ext cx="2108805" cy="1953968"/>
            </a:xfrm>
            <a:prstGeom prst="rect">
              <a:avLst/>
            </a:prstGeom>
          </p:spPr>
        </p:pic>
        <p:sp>
          <p:nvSpPr>
            <p:cNvPr id="13" name="Rectangle 12">
              <a:extLst>
                <a:ext uri="{FF2B5EF4-FFF2-40B4-BE49-F238E27FC236}">
                  <a16:creationId xmlns:a16="http://schemas.microsoft.com/office/drawing/2014/main" id="{F8EE2EE1-0CB5-45A4-91E2-EA1F1466360A}"/>
                </a:ext>
              </a:extLst>
            </p:cNvPr>
            <p:cNvSpPr/>
            <p:nvPr/>
          </p:nvSpPr>
          <p:spPr>
            <a:xfrm>
              <a:off x="4730789" y="5382968"/>
              <a:ext cx="2055256" cy="400110"/>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MetraSCAN</a:t>
              </a:r>
              <a:endParaRPr lang="en-US" sz="2000" dirty="0">
                <a:latin typeface="Times New Roman" panose="02020603050405020304" pitchFamily="18"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BADFF744-71C8-4617-96BB-516997CC7EFB}"/>
              </a:ext>
            </a:extLst>
          </p:cNvPr>
          <p:cNvGrpSpPr/>
          <p:nvPr/>
        </p:nvGrpSpPr>
        <p:grpSpPr>
          <a:xfrm>
            <a:off x="4453969" y="4108436"/>
            <a:ext cx="2119028" cy="1511006"/>
            <a:chOff x="2824721" y="4412992"/>
            <a:chExt cx="2119028" cy="1511006"/>
          </a:xfrm>
        </p:grpSpPr>
        <p:pic>
          <p:nvPicPr>
            <p:cNvPr id="15" name="Picture 14">
              <a:extLst>
                <a:ext uri="{FF2B5EF4-FFF2-40B4-BE49-F238E27FC236}">
                  <a16:creationId xmlns:a16="http://schemas.microsoft.com/office/drawing/2014/main" id="{1E836E81-6610-4471-96CF-D53B152105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0187" y="4412992"/>
              <a:ext cx="2093562" cy="1511006"/>
            </a:xfrm>
            <a:prstGeom prst="rect">
              <a:avLst/>
            </a:prstGeom>
          </p:spPr>
        </p:pic>
        <p:sp>
          <p:nvSpPr>
            <p:cNvPr id="16" name="Rectangle 15">
              <a:extLst>
                <a:ext uri="{FF2B5EF4-FFF2-40B4-BE49-F238E27FC236}">
                  <a16:creationId xmlns:a16="http://schemas.microsoft.com/office/drawing/2014/main" id="{BDC157DE-6F7B-45BA-B825-754D002211A4}"/>
                </a:ext>
              </a:extLst>
            </p:cNvPr>
            <p:cNvSpPr/>
            <p:nvPr/>
          </p:nvSpPr>
          <p:spPr>
            <a:xfrm>
              <a:off x="2824721" y="5274889"/>
              <a:ext cx="2055256" cy="400110"/>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Robotics</a:t>
              </a:r>
            </a:p>
          </p:txBody>
        </p:sp>
      </p:grpSp>
      <p:grpSp>
        <p:nvGrpSpPr>
          <p:cNvPr id="29" name="Group 28">
            <a:extLst>
              <a:ext uri="{FF2B5EF4-FFF2-40B4-BE49-F238E27FC236}">
                <a16:creationId xmlns:a16="http://schemas.microsoft.com/office/drawing/2014/main" id="{8E185A81-35B4-4279-9759-A5743DDA16E8}"/>
              </a:ext>
            </a:extLst>
          </p:cNvPr>
          <p:cNvGrpSpPr/>
          <p:nvPr/>
        </p:nvGrpSpPr>
        <p:grpSpPr>
          <a:xfrm>
            <a:off x="7179484" y="2037914"/>
            <a:ext cx="3006213" cy="1926049"/>
            <a:chOff x="5989299" y="2153517"/>
            <a:chExt cx="3006213" cy="1926049"/>
          </a:xfrm>
        </p:grpSpPr>
        <p:pic>
          <p:nvPicPr>
            <p:cNvPr id="18" name="Picture 17">
              <a:extLst>
                <a:ext uri="{FF2B5EF4-FFF2-40B4-BE49-F238E27FC236}">
                  <a16:creationId xmlns:a16="http://schemas.microsoft.com/office/drawing/2014/main" id="{2397A3DE-3391-4B39-9C74-E72EB21AB0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9299" y="2153517"/>
              <a:ext cx="3006213" cy="1565218"/>
            </a:xfrm>
            <a:prstGeom prst="rect">
              <a:avLst/>
            </a:prstGeom>
          </p:spPr>
        </p:pic>
        <p:sp>
          <p:nvSpPr>
            <p:cNvPr id="19" name="Rectangle 18">
              <a:extLst>
                <a:ext uri="{FF2B5EF4-FFF2-40B4-BE49-F238E27FC236}">
                  <a16:creationId xmlns:a16="http://schemas.microsoft.com/office/drawing/2014/main" id="{BF05A256-0B58-4BE1-ADED-5B7B804319B6}"/>
                </a:ext>
              </a:extLst>
            </p:cNvPr>
            <p:cNvSpPr/>
            <p:nvPr/>
          </p:nvSpPr>
          <p:spPr>
            <a:xfrm>
              <a:off x="6501969" y="3679456"/>
              <a:ext cx="2055256" cy="400110"/>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AR Technology</a:t>
              </a:r>
            </a:p>
          </p:txBody>
        </p:sp>
      </p:grpSp>
      <p:sp>
        <p:nvSpPr>
          <p:cNvPr id="20" name="Oval 19">
            <a:extLst>
              <a:ext uri="{FF2B5EF4-FFF2-40B4-BE49-F238E27FC236}">
                <a16:creationId xmlns:a16="http://schemas.microsoft.com/office/drawing/2014/main" id="{AFE307AC-EAE8-408C-B005-5A037CE58AF3}"/>
              </a:ext>
            </a:extLst>
          </p:cNvPr>
          <p:cNvSpPr/>
          <p:nvPr/>
        </p:nvSpPr>
        <p:spPr>
          <a:xfrm>
            <a:off x="510396" y="2488317"/>
            <a:ext cx="3006213" cy="300621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Rectangle 8">
            <a:extLst>
              <a:ext uri="{FF2B5EF4-FFF2-40B4-BE49-F238E27FC236}">
                <a16:creationId xmlns:a16="http://schemas.microsoft.com/office/drawing/2014/main" id="{82A69A43-8897-4BE3-9A47-49D45D6DF1DA}"/>
              </a:ext>
            </a:extLst>
          </p:cNvPr>
          <p:cNvSpPr/>
          <p:nvPr/>
        </p:nvSpPr>
        <p:spPr>
          <a:xfrm>
            <a:off x="797639" y="4454110"/>
            <a:ext cx="2391328" cy="566309"/>
          </a:xfrm>
          <a:prstGeom prst="rect">
            <a:avLst/>
          </a:prstGeom>
        </p:spPr>
        <p:txBody>
          <a:bodyPr wrap="square">
            <a:spAutoFit/>
          </a:bodyPr>
          <a:lstStyle/>
          <a:p>
            <a:pPr algn="ctr"/>
            <a:r>
              <a:rPr lang="th-TH" sz="2200" dirty="0">
                <a:solidFill>
                  <a:srgbClr val="002060"/>
                </a:solidFill>
                <a:latin typeface="Times New Roman" panose="02020603050405020304" pitchFamily="18" charset="0"/>
                <a:cs typeface="Times New Roman" panose="02020603050405020304" pitchFamily="18" charset="0"/>
              </a:rPr>
              <a:t>โรงงานดั้งเดิม</a:t>
            </a:r>
            <a:endParaRPr lang="en-US" sz="2200" dirty="0">
              <a:solidFill>
                <a:srgbClr val="00206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72CE25B3-7F22-4F34-A9D9-62DF70F5A5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30" y="2140168"/>
            <a:ext cx="2723771" cy="2723771"/>
          </a:xfrm>
          <a:prstGeom prst="rect">
            <a:avLst/>
          </a:prstGeom>
        </p:spPr>
      </p:pic>
      <p:grpSp>
        <p:nvGrpSpPr>
          <p:cNvPr id="28" name="Group 27">
            <a:extLst>
              <a:ext uri="{FF2B5EF4-FFF2-40B4-BE49-F238E27FC236}">
                <a16:creationId xmlns:a16="http://schemas.microsoft.com/office/drawing/2014/main" id="{B8E23073-C248-4346-89B2-D53E7E48DCC2}"/>
              </a:ext>
            </a:extLst>
          </p:cNvPr>
          <p:cNvGrpSpPr/>
          <p:nvPr/>
        </p:nvGrpSpPr>
        <p:grpSpPr>
          <a:xfrm>
            <a:off x="4700629" y="1659915"/>
            <a:ext cx="2431959" cy="2431959"/>
            <a:chOff x="3265528" y="1840113"/>
            <a:chExt cx="2431959" cy="2431959"/>
          </a:xfrm>
        </p:grpSpPr>
        <p:pic>
          <p:nvPicPr>
            <p:cNvPr id="24" name="Picture 23">
              <a:extLst>
                <a:ext uri="{FF2B5EF4-FFF2-40B4-BE49-F238E27FC236}">
                  <a16:creationId xmlns:a16="http://schemas.microsoft.com/office/drawing/2014/main" id="{39D7367F-A06C-4E9E-82E4-BA83EE3C86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5528" y="1840113"/>
              <a:ext cx="2431959" cy="2431959"/>
            </a:xfrm>
            <a:prstGeom prst="rect">
              <a:avLst/>
            </a:prstGeom>
          </p:spPr>
        </p:pic>
        <p:sp>
          <p:nvSpPr>
            <p:cNvPr id="26" name="Rectangle 25">
              <a:extLst>
                <a:ext uri="{FF2B5EF4-FFF2-40B4-BE49-F238E27FC236}">
                  <a16:creationId xmlns:a16="http://schemas.microsoft.com/office/drawing/2014/main" id="{418C9746-47CC-40B4-BC65-CC206CB095DE}"/>
                </a:ext>
              </a:extLst>
            </p:cNvPr>
            <p:cNvSpPr/>
            <p:nvPr/>
          </p:nvSpPr>
          <p:spPr>
            <a:xfrm>
              <a:off x="3568733" y="3791368"/>
              <a:ext cx="2055256" cy="400110"/>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Cloud Computing</a:t>
              </a:r>
            </a:p>
          </p:txBody>
        </p:sp>
      </p:grpSp>
      <p:sp>
        <p:nvSpPr>
          <p:cNvPr id="33" name="Plus Sign 32">
            <a:extLst>
              <a:ext uri="{FF2B5EF4-FFF2-40B4-BE49-F238E27FC236}">
                <a16:creationId xmlns:a16="http://schemas.microsoft.com/office/drawing/2014/main" id="{04845857-41EE-4234-9DC5-6A0A1CE61568}"/>
              </a:ext>
            </a:extLst>
          </p:cNvPr>
          <p:cNvSpPr/>
          <p:nvPr/>
        </p:nvSpPr>
        <p:spPr>
          <a:xfrm>
            <a:off x="3255967" y="3429000"/>
            <a:ext cx="1105061" cy="110506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Oval 8">
            <a:extLst>
              <a:ext uri="{FF2B5EF4-FFF2-40B4-BE49-F238E27FC236}">
                <a16:creationId xmlns:a16="http://schemas.microsoft.com/office/drawing/2014/main" id="{C49E1774-A014-40AF-8CCB-215695E70233}"/>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18</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87834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5EFD1774-8E3D-40FC-B804-7444A0429C25}"/>
              </a:ext>
            </a:extLst>
          </p:cNvPr>
          <p:cNvSpPr/>
          <p:nvPr/>
        </p:nvSpPr>
        <p:spPr>
          <a:xfrm>
            <a:off x="7895025" y="4544169"/>
            <a:ext cx="3204032" cy="104628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 name="Oval 13">
            <a:extLst>
              <a:ext uri="{FF2B5EF4-FFF2-40B4-BE49-F238E27FC236}">
                <a16:creationId xmlns:a16="http://schemas.microsoft.com/office/drawing/2014/main" id="{757B05BA-2DCC-4896-B387-6632AD1BD6E2}"/>
              </a:ext>
            </a:extLst>
          </p:cNvPr>
          <p:cNvSpPr/>
          <p:nvPr/>
        </p:nvSpPr>
        <p:spPr>
          <a:xfrm>
            <a:off x="7268217" y="2070747"/>
            <a:ext cx="4276084" cy="178776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กรณีศึกษา</a:t>
            </a:r>
            <a:r>
              <a:rPr lang="en-US" dirty="0">
                <a:latin typeface="Times New Roman" panose="02020603050405020304" pitchFamily="18" charset="0"/>
                <a:cs typeface="Times New Roman" panose="02020603050405020304" pitchFamily="18" charset="0"/>
              </a:rPr>
              <a:t>: </a:t>
            </a:r>
            <a:r>
              <a:rPr lang="th-TH" dirty="0">
                <a:latin typeface="Times New Roman" panose="02020603050405020304" pitchFamily="18" charset="0"/>
                <a:cs typeface="Times New Roman" panose="02020603050405020304" pitchFamily="18" charset="0"/>
              </a:rPr>
              <a:t>โรงงานผลิตเฟอร์นิเจอร์</a:t>
            </a: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C16559A-801D-4B17-BEDB-7FEFEDEC6AF4}"/>
              </a:ext>
            </a:extLst>
          </p:cNvPr>
          <p:cNvSpPr/>
          <p:nvPr/>
        </p:nvSpPr>
        <p:spPr>
          <a:xfrm>
            <a:off x="7515285" y="4845971"/>
            <a:ext cx="4104379" cy="430887"/>
          </a:xfrm>
          <a:prstGeom prst="rect">
            <a:avLst/>
          </a:prstGeom>
        </p:spPr>
        <p:txBody>
          <a:bodyPr wrap="square">
            <a:spAutoFit/>
          </a:bodyPr>
          <a:lstStyle/>
          <a:p>
            <a:pPr algn="ctr"/>
            <a:r>
              <a:rPr lang="en-US" sz="2200" b="1" dirty="0">
                <a:solidFill>
                  <a:srgbClr val="002060"/>
                </a:solidFill>
                <a:latin typeface="Times New Roman" panose="02020603050405020304" pitchFamily="18" charset="0"/>
                <a:cs typeface="Times New Roman" panose="02020603050405020304" pitchFamily="18" charset="0"/>
              </a:rPr>
              <a:t>“SIMULATION”</a:t>
            </a:r>
          </a:p>
        </p:txBody>
      </p:sp>
      <p:pic>
        <p:nvPicPr>
          <p:cNvPr id="12" name="Picture 11">
            <a:extLst>
              <a:ext uri="{FF2B5EF4-FFF2-40B4-BE49-F238E27FC236}">
                <a16:creationId xmlns:a16="http://schemas.microsoft.com/office/drawing/2014/main" id="{685F6DB4-B6F5-46FF-A8B0-4EFCC5D3AE5D}"/>
              </a:ext>
            </a:extLst>
          </p:cNvPr>
          <p:cNvPicPr>
            <a:picLocks noChangeAspect="1"/>
          </p:cNvPicPr>
          <p:nvPr/>
        </p:nvPicPr>
        <p:blipFill>
          <a:blip r:embed="rId2"/>
          <a:stretch>
            <a:fillRect/>
          </a:stretch>
        </p:blipFill>
        <p:spPr>
          <a:xfrm>
            <a:off x="647699" y="1638972"/>
            <a:ext cx="6513070" cy="4439076"/>
          </a:xfrm>
          <a:prstGeom prst="rect">
            <a:avLst/>
          </a:prstGeom>
        </p:spPr>
      </p:pic>
      <p:sp>
        <p:nvSpPr>
          <p:cNvPr id="13" name="Rectangle 12">
            <a:extLst>
              <a:ext uri="{FF2B5EF4-FFF2-40B4-BE49-F238E27FC236}">
                <a16:creationId xmlns:a16="http://schemas.microsoft.com/office/drawing/2014/main" id="{03B7CDE1-1154-43A2-BEAD-7FD31B404FFD}"/>
              </a:ext>
            </a:extLst>
          </p:cNvPr>
          <p:cNvSpPr/>
          <p:nvPr/>
        </p:nvSpPr>
        <p:spPr>
          <a:xfrm>
            <a:off x="7424503" y="2189902"/>
            <a:ext cx="4104379" cy="1514261"/>
          </a:xfrm>
          <a:prstGeom prst="rect">
            <a:avLst/>
          </a:prstGeom>
        </p:spPr>
        <p:txBody>
          <a:bodyPr wrap="square">
            <a:spAutoFit/>
          </a:bodyPr>
          <a:lstStyle/>
          <a:p>
            <a:pPr algn="ctr"/>
            <a:r>
              <a:rPr lang="th-TH" sz="2200" b="1" dirty="0">
                <a:solidFill>
                  <a:srgbClr val="002060"/>
                </a:solidFill>
                <a:latin typeface="Times New Roman" panose="02020603050405020304" pitchFamily="18" charset="0"/>
                <a:cs typeface="Times New Roman" panose="02020603050405020304" pitchFamily="18" charset="0"/>
              </a:rPr>
              <a:t>เมื่อมีแผนการปรับปรุงแล้ว</a:t>
            </a:r>
          </a:p>
          <a:p>
            <a:pPr algn="ctr"/>
            <a:r>
              <a:rPr lang="th-TH" sz="2200" b="1" dirty="0">
                <a:solidFill>
                  <a:srgbClr val="002060"/>
                </a:solidFill>
                <a:latin typeface="Times New Roman" panose="02020603050405020304" pitchFamily="18" charset="0"/>
                <a:cs typeface="Times New Roman" panose="02020603050405020304" pitchFamily="18" charset="0"/>
              </a:rPr>
              <a:t>เราจะทราบได้อย่างไรว่า</a:t>
            </a:r>
          </a:p>
          <a:p>
            <a:pPr algn="ctr"/>
            <a:r>
              <a:rPr lang="th-TH" sz="2200" b="1" dirty="0">
                <a:solidFill>
                  <a:srgbClr val="002060"/>
                </a:solidFill>
                <a:latin typeface="Times New Roman" panose="02020603050405020304" pitchFamily="18" charset="0"/>
                <a:cs typeface="Times New Roman" panose="02020603050405020304" pitchFamily="18" charset="0"/>
              </a:rPr>
              <a:t>แผนการปรับปรุงนั้นจะได้ผล</a:t>
            </a:r>
            <a:r>
              <a:rPr lang="en-US" sz="2200" b="1" dirty="0">
                <a:solidFill>
                  <a:srgbClr val="002060"/>
                </a:solidFill>
                <a:latin typeface="Times New Roman" panose="02020603050405020304" pitchFamily="18" charset="0"/>
                <a:cs typeface="Times New Roman" panose="02020603050405020304" pitchFamily="18" charset="0"/>
              </a:rPr>
              <a:t>?</a:t>
            </a:r>
          </a:p>
        </p:txBody>
      </p:sp>
      <p:sp>
        <p:nvSpPr>
          <p:cNvPr id="3" name="Arrow: Down 2">
            <a:extLst>
              <a:ext uri="{FF2B5EF4-FFF2-40B4-BE49-F238E27FC236}">
                <a16:creationId xmlns:a16="http://schemas.microsoft.com/office/drawing/2014/main" id="{1D0C2BEB-98A8-4C12-AA6E-56F7FC251B65}"/>
              </a:ext>
            </a:extLst>
          </p:cNvPr>
          <p:cNvSpPr/>
          <p:nvPr/>
        </p:nvSpPr>
        <p:spPr>
          <a:xfrm>
            <a:off x="9275259" y="3805106"/>
            <a:ext cx="381000" cy="769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Oval 8">
            <a:extLst>
              <a:ext uri="{FF2B5EF4-FFF2-40B4-BE49-F238E27FC236}">
                <a16:creationId xmlns:a16="http://schemas.microsoft.com/office/drawing/2014/main" id="{C24557FC-B4B0-4027-BBE9-3B1D675D808E}"/>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19</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89065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เนื้อหา</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2066051" y="2010386"/>
            <a:ext cx="3029997" cy="609398"/>
          </a:xfrm>
          <a:prstGeom prst="rect">
            <a:avLst/>
          </a:prstGeom>
        </p:spPr>
        <p:txBody>
          <a:bodyPr wrap="none">
            <a:spAutoFit/>
          </a:bodyPr>
          <a:lstStyle/>
          <a:p>
            <a:pPr marL="342900" indent="-342900">
              <a:buFont typeface="Arial" panose="020B0604020202020204" pitchFamily="34" charset="0"/>
              <a:buChar char="•"/>
            </a:pPr>
            <a:r>
              <a:rPr lang="th-TH" sz="2400" b="1" dirty="0">
                <a:solidFill>
                  <a:srgbClr val="002060"/>
                </a:solidFill>
                <a:latin typeface="Times New Roman" panose="02020603050405020304" pitchFamily="18" charset="0"/>
                <a:cs typeface="Times New Roman" panose="02020603050405020304" pitchFamily="18" charset="0"/>
              </a:rPr>
              <a:t>จุดประสงค์การเรียนรู้</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66051" y="2472051"/>
            <a:ext cx="1234633" cy="609398"/>
          </a:xfrm>
          <a:prstGeom prst="rect">
            <a:avLst/>
          </a:prstGeom>
        </p:spPr>
        <p:txBody>
          <a:bodyPr wrap="none">
            <a:spAutoFit/>
          </a:bodyPr>
          <a:lstStyle/>
          <a:p>
            <a:pPr marL="342900" indent="-342900">
              <a:buFont typeface="Arial" panose="020B0604020202020204" pitchFamily="34" charset="0"/>
              <a:buChar char="•"/>
            </a:pPr>
            <a:r>
              <a:rPr lang="th-TH" sz="2400" b="1" dirty="0">
                <a:solidFill>
                  <a:srgbClr val="002060"/>
                </a:solidFill>
                <a:latin typeface="Times New Roman" panose="02020603050405020304" pitchFamily="18" charset="0"/>
                <a:cs typeface="Times New Roman" panose="02020603050405020304" pitchFamily="18" charset="0"/>
              </a:rPr>
              <a:t>บทนำ</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66051" y="3408293"/>
            <a:ext cx="3876382" cy="609398"/>
          </a:xfrm>
          <a:prstGeom prst="rect">
            <a:avLst/>
          </a:prstGeom>
        </p:spPr>
        <p:txBody>
          <a:bodyPr wrap="none">
            <a:spAutoFit/>
          </a:bodyPr>
          <a:lstStyle/>
          <a:p>
            <a:pPr marL="342900" indent="-342900">
              <a:buFont typeface="Arial" panose="020B0604020202020204" pitchFamily="34" charset="0"/>
              <a:buChar char="•"/>
            </a:pPr>
            <a:r>
              <a:rPr lang="th-TH" sz="2400" b="1" dirty="0">
                <a:solidFill>
                  <a:srgbClr val="002060"/>
                </a:solidFill>
                <a:latin typeface="Times New Roman" panose="02020603050405020304" pitchFamily="18" charset="0"/>
                <a:cs typeface="Times New Roman" panose="02020603050405020304" pitchFamily="18" charset="0"/>
              </a:rPr>
              <a:t>ตัวอย่างผังการไหลของข้อมูล</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66051" y="3882870"/>
            <a:ext cx="1737976" cy="609398"/>
          </a:xfrm>
          <a:prstGeom prst="rect">
            <a:avLst/>
          </a:prstGeom>
        </p:spPr>
        <p:txBody>
          <a:bodyPr wrap="none">
            <a:spAutoFit/>
          </a:bodyPr>
          <a:lstStyle/>
          <a:p>
            <a:pPr marL="342900" indent="-342900">
              <a:buFont typeface="Arial" panose="020B0604020202020204" pitchFamily="34" charset="0"/>
              <a:buChar char="•"/>
            </a:pPr>
            <a:r>
              <a:rPr lang="th-TH" sz="2400" b="1" dirty="0">
                <a:solidFill>
                  <a:srgbClr val="002060"/>
                </a:solidFill>
                <a:latin typeface="Times New Roman" panose="02020603050405020304" pitchFamily="18" charset="0"/>
                <a:cs typeface="Times New Roman" panose="02020603050405020304" pitchFamily="18" charset="0"/>
              </a:rPr>
              <a:t>กรณีศึกษา</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066051" y="2933716"/>
            <a:ext cx="3986989" cy="609398"/>
          </a:xfrm>
          <a:prstGeom prst="rect">
            <a:avLst/>
          </a:prstGeom>
        </p:spPr>
        <p:txBody>
          <a:bodyPr wrap="none">
            <a:spAutoFit/>
          </a:bodyPr>
          <a:lstStyle/>
          <a:p>
            <a:pPr marL="342900" indent="-342900">
              <a:buFont typeface="Arial" panose="020B0604020202020204" pitchFamily="34" charset="0"/>
              <a:buChar char="•"/>
            </a:pPr>
            <a:r>
              <a:rPr lang="th-TH" sz="2400" b="1" dirty="0">
                <a:solidFill>
                  <a:srgbClr val="002060"/>
                </a:solidFill>
                <a:latin typeface="Times New Roman" panose="02020603050405020304" pitchFamily="18" charset="0"/>
                <a:cs typeface="Times New Roman" panose="02020603050405020304" pitchFamily="18" charset="0"/>
              </a:rPr>
              <a:t>การสร้างผังการไหลของข้อมูล</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4B094EF-9FB5-4464-A896-6DEC36B136D8}"/>
              </a:ext>
            </a:extLst>
          </p:cNvPr>
          <p:cNvSpPr/>
          <p:nvPr/>
        </p:nvSpPr>
        <p:spPr>
          <a:xfrm>
            <a:off x="2066051" y="4806200"/>
            <a:ext cx="6386685" cy="609398"/>
          </a:xfrm>
          <a:prstGeom prst="rect">
            <a:avLst/>
          </a:prstGeom>
        </p:spPr>
        <p:txBody>
          <a:bodyPr wrap="none">
            <a:spAutoFit/>
          </a:bodyPr>
          <a:lstStyle/>
          <a:p>
            <a:pPr marL="342900" indent="-342900">
              <a:buFont typeface="Arial" panose="020B0604020202020204" pitchFamily="34" charset="0"/>
              <a:buChar char="•"/>
            </a:pPr>
            <a:r>
              <a:rPr lang="th-TH" sz="2400" b="1" dirty="0">
                <a:solidFill>
                  <a:srgbClr val="002060"/>
                </a:solidFill>
                <a:latin typeface="Times New Roman" panose="02020603050405020304" pitchFamily="18" charset="0"/>
                <a:cs typeface="Times New Roman" panose="02020603050405020304" pitchFamily="18" charset="0"/>
              </a:rPr>
              <a:t>โปรแกรมประยุกต์ในการสร้างผังการไหลของข้อมูล</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DCB623B-CC6E-41E7-9B06-027CC04CE095}"/>
              </a:ext>
            </a:extLst>
          </p:cNvPr>
          <p:cNvSpPr/>
          <p:nvPr/>
        </p:nvSpPr>
        <p:spPr>
          <a:xfrm>
            <a:off x="2066051" y="4344535"/>
            <a:ext cx="1521570" cy="609398"/>
          </a:xfrm>
          <a:prstGeom prst="rect">
            <a:avLst/>
          </a:prstGeom>
        </p:spPr>
        <p:txBody>
          <a:bodyPr wrap="none">
            <a:spAutoFit/>
          </a:bodyPr>
          <a:lstStyle/>
          <a:p>
            <a:pPr marL="342900" indent="-342900">
              <a:buFont typeface="Arial" panose="020B0604020202020204" pitchFamily="34" charset="0"/>
              <a:buChar char="•"/>
            </a:pPr>
            <a:r>
              <a:rPr lang="th-TH" sz="2400" b="1" dirty="0">
                <a:solidFill>
                  <a:srgbClr val="002060"/>
                </a:solidFill>
                <a:latin typeface="Times New Roman" panose="02020603050405020304" pitchFamily="18" charset="0"/>
                <a:cs typeface="Times New Roman" panose="02020603050405020304" pitchFamily="18" charset="0"/>
              </a:rPr>
              <a:t>แผ่นงาน</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 name="Oval 8">
            <a:extLst>
              <a:ext uri="{FF2B5EF4-FFF2-40B4-BE49-F238E27FC236}">
                <a16:creationId xmlns:a16="http://schemas.microsoft.com/office/drawing/2014/main" id="{62712773-C674-444F-86CB-61EA0F728B34}"/>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2</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4128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th-TH" b="1" dirty="0">
                <a:effectLst/>
                <a:latin typeface="Times New Roman" panose="02020603050405020304" pitchFamily="18" charset="0"/>
                <a:cs typeface="Times New Roman" panose="02020603050405020304" pitchFamily="18" charset="0"/>
              </a:rPr>
              <a:t>ขอบคุณครับ</a:t>
            </a:r>
            <a:endParaRPr lang="en-US"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38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จุดประสงค์การเรียนรู้</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678782" y="4611833"/>
            <a:ext cx="10834435" cy="1040285"/>
          </a:xfrm>
          <a:prstGeom prst="rect">
            <a:avLst/>
          </a:prstGeom>
        </p:spPr>
        <p:txBody>
          <a:bodyPr wrap="square">
            <a:spAutoFit/>
          </a:bodyPr>
          <a:lstStyle/>
          <a:p>
            <a:pPr algn="thaiDist"/>
            <a:r>
              <a:rPr lang="th-TH" sz="2200" b="1" dirty="0">
                <a:solidFill>
                  <a:srgbClr val="002060"/>
                </a:solidFill>
                <a:latin typeface="Times New Roman" panose="02020603050405020304" pitchFamily="18" charset="0"/>
                <a:cs typeface="Times New Roman" panose="02020603050405020304" pitchFamily="18" charset="0"/>
              </a:rPr>
              <a:t>สามารถกำหนดรูปแบบของข้อมูลที่เป็นตัวแทนของชุดข้อมูล และมีการลดขนาดของข้อมูลที่ไม่จำเป็นในสายการผลิตของโรงงานแบบดั้งเดิมที่มีอยู่โดยใช้ผังการไหลของข้อมูล</a:t>
            </a:r>
            <a:endParaRPr lang="en-US" sz="2200" b="1"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A82F484-DF69-4A62-A4A2-4D0A9DC3A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611" y="1714519"/>
            <a:ext cx="2130778" cy="2519500"/>
          </a:xfrm>
          <a:prstGeom prst="rect">
            <a:avLst/>
          </a:prstGeom>
        </p:spPr>
      </p:pic>
      <p:sp>
        <p:nvSpPr>
          <p:cNvPr id="6" name="Oval 8">
            <a:extLst>
              <a:ext uri="{FF2B5EF4-FFF2-40B4-BE49-F238E27FC236}">
                <a16:creationId xmlns:a16="http://schemas.microsoft.com/office/drawing/2014/main" id="{01018C10-DBF5-4A08-9C55-B6827A60532A}"/>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3</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8115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49255" y="2272929"/>
            <a:ext cx="5042977" cy="2677656"/>
          </a:xfrm>
          <a:prstGeom prst="rect">
            <a:avLst/>
          </a:prstGeom>
        </p:spPr>
        <p:txBody>
          <a:bodyPr wrap="square">
            <a:spAutoFit/>
          </a:bodyPr>
          <a:lstStyle/>
          <a:p>
            <a:r>
              <a:rPr lang="en-US" sz="2000" b="1" dirty="0">
                <a:solidFill>
                  <a:srgbClr val="002060"/>
                </a:solidFill>
                <a:latin typeface="Times New Roman" panose="02020603050405020304" pitchFamily="18" charset="0"/>
                <a:cs typeface="Times New Roman" panose="02020603050405020304" pitchFamily="18" charset="0"/>
              </a:rPr>
              <a:t>“Cyber Physical System</a:t>
            </a:r>
            <a:r>
              <a:rPr lang="th-TH" sz="2000" b="1" dirty="0">
                <a:solidFill>
                  <a:srgbClr val="002060"/>
                </a:solidFill>
                <a:latin typeface="Times New Roman" panose="02020603050405020304" pitchFamily="18" charset="0"/>
                <a:cs typeface="Times New Roman" panose="02020603050405020304" pitchFamily="18" charset="0"/>
              </a:rPr>
              <a:t> เป็นการประสานงานระหว่างการดำเนินการในด้านข้อมูลในรูปแบบของ </a:t>
            </a:r>
            <a:r>
              <a:rPr lang="en-US" sz="2000" b="1" dirty="0">
                <a:solidFill>
                  <a:srgbClr val="002060"/>
                </a:solidFill>
                <a:latin typeface="Times New Roman" panose="02020603050405020304" pitchFamily="18" charset="0"/>
                <a:cs typeface="Times New Roman" panose="02020603050405020304" pitchFamily="18" charset="0"/>
              </a:rPr>
              <a:t>Cloud Computing </a:t>
            </a:r>
            <a:r>
              <a:rPr lang="th-TH" sz="2000" b="1" dirty="0">
                <a:solidFill>
                  <a:srgbClr val="002060"/>
                </a:solidFill>
                <a:latin typeface="Times New Roman" panose="02020603050405020304" pitchFamily="18" charset="0"/>
                <a:cs typeface="Times New Roman" panose="02020603050405020304" pitchFamily="18" charset="0"/>
              </a:rPr>
              <a:t>และอุปกรณ์ทางกายภาพ และเมื่อธุรกิจต้องการพัฒนาสู่ระบบอัจฉริยะจึงจำเป็นต้องมีการจัดการการไหลของข้อมูลแบบทีละขั้นตอนโดยการใช้ </a:t>
            </a:r>
            <a:r>
              <a:rPr lang="en-US" sz="2000" b="1" dirty="0">
                <a:solidFill>
                  <a:srgbClr val="002060"/>
                </a:solidFill>
                <a:latin typeface="Times New Roman" panose="02020603050405020304" pitchFamily="18" charset="0"/>
                <a:cs typeface="Times New Roman" panose="02020603050405020304" pitchFamily="18" charset="0"/>
              </a:rPr>
              <a:t>Data Flow Diagram”</a:t>
            </a:r>
          </a:p>
        </p:txBody>
      </p:sp>
      <p:sp>
        <p:nvSpPr>
          <p:cNvPr id="8" name="Title 1">
            <a:extLst>
              <a:ext uri="{FF2B5EF4-FFF2-40B4-BE49-F238E27FC236}">
                <a16:creationId xmlns:a16="http://schemas.microsoft.com/office/drawing/2014/main" id="{DA9D77F6-BFD4-466E-937B-02B207E70788}"/>
              </a:ext>
            </a:extLst>
          </p:cNvPr>
          <p:cNvSpPr>
            <a:spLocks noGrp="1"/>
          </p:cNvSpPr>
          <p:nvPr>
            <p:ph type="title"/>
          </p:nvPr>
        </p:nvSpPr>
        <p:spPr>
          <a:xfrm>
            <a:off x="1792288" y="448674"/>
            <a:ext cx="9913041" cy="888031"/>
          </a:xfrm>
        </p:spPr>
        <p:txBody>
          <a:bodyPr/>
          <a:lstStyle/>
          <a:p>
            <a:r>
              <a:rPr lang="th-TH" dirty="0">
                <a:latin typeface="Times New Roman" panose="02020603050405020304" pitchFamily="18" charset="0"/>
                <a:cs typeface="Times New Roman" panose="02020603050405020304" pitchFamily="18" charset="0"/>
              </a:rPr>
              <a:t>บทนำ</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E4E807E-20AD-4D45-A8A0-C9C5AB4C2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92" y="2076327"/>
            <a:ext cx="5421656" cy="3070860"/>
          </a:xfrm>
          <a:prstGeom prst="rect">
            <a:avLst/>
          </a:prstGeom>
        </p:spPr>
      </p:pic>
      <p:sp>
        <p:nvSpPr>
          <p:cNvPr id="5" name="Oval 8">
            <a:extLst>
              <a:ext uri="{FF2B5EF4-FFF2-40B4-BE49-F238E27FC236}">
                <a16:creationId xmlns:a16="http://schemas.microsoft.com/office/drawing/2014/main" id="{551A7722-BC7B-4E7E-8A5F-7C9791ADD5B0}"/>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4</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60557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บทนำ</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619433" y="1794300"/>
            <a:ext cx="11085896" cy="954107"/>
          </a:xfrm>
          <a:prstGeom prst="rect">
            <a:avLst/>
          </a:prstGeom>
        </p:spPr>
        <p:txBody>
          <a:bodyPr wrap="square">
            <a:spAutoFit/>
          </a:bodyPr>
          <a:lstStyle/>
          <a:p>
            <a:pPr algn="thaiDist"/>
            <a:r>
              <a:rPr lang="en-US" sz="2000" dirty="0">
                <a:solidFill>
                  <a:srgbClr val="002060"/>
                </a:solidFill>
                <a:latin typeface="Times New Roman" panose="02020603050405020304" pitchFamily="18" charset="0"/>
                <a:cs typeface="Times New Roman" panose="02020603050405020304" pitchFamily="18" charset="0"/>
              </a:rPr>
              <a:t>System development life cycle (SDCL) </a:t>
            </a:r>
            <a:r>
              <a:rPr lang="th-TH" sz="2000" dirty="0">
                <a:solidFill>
                  <a:srgbClr val="002060"/>
                </a:solidFill>
                <a:latin typeface="Times New Roman" panose="02020603050405020304" pitchFamily="18" charset="0"/>
                <a:cs typeface="Times New Roman" panose="02020603050405020304" pitchFamily="18" charset="0"/>
              </a:rPr>
              <a:t>คือวงจรการพัฒนาระบบ ซึ่งเป็นกระบวนการสำคัญที่ใช้ในระหว่างการพัฒนาในทุกระบบ</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8FD2C7A-492F-4FE5-92DD-9C8813FB709A}"/>
              </a:ext>
            </a:extLst>
          </p:cNvPr>
          <p:cNvSpPr/>
          <p:nvPr/>
        </p:nvSpPr>
        <p:spPr>
          <a:xfrm>
            <a:off x="368709" y="6187621"/>
            <a:ext cx="4229133" cy="336118"/>
          </a:xfrm>
          <a:prstGeom prst="rect">
            <a:avLst/>
          </a:prstGeom>
        </p:spPr>
        <p:txBody>
          <a:bodyPr wrap="square">
            <a:spAutoFit/>
          </a:bodyPr>
          <a:lstStyle/>
          <a:p>
            <a:pPr>
              <a:lnSpc>
                <a:spcPct val="150000"/>
              </a:lnSpc>
            </a:pPr>
            <a:r>
              <a:rPr lang="en-US" sz="1200" dirty="0">
                <a:solidFill>
                  <a:srgbClr val="002060"/>
                </a:solidFill>
                <a:latin typeface="Times New Roman" panose="02020603050405020304" pitchFamily="18" charset="0"/>
                <a:cs typeface="Times New Roman" panose="02020603050405020304" pitchFamily="18" charset="0"/>
              </a:rPr>
              <a:t>DFD with material Flow (www.Yourdon.com)</a:t>
            </a:r>
          </a:p>
        </p:txBody>
      </p:sp>
      <p:sp>
        <p:nvSpPr>
          <p:cNvPr id="8" name="Rectangle 7">
            <a:extLst>
              <a:ext uri="{FF2B5EF4-FFF2-40B4-BE49-F238E27FC236}">
                <a16:creationId xmlns:a16="http://schemas.microsoft.com/office/drawing/2014/main" id="{F189C69D-0B9E-4D4E-8634-57E3C2520018}"/>
              </a:ext>
            </a:extLst>
          </p:cNvPr>
          <p:cNvSpPr/>
          <p:nvPr/>
        </p:nvSpPr>
        <p:spPr>
          <a:xfrm>
            <a:off x="619433" y="2921168"/>
            <a:ext cx="5176917" cy="954107"/>
          </a:xfrm>
          <a:prstGeom prst="rect">
            <a:avLst/>
          </a:prstGeom>
        </p:spPr>
        <p:txBody>
          <a:bodyPr wrap="square">
            <a:spAutoFit/>
          </a:bodyPr>
          <a:lstStyle/>
          <a:p>
            <a:r>
              <a:rPr lang="th-TH" sz="2000" dirty="0">
                <a:solidFill>
                  <a:srgbClr val="002060"/>
                </a:solidFill>
                <a:latin typeface="Times New Roman" panose="02020603050405020304" pitchFamily="18" charset="0"/>
                <a:cs typeface="Times New Roman" panose="02020603050405020304" pitchFamily="18" charset="0"/>
              </a:rPr>
              <a:t>ซึ่ง </a:t>
            </a:r>
            <a:r>
              <a:rPr lang="en-US" sz="2000" dirty="0">
                <a:solidFill>
                  <a:srgbClr val="002060"/>
                </a:solidFill>
                <a:latin typeface="Times New Roman" panose="02020603050405020304" pitchFamily="18" charset="0"/>
                <a:cs typeface="Times New Roman" panose="02020603050405020304" pitchFamily="18" charset="0"/>
              </a:rPr>
              <a:t>SDCL </a:t>
            </a:r>
            <a:r>
              <a:rPr lang="th-TH" sz="2000" dirty="0">
                <a:solidFill>
                  <a:srgbClr val="002060"/>
                </a:solidFill>
                <a:latin typeface="Times New Roman" panose="02020603050405020304" pitchFamily="18" charset="0"/>
                <a:cs typeface="Times New Roman" panose="02020603050405020304" pitchFamily="18" charset="0"/>
              </a:rPr>
              <a:t>ประกอบไปด้วย 4 ขั้นตอนคือ วางแผน วิเคราะห์ ออกแบบ และดำเนินการ</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10550D3-08B0-4A74-B588-4CB6CA53A4BE}"/>
              </a:ext>
            </a:extLst>
          </p:cNvPr>
          <p:cNvSpPr/>
          <p:nvPr/>
        </p:nvSpPr>
        <p:spPr>
          <a:xfrm>
            <a:off x="652808" y="4232871"/>
            <a:ext cx="4479631" cy="1200329"/>
          </a:xfrm>
          <a:prstGeom prst="rect">
            <a:avLst/>
          </a:prstGeom>
        </p:spPr>
        <p:txBody>
          <a:bodyPr wrap="square">
            <a:spAutoFit/>
          </a:bodyPr>
          <a:lstStyle/>
          <a:p>
            <a:r>
              <a:rPr lang="th-TH" sz="2400" dirty="0">
                <a:solidFill>
                  <a:srgbClr val="002060"/>
                </a:solidFill>
                <a:latin typeface="Times New Roman" panose="02020603050405020304" pitchFamily="18" charset="0"/>
              </a:rPr>
              <a:t>โดย </a:t>
            </a:r>
            <a:r>
              <a:rPr lang="en-US" sz="2400" dirty="0">
                <a:solidFill>
                  <a:srgbClr val="002060"/>
                </a:solidFill>
                <a:latin typeface="Times New Roman" panose="02020603050405020304" pitchFamily="18" charset="0"/>
                <a:cs typeface="Times New Roman" panose="02020603050405020304" pitchFamily="18" charset="0"/>
              </a:rPr>
              <a:t>Data Flow Diagram </a:t>
            </a:r>
            <a:r>
              <a:rPr lang="th-TH" sz="2400" dirty="0">
                <a:solidFill>
                  <a:srgbClr val="002060"/>
                </a:solidFill>
                <a:latin typeface="Times New Roman" panose="02020603050405020304" pitchFamily="18" charset="0"/>
              </a:rPr>
              <a:t>หรือผังการไหลของข้อมูลเป็นการเขียนระบบออกมาเพื่อให้ผู้ใช้เข้าใจระบบเหล่านั้นได้ง่ายที่สุด</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0C87232-7480-430F-AC32-8B1DE27F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478" y="2647157"/>
            <a:ext cx="6085714" cy="3171429"/>
          </a:xfrm>
          <a:prstGeom prst="rect">
            <a:avLst/>
          </a:prstGeom>
        </p:spPr>
      </p:pic>
      <p:sp>
        <p:nvSpPr>
          <p:cNvPr id="10" name="Rectangle 9">
            <a:extLst>
              <a:ext uri="{FF2B5EF4-FFF2-40B4-BE49-F238E27FC236}">
                <a16:creationId xmlns:a16="http://schemas.microsoft.com/office/drawing/2014/main" id="{C9D52D33-59AE-4C5B-90D8-6982A075840C}"/>
              </a:ext>
            </a:extLst>
          </p:cNvPr>
          <p:cNvSpPr/>
          <p:nvPr/>
        </p:nvSpPr>
        <p:spPr>
          <a:xfrm>
            <a:off x="8488724" y="5708349"/>
            <a:ext cx="2436513" cy="625556"/>
          </a:xfrm>
          <a:prstGeom prst="rect">
            <a:avLst/>
          </a:prstGeom>
          <a:noFill/>
        </p:spPr>
        <p:txBody>
          <a:bodyPr wrap="square">
            <a:spAutoFit/>
          </a:bodyPr>
          <a:lstStyle/>
          <a:p>
            <a:pPr algn="ctr">
              <a:lnSpc>
                <a:spcPct val="150000"/>
              </a:lnSpc>
            </a:pPr>
            <a:r>
              <a:rPr lang="th-TH" dirty="0">
                <a:solidFill>
                  <a:srgbClr val="002060"/>
                </a:solidFill>
                <a:latin typeface="Times New Roman" panose="02020603050405020304" pitchFamily="18" charset="0"/>
                <a:cs typeface="Times New Roman" panose="02020603050405020304" pitchFamily="18" charset="0"/>
              </a:rPr>
              <a:t>งานซ่อมบำรุงรักษา</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11" name="Oval 8">
            <a:extLst>
              <a:ext uri="{FF2B5EF4-FFF2-40B4-BE49-F238E27FC236}">
                <a16:creationId xmlns:a16="http://schemas.microsoft.com/office/drawing/2014/main" id="{84A0C7A1-DDDF-4137-A196-568CE732BC81}"/>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5</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76221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AFAD2D-1696-4540-80C7-938898B0984E}"/>
              </a:ext>
            </a:extLst>
          </p:cNvPr>
          <p:cNvSpPr/>
          <p:nvPr/>
        </p:nvSpPr>
        <p:spPr>
          <a:xfrm>
            <a:off x="821554" y="4017068"/>
            <a:ext cx="10707329" cy="154312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บทนำ</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986127" y="4110403"/>
            <a:ext cx="10378182" cy="1384995"/>
          </a:xfrm>
          <a:prstGeom prst="rect">
            <a:avLst/>
          </a:prstGeom>
        </p:spPr>
        <p:txBody>
          <a:bodyPr wrap="square">
            <a:spAutoFit/>
          </a:bodyPr>
          <a:lstStyle/>
          <a:p>
            <a:r>
              <a:rPr lang="th-TH" sz="2000" b="1" dirty="0">
                <a:solidFill>
                  <a:srgbClr val="002060"/>
                </a:solidFill>
                <a:latin typeface="Times New Roman" panose="02020603050405020304" pitchFamily="18" charset="0"/>
                <a:cs typeface="Times New Roman" panose="02020603050405020304" pitchFamily="18" charset="0"/>
              </a:rPr>
              <a:t>แรงจูงใจในการกำหนดรูปแบบการใช้ </a:t>
            </a:r>
            <a:r>
              <a:rPr lang="en-US" sz="2000" b="1" dirty="0">
                <a:solidFill>
                  <a:srgbClr val="002060"/>
                </a:solidFill>
                <a:latin typeface="Times New Roman" panose="02020603050405020304" pitchFamily="18" charset="0"/>
                <a:cs typeface="Times New Roman" panose="02020603050405020304" pitchFamily="18" charset="0"/>
              </a:rPr>
              <a:t>Data Flow Diagram </a:t>
            </a:r>
            <a:r>
              <a:rPr lang="th-TH" sz="2000" b="1" dirty="0">
                <a:solidFill>
                  <a:srgbClr val="002060"/>
                </a:solidFill>
                <a:latin typeface="Times New Roman" panose="02020603050405020304" pitchFamily="18" charset="0"/>
                <a:cs typeface="Times New Roman" panose="02020603050405020304" pitchFamily="18" charset="0"/>
              </a:rPr>
              <a:t>เป็นเพราะ </a:t>
            </a:r>
            <a:r>
              <a:rPr lang="en-US" sz="2000" b="1" dirty="0">
                <a:solidFill>
                  <a:srgbClr val="002060"/>
                </a:solidFill>
                <a:latin typeface="Times New Roman" panose="02020603050405020304" pitchFamily="18" charset="0"/>
                <a:cs typeface="Times New Roman" panose="02020603050405020304" pitchFamily="18" charset="0"/>
              </a:rPr>
              <a:t>DFD</a:t>
            </a:r>
            <a:r>
              <a:rPr lang="th-TH" sz="2000" b="1" dirty="0">
                <a:solidFill>
                  <a:srgbClr val="002060"/>
                </a:solidFill>
                <a:latin typeface="Times New Roman" panose="02020603050405020304" pitchFamily="18" charset="0"/>
                <a:cs typeface="Times New Roman" panose="02020603050405020304" pitchFamily="18" charset="0"/>
              </a:rPr>
              <a:t> ถูกนำมาใช้อย่างกว้างขวางสำหรับสร้างแบบจำลองของระบบที่ศึกษาแต่ยังขาดความเข้าใจที่แม่นยำ ดังนั้นการกำหนดรูปแบบการใช้ </a:t>
            </a:r>
            <a:r>
              <a:rPr lang="en-US" sz="2000" b="1" dirty="0">
                <a:solidFill>
                  <a:srgbClr val="002060"/>
                </a:solidFill>
                <a:latin typeface="Times New Roman" panose="02020603050405020304" pitchFamily="18" charset="0"/>
                <a:cs typeface="Times New Roman" panose="02020603050405020304" pitchFamily="18" charset="0"/>
              </a:rPr>
              <a:t>DFD </a:t>
            </a:r>
            <a:r>
              <a:rPr lang="th-TH" sz="2000" b="1" dirty="0">
                <a:solidFill>
                  <a:srgbClr val="002060"/>
                </a:solidFill>
                <a:latin typeface="Times New Roman" panose="02020603050405020304" pitchFamily="18" charset="0"/>
                <a:cs typeface="Times New Roman" panose="02020603050405020304" pitchFamily="18" charset="0"/>
              </a:rPr>
              <a:t>อย่างเป็นทางการจะทำให้เป็น </a:t>
            </a:r>
            <a:r>
              <a:rPr lang="en-US" sz="2000" b="1" dirty="0">
                <a:solidFill>
                  <a:srgbClr val="002060"/>
                </a:solidFill>
                <a:latin typeface="Times New Roman" panose="02020603050405020304" pitchFamily="18" charset="0"/>
                <a:cs typeface="Times New Roman" panose="02020603050405020304" pitchFamily="18" charset="0"/>
              </a:rPr>
              <a:t>DFD </a:t>
            </a:r>
            <a:r>
              <a:rPr lang="th-TH" sz="2000" b="1" dirty="0">
                <a:solidFill>
                  <a:srgbClr val="002060"/>
                </a:solidFill>
                <a:latin typeface="Times New Roman" panose="02020603050405020304" pitchFamily="18" charset="0"/>
                <a:cs typeface="Times New Roman" panose="02020603050405020304" pitchFamily="18" charset="0"/>
              </a:rPr>
              <a:t>เป็นรูปแบบเดียวกัน เพื่อความถูกต้องและสอดคล้องกัน</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DB356AD-A6FA-4750-8A54-5778D1EF19CB}"/>
              </a:ext>
            </a:extLst>
          </p:cNvPr>
          <p:cNvSpPr/>
          <p:nvPr/>
        </p:nvSpPr>
        <p:spPr>
          <a:xfrm>
            <a:off x="383458" y="5846320"/>
            <a:ext cx="4763729" cy="646331"/>
          </a:xfrm>
          <a:prstGeom prst="rect">
            <a:avLst/>
          </a:prstGeom>
        </p:spPr>
        <p:txBody>
          <a:bodyPr wrap="square">
            <a:spAutoFit/>
          </a:bodyPr>
          <a:lstStyle/>
          <a:p>
            <a:r>
              <a:rPr lang="en-US" sz="1200" dirty="0" err="1">
                <a:solidFill>
                  <a:srgbClr val="002060"/>
                </a:solidFill>
                <a:latin typeface="Times New Roman" panose="02020603050405020304" pitchFamily="18" charset="0"/>
                <a:cs typeface="Times New Roman" panose="02020603050405020304" pitchFamily="18" charset="0"/>
              </a:rPr>
              <a:t>Rosziati</a:t>
            </a:r>
            <a:r>
              <a:rPr lang="en-US" sz="1200" dirty="0">
                <a:solidFill>
                  <a:srgbClr val="002060"/>
                </a:solidFill>
                <a:latin typeface="Times New Roman" panose="02020603050405020304" pitchFamily="18" charset="0"/>
                <a:cs typeface="Times New Roman" panose="02020603050405020304" pitchFamily="18" charset="0"/>
              </a:rPr>
              <a:t>, I., &amp; </a:t>
            </a:r>
            <a:r>
              <a:rPr lang="en-US" sz="1200" dirty="0" err="1">
                <a:solidFill>
                  <a:srgbClr val="002060"/>
                </a:solidFill>
                <a:latin typeface="Times New Roman" panose="02020603050405020304" pitchFamily="18" charset="0"/>
                <a:cs typeface="Times New Roman" panose="02020603050405020304" pitchFamily="18" charset="0"/>
              </a:rPr>
              <a:t>Siow</a:t>
            </a:r>
            <a:r>
              <a:rPr lang="en-US" sz="1200" dirty="0">
                <a:solidFill>
                  <a:srgbClr val="002060"/>
                </a:solidFill>
                <a:latin typeface="Times New Roman" panose="02020603050405020304" pitchFamily="18" charset="0"/>
                <a:cs typeface="Times New Roman" panose="02020603050405020304" pitchFamily="18" charset="0"/>
              </a:rPr>
              <a:t>, Y.’ Y. (2010). Formalization of The Data Flow Diagram Rules for Consistency Check. International Journal of Software Engineering &amp; Application (IJSEA), Vol. 1, No.4, October 2010.</a:t>
            </a:r>
          </a:p>
        </p:txBody>
      </p:sp>
      <p:sp>
        <p:nvSpPr>
          <p:cNvPr id="8" name="Rectangle 7">
            <a:extLst>
              <a:ext uri="{FF2B5EF4-FFF2-40B4-BE49-F238E27FC236}">
                <a16:creationId xmlns:a16="http://schemas.microsoft.com/office/drawing/2014/main" id="{569240A6-9D00-454A-826E-3BFEF9DD20E7}"/>
              </a:ext>
            </a:extLst>
          </p:cNvPr>
          <p:cNvSpPr/>
          <p:nvPr/>
        </p:nvSpPr>
        <p:spPr>
          <a:xfrm>
            <a:off x="742336" y="1713412"/>
            <a:ext cx="10707328" cy="2160591"/>
          </a:xfrm>
          <a:prstGeom prst="rect">
            <a:avLst/>
          </a:prstGeom>
        </p:spPr>
        <p:txBody>
          <a:bodyPr wrap="square">
            <a:spAutoFit/>
          </a:bodyPr>
          <a:lstStyle/>
          <a:p>
            <a:r>
              <a:rPr lang="th-TH" sz="2400" dirty="0">
                <a:solidFill>
                  <a:srgbClr val="002060"/>
                </a:solidFill>
                <a:latin typeface="Times New Roman" panose="02020603050405020304" pitchFamily="18" charset="0"/>
                <a:cs typeface="Times New Roman" panose="02020603050405020304" pitchFamily="18" charset="0"/>
              </a:rPr>
              <a:t>ประโยชน์ของ </a:t>
            </a:r>
            <a:r>
              <a:rPr lang="en-US" sz="2400" dirty="0">
                <a:solidFill>
                  <a:srgbClr val="002060"/>
                </a:solidFill>
                <a:latin typeface="Times New Roman" panose="02020603050405020304" pitchFamily="18" charset="0"/>
                <a:cs typeface="Times New Roman" panose="02020603050405020304" pitchFamily="18" charset="0"/>
              </a:rPr>
              <a:t>Data-Flow Diagram</a:t>
            </a:r>
          </a:p>
          <a:p>
            <a:pPr marL="342900" indent="-342900">
              <a:buFont typeface="Arial" panose="020B0604020202020204" pitchFamily="34" charset="0"/>
              <a:buChar char="•"/>
            </a:pPr>
            <a:r>
              <a:rPr lang="th-TH" sz="2400" dirty="0">
                <a:solidFill>
                  <a:srgbClr val="002060"/>
                </a:solidFill>
                <a:latin typeface="Times New Roman" panose="02020603050405020304" pitchFamily="18" charset="0"/>
                <a:cs typeface="Times New Roman" panose="02020603050405020304" pitchFamily="18" charset="0"/>
              </a:rPr>
              <a:t>มีการระบุขอบเขตได้อย่างชัดเจนในแผนผัง</a:t>
            </a:r>
            <a:endParaRPr lang="en-US" sz="24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h-TH" sz="2400" dirty="0">
                <a:solidFill>
                  <a:srgbClr val="002060"/>
                </a:solidFill>
                <a:latin typeface="Times New Roman" panose="02020603050405020304" pitchFamily="18" charset="0"/>
                <a:cs typeface="Times New Roman" panose="02020603050405020304" pitchFamily="18" charset="0"/>
              </a:rPr>
              <a:t>สามารถเพิ่มความละเอียดในระบบที่สนใจโดยการเพิ่ม </a:t>
            </a:r>
            <a:r>
              <a:rPr lang="en-US" sz="2400" dirty="0">
                <a:solidFill>
                  <a:srgbClr val="002060"/>
                </a:solidFill>
                <a:latin typeface="Times New Roman" panose="02020603050405020304" pitchFamily="18" charset="0"/>
                <a:cs typeface="Times New Roman" panose="02020603050405020304" pitchFamily="18" charset="0"/>
              </a:rPr>
              <a:t>Level </a:t>
            </a:r>
            <a:r>
              <a:rPr lang="th-TH" sz="2400" dirty="0">
                <a:solidFill>
                  <a:srgbClr val="002060"/>
                </a:solidFill>
                <a:latin typeface="Times New Roman" panose="02020603050405020304" pitchFamily="18" charset="0"/>
                <a:cs typeface="Times New Roman" panose="02020603050405020304" pitchFamily="18" charset="0"/>
              </a:rPr>
              <a:t>ของ </a:t>
            </a:r>
            <a:r>
              <a:rPr lang="en-US" sz="2400" dirty="0">
                <a:solidFill>
                  <a:srgbClr val="002060"/>
                </a:solidFill>
                <a:latin typeface="Times New Roman" panose="02020603050405020304" pitchFamily="18" charset="0"/>
                <a:cs typeface="Times New Roman" panose="02020603050405020304" pitchFamily="18" charset="0"/>
              </a:rPr>
              <a:t>Data Flow Diagram </a:t>
            </a:r>
            <a:r>
              <a:rPr lang="th-TH" sz="2400" dirty="0">
                <a:solidFill>
                  <a:srgbClr val="002060"/>
                </a:solidFill>
                <a:latin typeface="Times New Roman" panose="02020603050405020304" pitchFamily="18" charset="0"/>
                <a:cs typeface="Times New Roman" panose="02020603050405020304" pitchFamily="18" charset="0"/>
              </a:rPr>
              <a:t>ตามความเหมาะสม</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C0346939-131F-4DD4-8294-2AA61C36D26C}"/>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6</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77839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56636-3B39-4508-9098-11682D6F3C19}"/>
              </a:ext>
            </a:extLst>
          </p:cNvPr>
          <p:cNvSpPr/>
          <p:nvPr/>
        </p:nvSpPr>
        <p:spPr>
          <a:xfrm>
            <a:off x="742335" y="3240671"/>
            <a:ext cx="10707329" cy="18804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บทนำ</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903788" y="1677836"/>
            <a:ext cx="10723439" cy="1384995"/>
          </a:xfrm>
          <a:prstGeom prst="rect">
            <a:avLst/>
          </a:prstGeom>
        </p:spPr>
        <p:txBody>
          <a:bodyPr wrap="square">
            <a:spAutoFit/>
          </a:bodyPr>
          <a:lstStyle/>
          <a:p>
            <a:r>
              <a:rPr lang="th-TH" sz="2000" b="1" dirty="0">
                <a:solidFill>
                  <a:srgbClr val="002060"/>
                </a:solidFill>
                <a:latin typeface="Times New Roman" panose="02020603050405020304" pitchFamily="18" charset="0"/>
                <a:cs typeface="Times New Roman" panose="02020603050405020304" pitchFamily="18" charset="0"/>
              </a:rPr>
              <a:t>ระบบที่สนใจจะเป็นรูปแบบ </a:t>
            </a:r>
            <a:r>
              <a:rPr lang="en-US" sz="2000" b="1" dirty="0">
                <a:solidFill>
                  <a:srgbClr val="002060"/>
                </a:solidFill>
                <a:latin typeface="Times New Roman" panose="02020603050405020304" pitchFamily="18" charset="0"/>
                <a:cs typeface="Times New Roman" panose="02020603050405020304" pitchFamily="18" charset="0"/>
              </a:rPr>
              <a:t>Physical, Logical, Manual </a:t>
            </a:r>
            <a:r>
              <a:rPr lang="th-TH" sz="2000" b="1" dirty="0">
                <a:solidFill>
                  <a:srgbClr val="002060"/>
                </a:solidFill>
                <a:latin typeface="Times New Roman" panose="02020603050405020304" pitchFamily="18" charset="0"/>
                <a:cs typeface="Times New Roman" panose="02020603050405020304" pitchFamily="18" charset="0"/>
              </a:rPr>
              <a:t>หรือ </a:t>
            </a:r>
            <a:r>
              <a:rPr lang="en-US" sz="2000" b="1" dirty="0">
                <a:solidFill>
                  <a:srgbClr val="002060"/>
                </a:solidFill>
                <a:latin typeface="Times New Roman" panose="02020603050405020304" pitchFamily="18" charset="0"/>
                <a:cs typeface="Times New Roman" panose="02020603050405020304" pitchFamily="18" charset="0"/>
              </a:rPr>
              <a:t>Computer </a:t>
            </a:r>
            <a:r>
              <a:rPr lang="th-TH" sz="2000" b="1" dirty="0">
                <a:solidFill>
                  <a:srgbClr val="002060"/>
                </a:solidFill>
                <a:latin typeface="Times New Roman" panose="02020603050405020304" pitchFamily="18" charset="0"/>
                <a:cs typeface="Times New Roman" panose="02020603050405020304" pitchFamily="18" charset="0"/>
              </a:rPr>
              <a:t>โดยสัญลักษณ์ใน </a:t>
            </a:r>
            <a:r>
              <a:rPr lang="en-US" sz="2000" b="1" dirty="0">
                <a:solidFill>
                  <a:srgbClr val="002060"/>
                </a:solidFill>
                <a:latin typeface="Times New Roman" panose="02020603050405020304" pitchFamily="18" charset="0"/>
                <a:cs typeface="Times New Roman" panose="02020603050405020304" pitchFamily="18" charset="0"/>
              </a:rPr>
              <a:t>DFD  </a:t>
            </a:r>
            <a:r>
              <a:rPr lang="th-TH" sz="2000" b="1" dirty="0">
                <a:solidFill>
                  <a:srgbClr val="002060"/>
                </a:solidFill>
                <a:latin typeface="Times New Roman" panose="02020603050405020304" pitchFamily="18" charset="0"/>
                <a:cs typeface="Times New Roman" panose="02020603050405020304" pitchFamily="18" charset="0"/>
              </a:rPr>
              <a:t>ที่ใช้งานเพื่อระบบดังกล่าวนั้นประกอบไปด้วย 4 สัญลักษณ์ ได้แก่ กระบวนการ การไหลข้อมูล การจัดเก็บข้อมูล และหน่วยงานภายนอก ตามลำดับ</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F6BCD93-1F25-4092-AEE5-5065584FD61A}"/>
              </a:ext>
            </a:extLst>
          </p:cNvPr>
          <p:cNvSpPr/>
          <p:nvPr/>
        </p:nvSpPr>
        <p:spPr>
          <a:xfrm>
            <a:off x="3305863" y="4995304"/>
            <a:ext cx="5352456" cy="684803"/>
          </a:xfrm>
          <a:prstGeom prst="rect">
            <a:avLst/>
          </a:prstGeom>
        </p:spPr>
        <p:txBody>
          <a:bodyPr wrap="square">
            <a:spAutoFit/>
          </a:bodyPr>
          <a:lstStyle/>
          <a:p>
            <a:pPr algn="ctr">
              <a:lnSpc>
                <a:spcPct val="150000"/>
              </a:lnSpc>
            </a:pPr>
            <a:r>
              <a:rPr lang="th-TH" sz="2000" dirty="0">
                <a:solidFill>
                  <a:srgbClr val="002060"/>
                </a:solidFill>
                <a:latin typeface="Times New Roman" panose="02020603050405020304" pitchFamily="18" charset="0"/>
                <a:cs typeface="Times New Roman" panose="02020603050405020304" pitchFamily="18" charset="0"/>
              </a:rPr>
              <a:t>สัญลักษณ์ใน </a:t>
            </a:r>
            <a:r>
              <a:rPr lang="en-US" sz="2000" dirty="0">
                <a:solidFill>
                  <a:srgbClr val="002060"/>
                </a:solidFill>
                <a:latin typeface="Times New Roman" panose="02020603050405020304" pitchFamily="18" charset="0"/>
                <a:cs typeface="Times New Roman" panose="02020603050405020304" pitchFamily="18" charset="0"/>
              </a:rPr>
              <a:t>DFD</a:t>
            </a:r>
          </a:p>
        </p:txBody>
      </p:sp>
      <p:sp>
        <p:nvSpPr>
          <p:cNvPr id="8" name="Rectangle 7">
            <a:extLst>
              <a:ext uri="{FF2B5EF4-FFF2-40B4-BE49-F238E27FC236}">
                <a16:creationId xmlns:a16="http://schemas.microsoft.com/office/drawing/2014/main" id="{35858676-51E6-4CAB-A704-B40B0A5974D8}"/>
              </a:ext>
            </a:extLst>
          </p:cNvPr>
          <p:cNvSpPr/>
          <p:nvPr/>
        </p:nvSpPr>
        <p:spPr>
          <a:xfrm>
            <a:off x="383458" y="5846320"/>
            <a:ext cx="4763729" cy="646331"/>
          </a:xfrm>
          <a:prstGeom prst="rect">
            <a:avLst/>
          </a:prstGeom>
        </p:spPr>
        <p:txBody>
          <a:bodyPr wrap="square">
            <a:spAutoFit/>
          </a:bodyPr>
          <a:lstStyle/>
          <a:p>
            <a:r>
              <a:rPr lang="en-US" sz="1200" dirty="0" err="1">
                <a:solidFill>
                  <a:srgbClr val="002060"/>
                </a:solidFill>
                <a:latin typeface="Times New Roman" panose="02020603050405020304" pitchFamily="18" charset="0"/>
                <a:cs typeface="Times New Roman" panose="02020603050405020304" pitchFamily="18" charset="0"/>
              </a:rPr>
              <a:t>Rosziati</a:t>
            </a:r>
            <a:r>
              <a:rPr lang="en-US" sz="1200" dirty="0">
                <a:solidFill>
                  <a:srgbClr val="002060"/>
                </a:solidFill>
                <a:latin typeface="Times New Roman" panose="02020603050405020304" pitchFamily="18" charset="0"/>
                <a:cs typeface="Times New Roman" panose="02020603050405020304" pitchFamily="18" charset="0"/>
              </a:rPr>
              <a:t>, I., &amp; </a:t>
            </a:r>
            <a:r>
              <a:rPr lang="en-US" sz="1200" dirty="0" err="1">
                <a:solidFill>
                  <a:srgbClr val="002060"/>
                </a:solidFill>
                <a:latin typeface="Times New Roman" panose="02020603050405020304" pitchFamily="18" charset="0"/>
                <a:cs typeface="Times New Roman" panose="02020603050405020304" pitchFamily="18" charset="0"/>
              </a:rPr>
              <a:t>Siow</a:t>
            </a:r>
            <a:r>
              <a:rPr lang="en-US" sz="1200" dirty="0">
                <a:solidFill>
                  <a:srgbClr val="002060"/>
                </a:solidFill>
                <a:latin typeface="Times New Roman" panose="02020603050405020304" pitchFamily="18" charset="0"/>
                <a:cs typeface="Times New Roman" panose="02020603050405020304" pitchFamily="18" charset="0"/>
              </a:rPr>
              <a:t>, Y.’ Y. (2010). Formalization of The Data Flow Diagram Rules for Consistency Check. International Journal of Software Engineering &amp; Application (IJSEA), Vol. 1, No.4, October 2010.</a:t>
            </a:r>
          </a:p>
        </p:txBody>
      </p:sp>
      <p:grpSp>
        <p:nvGrpSpPr>
          <p:cNvPr id="27" name="Group 26">
            <a:extLst>
              <a:ext uri="{FF2B5EF4-FFF2-40B4-BE49-F238E27FC236}">
                <a16:creationId xmlns:a16="http://schemas.microsoft.com/office/drawing/2014/main" id="{085B5BD0-A326-4501-90F7-7393AE7DB1C1}"/>
              </a:ext>
            </a:extLst>
          </p:cNvPr>
          <p:cNvGrpSpPr/>
          <p:nvPr/>
        </p:nvGrpSpPr>
        <p:grpSpPr>
          <a:xfrm>
            <a:off x="1227741" y="3380293"/>
            <a:ext cx="1234394" cy="1135626"/>
            <a:chOff x="5339885" y="2318421"/>
            <a:chExt cx="1234394" cy="1135626"/>
          </a:xfrm>
        </p:grpSpPr>
        <p:sp>
          <p:nvSpPr>
            <p:cNvPr id="9" name="Rectangle: Rounded Corners 8">
              <a:extLst>
                <a:ext uri="{FF2B5EF4-FFF2-40B4-BE49-F238E27FC236}">
                  <a16:creationId xmlns:a16="http://schemas.microsoft.com/office/drawing/2014/main" id="{191396B8-F5A0-4E38-A349-6473A3CD661C}"/>
                </a:ext>
              </a:extLst>
            </p:cNvPr>
            <p:cNvSpPr/>
            <p:nvPr/>
          </p:nvSpPr>
          <p:spPr>
            <a:xfrm>
              <a:off x="5339885" y="2318421"/>
              <a:ext cx="1224116" cy="113562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ectangle 9">
              <a:extLst>
                <a:ext uri="{FF2B5EF4-FFF2-40B4-BE49-F238E27FC236}">
                  <a16:creationId xmlns:a16="http://schemas.microsoft.com/office/drawing/2014/main" id="{7ECA9348-D933-41E6-BB1F-EAD872247337}"/>
                </a:ext>
              </a:extLst>
            </p:cNvPr>
            <p:cNvSpPr/>
            <p:nvPr/>
          </p:nvSpPr>
          <p:spPr>
            <a:xfrm>
              <a:off x="5359336" y="2886234"/>
              <a:ext cx="1185214"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Name</a:t>
              </a:r>
            </a:p>
          </p:txBody>
        </p:sp>
        <p:cxnSp>
          <p:nvCxnSpPr>
            <p:cNvPr id="12" name="Straight Connector 11">
              <a:extLst>
                <a:ext uri="{FF2B5EF4-FFF2-40B4-BE49-F238E27FC236}">
                  <a16:creationId xmlns:a16="http://schemas.microsoft.com/office/drawing/2014/main" id="{BEED8C19-754B-4544-BD65-1B345AC082D7}"/>
                </a:ext>
              </a:extLst>
            </p:cNvPr>
            <p:cNvCxnSpPr>
              <a:cxnSpLocks/>
            </p:cNvCxnSpPr>
            <p:nvPr/>
          </p:nvCxnSpPr>
          <p:spPr>
            <a:xfrm>
              <a:off x="5359336" y="2695760"/>
              <a:ext cx="12149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6C9220C-1D7E-4A3B-9631-F9AF6C4F89DE}"/>
                </a:ext>
              </a:extLst>
            </p:cNvPr>
            <p:cNvSpPr/>
            <p:nvPr/>
          </p:nvSpPr>
          <p:spPr>
            <a:xfrm>
              <a:off x="5389065" y="2373868"/>
              <a:ext cx="1185214"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0</a:t>
              </a:r>
            </a:p>
          </p:txBody>
        </p:sp>
      </p:grpSp>
      <p:sp>
        <p:nvSpPr>
          <p:cNvPr id="16" name="Rectangle 15">
            <a:extLst>
              <a:ext uri="{FF2B5EF4-FFF2-40B4-BE49-F238E27FC236}">
                <a16:creationId xmlns:a16="http://schemas.microsoft.com/office/drawing/2014/main" id="{3AF6F30E-8AC2-4D59-99FF-58D95E65B9E1}"/>
              </a:ext>
            </a:extLst>
          </p:cNvPr>
          <p:cNvSpPr/>
          <p:nvPr/>
        </p:nvSpPr>
        <p:spPr>
          <a:xfrm>
            <a:off x="926122" y="4498249"/>
            <a:ext cx="1732331" cy="496996"/>
          </a:xfrm>
          <a:prstGeom prst="rect">
            <a:avLst/>
          </a:prstGeom>
        </p:spPr>
        <p:txBody>
          <a:bodyPr wrap="square">
            <a:spAutoFit/>
          </a:bodyPr>
          <a:lstStyle/>
          <a:p>
            <a:pPr algn="ctr">
              <a:lnSpc>
                <a:spcPct val="150000"/>
              </a:lnSpc>
            </a:pPr>
            <a:r>
              <a:rPr lang="en-US" sz="2000" dirty="0">
                <a:solidFill>
                  <a:srgbClr val="002060"/>
                </a:solidFill>
                <a:latin typeface="Times New Roman" panose="02020603050405020304" pitchFamily="18" charset="0"/>
                <a:cs typeface="Times New Roman" panose="02020603050405020304" pitchFamily="18" charset="0"/>
              </a:rPr>
              <a:t>Process</a:t>
            </a:r>
          </a:p>
        </p:txBody>
      </p:sp>
      <p:grpSp>
        <p:nvGrpSpPr>
          <p:cNvPr id="28" name="Group 27">
            <a:extLst>
              <a:ext uri="{FF2B5EF4-FFF2-40B4-BE49-F238E27FC236}">
                <a16:creationId xmlns:a16="http://schemas.microsoft.com/office/drawing/2014/main" id="{F979BDD7-6007-4FE6-9132-CDD64B284202}"/>
              </a:ext>
            </a:extLst>
          </p:cNvPr>
          <p:cNvGrpSpPr/>
          <p:nvPr/>
        </p:nvGrpSpPr>
        <p:grpSpPr>
          <a:xfrm>
            <a:off x="3606403" y="3808007"/>
            <a:ext cx="1560267" cy="308756"/>
            <a:chOff x="7211961" y="2607878"/>
            <a:chExt cx="1560267" cy="308756"/>
          </a:xfrm>
        </p:grpSpPr>
        <p:cxnSp>
          <p:nvCxnSpPr>
            <p:cNvPr id="18" name="Straight Arrow Connector 17">
              <a:extLst>
                <a:ext uri="{FF2B5EF4-FFF2-40B4-BE49-F238E27FC236}">
                  <a16:creationId xmlns:a16="http://schemas.microsoft.com/office/drawing/2014/main" id="{02F4211F-FB1D-45AE-94B4-60ADD1B551DA}"/>
                </a:ext>
              </a:extLst>
            </p:cNvPr>
            <p:cNvCxnSpPr/>
            <p:nvPr/>
          </p:nvCxnSpPr>
          <p:spPr>
            <a:xfrm>
              <a:off x="7211961" y="2916634"/>
              <a:ext cx="15602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60F1269-B064-4A39-9D00-0619444FE7F4}"/>
                </a:ext>
              </a:extLst>
            </p:cNvPr>
            <p:cNvSpPr/>
            <p:nvPr/>
          </p:nvSpPr>
          <p:spPr>
            <a:xfrm>
              <a:off x="7399487" y="2607878"/>
              <a:ext cx="1185214"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Name</a:t>
              </a:r>
            </a:p>
          </p:txBody>
        </p:sp>
      </p:grpSp>
      <p:sp>
        <p:nvSpPr>
          <p:cNvPr id="20" name="Rectangle 19">
            <a:extLst>
              <a:ext uri="{FF2B5EF4-FFF2-40B4-BE49-F238E27FC236}">
                <a16:creationId xmlns:a16="http://schemas.microsoft.com/office/drawing/2014/main" id="{7744B587-C44F-44BD-BBED-037F087224BA}"/>
              </a:ext>
            </a:extLst>
          </p:cNvPr>
          <p:cNvSpPr/>
          <p:nvPr/>
        </p:nvSpPr>
        <p:spPr>
          <a:xfrm>
            <a:off x="3485930" y="4498249"/>
            <a:ext cx="1732331" cy="496996"/>
          </a:xfrm>
          <a:prstGeom prst="rect">
            <a:avLst/>
          </a:prstGeom>
        </p:spPr>
        <p:txBody>
          <a:bodyPr wrap="square">
            <a:spAutoFit/>
          </a:bodyPr>
          <a:lstStyle/>
          <a:p>
            <a:pPr algn="ctr">
              <a:lnSpc>
                <a:spcPct val="150000"/>
              </a:lnSpc>
            </a:pPr>
            <a:r>
              <a:rPr lang="en-US" sz="2000" dirty="0">
                <a:solidFill>
                  <a:srgbClr val="002060"/>
                </a:solidFill>
                <a:latin typeface="Times New Roman" panose="02020603050405020304" pitchFamily="18" charset="0"/>
                <a:cs typeface="Times New Roman" panose="02020603050405020304" pitchFamily="18" charset="0"/>
              </a:rPr>
              <a:t>Data Flow</a:t>
            </a:r>
          </a:p>
        </p:txBody>
      </p:sp>
      <p:grpSp>
        <p:nvGrpSpPr>
          <p:cNvPr id="29" name="Group 28">
            <a:extLst>
              <a:ext uri="{FF2B5EF4-FFF2-40B4-BE49-F238E27FC236}">
                <a16:creationId xmlns:a16="http://schemas.microsoft.com/office/drawing/2014/main" id="{533CB793-698A-4545-86F0-CCC0F1C6EF4A}"/>
              </a:ext>
            </a:extLst>
          </p:cNvPr>
          <p:cNvGrpSpPr/>
          <p:nvPr/>
        </p:nvGrpSpPr>
        <p:grpSpPr>
          <a:xfrm>
            <a:off x="5982091" y="3633325"/>
            <a:ext cx="2461536" cy="666246"/>
            <a:chOff x="8772265" y="2573856"/>
            <a:chExt cx="2461536" cy="666246"/>
          </a:xfrm>
        </p:grpSpPr>
        <p:sp>
          <p:nvSpPr>
            <p:cNvPr id="21" name="Rectangle 20">
              <a:extLst>
                <a:ext uri="{FF2B5EF4-FFF2-40B4-BE49-F238E27FC236}">
                  <a16:creationId xmlns:a16="http://schemas.microsoft.com/office/drawing/2014/main" id="{BF9F2BB9-27B7-4B9F-81CF-28E0C153032E}"/>
                </a:ext>
              </a:extLst>
            </p:cNvPr>
            <p:cNvSpPr/>
            <p:nvPr/>
          </p:nvSpPr>
          <p:spPr>
            <a:xfrm>
              <a:off x="8977297" y="2573856"/>
              <a:ext cx="2256504" cy="6662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Rectangle 21">
              <a:extLst>
                <a:ext uri="{FF2B5EF4-FFF2-40B4-BE49-F238E27FC236}">
                  <a16:creationId xmlns:a16="http://schemas.microsoft.com/office/drawing/2014/main" id="{0103FC36-0331-4639-96A3-85FA30BAC502}"/>
                </a:ext>
              </a:extLst>
            </p:cNvPr>
            <p:cNvSpPr/>
            <p:nvPr/>
          </p:nvSpPr>
          <p:spPr>
            <a:xfrm>
              <a:off x="9988867" y="2761766"/>
              <a:ext cx="1185214"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Name</a:t>
              </a:r>
            </a:p>
          </p:txBody>
        </p:sp>
        <p:sp>
          <p:nvSpPr>
            <p:cNvPr id="23" name="Rectangle 22">
              <a:extLst>
                <a:ext uri="{FF2B5EF4-FFF2-40B4-BE49-F238E27FC236}">
                  <a16:creationId xmlns:a16="http://schemas.microsoft.com/office/drawing/2014/main" id="{7B902BEB-2FCC-407B-B720-3A00BD7F5127}"/>
                </a:ext>
              </a:extLst>
            </p:cNvPr>
            <p:cNvSpPr/>
            <p:nvPr/>
          </p:nvSpPr>
          <p:spPr>
            <a:xfrm>
              <a:off x="8772265" y="2753090"/>
              <a:ext cx="1185214"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D1</a:t>
              </a:r>
            </a:p>
          </p:txBody>
        </p:sp>
        <p:cxnSp>
          <p:nvCxnSpPr>
            <p:cNvPr id="25" name="Straight Connector 24">
              <a:extLst>
                <a:ext uri="{FF2B5EF4-FFF2-40B4-BE49-F238E27FC236}">
                  <a16:creationId xmlns:a16="http://schemas.microsoft.com/office/drawing/2014/main" id="{712A9E15-E6C9-4FF2-AE42-2013F6FCF7D0}"/>
                </a:ext>
              </a:extLst>
            </p:cNvPr>
            <p:cNvCxnSpPr/>
            <p:nvPr/>
          </p:nvCxnSpPr>
          <p:spPr>
            <a:xfrm>
              <a:off x="9571703" y="2573856"/>
              <a:ext cx="0" cy="6662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F2AC26CF-AC2F-41C2-B017-B6D5A370B3EA}"/>
              </a:ext>
            </a:extLst>
          </p:cNvPr>
          <p:cNvSpPr/>
          <p:nvPr/>
        </p:nvSpPr>
        <p:spPr>
          <a:xfrm>
            <a:off x="6449209" y="4516229"/>
            <a:ext cx="1732331" cy="496996"/>
          </a:xfrm>
          <a:prstGeom prst="rect">
            <a:avLst/>
          </a:prstGeom>
        </p:spPr>
        <p:txBody>
          <a:bodyPr wrap="square">
            <a:spAutoFit/>
          </a:bodyPr>
          <a:lstStyle/>
          <a:p>
            <a:pPr algn="ctr">
              <a:lnSpc>
                <a:spcPct val="150000"/>
              </a:lnSpc>
            </a:pPr>
            <a:r>
              <a:rPr lang="en-US" sz="2000" dirty="0">
                <a:solidFill>
                  <a:srgbClr val="002060"/>
                </a:solidFill>
                <a:latin typeface="Times New Roman" panose="02020603050405020304" pitchFamily="18" charset="0"/>
                <a:cs typeface="Times New Roman" panose="02020603050405020304" pitchFamily="18" charset="0"/>
              </a:rPr>
              <a:t>Data Store</a:t>
            </a:r>
          </a:p>
        </p:txBody>
      </p:sp>
      <p:grpSp>
        <p:nvGrpSpPr>
          <p:cNvPr id="32" name="Group 31">
            <a:extLst>
              <a:ext uri="{FF2B5EF4-FFF2-40B4-BE49-F238E27FC236}">
                <a16:creationId xmlns:a16="http://schemas.microsoft.com/office/drawing/2014/main" id="{99744CD5-ED85-4F02-960A-2E682A991B1E}"/>
              </a:ext>
            </a:extLst>
          </p:cNvPr>
          <p:cNvGrpSpPr/>
          <p:nvPr/>
        </p:nvGrpSpPr>
        <p:grpSpPr>
          <a:xfrm>
            <a:off x="9464080" y="3604967"/>
            <a:ext cx="1257966" cy="740312"/>
            <a:chOff x="5560142" y="4306529"/>
            <a:chExt cx="1257966" cy="740312"/>
          </a:xfrm>
        </p:grpSpPr>
        <p:sp>
          <p:nvSpPr>
            <p:cNvPr id="30" name="Rectangle 29">
              <a:extLst>
                <a:ext uri="{FF2B5EF4-FFF2-40B4-BE49-F238E27FC236}">
                  <a16:creationId xmlns:a16="http://schemas.microsoft.com/office/drawing/2014/main" id="{962113A2-89E3-4BAC-BA05-006F2D00139C}"/>
                </a:ext>
              </a:extLst>
            </p:cNvPr>
            <p:cNvSpPr/>
            <p:nvPr/>
          </p:nvSpPr>
          <p:spPr>
            <a:xfrm>
              <a:off x="5560142" y="4306529"/>
              <a:ext cx="1257966" cy="740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 name="Rectangle 30">
              <a:extLst>
                <a:ext uri="{FF2B5EF4-FFF2-40B4-BE49-F238E27FC236}">
                  <a16:creationId xmlns:a16="http://schemas.microsoft.com/office/drawing/2014/main" id="{2CF3976C-C762-4EA8-8BDD-674983AAE29A}"/>
                </a:ext>
              </a:extLst>
            </p:cNvPr>
            <p:cNvSpPr/>
            <p:nvPr/>
          </p:nvSpPr>
          <p:spPr>
            <a:xfrm>
              <a:off x="5596518" y="4491210"/>
              <a:ext cx="1185214"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Name</a:t>
              </a:r>
            </a:p>
          </p:txBody>
        </p:sp>
      </p:grpSp>
      <p:sp>
        <p:nvSpPr>
          <p:cNvPr id="33" name="Rectangle 32">
            <a:extLst>
              <a:ext uri="{FF2B5EF4-FFF2-40B4-BE49-F238E27FC236}">
                <a16:creationId xmlns:a16="http://schemas.microsoft.com/office/drawing/2014/main" id="{E2475BD8-6D41-4478-9425-2BBDF83FFAA1}"/>
              </a:ext>
            </a:extLst>
          </p:cNvPr>
          <p:cNvSpPr/>
          <p:nvPr/>
        </p:nvSpPr>
        <p:spPr>
          <a:xfrm>
            <a:off x="9265011" y="4536258"/>
            <a:ext cx="1732331" cy="496996"/>
          </a:xfrm>
          <a:prstGeom prst="rect">
            <a:avLst/>
          </a:prstGeom>
        </p:spPr>
        <p:txBody>
          <a:bodyPr wrap="square">
            <a:spAutoFit/>
          </a:bodyPr>
          <a:lstStyle/>
          <a:p>
            <a:pPr algn="ctr">
              <a:lnSpc>
                <a:spcPct val="150000"/>
              </a:lnSpc>
            </a:pPr>
            <a:r>
              <a:rPr lang="en-US" sz="2000" dirty="0">
                <a:solidFill>
                  <a:srgbClr val="002060"/>
                </a:solidFill>
                <a:latin typeface="Times New Roman" panose="02020603050405020304" pitchFamily="18" charset="0"/>
                <a:cs typeface="Times New Roman" panose="02020603050405020304" pitchFamily="18" charset="0"/>
              </a:rPr>
              <a:t>External Entity</a:t>
            </a:r>
          </a:p>
        </p:txBody>
      </p:sp>
      <p:sp>
        <p:nvSpPr>
          <p:cNvPr id="35" name="Oval 8">
            <a:extLst>
              <a:ext uri="{FF2B5EF4-FFF2-40B4-BE49-F238E27FC236}">
                <a16:creationId xmlns:a16="http://schemas.microsoft.com/office/drawing/2014/main" id="{E03F4496-41BF-415D-B463-A636A6B69021}"/>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7</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55490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บทนำ</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919083" y="1684477"/>
            <a:ext cx="10786246" cy="4708981"/>
          </a:xfrm>
          <a:prstGeom prst="rect">
            <a:avLst/>
          </a:prstGeom>
        </p:spPr>
        <p:txBody>
          <a:bodyPr wrap="square">
            <a:spAutoFit/>
          </a:bodyPr>
          <a:lstStyle/>
          <a:p>
            <a:r>
              <a:rPr lang="th-TH" sz="2000" b="1" dirty="0">
                <a:solidFill>
                  <a:schemeClr val="accent1">
                    <a:lumMod val="50000"/>
                  </a:schemeClr>
                </a:solidFill>
                <a:latin typeface="Times New Roman" panose="02020603050405020304" pitchFamily="18" charset="0"/>
                <a:cs typeface="Times New Roman" panose="02020603050405020304" pitchFamily="18" charset="0"/>
              </a:rPr>
              <a:t>ชนิดของ </a:t>
            </a:r>
            <a:r>
              <a:rPr lang="en-US" sz="2000" b="1" dirty="0">
                <a:solidFill>
                  <a:schemeClr val="accent1">
                    <a:lumMod val="50000"/>
                  </a:schemeClr>
                </a:solidFill>
                <a:latin typeface="Times New Roman" panose="02020603050405020304" pitchFamily="18" charset="0"/>
                <a:cs typeface="Times New Roman" panose="02020603050405020304" pitchFamily="18" charset="0"/>
              </a:rPr>
              <a:t>Data Flow Diagram</a:t>
            </a:r>
          </a:p>
          <a:p>
            <a:r>
              <a:rPr lang="th-TH" sz="2000" dirty="0">
                <a:solidFill>
                  <a:schemeClr val="accent1">
                    <a:lumMod val="50000"/>
                  </a:schemeClr>
                </a:solidFill>
                <a:latin typeface="Times New Roman" panose="02020603050405020304" pitchFamily="18" charset="0"/>
                <a:cs typeface="Times New Roman" panose="02020603050405020304" pitchFamily="18" charset="0"/>
              </a:rPr>
              <a:t>	แผนภาพการไหลของข้อมูลทั้งหมดจะใช้สัญลักษณ์ลักษณะเดียวกัน และมีกฎการตรวจสอบที่เหมือนกัน โดยสามารถแบ่งประเภทของ </a:t>
            </a:r>
            <a:r>
              <a:rPr lang="en-US" sz="2000" dirty="0">
                <a:solidFill>
                  <a:schemeClr val="accent1">
                    <a:lumMod val="50000"/>
                  </a:schemeClr>
                </a:solidFill>
                <a:latin typeface="Times New Roman" panose="02020603050405020304" pitchFamily="18" charset="0"/>
                <a:cs typeface="Times New Roman" panose="02020603050405020304" pitchFamily="18" charset="0"/>
              </a:rPr>
              <a:t>DFD </a:t>
            </a:r>
            <a:r>
              <a:rPr lang="th-TH" sz="2000" dirty="0">
                <a:solidFill>
                  <a:schemeClr val="accent1">
                    <a:lumMod val="50000"/>
                  </a:schemeClr>
                </a:solidFill>
                <a:latin typeface="Times New Roman" panose="02020603050405020304" pitchFamily="18" charset="0"/>
                <a:cs typeface="Times New Roman" panose="02020603050405020304" pitchFamily="18" charset="0"/>
              </a:rPr>
              <a:t>ได้ดังนี้</a:t>
            </a:r>
            <a:r>
              <a:rPr lang="en-US" sz="2000" dirty="0">
                <a:solidFill>
                  <a:schemeClr val="accent1">
                    <a:lumMod val="50000"/>
                  </a:schemeClr>
                </a:solidFill>
                <a:latin typeface="Times New Roman" panose="02020603050405020304" pitchFamily="18" charset="0"/>
                <a:cs typeface="Times New Roman" panose="02020603050405020304" pitchFamily="18" charset="0"/>
              </a:rPr>
              <a:t>:</a:t>
            </a:r>
          </a:p>
          <a:p>
            <a:endParaRPr lang="th-TH" sz="2000" dirty="0">
              <a:solidFill>
                <a:schemeClr val="accent1">
                  <a:lumMod val="50000"/>
                </a:schemeClr>
              </a:solidFill>
              <a:latin typeface="Times New Roman" panose="02020603050405020304" pitchFamily="18" charset="0"/>
            </a:endParaRPr>
          </a:p>
          <a:p>
            <a:r>
              <a:rPr lang="en-US" sz="2000"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a:solidFill>
                  <a:schemeClr val="accent1">
                    <a:lumMod val="50000"/>
                  </a:schemeClr>
                </a:solidFill>
                <a:latin typeface="Times New Roman" panose="02020603050405020304" pitchFamily="18" charset="0"/>
                <a:cs typeface="Times New Roman" panose="02020603050405020304" pitchFamily="18" charset="0"/>
              </a:rPr>
              <a:t>Context diagrams </a:t>
            </a:r>
            <a:r>
              <a:rPr lang="en-US" sz="2000" dirty="0">
                <a:solidFill>
                  <a:schemeClr val="accent1">
                    <a:lumMod val="50000"/>
                  </a:schemeClr>
                </a:solidFill>
                <a:latin typeface="Times New Roman" panose="02020603050405020304" pitchFamily="18" charset="0"/>
                <a:cs typeface="Times New Roman" panose="02020603050405020304" pitchFamily="18" charset="0"/>
              </a:rPr>
              <a:t>— </a:t>
            </a:r>
            <a:r>
              <a:rPr lang="th-TH" sz="2000" dirty="0">
                <a:solidFill>
                  <a:schemeClr val="accent1">
                    <a:lumMod val="50000"/>
                  </a:schemeClr>
                </a:solidFill>
                <a:latin typeface="Times New Roman" panose="02020603050405020304" pitchFamily="18" charset="0"/>
                <a:cs typeface="Times New Roman" panose="02020603050405020304" pitchFamily="18" charset="0"/>
              </a:rPr>
              <a:t>ไดอะแกรมบริบท เป็นไดอะแกรมที่แสดงภาพรวมของระบบและส่วนปฏิสัมพันธ์ที่เกี่ยวข้องกับภาพรวมระบบนั้น</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a:p>
            <a:r>
              <a:rPr lang="en-US" sz="2000"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a:solidFill>
                  <a:schemeClr val="accent1">
                    <a:lumMod val="50000"/>
                  </a:schemeClr>
                </a:solidFill>
                <a:latin typeface="Times New Roman" panose="02020603050405020304" pitchFamily="18" charset="0"/>
                <a:cs typeface="Times New Roman" panose="02020603050405020304" pitchFamily="18" charset="0"/>
              </a:rPr>
              <a:t>Level 1 data-flow diagrams </a:t>
            </a:r>
            <a:r>
              <a:rPr lang="en-US" sz="2000" dirty="0">
                <a:solidFill>
                  <a:schemeClr val="accent1">
                    <a:lumMod val="50000"/>
                  </a:schemeClr>
                </a:solidFill>
                <a:latin typeface="Times New Roman" panose="02020603050405020304" pitchFamily="18" charset="0"/>
                <a:cs typeface="Times New Roman" panose="02020603050405020304" pitchFamily="18" charset="0"/>
              </a:rPr>
              <a:t>—</a:t>
            </a:r>
            <a:r>
              <a:rPr lang="th-TH" sz="2000" dirty="0">
                <a:solidFill>
                  <a:schemeClr val="accent1">
                    <a:lumMod val="50000"/>
                  </a:schemeClr>
                </a:solidFill>
                <a:latin typeface="Times New Roman" panose="02020603050405020304" pitchFamily="18" charset="0"/>
                <a:cs typeface="Times New Roman" panose="02020603050405020304" pitchFamily="18" charset="0"/>
              </a:rPr>
              <a:t>เป็นไดอะแกรมที่แสดงมุมมองของระบบที่ละเอียดมากขึ้น มากกว่า </a:t>
            </a:r>
            <a:r>
              <a:rPr lang="en-US" sz="2000" dirty="0">
                <a:solidFill>
                  <a:schemeClr val="accent1">
                    <a:lumMod val="50000"/>
                  </a:schemeClr>
                </a:solidFill>
                <a:latin typeface="Times New Roman" panose="02020603050405020304" pitchFamily="18" charset="0"/>
                <a:cs typeface="Times New Roman" panose="02020603050405020304" pitchFamily="18" charset="0"/>
              </a:rPr>
              <a:t>Context Diagram </a:t>
            </a:r>
            <a:r>
              <a:rPr lang="th-TH" sz="2000" dirty="0">
                <a:solidFill>
                  <a:schemeClr val="accent1">
                    <a:lumMod val="50000"/>
                  </a:schemeClr>
                </a:solidFill>
                <a:latin typeface="Times New Roman" panose="02020603050405020304" pitchFamily="18" charset="0"/>
                <a:cs typeface="Times New Roman" panose="02020603050405020304" pitchFamily="18" charset="0"/>
              </a:rPr>
              <a:t>โดยมีการแสดงกระบวนการย่อยหลัก และที่เก็บข้อมูลรวมของระบบ</a:t>
            </a:r>
          </a:p>
          <a:p>
            <a:r>
              <a:rPr lang="en-US" sz="2000"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a:solidFill>
                  <a:schemeClr val="accent1">
                    <a:lumMod val="50000"/>
                  </a:schemeClr>
                </a:solidFill>
                <a:latin typeface="Times New Roman" panose="02020603050405020304" pitchFamily="18" charset="0"/>
                <a:cs typeface="Times New Roman" panose="02020603050405020304" pitchFamily="18" charset="0"/>
              </a:rPr>
              <a:t>Level 2 (and lower) data-flow diagrams </a:t>
            </a:r>
            <a:r>
              <a:rPr lang="en-US" sz="2000" dirty="0">
                <a:solidFill>
                  <a:schemeClr val="accent1">
                    <a:lumMod val="50000"/>
                  </a:schemeClr>
                </a:solidFill>
                <a:latin typeface="Times New Roman" panose="02020603050405020304" pitchFamily="18" charset="0"/>
                <a:cs typeface="Times New Roman" panose="02020603050405020304" pitchFamily="18" charset="0"/>
              </a:rPr>
              <a:t>— </a:t>
            </a:r>
            <a:r>
              <a:rPr lang="th-TH" sz="2000" dirty="0">
                <a:solidFill>
                  <a:schemeClr val="accent1">
                    <a:lumMod val="50000"/>
                  </a:schemeClr>
                </a:solidFill>
                <a:latin typeface="Times New Roman" panose="02020603050405020304" pitchFamily="18" charset="0"/>
                <a:cs typeface="Times New Roman" panose="02020603050405020304" pitchFamily="18" charset="0"/>
              </a:rPr>
              <a:t>เป็นข้อได้เปรียบที่สำคัญของเทคนิคการสร้างแบบจำลองการไหลของข้อมูล คือการ </a:t>
            </a:r>
            <a:r>
              <a:rPr lang="en-US" sz="2000" dirty="0">
                <a:solidFill>
                  <a:schemeClr val="accent1">
                    <a:lumMod val="50000"/>
                  </a:schemeClr>
                </a:solidFill>
                <a:latin typeface="Times New Roman" panose="02020603050405020304" pitchFamily="18" charset="0"/>
                <a:cs typeface="Times New Roman" panose="02020603050405020304" pitchFamily="18" charset="0"/>
              </a:rPr>
              <a:t>Leveling </a:t>
            </a:r>
            <a:r>
              <a:rPr lang="th-TH" sz="2000" dirty="0">
                <a:solidFill>
                  <a:schemeClr val="accent1">
                    <a:lumMod val="50000"/>
                  </a:schemeClr>
                </a:solidFill>
                <a:latin typeface="Times New Roman" panose="02020603050405020304" pitchFamily="18" charset="0"/>
                <a:cs typeface="Times New Roman" panose="02020603050405020304" pitchFamily="18" charset="0"/>
              </a:rPr>
              <a:t>หรือการปรับระดับชั้น ซึ่งสามารถแยกย่อยหรือระเบิดออกเป็นแผนภาพ </a:t>
            </a:r>
            <a:r>
              <a:rPr lang="en-US" sz="2000" dirty="0">
                <a:solidFill>
                  <a:schemeClr val="accent1">
                    <a:lumMod val="50000"/>
                  </a:schemeClr>
                </a:solidFill>
                <a:latin typeface="Times New Roman" panose="02020603050405020304" pitchFamily="18" charset="0"/>
                <a:cs typeface="Times New Roman" panose="02020603050405020304" pitchFamily="18" charset="0"/>
              </a:rPr>
              <a:t>DFD </a:t>
            </a:r>
            <a:r>
              <a:rPr lang="th-TH" sz="2000" dirty="0">
                <a:solidFill>
                  <a:schemeClr val="accent1">
                    <a:lumMod val="50000"/>
                  </a:schemeClr>
                </a:solidFill>
                <a:latin typeface="Times New Roman" panose="02020603050405020304" pitchFamily="18" charset="0"/>
                <a:cs typeface="Times New Roman" panose="02020603050405020304" pitchFamily="18" charset="0"/>
              </a:rPr>
              <a:t>ที่มีรายละเอียดมากขึ้น</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Oval 8">
            <a:extLst>
              <a:ext uri="{FF2B5EF4-FFF2-40B4-BE49-F238E27FC236}">
                <a16:creationId xmlns:a16="http://schemas.microsoft.com/office/drawing/2014/main" id="{042AAB64-1F79-4515-B444-FF548408129F}"/>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8</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24431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latin typeface="Times New Roman" panose="02020603050405020304" pitchFamily="18" charset="0"/>
                <a:cs typeface="Times New Roman" panose="02020603050405020304" pitchFamily="18" charset="0"/>
              </a:rPr>
              <a:t>บทนำ</a:t>
            </a:r>
            <a:endParaRPr lang="en-US"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0FF138E-EBDE-44F5-A075-B83121825FE6}"/>
              </a:ext>
            </a:extLst>
          </p:cNvPr>
          <p:cNvGrpSpPr/>
          <p:nvPr/>
        </p:nvGrpSpPr>
        <p:grpSpPr>
          <a:xfrm>
            <a:off x="537747" y="1531738"/>
            <a:ext cx="6954431" cy="4491874"/>
            <a:chOff x="2499285" y="1560470"/>
            <a:chExt cx="6954431" cy="4491874"/>
          </a:xfrm>
        </p:grpSpPr>
        <p:pic>
          <p:nvPicPr>
            <p:cNvPr id="3" name="Picture 2">
              <a:extLst>
                <a:ext uri="{FF2B5EF4-FFF2-40B4-BE49-F238E27FC236}">
                  <a16:creationId xmlns:a16="http://schemas.microsoft.com/office/drawing/2014/main" id="{33E0346E-BA99-4F65-A16E-B83D475EBDEA}"/>
                </a:ext>
              </a:extLst>
            </p:cNvPr>
            <p:cNvPicPr>
              <a:picLocks noChangeAspect="1"/>
            </p:cNvPicPr>
            <p:nvPr/>
          </p:nvPicPr>
          <p:blipFill>
            <a:blip r:embed="rId2"/>
            <a:stretch>
              <a:fillRect/>
            </a:stretch>
          </p:blipFill>
          <p:spPr>
            <a:xfrm>
              <a:off x="3574026" y="1560470"/>
              <a:ext cx="5043948" cy="4491874"/>
            </a:xfrm>
            <a:prstGeom prst="rect">
              <a:avLst/>
            </a:prstGeom>
          </p:spPr>
        </p:pic>
        <p:sp>
          <p:nvSpPr>
            <p:cNvPr id="6" name="Rectangle 5">
              <a:extLst>
                <a:ext uri="{FF2B5EF4-FFF2-40B4-BE49-F238E27FC236}">
                  <a16:creationId xmlns:a16="http://schemas.microsoft.com/office/drawing/2014/main" id="{8CFB46AF-43E6-4906-81A1-91CBD7515CDF}"/>
                </a:ext>
              </a:extLst>
            </p:cNvPr>
            <p:cNvSpPr/>
            <p:nvPr/>
          </p:nvSpPr>
          <p:spPr>
            <a:xfrm>
              <a:off x="7253180" y="1828792"/>
              <a:ext cx="2200536" cy="646331"/>
            </a:xfrm>
            <a:prstGeom prst="rect">
              <a:avLst/>
            </a:prstGeom>
            <a:solidFill>
              <a:schemeClr val="bg1"/>
            </a:solidFill>
          </p:spPr>
          <p:txBody>
            <a:bodyPr wrap="square">
              <a:spAutoFit/>
            </a:bodyPr>
            <a:lstStyle/>
            <a:p>
              <a:pPr algn="ctr"/>
              <a:r>
                <a:rPr lang="en-US" dirty="0">
                  <a:solidFill>
                    <a:srgbClr val="002060"/>
                  </a:solidFill>
                  <a:latin typeface="Times New Roman" panose="02020603050405020304" pitchFamily="18" charset="0"/>
                  <a:cs typeface="Times New Roman" panose="02020603050405020304" pitchFamily="18" charset="0"/>
                </a:rPr>
                <a:t>Context diagram</a:t>
              </a:r>
            </a:p>
            <a:p>
              <a:pPr algn="ctr"/>
              <a:r>
                <a:rPr lang="en-US" dirty="0">
                  <a:solidFill>
                    <a:srgbClr val="002060"/>
                  </a:solidFill>
                  <a:latin typeface="Times New Roman" panose="02020603050405020304" pitchFamily="18" charset="0"/>
                  <a:cs typeface="Times New Roman" panose="02020603050405020304" pitchFamily="18" charset="0"/>
                </a:rPr>
                <a:t>(Level 0 DFD)</a:t>
              </a:r>
            </a:p>
          </p:txBody>
        </p:sp>
        <p:sp>
          <p:nvSpPr>
            <p:cNvPr id="7" name="Rectangle 6">
              <a:extLst>
                <a:ext uri="{FF2B5EF4-FFF2-40B4-BE49-F238E27FC236}">
                  <a16:creationId xmlns:a16="http://schemas.microsoft.com/office/drawing/2014/main" id="{D3882B59-0633-4AE5-A980-2AE58624ED91}"/>
                </a:ext>
              </a:extLst>
            </p:cNvPr>
            <p:cNvSpPr/>
            <p:nvPr/>
          </p:nvSpPr>
          <p:spPr>
            <a:xfrm>
              <a:off x="7253180" y="3330176"/>
              <a:ext cx="2200536" cy="458074"/>
            </a:xfrm>
            <a:prstGeom prst="rect">
              <a:avLst/>
            </a:prstGeom>
            <a:solidFill>
              <a:schemeClr val="bg1"/>
            </a:solidFill>
          </p:spPr>
          <p:txBody>
            <a:bodyPr wrap="square">
              <a:spAutoFit/>
            </a:bodyPr>
            <a:lstStyle/>
            <a:p>
              <a:pPr algn="ctr">
                <a:lnSpc>
                  <a:spcPct val="150000"/>
                </a:lnSpc>
              </a:pPr>
              <a:r>
                <a:rPr lang="en-US" dirty="0">
                  <a:solidFill>
                    <a:srgbClr val="002060"/>
                  </a:solidFill>
                  <a:latin typeface="Times New Roman" panose="02020603050405020304" pitchFamily="18" charset="0"/>
                  <a:cs typeface="Times New Roman" panose="02020603050405020304" pitchFamily="18" charset="0"/>
                </a:rPr>
                <a:t>Level 1 DFD</a:t>
              </a:r>
            </a:p>
          </p:txBody>
        </p:sp>
        <p:sp>
          <p:nvSpPr>
            <p:cNvPr id="8" name="Rectangle 7">
              <a:extLst>
                <a:ext uri="{FF2B5EF4-FFF2-40B4-BE49-F238E27FC236}">
                  <a16:creationId xmlns:a16="http://schemas.microsoft.com/office/drawing/2014/main" id="{FF0E2079-0A70-440D-8293-004C42C8E731}"/>
                </a:ext>
              </a:extLst>
            </p:cNvPr>
            <p:cNvSpPr/>
            <p:nvPr/>
          </p:nvSpPr>
          <p:spPr>
            <a:xfrm>
              <a:off x="7253180" y="5210363"/>
              <a:ext cx="2200536" cy="458074"/>
            </a:xfrm>
            <a:prstGeom prst="rect">
              <a:avLst/>
            </a:prstGeom>
            <a:solidFill>
              <a:schemeClr val="bg1"/>
            </a:solidFill>
          </p:spPr>
          <p:txBody>
            <a:bodyPr wrap="square">
              <a:spAutoFit/>
            </a:bodyPr>
            <a:lstStyle/>
            <a:p>
              <a:pPr algn="ctr">
                <a:lnSpc>
                  <a:spcPct val="150000"/>
                </a:lnSpc>
              </a:pPr>
              <a:r>
                <a:rPr lang="en-US" dirty="0">
                  <a:solidFill>
                    <a:srgbClr val="002060"/>
                  </a:solidFill>
                  <a:latin typeface="Times New Roman" panose="02020603050405020304" pitchFamily="18" charset="0"/>
                  <a:cs typeface="Times New Roman" panose="02020603050405020304" pitchFamily="18" charset="0"/>
                </a:rPr>
                <a:t>Level 2 DFD</a:t>
              </a:r>
            </a:p>
          </p:txBody>
        </p:sp>
        <p:sp>
          <p:nvSpPr>
            <p:cNvPr id="9" name="Rectangle 8">
              <a:extLst>
                <a:ext uri="{FF2B5EF4-FFF2-40B4-BE49-F238E27FC236}">
                  <a16:creationId xmlns:a16="http://schemas.microsoft.com/office/drawing/2014/main" id="{C50268E4-5302-4DA5-87C8-EFF4AC27417A}"/>
                </a:ext>
              </a:extLst>
            </p:cNvPr>
            <p:cNvSpPr/>
            <p:nvPr/>
          </p:nvSpPr>
          <p:spPr>
            <a:xfrm>
              <a:off x="2499285" y="2609192"/>
              <a:ext cx="2200536" cy="867930"/>
            </a:xfrm>
            <a:prstGeom prst="rect">
              <a:avLst/>
            </a:prstGeom>
            <a:solidFill>
              <a:schemeClr val="bg1"/>
            </a:solidFill>
          </p:spPr>
          <p:txBody>
            <a:bodyPr wrap="square">
              <a:spAutoFit/>
            </a:bodyPr>
            <a:lstStyle/>
            <a:p>
              <a:pPr algn="ctr"/>
              <a:r>
                <a:rPr lang="th-TH" dirty="0">
                  <a:solidFill>
                    <a:srgbClr val="002060"/>
                  </a:solidFill>
                  <a:latin typeface="Times New Roman" panose="02020603050405020304" pitchFamily="18" charset="0"/>
                  <a:cs typeface="Times New Roman" panose="02020603050405020304" pitchFamily="18" charset="0"/>
                </a:rPr>
                <a:t>ขอบเขตของระบบ</a:t>
              </a:r>
            </a:p>
            <a:p>
              <a:pPr algn="ctr"/>
              <a:r>
                <a:rPr lang="th-TH" dirty="0">
                  <a:solidFill>
                    <a:srgbClr val="002060"/>
                  </a:solidFill>
                  <a:latin typeface="Times New Roman" panose="02020603050405020304" pitchFamily="18" charset="0"/>
                  <a:cs typeface="Times New Roman" panose="02020603050405020304" pitchFamily="18" charset="0"/>
                </a:rPr>
                <a:t>และการ </a:t>
              </a:r>
              <a:r>
                <a:rPr lang="en-US" dirty="0">
                  <a:solidFill>
                    <a:srgbClr val="002060"/>
                  </a:solidFill>
                  <a:latin typeface="Times New Roman" panose="02020603050405020304" pitchFamily="18" charset="0"/>
                  <a:cs typeface="Times New Roman" panose="02020603050405020304" pitchFamily="18" charset="0"/>
                </a:rPr>
                <a:t>Leveling</a:t>
              </a:r>
            </a:p>
          </p:txBody>
        </p:sp>
      </p:grpSp>
      <p:sp>
        <p:nvSpPr>
          <p:cNvPr id="10" name="Rectangle 9">
            <a:extLst>
              <a:ext uri="{FF2B5EF4-FFF2-40B4-BE49-F238E27FC236}">
                <a16:creationId xmlns:a16="http://schemas.microsoft.com/office/drawing/2014/main" id="{4EB753DD-C085-4B5E-A2CB-9EA9F915843C}"/>
              </a:ext>
            </a:extLst>
          </p:cNvPr>
          <p:cNvSpPr/>
          <p:nvPr/>
        </p:nvSpPr>
        <p:spPr>
          <a:xfrm>
            <a:off x="290051" y="6030986"/>
            <a:ext cx="4896465" cy="461665"/>
          </a:xfrm>
          <a:prstGeom prst="rect">
            <a:avLst/>
          </a:prstGeom>
        </p:spPr>
        <p:txBody>
          <a:bodyPr wrap="square">
            <a:spAutoFit/>
          </a:bodyPr>
          <a:lstStyle/>
          <a:p>
            <a:r>
              <a:rPr lang="en-US" sz="1200" dirty="0">
                <a:solidFill>
                  <a:srgbClr val="002060"/>
                </a:solidFill>
                <a:latin typeface="Times New Roman" panose="02020603050405020304" pitchFamily="18" charset="0"/>
                <a:cs typeface="Times New Roman" panose="02020603050405020304" pitchFamily="18" charset="0"/>
              </a:rPr>
              <a:t>Goodland M., Slater C., SSADM - A Practical </a:t>
            </a:r>
            <a:r>
              <a:rPr lang="en-US" sz="1200" dirty="0" err="1">
                <a:solidFill>
                  <a:srgbClr val="002060"/>
                </a:solidFill>
                <a:latin typeface="Times New Roman" panose="02020603050405020304" pitchFamily="18" charset="0"/>
                <a:cs typeface="Times New Roman" panose="02020603050405020304" pitchFamily="18" charset="0"/>
              </a:rPr>
              <a:t>Approch</a:t>
            </a:r>
            <a:r>
              <a:rPr lang="en-US" sz="1200" dirty="0">
                <a:solidFill>
                  <a:srgbClr val="002060"/>
                </a:solidFill>
                <a:latin typeface="Times New Roman" panose="02020603050405020304" pitchFamily="18" charset="0"/>
                <a:cs typeface="Times New Roman" panose="02020603050405020304" pitchFamily="18" charset="0"/>
              </a:rPr>
              <a:t>, McGraw Hill, 1995.</a:t>
            </a:r>
          </a:p>
          <a:p>
            <a:r>
              <a:rPr lang="en-US" sz="1200" dirty="0">
                <a:solidFill>
                  <a:srgbClr val="002060"/>
                </a:solidFill>
                <a:latin typeface="Times New Roman" panose="02020603050405020304" pitchFamily="18" charset="0"/>
                <a:cs typeface="Times New Roman" panose="02020603050405020304" pitchFamily="18" charset="0"/>
              </a:rPr>
              <a:t>Kendall., K., Kendall J., System Analysis and Design, Prentice Hall, 1998</a:t>
            </a:r>
          </a:p>
        </p:txBody>
      </p:sp>
      <p:sp>
        <p:nvSpPr>
          <p:cNvPr id="12" name="Rectangle 11">
            <a:extLst>
              <a:ext uri="{FF2B5EF4-FFF2-40B4-BE49-F238E27FC236}">
                <a16:creationId xmlns:a16="http://schemas.microsoft.com/office/drawing/2014/main" id="{D4BBEB69-1E90-455A-B784-846CA215D3E1}"/>
              </a:ext>
            </a:extLst>
          </p:cNvPr>
          <p:cNvSpPr/>
          <p:nvPr/>
        </p:nvSpPr>
        <p:spPr>
          <a:xfrm>
            <a:off x="7539439" y="2302125"/>
            <a:ext cx="3989444" cy="3108543"/>
          </a:xfrm>
          <a:prstGeom prst="rect">
            <a:avLst/>
          </a:prstGeom>
        </p:spPr>
        <p:txBody>
          <a:bodyPr wrap="square">
            <a:spAutoFit/>
          </a:bodyPr>
          <a:lstStyle/>
          <a:p>
            <a:r>
              <a:rPr lang="th-TH" sz="2000" b="1" u="sng" dirty="0">
                <a:solidFill>
                  <a:srgbClr val="002060"/>
                </a:solidFill>
                <a:latin typeface="Times New Roman" panose="02020603050405020304" pitchFamily="18" charset="0"/>
                <a:cs typeface="Times New Roman" panose="02020603050405020304" pitchFamily="18" charset="0"/>
              </a:rPr>
              <a:t>การสร้าง </a:t>
            </a:r>
            <a:r>
              <a:rPr lang="en-US" sz="2000" b="1" u="sng" dirty="0">
                <a:solidFill>
                  <a:srgbClr val="002060"/>
                </a:solidFill>
                <a:latin typeface="Times New Roman" panose="02020603050405020304" pitchFamily="18" charset="0"/>
                <a:cs typeface="Times New Roman" panose="02020603050405020304" pitchFamily="18" charset="0"/>
              </a:rPr>
              <a:t>DFD</a:t>
            </a:r>
            <a:endParaRPr lang="en-US" sz="2200" b="1" u="sng"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h-TH" sz="2000" b="1" dirty="0">
                <a:solidFill>
                  <a:srgbClr val="002060"/>
                </a:solidFill>
                <a:latin typeface="Times New Roman" panose="02020603050405020304" pitchFamily="18" charset="0"/>
                <a:cs typeface="Times New Roman" panose="02020603050405020304" pitchFamily="18" charset="0"/>
              </a:rPr>
              <a:t>ระบุขอบเขตของระบบ</a:t>
            </a:r>
            <a:endParaRPr lang="en-US" sz="2000" b="1"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h-TH" sz="2000" b="1" dirty="0">
                <a:solidFill>
                  <a:srgbClr val="002060"/>
                </a:solidFill>
                <a:latin typeface="Times New Roman" panose="02020603050405020304" pitchFamily="18" charset="0"/>
                <a:cs typeface="Times New Roman" panose="02020603050405020304" pitchFamily="18" charset="0"/>
              </a:rPr>
              <a:t>เชื่อมโยง </a:t>
            </a:r>
            <a:r>
              <a:rPr lang="en-US" sz="2000" b="1" dirty="0">
                <a:solidFill>
                  <a:srgbClr val="002060"/>
                </a:solidFill>
                <a:latin typeface="Times New Roman" panose="02020603050405020304" pitchFamily="18" charset="0"/>
                <a:cs typeface="Times New Roman" panose="02020603050405020304" pitchFamily="18" charset="0"/>
              </a:rPr>
              <a:t>Input</a:t>
            </a:r>
          </a:p>
          <a:p>
            <a:pPr marL="285750" indent="-285750">
              <a:buFont typeface="Arial" panose="020B0604020202020204" pitchFamily="34" charset="0"/>
              <a:buChar char="•"/>
            </a:pPr>
            <a:r>
              <a:rPr lang="th-TH" sz="2000" b="1" dirty="0">
                <a:solidFill>
                  <a:srgbClr val="002060"/>
                </a:solidFill>
                <a:latin typeface="Times New Roman" panose="02020603050405020304" pitchFamily="18" charset="0"/>
                <a:cs typeface="Times New Roman" panose="02020603050405020304" pitchFamily="18" charset="0"/>
              </a:rPr>
              <a:t>จัดการกิจกรรมภายในขอบเขต</a:t>
            </a:r>
            <a:endParaRPr lang="en-US" sz="2000" b="1"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h-TH" sz="2000" b="1" dirty="0">
                <a:solidFill>
                  <a:srgbClr val="002060"/>
                </a:solidFill>
                <a:latin typeface="Times New Roman" panose="02020603050405020304" pitchFamily="18" charset="0"/>
                <a:cs typeface="Times New Roman" panose="02020603050405020304" pitchFamily="18" charset="0"/>
              </a:rPr>
              <a:t>เติมช่องว่าง/ส่วนต่อให้ครบถ้วน</a:t>
            </a:r>
          </a:p>
          <a:p>
            <a:pPr marL="285750" indent="-285750">
              <a:buFont typeface="Arial" panose="020B0604020202020204" pitchFamily="34" charset="0"/>
              <a:buChar char="•"/>
            </a:pPr>
            <a:r>
              <a:rPr lang="th-TH" sz="2000" b="1" dirty="0">
                <a:solidFill>
                  <a:srgbClr val="002060"/>
                </a:solidFill>
                <a:latin typeface="Times New Roman" panose="02020603050405020304" pitchFamily="18" charset="0"/>
                <a:cs typeface="Times New Roman" panose="02020603050405020304" pitchFamily="18" charset="0"/>
              </a:rPr>
              <a:t>ทบทวน</a:t>
            </a:r>
          </a:p>
          <a:p>
            <a:pPr marL="285750" indent="-285750">
              <a:buFont typeface="Arial" panose="020B0604020202020204" pitchFamily="34" charset="0"/>
              <a:buChar char="•"/>
            </a:pPr>
            <a:r>
              <a:rPr lang="th-TH" sz="2000" b="1" dirty="0">
                <a:solidFill>
                  <a:srgbClr val="002060"/>
                </a:solidFill>
                <a:latin typeface="Times New Roman" panose="02020603050405020304" pitchFamily="18" charset="0"/>
                <a:cs typeface="Times New Roman" panose="02020603050405020304" pitchFamily="18" charset="0"/>
              </a:rPr>
              <a:t>ขยายไปยัง</a:t>
            </a:r>
            <a:r>
              <a:rPr lang="en-US" sz="2000" b="1" dirty="0">
                <a:solidFill>
                  <a:srgbClr val="002060"/>
                </a:solidFill>
                <a:latin typeface="Times New Roman" panose="02020603050405020304" pitchFamily="18" charset="0"/>
                <a:cs typeface="Times New Roman" panose="02020603050405020304" pitchFamily="18" charset="0"/>
              </a:rPr>
              <a:t> level 1, 2, …, n DFD</a:t>
            </a:r>
          </a:p>
        </p:txBody>
      </p:sp>
      <p:sp>
        <p:nvSpPr>
          <p:cNvPr id="11" name="Oval 8">
            <a:extLst>
              <a:ext uri="{FF2B5EF4-FFF2-40B4-BE49-F238E27FC236}">
                <a16:creationId xmlns:a16="http://schemas.microsoft.com/office/drawing/2014/main" id="{7B82B2F2-E86A-44B4-AD8A-6A10D0681F29}"/>
              </a:ext>
            </a:extLst>
          </p:cNvPr>
          <p:cNvSpPr/>
          <p:nvPr/>
        </p:nvSpPr>
        <p:spPr>
          <a:xfrm>
            <a:off x="10997342" y="6276109"/>
            <a:ext cx="1063083" cy="433085"/>
          </a:xfrm>
          <a:prstGeom prst="flowChartTerminator">
            <a:avLst/>
          </a:prstGeom>
          <a:solidFill>
            <a:schemeClr val="bg1"/>
          </a:solid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400" b="1" smtClean="0">
                <a:solidFill>
                  <a:schemeClr val="tx1"/>
                </a:solidFill>
                <a:latin typeface="TH SarabunPSK" panose="020B0500040200020003" pitchFamily="34" charset="-34"/>
                <a:cs typeface="TH SarabunPSK" panose="020B0500040200020003" pitchFamily="34" charset="-34"/>
              </a:rPr>
              <a:pPr algn="ctr"/>
              <a:t>9</a:t>
            </a:fld>
            <a:r>
              <a:rPr lang="en-US" sz="2400" b="1" dirty="0">
                <a:solidFill>
                  <a:schemeClr val="tx1"/>
                </a:solidFill>
                <a:latin typeface="TH SarabunPSK" panose="020B0500040200020003" pitchFamily="34" charset="-34"/>
                <a:cs typeface="TH SarabunPSK" panose="020B0500040200020003" pitchFamily="34" charset="-34"/>
              </a:rPr>
              <a:t>/20</a:t>
            </a:r>
            <a:endParaRPr lang="th-TH" sz="2400" b="1" dirty="0">
              <a:solidFill>
                <a:schemeClr val="tx1"/>
              </a:solidFill>
              <a:latin typeface="TH SarabunPSK" panose="020B0500040200020003" pitchFamily="34" charset="-34"/>
              <a:cs typeface="TH SarabunPSK" panose="020B0500040200020003" pitchFamily="34" charset="-34"/>
            </a:endParaRPr>
          </a:p>
        </p:txBody>
      </p:sp>
      <p:sp>
        <p:nvSpPr>
          <p:cNvPr id="13" name="Rectangle 12">
            <a:extLst>
              <a:ext uri="{FF2B5EF4-FFF2-40B4-BE49-F238E27FC236}">
                <a16:creationId xmlns:a16="http://schemas.microsoft.com/office/drawing/2014/main" id="{774816CD-5B0C-4248-B19C-91BED2D20BBF}"/>
              </a:ext>
            </a:extLst>
          </p:cNvPr>
          <p:cNvSpPr/>
          <p:nvPr/>
        </p:nvSpPr>
        <p:spPr>
          <a:xfrm>
            <a:off x="492659" y="4223344"/>
            <a:ext cx="1858654" cy="867930"/>
          </a:xfrm>
          <a:prstGeom prst="rect">
            <a:avLst/>
          </a:prstGeom>
          <a:solidFill>
            <a:schemeClr val="bg1"/>
          </a:solidFill>
        </p:spPr>
        <p:txBody>
          <a:bodyPr wrap="square">
            <a:spAutoFit/>
          </a:bodyPr>
          <a:lstStyle/>
          <a:p>
            <a:r>
              <a:rPr lang="th-TH" dirty="0">
                <a:solidFill>
                  <a:srgbClr val="002060"/>
                </a:solidFill>
                <a:latin typeface="Times New Roman" panose="02020603050405020304" pitchFamily="18" charset="0"/>
                <a:cs typeface="Times New Roman" panose="02020603050405020304" pitchFamily="18" charset="0"/>
              </a:rPr>
              <a:t>ขอบเขตของระบบ</a:t>
            </a:r>
          </a:p>
          <a:p>
            <a:r>
              <a:rPr lang="th-TH" dirty="0">
                <a:solidFill>
                  <a:srgbClr val="002060"/>
                </a:solidFill>
                <a:latin typeface="Times New Roman" panose="02020603050405020304" pitchFamily="18" charset="0"/>
                <a:cs typeface="Times New Roman" panose="02020603050405020304" pitchFamily="18" charset="0"/>
              </a:rPr>
              <a:t>และการ </a:t>
            </a:r>
            <a:r>
              <a:rPr lang="en-US" dirty="0">
                <a:solidFill>
                  <a:srgbClr val="002060"/>
                </a:solidFill>
                <a:latin typeface="Times New Roman" panose="02020603050405020304" pitchFamily="18" charset="0"/>
                <a:cs typeface="Times New Roman" panose="02020603050405020304" pitchFamily="18" charset="0"/>
              </a:rPr>
              <a:t>Leveling</a:t>
            </a:r>
          </a:p>
        </p:txBody>
      </p:sp>
    </p:spTree>
    <p:extLst>
      <p:ext uri="{BB962C8B-B14F-4D97-AF65-F5344CB8AC3E}">
        <p14:creationId xmlns:p14="http://schemas.microsoft.com/office/powerpoint/2010/main" val="141878744"/>
      </p:ext>
    </p:extLst>
  </p:cSld>
  <p:clrMapOvr>
    <a:masterClrMapping/>
  </p:clrMapOvr>
</p:sld>
</file>

<file path=ppt/theme/theme1.xml><?xml version="1.0" encoding="utf-8"?>
<a:theme xmlns:a="http://schemas.openxmlformats.org/drawingml/2006/main" name="Example robotics_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ample robotics_2" id="{7BF7FFB9-3D62-428B-93B0-E8AD5614892C}" vid="{E15F4E92-74E0-4BBB-A16B-6456E7BC53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Example robotics_2</Template>
  <TotalTime>4217</TotalTime>
  <Words>1172</Words>
  <Application>Microsoft Office PowerPoint</Application>
  <PresentationFormat>Widescreen</PresentationFormat>
  <Paragraphs>126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TH SarabunPSK</vt:lpstr>
      <vt:lpstr>Times New Roman</vt:lpstr>
      <vt:lpstr>Example robotics_2</vt:lpstr>
      <vt:lpstr>โรงงานดิจิทัล</vt:lpstr>
      <vt:lpstr>เนื้อหา</vt:lpstr>
      <vt:lpstr>จุดประสงค์การเรียนรู้</vt:lpstr>
      <vt:lpstr>บทนำ</vt:lpstr>
      <vt:lpstr>บทนำ</vt:lpstr>
      <vt:lpstr>บทนำ</vt:lpstr>
      <vt:lpstr>บทนำ</vt:lpstr>
      <vt:lpstr>บทนำ</vt:lpstr>
      <vt:lpstr>บทนำ</vt:lpstr>
      <vt:lpstr>บทนำ</vt:lpstr>
      <vt:lpstr>การสร้างผังการไหลของข้อมูล</vt:lpstr>
      <vt:lpstr>การสร้างผังการไหลของข้อมูล</vt:lpstr>
      <vt:lpstr>การสร้างผังการไหลของข้อมูล</vt:lpstr>
      <vt:lpstr>ตัวอย่างผังการไหลของข้อมูล</vt:lpstr>
      <vt:lpstr>ตัวอย่างผังการไหลของข้อมูล: การพัฒนา DFD</vt:lpstr>
      <vt:lpstr>กรณีศึกษา: โรงงานผลิตเฟอร์นิเจอร์</vt:lpstr>
      <vt:lpstr>กรณีศึกษา: โรงงานผลิตเฟอร์นิเจอร์</vt:lpstr>
      <vt:lpstr>กรณีศึกษา: โรงงานผลิตเฟอร์นิเจอร์</vt:lpstr>
      <vt:lpstr>กรณีศึกษา: โรงงานผลิตเฟอร์นิเจอร์</vt:lpstr>
      <vt:lpstr>ขอบคุณครับ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528</cp:revision>
  <cp:lastPrinted>2019-04-23T18:18:06Z</cp:lastPrinted>
  <dcterms:created xsi:type="dcterms:W3CDTF">2019-04-22T07:15:46Z</dcterms:created>
  <dcterms:modified xsi:type="dcterms:W3CDTF">2020-07-14T00:49:28Z</dcterms:modified>
</cp:coreProperties>
</file>