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02" r:id="rId3"/>
    <p:sldId id="303" r:id="rId4"/>
    <p:sldId id="308" r:id="rId5"/>
    <p:sldId id="309" r:id="rId6"/>
    <p:sldId id="304" r:id="rId7"/>
    <p:sldId id="305" r:id="rId8"/>
    <p:sldId id="306" r:id="rId9"/>
    <p:sldId id="311" r:id="rId10"/>
    <p:sldId id="317" r:id="rId11"/>
    <p:sldId id="313" r:id="rId12"/>
    <p:sldId id="307" r:id="rId13"/>
    <p:sldId id="318" r:id="rId14"/>
    <p:sldId id="312" r:id="rId15"/>
    <p:sldId id="320" r:id="rId16"/>
    <p:sldId id="319" r:id="rId17"/>
    <p:sldId id="314" r:id="rId18"/>
    <p:sldId id="316" r:id="rId19"/>
    <p:sldId id="310" r:id="rId20"/>
    <p:sldId id="321" r:id="rId21"/>
    <p:sldId id="315" r:id="rId22"/>
    <p:sldId id="2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1CF2-E3D2-428B-861A-B7176EA29A56}" type="datetime1">
              <a:rPr lang="en-GB" smtClean="0"/>
              <a:t>03/08/2020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Mihaela ULMEANU, Cristian DOICIN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8582-9833-415C-8454-FD050AC9F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14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8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  <p:sldLayoutId id="2147483665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dhubs.com/knowledge-base/impact-layer-height-3d-print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journals.plos.org/plosone/article?id=10.1371/journal.pone.0195291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n3d.com/guide-on-how-to-choose-professional-desktop-3d-printer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dhubs.com/knowledge-base/3d-printing-geometry-restrictions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aam.info/Downloads/Pdfs/proceedings/proceedings_2019/074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dhubs.com/knowledge-base/selecting-right-3d-printing-process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dhubs.com/knowledge-base/selecting-right-3d-printing-process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urface-roughness-versus-print-speed-different-printing-temperature-a-skirt-without_fig6_333133123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s.globalspec.com/article/7447/factors-to-consider-when-3d-printing-or-additive-manufacturing-metal-parts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dhubs.com/knowledge-base/supports-3d-printing-technology-overview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n3d.com/guide-on-how-to-choose-professional-desktop-3d-printer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n3d.com/guide-on-how-to-choose-professional-desktop-3d-printer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dhubs.com/knowledge-base/key-design-considerations-3d-printin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alloys.com/blog/surface-roughnes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3faktur.com/en/the-surface-quality-of-3d-printed-parts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214860418306444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4448376"/>
            <a:ext cx="8950284" cy="1121423"/>
          </a:xfrm>
        </p:spPr>
        <p:txBody>
          <a:bodyPr/>
          <a:lstStyle/>
          <a:p>
            <a:pPr algn="l"/>
            <a:r>
              <a:rPr lang="en-GB" sz="2400" dirty="0">
                <a:solidFill>
                  <a:srgbClr val="002060"/>
                </a:solidFill>
              </a:rPr>
              <a:t>Developer: </a:t>
            </a:r>
            <a:r>
              <a:rPr lang="ro-RO" sz="2400" dirty="0">
                <a:solidFill>
                  <a:srgbClr val="002060"/>
                </a:solidFill>
              </a:rPr>
              <a:t>Mihaela Ulmeanu</a:t>
            </a:r>
            <a:endParaRPr lang="sv-SE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Course </a:t>
            </a:r>
            <a:r>
              <a:rPr lang="ro-RO" sz="3200" dirty="0">
                <a:solidFill>
                  <a:srgbClr val="002060"/>
                </a:solidFill>
              </a:rPr>
              <a:t>12</a:t>
            </a:r>
            <a:r>
              <a:rPr lang="en-US" sz="3200" dirty="0">
                <a:solidFill>
                  <a:srgbClr val="002060"/>
                </a:solidFill>
              </a:rPr>
              <a:t>: </a:t>
            </a:r>
            <a:r>
              <a:rPr lang="en-GB" sz="3200" dirty="0">
                <a:solidFill>
                  <a:srgbClr val="002060"/>
                </a:solidFill>
              </a:rPr>
              <a:t>Additive Manufacturing for Industry 4.0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5FE6DA-FFE7-4EB8-BA67-4FE97D894B1B}"/>
              </a:ext>
            </a:extLst>
          </p:cNvPr>
          <p:cNvSpPr txBox="1">
            <a:spLocks/>
          </p:cNvSpPr>
          <p:nvPr/>
        </p:nvSpPr>
        <p:spPr>
          <a:xfrm>
            <a:off x="1070427" y="3429000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dirty="0">
                <a:solidFill>
                  <a:srgbClr val="002060"/>
                </a:solidFill>
              </a:rPr>
              <a:t>Lecture 8 – Teaching material (T)</a:t>
            </a: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F74AD9-3EC2-4246-9BED-5A3B90D25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907" y="418290"/>
            <a:ext cx="6172375" cy="55619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348575-662B-4CD4-85E9-B59AE94E1289}"/>
              </a:ext>
            </a:extLst>
          </p:cNvPr>
          <p:cNvSpPr/>
          <p:nvPr/>
        </p:nvSpPr>
        <p:spPr>
          <a:xfrm>
            <a:off x="684179" y="5589013"/>
            <a:ext cx="3683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https://www.3dhubs.com/knowledge-base/impact-layer-height-3d-print/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A5720-151C-4B6F-A786-AC4B33A04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49" y="2210924"/>
            <a:ext cx="4870405" cy="272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7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D43E4-557D-42FD-A8E8-192BAE1A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39" y="2782669"/>
            <a:ext cx="3065462" cy="888031"/>
          </a:xfrm>
        </p:spPr>
        <p:txBody>
          <a:bodyPr>
            <a:normAutofit fontScale="90000"/>
          </a:bodyPr>
          <a:lstStyle/>
          <a:p>
            <a:r>
              <a:rPr lang="en-GB" dirty="0"/>
              <a:t>Case study: 3D printed bone prostheses and scaffolds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A84041-FEED-4694-A1C7-0C390313448F}"/>
              </a:ext>
            </a:extLst>
          </p:cNvPr>
          <p:cNvSpPr/>
          <p:nvPr/>
        </p:nvSpPr>
        <p:spPr>
          <a:xfrm>
            <a:off x="675649" y="4315195"/>
            <a:ext cx="3933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https://journals.plos.org/plosone/article?id=10.1371/journal.pone.0195291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712C5-3753-436F-BF6F-EF426AC48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474" y="391524"/>
            <a:ext cx="7049127" cy="56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2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72DA-43C8-4029-9B36-EA600561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Layer height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159117-B544-42C2-8CC3-A93175B42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1692998"/>
            <a:ext cx="10067925" cy="38109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C12BB6-F190-49FB-9E75-68BBB91206A0}"/>
              </a:ext>
            </a:extLst>
          </p:cNvPr>
          <p:cNvSpPr/>
          <p:nvPr/>
        </p:nvSpPr>
        <p:spPr>
          <a:xfrm>
            <a:off x="2276475" y="5665906"/>
            <a:ext cx="8081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https://www.bcn3d.com/guide-on-how-to-choose-professional-desktop-3d-printer/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587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F615D4-702B-4E08-B8F8-11AD747C1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915" y="509158"/>
            <a:ext cx="6750997" cy="56394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EC873A-0632-4F0A-A8F4-CC2D62A3B456}"/>
              </a:ext>
            </a:extLst>
          </p:cNvPr>
          <p:cNvSpPr/>
          <p:nvPr/>
        </p:nvSpPr>
        <p:spPr>
          <a:xfrm>
            <a:off x="907914" y="3328863"/>
            <a:ext cx="2944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https://www.3dhubs.com/knowledge-base/3d-printing-geometry-restrictions/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42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6E72-7A8D-49F8-BAB1-82A1997C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74" y="2569948"/>
            <a:ext cx="3913879" cy="888031"/>
          </a:xfrm>
        </p:spPr>
        <p:txBody>
          <a:bodyPr>
            <a:normAutofit fontScale="90000"/>
          </a:bodyPr>
          <a:lstStyle/>
          <a:p>
            <a:r>
              <a:rPr lang="en-GB" dirty="0"/>
              <a:t>Parameters that influence on strength of FDM 3D printed material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5838E-3F25-44EE-989D-52A4B139DD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933" y="274822"/>
            <a:ext cx="6442191" cy="62678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17A736-044E-4A08-83A7-D31EA91A7F51}"/>
              </a:ext>
            </a:extLst>
          </p:cNvPr>
          <p:cNvSpPr/>
          <p:nvPr/>
        </p:nvSpPr>
        <p:spPr>
          <a:xfrm>
            <a:off x="7837140" y="5128763"/>
            <a:ext cx="37009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https://www.daaam.info/Downloads/Pdfs/proceedings/proceedings_2019/074.pdf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754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81ED7E-5313-4499-A1B9-60F74A0EE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617" y="400536"/>
            <a:ext cx="5544766" cy="56675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332348-A2BA-4587-A06D-D489F116A5EF}"/>
              </a:ext>
            </a:extLst>
          </p:cNvPr>
          <p:cNvSpPr/>
          <p:nvPr/>
        </p:nvSpPr>
        <p:spPr>
          <a:xfrm>
            <a:off x="8550612" y="5984529"/>
            <a:ext cx="2743201" cy="47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https://www.3dhubs.com/knowledge-base/selecting-right-3d-printing-process/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29893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E45FC9-C5C9-48E7-AE34-85000EF6C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498" y="463332"/>
            <a:ext cx="8122338" cy="54705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B2D123-4EE2-4080-AFD9-34228A52C968}"/>
              </a:ext>
            </a:extLst>
          </p:cNvPr>
          <p:cNvSpPr/>
          <p:nvPr/>
        </p:nvSpPr>
        <p:spPr>
          <a:xfrm>
            <a:off x="528164" y="3105835"/>
            <a:ext cx="28761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https://www.3dhubs.com/knowledge-base/selecting-right-3d-printing-process/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720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6C856-DCF9-40C9-A3FC-8D885CBC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539" y="2325099"/>
            <a:ext cx="2865436" cy="1103901"/>
          </a:xfrm>
        </p:spPr>
        <p:txBody>
          <a:bodyPr>
            <a:normAutofit fontScale="90000"/>
          </a:bodyPr>
          <a:lstStyle/>
          <a:p>
            <a:r>
              <a:rPr lang="en-GB"/>
              <a:t>Surface roughness vs print speed at different printing temperature </a:t>
            </a:r>
            <a:endParaRPr lang="en-GB" dirty="0"/>
          </a:p>
        </p:txBody>
      </p:sp>
      <p:pic>
        <p:nvPicPr>
          <p:cNvPr id="6146" name="Picture 2" descr="Surface roughness versus print speed @ different printing ...">
            <a:extLst>
              <a:ext uri="{FF2B5EF4-FFF2-40B4-BE49-F238E27FC236}">
                <a16:creationId xmlns:a16="http://schemas.microsoft.com/office/drawing/2014/main" id="{AB156D0E-BB70-4A10-A25C-0EC720C14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33375"/>
            <a:ext cx="6723754" cy="579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DD6C3B-97EF-4557-BCE9-827A56A70CE7}"/>
              </a:ext>
            </a:extLst>
          </p:cNvPr>
          <p:cNvSpPr/>
          <p:nvPr/>
        </p:nvSpPr>
        <p:spPr>
          <a:xfrm>
            <a:off x="448571" y="5672435"/>
            <a:ext cx="3838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https://www.researchgate.net/figure/Surface-roughness-versus-print-speed-different-printing-temperature-a-skirt-without_fig6_333133123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33334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09B066-3DFE-4482-BBBB-7A73EBC0F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49" y="1473597"/>
            <a:ext cx="11158765" cy="44505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7D210C-CFB1-4428-9883-0E125F49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9263"/>
            <a:ext cx="9912350" cy="887412"/>
          </a:xfrm>
        </p:spPr>
        <p:txBody>
          <a:bodyPr/>
          <a:lstStyle/>
          <a:p>
            <a:r>
              <a:rPr lang="en-GB" dirty="0"/>
              <a:t>Post processing</a:t>
            </a:r>
          </a:p>
        </p:txBody>
      </p:sp>
    </p:spTree>
    <p:extLst>
      <p:ext uri="{BB962C8B-B14F-4D97-AF65-F5344CB8AC3E}">
        <p14:creationId xmlns:p14="http://schemas.microsoft.com/office/powerpoint/2010/main" val="3760552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actors to Consider When 3D Printing or Additive Manufacturing ...">
            <a:extLst>
              <a:ext uri="{FF2B5EF4-FFF2-40B4-BE49-F238E27FC236}">
                <a16:creationId xmlns:a16="http://schemas.microsoft.com/office/drawing/2014/main" id="{49953B50-5773-4146-9DAC-942D10F8E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642026"/>
            <a:ext cx="9752982" cy="54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064292-27E7-47FF-B1A7-8AFDA2DB3BD2}"/>
              </a:ext>
            </a:extLst>
          </p:cNvPr>
          <p:cNvSpPr/>
          <p:nvPr/>
        </p:nvSpPr>
        <p:spPr>
          <a:xfrm>
            <a:off x="295275" y="5950453"/>
            <a:ext cx="3333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https://insights.globalspec.com/article/7447/factors-to-consider-when-3d-printing-or-additive-manufacturing-metal-parts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8962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DAE6B1-8419-401E-B3BE-C3434242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8. Optimization of 3D printing process parameters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C9043D-9317-47E0-9AEE-1CA706CF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256" y="1673702"/>
            <a:ext cx="10675193" cy="422227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Machine preparation and settings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Design rules for 3D printing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Part quality (layer height, line width etc.)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Part shell (wall thickness, top/bottom thickness, bottom pattern initial layer etc.)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Part infill (infill density, infill pattern, infill support etc.)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Material characteristics (printing temperature, flow rate, diameter etc)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Printing speed and travel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Post-processing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Technology specific parameters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464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0FD1E8-5DC3-4562-AC48-582F683BE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264" y="466927"/>
            <a:ext cx="7279656" cy="56925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765DA6-CC7E-4E4E-A1B4-B3E4D58C954F}"/>
              </a:ext>
            </a:extLst>
          </p:cNvPr>
          <p:cNvSpPr/>
          <p:nvPr/>
        </p:nvSpPr>
        <p:spPr>
          <a:xfrm>
            <a:off x="1024647" y="3232294"/>
            <a:ext cx="2885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https://www.3dhubs.com/knowledge-base/supports-3d-printing-technology-overview/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122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904DC-D0EF-45EF-B078-67ADE083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Post-Processing Methods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99679-51BB-4267-A8DE-03C31C83B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9743" y="2629469"/>
            <a:ext cx="9523446" cy="3290406"/>
          </a:xfrm>
        </p:spPr>
        <p:txBody>
          <a:bodyPr numCol="2">
            <a:normAutofit/>
          </a:bodyPr>
          <a:lstStyle/>
          <a:p>
            <a:r>
              <a:rPr lang="en-GB" dirty="0" err="1"/>
              <a:t>Depowdering</a:t>
            </a:r>
            <a:endParaRPr lang="en-GB" dirty="0"/>
          </a:p>
          <a:p>
            <a:r>
              <a:rPr lang="en-GB" dirty="0"/>
              <a:t>Shot Peening</a:t>
            </a:r>
          </a:p>
          <a:p>
            <a:r>
              <a:rPr lang="en-GB" dirty="0"/>
              <a:t>Dyeing</a:t>
            </a:r>
          </a:p>
          <a:p>
            <a:r>
              <a:rPr lang="en-GB" dirty="0"/>
              <a:t>Spray Painting</a:t>
            </a:r>
          </a:p>
          <a:p>
            <a:r>
              <a:rPr lang="en-GB" dirty="0"/>
              <a:t>Chemical Smoothing</a:t>
            </a:r>
          </a:p>
          <a:p>
            <a:r>
              <a:rPr lang="en-GB" dirty="0"/>
              <a:t>Flocking</a:t>
            </a:r>
          </a:p>
          <a:p>
            <a:r>
              <a:rPr lang="en-GB" dirty="0"/>
              <a:t>Coating</a:t>
            </a:r>
          </a:p>
          <a:p>
            <a:r>
              <a:rPr lang="en-GB" dirty="0"/>
              <a:t>Galvanization</a:t>
            </a:r>
          </a:p>
          <a:p>
            <a:r>
              <a:rPr lang="en-GB" dirty="0"/>
              <a:t>Physical Vapor Deposition (PVD) Coating</a:t>
            </a:r>
          </a:p>
          <a:p>
            <a:r>
              <a:rPr lang="en-GB" dirty="0"/>
              <a:t>Chemical Vapor Deposition (CVD) Coating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CB0922-E8F7-47BD-871B-1826545F7E72}"/>
              </a:ext>
            </a:extLst>
          </p:cNvPr>
          <p:cNvSpPr/>
          <p:nvPr/>
        </p:nvSpPr>
        <p:spPr>
          <a:xfrm>
            <a:off x="1869743" y="1652423"/>
            <a:ext cx="9626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Methods vary depending on AM technology, but the most common are:</a:t>
            </a:r>
          </a:p>
        </p:txBody>
      </p:sp>
    </p:spTree>
    <p:extLst>
      <p:ext uri="{BB962C8B-B14F-4D97-AF65-F5344CB8AC3E}">
        <p14:creationId xmlns:p14="http://schemas.microsoft.com/office/powerpoint/2010/main" val="4007279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48385-8AF3-499B-B328-86F144E6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Machine preparation and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22D7F-23BC-490D-BEDB-A864EDD7F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516597"/>
          </a:xfrm>
        </p:spPr>
        <p:txBody>
          <a:bodyPr>
            <a:normAutofit/>
          </a:bodyPr>
          <a:lstStyle/>
          <a:p>
            <a:r>
              <a:rPr lang="en-GB" dirty="0"/>
              <a:t>Guidance from the machine manufacturer on regular machine maintenance should always be followed, however, internal additional steps should be considered, for example: • checking the tip wipers for wear ahead of production to allow a clean tip wipe ahead of each build layer; • checking the purge chute is clear preventing a backlog during production; • checking that the build chamber is clear of debris and a new sacrificial build sheet is placed in ahead of each production run; and • ensuring that the correct material and a sufficient amount is loaded prior to pressing go on the machine.</a:t>
            </a:r>
          </a:p>
          <a:p>
            <a:r>
              <a:rPr lang="en-GB" dirty="0"/>
              <a:t>See Laboratory 1,  Workshop 1 &amp; Workshop 2 for further guides on FDM machine preparations.</a:t>
            </a:r>
          </a:p>
        </p:txBody>
      </p:sp>
    </p:spTree>
    <p:extLst>
      <p:ext uri="{BB962C8B-B14F-4D97-AF65-F5344CB8AC3E}">
        <p14:creationId xmlns:p14="http://schemas.microsoft.com/office/powerpoint/2010/main" val="372547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F42C1-469D-42F1-9A56-B74D02C45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For FDM machine preparation varies on the constructive particularities of the machines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7ECC84-1A13-4DA8-8D05-311F3FE56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242" y="1562100"/>
            <a:ext cx="8771516" cy="46216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C84E4D-9FDE-4665-9C75-50E27A86AEB0}"/>
              </a:ext>
            </a:extLst>
          </p:cNvPr>
          <p:cNvSpPr/>
          <p:nvPr/>
        </p:nvSpPr>
        <p:spPr>
          <a:xfrm>
            <a:off x="339725" y="6105525"/>
            <a:ext cx="2905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https://www.bcn3d.com/guide-on-how-to-choose-professional-desktop-3d-printer/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6872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985C6B-3470-413B-91CF-85B808E45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937" y="504825"/>
            <a:ext cx="7946126" cy="56957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1EEBDB-F12A-456F-8002-1F9FF4EDBA44}"/>
              </a:ext>
            </a:extLst>
          </p:cNvPr>
          <p:cNvSpPr/>
          <p:nvPr/>
        </p:nvSpPr>
        <p:spPr>
          <a:xfrm>
            <a:off x="339725" y="6105525"/>
            <a:ext cx="2905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https://www.bcn3d.com/guide-on-how-to-choose-professional-desktop-3d-printer/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8304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D13D-D75F-49C1-801C-CD597C51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Design rules for 3D printing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55EB9-00B4-455D-95C1-D25DCBA06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02" y="1600200"/>
            <a:ext cx="7853796" cy="45270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453516-EB24-410C-B48D-38F9168FB79F}"/>
              </a:ext>
            </a:extLst>
          </p:cNvPr>
          <p:cNvSpPr/>
          <p:nvPr/>
        </p:nvSpPr>
        <p:spPr>
          <a:xfrm>
            <a:off x="8782049" y="4926950"/>
            <a:ext cx="2524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https://www.3dhubs.com/knowledge-base/key-design-considerations-3d-printing/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03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012EF-AF43-4567-86BE-5436B2D2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quality</a:t>
            </a:r>
          </a:p>
        </p:txBody>
      </p:sp>
      <p:pic>
        <p:nvPicPr>
          <p:cNvPr id="3074" name="Picture 2" descr="Surface Roughness | Digital Alloys">
            <a:extLst>
              <a:ext uri="{FF2B5EF4-FFF2-40B4-BE49-F238E27FC236}">
                <a16:creationId xmlns:a16="http://schemas.microsoft.com/office/drawing/2014/main" id="{355E9BCE-ADBC-4059-B42D-7FA359DD1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8"/>
          <a:stretch/>
        </p:blipFill>
        <p:spPr bwMode="auto">
          <a:xfrm>
            <a:off x="2783632" y="1609724"/>
            <a:ext cx="8508886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1FDF6A-8A69-4666-B915-559313FD0145}"/>
              </a:ext>
            </a:extLst>
          </p:cNvPr>
          <p:cNvSpPr/>
          <p:nvPr/>
        </p:nvSpPr>
        <p:spPr>
          <a:xfrm>
            <a:off x="381641" y="5971771"/>
            <a:ext cx="2628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https://www.digitalalloys.com/blog/surface-roughness/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7879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CCD1-4904-42D0-A552-28588841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surface quality of 3D printed parts</a:t>
            </a:r>
          </a:p>
        </p:txBody>
      </p:sp>
      <p:pic>
        <p:nvPicPr>
          <p:cNvPr id="1026" name="Picture 2" descr="Surface quality of 3D printed parts cover">
            <a:extLst>
              <a:ext uri="{FF2B5EF4-FFF2-40B4-BE49-F238E27FC236}">
                <a16:creationId xmlns:a16="http://schemas.microsoft.com/office/drawing/2014/main" id="{431185AE-2A33-4624-952C-EEAE91744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2"/>
          <a:stretch/>
        </p:blipFill>
        <p:spPr bwMode="auto">
          <a:xfrm>
            <a:off x="752474" y="1943100"/>
            <a:ext cx="10538971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4AAD8A-3BAE-4E0D-AE0F-4F4D199CEEEB}"/>
              </a:ext>
            </a:extLst>
          </p:cNvPr>
          <p:cNvSpPr/>
          <p:nvPr/>
        </p:nvSpPr>
        <p:spPr>
          <a:xfrm>
            <a:off x="3067050" y="5238750"/>
            <a:ext cx="6838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https://3faktur.com/en/the-surface-quality-of-3d-printed-parts/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86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easurement of actual powder layer height and packing density in a ...">
            <a:extLst>
              <a:ext uri="{FF2B5EF4-FFF2-40B4-BE49-F238E27FC236}">
                <a16:creationId xmlns:a16="http://schemas.microsoft.com/office/drawing/2014/main" id="{4AE5B838-4CAF-4532-A1E9-997A29AC2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91" y="809451"/>
            <a:ext cx="9903440" cy="494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3D5565-4614-421F-AB6A-29912112CF5D}"/>
              </a:ext>
            </a:extLst>
          </p:cNvPr>
          <p:cNvSpPr/>
          <p:nvPr/>
        </p:nvSpPr>
        <p:spPr>
          <a:xfrm>
            <a:off x="485411" y="589466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hlinkClick r:id="rId3"/>
              </a:rPr>
              <a:t>https://www.sciencedirect.com/science/article/pii/S2214860418306444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25190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Widescreen</PresentationFormat>
  <Paragraphs>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8. Optimization of 3D printing process parameters</vt:lpstr>
      <vt:lpstr>Machine preparation and settings</vt:lpstr>
      <vt:lpstr>For FDM machine preparation varies on the constructive particularities of the machines</vt:lpstr>
      <vt:lpstr>PowerPoint Presentation</vt:lpstr>
      <vt:lpstr>Design rules for 3D printing</vt:lpstr>
      <vt:lpstr>Part quality</vt:lpstr>
      <vt:lpstr>The surface quality of 3D printed parts</vt:lpstr>
      <vt:lpstr>PowerPoint Presentation</vt:lpstr>
      <vt:lpstr>PowerPoint Presentation</vt:lpstr>
      <vt:lpstr>Case study: 3D printed bone prostheses and scaffolds</vt:lpstr>
      <vt:lpstr>Layer height</vt:lpstr>
      <vt:lpstr>PowerPoint Presentation</vt:lpstr>
      <vt:lpstr>Parameters that influence on strength of FDM 3D printed material</vt:lpstr>
      <vt:lpstr>PowerPoint Presentation</vt:lpstr>
      <vt:lpstr>PowerPoint Presentation</vt:lpstr>
      <vt:lpstr>Surface roughness vs print speed at different printing temperature </vt:lpstr>
      <vt:lpstr>Post processing</vt:lpstr>
      <vt:lpstr>PowerPoint Presentation</vt:lpstr>
      <vt:lpstr>PowerPoint Presentation</vt:lpstr>
      <vt:lpstr>Post-Processing Methods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Mihaela Elena</dc:creator>
  <cp:lastModifiedBy>Mihaela Elena</cp:lastModifiedBy>
  <cp:revision>56</cp:revision>
  <dcterms:created xsi:type="dcterms:W3CDTF">2020-08-03T18:16:13Z</dcterms:created>
  <dcterms:modified xsi:type="dcterms:W3CDTF">2020-08-03T21:24:31Z</dcterms:modified>
</cp:coreProperties>
</file>