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2" r:id="rId3"/>
    <p:sldId id="311" r:id="rId4"/>
    <p:sldId id="303" r:id="rId5"/>
    <p:sldId id="312" r:id="rId6"/>
    <p:sldId id="313" r:id="rId7"/>
    <p:sldId id="314" r:id="rId8"/>
    <p:sldId id="304" r:id="rId9"/>
    <p:sldId id="315" r:id="rId10"/>
    <p:sldId id="305" r:id="rId11"/>
    <p:sldId id="317" r:id="rId12"/>
    <p:sldId id="322" r:id="rId13"/>
    <p:sldId id="306" r:id="rId14"/>
    <p:sldId id="325" r:id="rId15"/>
    <p:sldId id="307" r:id="rId16"/>
    <p:sldId id="324" r:id="rId17"/>
    <p:sldId id="308" r:id="rId18"/>
    <p:sldId id="323" r:id="rId19"/>
    <p:sldId id="309" r:id="rId20"/>
    <p:sldId id="318" r:id="rId21"/>
    <p:sldId id="319" r:id="rId22"/>
    <p:sldId id="320" r:id="rId23"/>
    <p:sldId id="321" r:id="rId24"/>
    <p:sldId id="310" r:id="rId25"/>
    <p:sldId id="316"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2" autoAdjust="0"/>
    <p:restoredTop sz="94660"/>
  </p:normalViewPr>
  <p:slideViewPr>
    <p:cSldViewPr snapToGrid="0">
      <p:cViewPr varScale="1">
        <p:scale>
          <a:sx n="105" d="100"/>
          <a:sy n="105" d="100"/>
        </p:scale>
        <p:origin x="78"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E1CF2-E3D2-428B-861A-B7176EA29A56}" type="datetime1">
              <a:rPr lang="en-GB" smtClean="0"/>
              <a:t>03/08/2020</a:t>
            </a:fld>
            <a:endParaRPr lang="en-GB"/>
          </a:p>
        </p:txBody>
      </p:sp>
      <p:sp>
        <p:nvSpPr>
          <p:cNvPr id="4" name="Footer Placeholder 3"/>
          <p:cNvSpPr>
            <a:spLocks noGrp="1"/>
          </p:cNvSpPr>
          <p:nvPr>
            <p:ph type="ftr" sz="quarter" idx="11"/>
          </p:nvPr>
        </p:nvSpPr>
        <p:spPr/>
        <p:txBody>
          <a:bodyPr/>
          <a:lstStyle/>
          <a:p>
            <a:r>
              <a:rPr lang="en-GB"/>
              <a:t>Mihaela ULMEANU, Cristian DOICIN</a:t>
            </a:r>
          </a:p>
        </p:txBody>
      </p:sp>
      <p:sp>
        <p:nvSpPr>
          <p:cNvPr id="5" name="Slide Number Placeholder 4"/>
          <p:cNvSpPr>
            <a:spLocks noGrp="1"/>
          </p:cNvSpPr>
          <p:nvPr>
            <p:ph type="sldNum" sz="quarter" idx="12"/>
          </p:nvPr>
        </p:nvSpPr>
        <p:spPr/>
        <p:txBody>
          <a:bodyPr/>
          <a:lstStyle/>
          <a:p>
            <a:fld id="{D52E8582-9833-415C-8454-FD050AC9FF1B}" type="slidenum">
              <a:rPr lang="en-GB" smtClean="0"/>
              <a:t>‹#›</a:t>
            </a:fld>
            <a:endParaRPr lang="en-GB"/>
          </a:p>
        </p:txBody>
      </p:sp>
    </p:spTree>
    <p:extLst>
      <p:ext uri="{BB962C8B-B14F-4D97-AF65-F5344CB8AC3E}">
        <p14:creationId xmlns:p14="http://schemas.microsoft.com/office/powerpoint/2010/main" val="83514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66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8/3/2020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5"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2.deloitte.com/us/en/insights/tags/additive-manufacturing.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prodintec.es/attachments/article/967/1.-Lorenzo%20Valles-European%20Commission.pdf" TargetMode="External"/><Relationship Id="rId2" Type="http://schemas.openxmlformats.org/officeDocument/2006/relationships/hyperlink" Target="https://www.rm-platform.com/linkdoc/AM%20SRA%20-%20February%202014.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edsmith.com/en/perspectives/2016/12/3d-printing-of-manufactured-goods-an-updated-anal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4448376"/>
            <a:ext cx="8950284" cy="1121423"/>
          </a:xfrm>
        </p:spPr>
        <p:txBody>
          <a:bodyPr/>
          <a:lstStyle/>
          <a:p>
            <a:pPr algn="l"/>
            <a:r>
              <a:rPr lang="en-GB" sz="2400" dirty="0">
                <a:solidFill>
                  <a:srgbClr val="002060"/>
                </a:solidFill>
              </a:rPr>
              <a:t>Developer: </a:t>
            </a:r>
            <a:r>
              <a:rPr lang="ro-RO" sz="2400" dirty="0">
                <a:solidFill>
                  <a:srgbClr val="002060"/>
                </a:solidFill>
              </a:rPr>
              <a:t>Mihaela Ulmeanu</a:t>
            </a:r>
            <a:endParaRPr lang="sv-SE"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Course </a:t>
            </a:r>
            <a:r>
              <a:rPr lang="ro-RO" sz="3200" dirty="0">
                <a:solidFill>
                  <a:srgbClr val="002060"/>
                </a:solidFill>
              </a:rPr>
              <a:t>12</a:t>
            </a:r>
            <a:r>
              <a:rPr lang="en-US" sz="3200" dirty="0">
                <a:solidFill>
                  <a:srgbClr val="002060"/>
                </a:solidFill>
              </a:rPr>
              <a:t>: </a:t>
            </a:r>
            <a:r>
              <a:rPr lang="en-GB" sz="3200" dirty="0">
                <a:solidFill>
                  <a:srgbClr val="002060"/>
                </a:solidFill>
              </a:rPr>
              <a:t>Additive Manufacturing for Industry 4.0</a:t>
            </a:r>
          </a:p>
        </p:txBody>
      </p:sp>
      <p:sp>
        <p:nvSpPr>
          <p:cNvPr id="3" name="Title 1">
            <a:extLst>
              <a:ext uri="{FF2B5EF4-FFF2-40B4-BE49-F238E27FC236}">
                <a16:creationId xmlns:a16="http://schemas.microsoft.com/office/drawing/2014/main" id="{C45FE6DA-FFE7-4EB8-BA67-4FE97D894B1B}"/>
              </a:ext>
            </a:extLst>
          </p:cNvPr>
          <p:cNvSpPr txBox="1">
            <a:spLocks/>
          </p:cNvSpPr>
          <p:nvPr/>
        </p:nvSpPr>
        <p:spPr>
          <a:xfrm>
            <a:off x="1070427" y="342900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Lecture 10 – Teaching material (T)</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AB3A-CC79-42DF-BD15-43A51B5C27B0}"/>
              </a:ext>
            </a:extLst>
          </p:cNvPr>
          <p:cNvSpPr>
            <a:spLocks noGrp="1"/>
          </p:cNvSpPr>
          <p:nvPr>
            <p:ph type="title"/>
          </p:nvPr>
        </p:nvSpPr>
        <p:spPr/>
        <p:txBody>
          <a:bodyPr>
            <a:normAutofit/>
          </a:bodyPr>
          <a:lstStyle/>
          <a:p>
            <a:r>
              <a:rPr lang="en-GB" dirty="0"/>
              <a:t>Standards</a:t>
            </a:r>
          </a:p>
        </p:txBody>
      </p:sp>
      <p:pic>
        <p:nvPicPr>
          <p:cNvPr id="5" name="Picture 4">
            <a:extLst>
              <a:ext uri="{FF2B5EF4-FFF2-40B4-BE49-F238E27FC236}">
                <a16:creationId xmlns:a16="http://schemas.microsoft.com/office/drawing/2014/main" id="{2274F55B-9D21-4FA6-A351-B6E81280EF1E}"/>
              </a:ext>
            </a:extLst>
          </p:cNvPr>
          <p:cNvPicPr>
            <a:picLocks noChangeAspect="1"/>
          </p:cNvPicPr>
          <p:nvPr/>
        </p:nvPicPr>
        <p:blipFill>
          <a:blip r:embed="rId2"/>
          <a:stretch>
            <a:fillRect/>
          </a:stretch>
        </p:blipFill>
        <p:spPr>
          <a:xfrm>
            <a:off x="490171" y="1643974"/>
            <a:ext cx="5246989" cy="4381234"/>
          </a:xfrm>
          <a:prstGeom prst="rect">
            <a:avLst/>
          </a:prstGeom>
        </p:spPr>
      </p:pic>
      <p:pic>
        <p:nvPicPr>
          <p:cNvPr id="6" name="Picture 5">
            <a:extLst>
              <a:ext uri="{FF2B5EF4-FFF2-40B4-BE49-F238E27FC236}">
                <a16:creationId xmlns:a16="http://schemas.microsoft.com/office/drawing/2014/main" id="{A87D9F5C-84FC-41C3-9770-A5E4CE25191C}"/>
              </a:ext>
            </a:extLst>
          </p:cNvPr>
          <p:cNvPicPr>
            <a:picLocks noChangeAspect="1"/>
          </p:cNvPicPr>
          <p:nvPr/>
        </p:nvPicPr>
        <p:blipFill>
          <a:blip r:embed="rId3"/>
          <a:stretch>
            <a:fillRect/>
          </a:stretch>
        </p:blipFill>
        <p:spPr>
          <a:xfrm>
            <a:off x="5960896" y="1643974"/>
            <a:ext cx="4729802" cy="4381234"/>
          </a:xfrm>
          <a:prstGeom prst="rect">
            <a:avLst/>
          </a:prstGeom>
        </p:spPr>
      </p:pic>
      <p:sp>
        <p:nvSpPr>
          <p:cNvPr id="7" name="Rectangle 6">
            <a:extLst>
              <a:ext uri="{FF2B5EF4-FFF2-40B4-BE49-F238E27FC236}">
                <a16:creationId xmlns:a16="http://schemas.microsoft.com/office/drawing/2014/main" id="{01978911-B15E-4061-8B22-DC85F8B47157}"/>
              </a:ext>
            </a:extLst>
          </p:cNvPr>
          <p:cNvSpPr/>
          <p:nvPr/>
        </p:nvSpPr>
        <p:spPr>
          <a:xfrm>
            <a:off x="8206383" y="6025208"/>
            <a:ext cx="2708051" cy="415498"/>
          </a:xfrm>
          <a:prstGeom prst="rect">
            <a:avLst/>
          </a:prstGeom>
        </p:spPr>
        <p:txBody>
          <a:bodyPr wrap="square">
            <a:spAutoFit/>
          </a:bodyPr>
          <a:lstStyle/>
          <a:p>
            <a:pPr algn="r"/>
            <a:r>
              <a:rPr lang="en-GB" sz="1050" b="1" dirty="0">
                <a:solidFill>
                  <a:srgbClr val="231F20"/>
                </a:solidFill>
                <a:latin typeface="Segoe UI Semibold" panose="020B0702040204020203" pitchFamily="34" charset="0"/>
              </a:rPr>
              <a:t>3D opportunity for standards, A Deloitte series on additive manufacturing  </a:t>
            </a:r>
          </a:p>
        </p:txBody>
      </p:sp>
    </p:spTree>
    <p:extLst>
      <p:ext uri="{BB962C8B-B14F-4D97-AF65-F5344CB8AC3E}">
        <p14:creationId xmlns:p14="http://schemas.microsoft.com/office/powerpoint/2010/main" val="345670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25AF0-383C-4CDD-BACF-99CE920AA922}"/>
              </a:ext>
            </a:extLst>
          </p:cNvPr>
          <p:cNvSpPr/>
          <p:nvPr/>
        </p:nvSpPr>
        <p:spPr>
          <a:xfrm>
            <a:off x="976009" y="1574765"/>
            <a:ext cx="4276927" cy="3970318"/>
          </a:xfrm>
          <a:prstGeom prst="rect">
            <a:avLst/>
          </a:prstGeom>
        </p:spPr>
        <p:txBody>
          <a:bodyPr wrap="square">
            <a:spAutoFit/>
          </a:bodyPr>
          <a:lstStyle/>
          <a:p>
            <a:pPr algn="ctr"/>
            <a:r>
              <a:rPr lang="en-GB" sz="2400" dirty="0">
                <a:solidFill>
                  <a:srgbClr val="1E7BBB"/>
                </a:solidFill>
                <a:latin typeface="Georgia" panose="02040502050405020303" pitchFamily="18" charset="0"/>
              </a:rPr>
              <a:t>“Standards can be</a:t>
            </a:r>
          </a:p>
          <a:p>
            <a:pPr algn="ctr"/>
            <a:r>
              <a:rPr lang="en-GB" sz="2400" dirty="0">
                <a:solidFill>
                  <a:srgbClr val="1E7BBB"/>
                </a:solidFill>
                <a:latin typeface="Georgia" panose="02040502050405020303" pitchFamily="18" charset="0"/>
              </a:rPr>
              <a:t>particularly important</a:t>
            </a:r>
          </a:p>
          <a:p>
            <a:pPr algn="ctr"/>
            <a:r>
              <a:rPr lang="en-GB" sz="2400" dirty="0">
                <a:solidFill>
                  <a:srgbClr val="1E7BBB"/>
                </a:solidFill>
                <a:latin typeface="Georgia" panose="02040502050405020303" pitchFamily="18" charset="0"/>
              </a:rPr>
              <a:t>for emerging, highly</a:t>
            </a:r>
          </a:p>
          <a:p>
            <a:pPr algn="ctr"/>
            <a:r>
              <a:rPr lang="en-GB" sz="2400" dirty="0">
                <a:solidFill>
                  <a:srgbClr val="1E7BBB"/>
                </a:solidFill>
                <a:latin typeface="Georgia" panose="02040502050405020303" pitchFamily="18" charset="0"/>
              </a:rPr>
              <a:t>technical industries, such</a:t>
            </a:r>
          </a:p>
          <a:p>
            <a:pPr algn="ctr"/>
            <a:r>
              <a:rPr lang="en-GB" sz="2400" dirty="0">
                <a:solidFill>
                  <a:srgbClr val="1E7BBB"/>
                </a:solidFill>
                <a:latin typeface="Georgia" panose="02040502050405020303" pitchFamily="18" charset="0"/>
              </a:rPr>
              <a:t>as AM, because they</a:t>
            </a:r>
          </a:p>
          <a:p>
            <a:pPr algn="ctr"/>
            <a:r>
              <a:rPr lang="en-GB" sz="2400" dirty="0">
                <a:solidFill>
                  <a:srgbClr val="1E7BBB"/>
                </a:solidFill>
                <a:latin typeface="Georgia" panose="02040502050405020303" pitchFamily="18" charset="0"/>
              </a:rPr>
              <a:t>provide the foundational </a:t>
            </a:r>
          </a:p>
          <a:p>
            <a:pPr algn="ctr"/>
            <a:r>
              <a:rPr lang="en-GB" sz="2400" dirty="0">
                <a:solidFill>
                  <a:srgbClr val="1E7BBB"/>
                </a:solidFill>
                <a:latin typeface="Georgia" panose="02040502050405020303" pitchFamily="18" charset="0"/>
              </a:rPr>
              <a:t>element on which the </a:t>
            </a:r>
          </a:p>
          <a:p>
            <a:pPr algn="ctr"/>
            <a:r>
              <a:rPr lang="en-GB" sz="2400" dirty="0">
                <a:solidFill>
                  <a:srgbClr val="1E7BBB"/>
                </a:solidFill>
                <a:latin typeface="Georgia" panose="02040502050405020303" pitchFamily="18" charset="0"/>
              </a:rPr>
              <a:t>industry might be built.”</a:t>
            </a:r>
          </a:p>
          <a:p>
            <a:pPr algn="ctr"/>
            <a:endParaRPr lang="en-GB" sz="2400" dirty="0">
              <a:solidFill>
                <a:srgbClr val="1E7BBB"/>
              </a:solidFill>
              <a:latin typeface="Georgia" panose="02040502050405020303" pitchFamily="18" charset="0"/>
            </a:endParaRPr>
          </a:p>
          <a:p>
            <a:pPr algn="r"/>
            <a:r>
              <a:rPr lang="en-GB" sz="1400" b="1" dirty="0">
                <a:solidFill>
                  <a:srgbClr val="231F20"/>
                </a:solidFill>
                <a:latin typeface="Segoe UI Semibold" panose="020B0702040204020203" pitchFamily="34" charset="0"/>
              </a:rPr>
              <a:t>3D opportunity for standards, A Deloitte series on additive manufacturing </a:t>
            </a:r>
          </a:p>
        </p:txBody>
      </p:sp>
      <p:sp>
        <p:nvSpPr>
          <p:cNvPr id="7" name="Rectangle 6">
            <a:extLst>
              <a:ext uri="{FF2B5EF4-FFF2-40B4-BE49-F238E27FC236}">
                <a16:creationId xmlns:a16="http://schemas.microsoft.com/office/drawing/2014/main" id="{5FE320CA-3F5D-43E9-9F6A-FFEDDF9AA256}"/>
              </a:ext>
            </a:extLst>
          </p:cNvPr>
          <p:cNvSpPr/>
          <p:nvPr/>
        </p:nvSpPr>
        <p:spPr>
          <a:xfrm>
            <a:off x="5830111" y="1273914"/>
            <a:ext cx="6096000" cy="4271169"/>
          </a:xfrm>
          <a:prstGeom prst="rect">
            <a:avLst/>
          </a:prstGeom>
        </p:spPr>
        <p:txBody>
          <a:bodyPr>
            <a:spAutoFit/>
          </a:bodyPr>
          <a:lstStyle/>
          <a:p>
            <a:r>
              <a:rPr lang="en-GB" sz="2400" dirty="0">
                <a:solidFill>
                  <a:srgbClr val="302E35"/>
                </a:solidFill>
                <a:latin typeface="Arial" panose="020B0604020202020204" pitchFamily="34" charset="0"/>
                <a:cs typeface="Arial" panose="020B0604020202020204" pitchFamily="34" charset="0"/>
              </a:rPr>
              <a:t>Three key areas should be considered when developing a strategy for adopting and applying AM:</a:t>
            </a:r>
          </a:p>
          <a:p>
            <a:r>
              <a:rPr lang="en-GB" sz="2400" dirty="0">
                <a:solidFill>
                  <a:srgbClr val="302E35"/>
                </a:solidFill>
                <a:latin typeface="Arial" panose="020B0604020202020204" pitchFamily="34" charset="0"/>
                <a:cs typeface="Arial" panose="020B0604020202020204" pitchFamily="34" charset="0"/>
              </a:rPr>
              <a:t>    </a:t>
            </a:r>
          </a:p>
          <a:p>
            <a:pPr>
              <a:lnSpc>
                <a:spcPct val="150000"/>
              </a:lnSpc>
            </a:pPr>
            <a:r>
              <a:rPr lang="en-GB" sz="2400" dirty="0">
                <a:solidFill>
                  <a:srgbClr val="302E35"/>
                </a:solidFill>
                <a:latin typeface="Arial" panose="020B0604020202020204" pitchFamily="34" charset="0"/>
                <a:cs typeface="Arial" panose="020B0604020202020204" pitchFamily="34" charset="0"/>
              </a:rPr>
              <a:t>1. Product or part design</a:t>
            </a:r>
          </a:p>
          <a:p>
            <a:pPr>
              <a:lnSpc>
                <a:spcPct val="150000"/>
              </a:lnSpc>
            </a:pPr>
            <a:r>
              <a:rPr lang="en-GB" sz="2400" dirty="0">
                <a:solidFill>
                  <a:srgbClr val="302E35"/>
                </a:solidFill>
                <a:latin typeface="Arial" panose="020B0604020202020204" pitchFamily="34" charset="0"/>
                <a:cs typeface="Arial" panose="020B0604020202020204" pitchFamily="34" charset="0"/>
              </a:rPr>
              <a:t>2. Production and the materials used in the production of those parts</a:t>
            </a:r>
          </a:p>
          <a:p>
            <a:pPr>
              <a:lnSpc>
                <a:spcPct val="150000"/>
              </a:lnSpc>
            </a:pPr>
            <a:r>
              <a:rPr lang="en-GB" sz="2400" dirty="0">
                <a:solidFill>
                  <a:srgbClr val="302E35"/>
                </a:solidFill>
                <a:latin typeface="Arial" panose="020B0604020202020204" pitchFamily="34" charset="0"/>
                <a:cs typeface="Arial" panose="020B0604020202020204" pitchFamily="34" charset="0"/>
              </a:rPr>
              <a:t>3. Data that makes up the AM process, or the “digital thread”</a:t>
            </a:r>
          </a:p>
        </p:txBody>
      </p:sp>
    </p:spTree>
    <p:extLst>
      <p:ext uri="{BB962C8B-B14F-4D97-AF65-F5344CB8AC3E}">
        <p14:creationId xmlns:p14="http://schemas.microsoft.com/office/powerpoint/2010/main" val="39974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07BD-AF7E-449B-95CA-897784C1C977}"/>
              </a:ext>
            </a:extLst>
          </p:cNvPr>
          <p:cNvSpPr>
            <a:spLocks noGrp="1"/>
          </p:cNvSpPr>
          <p:nvPr>
            <p:ph type="title"/>
          </p:nvPr>
        </p:nvSpPr>
        <p:spPr/>
        <p:txBody>
          <a:bodyPr>
            <a:normAutofit/>
          </a:bodyPr>
          <a:lstStyle/>
          <a:p>
            <a:r>
              <a:rPr lang="en-GB" dirty="0"/>
              <a:t>What to do in the absence of standards</a:t>
            </a:r>
          </a:p>
        </p:txBody>
      </p:sp>
      <p:sp>
        <p:nvSpPr>
          <p:cNvPr id="3" name="Content Placeholder 2">
            <a:extLst>
              <a:ext uri="{FF2B5EF4-FFF2-40B4-BE49-F238E27FC236}">
                <a16:creationId xmlns:a16="http://schemas.microsoft.com/office/drawing/2014/main" id="{CDCA0F44-4543-4489-8206-E43BE74A7C7F}"/>
              </a:ext>
            </a:extLst>
          </p:cNvPr>
          <p:cNvSpPr>
            <a:spLocks noGrp="1"/>
          </p:cNvSpPr>
          <p:nvPr>
            <p:ph idx="1"/>
          </p:nvPr>
        </p:nvSpPr>
        <p:spPr>
          <a:xfrm>
            <a:off x="1887166" y="2305455"/>
            <a:ext cx="9818164" cy="3691757"/>
          </a:xfrm>
        </p:spPr>
        <p:txBody>
          <a:bodyPr/>
          <a:lstStyle/>
          <a:p>
            <a:r>
              <a:rPr lang="en-GB" b="1" dirty="0"/>
              <a:t>Identify need</a:t>
            </a:r>
          </a:p>
          <a:p>
            <a:r>
              <a:rPr lang="en-GB" b="1" dirty="0"/>
              <a:t>Determine variables and isolate them</a:t>
            </a:r>
          </a:p>
          <a:p>
            <a:r>
              <a:rPr lang="en-GB" b="1" dirty="0"/>
              <a:t>Express your vision of success</a:t>
            </a:r>
          </a:p>
          <a:p>
            <a:r>
              <a:rPr lang="en-GB" b="1" dirty="0"/>
              <a:t>Plan data collection</a:t>
            </a:r>
          </a:p>
          <a:p>
            <a:r>
              <a:rPr lang="en-GB" b="1" dirty="0"/>
              <a:t>Run an experiment</a:t>
            </a:r>
          </a:p>
          <a:p>
            <a:r>
              <a:rPr lang="en-GB" b="1" dirty="0"/>
              <a:t>Make observations and draw conclusions</a:t>
            </a:r>
            <a:endParaRPr lang="en-GB" dirty="0"/>
          </a:p>
        </p:txBody>
      </p:sp>
    </p:spTree>
    <p:extLst>
      <p:ext uri="{BB962C8B-B14F-4D97-AF65-F5344CB8AC3E}">
        <p14:creationId xmlns:p14="http://schemas.microsoft.com/office/powerpoint/2010/main" val="271446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1304-0DFA-4673-8383-D2E2405F5761}"/>
              </a:ext>
            </a:extLst>
          </p:cNvPr>
          <p:cNvSpPr>
            <a:spLocks noGrp="1"/>
          </p:cNvSpPr>
          <p:nvPr>
            <p:ph type="title"/>
          </p:nvPr>
        </p:nvSpPr>
        <p:spPr/>
        <p:txBody>
          <a:bodyPr>
            <a:normAutofit/>
          </a:bodyPr>
          <a:lstStyle/>
          <a:p>
            <a:r>
              <a:rPr lang="en-GB" dirty="0"/>
              <a:t>Quality assurance</a:t>
            </a:r>
          </a:p>
        </p:txBody>
      </p:sp>
      <p:pic>
        <p:nvPicPr>
          <p:cNvPr id="8" name="Picture 7">
            <a:extLst>
              <a:ext uri="{FF2B5EF4-FFF2-40B4-BE49-F238E27FC236}">
                <a16:creationId xmlns:a16="http://schemas.microsoft.com/office/drawing/2014/main" id="{1C22B083-1CD5-435E-9BCE-2E56EC5F2BA1}"/>
              </a:ext>
            </a:extLst>
          </p:cNvPr>
          <p:cNvPicPr>
            <a:picLocks noChangeAspect="1"/>
          </p:cNvPicPr>
          <p:nvPr/>
        </p:nvPicPr>
        <p:blipFill rotWithShape="1">
          <a:blip r:embed="rId2"/>
          <a:srcRect t="4245" b="3264"/>
          <a:stretch/>
        </p:blipFill>
        <p:spPr>
          <a:xfrm>
            <a:off x="569901" y="1585609"/>
            <a:ext cx="4381476" cy="4577351"/>
          </a:xfrm>
          <a:prstGeom prst="rect">
            <a:avLst/>
          </a:prstGeom>
        </p:spPr>
      </p:pic>
      <p:pic>
        <p:nvPicPr>
          <p:cNvPr id="9" name="Picture 8">
            <a:extLst>
              <a:ext uri="{FF2B5EF4-FFF2-40B4-BE49-F238E27FC236}">
                <a16:creationId xmlns:a16="http://schemas.microsoft.com/office/drawing/2014/main" id="{68E7026F-0BA1-439C-8A1F-B3237D1AD1C7}"/>
              </a:ext>
            </a:extLst>
          </p:cNvPr>
          <p:cNvPicPr>
            <a:picLocks noChangeAspect="1"/>
          </p:cNvPicPr>
          <p:nvPr/>
        </p:nvPicPr>
        <p:blipFill rotWithShape="1">
          <a:blip r:embed="rId3">
            <a:clrChange>
              <a:clrFrom>
                <a:srgbClr val="FFFFFF"/>
              </a:clrFrom>
              <a:clrTo>
                <a:srgbClr val="FFFFFF">
                  <a:alpha val="0"/>
                </a:srgbClr>
              </a:clrTo>
            </a:clrChange>
          </a:blip>
          <a:srcRect t="1986" b="4255"/>
          <a:stretch/>
        </p:blipFill>
        <p:spPr>
          <a:xfrm>
            <a:off x="5236163" y="1585608"/>
            <a:ext cx="6514810" cy="4577351"/>
          </a:xfrm>
          <a:prstGeom prst="rect">
            <a:avLst/>
          </a:prstGeom>
        </p:spPr>
      </p:pic>
    </p:spTree>
    <p:extLst>
      <p:ext uri="{BB962C8B-B14F-4D97-AF65-F5344CB8AC3E}">
        <p14:creationId xmlns:p14="http://schemas.microsoft.com/office/powerpoint/2010/main" val="385304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6D4B74-A791-4408-A497-775A8971A79F}"/>
              </a:ext>
            </a:extLst>
          </p:cNvPr>
          <p:cNvPicPr>
            <a:picLocks noChangeAspect="1"/>
          </p:cNvPicPr>
          <p:nvPr/>
        </p:nvPicPr>
        <p:blipFill rotWithShape="1">
          <a:blip r:embed="rId2"/>
          <a:srcRect t="1277" b="1702"/>
          <a:stretch/>
        </p:blipFill>
        <p:spPr>
          <a:xfrm>
            <a:off x="6750997" y="321013"/>
            <a:ext cx="4902740" cy="5826211"/>
          </a:xfrm>
          <a:prstGeom prst="rect">
            <a:avLst/>
          </a:prstGeom>
        </p:spPr>
      </p:pic>
      <p:sp>
        <p:nvSpPr>
          <p:cNvPr id="7" name="Rectangle 6">
            <a:extLst>
              <a:ext uri="{FF2B5EF4-FFF2-40B4-BE49-F238E27FC236}">
                <a16:creationId xmlns:a16="http://schemas.microsoft.com/office/drawing/2014/main" id="{FE13DF5C-8777-47C9-AD9B-2E92CCFE3F88}"/>
              </a:ext>
            </a:extLst>
          </p:cNvPr>
          <p:cNvSpPr/>
          <p:nvPr/>
        </p:nvSpPr>
        <p:spPr>
          <a:xfrm>
            <a:off x="830094" y="1476692"/>
            <a:ext cx="5327515" cy="1477328"/>
          </a:xfrm>
          <a:prstGeom prst="rect">
            <a:avLst/>
          </a:prstGeom>
        </p:spPr>
        <p:txBody>
          <a:bodyPr wrap="square">
            <a:spAutoFit/>
          </a:bodyPr>
          <a:lstStyle/>
          <a:p>
            <a:pPr algn="ctr"/>
            <a:r>
              <a:rPr lang="en-GB" dirty="0">
                <a:solidFill>
                  <a:srgbClr val="004994"/>
                </a:solidFill>
                <a:latin typeface="Lucida Fax" panose="02060602050505020204" pitchFamily="18" charset="0"/>
              </a:rPr>
              <a:t>“Detailed process control of production</a:t>
            </a:r>
          </a:p>
          <a:p>
            <a:pPr algn="ctr"/>
            <a:r>
              <a:rPr lang="en-GB" dirty="0">
                <a:solidFill>
                  <a:srgbClr val="004994"/>
                </a:solidFill>
                <a:latin typeface="Lucida Fax" panose="02060602050505020204" pitchFamily="18" charset="0"/>
              </a:rPr>
              <a:t>operations is already fairly common for quality programs; adding AM represents a new layer on what is, for many, a well-established practice.”</a:t>
            </a:r>
            <a:endParaRPr lang="en-GB" dirty="0"/>
          </a:p>
        </p:txBody>
      </p:sp>
      <p:sp>
        <p:nvSpPr>
          <p:cNvPr id="8" name="Rectangle 7">
            <a:extLst>
              <a:ext uri="{FF2B5EF4-FFF2-40B4-BE49-F238E27FC236}">
                <a16:creationId xmlns:a16="http://schemas.microsoft.com/office/drawing/2014/main" id="{115118DA-B388-4684-B536-61A9B009902F}"/>
              </a:ext>
            </a:extLst>
          </p:cNvPr>
          <p:cNvSpPr/>
          <p:nvPr/>
        </p:nvSpPr>
        <p:spPr>
          <a:xfrm>
            <a:off x="888459" y="3429000"/>
            <a:ext cx="4977320" cy="1200329"/>
          </a:xfrm>
          <a:prstGeom prst="rect">
            <a:avLst/>
          </a:prstGeom>
        </p:spPr>
        <p:txBody>
          <a:bodyPr wrap="square">
            <a:spAutoFit/>
          </a:bodyPr>
          <a:lstStyle/>
          <a:p>
            <a:pPr algn="ctr"/>
            <a:r>
              <a:rPr lang="en-GB" dirty="0">
                <a:solidFill>
                  <a:srgbClr val="004994"/>
                </a:solidFill>
                <a:latin typeface="Lucida Fax" panose="02060602050505020204" pitchFamily="18" charset="0"/>
              </a:rPr>
              <a:t>“Guaranteeing quality on any part anywhere also unlocks both dimensions of demonstrated AM value: product evolution and supply chain evolution.”</a:t>
            </a:r>
            <a:endParaRPr lang="en-GB" dirty="0"/>
          </a:p>
        </p:txBody>
      </p:sp>
      <p:sp>
        <p:nvSpPr>
          <p:cNvPr id="9" name="Rectangle 8">
            <a:extLst>
              <a:ext uri="{FF2B5EF4-FFF2-40B4-BE49-F238E27FC236}">
                <a16:creationId xmlns:a16="http://schemas.microsoft.com/office/drawing/2014/main" id="{01A36700-C3AF-44E1-A420-5ACDF6BCF8DA}"/>
              </a:ext>
            </a:extLst>
          </p:cNvPr>
          <p:cNvSpPr/>
          <p:nvPr/>
        </p:nvSpPr>
        <p:spPr>
          <a:xfrm>
            <a:off x="1575881" y="5264575"/>
            <a:ext cx="4520119" cy="738664"/>
          </a:xfrm>
          <a:prstGeom prst="rect">
            <a:avLst/>
          </a:prstGeom>
        </p:spPr>
        <p:txBody>
          <a:bodyPr wrap="square">
            <a:spAutoFit/>
          </a:bodyPr>
          <a:lstStyle/>
          <a:p>
            <a:pPr algn="r"/>
            <a:r>
              <a:rPr lang="en-GB" sz="1400" dirty="0">
                <a:latin typeface="Arial" panose="020B0604020202020204" pitchFamily="34" charset="0"/>
                <a:cs typeface="Arial" panose="020B0604020202020204" pitchFamily="34" charset="0"/>
              </a:rPr>
              <a:t>3D opportunity for quality assurance and parts qualification: Additive manufacturing clears the bar, A Deloitte series on additive manufacturing</a:t>
            </a:r>
          </a:p>
        </p:txBody>
      </p:sp>
    </p:spTree>
    <p:extLst>
      <p:ext uri="{BB962C8B-B14F-4D97-AF65-F5344CB8AC3E}">
        <p14:creationId xmlns:p14="http://schemas.microsoft.com/office/powerpoint/2010/main" val="140545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8AE6-B566-492F-9509-BFD57B19E8C8}"/>
              </a:ext>
            </a:extLst>
          </p:cNvPr>
          <p:cNvSpPr>
            <a:spLocks noGrp="1"/>
          </p:cNvSpPr>
          <p:nvPr>
            <p:ph type="title"/>
          </p:nvPr>
        </p:nvSpPr>
        <p:spPr/>
        <p:txBody>
          <a:bodyPr>
            <a:normAutofit/>
          </a:bodyPr>
          <a:lstStyle/>
          <a:p>
            <a:r>
              <a:rPr lang="en-GB" dirty="0"/>
              <a:t>Manufacturing and Supply chain</a:t>
            </a:r>
          </a:p>
        </p:txBody>
      </p:sp>
      <p:sp>
        <p:nvSpPr>
          <p:cNvPr id="4" name="Rectangle 3">
            <a:extLst>
              <a:ext uri="{FF2B5EF4-FFF2-40B4-BE49-F238E27FC236}">
                <a16:creationId xmlns:a16="http://schemas.microsoft.com/office/drawing/2014/main" id="{AE551682-322D-4CC3-88F7-4A2B50290018}"/>
              </a:ext>
            </a:extLst>
          </p:cNvPr>
          <p:cNvSpPr/>
          <p:nvPr/>
        </p:nvSpPr>
        <p:spPr>
          <a:xfrm>
            <a:off x="635542" y="1802807"/>
            <a:ext cx="5492886" cy="4154984"/>
          </a:xfrm>
          <a:prstGeom prst="rect">
            <a:avLst/>
          </a:prstGeom>
        </p:spPr>
        <p:txBody>
          <a:bodyPr wrap="square">
            <a:spAutoFit/>
          </a:bodyPr>
          <a:lstStyle/>
          <a:p>
            <a:pPr marL="285750" indent="-285750">
              <a:buFont typeface="Arial" panose="020B0604020202020204" pitchFamily="34" charset="0"/>
              <a:buChar char="•"/>
            </a:pPr>
            <a:r>
              <a:rPr lang="en-GB" sz="2400" dirty="0"/>
              <a:t>Reducing material inputs for leaner manufacturing</a:t>
            </a:r>
          </a:p>
          <a:p>
            <a:pPr marL="285750" indent="-285750">
              <a:buFont typeface="Arial" panose="020B0604020202020204" pitchFamily="34" charset="0"/>
              <a:buChar char="•"/>
            </a:pPr>
            <a:r>
              <a:rPr lang="en-GB" sz="2400" dirty="0"/>
              <a:t>Simplifying production processes, reducing costs</a:t>
            </a:r>
          </a:p>
          <a:p>
            <a:pPr marL="285750" indent="-285750">
              <a:buFont typeface="Arial" panose="020B0604020202020204" pitchFamily="34" charset="0"/>
              <a:buChar char="•"/>
            </a:pPr>
            <a:r>
              <a:rPr lang="en-GB" sz="2400" dirty="0"/>
              <a:t>Lowering risk by providing a contingency plan</a:t>
            </a:r>
          </a:p>
          <a:p>
            <a:pPr marL="285750" indent="-285750">
              <a:buFont typeface="Arial" panose="020B0604020202020204" pitchFamily="34" charset="0"/>
              <a:buChar char="•"/>
            </a:pPr>
            <a:r>
              <a:rPr lang="en-GB" sz="2400" dirty="0"/>
              <a:t>Improving process flexibility, reacting faster to demand </a:t>
            </a:r>
          </a:p>
          <a:p>
            <a:pPr marL="285750" indent="-285750">
              <a:buFont typeface="Arial" panose="020B0604020202020204" pitchFamily="34" charset="0"/>
              <a:buChar char="•"/>
            </a:pPr>
            <a:r>
              <a:rPr lang="en-GB" sz="2400" dirty="0"/>
              <a:t>Redesigning supply chain networks to decentralized, distributed production networks</a:t>
            </a:r>
          </a:p>
        </p:txBody>
      </p:sp>
      <p:sp>
        <p:nvSpPr>
          <p:cNvPr id="5" name="Rectangle 4">
            <a:extLst>
              <a:ext uri="{FF2B5EF4-FFF2-40B4-BE49-F238E27FC236}">
                <a16:creationId xmlns:a16="http://schemas.microsoft.com/office/drawing/2014/main" id="{CDF900E5-2255-4AD3-BCE4-AC1BACB339BA}"/>
              </a:ext>
            </a:extLst>
          </p:cNvPr>
          <p:cNvSpPr/>
          <p:nvPr/>
        </p:nvSpPr>
        <p:spPr>
          <a:xfrm>
            <a:off x="6770449" y="1579071"/>
            <a:ext cx="4786009" cy="4801314"/>
          </a:xfrm>
          <a:prstGeom prst="rect">
            <a:avLst/>
          </a:prstGeom>
        </p:spPr>
        <p:txBody>
          <a:bodyPr wrap="square">
            <a:spAutoFit/>
          </a:bodyPr>
          <a:lstStyle/>
          <a:p>
            <a:pPr algn="ctr"/>
            <a:r>
              <a:rPr lang="en-GB" sz="2400" dirty="0">
                <a:solidFill>
                  <a:srgbClr val="004994"/>
                </a:solidFill>
                <a:latin typeface="Lucida Fax" panose="02060602050505020204" pitchFamily="18" charset="0"/>
              </a:rPr>
              <a:t>“The use of AM can allow</a:t>
            </a:r>
          </a:p>
          <a:p>
            <a:pPr algn="ctr"/>
            <a:r>
              <a:rPr lang="en-GB" sz="2400" dirty="0">
                <a:solidFill>
                  <a:srgbClr val="004994"/>
                </a:solidFill>
                <a:latin typeface="Lucida Fax" panose="02060602050505020204" pitchFamily="18" charset="0"/>
              </a:rPr>
              <a:t>manufacturers to reduce the</a:t>
            </a:r>
          </a:p>
          <a:p>
            <a:pPr algn="ctr"/>
            <a:r>
              <a:rPr lang="en-GB" sz="2400" dirty="0">
                <a:solidFill>
                  <a:srgbClr val="004994"/>
                </a:solidFill>
                <a:latin typeface="Lucida Fax" panose="02060602050505020204" pitchFamily="18" charset="0"/>
              </a:rPr>
              <a:t>amount of </a:t>
            </a:r>
            <a:r>
              <a:rPr lang="en-GB" sz="2400" dirty="0" err="1">
                <a:solidFill>
                  <a:srgbClr val="004994"/>
                </a:solidFill>
                <a:latin typeface="Lucida Fax" panose="02060602050505020204" pitchFamily="18" charset="0"/>
              </a:rPr>
              <a:t>labor</a:t>
            </a:r>
            <a:r>
              <a:rPr lang="en-GB" sz="2400" dirty="0">
                <a:solidFill>
                  <a:srgbClr val="004994"/>
                </a:solidFill>
                <a:latin typeface="Lucida Fax" panose="02060602050505020204" pitchFamily="18" charset="0"/>
              </a:rPr>
              <a:t> needed in</a:t>
            </a:r>
          </a:p>
          <a:p>
            <a:pPr algn="ctr"/>
            <a:r>
              <a:rPr lang="en-GB" sz="2400" dirty="0">
                <a:solidFill>
                  <a:srgbClr val="004994"/>
                </a:solidFill>
                <a:latin typeface="Lucida Fax" panose="02060602050505020204" pitchFamily="18" charset="0"/>
              </a:rPr>
              <a:t>the manufacturing process,</a:t>
            </a:r>
          </a:p>
          <a:p>
            <a:pPr algn="ctr"/>
            <a:r>
              <a:rPr lang="en-GB" sz="2400" dirty="0">
                <a:solidFill>
                  <a:srgbClr val="004994"/>
                </a:solidFill>
                <a:latin typeface="Lucida Fax" panose="02060602050505020204" pitchFamily="18" charset="0"/>
              </a:rPr>
              <a:t>as fewer parts/sub-assemblies mean fewer resources required</a:t>
            </a:r>
          </a:p>
          <a:p>
            <a:pPr algn="ctr"/>
            <a:r>
              <a:rPr lang="en-GB" sz="2400" dirty="0">
                <a:solidFill>
                  <a:srgbClr val="004994"/>
                </a:solidFill>
                <a:latin typeface="Lucida Fax" panose="02060602050505020204" pitchFamily="18" charset="0"/>
              </a:rPr>
              <a:t>to assemble those components.”</a:t>
            </a:r>
          </a:p>
          <a:p>
            <a:pPr algn="r"/>
            <a:endParaRPr lang="en-GB" dirty="0"/>
          </a:p>
          <a:p>
            <a:pPr algn="r"/>
            <a:endParaRPr lang="en-GB" dirty="0"/>
          </a:p>
          <a:p>
            <a:pPr algn="r"/>
            <a:r>
              <a:rPr lang="en-GB" dirty="0"/>
              <a:t>3D opportunity for the supply chain: Additive manufacturing delivers, A Deloitte series on additive manufacturing</a:t>
            </a:r>
          </a:p>
        </p:txBody>
      </p:sp>
    </p:spTree>
    <p:extLst>
      <p:ext uri="{BB962C8B-B14F-4D97-AF65-F5344CB8AC3E}">
        <p14:creationId xmlns:p14="http://schemas.microsoft.com/office/powerpoint/2010/main" val="77346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7894C1-5886-4908-8937-E7977DDF2507}"/>
              </a:ext>
            </a:extLst>
          </p:cNvPr>
          <p:cNvSpPr/>
          <p:nvPr/>
        </p:nvSpPr>
        <p:spPr>
          <a:xfrm>
            <a:off x="6374860" y="1528122"/>
            <a:ext cx="4997818" cy="3539430"/>
          </a:xfrm>
          <a:prstGeom prst="rect">
            <a:avLst/>
          </a:prstGeom>
        </p:spPr>
        <p:txBody>
          <a:bodyPr wrap="square">
            <a:spAutoFit/>
          </a:bodyPr>
          <a:lstStyle/>
          <a:p>
            <a:pPr algn="ctr"/>
            <a:r>
              <a:rPr lang="en-GB" sz="3200" dirty="0">
                <a:solidFill>
                  <a:srgbClr val="004994"/>
                </a:solidFill>
                <a:latin typeface="Lucida Fax" panose="02060602050505020204" pitchFamily="18" charset="0"/>
              </a:rPr>
              <a:t>“Mass adoption of this</a:t>
            </a:r>
          </a:p>
          <a:p>
            <a:pPr algn="ctr"/>
            <a:r>
              <a:rPr lang="en-GB" sz="3200" dirty="0">
                <a:solidFill>
                  <a:srgbClr val="004994"/>
                </a:solidFill>
                <a:latin typeface="Lucida Fax" panose="02060602050505020204" pitchFamily="18" charset="0"/>
              </a:rPr>
              <a:t>distributed production model</a:t>
            </a:r>
          </a:p>
          <a:p>
            <a:pPr algn="ctr"/>
            <a:r>
              <a:rPr lang="en-GB" sz="3200" dirty="0">
                <a:solidFill>
                  <a:srgbClr val="004994"/>
                </a:solidFill>
                <a:latin typeface="Lucida Fax" panose="02060602050505020204" pitchFamily="18" charset="0"/>
              </a:rPr>
              <a:t>could have far-reaching effects</a:t>
            </a:r>
          </a:p>
          <a:p>
            <a:pPr algn="ctr"/>
            <a:r>
              <a:rPr lang="en-GB" sz="3200" dirty="0">
                <a:solidFill>
                  <a:srgbClr val="004994"/>
                </a:solidFill>
                <a:latin typeface="Lucida Fax" panose="02060602050505020204" pitchFamily="18" charset="0"/>
              </a:rPr>
              <a:t>on the global economy.”</a:t>
            </a:r>
            <a:endParaRPr lang="en-GB" sz="3200" dirty="0"/>
          </a:p>
        </p:txBody>
      </p:sp>
      <p:sp>
        <p:nvSpPr>
          <p:cNvPr id="7" name="Rectangle 6">
            <a:extLst>
              <a:ext uri="{FF2B5EF4-FFF2-40B4-BE49-F238E27FC236}">
                <a16:creationId xmlns:a16="http://schemas.microsoft.com/office/drawing/2014/main" id="{187D2C20-2960-47DA-9A36-B92A965E0A0C}"/>
              </a:ext>
            </a:extLst>
          </p:cNvPr>
          <p:cNvSpPr/>
          <p:nvPr/>
        </p:nvSpPr>
        <p:spPr>
          <a:xfrm>
            <a:off x="1102469" y="1528122"/>
            <a:ext cx="4656306" cy="3539430"/>
          </a:xfrm>
          <a:prstGeom prst="rect">
            <a:avLst/>
          </a:prstGeom>
        </p:spPr>
        <p:txBody>
          <a:bodyPr wrap="square">
            <a:spAutoFit/>
          </a:bodyPr>
          <a:lstStyle/>
          <a:p>
            <a:pPr algn="ctr"/>
            <a:r>
              <a:rPr lang="en-GB" sz="3200" dirty="0">
                <a:solidFill>
                  <a:srgbClr val="004994"/>
                </a:solidFill>
                <a:latin typeface="Lucida Fax" panose="02060602050505020204" pitchFamily="18" charset="0"/>
              </a:rPr>
              <a:t>“When companies</a:t>
            </a:r>
          </a:p>
          <a:p>
            <a:pPr algn="ctr"/>
            <a:r>
              <a:rPr lang="en-GB" sz="3200" dirty="0">
                <a:solidFill>
                  <a:srgbClr val="004994"/>
                </a:solidFill>
                <a:latin typeface="Lucida Fax" panose="02060602050505020204" pitchFamily="18" charset="0"/>
              </a:rPr>
              <a:t>have the flexibility</a:t>
            </a:r>
          </a:p>
          <a:p>
            <a:pPr algn="ctr"/>
            <a:r>
              <a:rPr lang="en-GB" sz="3200" dirty="0">
                <a:solidFill>
                  <a:srgbClr val="004994"/>
                </a:solidFill>
                <a:latin typeface="Lucida Fax" panose="02060602050505020204" pitchFamily="18" charset="0"/>
              </a:rPr>
              <a:t>to easily switch</a:t>
            </a:r>
          </a:p>
          <a:p>
            <a:pPr algn="ctr"/>
            <a:r>
              <a:rPr lang="en-GB" sz="3200" dirty="0">
                <a:solidFill>
                  <a:srgbClr val="004994"/>
                </a:solidFill>
                <a:latin typeface="Lucida Fax" panose="02060602050505020204" pitchFamily="18" charset="0"/>
              </a:rPr>
              <a:t>production designs,</a:t>
            </a:r>
          </a:p>
          <a:p>
            <a:pPr algn="ctr"/>
            <a:r>
              <a:rPr lang="en-GB" sz="3200" dirty="0">
                <a:solidFill>
                  <a:srgbClr val="004994"/>
                </a:solidFill>
                <a:latin typeface="Lucida Fax" panose="02060602050505020204" pitchFamily="18" charset="0"/>
              </a:rPr>
              <a:t>they can personalize</a:t>
            </a:r>
          </a:p>
          <a:p>
            <a:pPr algn="ctr"/>
            <a:r>
              <a:rPr lang="en-GB" sz="3200" dirty="0">
                <a:solidFill>
                  <a:srgbClr val="004994"/>
                </a:solidFill>
                <a:latin typeface="Lucida Fax" panose="02060602050505020204" pitchFamily="18" charset="0"/>
              </a:rPr>
              <a:t>end products on a</a:t>
            </a:r>
          </a:p>
          <a:p>
            <a:pPr algn="ctr"/>
            <a:r>
              <a:rPr lang="en-GB" sz="3200" dirty="0">
                <a:solidFill>
                  <a:srgbClr val="004994"/>
                </a:solidFill>
                <a:latin typeface="Lucida Fax" panose="02060602050505020204" pitchFamily="18" charset="0"/>
              </a:rPr>
              <a:t>mass scale.”</a:t>
            </a:r>
            <a:endParaRPr lang="en-GB" sz="3200" dirty="0"/>
          </a:p>
        </p:txBody>
      </p:sp>
      <p:sp>
        <p:nvSpPr>
          <p:cNvPr id="8" name="Rectangle 7">
            <a:extLst>
              <a:ext uri="{FF2B5EF4-FFF2-40B4-BE49-F238E27FC236}">
                <a16:creationId xmlns:a16="http://schemas.microsoft.com/office/drawing/2014/main" id="{617BF828-BBBA-4FEB-90A7-4A0C1F1FE963}"/>
              </a:ext>
            </a:extLst>
          </p:cNvPr>
          <p:cNvSpPr/>
          <p:nvPr/>
        </p:nvSpPr>
        <p:spPr>
          <a:xfrm>
            <a:off x="3048000" y="5329878"/>
            <a:ext cx="6096000" cy="646331"/>
          </a:xfrm>
          <a:prstGeom prst="rect">
            <a:avLst/>
          </a:prstGeom>
        </p:spPr>
        <p:txBody>
          <a:bodyPr>
            <a:spAutoFit/>
          </a:bodyPr>
          <a:lstStyle/>
          <a:p>
            <a:pPr algn="r"/>
            <a:r>
              <a:rPr lang="en-GB" dirty="0"/>
              <a:t>3D opportunity for the supply chain: Additive manufacturing delivers, A Deloitte series on additive manufacturing</a:t>
            </a:r>
          </a:p>
        </p:txBody>
      </p:sp>
    </p:spTree>
    <p:extLst>
      <p:ext uri="{BB962C8B-B14F-4D97-AF65-F5344CB8AC3E}">
        <p14:creationId xmlns:p14="http://schemas.microsoft.com/office/powerpoint/2010/main" val="268784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3689-58BA-4C1B-A61A-40D0420FAE53}"/>
              </a:ext>
            </a:extLst>
          </p:cNvPr>
          <p:cNvSpPr>
            <a:spLocks noGrp="1"/>
          </p:cNvSpPr>
          <p:nvPr>
            <p:ph type="title"/>
          </p:nvPr>
        </p:nvSpPr>
        <p:spPr/>
        <p:txBody>
          <a:bodyPr>
            <a:normAutofit/>
          </a:bodyPr>
          <a:lstStyle/>
          <a:p>
            <a:r>
              <a:rPr lang="en-GB" dirty="0"/>
              <a:t>Product design</a:t>
            </a:r>
          </a:p>
        </p:txBody>
      </p:sp>
      <p:pic>
        <p:nvPicPr>
          <p:cNvPr id="9" name="Picture 8">
            <a:extLst>
              <a:ext uri="{FF2B5EF4-FFF2-40B4-BE49-F238E27FC236}">
                <a16:creationId xmlns:a16="http://schemas.microsoft.com/office/drawing/2014/main" id="{B9CB14AD-329D-449A-A4D1-1DD72385F838}"/>
              </a:ext>
            </a:extLst>
          </p:cNvPr>
          <p:cNvPicPr>
            <a:picLocks noChangeAspect="1"/>
          </p:cNvPicPr>
          <p:nvPr/>
        </p:nvPicPr>
        <p:blipFill rotWithShape="1">
          <a:blip r:embed="rId2"/>
          <a:srcRect t="2690" r="5155" b="2211"/>
          <a:stretch/>
        </p:blipFill>
        <p:spPr>
          <a:xfrm>
            <a:off x="6683428" y="1536970"/>
            <a:ext cx="4649822" cy="4605463"/>
          </a:xfrm>
          <a:prstGeom prst="rect">
            <a:avLst/>
          </a:prstGeom>
        </p:spPr>
      </p:pic>
      <p:pic>
        <p:nvPicPr>
          <p:cNvPr id="10" name="Picture 9">
            <a:extLst>
              <a:ext uri="{FF2B5EF4-FFF2-40B4-BE49-F238E27FC236}">
                <a16:creationId xmlns:a16="http://schemas.microsoft.com/office/drawing/2014/main" id="{F0A98D02-2506-40B8-971E-6C2BFECDE2A3}"/>
              </a:ext>
            </a:extLst>
          </p:cNvPr>
          <p:cNvPicPr>
            <a:picLocks noChangeAspect="1"/>
          </p:cNvPicPr>
          <p:nvPr/>
        </p:nvPicPr>
        <p:blipFill rotWithShape="1">
          <a:blip r:embed="rId3"/>
          <a:srcRect l="5712" t="7659" r="6867" b="1418"/>
          <a:stretch/>
        </p:blipFill>
        <p:spPr>
          <a:xfrm>
            <a:off x="858750" y="1536970"/>
            <a:ext cx="4533617" cy="4605464"/>
          </a:xfrm>
          <a:prstGeom prst="rect">
            <a:avLst/>
          </a:prstGeom>
        </p:spPr>
      </p:pic>
    </p:spTree>
    <p:extLst>
      <p:ext uri="{BB962C8B-B14F-4D97-AF65-F5344CB8AC3E}">
        <p14:creationId xmlns:p14="http://schemas.microsoft.com/office/powerpoint/2010/main" val="239739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BDFAAADB-B0C8-42C3-B619-4B9A2FF64D52}"/>
              </a:ext>
            </a:extLst>
          </p:cNvPr>
          <p:cNvPicPr>
            <a:picLocks noChangeAspect="1"/>
          </p:cNvPicPr>
          <p:nvPr/>
        </p:nvPicPr>
        <p:blipFill>
          <a:blip r:embed="rId2"/>
          <a:stretch>
            <a:fillRect/>
          </a:stretch>
        </p:blipFill>
        <p:spPr>
          <a:xfrm>
            <a:off x="4617580" y="390196"/>
            <a:ext cx="6909479" cy="5631225"/>
          </a:xfrm>
          <a:prstGeom prst="rect">
            <a:avLst/>
          </a:prstGeom>
          <a:noFill/>
        </p:spPr>
      </p:pic>
      <p:sp>
        <p:nvSpPr>
          <p:cNvPr id="9" name="Rectangle 8">
            <a:extLst>
              <a:ext uri="{FF2B5EF4-FFF2-40B4-BE49-F238E27FC236}">
                <a16:creationId xmlns:a16="http://schemas.microsoft.com/office/drawing/2014/main" id="{FC854EAF-ECC1-47A6-946A-7BB85F12FDFC}"/>
              </a:ext>
            </a:extLst>
          </p:cNvPr>
          <p:cNvSpPr/>
          <p:nvPr/>
        </p:nvSpPr>
        <p:spPr>
          <a:xfrm>
            <a:off x="538263" y="4267095"/>
            <a:ext cx="2652409" cy="1754326"/>
          </a:xfrm>
          <a:prstGeom prst="rect">
            <a:avLst/>
          </a:prstGeom>
        </p:spPr>
        <p:txBody>
          <a:bodyPr wrap="square">
            <a:spAutoFit/>
          </a:bodyPr>
          <a:lstStyle/>
          <a:p>
            <a:r>
              <a:rPr lang="en-GB" dirty="0">
                <a:latin typeface="Arial" panose="020B0604020202020204" pitchFamily="34" charset="0"/>
                <a:cs typeface="Arial" panose="020B0604020202020204" pitchFamily="34" charset="0"/>
              </a:rPr>
              <a:t>3D opportunity for product design: Additive manufacturing and the early stage, A Deloitte series on additive manufacturing</a:t>
            </a:r>
          </a:p>
        </p:txBody>
      </p:sp>
    </p:spTree>
    <p:extLst>
      <p:ext uri="{BB962C8B-B14F-4D97-AF65-F5344CB8AC3E}">
        <p14:creationId xmlns:p14="http://schemas.microsoft.com/office/powerpoint/2010/main" val="360169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809B-AD7D-4FB0-B013-B6BE7E997606}"/>
              </a:ext>
            </a:extLst>
          </p:cNvPr>
          <p:cNvSpPr>
            <a:spLocks noGrp="1"/>
          </p:cNvSpPr>
          <p:nvPr>
            <p:ph type="title"/>
          </p:nvPr>
        </p:nvSpPr>
        <p:spPr/>
        <p:txBody>
          <a:bodyPr>
            <a:normAutofit/>
          </a:bodyPr>
          <a:lstStyle/>
          <a:p>
            <a:r>
              <a:rPr lang="en-GB" dirty="0"/>
              <a:t>Digital thread &amp; Industry 4.0</a:t>
            </a:r>
          </a:p>
        </p:txBody>
      </p:sp>
      <p:pic>
        <p:nvPicPr>
          <p:cNvPr id="4" name="Picture 3">
            <a:extLst>
              <a:ext uri="{FF2B5EF4-FFF2-40B4-BE49-F238E27FC236}">
                <a16:creationId xmlns:a16="http://schemas.microsoft.com/office/drawing/2014/main" id="{31A123E3-F984-4223-A5F2-1FE7BE796DEE}"/>
              </a:ext>
            </a:extLst>
          </p:cNvPr>
          <p:cNvPicPr>
            <a:picLocks noChangeAspect="1"/>
          </p:cNvPicPr>
          <p:nvPr/>
        </p:nvPicPr>
        <p:blipFill rotWithShape="1">
          <a:blip r:embed="rId2"/>
          <a:srcRect t="4447" b="2788"/>
          <a:stretch/>
        </p:blipFill>
        <p:spPr>
          <a:xfrm>
            <a:off x="1836312" y="1673156"/>
            <a:ext cx="8519376" cy="4453971"/>
          </a:xfrm>
          <a:prstGeom prst="rect">
            <a:avLst/>
          </a:prstGeom>
        </p:spPr>
      </p:pic>
    </p:spTree>
    <p:extLst>
      <p:ext uri="{BB962C8B-B14F-4D97-AF65-F5344CB8AC3E}">
        <p14:creationId xmlns:p14="http://schemas.microsoft.com/office/powerpoint/2010/main" val="425497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DAE6B1-8419-401E-B3BE-C34342427AF5}"/>
              </a:ext>
            </a:extLst>
          </p:cNvPr>
          <p:cNvSpPr>
            <a:spLocks noGrp="1"/>
          </p:cNvSpPr>
          <p:nvPr>
            <p:ph type="title"/>
          </p:nvPr>
        </p:nvSpPr>
        <p:spPr/>
        <p:txBody>
          <a:bodyPr>
            <a:normAutofit/>
          </a:bodyPr>
          <a:lstStyle/>
          <a:p>
            <a:r>
              <a:rPr lang="en-GB" dirty="0"/>
              <a:t>10. Macro environment of AM  </a:t>
            </a:r>
          </a:p>
        </p:txBody>
      </p:sp>
      <p:sp>
        <p:nvSpPr>
          <p:cNvPr id="5" name="Content Placeholder 4">
            <a:extLst>
              <a:ext uri="{FF2B5EF4-FFF2-40B4-BE49-F238E27FC236}">
                <a16:creationId xmlns:a16="http://schemas.microsoft.com/office/drawing/2014/main" id="{4BC9043D-9317-47E0-9AEE-1CA706CFA9D1}"/>
              </a:ext>
            </a:extLst>
          </p:cNvPr>
          <p:cNvSpPr>
            <a:spLocks noGrp="1"/>
          </p:cNvSpPr>
          <p:nvPr>
            <p:ph idx="1"/>
          </p:nvPr>
        </p:nvSpPr>
        <p:spPr>
          <a:xfrm>
            <a:off x="2071688" y="1693703"/>
            <a:ext cx="9633641" cy="4303509"/>
          </a:xfrm>
        </p:spPr>
        <p:txBody>
          <a:bodyPr>
            <a:normAutofit/>
          </a:bodyPr>
          <a:lstStyle/>
          <a:p>
            <a:r>
              <a:rPr lang="en-GB" dirty="0"/>
              <a:t>Workforce of the future</a:t>
            </a:r>
          </a:p>
          <a:p>
            <a:r>
              <a:rPr lang="en-GB" dirty="0"/>
              <a:t>Intellectual property issues</a:t>
            </a:r>
          </a:p>
          <a:p>
            <a:r>
              <a:rPr lang="en-GB" dirty="0"/>
              <a:t>Standards</a:t>
            </a:r>
          </a:p>
          <a:p>
            <a:r>
              <a:rPr lang="en-GB" dirty="0"/>
              <a:t>Quality assurance</a:t>
            </a:r>
          </a:p>
          <a:p>
            <a:r>
              <a:rPr lang="en-GB" dirty="0"/>
              <a:t>Manufacturing and Supply chain</a:t>
            </a:r>
          </a:p>
          <a:p>
            <a:r>
              <a:rPr lang="en-GB" dirty="0"/>
              <a:t>Product design</a:t>
            </a:r>
          </a:p>
          <a:p>
            <a:r>
              <a:rPr lang="en-GB" dirty="0"/>
              <a:t>Digital thread &amp; Industry 4.0</a:t>
            </a:r>
          </a:p>
          <a:p>
            <a:r>
              <a:rPr lang="en-GB" dirty="0"/>
              <a:t>European policies</a:t>
            </a:r>
          </a:p>
        </p:txBody>
      </p:sp>
      <p:sp>
        <p:nvSpPr>
          <p:cNvPr id="2" name="Rectangle 1">
            <a:extLst>
              <a:ext uri="{FF2B5EF4-FFF2-40B4-BE49-F238E27FC236}">
                <a16:creationId xmlns:a16="http://schemas.microsoft.com/office/drawing/2014/main" id="{0B65CB42-7571-49D1-BC70-EBC3B8ECDC27}"/>
              </a:ext>
            </a:extLst>
          </p:cNvPr>
          <p:cNvSpPr/>
          <p:nvPr/>
        </p:nvSpPr>
        <p:spPr>
          <a:xfrm>
            <a:off x="8458199" y="5265156"/>
            <a:ext cx="2991863" cy="923330"/>
          </a:xfrm>
          <a:prstGeom prst="rect">
            <a:avLst/>
          </a:prstGeom>
        </p:spPr>
        <p:txBody>
          <a:bodyPr wrap="square">
            <a:spAutoFit/>
          </a:bodyPr>
          <a:lstStyle/>
          <a:p>
            <a:r>
              <a:rPr lang="en-GB" dirty="0">
                <a:hlinkClick r:id="rId2"/>
              </a:rPr>
              <a:t>https://www2.deloitte.com/us/en/insights/tags/additive-manufacturing.html</a:t>
            </a:r>
            <a:endParaRPr lang="en-GB" dirty="0"/>
          </a:p>
        </p:txBody>
      </p:sp>
      <p:sp>
        <p:nvSpPr>
          <p:cNvPr id="4" name="Rectangle 3">
            <a:extLst>
              <a:ext uri="{FF2B5EF4-FFF2-40B4-BE49-F238E27FC236}">
                <a16:creationId xmlns:a16="http://schemas.microsoft.com/office/drawing/2014/main" id="{B70DDC14-FEFC-4CBA-B8A2-1F2D9DD96E39}"/>
              </a:ext>
            </a:extLst>
          </p:cNvPr>
          <p:cNvSpPr/>
          <p:nvPr/>
        </p:nvSpPr>
        <p:spPr>
          <a:xfrm>
            <a:off x="8458199" y="4794965"/>
            <a:ext cx="1710918" cy="369332"/>
          </a:xfrm>
          <a:prstGeom prst="rect">
            <a:avLst/>
          </a:prstGeom>
        </p:spPr>
        <p:txBody>
          <a:bodyPr wrap="none">
            <a:spAutoFit/>
          </a:bodyPr>
          <a:lstStyle/>
          <a:p>
            <a:r>
              <a:rPr lang="en-GB" dirty="0"/>
              <a:t>Further reading:</a:t>
            </a:r>
          </a:p>
        </p:txBody>
      </p:sp>
    </p:spTree>
    <p:extLst>
      <p:ext uri="{BB962C8B-B14F-4D97-AF65-F5344CB8AC3E}">
        <p14:creationId xmlns:p14="http://schemas.microsoft.com/office/powerpoint/2010/main" val="2650464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DB3DFD-0183-4816-8092-0F2B21075E5F}"/>
              </a:ext>
            </a:extLst>
          </p:cNvPr>
          <p:cNvPicPr>
            <a:picLocks noChangeAspect="1"/>
          </p:cNvPicPr>
          <p:nvPr/>
        </p:nvPicPr>
        <p:blipFill>
          <a:blip r:embed="rId2"/>
          <a:stretch>
            <a:fillRect/>
          </a:stretch>
        </p:blipFill>
        <p:spPr>
          <a:xfrm>
            <a:off x="1791877" y="389107"/>
            <a:ext cx="9414388" cy="5582476"/>
          </a:xfrm>
          <a:prstGeom prst="rect">
            <a:avLst/>
          </a:prstGeom>
        </p:spPr>
      </p:pic>
    </p:spTree>
    <p:extLst>
      <p:ext uri="{BB962C8B-B14F-4D97-AF65-F5344CB8AC3E}">
        <p14:creationId xmlns:p14="http://schemas.microsoft.com/office/powerpoint/2010/main" val="749894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97D83-B9FA-4851-B5A1-D8B63F499473}"/>
              </a:ext>
            </a:extLst>
          </p:cNvPr>
          <p:cNvPicPr>
            <a:picLocks noChangeAspect="1"/>
          </p:cNvPicPr>
          <p:nvPr/>
        </p:nvPicPr>
        <p:blipFill>
          <a:blip r:embed="rId2"/>
          <a:stretch>
            <a:fillRect/>
          </a:stretch>
        </p:blipFill>
        <p:spPr>
          <a:xfrm>
            <a:off x="1758707" y="437744"/>
            <a:ext cx="9476739" cy="5644042"/>
          </a:xfrm>
          <a:prstGeom prst="rect">
            <a:avLst/>
          </a:prstGeom>
        </p:spPr>
      </p:pic>
    </p:spTree>
    <p:extLst>
      <p:ext uri="{BB962C8B-B14F-4D97-AF65-F5344CB8AC3E}">
        <p14:creationId xmlns:p14="http://schemas.microsoft.com/office/powerpoint/2010/main" val="140783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AD73E-C608-45CD-A0BC-4B5589DD1C22}"/>
              </a:ext>
            </a:extLst>
          </p:cNvPr>
          <p:cNvPicPr>
            <a:picLocks noChangeAspect="1"/>
          </p:cNvPicPr>
          <p:nvPr/>
        </p:nvPicPr>
        <p:blipFill rotWithShape="1">
          <a:blip r:embed="rId2"/>
          <a:srcRect l="2075" r="9600" b="7815"/>
          <a:stretch/>
        </p:blipFill>
        <p:spPr>
          <a:xfrm>
            <a:off x="1750978" y="390834"/>
            <a:ext cx="9939030" cy="5650042"/>
          </a:xfrm>
          <a:prstGeom prst="rect">
            <a:avLst/>
          </a:prstGeom>
        </p:spPr>
      </p:pic>
    </p:spTree>
    <p:extLst>
      <p:ext uri="{BB962C8B-B14F-4D97-AF65-F5344CB8AC3E}">
        <p14:creationId xmlns:p14="http://schemas.microsoft.com/office/powerpoint/2010/main" val="166134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4C095-5862-43C3-A8C4-1561595A8322}"/>
              </a:ext>
            </a:extLst>
          </p:cNvPr>
          <p:cNvPicPr>
            <a:picLocks noChangeAspect="1"/>
          </p:cNvPicPr>
          <p:nvPr/>
        </p:nvPicPr>
        <p:blipFill rotWithShape="1">
          <a:blip r:embed="rId2">
            <a:clrChange>
              <a:clrFrom>
                <a:srgbClr val="FFFFFF"/>
              </a:clrFrom>
              <a:clrTo>
                <a:srgbClr val="FFFFFF">
                  <a:alpha val="0"/>
                </a:srgbClr>
              </a:clrTo>
            </a:clrChange>
          </a:blip>
          <a:srcRect l="6942" t="6262" r="5292" b="7357"/>
          <a:stretch/>
        </p:blipFill>
        <p:spPr>
          <a:xfrm>
            <a:off x="745787" y="554477"/>
            <a:ext cx="10700426" cy="5369668"/>
          </a:xfrm>
          <a:prstGeom prst="rect">
            <a:avLst/>
          </a:prstGeom>
        </p:spPr>
      </p:pic>
    </p:spTree>
    <p:extLst>
      <p:ext uri="{BB962C8B-B14F-4D97-AF65-F5344CB8AC3E}">
        <p14:creationId xmlns:p14="http://schemas.microsoft.com/office/powerpoint/2010/main" val="213243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401B-EAFC-4ACA-AE99-F3F0F5844790}"/>
              </a:ext>
            </a:extLst>
          </p:cNvPr>
          <p:cNvSpPr>
            <a:spLocks noGrp="1"/>
          </p:cNvSpPr>
          <p:nvPr>
            <p:ph type="title"/>
          </p:nvPr>
        </p:nvSpPr>
        <p:spPr/>
        <p:txBody>
          <a:bodyPr>
            <a:normAutofit/>
          </a:bodyPr>
          <a:lstStyle/>
          <a:p>
            <a:r>
              <a:rPr lang="en-GB" dirty="0"/>
              <a:t>European policies</a:t>
            </a:r>
          </a:p>
        </p:txBody>
      </p:sp>
      <p:sp>
        <p:nvSpPr>
          <p:cNvPr id="3" name="Content Placeholder 2">
            <a:extLst>
              <a:ext uri="{FF2B5EF4-FFF2-40B4-BE49-F238E27FC236}">
                <a16:creationId xmlns:a16="http://schemas.microsoft.com/office/drawing/2014/main" id="{A7523011-CF30-4304-A24D-AE896E44AA01}"/>
              </a:ext>
            </a:extLst>
          </p:cNvPr>
          <p:cNvSpPr>
            <a:spLocks noGrp="1"/>
          </p:cNvSpPr>
          <p:nvPr>
            <p:ph idx="1"/>
          </p:nvPr>
        </p:nvSpPr>
        <p:spPr/>
        <p:txBody>
          <a:bodyPr/>
          <a:lstStyle/>
          <a:p>
            <a:r>
              <a:rPr lang="en-GB" dirty="0"/>
              <a:t>A number of key topics covering the economic, social and environmental agendas have been identified by the EU. These are being supported through the implementation of five large scale targets in the areas of:</a:t>
            </a:r>
          </a:p>
          <a:p>
            <a:pPr marL="1539875" indent="-514350">
              <a:buFont typeface="+mj-lt"/>
              <a:buAutoNum type="arabicPeriod"/>
            </a:pPr>
            <a:r>
              <a:rPr lang="en-GB" dirty="0"/>
              <a:t>Employment</a:t>
            </a:r>
          </a:p>
          <a:p>
            <a:pPr marL="1539875" indent="-514350">
              <a:buFont typeface="+mj-lt"/>
              <a:buAutoNum type="arabicPeriod"/>
            </a:pPr>
            <a:r>
              <a:rPr lang="en-GB" dirty="0"/>
              <a:t>Research and development</a:t>
            </a:r>
          </a:p>
          <a:p>
            <a:pPr marL="1539875" indent="-514350">
              <a:buFont typeface="+mj-lt"/>
              <a:buAutoNum type="arabicPeriod"/>
            </a:pPr>
            <a:r>
              <a:rPr lang="en-GB" dirty="0"/>
              <a:t>Environment</a:t>
            </a:r>
          </a:p>
          <a:p>
            <a:pPr marL="1539875" indent="-514350">
              <a:buFont typeface="+mj-lt"/>
              <a:buAutoNum type="arabicPeriod"/>
            </a:pPr>
            <a:r>
              <a:rPr lang="en-GB" dirty="0"/>
              <a:t>Education</a:t>
            </a:r>
          </a:p>
          <a:p>
            <a:pPr marL="1539875" indent="-514350">
              <a:buFont typeface="+mj-lt"/>
              <a:buAutoNum type="arabicPeriod"/>
            </a:pPr>
            <a:r>
              <a:rPr lang="en-GB" dirty="0"/>
              <a:t>Poverty and social exclusion</a:t>
            </a:r>
          </a:p>
        </p:txBody>
      </p:sp>
      <p:sp>
        <p:nvSpPr>
          <p:cNvPr id="4" name="Rectangle 3">
            <a:extLst>
              <a:ext uri="{FF2B5EF4-FFF2-40B4-BE49-F238E27FC236}">
                <a16:creationId xmlns:a16="http://schemas.microsoft.com/office/drawing/2014/main" id="{B281A01C-421C-40AA-A0FB-95A931AC6397}"/>
              </a:ext>
            </a:extLst>
          </p:cNvPr>
          <p:cNvSpPr/>
          <p:nvPr/>
        </p:nvSpPr>
        <p:spPr>
          <a:xfrm>
            <a:off x="8051869" y="4692217"/>
            <a:ext cx="3455951" cy="1661993"/>
          </a:xfrm>
          <a:prstGeom prst="rect">
            <a:avLst/>
          </a:prstGeom>
        </p:spPr>
        <p:txBody>
          <a:bodyPr wrap="square">
            <a:spAutoFit/>
          </a:bodyPr>
          <a:lstStyle/>
          <a:p>
            <a:r>
              <a:rPr lang="en-GB" dirty="0"/>
              <a:t>Further reading at:  </a:t>
            </a:r>
          </a:p>
          <a:p>
            <a:pPr marL="285750" indent="-285750">
              <a:buFont typeface="Arial" panose="020B0604020202020204" pitchFamily="34" charset="0"/>
              <a:buChar char="•"/>
            </a:pPr>
            <a:r>
              <a:rPr lang="en-GB" sz="1400" dirty="0">
                <a:hlinkClick r:id="rId2"/>
              </a:rPr>
              <a:t>https://www.rm-platform.com/linkdoc/AM%20SRA%20-%20February%202014.pdf</a:t>
            </a:r>
            <a:endParaRPr lang="en-GB" sz="1400" dirty="0"/>
          </a:p>
          <a:p>
            <a:pPr marL="285750" indent="-285750">
              <a:buFont typeface="Arial" panose="020B0604020202020204" pitchFamily="34" charset="0"/>
              <a:buChar char="•"/>
            </a:pPr>
            <a:r>
              <a:rPr lang="en-GB" sz="1400" dirty="0">
                <a:hlinkClick r:id="rId3"/>
              </a:rPr>
              <a:t>http://www.prodintec.es/attachments/article/967/1.-Lorenzo%20Valles-European%20Commission.pdf</a:t>
            </a:r>
            <a:endParaRPr lang="en-GB" sz="1400" dirty="0"/>
          </a:p>
        </p:txBody>
      </p:sp>
    </p:spTree>
    <p:extLst>
      <p:ext uri="{BB962C8B-B14F-4D97-AF65-F5344CB8AC3E}">
        <p14:creationId xmlns:p14="http://schemas.microsoft.com/office/powerpoint/2010/main" val="323141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CDF41-120C-49CF-B1B8-7C91EE74810B}"/>
              </a:ext>
            </a:extLst>
          </p:cNvPr>
          <p:cNvSpPr>
            <a:spLocks noGrp="1"/>
          </p:cNvSpPr>
          <p:nvPr>
            <p:ph idx="1"/>
          </p:nvPr>
        </p:nvSpPr>
        <p:spPr/>
        <p:txBody>
          <a:bodyPr/>
          <a:lstStyle/>
          <a:p>
            <a:pPr marL="0" indent="0" algn="ctr">
              <a:buNone/>
            </a:pPr>
            <a:r>
              <a:rPr lang="en-GB" dirty="0"/>
              <a:t>You can find further readings on topics like Public safety, National Security, Constitutional Rights, Commercial Litigation Considerations Specific to 3D Printed Objects, Product Liability, 3D Printing/Component Parts/Raw Materials, Insurance Issues, Intellectual Property Issues, 3 D Printing Security Implications, Environmental Effects and Health Risks  in the Workplace, here:</a:t>
            </a:r>
          </a:p>
          <a:p>
            <a:pPr algn="ctr"/>
            <a:endParaRPr lang="en-GB" dirty="0"/>
          </a:p>
          <a:p>
            <a:pPr marL="0" indent="0" algn="ctr">
              <a:buNone/>
            </a:pPr>
            <a:r>
              <a:rPr lang="en-GB" dirty="0">
                <a:hlinkClick r:id="rId2"/>
              </a:rPr>
              <a:t>https://www.reedsmith.com/en/perspectives/2016/12/3d-printing-of-manufactured-goods-an-updated-analy</a:t>
            </a:r>
            <a:r>
              <a:rPr lang="en-GB" dirty="0"/>
              <a:t> </a:t>
            </a:r>
          </a:p>
        </p:txBody>
      </p:sp>
    </p:spTree>
    <p:extLst>
      <p:ext uri="{BB962C8B-B14F-4D97-AF65-F5344CB8AC3E}">
        <p14:creationId xmlns:p14="http://schemas.microsoft.com/office/powerpoint/2010/main" val="36880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Es Investing in Industry 4.0. Scalability through Open Innovation">
            <a:extLst>
              <a:ext uri="{FF2B5EF4-FFF2-40B4-BE49-F238E27FC236}">
                <a16:creationId xmlns:a16="http://schemas.microsoft.com/office/drawing/2014/main" id="{C88525DA-A6A0-4274-B82C-FA8ABBF2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1" y="599030"/>
            <a:ext cx="9570092" cy="53826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107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6744-FFB7-47CE-8722-8612491FF3C7}"/>
              </a:ext>
            </a:extLst>
          </p:cNvPr>
          <p:cNvSpPr>
            <a:spLocks noGrp="1"/>
          </p:cNvSpPr>
          <p:nvPr>
            <p:ph type="title"/>
          </p:nvPr>
        </p:nvSpPr>
        <p:spPr/>
        <p:txBody>
          <a:bodyPr>
            <a:normAutofit/>
          </a:bodyPr>
          <a:lstStyle/>
          <a:p>
            <a:r>
              <a:rPr lang="en-GB" dirty="0"/>
              <a:t>Workforce of the future</a:t>
            </a:r>
          </a:p>
        </p:txBody>
      </p:sp>
      <p:sp>
        <p:nvSpPr>
          <p:cNvPr id="6" name="Rectangle 5">
            <a:extLst>
              <a:ext uri="{FF2B5EF4-FFF2-40B4-BE49-F238E27FC236}">
                <a16:creationId xmlns:a16="http://schemas.microsoft.com/office/drawing/2014/main" id="{2E9F78FC-E8EF-49B5-B81A-D3A2A37CE9B4}"/>
              </a:ext>
            </a:extLst>
          </p:cNvPr>
          <p:cNvSpPr/>
          <p:nvPr/>
        </p:nvSpPr>
        <p:spPr>
          <a:xfrm>
            <a:off x="7412477" y="1873691"/>
            <a:ext cx="4124527" cy="4339650"/>
          </a:xfrm>
          <a:prstGeom prst="rect">
            <a:avLst/>
          </a:prstGeom>
        </p:spPr>
        <p:txBody>
          <a:bodyPr wrap="square">
            <a:spAutoFit/>
          </a:bodyPr>
          <a:lstStyle/>
          <a:p>
            <a:pPr algn="ctr"/>
            <a:r>
              <a:rPr lang="en-GB" sz="2400" dirty="0">
                <a:solidFill>
                  <a:srgbClr val="004994"/>
                </a:solidFill>
                <a:latin typeface="Lucida Fax" panose="02060602050505020204" pitchFamily="18" charset="0"/>
              </a:rPr>
              <a:t>“To realize the full potential</a:t>
            </a:r>
          </a:p>
          <a:p>
            <a:pPr algn="ctr"/>
            <a:r>
              <a:rPr lang="en-GB" sz="2400" dirty="0">
                <a:solidFill>
                  <a:srgbClr val="004994"/>
                </a:solidFill>
                <a:latin typeface="Lucida Fax" panose="02060602050505020204" pitchFamily="18" charset="0"/>
              </a:rPr>
              <a:t>of AM, manufacturing</a:t>
            </a:r>
          </a:p>
          <a:p>
            <a:pPr algn="ctr"/>
            <a:r>
              <a:rPr lang="en-GB" sz="2400" dirty="0">
                <a:solidFill>
                  <a:srgbClr val="004994"/>
                </a:solidFill>
                <a:latin typeface="Lucida Fax" panose="02060602050505020204" pitchFamily="18" charset="0"/>
              </a:rPr>
              <a:t>organizations must focus</a:t>
            </a:r>
          </a:p>
          <a:p>
            <a:pPr algn="ctr"/>
            <a:r>
              <a:rPr lang="en-GB" sz="2400" dirty="0">
                <a:solidFill>
                  <a:srgbClr val="004994"/>
                </a:solidFill>
                <a:latin typeface="Lucida Fax" panose="02060602050505020204" pitchFamily="18" charset="0"/>
              </a:rPr>
              <a:t>on developing a capable</a:t>
            </a:r>
          </a:p>
          <a:p>
            <a:pPr algn="ctr"/>
            <a:r>
              <a:rPr lang="en-GB" sz="2400" dirty="0">
                <a:solidFill>
                  <a:srgbClr val="004994"/>
                </a:solidFill>
                <a:latin typeface="Lucida Fax" panose="02060602050505020204" pitchFamily="18" charset="0"/>
              </a:rPr>
              <a:t>and skilled AM workforce.”</a:t>
            </a:r>
          </a:p>
          <a:p>
            <a:pPr algn="ctr"/>
            <a:endParaRPr lang="en-GB" dirty="0">
              <a:solidFill>
                <a:srgbClr val="004994"/>
              </a:solidFill>
              <a:latin typeface="Lucida Fax" panose="02060602050505020204" pitchFamily="18" charset="0"/>
            </a:endParaRPr>
          </a:p>
          <a:p>
            <a:pPr algn="ctr"/>
            <a:endParaRPr lang="en-GB" dirty="0">
              <a:solidFill>
                <a:srgbClr val="004994"/>
              </a:solidFill>
              <a:latin typeface="Lucida Fax" panose="02060602050505020204" pitchFamily="18" charset="0"/>
            </a:endParaRPr>
          </a:p>
          <a:p>
            <a:pPr algn="r"/>
            <a:r>
              <a:rPr lang="en-GB" dirty="0"/>
              <a:t>3D opportunity for the talent gap: Additive manufacturing and the workforce of the future, A Deloitte series on additive manufacturing</a:t>
            </a:r>
          </a:p>
        </p:txBody>
      </p:sp>
      <p:pic>
        <p:nvPicPr>
          <p:cNvPr id="7" name="Picture 6">
            <a:extLst>
              <a:ext uri="{FF2B5EF4-FFF2-40B4-BE49-F238E27FC236}">
                <a16:creationId xmlns:a16="http://schemas.microsoft.com/office/drawing/2014/main" id="{1D3F92A2-3C2D-4FB3-B34E-08F9C841CC68}"/>
              </a:ext>
            </a:extLst>
          </p:cNvPr>
          <p:cNvPicPr>
            <a:picLocks noChangeAspect="1"/>
          </p:cNvPicPr>
          <p:nvPr/>
        </p:nvPicPr>
        <p:blipFill>
          <a:blip r:embed="rId2"/>
          <a:stretch>
            <a:fillRect/>
          </a:stretch>
        </p:blipFill>
        <p:spPr>
          <a:xfrm>
            <a:off x="854459" y="1566153"/>
            <a:ext cx="6347999" cy="4503907"/>
          </a:xfrm>
          <a:prstGeom prst="rect">
            <a:avLst/>
          </a:prstGeom>
        </p:spPr>
      </p:pic>
    </p:spTree>
    <p:extLst>
      <p:ext uri="{BB962C8B-B14F-4D97-AF65-F5344CB8AC3E}">
        <p14:creationId xmlns:p14="http://schemas.microsoft.com/office/powerpoint/2010/main" val="294459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78B7A3-29E1-4444-A309-0114EBAA5669}"/>
              </a:ext>
            </a:extLst>
          </p:cNvPr>
          <p:cNvPicPr>
            <a:picLocks noChangeAspect="1"/>
          </p:cNvPicPr>
          <p:nvPr/>
        </p:nvPicPr>
        <p:blipFill>
          <a:blip r:embed="rId2"/>
          <a:stretch>
            <a:fillRect/>
          </a:stretch>
        </p:blipFill>
        <p:spPr>
          <a:xfrm>
            <a:off x="5350213" y="443217"/>
            <a:ext cx="6315944" cy="5597660"/>
          </a:xfrm>
          <a:prstGeom prst="rect">
            <a:avLst/>
          </a:prstGeom>
        </p:spPr>
      </p:pic>
      <p:pic>
        <p:nvPicPr>
          <p:cNvPr id="7" name="Picture 6">
            <a:extLst>
              <a:ext uri="{FF2B5EF4-FFF2-40B4-BE49-F238E27FC236}">
                <a16:creationId xmlns:a16="http://schemas.microsoft.com/office/drawing/2014/main" id="{8FF06A24-4376-4CDC-B753-68817377886C}"/>
              </a:ext>
            </a:extLst>
          </p:cNvPr>
          <p:cNvPicPr>
            <a:picLocks noChangeAspect="1"/>
          </p:cNvPicPr>
          <p:nvPr/>
        </p:nvPicPr>
        <p:blipFill>
          <a:blip r:embed="rId3"/>
          <a:stretch>
            <a:fillRect/>
          </a:stretch>
        </p:blipFill>
        <p:spPr>
          <a:xfrm>
            <a:off x="432115" y="1517834"/>
            <a:ext cx="5034830" cy="1724213"/>
          </a:xfrm>
          <a:prstGeom prst="rect">
            <a:avLst/>
          </a:prstGeom>
        </p:spPr>
      </p:pic>
      <p:sp>
        <p:nvSpPr>
          <p:cNvPr id="8" name="Rectangle 7">
            <a:extLst>
              <a:ext uri="{FF2B5EF4-FFF2-40B4-BE49-F238E27FC236}">
                <a16:creationId xmlns:a16="http://schemas.microsoft.com/office/drawing/2014/main" id="{C2893C58-47C4-4B1C-937E-C85D10723BE8}"/>
              </a:ext>
            </a:extLst>
          </p:cNvPr>
          <p:cNvSpPr/>
          <p:nvPr/>
        </p:nvSpPr>
        <p:spPr>
          <a:xfrm>
            <a:off x="432115" y="3275462"/>
            <a:ext cx="5034830" cy="3139321"/>
          </a:xfrm>
          <a:prstGeom prst="rect">
            <a:avLst/>
          </a:prstGeom>
        </p:spPr>
        <p:txBody>
          <a:bodyPr wrap="square">
            <a:spAutoFit/>
          </a:bodyPr>
          <a:lstStyle/>
          <a:p>
            <a:pPr algn="ctr"/>
            <a:r>
              <a:rPr lang="en-GB" dirty="0">
                <a:solidFill>
                  <a:srgbClr val="004994"/>
                </a:solidFill>
                <a:latin typeface="Lucida Fax" panose="02060602050505020204" pitchFamily="18" charset="0"/>
              </a:rPr>
              <a:t>“To be sure, this soaring demand for</a:t>
            </a:r>
          </a:p>
          <a:p>
            <a:pPr algn="ctr"/>
            <a:r>
              <a:rPr lang="en-GB" dirty="0">
                <a:solidFill>
                  <a:srgbClr val="004994"/>
                </a:solidFill>
                <a:latin typeface="Lucida Fax" panose="02060602050505020204" pitchFamily="18" charset="0"/>
              </a:rPr>
              <a:t>skilled </a:t>
            </a:r>
            <a:r>
              <a:rPr lang="en-GB" dirty="0" err="1">
                <a:solidFill>
                  <a:srgbClr val="004994"/>
                </a:solidFill>
                <a:latin typeface="Lucida Fax" panose="02060602050505020204" pitchFamily="18" charset="0"/>
              </a:rPr>
              <a:t>labor</a:t>
            </a:r>
            <a:r>
              <a:rPr lang="en-GB" dirty="0">
                <a:solidFill>
                  <a:srgbClr val="004994"/>
                </a:solidFill>
                <a:latin typeface="Lucida Fax" panose="02060602050505020204" pitchFamily="18" charset="0"/>
              </a:rPr>
              <a:t> is not exclusive to AM.</a:t>
            </a:r>
          </a:p>
          <a:p>
            <a:pPr algn="ctr"/>
            <a:r>
              <a:rPr lang="en-GB" dirty="0">
                <a:solidFill>
                  <a:srgbClr val="004994"/>
                </a:solidFill>
                <a:latin typeface="Lucida Fax" panose="02060602050505020204" pitchFamily="18" charset="0"/>
              </a:rPr>
              <a:t>In fact, the talent shortages facing</a:t>
            </a:r>
          </a:p>
          <a:p>
            <a:pPr algn="ctr"/>
            <a:r>
              <a:rPr lang="en-GB" dirty="0">
                <a:solidFill>
                  <a:srgbClr val="004994"/>
                </a:solidFill>
                <a:latin typeface="Lucida Fax" panose="02060602050505020204" pitchFamily="18" charset="0"/>
              </a:rPr>
              <a:t>AM mirror a widely recognized</a:t>
            </a:r>
          </a:p>
          <a:p>
            <a:pPr algn="ctr"/>
            <a:r>
              <a:rPr lang="en-GB" dirty="0">
                <a:solidFill>
                  <a:srgbClr val="004994"/>
                </a:solidFill>
                <a:latin typeface="Lucida Fax" panose="02060602050505020204" pitchFamily="18" charset="0"/>
              </a:rPr>
              <a:t>skills gap across the manufacturing</a:t>
            </a:r>
          </a:p>
          <a:p>
            <a:pPr algn="ctr"/>
            <a:r>
              <a:rPr lang="en-GB" dirty="0">
                <a:solidFill>
                  <a:srgbClr val="004994"/>
                </a:solidFill>
                <a:latin typeface="Lucida Fax" panose="02060602050505020204" pitchFamily="18" charset="0"/>
              </a:rPr>
              <a:t>industry as a whole.”</a:t>
            </a:r>
          </a:p>
          <a:p>
            <a:endParaRPr lang="en-GB" dirty="0">
              <a:solidFill>
                <a:srgbClr val="004994"/>
              </a:solidFill>
              <a:latin typeface="Lucida Fax" panose="02060602050505020204" pitchFamily="18" charset="0"/>
            </a:endParaRPr>
          </a:p>
          <a:p>
            <a:pPr algn="r"/>
            <a:r>
              <a:rPr lang="en-GB" dirty="0"/>
              <a:t>3D opportunity for the talent gap: Additive manufacturing and the workforce of the future, A Deloitte series on additive manufacturing</a:t>
            </a:r>
            <a:endParaRPr lang="en-GB" dirty="0">
              <a:solidFill>
                <a:srgbClr val="004994"/>
              </a:solidFill>
              <a:latin typeface="Lucida Fax" panose="02060602050505020204" pitchFamily="18" charset="0"/>
            </a:endParaRPr>
          </a:p>
          <a:p>
            <a:endParaRPr lang="en-GB" dirty="0"/>
          </a:p>
        </p:txBody>
      </p:sp>
    </p:spTree>
    <p:extLst>
      <p:ext uri="{BB962C8B-B14F-4D97-AF65-F5344CB8AC3E}">
        <p14:creationId xmlns:p14="http://schemas.microsoft.com/office/powerpoint/2010/main" val="382096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EB4049-2D5A-447E-9651-C0404774605B}"/>
              </a:ext>
            </a:extLst>
          </p:cNvPr>
          <p:cNvPicPr>
            <a:picLocks noChangeAspect="1"/>
          </p:cNvPicPr>
          <p:nvPr/>
        </p:nvPicPr>
        <p:blipFill>
          <a:blip r:embed="rId2"/>
          <a:stretch>
            <a:fillRect/>
          </a:stretch>
        </p:blipFill>
        <p:spPr>
          <a:xfrm>
            <a:off x="4138915" y="450590"/>
            <a:ext cx="3991661" cy="1960063"/>
          </a:xfrm>
          <a:prstGeom prst="rect">
            <a:avLst/>
          </a:prstGeom>
        </p:spPr>
      </p:pic>
      <p:pic>
        <p:nvPicPr>
          <p:cNvPr id="5" name="Picture 4">
            <a:extLst>
              <a:ext uri="{FF2B5EF4-FFF2-40B4-BE49-F238E27FC236}">
                <a16:creationId xmlns:a16="http://schemas.microsoft.com/office/drawing/2014/main" id="{76BFE863-FFD1-4EE4-A68D-AE397A83CDF9}"/>
              </a:ext>
            </a:extLst>
          </p:cNvPr>
          <p:cNvPicPr>
            <a:picLocks noChangeAspect="1"/>
          </p:cNvPicPr>
          <p:nvPr/>
        </p:nvPicPr>
        <p:blipFill>
          <a:blip r:embed="rId3"/>
          <a:stretch>
            <a:fillRect/>
          </a:stretch>
        </p:blipFill>
        <p:spPr>
          <a:xfrm>
            <a:off x="8398438" y="2533113"/>
            <a:ext cx="3434443" cy="1528449"/>
          </a:xfrm>
          <a:prstGeom prst="rect">
            <a:avLst/>
          </a:prstGeom>
        </p:spPr>
      </p:pic>
      <p:pic>
        <p:nvPicPr>
          <p:cNvPr id="6" name="Picture 5">
            <a:extLst>
              <a:ext uri="{FF2B5EF4-FFF2-40B4-BE49-F238E27FC236}">
                <a16:creationId xmlns:a16="http://schemas.microsoft.com/office/drawing/2014/main" id="{D0B4CC38-BBF1-4596-B650-EA7D504528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44492" y="4664871"/>
            <a:ext cx="3786084" cy="1579402"/>
          </a:xfrm>
          <a:prstGeom prst="rect">
            <a:avLst/>
          </a:prstGeom>
        </p:spPr>
      </p:pic>
      <p:pic>
        <p:nvPicPr>
          <p:cNvPr id="7" name="Picture 6">
            <a:extLst>
              <a:ext uri="{FF2B5EF4-FFF2-40B4-BE49-F238E27FC236}">
                <a16:creationId xmlns:a16="http://schemas.microsoft.com/office/drawing/2014/main" id="{B9A66CB0-D2BF-4DF0-88EF-63AFCEE9D3A7}"/>
              </a:ext>
            </a:extLst>
          </p:cNvPr>
          <p:cNvPicPr>
            <a:picLocks noChangeAspect="1"/>
          </p:cNvPicPr>
          <p:nvPr/>
        </p:nvPicPr>
        <p:blipFill>
          <a:blip r:embed="rId5"/>
          <a:stretch>
            <a:fillRect/>
          </a:stretch>
        </p:blipFill>
        <p:spPr>
          <a:xfrm>
            <a:off x="1058117" y="2600013"/>
            <a:ext cx="3546543" cy="2036692"/>
          </a:xfrm>
          <a:prstGeom prst="rect">
            <a:avLst/>
          </a:prstGeom>
        </p:spPr>
      </p:pic>
      <p:pic>
        <p:nvPicPr>
          <p:cNvPr id="9" name="Picture 8" descr="A picture containing graphics, device&#10;&#10;Description automatically generated">
            <a:extLst>
              <a:ext uri="{FF2B5EF4-FFF2-40B4-BE49-F238E27FC236}">
                <a16:creationId xmlns:a16="http://schemas.microsoft.com/office/drawing/2014/main" id="{EAFCD117-BE2A-4F5F-BC04-E4E828553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133" y="2124979"/>
            <a:ext cx="2825565" cy="2825565"/>
          </a:xfrm>
          <a:prstGeom prst="rect">
            <a:avLst/>
          </a:prstGeom>
        </p:spPr>
      </p:pic>
      <p:sp>
        <p:nvSpPr>
          <p:cNvPr id="11" name="Rectangle 10">
            <a:extLst>
              <a:ext uri="{FF2B5EF4-FFF2-40B4-BE49-F238E27FC236}">
                <a16:creationId xmlns:a16="http://schemas.microsoft.com/office/drawing/2014/main" id="{BBEE2ADD-5656-463A-9445-05A11031F306}"/>
              </a:ext>
            </a:extLst>
          </p:cNvPr>
          <p:cNvSpPr/>
          <p:nvPr/>
        </p:nvSpPr>
        <p:spPr>
          <a:xfrm>
            <a:off x="3523040" y="856481"/>
            <a:ext cx="535724"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12" name="Rectangle 11">
            <a:extLst>
              <a:ext uri="{FF2B5EF4-FFF2-40B4-BE49-F238E27FC236}">
                <a16:creationId xmlns:a16="http://schemas.microsoft.com/office/drawing/2014/main" id="{3DEDF2DA-EC90-42BB-9563-CF6B1B965187}"/>
              </a:ext>
            </a:extLst>
          </p:cNvPr>
          <p:cNvSpPr/>
          <p:nvPr/>
        </p:nvSpPr>
        <p:spPr>
          <a:xfrm>
            <a:off x="7985544" y="2835673"/>
            <a:ext cx="535724"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
        <p:nvSpPr>
          <p:cNvPr id="14" name="Rectangle 13">
            <a:extLst>
              <a:ext uri="{FF2B5EF4-FFF2-40B4-BE49-F238E27FC236}">
                <a16:creationId xmlns:a16="http://schemas.microsoft.com/office/drawing/2014/main" id="{633BCEC6-ED31-4761-AEC9-C5E76E338B72}"/>
              </a:ext>
            </a:extLst>
          </p:cNvPr>
          <p:cNvSpPr/>
          <p:nvPr/>
        </p:nvSpPr>
        <p:spPr>
          <a:xfrm>
            <a:off x="3926508" y="4884090"/>
            <a:ext cx="535724"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p>
        </p:txBody>
      </p:sp>
      <p:sp>
        <p:nvSpPr>
          <p:cNvPr id="16" name="Rectangle 15">
            <a:extLst>
              <a:ext uri="{FF2B5EF4-FFF2-40B4-BE49-F238E27FC236}">
                <a16:creationId xmlns:a16="http://schemas.microsoft.com/office/drawing/2014/main" id="{7D163487-D96C-42CE-B85A-A3A2EF5CEFCB}"/>
              </a:ext>
            </a:extLst>
          </p:cNvPr>
          <p:cNvSpPr/>
          <p:nvPr/>
        </p:nvSpPr>
        <p:spPr>
          <a:xfrm>
            <a:off x="575774" y="2835673"/>
            <a:ext cx="535724"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p>
        </p:txBody>
      </p:sp>
      <p:sp>
        <p:nvSpPr>
          <p:cNvPr id="18" name="Rectangle 17">
            <a:extLst>
              <a:ext uri="{FF2B5EF4-FFF2-40B4-BE49-F238E27FC236}">
                <a16:creationId xmlns:a16="http://schemas.microsoft.com/office/drawing/2014/main" id="{0CF140A0-9AF0-4C53-B786-FF2EDE260DD0}"/>
              </a:ext>
            </a:extLst>
          </p:cNvPr>
          <p:cNvSpPr/>
          <p:nvPr/>
        </p:nvSpPr>
        <p:spPr>
          <a:xfrm>
            <a:off x="8130576" y="5761079"/>
            <a:ext cx="3192725" cy="577081"/>
          </a:xfrm>
          <a:prstGeom prst="rect">
            <a:avLst/>
          </a:prstGeom>
        </p:spPr>
        <p:txBody>
          <a:bodyPr wrap="square">
            <a:spAutoFit/>
          </a:bodyPr>
          <a:lstStyle/>
          <a:p>
            <a:pPr algn="r"/>
            <a:r>
              <a:rPr lang="en-GB" sz="1050" dirty="0"/>
              <a:t>3D opportunity for the talent gap: Additive manufacturing and the workforce of the future, A Deloitte series on additive manufacturing</a:t>
            </a:r>
            <a:endParaRPr lang="en-GB" sz="1050" dirty="0">
              <a:solidFill>
                <a:srgbClr val="004994"/>
              </a:solidFill>
              <a:latin typeface="Lucida Fax" panose="02060602050505020204" pitchFamily="18" charset="0"/>
            </a:endParaRPr>
          </a:p>
        </p:txBody>
      </p:sp>
    </p:spTree>
    <p:extLst>
      <p:ext uri="{BB962C8B-B14F-4D97-AF65-F5344CB8AC3E}">
        <p14:creationId xmlns:p14="http://schemas.microsoft.com/office/powerpoint/2010/main" val="426170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4BD8-F01C-4B86-A1E6-1A1254FE2ACE}"/>
              </a:ext>
            </a:extLst>
          </p:cNvPr>
          <p:cNvSpPr>
            <a:spLocks noGrp="1"/>
          </p:cNvSpPr>
          <p:nvPr>
            <p:ph type="title"/>
          </p:nvPr>
        </p:nvSpPr>
        <p:spPr/>
        <p:txBody>
          <a:bodyPr/>
          <a:lstStyle/>
          <a:p>
            <a:r>
              <a:rPr lang="en-GB" dirty="0"/>
              <a:t>Available actions</a:t>
            </a:r>
          </a:p>
        </p:txBody>
      </p:sp>
      <p:sp>
        <p:nvSpPr>
          <p:cNvPr id="3" name="Content Placeholder 2">
            <a:extLst>
              <a:ext uri="{FF2B5EF4-FFF2-40B4-BE49-F238E27FC236}">
                <a16:creationId xmlns:a16="http://schemas.microsoft.com/office/drawing/2014/main" id="{7BEB4DA3-CAF1-42A8-9110-34F3563518C5}"/>
              </a:ext>
            </a:extLst>
          </p:cNvPr>
          <p:cNvSpPr>
            <a:spLocks noGrp="1"/>
          </p:cNvSpPr>
          <p:nvPr>
            <p:ph idx="1"/>
          </p:nvPr>
        </p:nvSpPr>
        <p:spPr/>
        <p:txBody>
          <a:bodyPr/>
          <a:lstStyle/>
          <a:p>
            <a:r>
              <a:rPr lang="en-GB" dirty="0"/>
              <a:t> Deliver targeted training that addresses demands identified during workforce planning.</a:t>
            </a:r>
          </a:p>
          <a:p>
            <a:r>
              <a:rPr lang="en-GB" dirty="0"/>
              <a:t> Retain your staff by re-recruiting them.</a:t>
            </a:r>
          </a:p>
          <a:p>
            <a:r>
              <a:rPr lang="en-GB" dirty="0"/>
              <a:t>Establish an AM innovation </a:t>
            </a:r>
            <a:r>
              <a:rPr lang="en-GB" dirty="0" err="1"/>
              <a:t>center</a:t>
            </a:r>
            <a:r>
              <a:rPr lang="en-GB" dirty="0"/>
              <a:t>.</a:t>
            </a:r>
          </a:p>
          <a:p>
            <a:r>
              <a:rPr lang="en-GB" dirty="0"/>
              <a:t>Retain both newly acquired and legacy institutional knowledge.</a:t>
            </a:r>
          </a:p>
          <a:p>
            <a:r>
              <a:rPr lang="en-GB" dirty="0"/>
              <a:t>Appeal to Millennials with AM’s benefits in both recruitment and retention. </a:t>
            </a:r>
          </a:p>
          <a:p>
            <a:r>
              <a:rPr lang="en-GB" dirty="0"/>
              <a:t>Rethink the organization</a:t>
            </a:r>
          </a:p>
        </p:txBody>
      </p:sp>
    </p:spTree>
    <p:extLst>
      <p:ext uri="{BB962C8B-B14F-4D97-AF65-F5344CB8AC3E}">
        <p14:creationId xmlns:p14="http://schemas.microsoft.com/office/powerpoint/2010/main" val="376373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5388-8374-4296-A6C4-55BBF074CCE1}"/>
              </a:ext>
            </a:extLst>
          </p:cNvPr>
          <p:cNvSpPr>
            <a:spLocks noGrp="1"/>
          </p:cNvSpPr>
          <p:nvPr>
            <p:ph type="title"/>
          </p:nvPr>
        </p:nvSpPr>
        <p:spPr/>
        <p:txBody>
          <a:bodyPr>
            <a:normAutofit/>
          </a:bodyPr>
          <a:lstStyle/>
          <a:p>
            <a:r>
              <a:rPr lang="en-GB" dirty="0"/>
              <a:t>Intellectual property issues</a:t>
            </a:r>
          </a:p>
        </p:txBody>
      </p:sp>
      <p:sp>
        <p:nvSpPr>
          <p:cNvPr id="4" name="Rectangle 3">
            <a:extLst>
              <a:ext uri="{FF2B5EF4-FFF2-40B4-BE49-F238E27FC236}">
                <a16:creationId xmlns:a16="http://schemas.microsoft.com/office/drawing/2014/main" id="{29FEA6D3-7E8D-4F6F-9C09-C27DA9899153}"/>
              </a:ext>
            </a:extLst>
          </p:cNvPr>
          <p:cNvSpPr/>
          <p:nvPr/>
        </p:nvSpPr>
        <p:spPr>
          <a:xfrm>
            <a:off x="363165" y="2189602"/>
            <a:ext cx="5055141" cy="3139321"/>
          </a:xfrm>
          <a:prstGeom prst="rect">
            <a:avLst/>
          </a:prstGeom>
        </p:spPr>
        <p:txBody>
          <a:bodyPr wrap="square">
            <a:spAutoFit/>
          </a:bodyPr>
          <a:lstStyle/>
          <a:p>
            <a:pPr algn="ctr"/>
            <a:r>
              <a:rPr lang="en-GB" dirty="0">
                <a:solidFill>
                  <a:srgbClr val="004994"/>
                </a:solidFill>
                <a:latin typeface="Lucida Fax" panose="02060602050505020204" pitchFamily="18" charset="0"/>
              </a:rPr>
              <a:t>“Questions still exist as to whether</a:t>
            </a:r>
          </a:p>
          <a:p>
            <a:pPr algn="ctr"/>
            <a:r>
              <a:rPr lang="en-GB" dirty="0">
                <a:solidFill>
                  <a:srgbClr val="004994"/>
                </a:solidFill>
                <a:latin typeface="Lucida Fax" panose="02060602050505020204" pitchFamily="18" charset="0"/>
              </a:rPr>
              <a:t>the customer falling victim to a</a:t>
            </a:r>
          </a:p>
          <a:p>
            <a:pPr algn="ctr"/>
            <a:r>
              <a:rPr lang="en-GB" dirty="0">
                <a:solidFill>
                  <a:srgbClr val="004994"/>
                </a:solidFill>
                <a:latin typeface="Lucida Fax" panose="02060602050505020204" pitchFamily="18" charset="0"/>
              </a:rPr>
              <a:t>faulty print or failed part can seek</a:t>
            </a:r>
          </a:p>
          <a:p>
            <a:pPr algn="ctr"/>
            <a:r>
              <a:rPr lang="en-GB" dirty="0">
                <a:solidFill>
                  <a:srgbClr val="004994"/>
                </a:solidFill>
                <a:latin typeface="Lucida Fax" panose="02060602050505020204" pitchFamily="18" charset="0"/>
              </a:rPr>
              <a:t>damages from the IP owner or the</a:t>
            </a:r>
          </a:p>
          <a:p>
            <a:pPr algn="ctr"/>
            <a:r>
              <a:rPr lang="en-GB" dirty="0">
                <a:solidFill>
                  <a:srgbClr val="004994"/>
                </a:solidFill>
                <a:latin typeface="Lucida Fax" panose="02060602050505020204" pitchFamily="18" charset="0"/>
              </a:rPr>
              <a:t>printer manufacturer, or whether</a:t>
            </a:r>
          </a:p>
          <a:p>
            <a:pPr algn="ctr"/>
            <a:r>
              <a:rPr lang="en-GB" dirty="0">
                <a:solidFill>
                  <a:srgbClr val="004994"/>
                </a:solidFill>
                <a:latin typeface="Lucida Fax" panose="02060602050505020204" pitchFamily="18" charset="0"/>
              </a:rPr>
              <a:t>the blame—and thus risk—falls on</a:t>
            </a:r>
          </a:p>
          <a:p>
            <a:pPr algn="ctr"/>
            <a:r>
              <a:rPr lang="en-GB" dirty="0">
                <a:solidFill>
                  <a:srgbClr val="004994"/>
                </a:solidFill>
                <a:latin typeface="Lucida Fax" panose="02060602050505020204" pitchFamily="18" charset="0"/>
              </a:rPr>
              <a:t>the customer alone.”</a:t>
            </a:r>
          </a:p>
          <a:p>
            <a:pPr algn="ctr"/>
            <a:endParaRPr lang="en-GB" dirty="0">
              <a:solidFill>
                <a:srgbClr val="004994"/>
              </a:solidFill>
              <a:latin typeface="Lucida Fax" panose="02060602050505020204" pitchFamily="18" charset="0"/>
            </a:endParaRPr>
          </a:p>
          <a:p>
            <a:pPr algn="r"/>
            <a:r>
              <a:rPr lang="en-GB" dirty="0"/>
              <a:t>3D opportunity for intellectual property: Additive manufacturing stakes its claim, A Deloitte series on additive manufacturing</a:t>
            </a:r>
          </a:p>
        </p:txBody>
      </p:sp>
      <p:sp>
        <p:nvSpPr>
          <p:cNvPr id="5" name="Rectangle 4">
            <a:extLst>
              <a:ext uri="{FF2B5EF4-FFF2-40B4-BE49-F238E27FC236}">
                <a16:creationId xmlns:a16="http://schemas.microsoft.com/office/drawing/2014/main" id="{9D5BD9C6-9839-4669-B5C6-9971E62FE4E9}"/>
              </a:ext>
            </a:extLst>
          </p:cNvPr>
          <p:cNvSpPr/>
          <p:nvPr/>
        </p:nvSpPr>
        <p:spPr>
          <a:xfrm>
            <a:off x="6352161" y="2072870"/>
            <a:ext cx="4873557" cy="3416320"/>
          </a:xfrm>
          <a:prstGeom prst="rect">
            <a:avLst/>
          </a:prstGeom>
        </p:spPr>
        <p:txBody>
          <a:bodyPr wrap="square">
            <a:spAutoFit/>
          </a:bodyPr>
          <a:lstStyle/>
          <a:p>
            <a:pPr algn="ctr"/>
            <a:r>
              <a:rPr lang="en-GB" dirty="0">
                <a:solidFill>
                  <a:srgbClr val="004994"/>
                </a:solidFill>
                <a:latin typeface="Lucida Fax" panose="02060602050505020204" pitchFamily="18" charset="0"/>
              </a:rPr>
              <a:t>“To reduce the IP risk associated with</a:t>
            </a:r>
          </a:p>
          <a:p>
            <a:pPr algn="ctr"/>
            <a:r>
              <a:rPr lang="en-GB" dirty="0">
                <a:solidFill>
                  <a:srgbClr val="004994"/>
                </a:solidFill>
                <a:latin typeface="Lucida Fax" panose="02060602050505020204" pitchFamily="18" charset="0"/>
              </a:rPr>
              <a:t>running a business in the AM arena,</a:t>
            </a:r>
          </a:p>
          <a:p>
            <a:pPr algn="ctr"/>
            <a:r>
              <a:rPr lang="en-GB" dirty="0">
                <a:solidFill>
                  <a:srgbClr val="004994"/>
                </a:solidFill>
                <a:latin typeface="Lucida Fax" panose="02060602050505020204" pitchFamily="18" charset="0"/>
              </a:rPr>
              <a:t>focusing on the economics of the interaction between the parties involved may be a healthier choice. This requires addressing IP concerns up front, in such a way that neither side is taking advantage of the other.”</a:t>
            </a:r>
          </a:p>
          <a:p>
            <a:pPr algn="ctr"/>
            <a:endParaRPr lang="en-GB" dirty="0">
              <a:solidFill>
                <a:srgbClr val="004994"/>
              </a:solidFill>
              <a:latin typeface="Lucida Fax" panose="02060602050505020204" pitchFamily="18" charset="0"/>
            </a:endParaRPr>
          </a:p>
          <a:p>
            <a:pPr algn="r"/>
            <a:r>
              <a:rPr lang="en-GB" dirty="0"/>
              <a:t>3D opportunity for intellectual property: Additive manufacturing stakes its claim, A Deloitte series on additive manufacturing</a:t>
            </a:r>
            <a:r>
              <a:rPr lang="en-GB" dirty="0">
                <a:solidFill>
                  <a:srgbClr val="004994"/>
                </a:solidFill>
                <a:latin typeface="Lucida Fax" panose="02060602050505020204" pitchFamily="18" charset="0"/>
              </a:rPr>
              <a:t> </a:t>
            </a:r>
            <a:endParaRPr lang="en-GB" dirty="0"/>
          </a:p>
        </p:txBody>
      </p:sp>
    </p:spTree>
    <p:extLst>
      <p:ext uri="{BB962C8B-B14F-4D97-AF65-F5344CB8AC3E}">
        <p14:creationId xmlns:p14="http://schemas.microsoft.com/office/powerpoint/2010/main" val="315805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9E6C07-F885-4B85-B664-17FA358D0892}"/>
              </a:ext>
            </a:extLst>
          </p:cNvPr>
          <p:cNvPicPr>
            <a:picLocks noChangeAspect="1"/>
          </p:cNvPicPr>
          <p:nvPr/>
        </p:nvPicPr>
        <p:blipFill>
          <a:blip r:embed="rId2"/>
          <a:stretch>
            <a:fillRect/>
          </a:stretch>
        </p:blipFill>
        <p:spPr>
          <a:xfrm>
            <a:off x="1789889" y="525294"/>
            <a:ext cx="5563384" cy="4970834"/>
          </a:xfrm>
          <a:prstGeom prst="rect">
            <a:avLst/>
          </a:prstGeom>
        </p:spPr>
      </p:pic>
      <p:sp>
        <p:nvSpPr>
          <p:cNvPr id="7" name="Rectangle 6">
            <a:extLst>
              <a:ext uri="{FF2B5EF4-FFF2-40B4-BE49-F238E27FC236}">
                <a16:creationId xmlns:a16="http://schemas.microsoft.com/office/drawing/2014/main" id="{B83E7F3F-ED43-4D36-AFA9-6049843FCF0E}"/>
              </a:ext>
            </a:extLst>
          </p:cNvPr>
          <p:cNvSpPr/>
          <p:nvPr/>
        </p:nvSpPr>
        <p:spPr>
          <a:xfrm>
            <a:off x="7266562" y="754532"/>
            <a:ext cx="4445540" cy="5170646"/>
          </a:xfrm>
          <a:prstGeom prst="rect">
            <a:avLst/>
          </a:prstGeom>
        </p:spPr>
        <p:txBody>
          <a:bodyPr wrap="square">
            <a:spAutoFit/>
          </a:bodyPr>
          <a:lstStyle/>
          <a:p>
            <a:pPr algn="ctr"/>
            <a:r>
              <a:rPr lang="en-GB" sz="2400" dirty="0">
                <a:solidFill>
                  <a:srgbClr val="004994"/>
                </a:solidFill>
                <a:latin typeface="Lucida Fax" panose="02060602050505020204" pitchFamily="18" charset="0"/>
              </a:rPr>
              <a:t>“While many IP issues as they relate to AM</a:t>
            </a:r>
          </a:p>
          <a:p>
            <a:pPr algn="ctr"/>
            <a:r>
              <a:rPr lang="en-GB" sz="2400" dirty="0">
                <a:solidFill>
                  <a:srgbClr val="004994"/>
                </a:solidFill>
                <a:latin typeface="Lucida Fax" panose="02060602050505020204" pitchFamily="18" charset="0"/>
              </a:rPr>
              <a:t>currently lack strong legal precedents, businesses</a:t>
            </a:r>
          </a:p>
          <a:p>
            <a:pPr algn="ctr"/>
            <a:r>
              <a:rPr lang="en-GB" sz="2400" dirty="0">
                <a:solidFill>
                  <a:srgbClr val="004994"/>
                </a:solidFill>
                <a:latin typeface="Lucida Fax" panose="02060602050505020204" pitchFamily="18" charset="0"/>
              </a:rPr>
              <a:t>should consider the importance of being</a:t>
            </a:r>
          </a:p>
          <a:p>
            <a:pPr algn="ctr"/>
            <a:r>
              <a:rPr lang="en-GB" sz="2400" dirty="0">
                <a:solidFill>
                  <a:srgbClr val="004994"/>
                </a:solidFill>
                <a:latin typeface="Lucida Fax" panose="02060602050505020204" pitchFamily="18" charset="0"/>
              </a:rPr>
              <a:t>proactive in addressing these issues while</a:t>
            </a:r>
          </a:p>
          <a:p>
            <a:pPr algn="ctr"/>
            <a:r>
              <a:rPr lang="en-GB" sz="2400" dirty="0">
                <a:solidFill>
                  <a:srgbClr val="004994"/>
                </a:solidFill>
                <a:latin typeface="Lucida Fax" panose="02060602050505020204" pitchFamily="18" charset="0"/>
              </a:rPr>
              <a:t>navigating the still-developing legal debate.” </a:t>
            </a:r>
          </a:p>
          <a:p>
            <a:pPr algn="ctr"/>
            <a:endParaRPr lang="en-GB" dirty="0">
              <a:solidFill>
                <a:srgbClr val="004994"/>
              </a:solidFill>
              <a:latin typeface="Lucida Fax" panose="02060602050505020204" pitchFamily="18" charset="0"/>
            </a:endParaRPr>
          </a:p>
          <a:p>
            <a:pPr algn="ctr"/>
            <a:endParaRPr lang="en-GB" dirty="0">
              <a:solidFill>
                <a:srgbClr val="004994"/>
              </a:solidFill>
              <a:latin typeface="Lucida Fax" panose="02060602050505020204" pitchFamily="18" charset="0"/>
            </a:endParaRPr>
          </a:p>
          <a:p>
            <a:pPr algn="r"/>
            <a:r>
              <a:rPr lang="en-GB" sz="1600" dirty="0"/>
              <a:t>3D opportunity for intellectual property: Additive manufacturing stakes its claim, A Deloitte series on additive manufacturing</a:t>
            </a:r>
            <a:r>
              <a:rPr lang="en-GB" sz="1600" dirty="0">
                <a:solidFill>
                  <a:srgbClr val="004994"/>
                </a:solidFill>
                <a:latin typeface="Lucida Fax" panose="02060602050505020204" pitchFamily="18" charset="0"/>
              </a:rPr>
              <a:t> </a:t>
            </a:r>
            <a:endParaRPr lang="en-GB" sz="1600" dirty="0"/>
          </a:p>
        </p:txBody>
      </p:sp>
    </p:spTree>
    <p:extLst>
      <p:ext uri="{BB962C8B-B14F-4D97-AF65-F5344CB8AC3E}">
        <p14:creationId xmlns:p14="http://schemas.microsoft.com/office/powerpoint/2010/main" val="273603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Georgia</vt:lpstr>
      <vt:lpstr>Lucida Fax</vt:lpstr>
      <vt:lpstr>Segoe UI Semibold</vt:lpstr>
      <vt:lpstr>Office Theme</vt:lpstr>
      <vt:lpstr>PowerPoint Presentation</vt:lpstr>
      <vt:lpstr>10. Macro environment of AM  </vt:lpstr>
      <vt:lpstr>PowerPoint Presentation</vt:lpstr>
      <vt:lpstr>Workforce of the future</vt:lpstr>
      <vt:lpstr>PowerPoint Presentation</vt:lpstr>
      <vt:lpstr>PowerPoint Presentation</vt:lpstr>
      <vt:lpstr>Available actions</vt:lpstr>
      <vt:lpstr>Intellectual property issues</vt:lpstr>
      <vt:lpstr>PowerPoint Presentation</vt:lpstr>
      <vt:lpstr>Standards</vt:lpstr>
      <vt:lpstr>PowerPoint Presentation</vt:lpstr>
      <vt:lpstr>What to do in the absence of standards</vt:lpstr>
      <vt:lpstr>Quality assurance</vt:lpstr>
      <vt:lpstr>PowerPoint Presentation</vt:lpstr>
      <vt:lpstr>Manufacturing and Supply chain</vt:lpstr>
      <vt:lpstr>PowerPoint Presentation</vt:lpstr>
      <vt:lpstr>Product design</vt:lpstr>
      <vt:lpstr>PowerPoint Presentation</vt:lpstr>
      <vt:lpstr>Digital thread &amp; Industry 4.0</vt:lpstr>
      <vt:lpstr>PowerPoint Presentation</vt:lpstr>
      <vt:lpstr>PowerPoint Presentation</vt:lpstr>
      <vt:lpstr>PowerPoint Presentation</vt:lpstr>
      <vt:lpstr>PowerPoint Presentation</vt:lpstr>
      <vt:lpstr>European policies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Mihaela Elena</dc:creator>
  <cp:lastModifiedBy>Mihaela Elena</cp:lastModifiedBy>
  <cp:revision>11</cp:revision>
  <dcterms:created xsi:type="dcterms:W3CDTF">2020-08-03T18:16:13Z</dcterms:created>
  <dcterms:modified xsi:type="dcterms:W3CDTF">2020-08-03T18:48:03Z</dcterms:modified>
</cp:coreProperties>
</file>