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2" r:id="rId3"/>
    <p:sldId id="332" r:id="rId4"/>
    <p:sldId id="333" r:id="rId5"/>
    <p:sldId id="304" r:id="rId6"/>
    <p:sldId id="305" r:id="rId7"/>
    <p:sldId id="303" r:id="rId8"/>
    <p:sldId id="307" r:id="rId9"/>
    <p:sldId id="308" r:id="rId10"/>
    <p:sldId id="309" r:id="rId11"/>
    <p:sldId id="310" r:id="rId12"/>
    <p:sldId id="285" r:id="rId13"/>
    <p:sldId id="334" r:id="rId14"/>
    <p:sldId id="286" r:id="rId15"/>
    <p:sldId id="311" r:id="rId16"/>
    <p:sldId id="312" r:id="rId17"/>
    <p:sldId id="313" r:id="rId18"/>
    <p:sldId id="335" r:id="rId19"/>
    <p:sldId id="314" r:id="rId20"/>
    <p:sldId id="315" r:id="rId21"/>
    <p:sldId id="316" r:id="rId22"/>
    <p:sldId id="318" r:id="rId23"/>
    <p:sldId id="336" r:id="rId24"/>
    <p:sldId id="388"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2" autoAdjust="0"/>
    <p:restoredTop sz="94660"/>
  </p:normalViewPr>
  <p:slideViewPr>
    <p:cSldViewPr snapToGrid="0">
      <p:cViewPr varScale="1">
        <p:scale>
          <a:sx n="34" d="100"/>
          <a:sy n="34" d="100"/>
        </p:scale>
        <p:origin x="615" y="21"/>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8/2/2020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E1CF2-E3D2-428B-861A-B7176EA29A56}" type="datetime1">
              <a:rPr lang="en-GB" smtClean="0"/>
              <a:t>02/08/2020</a:t>
            </a:fld>
            <a:endParaRPr lang="en-GB"/>
          </a:p>
        </p:txBody>
      </p:sp>
      <p:sp>
        <p:nvSpPr>
          <p:cNvPr id="4" name="Footer Placeholder 3"/>
          <p:cNvSpPr>
            <a:spLocks noGrp="1"/>
          </p:cNvSpPr>
          <p:nvPr>
            <p:ph type="ftr" sz="quarter" idx="11"/>
          </p:nvPr>
        </p:nvSpPr>
        <p:spPr/>
        <p:txBody>
          <a:bodyPr/>
          <a:lstStyle/>
          <a:p>
            <a:r>
              <a:rPr lang="en-GB"/>
              <a:t>Mihaela ULMEANU, Cristian DOICIN</a:t>
            </a:r>
          </a:p>
        </p:txBody>
      </p:sp>
      <p:sp>
        <p:nvSpPr>
          <p:cNvPr id="5" name="Slide Number Placeholder 4"/>
          <p:cNvSpPr>
            <a:spLocks noGrp="1"/>
          </p:cNvSpPr>
          <p:nvPr>
            <p:ph type="sldNum" sz="quarter" idx="12"/>
          </p:nvPr>
        </p:nvSpPr>
        <p:spPr/>
        <p:txBody>
          <a:bodyPr/>
          <a:lstStyle/>
          <a:p>
            <a:fld id="{D52E8582-9833-415C-8454-FD050AC9FF1B}" type="slidenum">
              <a:rPr lang="en-GB" smtClean="0"/>
              <a:t>‹#›</a:t>
            </a:fld>
            <a:endParaRPr lang="en-GB"/>
          </a:p>
        </p:txBody>
      </p:sp>
    </p:spTree>
    <p:extLst>
      <p:ext uri="{BB962C8B-B14F-4D97-AF65-F5344CB8AC3E}">
        <p14:creationId xmlns:p14="http://schemas.microsoft.com/office/powerpoint/2010/main" val="835141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8/2/2020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thingiverse.com/" TargetMode="External"/><Relationship Id="rId3" Type="http://schemas.openxmlformats.org/officeDocument/2006/relationships/hyperlink" Target="http://www.myminifactory.com/" TargetMode="External"/><Relationship Id="rId7" Type="http://schemas.openxmlformats.org/officeDocument/2006/relationships/hyperlink" Target="http://www.shapedo.com/" TargetMode="External"/><Relationship Id="rId2" Type="http://schemas.openxmlformats.org/officeDocument/2006/relationships/hyperlink" Target="http://shapeways.com/" TargetMode="External"/><Relationship Id="rId1" Type="http://schemas.openxmlformats.org/officeDocument/2006/relationships/slideLayout" Target="../slideLayouts/slideLayout2.xml"/><Relationship Id="rId6" Type="http://schemas.openxmlformats.org/officeDocument/2006/relationships/hyperlink" Target="https://pinshape.com/" TargetMode="External"/><Relationship Id="rId11" Type="http://schemas.openxmlformats.org/officeDocument/2006/relationships/image" Target="../media/image15.jpg"/><Relationship Id="rId5" Type="http://schemas.openxmlformats.org/officeDocument/2006/relationships/hyperlink" Target="http://gitfab.org/" TargetMode="External"/><Relationship Id="rId10" Type="http://schemas.openxmlformats.org/officeDocument/2006/relationships/hyperlink" Target="http://www.instructables.com/" TargetMode="External"/><Relationship Id="rId4" Type="http://schemas.openxmlformats.org/officeDocument/2006/relationships/hyperlink" Target="https://grabcad.com/" TargetMode="External"/><Relationship Id="rId9" Type="http://schemas.openxmlformats.org/officeDocument/2006/relationships/hyperlink" Target="https://www.youmagin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4448376"/>
            <a:ext cx="8950284" cy="1121423"/>
          </a:xfrm>
        </p:spPr>
        <p:txBody>
          <a:bodyPr/>
          <a:lstStyle/>
          <a:p>
            <a:pPr algn="l"/>
            <a:r>
              <a:rPr lang="en-GB" sz="2400" dirty="0">
                <a:solidFill>
                  <a:srgbClr val="002060"/>
                </a:solidFill>
              </a:rPr>
              <a:t>Developer: </a:t>
            </a:r>
            <a:r>
              <a:rPr lang="ro-RO" sz="2400" dirty="0">
                <a:solidFill>
                  <a:srgbClr val="002060"/>
                </a:solidFill>
              </a:rPr>
              <a:t>Mihaela Ulmeanu</a:t>
            </a:r>
            <a:endParaRPr lang="sv-SE" sz="24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Course </a:t>
            </a:r>
            <a:r>
              <a:rPr lang="ro-RO" sz="3200" dirty="0">
                <a:solidFill>
                  <a:srgbClr val="002060"/>
                </a:solidFill>
              </a:rPr>
              <a:t>12</a:t>
            </a:r>
            <a:r>
              <a:rPr lang="en-US" sz="3200" dirty="0">
                <a:solidFill>
                  <a:srgbClr val="002060"/>
                </a:solidFill>
              </a:rPr>
              <a:t>: </a:t>
            </a:r>
            <a:r>
              <a:rPr lang="en-GB" sz="3200" dirty="0">
                <a:solidFill>
                  <a:srgbClr val="002060"/>
                </a:solidFill>
              </a:rPr>
              <a:t>Additive Manufacturing for Industry 4.0</a:t>
            </a:r>
          </a:p>
        </p:txBody>
      </p:sp>
      <p:sp>
        <p:nvSpPr>
          <p:cNvPr id="3" name="Title 1">
            <a:extLst>
              <a:ext uri="{FF2B5EF4-FFF2-40B4-BE49-F238E27FC236}">
                <a16:creationId xmlns:a16="http://schemas.microsoft.com/office/drawing/2014/main" id="{C45FE6DA-FFE7-4EB8-BA67-4FE97D894B1B}"/>
              </a:ext>
            </a:extLst>
          </p:cNvPr>
          <p:cNvSpPr txBox="1">
            <a:spLocks/>
          </p:cNvSpPr>
          <p:nvPr/>
        </p:nvSpPr>
        <p:spPr>
          <a:xfrm>
            <a:off x="1070427" y="3429000"/>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GB" sz="3200" dirty="0">
                <a:solidFill>
                  <a:srgbClr val="002060"/>
                </a:solidFill>
              </a:rPr>
              <a:t>Laboratory 1 – Learning material (L)</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4170F-A038-47C9-8E63-68B0589E5FC7}"/>
              </a:ext>
            </a:extLst>
          </p:cNvPr>
          <p:cNvSpPr>
            <a:spLocks noGrp="1"/>
          </p:cNvSpPr>
          <p:nvPr>
            <p:ph type="title"/>
          </p:nvPr>
        </p:nvSpPr>
        <p:spPr/>
        <p:txBody>
          <a:bodyPr>
            <a:normAutofit/>
          </a:bodyPr>
          <a:lstStyle/>
          <a:p>
            <a:r>
              <a:rPr lang="en-GB" dirty="0"/>
              <a:t>4. Save the STL files for all designed components</a:t>
            </a:r>
          </a:p>
        </p:txBody>
      </p:sp>
      <p:sp>
        <p:nvSpPr>
          <p:cNvPr id="5" name="Content Placeholder 2">
            <a:extLst>
              <a:ext uri="{FF2B5EF4-FFF2-40B4-BE49-F238E27FC236}">
                <a16:creationId xmlns:a16="http://schemas.microsoft.com/office/drawing/2014/main" id="{6AAD89FF-7925-4A20-BD12-97E0E9A7B537}"/>
              </a:ext>
            </a:extLst>
          </p:cNvPr>
          <p:cNvSpPr txBox="1">
            <a:spLocks/>
          </p:cNvSpPr>
          <p:nvPr/>
        </p:nvSpPr>
        <p:spPr>
          <a:xfrm>
            <a:off x="700391" y="1942942"/>
            <a:ext cx="11186809" cy="36018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you decided to use the educational platforms, you can download ready to go STL files, so you can go ahead and skip this step. </a:t>
            </a:r>
          </a:p>
          <a:p>
            <a:endParaRPr lang="en-GB" dirty="0"/>
          </a:p>
          <a:p>
            <a:r>
              <a:rPr lang="en-GB" dirty="0"/>
              <a:t>If you designed your own CAD 3D models, you must go through this process in order to generate your STL files:</a:t>
            </a:r>
          </a:p>
          <a:p>
            <a:pPr algn="ctr"/>
            <a:r>
              <a:rPr lang="en-GB" dirty="0"/>
              <a:t>File – Save As – Select STL – Options – Save </a:t>
            </a:r>
          </a:p>
          <a:p>
            <a:pPr marL="0" indent="0">
              <a:buNone/>
            </a:pPr>
            <a:endParaRPr lang="en-GB" dirty="0"/>
          </a:p>
          <a:p>
            <a:r>
              <a:rPr lang="en-GB" dirty="0"/>
              <a:t>The operation is done for each of the 3 components of your assembly.</a:t>
            </a:r>
          </a:p>
        </p:txBody>
      </p:sp>
    </p:spTree>
    <p:extLst>
      <p:ext uri="{BB962C8B-B14F-4D97-AF65-F5344CB8AC3E}">
        <p14:creationId xmlns:p14="http://schemas.microsoft.com/office/powerpoint/2010/main" val="2084864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A0BC-AED6-4F15-B798-6E5903237481}"/>
              </a:ext>
            </a:extLst>
          </p:cNvPr>
          <p:cNvSpPr>
            <a:spLocks noGrp="1"/>
          </p:cNvSpPr>
          <p:nvPr>
            <p:ph type="title"/>
          </p:nvPr>
        </p:nvSpPr>
        <p:spPr/>
        <p:txBody>
          <a:bodyPr>
            <a:normAutofit fontScale="90000"/>
          </a:bodyPr>
          <a:lstStyle/>
          <a:p>
            <a:r>
              <a:rPr lang="en-GB" dirty="0"/>
              <a:t>5. Optimise the 3D printing parameters, build platform orientation and generate the final </a:t>
            </a:r>
            <a:r>
              <a:rPr lang="en-GB" dirty="0" err="1"/>
              <a:t>Gcode</a:t>
            </a:r>
            <a:endParaRPr lang="en-GB" dirty="0"/>
          </a:p>
        </p:txBody>
      </p:sp>
      <p:sp>
        <p:nvSpPr>
          <p:cNvPr id="6" name="Title 6">
            <a:extLst>
              <a:ext uri="{FF2B5EF4-FFF2-40B4-BE49-F238E27FC236}">
                <a16:creationId xmlns:a16="http://schemas.microsoft.com/office/drawing/2014/main" id="{581AA942-2398-4BDC-B270-A5CCE08E1D0C}"/>
              </a:ext>
            </a:extLst>
          </p:cNvPr>
          <p:cNvSpPr txBox="1">
            <a:spLocks/>
          </p:cNvSpPr>
          <p:nvPr/>
        </p:nvSpPr>
        <p:spPr>
          <a:xfrm>
            <a:off x="1023625" y="1336705"/>
            <a:ext cx="10681704" cy="54325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GB" sz="4400" dirty="0"/>
              <a:t>Make sure that you get used to the </a:t>
            </a:r>
            <a:r>
              <a:rPr lang="ro-RO" sz="4400" dirty="0"/>
              <a:t>CURA </a:t>
            </a:r>
            <a:r>
              <a:rPr lang="en-GB" sz="2800" dirty="0"/>
              <a:t>software M</a:t>
            </a:r>
            <a:r>
              <a:rPr lang="ro-RO" sz="2800" dirty="0"/>
              <a:t>ain menus:</a:t>
            </a:r>
            <a:br>
              <a:rPr lang="ro-RO" sz="2800" dirty="0"/>
            </a:br>
            <a:br>
              <a:rPr lang="ro-RO" sz="2800" dirty="0"/>
            </a:br>
            <a:r>
              <a:rPr lang="ro-RO" sz="2400" dirty="0"/>
              <a:t>-machine settings</a:t>
            </a:r>
            <a:br>
              <a:rPr lang="ro-RO" sz="2400" dirty="0"/>
            </a:br>
            <a:r>
              <a:rPr lang="ro-RO" sz="2400" dirty="0"/>
              <a:t>-materials</a:t>
            </a:r>
            <a:br>
              <a:rPr lang="ro-RO" sz="2400" dirty="0"/>
            </a:br>
            <a:r>
              <a:rPr lang="ro-RO" sz="2400" dirty="0"/>
              <a:t>-profiles</a:t>
            </a:r>
            <a:br>
              <a:rPr lang="ro-RO" sz="2400" dirty="0"/>
            </a:br>
            <a:r>
              <a:rPr lang="ro-RO" sz="2400" dirty="0"/>
              <a:t>-commands (move, scale, rotate etc)</a:t>
            </a:r>
            <a:br>
              <a:rPr lang="ro-RO" sz="2400" dirty="0"/>
            </a:br>
            <a:r>
              <a:rPr lang="ro-RO" sz="2400" dirty="0"/>
              <a:t>-view</a:t>
            </a:r>
            <a:br>
              <a:rPr lang="ro-RO" sz="2800" dirty="0"/>
            </a:br>
            <a:endParaRPr lang="en-GB" sz="2800" dirty="0"/>
          </a:p>
        </p:txBody>
      </p:sp>
    </p:spTree>
    <p:extLst>
      <p:ext uri="{BB962C8B-B14F-4D97-AF65-F5344CB8AC3E}">
        <p14:creationId xmlns:p14="http://schemas.microsoft.com/office/powerpoint/2010/main" val="7493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739" y="740503"/>
            <a:ext cx="9913041" cy="888031"/>
          </a:xfrm>
        </p:spPr>
        <p:txBody>
          <a:bodyPr>
            <a:normAutofit fontScale="90000"/>
          </a:bodyPr>
          <a:lstStyle/>
          <a:p>
            <a:r>
              <a:rPr lang="en-GB" dirty="0"/>
              <a:t>The first step is to select or define the characteristics of the 3D printer that you are using:</a:t>
            </a:r>
          </a:p>
        </p:txBody>
      </p:sp>
      <p:sp>
        <p:nvSpPr>
          <p:cNvPr id="3" name="Date Placeholder 2"/>
          <p:cNvSpPr>
            <a:spLocks noGrp="1"/>
          </p:cNvSpPr>
          <p:nvPr>
            <p:ph type="dt" sz="half" idx="4294967295"/>
          </p:nvPr>
        </p:nvSpPr>
        <p:spPr>
          <a:xfrm>
            <a:off x="0" y="6356350"/>
            <a:ext cx="2743200" cy="365125"/>
          </a:xfrm>
        </p:spPr>
        <p:txBody>
          <a:bodyPr/>
          <a:lstStyle/>
          <a:p>
            <a:fld id="{3B7AA334-C5BA-4409-A71E-7A13406FFE3D}" type="datetime1">
              <a:rPr lang="en-GB" smtClean="0"/>
              <a:t>02/08/2020</a:t>
            </a:fld>
            <a:endParaRPr lang="en-GB"/>
          </a:p>
        </p:txBody>
      </p:sp>
      <p:sp>
        <p:nvSpPr>
          <p:cNvPr id="5" name="Slide Number Placeholder 4"/>
          <p:cNvSpPr>
            <a:spLocks noGrp="1"/>
          </p:cNvSpPr>
          <p:nvPr>
            <p:ph type="sldNum" sz="quarter" idx="4294967295"/>
          </p:nvPr>
        </p:nvSpPr>
        <p:spPr>
          <a:xfrm>
            <a:off x="9448800" y="6356350"/>
            <a:ext cx="2743200" cy="365125"/>
          </a:xfrm>
        </p:spPr>
        <p:txBody>
          <a:bodyPr/>
          <a:lstStyle/>
          <a:p>
            <a:fld id="{D52E8582-9833-415C-8454-FD050AC9FF1B}" type="slidenum">
              <a:rPr lang="en-GB" smtClean="0"/>
              <a:t>12</a:t>
            </a:fld>
            <a:endParaRPr lang="en-GB"/>
          </a:p>
        </p:txBody>
      </p:sp>
      <p:pic>
        <p:nvPicPr>
          <p:cNvPr id="4" name="Picture 3">
            <a:extLst>
              <a:ext uri="{FF2B5EF4-FFF2-40B4-BE49-F238E27FC236}">
                <a16:creationId xmlns:a16="http://schemas.microsoft.com/office/drawing/2014/main" id="{8C23728B-1E97-4E54-95A4-23CA8D3558CF}"/>
              </a:ext>
            </a:extLst>
          </p:cNvPr>
          <p:cNvPicPr>
            <a:picLocks noChangeAspect="1"/>
          </p:cNvPicPr>
          <p:nvPr/>
        </p:nvPicPr>
        <p:blipFill rotWithShape="1">
          <a:blip r:embed="rId2"/>
          <a:srcRect t="1" r="61290" b="69188"/>
          <a:stretch/>
        </p:blipFill>
        <p:spPr>
          <a:xfrm>
            <a:off x="654574" y="2121170"/>
            <a:ext cx="6213576" cy="3297137"/>
          </a:xfrm>
          <a:prstGeom prst="rect">
            <a:avLst/>
          </a:prstGeom>
        </p:spPr>
      </p:pic>
      <p:pic>
        <p:nvPicPr>
          <p:cNvPr id="8" name="Picture 7">
            <a:extLst>
              <a:ext uri="{FF2B5EF4-FFF2-40B4-BE49-F238E27FC236}">
                <a16:creationId xmlns:a16="http://schemas.microsoft.com/office/drawing/2014/main" id="{568DB753-3F97-4348-A8D4-F180A79CFBE1}"/>
              </a:ext>
            </a:extLst>
          </p:cNvPr>
          <p:cNvPicPr>
            <a:picLocks noChangeAspect="1"/>
          </p:cNvPicPr>
          <p:nvPr/>
        </p:nvPicPr>
        <p:blipFill>
          <a:blip r:embed="rId3"/>
          <a:stretch>
            <a:fillRect/>
          </a:stretch>
        </p:blipFill>
        <p:spPr>
          <a:xfrm>
            <a:off x="7298980" y="1628534"/>
            <a:ext cx="4158021" cy="4533089"/>
          </a:xfrm>
          <a:prstGeom prst="rect">
            <a:avLst/>
          </a:prstGeom>
        </p:spPr>
      </p:pic>
    </p:spTree>
    <p:extLst>
      <p:ext uri="{BB962C8B-B14F-4D97-AF65-F5344CB8AC3E}">
        <p14:creationId xmlns:p14="http://schemas.microsoft.com/office/powerpoint/2010/main" val="77171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FE8F-3F37-4673-A990-57FF0A92B74A}"/>
              </a:ext>
            </a:extLst>
          </p:cNvPr>
          <p:cNvSpPr>
            <a:spLocks noGrp="1"/>
          </p:cNvSpPr>
          <p:nvPr>
            <p:ph type="title"/>
          </p:nvPr>
        </p:nvSpPr>
        <p:spPr/>
        <p:txBody>
          <a:bodyPr/>
          <a:lstStyle/>
          <a:p>
            <a:r>
              <a:rPr lang="en-GB" dirty="0"/>
              <a:t>Materials and profiles</a:t>
            </a:r>
          </a:p>
        </p:txBody>
      </p:sp>
      <p:sp>
        <p:nvSpPr>
          <p:cNvPr id="3" name="Content Placeholder 2">
            <a:extLst>
              <a:ext uri="{FF2B5EF4-FFF2-40B4-BE49-F238E27FC236}">
                <a16:creationId xmlns:a16="http://schemas.microsoft.com/office/drawing/2014/main" id="{8D177938-93EB-41AD-8176-F22E90C760AD}"/>
              </a:ext>
            </a:extLst>
          </p:cNvPr>
          <p:cNvSpPr>
            <a:spLocks noGrp="1"/>
          </p:cNvSpPr>
          <p:nvPr>
            <p:ph idx="1"/>
          </p:nvPr>
        </p:nvSpPr>
        <p:spPr>
          <a:xfrm>
            <a:off x="488785" y="1490339"/>
            <a:ext cx="11229516" cy="1019397"/>
          </a:xfrm>
        </p:spPr>
        <p:txBody>
          <a:bodyPr>
            <a:normAutofit fontScale="77500" lnSpcReduction="20000"/>
          </a:bodyPr>
          <a:lstStyle/>
          <a:p>
            <a:r>
              <a:rPr lang="en-GB" dirty="0"/>
              <a:t>Make sure that you define the material which is loaded onto your designated 3D printer</a:t>
            </a:r>
          </a:p>
          <a:p>
            <a:r>
              <a:rPr lang="en-GB" dirty="0"/>
              <a:t>Profile is selected depending on the desired quality and functionality of your application</a:t>
            </a:r>
          </a:p>
        </p:txBody>
      </p:sp>
      <p:pic>
        <p:nvPicPr>
          <p:cNvPr id="5" name="Picture 4">
            <a:extLst>
              <a:ext uri="{FF2B5EF4-FFF2-40B4-BE49-F238E27FC236}">
                <a16:creationId xmlns:a16="http://schemas.microsoft.com/office/drawing/2014/main" id="{0BE87309-7616-4FFC-BA5E-E551845C3F92}"/>
              </a:ext>
            </a:extLst>
          </p:cNvPr>
          <p:cNvPicPr>
            <a:picLocks noChangeAspect="1"/>
          </p:cNvPicPr>
          <p:nvPr/>
        </p:nvPicPr>
        <p:blipFill rotWithShape="1">
          <a:blip r:embed="rId2"/>
          <a:srcRect l="23365" t="3972" r="34461" b="42695"/>
          <a:stretch/>
        </p:blipFill>
        <p:spPr>
          <a:xfrm>
            <a:off x="1079770" y="2304363"/>
            <a:ext cx="4489833" cy="3785151"/>
          </a:xfrm>
          <a:prstGeom prst="rect">
            <a:avLst/>
          </a:prstGeom>
        </p:spPr>
      </p:pic>
      <p:pic>
        <p:nvPicPr>
          <p:cNvPr id="6" name="Picture 5">
            <a:extLst>
              <a:ext uri="{FF2B5EF4-FFF2-40B4-BE49-F238E27FC236}">
                <a16:creationId xmlns:a16="http://schemas.microsoft.com/office/drawing/2014/main" id="{36CF2F76-763D-401B-843D-F8FEC80FD629}"/>
              </a:ext>
            </a:extLst>
          </p:cNvPr>
          <p:cNvPicPr>
            <a:picLocks noChangeAspect="1"/>
          </p:cNvPicPr>
          <p:nvPr/>
        </p:nvPicPr>
        <p:blipFill rotWithShape="1">
          <a:blip r:embed="rId3"/>
          <a:srcRect l="65256" t="4397" b="50000"/>
          <a:stretch/>
        </p:blipFill>
        <p:spPr>
          <a:xfrm>
            <a:off x="7169285" y="2304363"/>
            <a:ext cx="4381500" cy="3833938"/>
          </a:xfrm>
          <a:prstGeom prst="rect">
            <a:avLst/>
          </a:prstGeom>
        </p:spPr>
      </p:pic>
    </p:spTree>
    <p:extLst>
      <p:ext uri="{BB962C8B-B14F-4D97-AF65-F5344CB8AC3E}">
        <p14:creationId xmlns:p14="http://schemas.microsoft.com/office/powerpoint/2010/main" val="287260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386" y="757350"/>
            <a:ext cx="4413958" cy="888031"/>
          </a:xfrm>
        </p:spPr>
        <p:txBody>
          <a:bodyPr>
            <a:normAutofit fontScale="90000"/>
          </a:bodyPr>
          <a:lstStyle/>
          <a:p>
            <a:pPr algn="ctr"/>
            <a:r>
              <a:rPr lang="ro-RO" dirty="0"/>
              <a:t>Generate G-Code</a:t>
            </a:r>
            <a:r>
              <a:rPr lang="en-GB" dirty="0"/>
              <a:t>: optimise 3D printing parameters</a:t>
            </a:r>
          </a:p>
        </p:txBody>
      </p:sp>
      <p:pic>
        <p:nvPicPr>
          <p:cNvPr id="3" name="Picture 2">
            <a:extLst>
              <a:ext uri="{FF2B5EF4-FFF2-40B4-BE49-F238E27FC236}">
                <a16:creationId xmlns:a16="http://schemas.microsoft.com/office/drawing/2014/main" id="{C5341B30-4A7C-42C2-AE3F-F4AFE407BBB3}"/>
              </a:ext>
            </a:extLst>
          </p:cNvPr>
          <p:cNvPicPr>
            <a:picLocks noChangeAspect="1"/>
          </p:cNvPicPr>
          <p:nvPr/>
        </p:nvPicPr>
        <p:blipFill>
          <a:blip r:embed="rId2"/>
          <a:stretch>
            <a:fillRect/>
          </a:stretch>
        </p:blipFill>
        <p:spPr>
          <a:xfrm>
            <a:off x="7937770" y="371268"/>
            <a:ext cx="3452642" cy="6115464"/>
          </a:xfrm>
          <a:prstGeom prst="rect">
            <a:avLst/>
          </a:prstGeom>
        </p:spPr>
      </p:pic>
      <p:pic>
        <p:nvPicPr>
          <p:cNvPr id="4" name="Picture 3">
            <a:extLst>
              <a:ext uri="{FF2B5EF4-FFF2-40B4-BE49-F238E27FC236}">
                <a16:creationId xmlns:a16="http://schemas.microsoft.com/office/drawing/2014/main" id="{2180D05C-7E2C-4D58-B56F-C4D1D78067D2}"/>
              </a:ext>
            </a:extLst>
          </p:cNvPr>
          <p:cNvPicPr>
            <a:picLocks noChangeAspect="1"/>
          </p:cNvPicPr>
          <p:nvPr/>
        </p:nvPicPr>
        <p:blipFill>
          <a:blip r:embed="rId3"/>
          <a:stretch>
            <a:fillRect/>
          </a:stretch>
        </p:blipFill>
        <p:spPr>
          <a:xfrm>
            <a:off x="1646834" y="2111469"/>
            <a:ext cx="5055061" cy="3974590"/>
          </a:xfrm>
          <a:prstGeom prst="rect">
            <a:avLst/>
          </a:prstGeom>
        </p:spPr>
      </p:pic>
    </p:spTree>
    <p:extLst>
      <p:ext uri="{BB962C8B-B14F-4D97-AF65-F5344CB8AC3E}">
        <p14:creationId xmlns:p14="http://schemas.microsoft.com/office/powerpoint/2010/main" val="160440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E227-E6AF-41F8-A9C7-FDF466648302}"/>
              </a:ext>
            </a:extLst>
          </p:cNvPr>
          <p:cNvSpPr>
            <a:spLocks noGrp="1"/>
          </p:cNvSpPr>
          <p:nvPr>
            <p:ph type="title"/>
          </p:nvPr>
        </p:nvSpPr>
        <p:spPr/>
        <p:txBody>
          <a:bodyPr>
            <a:normAutofit/>
          </a:bodyPr>
          <a:lstStyle/>
          <a:p>
            <a:r>
              <a:rPr lang="en-GB" dirty="0"/>
              <a:t>6. Prepare the 3D printing equipment</a:t>
            </a:r>
          </a:p>
        </p:txBody>
      </p:sp>
      <p:sp>
        <p:nvSpPr>
          <p:cNvPr id="3" name="Content Placeholder 2">
            <a:extLst>
              <a:ext uri="{FF2B5EF4-FFF2-40B4-BE49-F238E27FC236}">
                <a16:creationId xmlns:a16="http://schemas.microsoft.com/office/drawing/2014/main" id="{AB823015-A500-4A66-A1FA-E333225D236F}"/>
              </a:ext>
            </a:extLst>
          </p:cNvPr>
          <p:cNvSpPr>
            <a:spLocks noGrp="1"/>
          </p:cNvSpPr>
          <p:nvPr>
            <p:ph idx="1"/>
          </p:nvPr>
        </p:nvSpPr>
        <p:spPr>
          <a:xfrm>
            <a:off x="475814" y="1693703"/>
            <a:ext cx="11229516" cy="4514057"/>
          </a:xfrm>
        </p:spPr>
        <p:txBody>
          <a:bodyPr>
            <a:normAutofit fontScale="92500" lnSpcReduction="10000"/>
          </a:bodyPr>
          <a:lstStyle/>
          <a:p>
            <a:r>
              <a:rPr lang="en-GB" dirty="0"/>
              <a:t>Depending on the available FDM equipment, you should perform the following preparation steps:</a:t>
            </a:r>
          </a:p>
          <a:p>
            <a:pPr marL="1076325" indent="-319088">
              <a:buFont typeface="Wingdings" panose="05000000000000000000" pitchFamily="2" charset="2"/>
              <a:buChar char="ü"/>
            </a:pPr>
            <a:r>
              <a:rPr lang="en-GB" dirty="0"/>
              <a:t>Verify that there is enough material to print the part</a:t>
            </a:r>
          </a:p>
          <a:p>
            <a:pPr marL="1076325" indent="-319088">
              <a:buFont typeface="Wingdings" panose="05000000000000000000" pitchFamily="2" charset="2"/>
              <a:buChar char="ü"/>
            </a:pPr>
            <a:r>
              <a:rPr lang="en-GB" dirty="0"/>
              <a:t> Verify that the machine has loaded the same material as the one you set up in </a:t>
            </a:r>
            <a:r>
              <a:rPr lang="en-GB" dirty="0" err="1"/>
              <a:t>Cura</a:t>
            </a:r>
            <a:endParaRPr lang="en-GB" dirty="0"/>
          </a:p>
          <a:p>
            <a:pPr marL="985838">
              <a:buFont typeface="Wingdings" panose="05000000000000000000" pitchFamily="2" charset="2"/>
              <a:buChar char="ü"/>
            </a:pPr>
            <a:r>
              <a:rPr lang="en-GB" dirty="0"/>
              <a:t> Verify that the spool of filament is untangled</a:t>
            </a:r>
          </a:p>
          <a:p>
            <a:pPr marL="985838">
              <a:buFont typeface="Wingdings" panose="05000000000000000000" pitchFamily="2" charset="2"/>
              <a:buChar char="ü"/>
            </a:pPr>
            <a:r>
              <a:rPr lang="en-GB" dirty="0"/>
              <a:t> Check that the nozzle of the 3D printer is not blocked</a:t>
            </a:r>
          </a:p>
          <a:p>
            <a:pPr marL="985838">
              <a:buFont typeface="Wingdings" panose="05000000000000000000" pitchFamily="2" charset="2"/>
              <a:buChar char="ü"/>
            </a:pPr>
            <a:r>
              <a:rPr lang="en-GB" dirty="0"/>
              <a:t> Ensure that the print bed is levelled</a:t>
            </a:r>
          </a:p>
          <a:p>
            <a:pPr marL="985838">
              <a:buFont typeface="Wingdings" panose="05000000000000000000" pitchFamily="2" charset="2"/>
              <a:buChar char="ü"/>
            </a:pPr>
            <a:r>
              <a:rPr lang="en-GB" dirty="0"/>
              <a:t> Ensure that the print bed is clean and has no residual filament</a:t>
            </a:r>
          </a:p>
          <a:p>
            <a:pPr marL="985838">
              <a:buFont typeface="Wingdings" panose="05000000000000000000" pitchFamily="2" charset="2"/>
              <a:buChar char="ü"/>
            </a:pPr>
            <a:r>
              <a:rPr lang="en-GB" dirty="0"/>
              <a:t> Ensure that the travel axes are clean and unobstructed.</a:t>
            </a:r>
          </a:p>
          <a:p>
            <a:pPr marL="985838">
              <a:buFont typeface="Wingdings" panose="05000000000000000000" pitchFamily="2" charset="2"/>
              <a:buChar char="ü"/>
            </a:pPr>
            <a:endParaRPr lang="en-GB" dirty="0"/>
          </a:p>
        </p:txBody>
      </p:sp>
    </p:spTree>
    <p:extLst>
      <p:ext uri="{BB962C8B-B14F-4D97-AF65-F5344CB8AC3E}">
        <p14:creationId xmlns:p14="http://schemas.microsoft.com/office/powerpoint/2010/main" val="2353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FC5C-3C39-4237-BD7B-02E80669154C}"/>
              </a:ext>
            </a:extLst>
          </p:cNvPr>
          <p:cNvSpPr>
            <a:spLocks noGrp="1"/>
          </p:cNvSpPr>
          <p:nvPr>
            <p:ph type="title"/>
          </p:nvPr>
        </p:nvSpPr>
        <p:spPr/>
        <p:txBody>
          <a:bodyPr>
            <a:normAutofit/>
          </a:bodyPr>
          <a:lstStyle/>
          <a:p>
            <a:r>
              <a:rPr lang="en-GB" dirty="0"/>
              <a:t>7. Start the 3D printing process</a:t>
            </a:r>
          </a:p>
        </p:txBody>
      </p:sp>
      <p:pic>
        <p:nvPicPr>
          <p:cNvPr id="3074" name="Picture 2" descr="MIT Engineers make a 10X Faster FDM 3D Printer! - 3Dnatives">
            <a:extLst>
              <a:ext uri="{FF2B5EF4-FFF2-40B4-BE49-F238E27FC236}">
                <a16:creationId xmlns:a16="http://schemas.microsoft.com/office/drawing/2014/main" id="{DE9457CE-15D9-46C4-9A94-F286F66AB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09" y="1573044"/>
            <a:ext cx="7694538" cy="45261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ycubic Mega-S 3DT-ANY-MES | Datacomp.sk">
            <a:extLst>
              <a:ext uri="{FF2B5EF4-FFF2-40B4-BE49-F238E27FC236}">
                <a16:creationId xmlns:a16="http://schemas.microsoft.com/office/drawing/2014/main" id="{B372DB63-42EE-4CE6-AE7A-954DBDAD2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332" y="2751711"/>
            <a:ext cx="4095759" cy="253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00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0C58-361E-481A-AD59-9BEA74E53463}"/>
              </a:ext>
            </a:extLst>
          </p:cNvPr>
          <p:cNvSpPr>
            <a:spLocks noGrp="1"/>
          </p:cNvSpPr>
          <p:nvPr>
            <p:ph type="title"/>
          </p:nvPr>
        </p:nvSpPr>
        <p:spPr/>
        <p:txBody>
          <a:bodyPr/>
          <a:lstStyle/>
          <a:p>
            <a:r>
              <a:rPr lang="en-GB" dirty="0"/>
              <a:t>8. Remove parts and perform post processing</a:t>
            </a:r>
          </a:p>
        </p:txBody>
      </p:sp>
      <p:sp>
        <p:nvSpPr>
          <p:cNvPr id="4" name="Content Placeholder 2">
            <a:extLst>
              <a:ext uri="{FF2B5EF4-FFF2-40B4-BE49-F238E27FC236}">
                <a16:creationId xmlns:a16="http://schemas.microsoft.com/office/drawing/2014/main" id="{4D581B9D-13C5-45EC-95A7-1949A52CC2E7}"/>
              </a:ext>
            </a:extLst>
          </p:cNvPr>
          <p:cNvSpPr>
            <a:spLocks noGrp="1"/>
          </p:cNvSpPr>
          <p:nvPr>
            <p:ph idx="1"/>
          </p:nvPr>
        </p:nvSpPr>
        <p:spPr>
          <a:xfrm>
            <a:off x="475814" y="1693703"/>
            <a:ext cx="11229516" cy="4514057"/>
          </a:xfrm>
        </p:spPr>
        <p:txBody>
          <a:bodyPr>
            <a:normAutofit fontScale="92500"/>
          </a:bodyPr>
          <a:lstStyle/>
          <a:p>
            <a:r>
              <a:rPr lang="en-GB" dirty="0"/>
              <a:t>Parts should let to cool down, as they have very thin wall structures (if the parts are removed while the build platform is still hot, the general shape of the parts will come out deformed and will prevent from proper assembly)</a:t>
            </a:r>
          </a:p>
          <a:p>
            <a:endParaRPr lang="en-GB" dirty="0"/>
          </a:p>
          <a:p>
            <a:r>
              <a:rPr lang="en-GB" dirty="0"/>
              <a:t>A spatula is used to remove the parts from the build platform</a:t>
            </a:r>
          </a:p>
          <a:p>
            <a:endParaRPr lang="en-GB" dirty="0"/>
          </a:p>
          <a:p>
            <a:r>
              <a:rPr lang="en-GB" dirty="0"/>
              <a:t>Pliers are used to remove any support structures</a:t>
            </a:r>
          </a:p>
          <a:p>
            <a:endParaRPr lang="en-GB" dirty="0"/>
          </a:p>
          <a:p>
            <a:r>
              <a:rPr lang="en-GB" dirty="0"/>
              <a:t>Sanding paper is used to remove any marks from support structures or from build platform. </a:t>
            </a:r>
          </a:p>
          <a:p>
            <a:pPr marL="985838">
              <a:buFont typeface="Wingdings" panose="05000000000000000000" pitchFamily="2" charset="2"/>
              <a:buChar char="ü"/>
            </a:pPr>
            <a:endParaRPr lang="en-GB" dirty="0"/>
          </a:p>
        </p:txBody>
      </p:sp>
    </p:spTree>
    <p:extLst>
      <p:ext uri="{BB962C8B-B14F-4D97-AF65-F5344CB8AC3E}">
        <p14:creationId xmlns:p14="http://schemas.microsoft.com/office/powerpoint/2010/main" val="384737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1E8-1368-4B05-A89C-B9D0E62DB68D}"/>
              </a:ext>
            </a:extLst>
          </p:cNvPr>
          <p:cNvSpPr>
            <a:spLocks noGrp="1"/>
          </p:cNvSpPr>
          <p:nvPr>
            <p:ph type="title"/>
          </p:nvPr>
        </p:nvSpPr>
        <p:spPr/>
        <p:txBody>
          <a:bodyPr/>
          <a:lstStyle/>
          <a:p>
            <a:r>
              <a:rPr lang="en-GB" dirty="0"/>
              <a:t>FDM Post processing</a:t>
            </a:r>
          </a:p>
        </p:txBody>
      </p:sp>
      <p:pic>
        <p:nvPicPr>
          <p:cNvPr id="4098" name="Picture 2" descr="PLA vs ABS. The definitive comparison 2020 - Bitfab">
            <a:extLst>
              <a:ext uri="{FF2B5EF4-FFF2-40B4-BE49-F238E27FC236}">
                <a16:creationId xmlns:a16="http://schemas.microsoft.com/office/drawing/2014/main" id="{EEB17A76-DBD6-4AF8-ADB6-E29FCD756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86" y="1546698"/>
            <a:ext cx="6080631" cy="45251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LA or ABS? Choose your ideal Filament| 3Ding">
            <a:extLst>
              <a:ext uri="{FF2B5EF4-FFF2-40B4-BE49-F238E27FC236}">
                <a16:creationId xmlns:a16="http://schemas.microsoft.com/office/drawing/2014/main" id="{E12114A0-FB56-4797-92F6-30DB0B296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391" y="2045074"/>
            <a:ext cx="5757487" cy="383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0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77F7-3AAD-42BD-B0F7-1676F2A6BF6F}"/>
              </a:ext>
            </a:extLst>
          </p:cNvPr>
          <p:cNvSpPr>
            <a:spLocks noGrp="1"/>
          </p:cNvSpPr>
          <p:nvPr>
            <p:ph type="title"/>
          </p:nvPr>
        </p:nvSpPr>
        <p:spPr/>
        <p:txBody>
          <a:bodyPr>
            <a:normAutofit fontScale="90000"/>
          </a:bodyPr>
          <a:lstStyle/>
          <a:p>
            <a:r>
              <a:rPr lang="en-GB" dirty="0"/>
              <a:t>9. Assemble the master part and prepare the mould cavity</a:t>
            </a:r>
          </a:p>
        </p:txBody>
      </p:sp>
      <p:pic>
        <p:nvPicPr>
          <p:cNvPr id="2050" name="Picture 2" descr="Imagine similară">
            <a:extLst>
              <a:ext uri="{FF2B5EF4-FFF2-40B4-BE49-F238E27FC236}">
                <a16:creationId xmlns:a16="http://schemas.microsoft.com/office/drawing/2014/main" id="{6C6AE171-27FD-4C17-B1EC-02A79CA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109" y="1544367"/>
            <a:ext cx="6797810" cy="459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3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06917A-98E4-4414-88F2-F151A55B28E8}"/>
              </a:ext>
            </a:extLst>
          </p:cNvPr>
          <p:cNvSpPr>
            <a:spLocks noGrp="1"/>
          </p:cNvSpPr>
          <p:nvPr>
            <p:ph type="title"/>
          </p:nvPr>
        </p:nvSpPr>
        <p:spPr/>
        <p:txBody>
          <a:bodyPr/>
          <a:lstStyle/>
          <a:p>
            <a:r>
              <a:rPr lang="en-GB" dirty="0"/>
              <a:t>OBJECTIVES OF LABORATORY 1</a:t>
            </a:r>
          </a:p>
        </p:txBody>
      </p:sp>
      <p:sp>
        <p:nvSpPr>
          <p:cNvPr id="7" name="Content Placeholder 6">
            <a:extLst>
              <a:ext uri="{FF2B5EF4-FFF2-40B4-BE49-F238E27FC236}">
                <a16:creationId xmlns:a16="http://schemas.microsoft.com/office/drawing/2014/main" id="{D572C422-E472-485B-B3F9-7FBF1D1FEFE1}"/>
              </a:ext>
            </a:extLst>
          </p:cNvPr>
          <p:cNvSpPr>
            <a:spLocks noGrp="1"/>
          </p:cNvSpPr>
          <p:nvPr>
            <p:ph idx="1"/>
          </p:nvPr>
        </p:nvSpPr>
        <p:spPr>
          <a:xfrm>
            <a:off x="590550" y="2409826"/>
            <a:ext cx="10432292" cy="2576512"/>
          </a:xfrm>
        </p:spPr>
        <p:txBody>
          <a:bodyPr>
            <a:normAutofit/>
          </a:bodyPr>
          <a:lstStyle/>
          <a:p>
            <a:r>
              <a:rPr lang="en-US" dirty="0"/>
              <a:t>Design and 3D print a master part.</a:t>
            </a:r>
          </a:p>
          <a:p>
            <a:endParaRPr lang="en-US" dirty="0"/>
          </a:p>
          <a:p>
            <a:r>
              <a:rPr lang="en-US" dirty="0"/>
              <a:t>Manufacture a silicone mold for rapid casting of epoxy resin.</a:t>
            </a:r>
            <a:endParaRPr lang="en-GB" dirty="0"/>
          </a:p>
        </p:txBody>
      </p:sp>
    </p:spTree>
    <p:extLst>
      <p:ext uri="{BB962C8B-B14F-4D97-AF65-F5344CB8AC3E}">
        <p14:creationId xmlns:p14="http://schemas.microsoft.com/office/powerpoint/2010/main" val="2650464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F92C-B326-407C-8757-C06D7FA6FFE1}"/>
              </a:ext>
            </a:extLst>
          </p:cNvPr>
          <p:cNvSpPr>
            <a:spLocks noGrp="1"/>
          </p:cNvSpPr>
          <p:nvPr>
            <p:ph type="title"/>
          </p:nvPr>
        </p:nvSpPr>
        <p:spPr/>
        <p:txBody>
          <a:bodyPr>
            <a:normAutofit/>
          </a:bodyPr>
          <a:lstStyle/>
          <a:p>
            <a:r>
              <a:rPr lang="en-GB" dirty="0"/>
              <a:t>10. Prepare the bicomponent silicone</a:t>
            </a:r>
          </a:p>
        </p:txBody>
      </p:sp>
      <p:pic>
        <p:nvPicPr>
          <p:cNvPr id="5" name="Picture 4">
            <a:extLst>
              <a:ext uri="{FF2B5EF4-FFF2-40B4-BE49-F238E27FC236}">
                <a16:creationId xmlns:a16="http://schemas.microsoft.com/office/drawing/2014/main" id="{ED70AC86-FE75-4C10-9A8A-9B43B4C7B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877" y="2103120"/>
            <a:ext cx="6400000" cy="3600000"/>
          </a:xfrm>
          <a:prstGeom prst="rect">
            <a:avLst/>
          </a:prstGeom>
        </p:spPr>
      </p:pic>
      <p:sp>
        <p:nvSpPr>
          <p:cNvPr id="6" name="Title 1">
            <a:extLst>
              <a:ext uri="{FF2B5EF4-FFF2-40B4-BE49-F238E27FC236}">
                <a16:creationId xmlns:a16="http://schemas.microsoft.com/office/drawing/2014/main" id="{97C6CD83-69FD-408C-8C7C-8BC89EC0F347}"/>
              </a:ext>
            </a:extLst>
          </p:cNvPr>
          <p:cNvSpPr txBox="1">
            <a:spLocks/>
          </p:cNvSpPr>
          <p:nvPr/>
        </p:nvSpPr>
        <p:spPr>
          <a:xfrm>
            <a:off x="196606" y="1499265"/>
            <a:ext cx="4868206" cy="1371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GB" dirty="0"/>
              <a:t>You will use:</a:t>
            </a:r>
          </a:p>
        </p:txBody>
      </p:sp>
      <p:sp>
        <p:nvSpPr>
          <p:cNvPr id="7" name="Content Placeholder 2">
            <a:extLst>
              <a:ext uri="{FF2B5EF4-FFF2-40B4-BE49-F238E27FC236}">
                <a16:creationId xmlns:a16="http://schemas.microsoft.com/office/drawing/2014/main" id="{D6B0472C-E46D-451D-AA97-37C3EE5A472A}"/>
              </a:ext>
            </a:extLst>
          </p:cNvPr>
          <p:cNvSpPr>
            <a:spLocks noGrp="1"/>
          </p:cNvSpPr>
          <p:nvPr>
            <p:ph idx="1"/>
          </p:nvPr>
        </p:nvSpPr>
        <p:spPr>
          <a:xfrm>
            <a:off x="486671" y="2797231"/>
            <a:ext cx="4868206" cy="3451169"/>
          </a:xfrm>
        </p:spPr>
        <p:txBody>
          <a:bodyPr>
            <a:normAutofit fontScale="92500" lnSpcReduction="10000"/>
          </a:bodyPr>
          <a:lstStyle/>
          <a:p>
            <a:r>
              <a:rPr lang="en-GB" dirty="0"/>
              <a:t>Master pattern</a:t>
            </a:r>
          </a:p>
          <a:p>
            <a:r>
              <a:rPr lang="en-GB" dirty="0"/>
              <a:t>Silicone bounding recipient</a:t>
            </a:r>
          </a:p>
          <a:p>
            <a:r>
              <a:rPr lang="en-GB" dirty="0"/>
              <a:t>Bi-component silicone rubber (1:1 weight mix ratio)</a:t>
            </a:r>
          </a:p>
          <a:p>
            <a:r>
              <a:rPr lang="en-GB" dirty="0"/>
              <a:t>Electronic scale</a:t>
            </a:r>
          </a:p>
          <a:p>
            <a:r>
              <a:rPr lang="en-GB" dirty="0"/>
              <a:t>Plastic cup</a:t>
            </a:r>
          </a:p>
          <a:p>
            <a:r>
              <a:rPr lang="en-GB" dirty="0"/>
              <a:t>Stir stick</a:t>
            </a:r>
          </a:p>
          <a:p>
            <a:r>
              <a:rPr lang="en-GB" dirty="0"/>
              <a:t>Spray glue</a:t>
            </a:r>
          </a:p>
          <a:p>
            <a:endParaRPr lang="en-GB" dirty="0"/>
          </a:p>
          <a:p>
            <a:endParaRPr lang="en-GB" dirty="0"/>
          </a:p>
        </p:txBody>
      </p:sp>
    </p:spTree>
    <p:extLst>
      <p:ext uri="{BB962C8B-B14F-4D97-AF65-F5344CB8AC3E}">
        <p14:creationId xmlns:p14="http://schemas.microsoft.com/office/powerpoint/2010/main" val="46318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554F-4906-4696-9908-4F8BD78FB834}"/>
              </a:ext>
            </a:extLst>
          </p:cNvPr>
          <p:cNvSpPr>
            <a:spLocks noGrp="1"/>
          </p:cNvSpPr>
          <p:nvPr>
            <p:ph type="title"/>
          </p:nvPr>
        </p:nvSpPr>
        <p:spPr>
          <a:xfrm>
            <a:off x="1711008" y="763634"/>
            <a:ext cx="9913041" cy="888031"/>
          </a:xfrm>
        </p:spPr>
        <p:txBody>
          <a:bodyPr>
            <a:normAutofit fontScale="90000"/>
          </a:bodyPr>
          <a:lstStyle/>
          <a:p>
            <a:r>
              <a:rPr lang="en-GB" dirty="0"/>
              <a:t>11. Pour the silicone inside the mould cavity, enclosing the master part</a:t>
            </a:r>
            <a:br>
              <a:rPr lang="en-GB" dirty="0"/>
            </a:br>
            <a:br>
              <a:rPr lang="en-GB" dirty="0"/>
            </a:br>
            <a:r>
              <a:rPr lang="en-GB" dirty="0"/>
              <a:t>12. Let the silicone vulcanize</a:t>
            </a:r>
          </a:p>
        </p:txBody>
      </p:sp>
      <p:sp>
        <p:nvSpPr>
          <p:cNvPr id="3" name="Content Placeholder 2">
            <a:extLst>
              <a:ext uri="{FF2B5EF4-FFF2-40B4-BE49-F238E27FC236}">
                <a16:creationId xmlns:a16="http://schemas.microsoft.com/office/drawing/2014/main" id="{AF352FE6-B76F-4618-ABA5-1E9B5668E7D0}"/>
              </a:ext>
            </a:extLst>
          </p:cNvPr>
          <p:cNvSpPr>
            <a:spLocks noGrp="1"/>
          </p:cNvSpPr>
          <p:nvPr>
            <p:ph idx="1"/>
          </p:nvPr>
        </p:nvSpPr>
        <p:spPr>
          <a:xfrm>
            <a:off x="475814" y="2672080"/>
            <a:ext cx="11229516" cy="3325132"/>
          </a:xfrm>
        </p:spPr>
        <p:txBody>
          <a:bodyPr/>
          <a:lstStyle/>
          <a:p>
            <a:r>
              <a:rPr lang="en-GB" dirty="0"/>
              <a:t>Spray the master pattern with glue and let air dry for 20 min</a:t>
            </a:r>
          </a:p>
          <a:p>
            <a:r>
              <a:rPr lang="en-GB" dirty="0"/>
              <a:t>Weigh 10g :10g of silicone base and silicone activator</a:t>
            </a:r>
          </a:p>
          <a:p>
            <a:r>
              <a:rPr lang="en-GB" dirty="0"/>
              <a:t>Mix thoroughly the bi-component silicone</a:t>
            </a:r>
          </a:p>
          <a:p>
            <a:r>
              <a:rPr lang="en-GB" dirty="0"/>
              <a:t>Degas the silicone mix (optional)</a:t>
            </a:r>
          </a:p>
          <a:p>
            <a:r>
              <a:rPr lang="en-GB" dirty="0"/>
              <a:t>Pour the silicone mix in the mould recipient</a:t>
            </a:r>
          </a:p>
          <a:p>
            <a:r>
              <a:rPr lang="en-GB" dirty="0"/>
              <a:t>Let air dry for 24 hours or use oven to vulcanize</a:t>
            </a:r>
          </a:p>
        </p:txBody>
      </p:sp>
    </p:spTree>
    <p:extLst>
      <p:ext uri="{BB962C8B-B14F-4D97-AF65-F5344CB8AC3E}">
        <p14:creationId xmlns:p14="http://schemas.microsoft.com/office/powerpoint/2010/main" val="249086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ABAB-4C69-42DB-8AF7-6E3B2E02D724}"/>
              </a:ext>
            </a:extLst>
          </p:cNvPr>
          <p:cNvSpPr>
            <a:spLocks noGrp="1"/>
          </p:cNvSpPr>
          <p:nvPr>
            <p:ph type="title"/>
          </p:nvPr>
        </p:nvSpPr>
        <p:spPr/>
        <p:txBody>
          <a:bodyPr>
            <a:normAutofit fontScale="90000"/>
          </a:bodyPr>
          <a:lstStyle/>
          <a:p>
            <a:r>
              <a:rPr lang="en-GB" dirty="0"/>
              <a:t>13. Demould and use the new mould for pouring of various liquids</a:t>
            </a:r>
          </a:p>
        </p:txBody>
      </p:sp>
      <p:pic>
        <p:nvPicPr>
          <p:cNvPr id="5122" name="Picture 2">
            <a:extLst>
              <a:ext uri="{FF2B5EF4-FFF2-40B4-BE49-F238E27FC236}">
                <a16:creationId xmlns:a16="http://schemas.microsoft.com/office/drawing/2014/main" id="{0D860021-107F-467B-8D61-13F30CE32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87" y="1736806"/>
            <a:ext cx="4119244" cy="41192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BB794E5-FD1B-47EB-96BF-19BFAF2B3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012" y="1736806"/>
            <a:ext cx="6333492" cy="411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0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AD463-2D40-4BF2-9A3D-B0B944061C11}"/>
              </a:ext>
            </a:extLst>
          </p:cNvPr>
          <p:cNvPicPr>
            <a:picLocks noChangeAspect="1"/>
          </p:cNvPicPr>
          <p:nvPr/>
        </p:nvPicPr>
        <p:blipFill>
          <a:blip r:embed="rId2"/>
          <a:stretch>
            <a:fillRect/>
          </a:stretch>
        </p:blipFill>
        <p:spPr>
          <a:xfrm>
            <a:off x="523014" y="1741250"/>
            <a:ext cx="3566455" cy="4096355"/>
          </a:xfrm>
          <a:prstGeom prst="rect">
            <a:avLst/>
          </a:prstGeom>
        </p:spPr>
      </p:pic>
      <p:pic>
        <p:nvPicPr>
          <p:cNvPr id="8" name="Picture 7">
            <a:extLst>
              <a:ext uri="{FF2B5EF4-FFF2-40B4-BE49-F238E27FC236}">
                <a16:creationId xmlns:a16="http://schemas.microsoft.com/office/drawing/2014/main" id="{5F04C833-85C5-4691-8FF0-30BE32D49C4E}"/>
              </a:ext>
            </a:extLst>
          </p:cNvPr>
          <p:cNvPicPr>
            <a:picLocks noChangeAspect="1"/>
          </p:cNvPicPr>
          <p:nvPr/>
        </p:nvPicPr>
        <p:blipFill rotWithShape="1">
          <a:blip r:embed="rId3"/>
          <a:srcRect t="14964"/>
          <a:stretch/>
        </p:blipFill>
        <p:spPr>
          <a:xfrm>
            <a:off x="4337507" y="1741250"/>
            <a:ext cx="7403787" cy="4096353"/>
          </a:xfrm>
          <a:prstGeom prst="rect">
            <a:avLst/>
          </a:prstGeom>
        </p:spPr>
      </p:pic>
      <p:sp>
        <p:nvSpPr>
          <p:cNvPr id="9" name="Title 1">
            <a:extLst>
              <a:ext uri="{FF2B5EF4-FFF2-40B4-BE49-F238E27FC236}">
                <a16:creationId xmlns:a16="http://schemas.microsoft.com/office/drawing/2014/main" id="{C8D99DB7-89E5-4C05-A223-5B13C19D105A}"/>
              </a:ext>
            </a:extLst>
          </p:cNvPr>
          <p:cNvSpPr>
            <a:spLocks noGrp="1"/>
          </p:cNvSpPr>
          <p:nvPr>
            <p:ph type="title"/>
          </p:nvPr>
        </p:nvSpPr>
        <p:spPr>
          <a:xfrm>
            <a:off x="5206707" y="1304708"/>
            <a:ext cx="2089048" cy="571721"/>
          </a:xfrm>
        </p:spPr>
        <p:txBody>
          <a:bodyPr>
            <a:normAutofit fontScale="90000"/>
          </a:bodyPr>
          <a:lstStyle/>
          <a:p>
            <a:r>
              <a:rPr lang="en-GB" dirty="0"/>
              <a:t>3D printed master </a:t>
            </a:r>
            <a:r>
              <a:rPr lang="en-GB" dirty="0">
                <a:solidFill>
                  <a:schemeClr val="bg1"/>
                </a:solidFill>
              </a:rPr>
              <a:t>part</a:t>
            </a:r>
          </a:p>
        </p:txBody>
      </p:sp>
      <p:sp>
        <p:nvSpPr>
          <p:cNvPr id="10" name="Title 1">
            <a:extLst>
              <a:ext uri="{FF2B5EF4-FFF2-40B4-BE49-F238E27FC236}">
                <a16:creationId xmlns:a16="http://schemas.microsoft.com/office/drawing/2014/main" id="{3A956CEB-8AA2-4839-BABD-0189DA16AE06}"/>
              </a:ext>
            </a:extLst>
          </p:cNvPr>
          <p:cNvSpPr txBox="1">
            <a:spLocks/>
          </p:cNvSpPr>
          <p:nvPr/>
        </p:nvSpPr>
        <p:spPr>
          <a:xfrm>
            <a:off x="8734605" y="1304708"/>
            <a:ext cx="2089048" cy="5717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GB" sz="2800" dirty="0"/>
              <a:t>Epoxy resin </a:t>
            </a:r>
            <a:r>
              <a:rPr lang="en-GB" sz="2800" dirty="0">
                <a:solidFill>
                  <a:schemeClr val="bg1"/>
                </a:solidFill>
              </a:rPr>
              <a:t>replica</a:t>
            </a:r>
          </a:p>
        </p:txBody>
      </p:sp>
      <p:sp>
        <p:nvSpPr>
          <p:cNvPr id="11" name="Title 1">
            <a:extLst>
              <a:ext uri="{FF2B5EF4-FFF2-40B4-BE49-F238E27FC236}">
                <a16:creationId xmlns:a16="http://schemas.microsoft.com/office/drawing/2014/main" id="{F7A63435-087E-4D98-9559-7346FD1910D1}"/>
              </a:ext>
            </a:extLst>
          </p:cNvPr>
          <p:cNvSpPr txBox="1">
            <a:spLocks/>
          </p:cNvSpPr>
          <p:nvPr/>
        </p:nvSpPr>
        <p:spPr>
          <a:xfrm>
            <a:off x="2200018" y="1107577"/>
            <a:ext cx="2089048" cy="126734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GB" sz="2800" dirty="0"/>
              <a:t>Pouring of epoxy in </a:t>
            </a:r>
            <a:r>
              <a:rPr lang="en-GB" sz="2800" dirty="0">
                <a:solidFill>
                  <a:schemeClr val="bg1"/>
                </a:solidFill>
              </a:rPr>
              <a:t>Silicone mould</a:t>
            </a:r>
          </a:p>
        </p:txBody>
      </p:sp>
    </p:spTree>
    <p:extLst>
      <p:ext uri="{BB962C8B-B14F-4D97-AF65-F5344CB8AC3E}">
        <p14:creationId xmlns:p14="http://schemas.microsoft.com/office/powerpoint/2010/main" val="1393776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BFC8-FA72-4E56-989A-DBE52E31ECB7}"/>
              </a:ext>
            </a:extLst>
          </p:cNvPr>
          <p:cNvSpPr>
            <a:spLocks noGrp="1"/>
          </p:cNvSpPr>
          <p:nvPr>
            <p:ph type="title"/>
          </p:nvPr>
        </p:nvSpPr>
        <p:spPr>
          <a:xfrm>
            <a:off x="1662375" y="2048135"/>
            <a:ext cx="9913041" cy="888031"/>
          </a:xfrm>
        </p:spPr>
        <p:txBody>
          <a:bodyPr>
            <a:normAutofit fontScale="90000"/>
          </a:bodyPr>
          <a:lstStyle/>
          <a:p>
            <a:r>
              <a:rPr lang="en-GB" dirty="0"/>
              <a:t>Task 01: </a:t>
            </a:r>
            <a:r>
              <a:rPr lang="en-US" dirty="0"/>
              <a:t>Give three examples of applications where rapid manufactured silicone </a:t>
            </a:r>
            <a:r>
              <a:rPr lang="en-US" dirty="0" err="1"/>
              <a:t>moulds</a:t>
            </a:r>
            <a:r>
              <a:rPr lang="en-US" dirty="0"/>
              <a:t> are useful. Mention the benefits of using rapid manufactured silicone </a:t>
            </a:r>
            <a:r>
              <a:rPr lang="en-US" dirty="0" err="1"/>
              <a:t>moulds</a:t>
            </a:r>
            <a:r>
              <a:rPr lang="en-US" dirty="0"/>
              <a:t> compared to traditional manufacturing techniques</a:t>
            </a:r>
            <a:r>
              <a:rPr lang="en-GB" dirty="0"/>
              <a:t>.</a:t>
            </a:r>
          </a:p>
        </p:txBody>
      </p:sp>
      <p:sp>
        <p:nvSpPr>
          <p:cNvPr id="5" name="Title 1">
            <a:extLst>
              <a:ext uri="{FF2B5EF4-FFF2-40B4-BE49-F238E27FC236}">
                <a16:creationId xmlns:a16="http://schemas.microsoft.com/office/drawing/2014/main" id="{9303C349-B7C1-4BFC-AE5E-D1AEB147ADA6}"/>
              </a:ext>
            </a:extLst>
          </p:cNvPr>
          <p:cNvSpPr txBox="1">
            <a:spLocks/>
          </p:cNvSpPr>
          <p:nvPr/>
        </p:nvSpPr>
        <p:spPr>
          <a:xfrm>
            <a:off x="1139479" y="4080937"/>
            <a:ext cx="9913041" cy="88803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r>
              <a:rPr lang="en-GB" i="1" dirty="0">
                <a:solidFill>
                  <a:srgbClr val="00B0F0"/>
                </a:solidFill>
              </a:rPr>
              <a:t>You must use your laboratory 1 worksheet to perform this task.</a:t>
            </a:r>
          </a:p>
        </p:txBody>
      </p:sp>
    </p:spTree>
    <p:extLst>
      <p:ext uri="{BB962C8B-B14F-4D97-AF65-F5344CB8AC3E}">
        <p14:creationId xmlns:p14="http://schemas.microsoft.com/office/powerpoint/2010/main" val="31309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9A55-22BE-4E18-9C76-2277F82D4C85}"/>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EE393AEB-F159-46D9-AC0F-747518835274}"/>
              </a:ext>
            </a:extLst>
          </p:cNvPr>
          <p:cNvSpPr>
            <a:spLocks noGrp="1"/>
          </p:cNvSpPr>
          <p:nvPr>
            <p:ph idx="1"/>
          </p:nvPr>
        </p:nvSpPr>
        <p:spPr/>
        <p:txBody>
          <a:bodyPr>
            <a:normAutofit fontScale="70000" lnSpcReduction="20000"/>
          </a:bodyPr>
          <a:lstStyle/>
          <a:p>
            <a:pPr marL="285750" indent="-285750">
              <a:lnSpc>
                <a:spcPct val="150000"/>
              </a:lnSpc>
            </a:pPr>
            <a:r>
              <a:rPr lang="en-GB" dirty="0">
                <a:solidFill>
                  <a:srgbClr val="343638"/>
                </a:solidFill>
                <a:latin typeface="Helvetica" panose="020B0604020202020204" pitchFamily="34" charset="0"/>
              </a:rPr>
              <a:t>Organise into teams of 2 students.</a:t>
            </a:r>
          </a:p>
          <a:p>
            <a:pPr marL="285750" indent="-285750">
              <a:lnSpc>
                <a:spcPct val="150000"/>
              </a:lnSpc>
            </a:pPr>
            <a:endParaRPr lang="en-GB" dirty="0">
              <a:solidFill>
                <a:srgbClr val="343638"/>
              </a:solidFill>
              <a:latin typeface="Helvetica" panose="020B0604020202020204" pitchFamily="34" charset="0"/>
            </a:endParaRPr>
          </a:p>
          <a:p>
            <a:pPr marL="285750" indent="-285750">
              <a:lnSpc>
                <a:spcPct val="150000"/>
              </a:lnSpc>
            </a:pPr>
            <a:r>
              <a:rPr lang="en-GB" dirty="0">
                <a:solidFill>
                  <a:srgbClr val="343638"/>
                </a:solidFill>
                <a:latin typeface="Helvetica" panose="020B0604020202020204" pitchFamily="34" charset="0"/>
              </a:rPr>
              <a:t>Identify a company idea and define a brand and a logo.</a:t>
            </a:r>
          </a:p>
          <a:p>
            <a:pPr marL="285750" indent="-285750">
              <a:lnSpc>
                <a:spcPct val="150000"/>
              </a:lnSpc>
            </a:pPr>
            <a:endParaRPr lang="en-GB" dirty="0">
              <a:solidFill>
                <a:srgbClr val="343638"/>
              </a:solidFill>
              <a:latin typeface="Helvetica" panose="020B0604020202020204" pitchFamily="34" charset="0"/>
            </a:endParaRPr>
          </a:p>
          <a:p>
            <a:pPr marL="285750" indent="-285750">
              <a:lnSpc>
                <a:spcPct val="150000"/>
              </a:lnSpc>
            </a:pPr>
            <a:r>
              <a:rPr lang="en-GB" dirty="0">
                <a:solidFill>
                  <a:srgbClr val="343638"/>
                </a:solidFill>
                <a:latin typeface="Helvetica" panose="020B0604020202020204" pitchFamily="34" charset="0"/>
              </a:rPr>
              <a:t>3D print a set of promotional products and manufacture appropriate moulds for each of them.</a:t>
            </a:r>
            <a:endParaRPr lang="ro-RO" dirty="0">
              <a:solidFill>
                <a:srgbClr val="343638"/>
              </a:solidFill>
              <a:latin typeface="Helvetica" panose="020B0604020202020204" pitchFamily="34" charset="0"/>
            </a:endParaRPr>
          </a:p>
          <a:p>
            <a:pPr marL="285750" indent="-285750">
              <a:lnSpc>
                <a:spcPct val="150000"/>
              </a:lnSpc>
            </a:pPr>
            <a:r>
              <a:rPr lang="en-GB" dirty="0">
                <a:solidFill>
                  <a:srgbClr val="343638"/>
                </a:solidFill>
                <a:latin typeface="Helvetica" panose="020B0604020202020204" pitchFamily="34" charset="0"/>
              </a:rPr>
              <a:t>The parts can be either designed, either downloaded from </a:t>
            </a:r>
            <a:r>
              <a:rPr lang="en-GB" b="1" i="1" dirty="0">
                <a:solidFill>
                  <a:srgbClr val="343638"/>
                </a:solidFill>
                <a:latin typeface="Helvetica" panose="020B0604020202020204" pitchFamily="34" charset="0"/>
              </a:rPr>
              <a:t>educational platforms</a:t>
            </a:r>
            <a:r>
              <a:rPr lang="ro-RO" dirty="0">
                <a:solidFill>
                  <a:srgbClr val="343638"/>
                </a:solidFill>
                <a:latin typeface="Helvetica" panose="020B0604020202020204" pitchFamily="34" charset="0"/>
              </a:rPr>
              <a:t>.</a:t>
            </a:r>
            <a:endParaRPr lang="en-GB" dirty="0">
              <a:solidFill>
                <a:srgbClr val="343638"/>
              </a:solidFill>
              <a:latin typeface="Helvetica" panose="020B0604020202020204" pitchFamily="34" charset="0"/>
            </a:endParaRPr>
          </a:p>
          <a:p>
            <a:endParaRPr lang="en-GB" dirty="0"/>
          </a:p>
          <a:p>
            <a:r>
              <a:rPr lang="en-GB" dirty="0"/>
              <a:t>You are required to complete all given tasks (written and practical) throughout the laboratory, including the </a:t>
            </a:r>
            <a:r>
              <a:rPr lang="en-GB" b="1" i="1" dirty="0"/>
              <a:t>Laboratory Worksheet (MSIE-12-L-M1S2-L01-W) </a:t>
            </a:r>
            <a:r>
              <a:rPr lang="en-GB" dirty="0"/>
              <a:t>provided together with your </a:t>
            </a:r>
            <a:r>
              <a:rPr lang="en-GB"/>
              <a:t>PPT presentation. </a:t>
            </a:r>
            <a:endParaRPr lang="en-GB" dirty="0"/>
          </a:p>
        </p:txBody>
      </p:sp>
    </p:spTree>
    <p:extLst>
      <p:ext uri="{BB962C8B-B14F-4D97-AF65-F5344CB8AC3E}">
        <p14:creationId xmlns:p14="http://schemas.microsoft.com/office/powerpoint/2010/main" val="99391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C58F-7AC4-438C-A9C7-C32F9691C4BF}"/>
              </a:ext>
            </a:extLst>
          </p:cNvPr>
          <p:cNvSpPr>
            <a:spLocks noGrp="1"/>
          </p:cNvSpPr>
          <p:nvPr>
            <p:ph type="title"/>
          </p:nvPr>
        </p:nvSpPr>
        <p:spPr/>
        <p:txBody>
          <a:bodyPr/>
          <a:lstStyle/>
          <a:p>
            <a:r>
              <a:rPr lang="en-GB" dirty="0"/>
              <a:t>Educational platforms</a:t>
            </a:r>
          </a:p>
        </p:txBody>
      </p:sp>
      <p:sp>
        <p:nvSpPr>
          <p:cNvPr id="3" name="Content Placeholder 2">
            <a:extLst>
              <a:ext uri="{FF2B5EF4-FFF2-40B4-BE49-F238E27FC236}">
                <a16:creationId xmlns:a16="http://schemas.microsoft.com/office/drawing/2014/main" id="{62F2D89B-1CD9-4B5C-A0D1-C5FC839E4A5C}"/>
              </a:ext>
            </a:extLst>
          </p:cNvPr>
          <p:cNvSpPr>
            <a:spLocks noGrp="1"/>
          </p:cNvSpPr>
          <p:nvPr>
            <p:ph idx="1"/>
          </p:nvPr>
        </p:nvSpPr>
        <p:spPr>
          <a:xfrm>
            <a:off x="1792288" y="1706542"/>
            <a:ext cx="5496969" cy="4303509"/>
          </a:xfrm>
        </p:spPr>
        <p:txBody>
          <a:bodyPr>
            <a:normAutofit fontScale="62500" lnSpcReduction="20000"/>
          </a:bodyPr>
          <a:lstStyle/>
          <a:p>
            <a:pPr>
              <a:lnSpc>
                <a:spcPct val="150000"/>
              </a:lnSpc>
              <a:buFont typeface="Wingdings" panose="05000000000000000000" pitchFamily="2" charset="2"/>
              <a:buChar char="ü"/>
            </a:pPr>
            <a:r>
              <a:rPr lang="en-US" dirty="0">
                <a:hlinkClick r:id="rId2"/>
              </a:rPr>
              <a:t>http://shapeways.com</a:t>
            </a:r>
            <a:endParaRPr lang="en-US" dirty="0"/>
          </a:p>
          <a:p>
            <a:pPr>
              <a:lnSpc>
                <a:spcPct val="150000"/>
              </a:lnSpc>
              <a:buFont typeface="Wingdings" panose="05000000000000000000" pitchFamily="2" charset="2"/>
              <a:buChar char="ü"/>
            </a:pPr>
            <a:r>
              <a:rPr lang="en-US" dirty="0">
                <a:solidFill>
                  <a:schemeClr val="bg1"/>
                </a:solidFill>
                <a:hlinkClick r:id="rId3"/>
              </a:rPr>
              <a:t>http://www.myminifactory.com</a:t>
            </a:r>
            <a:endParaRPr lang="en-US" dirty="0">
              <a:solidFill>
                <a:schemeClr val="bg1"/>
              </a:solidFill>
            </a:endParaRPr>
          </a:p>
          <a:p>
            <a:pPr>
              <a:lnSpc>
                <a:spcPct val="150000"/>
              </a:lnSpc>
              <a:buFont typeface="Wingdings" panose="05000000000000000000" pitchFamily="2" charset="2"/>
              <a:buChar char="ü"/>
            </a:pPr>
            <a:r>
              <a:rPr lang="en-US" u="sng" dirty="0">
                <a:solidFill>
                  <a:srgbClr val="0000FF"/>
                </a:solidFill>
                <a:hlinkClick r:id="rId4"/>
              </a:rPr>
              <a:t>https://grabcad.com/</a:t>
            </a:r>
            <a:endParaRPr lang="en-US" u="sng" dirty="0">
              <a:solidFill>
                <a:srgbClr val="0000FF"/>
              </a:solidFill>
            </a:endParaRPr>
          </a:p>
          <a:p>
            <a:pPr>
              <a:lnSpc>
                <a:spcPct val="150000"/>
              </a:lnSpc>
              <a:buFont typeface="Wingdings" panose="05000000000000000000" pitchFamily="2" charset="2"/>
              <a:buChar char="ü"/>
            </a:pPr>
            <a:r>
              <a:rPr lang="en-US" dirty="0">
                <a:hlinkClick r:id="rId5"/>
              </a:rPr>
              <a:t>http://gitfab.org/</a:t>
            </a:r>
            <a:r>
              <a:rPr lang="en-US" dirty="0"/>
              <a:t> </a:t>
            </a:r>
            <a:endParaRPr lang="he-IL" dirty="0"/>
          </a:p>
          <a:p>
            <a:pPr>
              <a:lnSpc>
                <a:spcPct val="150000"/>
              </a:lnSpc>
              <a:buFont typeface="Wingdings" panose="05000000000000000000" pitchFamily="2" charset="2"/>
              <a:buChar char="ü"/>
            </a:pPr>
            <a:r>
              <a:rPr lang="en-US" u="sng" dirty="0">
                <a:solidFill>
                  <a:srgbClr val="1D1DFF"/>
                </a:solidFill>
                <a:hlinkClick r:id="rId6"/>
              </a:rPr>
              <a:t>https://pinshape.com/</a:t>
            </a:r>
            <a:endParaRPr lang="en-US" u="sng" dirty="0">
              <a:solidFill>
                <a:srgbClr val="1D1DFF"/>
              </a:solidFill>
            </a:endParaRPr>
          </a:p>
          <a:p>
            <a:pPr>
              <a:lnSpc>
                <a:spcPct val="150000"/>
              </a:lnSpc>
              <a:buFont typeface="Wingdings" panose="05000000000000000000" pitchFamily="2" charset="2"/>
              <a:buChar char="ü"/>
            </a:pPr>
            <a:r>
              <a:rPr lang="en-US" dirty="0">
                <a:hlinkClick r:id="rId7"/>
              </a:rPr>
              <a:t>http://www.shapedo.com/</a:t>
            </a:r>
            <a:r>
              <a:rPr lang="en-US" dirty="0"/>
              <a:t> </a:t>
            </a:r>
          </a:p>
          <a:p>
            <a:pPr>
              <a:lnSpc>
                <a:spcPct val="150000"/>
              </a:lnSpc>
              <a:buFont typeface="Wingdings" panose="05000000000000000000" pitchFamily="2" charset="2"/>
              <a:buChar char="ü"/>
            </a:pPr>
            <a:r>
              <a:rPr lang="en-US" dirty="0">
                <a:hlinkClick r:id="rId8"/>
              </a:rPr>
              <a:t>http://thingiverse.com</a:t>
            </a:r>
            <a:r>
              <a:rPr lang="en-US" dirty="0"/>
              <a:t> </a:t>
            </a:r>
          </a:p>
          <a:p>
            <a:pPr>
              <a:lnSpc>
                <a:spcPct val="150000"/>
              </a:lnSpc>
              <a:buFont typeface="Wingdings" panose="05000000000000000000" pitchFamily="2" charset="2"/>
              <a:buChar char="ü"/>
            </a:pPr>
            <a:r>
              <a:rPr lang="en-US" dirty="0">
                <a:hlinkClick r:id="rId9"/>
              </a:rPr>
              <a:t>https://www.youmagine.com/</a:t>
            </a:r>
            <a:endParaRPr lang="en-US" dirty="0"/>
          </a:p>
          <a:p>
            <a:pPr>
              <a:lnSpc>
                <a:spcPct val="150000"/>
              </a:lnSpc>
              <a:buFont typeface="Wingdings" panose="05000000000000000000" pitchFamily="2" charset="2"/>
              <a:buChar char="ü"/>
            </a:pPr>
            <a:r>
              <a:rPr lang="en-US" dirty="0">
                <a:hlinkClick r:id="rId10"/>
              </a:rPr>
              <a:t>http://www.instructables.com/</a:t>
            </a:r>
            <a:r>
              <a:rPr lang="en-US" dirty="0"/>
              <a:t> </a:t>
            </a:r>
          </a:p>
        </p:txBody>
      </p:sp>
      <p:pic>
        <p:nvPicPr>
          <p:cNvPr id="5" name="Picture 4" descr="A close up of a map&#10;&#10;Description automatically generated">
            <a:extLst>
              <a:ext uri="{FF2B5EF4-FFF2-40B4-BE49-F238E27FC236}">
                <a16:creationId xmlns:a16="http://schemas.microsoft.com/office/drawing/2014/main" id="{B401EDA9-5B70-416C-A46A-6364BE8587C2}"/>
              </a:ext>
            </a:extLst>
          </p:cNvPr>
          <p:cNvPicPr>
            <a:picLocks noChangeAspect="1"/>
          </p:cNvPicPr>
          <p:nvPr/>
        </p:nvPicPr>
        <p:blipFill rotWithShape="1">
          <a:blip r:embed="rId11">
            <a:extLst>
              <a:ext uri="{28A0092B-C50C-407E-A947-70E740481C1C}">
                <a14:useLocalDpi xmlns:a14="http://schemas.microsoft.com/office/drawing/2010/main" val="0"/>
              </a:ext>
            </a:extLst>
          </a:blip>
          <a:srcRect b="7943"/>
          <a:stretch/>
        </p:blipFill>
        <p:spPr>
          <a:xfrm>
            <a:off x="7120647" y="1571884"/>
            <a:ext cx="3949430" cy="4581767"/>
          </a:xfrm>
          <a:prstGeom prst="rect">
            <a:avLst/>
          </a:prstGeom>
        </p:spPr>
      </p:pic>
    </p:spTree>
    <p:extLst>
      <p:ext uri="{BB962C8B-B14F-4D97-AF65-F5344CB8AC3E}">
        <p14:creationId xmlns:p14="http://schemas.microsoft.com/office/powerpoint/2010/main" val="20431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DECE-1312-4585-AAAF-D58FA7C3AF17}"/>
              </a:ext>
            </a:extLst>
          </p:cNvPr>
          <p:cNvSpPr>
            <a:spLocks noGrp="1"/>
          </p:cNvSpPr>
          <p:nvPr>
            <p:ph type="title"/>
          </p:nvPr>
        </p:nvSpPr>
        <p:spPr/>
        <p:txBody>
          <a:bodyPr/>
          <a:lstStyle/>
          <a:p>
            <a:r>
              <a:rPr lang="en-GB" dirty="0"/>
              <a:t>Laboratory STAGES (1)</a:t>
            </a:r>
          </a:p>
        </p:txBody>
      </p:sp>
      <p:sp>
        <p:nvSpPr>
          <p:cNvPr id="3" name="Content Placeholder 2">
            <a:extLst>
              <a:ext uri="{FF2B5EF4-FFF2-40B4-BE49-F238E27FC236}">
                <a16:creationId xmlns:a16="http://schemas.microsoft.com/office/drawing/2014/main" id="{1FF3E96A-FD6D-4FFB-B0D4-AEEC080DD793}"/>
              </a:ext>
            </a:extLst>
          </p:cNvPr>
          <p:cNvSpPr>
            <a:spLocks noGrp="1"/>
          </p:cNvSpPr>
          <p:nvPr>
            <p:ph idx="1"/>
          </p:nvPr>
        </p:nvSpPr>
        <p:spPr>
          <a:xfrm>
            <a:off x="1011122" y="2669110"/>
            <a:ext cx="10827439" cy="2942727"/>
          </a:xfrm>
        </p:spPr>
        <p:txBody>
          <a:bodyPr>
            <a:normAutofit fontScale="85000" lnSpcReduction="20000"/>
          </a:bodyPr>
          <a:lstStyle/>
          <a:p>
            <a:pPr marL="514350" indent="-514350">
              <a:buFont typeface="+mj-lt"/>
              <a:buAutoNum type="arabicPeriod"/>
            </a:pPr>
            <a:r>
              <a:rPr lang="en-GB" dirty="0"/>
              <a:t>Select the rapid tooling application (master part and mould cavity)</a:t>
            </a:r>
          </a:p>
          <a:p>
            <a:pPr marL="514350" indent="-514350">
              <a:buFont typeface="+mj-lt"/>
              <a:buAutoNum type="arabicPeriod"/>
            </a:pPr>
            <a:r>
              <a:rPr lang="en-GB" dirty="0"/>
              <a:t>Make a hand drawn sketch of the master part and mould cavity, with overall dimension</a:t>
            </a:r>
          </a:p>
          <a:p>
            <a:pPr marL="514350" indent="-514350">
              <a:buFont typeface="+mj-lt"/>
              <a:buAutoNum type="arabicPeriod"/>
            </a:pPr>
            <a:r>
              <a:rPr lang="en-GB" dirty="0"/>
              <a:t>Design the master part and mould cavity walls using a CAD software</a:t>
            </a:r>
          </a:p>
          <a:p>
            <a:pPr marL="514350" indent="-514350">
              <a:buFont typeface="+mj-lt"/>
              <a:buAutoNum type="arabicPeriod"/>
            </a:pPr>
            <a:r>
              <a:rPr lang="en-GB" dirty="0"/>
              <a:t>Save the STL files for all designed components</a:t>
            </a:r>
          </a:p>
          <a:p>
            <a:pPr marL="514350" indent="-514350">
              <a:buFont typeface="+mj-lt"/>
              <a:buAutoNum type="arabicPeriod"/>
            </a:pPr>
            <a:r>
              <a:rPr lang="en-GB" dirty="0"/>
              <a:t>Optimise the 3D printing parameters, build platform orientation and generate the final </a:t>
            </a:r>
            <a:r>
              <a:rPr lang="en-GB" dirty="0" err="1"/>
              <a:t>Gcode</a:t>
            </a:r>
            <a:endParaRPr lang="en-GB" dirty="0"/>
          </a:p>
          <a:p>
            <a:pPr marL="514350" indent="-514350">
              <a:buFont typeface="+mj-lt"/>
              <a:buAutoNum type="arabicPeriod"/>
            </a:pPr>
            <a:r>
              <a:rPr lang="en-GB" dirty="0"/>
              <a:t>Prepare the 3D printing equipment</a:t>
            </a:r>
          </a:p>
        </p:txBody>
      </p:sp>
      <p:sp>
        <p:nvSpPr>
          <p:cNvPr id="4" name="Rectangle 3">
            <a:extLst>
              <a:ext uri="{FF2B5EF4-FFF2-40B4-BE49-F238E27FC236}">
                <a16:creationId xmlns:a16="http://schemas.microsoft.com/office/drawing/2014/main" id="{15B1E363-B889-4060-9830-75773AB4AE2A}"/>
              </a:ext>
            </a:extLst>
          </p:cNvPr>
          <p:cNvSpPr/>
          <p:nvPr/>
        </p:nvSpPr>
        <p:spPr>
          <a:xfrm>
            <a:off x="628087" y="1673490"/>
            <a:ext cx="11077242" cy="618374"/>
          </a:xfrm>
          <a:prstGeom prst="rect">
            <a:avLst/>
          </a:prstGeom>
        </p:spPr>
        <p:txBody>
          <a:bodyPr wrap="square">
            <a:spAutoFit/>
          </a:bodyPr>
          <a:lstStyle/>
          <a:p>
            <a:pPr marL="285750" indent="-285750">
              <a:lnSpc>
                <a:spcPct val="150000"/>
              </a:lnSpc>
            </a:pPr>
            <a:r>
              <a:rPr lang="en-GB" sz="2600" dirty="0">
                <a:solidFill>
                  <a:srgbClr val="343638"/>
                </a:solidFill>
                <a:latin typeface="Helvetica" panose="020B0604020202020204" pitchFamily="34" charset="0"/>
              </a:rPr>
              <a:t>In order to implement the given tasks, please follow the next 13 stages:</a:t>
            </a:r>
          </a:p>
        </p:txBody>
      </p:sp>
    </p:spTree>
    <p:extLst>
      <p:ext uri="{BB962C8B-B14F-4D97-AF65-F5344CB8AC3E}">
        <p14:creationId xmlns:p14="http://schemas.microsoft.com/office/powerpoint/2010/main" val="326474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7A4C-F29D-4D86-96B6-AAF54F9DA370}"/>
              </a:ext>
            </a:extLst>
          </p:cNvPr>
          <p:cNvSpPr>
            <a:spLocks noGrp="1"/>
          </p:cNvSpPr>
          <p:nvPr>
            <p:ph type="title"/>
          </p:nvPr>
        </p:nvSpPr>
        <p:spPr/>
        <p:txBody>
          <a:bodyPr/>
          <a:lstStyle/>
          <a:p>
            <a:r>
              <a:rPr lang="en-GB" dirty="0"/>
              <a:t>Laboratory STAGES (2)</a:t>
            </a:r>
          </a:p>
        </p:txBody>
      </p:sp>
      <p:sp>
        <p:nvSpPr>
          <p:cNvPr id="3" name="Content Placeholder 2">
            <a:extLst>
              <a:ext uri="{FF2B5EF4-FFF2-40B4-BE49-F238E27FC236}">
                <a16:creationId xmlns:a16="http://schemas.microsoft.com/office/drawing/2014/main" id="{BE0680C3-FA6A-42BB-9106-1842564F90B3}"/>
              </a:ext>
            </a:extLst>
          </p:cNvPr>
          <p:cNvSpPr>
            <a:spLocks noGrp="1"/>
          </p:cNvSpPr>
          <p:nvPr>
            <p:ph idx="1"/>
          </p:nvPr>
        </p:nvSpPr>
        <p:spPr>
          <a:xfrm>
            <a:off x="1291988" y="2042616"/>
            <a:ext cx="10413342" cy="3739486"/>
          </a:xfrm>
        </p:spPr>
        <p:txBody>
          <a:bodyPr>
            <a:normAutofit fontScale="85000" lnSpcReduction="20000"/>
          </a:bodyPr>
          <a:lstStyle/>
          <a:p>
            <a:pPr marL="514350" indent="-514350">
              <a:buFont typeface="+mj-lt"/>
              <a:buAutoNum type="arabicPeriod" startAt="7"/>
            </a:pPr>
            <a:r>
              <a:rPr lang="en-GB" dirty="0"/>
              <a:t>Start the 3D printing process</a:t>
            </a:r>
          </a:p>
          <a:p>
            <a:pPr marL="514350" indent="-514350">
              <a:buFont typeface="+mj-lt"/>
              <a:buAutoNum type="arabicPeriod" startAt="7"/>
            </a:pPr>
            <a:r>
              <a:rPr lang="en-GB" dirty="0"/>
              <a:t>Remove parts and perform post processing</a:t>
            </a:r>
          </a:p>
          <a:p>
            <a:pPr marL="514350" indent="-514350">
              <a:buFont typeface="+mj-lt"/>
              <a:buAutoNum type="arabicPeriod" startAt="9"/>
            </a:pPr>
            <a:r>
              <a:rPr lang="en-GB" dirty="0"/>
              <a:t>Assemble the master part and prepare the mould cavity </a:t>
            </a:r>
          </a:p>
          <a:p>
            <a:pPr marL="514350" indent="-514350">
              <a:buFont typeface="+mj-lt"/>
              <a:buAutoNum type="arabicPeriod" startAt="9"/>
            </a:pPr>
            <a:r>
              <a:rPr lang="en-GB" dirty="0"/>
              <a:t>Prepare the bicomponent silicone</a:t>
            </a:r>
          </a:p>
          <a:p>
            <a:pPr marL="514350" indent="-514350">
              <a:buFont typeface="+mj-lt"/>
              <a:buAutoNum type="arabicPeriod" startAt="9"/>
            </a:pPr>
            <a:r>
              <a:rPr lang="en-GB" dirty="0"/>
              <a:t>Pour the silicone inside the mould cavity, enclosing the master part</a:t>
            </a:r>
          </a:p>
          <a:p>
            <a:pPr marL="514350" indent="-514350">
              <a:buFont typeface="+mj-lt"/>
              <a:buAutoNum type="arabicPeriod" startAt="9"/>
            </a:pPr>
            <a:r>
              <a:rPr lang="en-GB" dirty="0"/>
              <a:t>Let the silicone vulcanize, either at room temperature or set it in an oven at 120 Celsius degrees for 15 minutes</a:t>
            </a:r>
          </a:p>
          <a:p>
            <a:pPr marL="514350" indent="-514350">
              <a:buFont typeface="+mj-lt"/>
              <a:buAutoNum type="arabicPeriod" startAt="9"/>
            </a:pPr>
            <a:r>
              <a:rPr lang="en-GB" dirty="0"/>
              <a:t>Demould and use the new mould for pouring of various liquids (preferably epoxy resins, as they have a curing period of 1 to 15  minutes).</a:t>
            </a:r>
          </a:p>
        </p:txBody>
      </p:sp>
    </p:spTree>
    <p:extLst>
      <p:ext uri="{BB962C8B-B14F-4D97-AF65-F5344CB8AC3E}">
        <p14:creationId xmlns:p14="http://schemas.microsoft.com/office/powerpoint/2010/main" val="238586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C4933-75FE-40D6-9EA5-B0DD365326CB}"/>
              </a:ext>
            </a:extLst>
          </p:cNvPr>
          <p:cNvSpPr>
            <a:spLocks noGrp="1"/>
          </p:cNvSpPr>
          <p:nvPr>
            <p:ph type="title"/>
          </p:nvPr>
        </p:nvSpPr>
        <p:spPr/>
        <p:txBody>
          <a:bodyPr>
            <a:normAutofit fontScale="90000"/>
          </a:bodyPr>
          <a:lstStyle/>
          <a:p>
            <a:pPr marL="514350" indent="-514350">
              <a:buFont typeface="+mj-lt"/>
              <a:buAutoNum type="arabicPeriod"/>
            </a:pPr>
            <a:r>
              <a:rPr lang="en-GB" dirty="0"/>
              <a:t>Select the rapid tooling application (master part and mould cavity)</a:t>
            </a:r>
          </a:p>
        </p:txBody>
      </p:sp>
      <p:sp>
        <p:nvSpPr>
          <p:cNvPr id="3" name="Content Placeholder 2">
            <a:extLst>
              <a:ext uri="{FF2B5EF4-FFF2-40B4-BE49-F238E27FC236}">
                <a16:creationId xmlns:a16="http://schemas.microsoft.com/office/drawing/2014/main" id="{28060119-342F-43B4-891D-C69D9A7005DA}"/>
              </a:ext>
            </a:extLst>
          </p:cNvPr>
          <p:cNvSpPr>
            <a:spLocks noGrp="1"/>
          </p:cNvSpPr>
          <p:nvPr>
            <p:ph idx="1"/>
          </p:nvPr>
        </p:nvSpPr>
        <p:spPr>
          <a:xfrm>
            <a:off x="475814" y="1693704"/>
            <a:ext cx="11229516" cy="1144746"/>
          </a:xfrm>
        </p:spPr>
        <p:txBody>
          <a:bodyPr>
            <a:normAutofit fontScale="92500" lnSpcReduction="20000"/>
          </a:bodyPr>
          <a:lstStyle/>
          <a:p>
            <a:r>
              <a:rPr lang="en-GB" dirty="0"/>
              <a:t>You should select a simple (single component) master part, preferably with one flat surface for optimal positioning on the build platform. </a:t>
            </a:r>
          </a:p>
          <a:p>
            <a:r>
              <a:rPr lang="en-GB" dirty="0"/>
              <a:t>Some examples are provided below:</a:t>
            </a:r>
          </a:p>
        </p:txBody>
      </p:sp>
      <p:pic>
        <p:nvPicPr>
          <p:cNvPr id="4" name="Picture 4" descr="3d printed custom promo products">
            <a:extLst>
              <a:ext uri="{FF2B5EF4-FFF2-40B4-BE49-F238E27FC236}">
                <a16:creationId xmlns:a16="http://schemas.microsoft.com/office/drawing/2014/main" id="{B279A995-FFCB-4C82-997D-C5B47A0797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8721" y="2838450"/>
            <a:ext cx="4818709" cy="3216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8FB677D-8710-46C7-8AD2-2E591D2D3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39458" y="2838450"/>
            <a:ext cx="4818709" cy="321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3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04A6-28D4-4578-9D1E-E40A848B7AE9}"/>
              </a:ext>
            </a:extLst>
          </p:cNvPr>
          <p:cNvSpPr>
            <a:spLocks noGrp="1"/>
          </p:cNvSpPr>
          <p:nvPr>
            <p:ph type="title"/>
          </p:nvPr>
        </p:nvSpPr>
        <p:spPr>
          <a:xfrm>
            <a:off x="1792288" y="781050"/>
            <a:ext cx="9913041" cy="555655"/>
          </a:xfrm>
        </p:spPr>
        <p:txBody>
          <a:bodyPr>
            <a:normAutofit fontScale="90000"/>
          </a:bodyPr>
          <a:lstStyle/>
          <a:p>
            <a:r>
              <a:rPr lang="en-GB" dirty="0"/>
              <a:t>2. Make a hand drawn sketch of the master part and mould cavity, with overall dimension</a:t>
            </a:r>
            <a:br>
              <a:rPr lang="en-GB" dirty="0"/>
            </a:br>
            <a:endParaRPr lang="en-GB" dirty="0"/>
          </a:p>
        </p:txBody>
      </p:sp>
      <p:pic>
        <p:nvPicPr>
          <p:cNvPr id="1026" name="Picture 2" descr="Turn Your Drawings Into 3D-Printable Models With MakerBot's iPad App">
            <a:extLst>
              <a:ext uri="{FF2B5EF4-FFF2-40B4-BE49-F238E27FC236}">
                <a16:creationId xmlns:a16="http://schemas.microsoft.com/office/drawing/2014/main" id="{4DA9D356-86EA-4F2D-9426-3F2C3702C5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05" b="13348"/>
          <a:stretch/>
        </p:blipFill>
        <p:spPr bwMode="auto">
          <a:xfrm>
            <a:off x="2086583" y="1683809"/>
            <a:ext cx="8018834" cy="439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6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2AB8-FD2C-427C-A88D-2749AE57F8E8}"/>
              </a:ext>
            </a:extLst>
          </p:cNvPr>
          <p:cNvSpPr>
            <a:spLocks noGrp="1"/>
          </p:cNvSpPr>
          <p:nvPr>
            <p:ph type="title"/>
          </p:nvPr>
        </p:nvSpPr>
        <p:spPr/>
        <p:txBody>
          <a:bodyPr>
            <a:normAutofit fontScale="90000"/>
          </a:bodyPr>
          <a:lstStyle/>
          <a:p>
            <a:r>
              <a:rPr lang="en-GB" dirty="0"/>
              <a:t>3. Design the master part and mould cavity walls using a CAD software</a:t>
            </a:r>
          </a:p>
        </p:txBody>
      </p:sp>
      <p:sp>
        <p:nvSpPr>
          <p:cNvPr id="6" name="Content Placeholder 2">
            <a:extLst>
              <a:ext uri="{FF2B5EF4-FFF2-40B4-BE49-F238E27FC236}">
                <a16:creationId xmlns:a16="http://schemas.microsoft.com/office/drawing/2014/main" id="{2E3CFA6E-035F-4C1F-A05B-3FAB4CC2F041}"/>
              </a:ext>
            </a:extLst>
          </p:cNvPr>
          <p:cNvSpPr>
            <a:spLocks noGrp="1"/>
          </p:cNvSpPr>
          <p:nvPr>
            <p:ph idx="1"/>
          </p:nvPr>
        </p:nvSpPr>
        <p:spPr>
          <a:xfrm>
            <a:off x="475814" y="1693703"/>
            <a:ext cx="11229516" cy="4303509"/>
          </a:xfrm>
        </p:spPr>
        <p:txBody>
          <a:bodyPr>
            <a:normAutofit/>
          </a:bodyPr>
          <a:lstStyle/>
          <a:p>
            <a:r>
              <a:rPr lang="en-GB" dirty="0"/>
              <a:t>This step is not mandatory, as you can use the educational platforms provided for you at the beginning of this presentation. </a:t>
            </a:r>
          </a:p>
          <a:p>
            <a:r>
              <a:rPr lang="en-GB" dirty="0"/>
              <a:t>If you do decide to make the CAD models yourself you can use any CAD software you are proficient in.</a:t>
            </a:r>
          </a:p>
          <a:p>
            <a:r>
              <a:rPr lang="en-GB" dirty="0"/>
              <a:t>Your assembly should be composed from at least 3 parts, as follows:</a:t>
            </a:r>
          </a:p>
          <a:p>
            <a:pPr marL="0" indent="0">
              <a:buNone/>
            </a:pPr>
            <a:r>
              <a:rPr lang="en-GB" dirty="0"/>
              <a:t>	Master part – selected application</a:t>
            </a:r>
          </a:p>
          <a:p>
            <a:pPr marL="0" indent="0">
              <a:buNone/>
            </a:pPr>
            <a:r>
              <a:rPr lang="en-GB" dirty="0"/>
              <a:t>	Bottom of mould cavity – Base of the recipient</a:t>
            </a:r>
          </a:p>
          <a:p>
            <a:pPr marL="0" indent="0">
              <a:buNone/>
            </a:pPr>
            <a:r>
              <a:rPr lang="en-GB" dirty="0"/>
              <a:t>	Lateral walls of mould cavity – Bounding of the recipient</a:t>
            </a:r>
          </a:p>
        </p:txBody>
      </p:sp>
    </p:spTree>
    <p:extLst>
      <p:ext uri="{BB962C8B-B14F-4D97-AF65-F5344CB8AC3E}">
        <p14:creationId xmlns:p14="http://schemas.microsoft.com/office/powerpoint/2010/main" val="3210297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0</TotalTime>
  <Words>1114</Words>
  <Application>Microsoft Office PowerPoint</Application>
  <PresentationFormat>Widescreen</PresentationFormat>
  <Paragraphs>111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Helvetica</vt:lpstr>
      <vt:lpstr>Wingdings</vt:lpstr>
      <vt:lpstr>Office Theme</vt:lpstr>
      <vt:lpstr>PowerPoint Presentation</vt:lpstr>
      <vt:lpstr>OBJECTIVES OF LABORATORY 1</vt:lpstr>
      <vt:lpstr>Requirements</vt:lpstr>
      <vt:lpstr>Educational platforms</vt:lpstr>
      <vt:lpstr>Laboratory STAGES (1)</vt:lpstr>
      <vt:lpstr>Laboratory STAGES (2)</vt:lpstr>
      <vt:lpstr>Select the rapid tooling application (master part and mould cavity)</vt:lpstr>
      <vt:lpstr>2. Make a hand drawn sketch of the master part and mould cavity, with overall dimension </vt:lpstr>
      <vt:lpstr>3. Design the master part and mould cavity walls using a CAD software</vt:lpstr>
      <vt:lpstr>4. Save the STL files for all designed components</vt:lpstr>
      <vt:lpstr>5. Optimise the 3D printing parameters, build platform orientation and generate the final Gcode</vt:lpstr>
      <vt:lpstr>The first step is to select or define the characteristics of the 3D printer that you are using:</vt:lpstr>
      <vt:lpstr>Materials and profiles</vt:lpstr>
      <vt:lpstr>Generate G-Code: optimise 3D printing parameters</vt:lpstr>
      <vt:lpstr>6. Prepare the 3D printing equipment</vt:lpstr>
      <vt:lpstr>7. Start the 3D printing process</vt:lpstr>
      <vt:lpstr>8. Remove parts and perform post processing</vt:lpstr>
      <vt:lpstr>FDM Post processing</vt:lpstr>
      <vt:lpstr>9. Assemble the master part and prepare the mould cavity</vt:lpstr>
      <vt:lpstr>10. Prepare the bicomponent silicone</vt:lpstr>
      <vt:lpstr>11. Pour the silicone inside the mould cavity, enclosing the master part  12. Let the silicone vulcanize</vt:lpstr>
      <vt:lpstr>13. Demould and use the new mould for pouring of various liquids</vt:lpstr>
      <vt:lpstr>3D printed master part</vt:lpstr>
      <vt:lpstr>Task 01: Give three examples of applications where rapid manufactured silicone moulds are useful. Mention the benefits of using rapid manufactured silicone moulds compared to traditional manufacturing techniques.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Mihaela Elena</cp:lastModifiedBy>
  <cp:revision>166</cp:revision>
  <dcterms:created xsi:type="dcterms:W3CDTF">2018-02-11T14:22:08Z</dcterms:created>
  <dcterms:modified xsi:type="dcterms:W3CDTF">2020-08-01T21:16:46Z</dcterms:modified>
</cp:coreProperties>
</file>