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9"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5" r:id="rId17"/>
    <p:sldId id="304" r:id="rId18"/>
    <p:sldId id="306" r:id="rId19"/>
    <p:sldId id="307" r:id="rId20"/>
    <p:sldId id="308" r:id="rId21"/>
    <p:sldId id="309" r:id="rId22"/>
    <p:sldId id="317" r:id="rId23"/>
    <p:sldId id="310" r:id="rId24"/>
    <p:sldId id="311" r:id="rId25"/>
    <p:sldId id="312" r:id="rId26"/>
    <p:sldId id="313" r:id="rId27"/>
    <p:sldId id="316" r:id="rId28"/>
    <p:sldId id="318" r:id="rId29"/>
    <p:sldId id="25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72" autoAdjust="0"/>
    <p:restoredTop sz="94660"/>
  </p:normalViewPr>
  <p:slideViewPr>
    <p:cSldViewPr snapToGrid="0">
      <p:cViewPr>
        <p:scale>
          <a:sx n="125" d="100"/>
          <a:sy n="125" d="100"/>
        </p:scale>
        <p:origin x="-540" y="-24"/>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4/20/2020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descr="A close up of a logo&#10;&#10;Description generated with very high confidence">
            <a:extLst>
              <a:ext uri="{FF2B5EF4-FFF2-40B4-BE49-F238E27FC236}">
                <a16:creationId xmlns=""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xmlns=""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xmlns="" id="{C347F2E1-32C3-42DE-A641-A761A9BC8457}"/>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xmlns="" id="{433171C4-5851-4396-BA52-6A4F1EB08AA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xmlns="" id="{700B0FFF-4324-4D36-ABB6-514B1D0CC3D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xmlns=""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xmlns=""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xmlns=""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xmlns=""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4/20/2020</a:t>
            </a:fld>
            <a:endParaRPr lang="en-US"/>
          </a:p>
        </p:txBody>
      </p:sp>
      <p:sp>
        <p:nvSpPr>
          <p:cNvPr id="5" name="Footer Placeholder 4">
            <a:extLst>
              <a:ext uri="{FF2B5EF4-FFF2-40B4-BE49-F238E27FC236}">
                <a16:creationId xmlns=""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1E8C3049-6B68-4E38-977A-C7B28A94B82F}"/>
              </a:ext>
            </a:extLst>
          </p:cNvPr>
          <p:cNvSpPr>
            <a:spLocks noGrp="1"/>
          </p:cNvSpPr>
          <p:nvPr>
            <p:ph type="subTitle" idx="1"/>
          </p:nvPr>
        </p:nvSpPr>
        <p:spPr>
          <a:xfrm>
            <a:off x="1213673" y="3662212"/>
            <a:ext cx="8950284" cy="1305161"/>
          </a:xfrm>
        </p:spPr>
        <p:txBody>
          <a:bodyPr/>
          <a:lstStyle/>
          <a:p>
            <a:r>
              <a:rPr lang="en-US" sz="2400" dirty="0" err="1">
                <a:solidFill>
                  <a:srgbClr val="002060"/>
                </a:solidFill>
              </a:rPr>
              <a:t>Agnieszka</a:t>
            </a:r>
            <a:r>
              <a:rPr lang="en-US" sz="2400" dirty="0">
                <a:solidFill>
                  <a:srgbClr val="002060"/>
                </a:solidFill>
              </a:rPr>
              <a:t> </a:t>
            </a:r>
            <a:r>
              <a:rPr lang="en-US" sz="2400" dirty="0" err="1">
                <a:solidFill>
                  <a:srgbClr val="002060"/>
                </a:solidFill>
              </a:rPr>
              <a:t>Ociepa-Kubicka</a:t>
            </a:r>
            <a:r>
              <a:rPr lang="en-US" sz="2400" dirty="0">
                <a:solidFill>
                  <a:srgbClr val="002060"/>
                </a:solidFill>
              </a:rPr>
              <a:t>, </a:t>
            </a:r>
            <a:r>
              <a:rPr lang="en-US" sz="2400" dirty="0" err="1">
                <a:solidFill>
                  <a:srgbClr val="002060"/>
                </a:solidFill>
              </a:rPr>
              <a:t>Katarzyna</a:t>
            </a:r>
            <a:r>
              <a:rPr lang="en-US" sz="2400" dirty="0">
                <a:solidFill>
                  <a:srgbClr val="002060"/>
                </a:solidFill>
              </a:rPr>
              <a:t> </a:t>
            </a:r>
            <a:r>
              <a:rPr lang="en-US" sz="2400" dirty="0" err="1">
                <a:solidFill>
                  <a:srgbClr val="002060"/>
                </a:solidFill>
              </a:rPr>
              <a:t>Rozpondek</a:t>
            </a:r>
            <a:r>
              <a:rPr lang="en-US" sz="2400" dirty="0" smtClean="0">
                <a:solidFill>
                  <a:srgbClr val="002060"/>
                </a:solidFill>
              </a:rPr>
              <a:t>,</a:t>
            </a:r>
            <a:endParaRPr lang="en-US" sz="2400" dirty="0">
              <a:solidFill>
                <a:srgbClr val="002060"/>
              </a:solidFill>
            </a:endParaRP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smtClean="0">
                <a:solidFill>
                  <a:srgbClr val="002060"/>
                </a:solidFill>
              </a:rPr>
              <a:t>Course </a:t>
            </a:r>
            <a:r>
              <a:rPr lang="pl-PL" sz="3200" dirty="0" smtClean="0">
                <a:solidFill>
                  <a:srgbClr val="002060"/>
                </a:solidFill>
              </a:rPr>
              <a:t>13</a:t>
            </a:r>
            <a:r>
              <a:rPr lang="en-US" sz="3200" dirty="0" smtClean="0">
                <a:solidFill>
                  <a:srgbClr val="002060"/>
                </a:solidFill>
              </a:rPr>
              <a:t>: </a:t>
            </a:r>
            <a:r>
              <a:rPr lang="pl-PL" sz="3200" dirty="0" smtClean="0">
                <a:solidFill>
                  <a:srgbClr val="002060"/>
                </a:solidFill>
              </a:rPr>
              <a:t>I</a:t>
            </a:r>
            <a:r>
              <a:rPr lang="en-US" sz="3200" dirty="0" err="1" smtClean="0">
                <a:solidFill>
                  <a:srgbClr val="002060"/>
                </a:solidFill>
              </a:rPr>
              <a:t>nnovative</a:t>
            </a:r>
            <a:r>
              <a:rPr lang="en-US" sz="3200" dirty="0" smtClean="0">
                <a:solidFill>
                  <a:srgbClr val="002060"/>
                </a:solidFill>
              </a:rPr>
              <a:t> </a:t>
            </a:r>
            <a:r>
              <a:rPr lang="en-US" sz="3200" dirty="0">
                <a:solidFill>
                  <a:srgbClr val="002060"/>
                </a:solidFill>
              </a:rPr>
              <a:t>Product Design and Development</a:t>
            </a:r>
          </a:p>
        </p:txBody>
      </p:sp>
    </p:spTree>
    <p:extLst>
      <p:ext uri="{BB962C8B-B14F-4D97-AF65-F5344CB8AC3E}">
        <p14:creationId xmlns:p14="http://schemas.microsoft.com/office/powerpoint/2010/main" val="1220043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ANSWER</a:t>
            </a:r>
            <a:endParaRPr lang="pl-PL" dirty="0"/>
          </a:p>
        </p:txBody>
      </p:sp>
      <p:sp>
        <p:nvSpPr>
          <p:cNvPr id="3" name="Symbol zastępczy zawartości 2"/>
          <p:cNvSpPr>
            <a:spLocks noGrp="1"/>
          </p:cNvSpPr>
          <p:nvPr>
            <p:ph idx="1"/>
          </p:nvPr>
        </p:nvSpPr>
        <p:spPr/>
        <p:txBody>
          <a:bodyPr>
            <a:normAutofit/>
          </a:bodyPr>
          <a:lstStyle/>
          <a:p>
            <a:pPr algn="ctr"/>
            <a:endParaRPr lang="pl-PL" sz="3200" dirty="0" smtClean="0"/>
          </a:p>
          <a:p>
            <a:pPr algn="ctr"/>
            <a:endParaRPr lang="pl-PL" sz="3200" dirty="0"/>
          </a:p>
          <a:p>
            <a:pPr marL="0" indent="0" algn="ctr">
              <a:buNone/>
            </a:pPr>
            <a:r>
              <a:rPr lang="pl-PL" sz="3200" dirty="0" err="1" smtClean="0"/>
              <a:t>Correct</a:t>
            </a:r>
            <a:r>
              <a:rPr lang="pl-PL" sz="3200" dirty="0" smtClean="0"/>
              <a:t> </a:t>
            </a:r>
            <a:r>
              <a:rPr lang="pl-PL" sz="3200" dirty="0" err="1" smtClean="0"/>
              <a:t>answer</a:t>
            </a:r>
            <a:r>
              <a:rPr lang="pl-PL" sz="3200" dirty="0" smtClean="0"/>
              <a:t>            B</a:t>
            </a:r>
            <a:endParaRPr lang="pl-PL" sz="3200" dirty="0"/>
          </a:p>
        </p:txBody>
      </p:sp>
      <p:pic>
        <p:nvPicPr>
          <p:cNvPr id="4" name="Obraz 3"/>
          <p:cNvPicPr>
            <a:picLocks noChangeAspect="1"/>
          </p:cNvPicPr>
          <p:nvPr/>
        </p:nvPicPr>
        <p:blipFill>
          <a:blip r:embed="rId2"/>
          <a:stretch>
            <a:fillRect/>
          </a:stretch>
        </p:blipFill>
        <p:spPr>
          <a:xfrm>
            <a:off x="7828450" y="4025777"/>
            <a:ext cx="2619375" cy="1743075"/>
          </a:xfrm>
          <a:prstGeom prst="rect">
            <a:avLst/>
          </a:prstGeom>
        </p:spPr>
      </p:pic>
    </p:spTree>
    <p:extLst>
      <p:ext uri="{BB962C8B-B14F-4D97-AF65-F5344CB8AC3E}">
        <p14:creationId xmlns:p14="http://schemas.microsoft.com/office/powerpoint/2010/main" val="303850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QUESTIONS</a:t>
            </a:r>
            <a:endParaRPr lang="pl-PL" dirty="0"/>
          </a:p>
        </p:txBody>
      </p:sp>
      <p:sp>
        <p:nvSpPr>
          <p:cNvPr id="3" name="Symbol zastępczy zawartości 2"/>
          <p:cNvSpPr>
            <a:spLocks noGrp="1"/>
          </p:cNvSpPr>
          <p:nvPr>
            <p:ph idx="1"/>
          </p:nvPr>
        </p:nvSpPr>
        <p:spPr/>
        <p:txBody>
          <a:bodyPr/>
          <a:lstStyle/>
          <a:p>
            <a:pPr marL="0" indent="0" algn="ctr">
              <a:buNone/>
            </a:pPr>
            <a:endParaRPr lang="pl-PL" dirty="0" smtClean="0"/>
          </a:p>
          <a:p>
            <a:pPr marL="0" indent="0" algn="ctr">
              <a:buNone/>
            </a:pPr>
            <a:endParaRPr lang="pl-PL" dirty="0"/>
          </a:p>
          <a:p>
            <a:pPr marL="0" indent="0" algn="ctr">
              <a:buNone/>
            </a:pPr>
            <a:r>
              <a:rPr lang="pl-PL" dirty="0"/>
              <a:t>5</a:t>
            </a:r>
            <a:r>
              <a:rPr lang="pl-PL" dirty="0" smtClean="0"/>
              <a:t>. L</a:t>
            </a:r>
            <a:r>
              <a:rPr lang="en-US" dirty="0" err="1" smtClean="0"/>
              <a:t>ist</a:t>
            </a:r>
            <a:r>
              <a:rPr lang="en-US" dirty="0" smtClean="0"/>
              <a:t> four reasons that may degrade the performance of a design team in the design thinking method:</a:t>
            </a:r>
            <a:endParaRPr lang="pl-PL" dirty="0"/>
          </a:p>
        </p:txBody>
      </p:sp>
    </p:spTree>
    <p:extLst>
      <p:ext uri="{BB962C8B-B14F-4D97-AF65-F5344CB8AC3E}">
        <p14:creationId xmlns:p14="http://schemas.microsoft.com/office/powerpoint/2010/main" val="2742543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ANSWER</a:t>
            </a:r>
            <a:endParaRPr lang="pl-PL" dirty="0"/>
          </a:p>
        </p:txBody>
      </p:sp>
      <p:pic>
        <p:nvPicPr>
          <p:cNvPr id="4" name="Symbol zastępczy zawartości 3"/>
          <p:cNvPicPr>
            <a:picLocks noGrp="1" noChangeAspect="1"/>
          </p:cNvPicPr>
          <p:nvPr>
            <p:ph idx="1"/>
          </p:nvPr>
        </p:nvPicPr>
        <p:blipFill>
          <a:blip r:embed="rId2"/>
          <a:stretch>
            <a:fillRect/>
          </a:stretch>
        </p:blipFill>
        <p:spPr>
          <a:xfrm>
            <a:off x="9085954" y="4591966"/>
            <a:ext cx="2619375" cy="1743075"/>
          </a:xfrm>
          <a:prstGeom prst="rect">
            <a:avLst/>
          </a:prstGeom>
        </p:spPr>
      </p:pic>
      <p:sp>
        <p:nvSpPr>
          <p:cNvPr id="5" name="Prostokąt 4"/>
          <p:cNvSpPr/>
          <p:nvPr/>
        </p:nvSpPr>
        <p:spPr>
          <a:xfrm>
            <a:off x="545123" y="1776046"/>
            <a:ext cx="8598877" cy="4524315"/>
          </a:xfrm>
          <a:prstGeom prst="rect">
            <a:avLst/>
          </a:prstGeom>
        </p:spPr>
        <p:txBody>
          <a:bodyPr wrap="square">
            <a:spAutoFit/>
          </a:bodyPr>
          <a:lstStyle/>
          <a:p>
            <a:r>
              <a:rPr lang="pl-PL" dirty="0" err="1" smtClean="0"/>
              <a:t>Correct</a:t>
            </a:r>
            <a:r>
              <a:rPr lang="pl-PL" dirty="0" smtClean="0"/>
              <a:t> </a:t>
            </a:r>
            <a:r>
              <a:rPr lang="pl-PL" dirty="0" err="1" smtClean="0"/>
              <a:t>answer</a:t>
            </a:r>
            <a:endParaRPr lang="pl-PL" dirty="0" smtClean="0"/>
          </a:p>
          <a:p>
            <a:endParaRPr lang="pl-PL" dirty="0" smtClean="0"/>
          </a:p>
          <a:p>
            <a:r>
              <a:rPr lang="pl-PL" dirty="0" smtClean="0"/>
              <a:t>-</a:t>
            </a:r>
            <a:r>
              <a:rPr lang="en-US" dirty="0" smtClean="0"/>
              <a:t>problems </a:t>
            </a:r>
            <a:r>
              <a:rPr lang="en-US" dirty="0"/>
              <a:t>related to duality of subordination; project team employees are also participants in the underlying structure of the parent enterprise;</a:t>
            </a:r>
          </a:p>
          <a:p>
            <a:endParaRPr lang="en-US" dirty="0"/>
          </a:p>
          <a:p>
            <a:r>
              <a:rPr lang="pl-PL" dirty="0" smtClean="0"/>
              <a:t>-</a:t>
            </a:r>
            <a:r>
              <a:rPr lang="en-US" dirty="0" smtClean="0"/>
              <a:t>the </a:t>
            </a:r>
            <a:r>
              <a:rPr lang="en-US" dirty="0"/>
              <a:t>project manager has no direct and full control over employees and material resources, and frictions related to problems in the parent organization hamper the implementation of the project,</a:t>
            </a:r>
          </a:p>
          <a:p>
            <a:endParaRPr lang="en-US" dirty="0"/>
          </a:p>
          <a:p>
            <a:r>
              <a:rPr lang="pl-PL" dirty="0" smtClean="0"/>
              <a:t>-</a:t>
            </a:r>
            <a:r>
              <a:rPr lang="pl-PL" dirty="0"/>
              <a:t>b</a:t>
            </a:r>
            <a:r>
              <a:rPr lang="en-US" dirty="0" smtClean="0"/>
              <a:t>ad </a:t>
            </a:r>
            <a:r>
              <a:rPr lang="en-US" dirty="0"/>
              <a:t>communication; for example, the communication process between team members is slowed down or when the information provided is distorted in the transmission process,</a:t>
            </a:r>
          </a:p>
          <a:p>
            <a:endParaRPr lang="en-US" dirty="0"/>
          </a:p>
          <a:p>
            <a:endParaRPr lang="en-US" dirty="0"/>
          </a:p>
          <a:p>
            <a:r>
              <a:rPr lang="pl-PL" dirty="0" smtClean="0"/>
              <a:t>-</a:t>
            </a:r>
            <a:r>
              <a:rPr lang="en-US" dirty="0" smtClean="0"/>
              <a:t>improper </a:t>
            </a:r>
            <a:r>
              <a:rPr lang="en-US" dirty="0"/>
              <a:t>division of individual tasks among team members</a:t>
            </a:r>
          </a:p>
          <a:p>
            <a:endParaRPr lang="en-US" dirty="0"/>
          </a:p>
          <a:p>
            <a:r>
              <a:rPr lang="pl-PL" dirty="0" smtClean="0"/>
              <a:t>-</a:t>
            </a:r>
            <a:r>
              <a:rPr lang="en-US" dirty="0" smtClean="0"/>
              <a:t>long </a:t>
            </a:r>
            <a:r>
              <a:rPr lang="en-US" dirty="0"/>
              <a:t>absence of any member of the team (e.g. illness)</a:t>
            </a:r>
            <a:endParaRPr lang="pl-PL" dirty="0"/>
          </a:p>
        </p:txBody>
      </p:sp>
    </p:spTree>
    <p:extLst>
      <p:ext uri="{BB962C8B-B14F-4D97-AF65-F5344CB8AC3E}">
        <p14:creationId xmlns:p14="http://schemas.microsoft.com/office/powerpoint/2010/main" val="2148508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QUESTIONS</a:t>
            </a:r>
            <a:endParaRPr lang="pl-PL" dirty="0"/>
          </a:p>
        </p:txBody>
      </p:sp>
      <p:sp>
        <p:nvSpPr>
          <p:cNvPr id="3" name="Symbol zastępczy zawartości 2"/>
          <p:cNvSpPr>
            <a:spLocks noGrp="1"/>
          </p:cNvSpPr>
          <p:nvPr>
            <p:ph idx="1"/>
          </p:nvPr>
        </p:nvSpPr>
        <p:spPr/>
        <p:txBody>
          <a:bodyPr/>
          <a:lstStyle/>
          <a:p>
            <a:pPr marL="0" indent="0">
              <a:buNone/>
            </a:pPr>
            <a:r>
              <a:rPr lang="en-US" dirty="0"/>
              <a:t>6. Assess whether the  sentences are true or false</a:t>
            </a:r>
            <a:r>
              <a:rPr lang="en-US" dirty="0" smtClean="0"/>
              <a:t>?</a:t>
            </a:r>
            <a:r>
              <a:rPr lang="pl-PL" dirty="0" smtClean="0"/>
              <a:t>  T/F</a:t>
            </a:r>
            <a:endParaRPr lang="en-US" dirty="0"/>
          </a:p>
          <a:p>
            <a:endParaRPr lang="en-US" dirty="0"/>
          </a:p>
          <a:p>
            <a:pPr marL="0" indent="0">
              <a:buNone/>
            </a:pPr>
            <a:r>
              <a:rPr lang="en-US" dirty="0"/>
              <a:t>- Design thinking is not a linear and cascading process. It's an iterative process.</a:t>
            </a:r>
          </a:p>
          <a:p>
            <a:pPr marL="0" indent="0">
              <a:buNone/>
            </a:pPr>
            <a:r>
              <a:rPr lang="en-US" dirty="0"/>
              <a:t>- Prototypes require a lot of investment or effort</a:t>
            </a:r>
          </a:p>
          <a:p>
            <a:pPr marL="0" indent="0">
              <a:buNone/>
            </a:pPr>
            <a:r>
              <a:rPr lang="en-US" dirty="0"/>
              <a:t>- Design thinking puts man, his problems and needs in the </a:t>
            </a:r>
            <a:r>
              <a:rPr lang="en-US" dirty="0" err="1"/>
              <a:t>centre</a:t>
            </a:r>
            <a:r>
              <a:rPr lang="en-US" dirty="0"/>
              <a:t> of attention</a:t>
            </a:r>
          </a:p>
          <a:p>
            <a:endParaRPr lang="pl-PL" dirty="0"/>
          </a:p>
        </p:txBody>
      </p:sp>
    </p:spTree>
    <p:extLst>
      <p:ext uri="{BB962C8B-B14F-4D97-AF65-F5344CB8AC3E}">
        <p14:creationId xmlns:p14="http://schemas.microsoft.com/office/powerpoint/2010/main" val="99275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ANSWER</a:t>
            </a:r>
          </a:p>
        </p:txBody>
      </p:sp>
      <p:sp>
        <p:nvSpPr>
          <p:cNvPr id="3" name="Symbol zastępczy zawartości 2"/>
          <p:cNvSpPr>
            <a:spLocks noGrp="1"/>
          </p:cNvSpPr>
          <p:nvPr>
            <p:ph idx="1"/>
          </p:nvPr>
        </p:nvSpPr>
        <p:spPr/>
        <p:txBody>
          <a:bodyPr/>
          <a:lstStyle/>
          <a:p>
            <a:r>
              <a:rPr lang="pl-PL" dirty="0" err="1"/>
              <a:t>Correct</a:t>
            </a:r>
            <a:r>
              <a:rPr lang="pl-PL" dirty="0"/>
              <a:t> </a:t>
            </a:r>
            <a:r>
              <a:rPr lang="pl-PL" dirty="0" err="1" smtClean="0"/>
              <a:t>answer</a:t>
            </a:r>
            <a:endParaRPr lang="pl-PL" dirty="0" smtClean="0"/>
          </a:p>
          <a:p>
            <a:endParaRPr lang="pl-PL" dirty="0"/>
          </a:p>
          <a:p>
            <a:pPr marL="0" indent="0">
              <a:buNone/>
            </a:pPr>
            <a:r>
              <a:rPr lang="en-US" dirty="0"/>
              <a:t>- Design thinking is not a linear and cascading process. It's an iterative process</a:t>
            </a:r>
            <a:r>
              <a:rPr lang="en-US" dirty="0" smtClean="0"/>
              <a:t>.</a:t>
            </a:r>
            <a:r>
              <a:rPr lang="pl-PL" dirty="0" smtClean="0"/>
              <a:t>  </a:t>
            </a:r>
            <a:r>
              <a:rPr lang="pl-PL" dirty="0" smtClean="0">
                <a:solidFill>
                  <a:srgbClr val="FF0000"/>
                </a:solidFill>
              </a:rPr>
              <a:t>T</a:t>
            </a:r>
            <a:endParaRPr lang="en-US" dirty="0">
              <a:solidFill>
                <a:srgbClr val="FF0000"/>
              </a:solidFill>
            </a:endParaRPr>
          </a:p>
          <a:p>
            <a:pPr marL="0" indent="0">
              <a:buNone/>
            </a:pPr>
            <a:r>
              <a:rPr lang="en-US" dirty="0"/>
              <a:t>- Prototypes require a lot of investment or </a:t>
            </a:r>
            <a:r>
              <a:rPr lang="en-US" dirty="0" smtClean="0"/>
              <a:t>effort</a:t>
            </a:r>
            <a:r>
              <a:rPr lang="pl-PL" dirty="0" smtClean="0"/>
              <a:t>    </a:t>
            </a:r>
            <a:r>
              <a:rPr lang="pl-PL" dirty="0" smtClean="0">
                <a:solidFill>
                  <a:srgbClr val="FF0000"/>
                </a:solidFill>
              </a:rPr>
              <a:t>F</a:t>
            </a:r>
            <a:endParaRPr lang="en-US" dirty="0">
              <a:solidFill>
                <a:srgbClr val="FF0000"/>
              </a:solidFill>
            </a:endParaRPr>
          </a:p>
          <a:p>
            <a:pPr marL="0" indent="0">
              <a:buNone/>
            </a:pPr>
            <a:r>
              <a:rPr lang="en-US" dirty="0"/>
              <a:t>- Design thinking puts man, his problems and needs in the </a:t>
            </a:r>
            <a:r>
              <a:rPr lang="en-US" dirty="0" err="1"/>
              <a:t>centre</a:t>
            </a:r>
            <a:r>
              <a:rPr lang="en-US" dirty="0"/>
              <a:t> of </a:t>
            </a:r>
            <a:r>
              <a:rPr lang="en-US" dirty="0" smtClean="0"/>
              <a:t>attention</a:t>
            </a:r>
            <a:r>
              <a:rPr lang="pl-PL" dirty="0" smtClean="0"/>
              <a:t>   </a:t>
            </a:r>
            <a:r>
              <a:rPr lang="pl-PL" dirty="0" smtClean="0">
                <a:solidFill>
                  <a:srgbClr val="FF0000"/>
                </a:solidFill>
              </a:rPr>
              <a:t>T</a:t>
            </a:r>
            <a:endParaRPr lang="en-US" dirty="0">
              <a:solidFill>
                <a:srgbClr val="FF0000"/>
              </a:solidFill>
            </a:endParaRPr>
          </a:p>
          <a:p>
            <a:endParaRPr lang="pl-PL" dirty="0"/>
          </a:p>
        </p:txBody>
      </p:sp>
      <p:pic>
        <p:nvPicPr>
          <p:cNvPr id="4" name="Obraz 3"/>
          <p:cNvPicPr>
            <a:picLocks noChangeAspect="1"/>
          </p:cNvPicPr>
          <p:nvPr/>
        </p:nvPicPr>
        <p:blipFill>
          <a:blip r:embed="rId2"/>
          <a:stretch>
            <a:fillRect/>
          </a:stretch>
        </p:blipFill>
        <p:spPr>
          <a:xfrm>
            <a:off x="8575797" y="4711578"/>
            <a:ext cx="2619375" cy="1743075"/>
          </a:xfrm>
          <a:prstGeom prst="rect">
            <a:avLst/>
          </a:prstGeom>
        </p:spPr>
      </p:pic>
    </p:spTree>
    <p:extLst>
      <p:ext uri="{BB962C8B-B14F-4D97-AF65-F5344CB8AC3E}">
        <p14:creationId xmlns:p14="http://schemas.microsoft.com/office/powerpoint/2010/main" val="653856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QUESTIONS</a:t>
            </a:r>
            <a:endParaRPr lang="pl-PL" dirty="0"/>
          </a:p>
        </p:txBody>
      </p:sp>
      <p:sp>
        <p:nvSpPr>
          <p:cNvPr id="3" name="Symbol zastępczy zawartości 2"/>
          <p:cNvSpPr>
            <a:spLocks noGrp="1"/>
          </p:cNvSpPr>
          <p:nvPr>
            <p:ph idx="1"/>
          </p:nvPr>
        </p:nvSpPr>
        <p:spPr/>
        <p:txBody>
          <a:bodyPr/>
          <a:lstStyle/>
          <a:p>
            <a:pPr marL="0" indent="0" algn="ctr">
              <a:buNone/>
            </a:pPr>
            <a:endParaRPr lang="pl-PL" dirty="0" smtClean="0"/>
          </a:p>
          <a:p>
            <a:pPr marL="0" indent="0" algn="ctr">
              <a:buNone/>
            </a:pPr>
            <a:endParaRPr lang="pl-PL" dirty="0"/>
          </a:p>
          <a:p>
            <a:pPr marL="0" indent="0" algn="ctr">
              <a:buNone/>
            </a:pPr>
            <a:r>
              <a:rPr lang="pl-PL" dirty="0" smtClean="0"/>
              <a:t>7.</a:t>
            </a:r>
            <a:r>
              <a:rPr lang="en-US" dirty="0" smtClean="0"/>
              <a:t> </a:t>
            </a:r>
            <a:r>
              <a:rPr lang="en-US" dirty="0"/>
              <a:t>By using Design Thinking, entrepreneurs point at the numerous benefits of using this method in their companies. List the four benefits of using this method in organizations.</a:t>
            </a:r>
          </a:p>
          <a:p>
            <a:pPr algn="ctr"/>
            <a:endParaRPr lang="en-US" dirty="0"/>
          </a:p>
        </p:txBody>
      </p:sp>
    </p:spTree>
    <p:extLst>
      <p:ext uri="{BB962C8B-B14F-4D97-AF65-F5344CB8AC3E}">
        <p14:creationId xmlns:p14="http://schemas.microsoft.com/office/powerpoint/2010/main" val="1062012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ANSWER</a:t>
            </a:r>
          </a:p>
        </p:txBody>
      </p:sp>
      <p:pic>
        <p:nvPicPr>
          <p:cNvPr id="4" name="Symbol zastępczy zawartości 3"/>
          <p:cNvPicPr>
            <a:picLocks noGrp="1" noChangeAspect="1"/>
          </p:cNvPicPr>
          <p:nvPr>
            <p:ph idx="1"/>
          </p:nvPr>
        </p:nvPicPr>
        <p:blipFill>
          <a:blip r:embed="rId2"/>
          <a:stretch>
            <a:fillRect/>
          </a:stretch>
        </p:blipFill>
        <p:spPr>
          <a:xfrm>
            <a:off x="8693333" y="4583173"/>
            <a:ext cx="2619375" cy="1743075"/>
          </a:xfrm>
          <a:prstGeom prst="rect">
            <a:avLst/>
          </a:prstGeom>
        </p:spPr>
      </p:pic>
      <p:sp>
        <p:nvSpPr>
          <p:cNvPr id="5" name="Prostokąt 4"/>
          <p:cNvSpPr/>
          <p:nvPr/>
        </p:nvSpPr>
        <p:spPr>
          <a:xfrm>
            <a:off x="553915" y="1850414"/>
            <a:ext cx="8308731" cy="3970318"/>
          </a:xfrm>
          <a:prstGeom prst="rect">
            <a:avLst/>
          </a:prstGeom>
        </p:spPr>
        <p:txBody>
          <a:bodyPr wrap="square">
            <a:spAutoFit/>
          </a:bodyPr>
          <a:lstStyle/>
          <a:p>
            <a:r>
              <a:rPr lang="pl-PL" dirty="0" err="1" smtClean="0"/>
              <a:t>Correct</a:t>
            </a:r>
            <a:r>
              <a:rPr lang="pl-PL" dirty="0" smtClean="0"/>
              <a:t> </a:t>
            </a:r>
            <a:r>
              <a:rPr lang="pl-PL" dirty="0" err="1" smtClean="0"/>
              <a:t>answer</a:t>
            </a:r>
            <a:endParaRPr lang="pl-PL" dirty="0" smtClean="0"/>
          </a:p>
          <a:p>
            <a:r>
              <a:rPr lang="en-US" u="sng" dirty="0" smtClean="0"/>
              <a:t>By </a:t>
            </a:r>
            <a:r>
              <a:rPr lang="en-US" u="sng" dirty="0"/>
              <a:t>using Design Thinking, entrepreneurs point to numerous benefits, including</a:t>
            </a:r>
          </a:p>
          <a:p>
            <a:r>
              <a:rPr lang="en-US" b="1" dirty="0"/>
              <a:t>Satisfied customers / users </a:t>
            </a:r>
            <a:r>
              <a:rPr lang="en-US" dirty="0"/>
              <a:t>- thanks to empathy, the company creates products and services that will respond to the real, often unrealized needs of customers.</a:t>
            </a:r>
          </a:p>
          <a:p>
            <a:r>
              <a:rPr lang="en-US" b="1" dirty="0"/>
              <a:t>New possibilities </a:t>
            </a:r>
            <a:r>
              <a:rPr lang="en-US" dirty="0"/>
              <a:t>- careful research of users allows to discover their hidden and unmet needs.</a:t>
            </a:r>
          </a:p>
          <a:p>
            <a:r>
              <a:rPr lang="en-US" b="1" dirty="0"/>
              <a:t>Engaged team </a:t>
            </a:r>
            <a:r>
              <a:rPr lang="en-US" dirty="0"/>
              <a:t>- working with the Design Thinking method motivates the team, triggers creative initiative and creates a great atmosphere of cooperation.</a:t>
            </a:r>
          </a:p>
          <a:p>
            <a:r>
              <a:rPr lang="en-US" b="1" dirty="0"/>
              <a:t>Resource saving </a:t>
            </a:r>
            <a:r>
              <a:rPr lang="en-US" dirty="0"/>
              <a:t>- quick prototyping and testing of an idea with users allows you to easily check whether it will be accepted on the market.</a:t>
            </a:r>
          </a:p>
          <a:p>
            <a:r>
              <a:rPr lang="en-US" b="1" dirty="0"/>
              <a:t>Competitive advantage </a:t>
            </a:r>
            <a:r>
              <a:rPr lang="en-US" dirty="0"/>
              <a:t>- organizations that create products based on a deep understanding of the needs of their customers.</a:t>
            </a:r>
          </a:p>
          <a:p>
            <a:r>
              <a:rPr lang="en-US" b="1" dirty="0"/>
              <a:t>Real profits </a:t>
            </a:r>
            <a:r>
              <a:rPr lang="en-US" dirty="0"/>
              <a:t>- thanks to Design Thinking Bank of America he created the service "Keep the Change". During the year, it gained over 2.5 million new customers.</a:t>
            </a:r>
            <a:endParaRPr lang="pl-PL" dirty="0"/>
          </a:p>
        </p:txBody>
      </p:sp>
    </p:spTree>
    <p:extLst>
      <p:ext uri="{BB962C8B-B14F-4D97-AF65-F5344CB8AC3E}">
        <p14:creationId xmlns:p14="http://schemas.microsoft.com/office/powerpoint/2010/main" val="65115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QUESTIONS</a:t>
            </a:r>
            <a:endParaRPr lang="pl-PL" dirty="0"/>
          </a:p>
        </p:txBody>
      </p:sp>
      <p:sp>
        <p:nvSpPr>
          <p:cNvPr id="3" name="Symbol zastępczy zawartości 2"/>
          <p:cNvSpPr>
            <a:spLocks noGrp="1"/>
          </p:cNvSpPr>
          <p:nvPr>
            <p:ph idx="1"/>
          </p:nvPr>
        </p:nvSpPr>
        <p:spPr/>
        <p:txBody>
          <a:bodyPr/>
          <a:lstStyle/>
          <a:p>
            <a:pPr marL="0" indent="0" algn="ctr">
              <a:buNone/>
            </a:pPr>
            <a:endParaRPr lang="pl-PL" dirty="0" smtClean="0"/>
          </a:p>
          <a:p>
            <a:pPr marL="0" indent="0" algn="ctr">
              <a:buNone/>
            </a:pPr>
            <a:endParaRPr lang="pl-PL" dirty="0"/>
          </a:p>
          <a:p>
            <a:pPr marL="0" indent="0" algn="ctr">
              <a:buNone/>
            </a:pPr>
            <a:r>
              <a:rPr lang="en-US" dirty="0" smtClean="0"/>
              <a:t>8</a:t>
            </a:r>
            <a:r>
              <a:rPr lang="en-US" dirty="0"/>
              <a:t>. Describe one example of using the Design Thinking method to create a new product or service.</a:t>
            </a:r>
            <a:endParaRPr lang="pl-PL" dirty="0"/>
          </a:p>
        </p:txBody>
      </p:sp>
    </p:spTree>
    <p:extLst>
      <p:ext uri="{BB962C8B-B14F-4D97-AF65-F5344CB8AC3E}">
        <p14:creationId xmlns:p14="http://schemas.microsoft.com/office/powerpoint/2010/main" val="3788781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ANSWER</a:t>
            </a:r>
          </a:p>
        </p:txBody>
      </p:sp>
      <p:pic>
        <p:nvPicPr>
          <p:cNvPr id="5" name="Symbol zastępczy zawartości 4"/>
          <p:cNvPicPr>
            <a:picLocks noGrp="1" noChangeAspect="1"/>
          </p:cNvPicPr>
          <p:nvPr>
            <p:ph idx="1"/>
          </p:nvPr>
        </p:nvPicPr>
        <p:blipFill>
          <a:blip r:embed="rId2"/>
          <a:stretch>
            <a:fillRect/>
          </a:stretch>
        </p:blipFill>
        <p:spPr>
          <a:xfrm>
            <a:off x="9671538" y="5289915"/>
            <a:ext cx="1729093" cy="1150633"/>
          </a:xfrm>
          <a:prstGeom prst="rect">
            <a:avLst/>
          </a:prstGeom>
        </p:spPr>
      </p:pic>
      <p:sp>
        <p:nvSpPr>
          <p:cNvPr id="6" name="Prostokąt 5"/>
          <p:cNvSpPr/>
          <p:nvPr/>
        </p:nvSpPr>
        <p:spPr>
          <a:xfrm>
            <a:off x="263770" y="1441939"/>
            <a:ext cx="8642838" cy="3416320"/>
          </a:xfrm>
          <a:prstGeom prst="rect">
            <a:avLst/>
          </a:prstGeom>
        </p:spPr>
        <p:txBody>
          <a:bodyPr wrap="square">
            <a:spAutoFit/>
          </a:bodyPr>
          <a:lstStyle/>
          <a:p>
            <a:r>
              <a:rPr lang="en-US" dirty="0"/>
              <a:t>Pittsburgh Children Hospital commissioned GE Healthcare to design magnetic resonance imaging for diagnosis of children. During the medical examination </a:t>
            </a:r>
            <a:r>
              <a:rPr lang="en-US" dirty="0" smtClean="0"/>
              <a:t> </a:t>
            </a:r>
            <a:r>
              <a:rPr lang="en-US" dirty="0"/>
              <a:t>children are </a:t>
            </a:r>
            <a:r>
              <a:rPr lang="en-US" dirty="0" smtClean="0"/>
              <a:t>afraid</a:t>
            </a:r>
            <a:r>
              <a:rPr lang="pl-PL" dirty="0" smtClean="0"/>
              <a:t>, </a:t>
            </a:r>
            <a:r>
              <a:rPr lang="en-US" dirty="0" smtClean="0"/>
              <a:t>they </a:t>
            </a:r>
            <a:r>
              <a:rPr lang="en-US" dirty="0"/>
              <a:t>had to be given </a:t>
            </a:r>
            <a:r>
              <a:rPr lang="pl-PL" dirty="0" err="1" smtClean="0"/>
              <a:t>pills</a:t>
            </a:r>
            <a:r>
              <a:rPr lang="en-US" dirty="0" smtClean="0"/>
              <a:t> </a:t>
            </a:r>
            <a:r>
              <a:rPr lang="en-US" dirty="0"/>
              <a:t>to calm down</a:t>
            </a:r>
          </a:p>
          <a:p>
            <a:r>
              <a:rPr lang="en-US" dirty="0"/>
              <a:t>The Design Thinking methodology came to the rescue. Challenge: how to design an environment that is friendly, how to arrange the process so that the children wait for the examination as for a great adventure?</a:t>
            </a:r>
          </a:p>
          <a:p>
            <a:r>
              <a:rPr lang="en-US" dirty="0"/>
              <a:t>This answer could only be given by the children themselves during ideological sessions, which were the method used in the empathizing phase</a:t>
            </a:r>
          </a:p>
          <a:p>
            <a:r>
              <a:rPr lang="en-US" dirty="0"/>
              <a:t>As a consequence, special rooms were designed to perform resonance. In these rooms, using aromatherapy and beautiful, unusual decorations, children are transferred to the imaginary world, for example, the sea and the ship. During the medical examination they are told fairy tales and magnetic resonance imaging e.g. becomes a ship</a:t>
            </a:r>
            <a:endParaRPr lang="pl-PL" dirty="0"/>
          </a:p>
        </p:txBody>
      </p:sp>
      <p:pic>
        <p:nvPicPr>
          <p:cNvPr id="7" name="Obraz 6"/>
          <p:cNvPicPr>
            <a:picLocks noChangeAspect="1"/>
          </p:cNvPicPr>
          <p:nvPr/>
        </p:nvPicPr>
        <p:blipFill>
          <a:blip r:embed="rId3"/>
          <a:stretch>
            <a:fillRect/>
          </a:stretch>
        </p:blipFill>
        <p:spPr>
          <a:xfrm>
            <a:off x="593854" y="4858259"/>
            <a:ext cx="4230412" cy="1406038"/>
          </a:xfrm>
          <a:prstGeom prst="rect">
            <a:avLst/>
          </a:prstGeom>
        </p:spPr>
      </p:pic>
    </p:spTree>
    <p:extLst>
      <p:ext uri="{BB962C8B-B14F-4D97-AF65-F5344CB8AC3E}">
        <p14:creationId xmlns:p14="http://schemas.microsoft.com/office/powerpoint/2010/main" val="1300067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QUESTIONS</a:t>
            </a:r>
            <a:endParaRPr lang="pl-PL" dirty="0"/>
          </a:p>
        </p:txBody>
      </p:sp>
      <p:sp>
        <p:nvSpPr>
          <p:cNvPr id="3" name="Symbol zastępczy zawartości 2"/>
          <p:cNvSpPr>
            <a:spLocks noGrp="1"/>
          </p:cNvSpPr>
          <p:nvPr>
            <p:ph idx="1"/>
          </p:nvPr>
        </p:nvSpPr>
        <p:spPr/>
        <p:txBody>
          <a:bodyPr/>
          <a:lstStyle/>
          <a:p>
            <a:pPr marL="0" indent="0">
              <a:buNone/>
            </a:pPr>
            <a:endParaRPr lang="pl-PL" dirty="0" smtClean="0"/>
          </a:p>
          <a:p>
            <a:pPr marL="0" indent="0">
              <a:buNone/>
            </a:pPr>
            <a:endParaRPr lang="pl-PL" dirty="0"/>
          </a:p>
          <a:p>
            <a:pPr marL="0" indent="0" algn="ctr">
              <a:buNone/>
            </a:pPr>
            <a:r>
              <a:rPr lang="en-US" dirty="0" smtClean="0"/>
              <a:t>9</a:t>
            </a:r>
            <a:r>
              <a:rPr lang="en-US" dirty="0"/>
              <a:t>. List examples of three tools used during the first stage of the Design Thinking method - Empathy</a:t>
            </a:r>
            <a:endParaRPr lang="pl-PL" dirty="0"/>
          </a:p>
        </p:txBody>
      </p:sp>
    </p:spTree>
    <p:extLst>
      <p:ext uri="{BB962C8B-B14F-4D97-AF65-F5344CB8AC3E}">
        <p14:creationId xmlns:p14="http://schemas.microsoft.com/office/powerpoint/2010/main" val="201386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Revision</a:t>
            </a:r>
            <a:br>
              <a:rPr lang="en-US" dirty="0"/>
            </a:br>
            <a:endParaRPr lang="en-US" dirty="0"/>
          </a:p>
        </p:txBody>
      </p:sp>
      <p:sp>
        <p:nvSpPr>
          <p:cNvPr id="3" name="Content Placeholder 2"/>
          <p:cNvSpPr>
            <a:spLocks noGrp="1"/>
          </p:cNvSpPr>
          <p:nvPr>
            <p:ph idx="1"/>
          </p:nvPr>
        </p:nvSpPr>
        <p:spPr>
          <a:xfrm>
            <a:off x="1134050" y="1738149"/>
            <a:ext cx="10372150" cy="4303509"/>
          </a:xfrm>
        </p:spPr>
        <p:txBody>
          <a:bodyPr/>
          <a:lstStyle/>
          <a:p>
            <a:pPr marL="0" indent="0" algn="ctr">
              <a:buNone/>
            </a:pPr>
            <a:r>
              <a:rPr lang="en-US" sz="3200" dirty="0"/>
              <a:t>Based on the information from the lectures,</a:t>
            </a:r>
            <a:r>
              <a:rPr lang="pl-PL" sz="3200" dirty="0"/>
              <a:t> </a:t>
            </a:r>
            <a:r>
              <a:rPr lang="pl-PL" sz="3200" dirty="0" err="1"/>
              <a:t>workshop</a:t>
            </a:r>
            <a:r>
              <a:rPr lang="en-US" sz="3200" dirty="0"/>
              <a:t> try to solve the following tasks</a:t>
            </a:r>
            <a:r>
              <a:rPr lang="pl-PL" sz="3200" dirty="0"/>
              <a:t> c</a:t>
            </a:r>
            <a:r>
              <a:rPr lang="en-US" sz="3200" dirty="0" err="1"/>
              <a:t>onnected</a:t>
            </a:r>
            <a:r>
              <a:rPr lang="en-US" sz="3200" dirty="0"/>
              <a:t> with the Design Thinking method</a:t>
            </a:r>
          </a:p>
          <a:p>
            <a:pPr marL="0" indent="0" algn="ctr">
              <a:buNone/>
            </a:pPr>
            <a:endParaRPr lang="en-US" sz="3200" dirty="0"/>
          </a:p>
          <a:p>
            <a:pPr marL="0" indent="0">
              <a:buNone/>
            </a:pPr>
            <a:endParaRPr lang="en-US" sz="2000" dirty="0"/>
          </a:p>
          <a:p>
            <a:pPr marL="0" indent="0">
              <a:buNone/>
            </a:pPr>
            <a:endParaRPr lang="en-US" sz="2000" dirty="0"/>
          </a:p>
        </p:txBody>
      </p:sp>
      <p:pic>
        <p:nvPicPr>
          <p:cNvPr id="5" name="Obraz 4"/>
          <p:cNvPicPr>
            <a:picLocks noChangeAspect="1"/>
          </p:cNvPicPr>
          <p:nvPr/>
        </p:nvPicPr>
        <p:blipFill>
          <a:blip r:embed="rId2"/>
          <a:stretch>
            <a:fillRect/>
          </a:stretch>
        </p:blipFill>
        <p:spPr>
          <a:xfrm>
            <a:off x="4067907" y="3238472"/>
            <a:ext cx="5304692" cy="2471033"/>
          </a:xfrm>
          <a:prstGeom prst="rect">
            <a:avLst/>
          </a:prstGeom>
        </p:spPr>
      </p:pic>
    </p:spTree>
    <p:extLst>
      <p:ext uri="{BB962C8B-B14F-4D97-AF65-F5344CB8AC3E}">
        <p14:creationId xmlns:p14="http://schemas.microsoft.com/office/powerpoint/2010/main" val="2073475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ANSWER</a:t>
            </a:r>
          </a:p>
        </p:txBody>
      </p:sp>
      <p:sp>
        <p:nvSpPr>
          <p:cNvPr id="3" name="Symbol zastępczy zawartości 2"/>
          <p:cNvSpPr>
            <a:spLocks noGrp="1"/>
          </p:cNvSpPr>
          <p:nvPr>
            <p:ph idx="1"/>
          </p:nvPr>
        </p:nvSpPr>
        <p:spPr/>
        <p:txBody>
          <a:bodyPr/>
          <a:lstStyle/>
          <a:p>
            <a:pPr marL="0" indent="0">
              <a:buNone/>
            </a:pPr>
            <a:r>
              <a:rPr lang="pl-PL" dirty="0" err="1" smtClean="0"/>
              <a:t>Correct</a:t>
            </a:r>
            <a:r>
              <a:rPr lang="pl-PL" dirty="0" smtClean="0"/>
              <a:t> </a:t>
            </a:r>
            <a:r>
              <a:rPr lang="pl-PL" dirty="0" err="1"/>
              <a:t>answer</a:t>
            </a:r>
            <a:r>
              <a:rPr lang="pl-PL" dirty="0"/>
              <a:t> for </a:t>
            </a:r>
            <a:r>
              <a:rPr lang="pl-PL" dirty="0" err="1" smtClean="0"/>
              <a:t>example</a:t>
            </a:r>
            <a:endParaRPr lang="pl-PL" dirty="0" smtClean="0"/>
          </a:p>
          <a:p>
            <a:pPr marL="0" indent="0">
              <a:buNone/>
            </a:pPr>
            <a:endParaRPr lang="pl-PL" dirty="0"/>
          </a:p>
          <a:p>
            <a:r>
              <a:rPr lang="en-US" dirty="0" smtClean="0"/>
              <a:t>empathy </a:t>
            </a:r>
            <a:r>
              <a:rPr lang="en-US" dirty="0"/>
              <a:t>map</a:t>
            </a:r>
          </a:p>
          <a:p>
            <a:r>
              <a:rPr lang="en-US" dirty="0"/>
              <a:t>observation</a:t>
            </a:r>
          </a:p>
          <a:p>
            <a:r>
              <a:rPr lang="en-US" dirty="0"/>
              <a:t>interview</a:t>
            </a:r>
          </a:p>
          <a:p>
            <a:r>
              <a:rPr lang="en-US" dirty="0"/>
              <a:t>questionnaire</a:t>
            </a:r>
          </a:p>
          <a:p>
            <a:r>
              <a:rPr lang="en-US" dirty="0"/>
              <a:t>analysis of the environment and needs in the context of functionality</a:t>
            </a:r>
            <a:endParaRPr lang="pl-PL" dirty="0"/>
          </a:p>
        </p:txBody>
      </p:sp>
      <p:pic>
        <p:nvPicPr>
          <p:cNvPr id="4" name="Obraz 3"/>
          <p:cNvPicPr>
            <a:picLocks noChangeAspect="1"/>
          </p:cNvPicPr>
          <p:nvPr/>
        </p:nvPicPr>
        <p:blipFill>
          <a:blip r:embed="rId2"/>
          <a:stretch>
            <a:fillRect/>
          </a:stretch>
        </p:blipFill>
        <p:spPr>
          <a:xfrm>
            <a:off x="8996761" y="2715458"/>
            <a:ext cx="2621507" cy="1743607"/>
          </a:xfrm>
          <a:prstGeom prst="rect">
            <a:avLst/>
          </a:prstGeom>
        </p:spPr>
      </p:pic>
    </p:spTree>
    <p:extLst>
      <p:ext uri="{BB962C8B-B14F-4D97-AF65-F5344CB8AC3E}">
        <p14:creationId xmlns:p14="http://schemas.microsoft.com/office/powerpoint/2010/main" val="1973638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QUESTIONS</a:t>
            </a:r>
          </a:p>
        </p:txBody>
      </p:sp>
      <p:sp>
        <p:nvSpPr>
          <p:cNvPr id="3" name="Symbol zastępczy zawartości 2"/>
          <p:cNvSpPr>
            <a:spLocks noGrp="1"/>
          </p:cNvSpPr>
          <p:nvPr>
            <p:ph idx="1"/>
          </p:nvPr>
        </p:nvSpPr>
        <p:spPr/>
        <p:txBody>
          <a:bodyPr/>
          <a:lstStyle/>
          <a:p>
            <a:pPr marL="0" indent="0">
              <a:buNone/>
            </a:pPr>
            <a:endParaRPr lang="pl-PL" dirty="0" smtClean="0"/>
          </a:p>
          <a:p>
            <a:pPr marL="0" indent="0">
              <a:buNone/>
            </a:pPr>
            <a:endParaRPr lang="pl-PL" dirty="0"/>
          </a:p>
          <a:p>
            <a:pPr marL="0" indent="0" algn="ctr">
              <a:buNone/>
            </a:pPr>
            <a:r>
              <a:rPr lang="en-US" dirty="0" smtClean="0"/>
              <a:t>10</a:t>
            </a:r>
            <a:r>
              <a:rPr lang="en-US" dirty="0"/>
              <a:t>. At what stage can we use the 5 WHY method?  Describe the method.</a:t>
            </a:r>
            <a:endParaRPr lang="pl-PL" dirty="0"/>
          </a:p>
        </p:txBody>
      </p:sp>
    </p:spTree>
    <p:extLst>
      <p:ext uri="{BB962C8B-B14F-4D97-AF65-F5344CB8AC3E}">
        <p14:creationId xmlns:p14="http://schemas.microsoft.com/office/powerpoint/2010/main" val="1988490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ANSWER</a:t>
            </a:r>
          </a:p>
        </p:txBody>
      </p:sp>
      <p:sp>
        <p:nvSpPr>
          <p:cNvPr id="3" name="Symbol zastępczy zawartości 2"/>
          <p:cNvSpPr>
            <a:spLocks noGrp="1"/>
          </p:cNvSpPr>
          <p:nvPr>
            <p:ph idx="1"/>
          </p:nvPr>
        </p:nvSpPr>
        <p:spPr/>
        <p:txBody>
          <a:bodyPr>
            <a:normAutofit fontScale="85000" lnSpcReduction="20000"/>
          </a:bodyPr>
          <a:lstStyle/>
          <a:p>
            <a:pPr marL="0" indent="0">
              <a:buNone/>
            </a:pPr>
            <a:r>
              <a:rPr lang="pl-PL" dirty="0" smtClean="0"/>
              <a:t>C</a:t>
            </a:r>
            <a:r>
              <a:rPr lang="en-US" dirty="0" err="1" smtClean="0"/>
              <a:t>orrect</a:t>
            </a:r>
            <a:r>
              <a:rPr lang="en-US" dirty="0" smtClean="0"/>
              <a:t> </a:t>
            </a:r>
            <a:r>
              <a:rPr lang="en-US" dirty="0"/>
              <a:t>answer for example</a:t>
            </a:r>
          </a:p>
          <a:p>
            <a:r>
              <a:rPr lang="en-US" dirty="0"/>
              <a:t>The process of performing the method should look like this:</a:t>
            </a:r>
          </a:p>
          <a:p>
            <a:endParaRPr lang="en-US" dirty="0"/>
          </a:p>
          <a:p>
            <a:r>
              <a:rPr lang="en-US" dirty="0"/>
              <a:t>Write the problem on a piece of paper. The topic must be specific. This allows the team to focus on exactly the same aspect. The oral event description can be interpreted differently.</a:t>
            </a:r>
          </a:p>
          <a:p>
            <a:r>
              <a:rPr lang="en-US" dirty="0"/>
              <a:t>Ask the questions "why?" about the problem and write down the answers.</a:t>
            </a:r>
          </a:p>
          <a:p>
            <a:r>
              <a:rPr lang="en-US" dirty="0"/>
              <a:t>If the answer to the question "why?" does not present the root cause, ask the question again.</a:t>
            </a:r>
          </a:p>
          <a:p>
            <a:r>
              <a:rPr lang="en-US" dirty="0"/>
              <a:t>In the absence of a root cause, go back to step 3 and ask the question until the answer, i.e. find the answer to the cause of the problem.</a:t>
            </a:r>
          </a:p>
          <a:p>
            <a:r>
              <a:rPr lang="en-US" dirty="0"/>
              <a:t>We use this method at the second stage of the method - problem definition</a:t>
            </a:r>
            <a:endParaRPr lang="pl-PL" dirty="0"/>
          </a:p>
        </p:txBody>
      </p:sp>
      <p:pic>
        <p:nvPicPr>
          <p:cNvPr id="4" name="Obraz 3"/>
          <p:cNvPicPr>
            <a:picLocks noChangeAspect="1"/>
          </p:cNvPicPr>
          <p:nvPr/>
        </p:nvPicPr>
        <p:blipFill>
          <a:blip r:embed="rId2"/>
          <a:stretch>
            <a:fillRect/>
          </a:stretch>
        </p:blipFill>
        <p:spPr>
          <a:xfrm>
            <a:off x="9794631" y="1519704"/>
            <a:ext cx="1788468" cy="1189539"/>
          </a:xfrm>
          <a:prstGeom prst="rect">
            <a:avLst/>
          </a:prstGeom>
        </p:spPr>
      </p:pic>
    </p:spTree>
    <p:extLst>
      <p:ext uri="{BB962C8B-B14F-4D97-AF65-F5344CB8AC3E}">
        <p14:creationId xmlns:p14="http://schemas.microsoft.com/office/powerpoint/2010/main" val="3221473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QUESTIONS</a:t>
            </a:r>
          </a:p>
        </p:txBody>
      </p:sp>
      <p:sp>
        <p:nvSpPr>
          <p:cNvPr id="3" name="Symbol zastępczy zawartości 2"/>
          <p:cNvSpPr>
            <a:spLocks noGrp="1"/>
          </p:cNvSpPr>
          <p:nvPr>
            <p:ph idx="1"/>
          </p:nvPr>
        </p:nvSpPr>
        <p:spPr/>
        <p:txBody>
          <a:bodyPr/>
          <a:lstStyle/>
          <a:p>
            <a:pPr marL="0" indent="0">
              <a:buNone/>
            </a:pPr>
            <a:r>
              <a:rPr lang="en-US" dirty="0"/>
              <a:t>11. The basic goal of this stage is to generate as many potential solutions to the defined problem as possible.</a:t>
            </a:r>
          </a:p>
          <a:p>
            <a:endParaRPr lang="en-US" dirty="0"/>
          </a:p>
          <a:p>
            <a:r>
              <a:rPr lang="en-US" dirty="0"/>
              <a:t>This description concerns:</a:t>
            </a:r>
          </a:p>
          <a:p>
            <a:endParaRPr lang="en-US" dirty="0"/>
          </a:p>
          <a:p>
            <a:pPr marL="0" indent="0">
              <a:buNone/>
            </a:pPr>
            <a:r>
              <a:rPr lang="en-US" dirty="0"/>
              <a:t>A II stage of the Design Thinking method</a:t>
            </a:r>
          </a:p>
          <a:p>
            <a:pPr marL="0" indent="0">
              <a:buNone/>
            </a:pPr>
            <a:r>
              <a:rPr lang="en-US" dirty="0"/>
              <a:t>B III stage of the Design Thinking method</a:t>
            </a:r>
          </a:p>
          <a:p>
            <a:pPr marL="0" indent="0">
              <a:buNone/>
            </a:pPr>
            <a:r>
              <a:rPr lang="en-US" dirty="0"/>
              <a:t>C  IV stage  of  the Design Thinking method</a:t>
            </a:r>
          </a:p>
          <a:p>
            <a:endParaRPr lang="en-US" dirty="0"/>
          </a:p>
          <a:p>
            <a:endParaRPr lang="pl-PL" dirty="0"/>
          </a:p>
        </p:txBody>
      </p:sp>
    </p:spTree>
    <p:extLst>
      <p:ext uri="{BB962C8B-B14F-4D97-AF65-F5344CB8AC3E}">
        <p14:creationId xmlns:p14="http://schemas.microsoft.com/office/powerpoint/2010/main" val="4099236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ANSWER</a:t>
            </a:r>
          </a:p>
        </p:txBody>
      </p:sp>
      <p:sp>
        <p:nvSpPr>
          <p:cNvPr id="3" name="Symbol zastępczy zawartości 2"/>
          <p:cNvSpPr>
            <a:spLocks noGrp="1"/>
          </p:cNvSpPr>
          <p:nvPr>
            <p:ph idx="1"/>
          </p:nvPr>
        </p:nvSpPr>
        <p:spPr/>
        <p:txBody>
          <a:bodyPr/>
          <a:lstStyle/>
          <a:p>
            <a:pPr marL="0" indent="0" algn="ctr">
              <a:buNone/>
            </a:pPr>
            <a:endParaRPr lang="pl-PL" sz="3200" dirty="0" smtClean="0"/>
          </a:p>
          <a:p>
            <a:pPr marL="0" indent="0" algn="ctr">
              <a:buNone/>
            </a:pPr>
            <a:endParaRPr lang="pl-PL" sz="3200" dirty="0"/>
          </a:p>
          <a:p>
            <a:pPr marL="0" indent="0" algn="ctr">
              <a:buNone/>
            </a:pPr>
            <a:r>
              <a:rPr lang="pl-PL" sz="3200" dirty="0" err="1" smtClean="0"/>
              <a:t>Correct</a:t>
            </a:r>
            <a:r>
              <a:rPr lang="pl-PL" sz="3200" dirty="0" smtClean="0"/>
              <a:t> </a:t>
            </a:r>
            <a:r>
              <a:rPr lang="pl-PL" sz="3200" dirty="0" err="1" smtClean="0"/>
              <a:t>answer</a:t>
            </a:r>
            <a:r>
              <a:rPr lang="pl-PL" sz="3200" dirty="0" smtClean="0"/>
              <a:t>      B         </a:t>
            </a:r>
          </a:p>
          <a:p>
            <a:pPr marL="0" indent="0">
              <a:buNone/>
            </a:pPr>
            <a:r>
              <a:rPr lang="pl-PL" dirty="0" smtClean="0"/>
              <a:t> </a:t>
            </a:r>
            <a:endParaRPr lang="pl-PL" dirty="0"/>
          </a:p>
        </p:txBody>
      </p:sp>
      <p:pic>
        <p:nvPicPr>
          <p:cNvPr id="4" name="Obraz 3"/>
          <p:cNvPicPr>
            <a:picLocks noChangeAspect="1"/>
          </p:cNvPicPr>
          <p:nvPr/>
        </p:nvPicPr>
        <p:blipFill>
          <a:blip r:embed="rId2"/>
          <a:stretch>
            <a:fillRect/>
          </a:stretch>
        </p:blipFill>
        <p:spPr>
          <a:xfrm>
            <a:off x="8319754" y="4377204"/>
            <a:ext cx="2621507" cy="1743607"/>
          </a:xfrm>
          <a:prstGeom prst="rect">
            <a:avLst/>
          </a:prstGeom>
        </p:spPr>
      </p:pic>
    </p:spTree>
    <p:extLst>
      <p:ext uri="{BB962C8B-B14F-4D97-AF65-F5344CB8AC3E}">
        <p14:creationId xmlns:p14="http://schemas.microsoft.com/office/powerpoint/2010/main" val="684609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QUESTIONS</a:t>
            </a:r>
          </a:p>
        </p:txBody>
      </p:sp>
      <p:sp>
        <p:nvSpPr>
          <p:cNvPr id="3" name="Symbol zastępczy zawartości 2"/>
          <p:cNvSpPr>
            <a:spLocks noGrp="1"/>
          </p:cNvSpPr>
          <p:nvPr>
            <p:ph idx="1"/>
          </p:nvPr>
        </p:nvSpPr>
        <p:spPr/>
        <p:txBody>
          <a:bodyPr/>
          <a:lstStyle/>
          <a:p>
            <a:pPr marL="0" indent="0">
              <a:buNone/>
            </a:pPr>
            <a:r>
              <a:rPr lang="pl-PL" dirty="0" smtClean="0"/>
              <a:t>12</a:t>
            </a:r>
            <a:r>
              <a:rPr lang="en-US" dirty="0" smtClean="0"/>
              <a:t> </a:t>
            </a:r>
            <a:r>
              <a:rPr lang="en-US" dirty="0"/>
              <a:t>Mark the correct answer</a:t>
            </a:r>
          </a:p>
          <a:p>
            <a:endParaRPr lang="en-US" dirty="0"/>
          </a:p>
          <a:p>
            <a:r>
              <a:rPr lang="en-US" dirty="0"/>
              <a:t>The empathy map consists of the following information. What user:</a:t>
            </a:r>
          </a:p>
          <a:p>
            <a:endParaRPr lang="en-US" dirty="0"/>
          </a:p>
          <a:p>
            <a:pPr marL="0" indent="0">
              <a:buNone/>
            </a:pPr>
            <a:r>
              <a:rPr lang="en-US" dirty="0"/>
              <a:t>A hears, sees, speaks and does, his ills, benefits</a:t>
            </a:r>
          </a:p>
          <a:p>
            <a:pPr marL="0" indent="0">
              <a:buNone/>
            </a:pPr>
            <a:r>
              <a:rPr lang="en-US" dirty="0"/>
              <a:t>B hears, thinks and feels, speaks and does, his ills, benefits</a:t>
            </a:r>
          </a:p>
          <a:p>
            <a:pPr marL="0" indent="0">
              <a:buNone/>
            </a:pPr>
            <a:r>
              <a:rPr lang="en-US" dirty="0"/>
              <a:t>C hears, sees, thinks and feels, speaks and does, his ills, benefits</a:t>
            </a:r>
          </a:p>
          <a:p>
            <a:endParaRPr lang="en-US" dirty="0"/>
          </a:p>
        </p:txBody>
      </p:sp>
    </p:spTree>
    <p:extLst>
      <p:ext uri="{BB962C8B-B14F-4D97-AF65-F5344CB8AC3E}">
        <p14:creationId xmlns:p14="http://schemas.microsoft.com/office/powerpoint/2010/main" val="2059464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ANSWER</a:t>
            </a:r>
          </a:p>
        </p:txBody>
      </p:sp>
      <p:sp>
        <p:nvSpPr>
          <p:cNvPr id="3" name="Symbol zastępczy zawartości 2"/>
          <p:cNvSpPr>
            <a:spLocks noGrp="1"/>
          </p:cNvSpPr>
          <p:nvPr>
            <p:ph idx="1"/>
          </p:nvPr>
        </p:nvSpPr>
        <p:spPr/>
        <p:txBody>
          <a:bodyPr>
            <a:normAutofit/>
          </a:bodyPr>
          <a:lstStyle/>
          <a:p>
            <a:pPr marL="0" indent="0" algn="ctr">
              <a:buNone/>
            </a:pPr>
            <a:endParaRPr lang="pl-PL" sz="3200" dirty="0" smtClean="0"/>
          </a:p>
          <a:p>
            <a:pPr marL="0" indent="0" algn="ctr">
              <a:buNone/>
            </a:pPr>
            <a:endParaRPr lang="pl-PL" sz="3200" dirty="0"/>
          </a:p>
          <a:p>
            <a:pPr marL="0" indent="0" algn="ctr">
              <a:buNone/>
            </a:pPr>
            <a:r>
              <a:rPr lang="pl-PL" sz="3200" dirty="0" err="1" smtClean="0"/>
              <a:t>Correct</a:t>
            </a:r>
            <a:r>
              <a:rPr lang="pl-PL" sz="3200" dirty="0" smtClean="0"/>
              <a:t> </a:t>
            </a:r>
            <a:r>
              <a:rPr lang="pl-PL" sz="3200" dirty="0" err="1" smtClean="0"/>
              <a:t>answer</a:t>
            </a:r>
            <a:r>
              <a:rPr lang="pl-PL" sz="3200" dirty="0" smtClean="0"/>
              <a:t>   C</a:t>
            </a:r>
            <a:endParaRPr lang="pl-PL" sz="3200" dirty="0"/>
          </a:p>
        </p:txBody>
      </p:sp>
      <p:pic>
        <p:nvPicPr>
          <p:cNvPr id="4" name="Obraz 3"/>
          <p:cNvPicPr>
            <a:picLocks noChangeAspect="1"/>
          </p:cNvPicPr>
          <p:nvPr/>
        </p:nvPicPr>
        <p:blipFill>
          <a:blip r:embed="rId2"/>
          <a:stretch>
            <a:fillRect/>
          </a:stretch>
        </p:blipFill>
        <p:spPr>
          <a:xfrm>
            <a:off x="8423032" y="4264113"/>
            <a:ext cx="2853252" cy="1899354"/>
          </a:xfrm>
          <a:prstGeom prst="rect">
            <a:avLst/>
          </a:prstGeom>
        </p:spPr>
      </p:pic>
    </p:spTree>
    <p:extLst>
      <p:ext uri="{BB962C8B-B14F-4D97-AF65-F5344CB8AC3E}">
        <p14:creationId xmlns:p14="http://schemas.microsoft.com/office/powerpoint/2010/main" val="4216766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QUESTIONS</a:t>
            </a:r>
          </a:p>
        </p:txBody>
      </p:sp>
      <p:sp>
        <p:nvSpPr>
          <p:cNvPr id="3" name="Symbol zastępczy zawartości 2"/>
          <p:cNvSpPr>
            <a:spLocks noGrp="1"/>
          </p:cNvSpPr>
          <p:nvPr>
            <p:ph idx="1"/>
          </p:nvPr>
        </p:nvSpPr>
        <p:spPr/>
        <p:txBody>
          <a:bodyPr/>
          <a:lstStyle/>
          <a:p>
            <a:pPr marL="0" indent="0" algn="ctr">
              <a:buNone/>
            </a:pPr>
            <a:endParaRPr lang="pl-PL" dirty="0" smtClean="0"/>
          </a:p>
          <a:p>
            <a:pPr marL="0" indent="0" algn="ctr">
              <a:buNone/>
            </a:pPr>
            <a:endParaRPr lang="pl-PL" dirty="0" smtClean="0"/>
          </a:p>
          <a:p>
            <a:pPr marL="0" indent="0" algn="ctr">
              <a:buNone/>
            </a:pPr>
            <a:r>
              <a:rPr lang="pl-PL" dirty="0" smtClean="0"/>
              <a:t>13. </a:t>
            </a:r>
            <a:r>
              <a:rPr lang="en-US" dirty="0" smtClean="0"/>
              <a:t>Interview </a:t>
            </a:r>
            <a:r>
              <a:rPr lang="en-US" dirty="0"/>
              <a:t>is one of the tools in the first stage of the Design Thinking method. The interviewer should avoid many situations when talks to an informant. List five such situations.</a:t>
            </a:r>
          </a:p>
          <a:p>
            <a:endParaRPr lang="pl-PL" dirty="0"/>
          </a:p>
        </p:txBody>
      </p:sp>
    </p:spTree>
    <p:extLst>
      <p:ext uri="{BB962C8B-B14F-4D97-AF65-F5344CB8AC3E}">
        <p14:creationId xmlns:p14="http://schemas.microsoft.com/office/powerpoint/2010/main" val="66311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ANSWER</a:t>
            </a:r>
          </a:p>
        </p:txBody>
      </p:sp>
      <p:sp>
        <p:nvSpPr>
          <p:cNvPr id="3" name="Symbol zastępczy zawartości 2"/>
          <p:cNvSpPr>
            <a:spLocks noGrp="1"/>
          </p:cNvSpPr>
          <p:nvPr>
            <p:ph idx="1"/>
          </p:nvPr>
        </p:nvSpPr>
        <p:spPr/>
        <p:txBody>
          <a:bodyPr>
            <a:normAutofit fontScale="55000" lnSpcReduction="20000"/>
          </a:bodyPr>
          <a:lstStyle/>
          <a:p>
            <a:pPr marL="0" indent="0">
              <a:buNone/>
            </a:pPr>
            <a:r>
              <a:rPr lang="pl-PL" dirty="0" smtClean="0"/>
              <a:t>C</a:t>
            </a:r>
            <a:r>
              <a:rPr lang="en-US" dirty="0" err="1" smtClean="0"/>
              <a:t>orrect</a:t>
            </a:r>
            <a:r>
              <a:rPr lang="en-US" dirty="0" smtClean="0"/>
              <a:t> </a:t>
            </a:r>
            <a:r>
              <a:rPr lang="en-US" dirty="0"/>
              <a:t>answer for </a:t>
            </a:r>
            <a:r>
              <a:rPr lang="en-US" dirty="0" smtClean="0"/>
              <a:t>example</a:t>
            </a:r>
            <a:endParaRPr lang="pl-PL" dirty="0" smtClean="0"/>
          </a:p>
          <a:p>
            <a:pPr marL="0" indent="0">
              <a:buNone/>
            </a:pPr>
            <a:endParaRPr lang="pl-PL" dirty="0"/>
          </a:p>
          <a:p>
            <a:pPr marL="0" indent="0">
              <a:buNone/>
            </a:pPr>
            <a:endParaRPr lang="en-US" dirty="0"/>
          </a:p>
          <a:p>
            <a:pPr marL="0" indent="0">
              <a:buNone/>
            </a:pPr>
            <a:r>
              <a:rPr lang="en-US" dirty="0"/>
              <a:t>The interviewer should </a:t>
            </a:r>
            <a:r>
              <a:rPr lang="en-US" dirty="0" smtClean="0"/>
              <a:t>avoid</a:t>
            </a:r>
            <a:r>
              <a:rPr lang="pl-PL" dirty="0" smtClean="0"/>
              <a:t> :</a:t>
            </a:r>
            <a:endParaRPr lang="en-US" dirty="0"/>
          </a:p>
          <a:p>
            <a:r>
              <a:rPr lang="en-US" b="1" dirty="0"/>
              <a:t>Asking suggestive questions </a:t>
            </a:r>
            <a:r>
              <a:rPr lang="en-US" dirty="0"/>
              <a:t>- that the respondent would answer according to his own experience and that he would not want to give an answer that would be satisfactory for the researcher.</a:t>
            </a:r>
          </a:p>
          <a:p>
            <a:r>
              <a:rPr lang="en-US" b="1" dirty="0"/>
              <a:t>Ignoring the clues that the respondent gives</a:t>
            </a:r>
            <a:r>
              <a:rPr lang="en-US" dirty="0"/>
              <a:t>, introducing new threads that seem to matter to him - because thanks to this the researcher can catch important information that has some impact on his research.</a:t>
            </a:r>
          </a:p>
          <a:p>
            <a:r>
              <a:rPr lang="en-US" b="1" dirty="0"/>
              <a:t>Changing the subject or interrupting the interlocutor's statements </a:t>
            </a:r>
            <a:r>
              <a:rPr lang="en-US" dirty="0"/>
              <a:t>- this may in some way block or discourage him from longer statements and then our interview will become more a form of interrogation than a loose conversation, and the researcher may be forced to ask additional, more precise questions.</a:t>
            </a:r>
          </a:p>
          <a:p>
            <a:r>
              <a:rPr lang="en-US" b="1" dirty="0"/>
              <a:t>Ignoring the tips resulting from the nonverbal behavior of the interlocutor </a:t>
            </a:r>
            <a:r>
              <a:rPr lang="en-US" dirty="0"/>
              <a:t>(e.g. signs of impatience or anger) - in such situations it is good to help with questions that stimulate the informant to a more comprehensive speech and eliminate inappropriate emotions that may have a negative impact on the interview or positive (we will find out why the informer changes behavior under the influence of a given topic and this can have a significant impact on our study).</a:t>
            </a:r>
          </a:p>
          <a:p>
            <a:r>
              <a:rPr lang="en-US" b="1" dirty="0"/>
              <a:t>Use verbal hints (e.g., nodding</a:t>
            </a:r>
            <a:r>
              <a:rPr lang="en-US" dirty="0"/>
              <a:t>) that would suggest the informant's expected answers. This may distort the test result, because the subject will want to answer the researcher in a satisfactory way and not according to his views.</a:t>
            </a:r>
          </a:p>
          <a:p>
            <a:endParaRPr lang="pl-PL" dirty="0"/>
          </a:p>
        </p:txBody>
      </p:sp>
      <p:pic>
        <p:nvPicPr>
          <p:cNvPr id="4" name="Obraz 3"/>
          <p:cNvPicPr>
            <a:picLocks noChangeAspect="1"/>
          </p:cNvPicPr>
          <p:nvPr/>
        </p:nvPicPr>
        <p:blipFill>
          <a:blip r:embed="rId2"/>
          <a:stretch>
            <a:fillRect/>
          </a:stretch>
        </p:blipFill>
        <p:spPr>
          <a:xfrm>
            <a:off x="9645162" y="1422989"/>
            <a:ext cx="2060167" cy="1370251"/>
          </a:xfrm>
          <a:prstGeom prst="rect">
            <a:avLst/>
          </a:prstGeom>
        </p:spPr>
      </p:pic>
    </p:spTree>
    <p:extLst>
      <p:ext uri="{BB962C8B-B14F-4D97-AF65-F5344CB8AC3E}">
        <p14:creationId xmlns:p14="http://schemas.microsoft.com/office/powerpoint/2010/main" val="785377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QUESTIONS</a:t>
            </a:r>
            <a:endParaRPr lang="pl-PL" dirty="0"/>
          </a:p>
        </p:txBody>
      </p:sp>
      <p:sp>
        <p:nvSpPr>
          <p:cNvPr id="3" name="Symbol zastępczy zawartości 2"/>
          <p:cNvSpPr>
            <a:spLocks noGrp="1"/>
          </p:cNvSpPr>
          <p:nvPr>
            <p:ph idx="1"/>
          </p:nvPr>
        </p:nvSpPr>
        <p:spPr/>
        <p:txBody>
          <a:bodyPr>
            <a:normAutofit/>
          </a:bodyPr>
          <a:lstStyle/>
          <a:p>
            <a:pPr marL="0" indent="0" algn="ctr">
              <a:buNone/>
            </a:pPr>
            <a:r>
              <a:rPr lang="pl-PL" dirty="0" smtClean="0"/>
              <a:t>1. </a:t>
            </a:r>
            <a:r>
              <a:rPr lang="en-US" dirty="0" smtClean="0"/>
              <a:t>The </a:t>
            </a:r>
            <a:r>
              <a:rPr lang="en-US" dirty="0"/>
              <a:t>following are the stages of the Design Thinking method. Which answer is correct:</a:t>
            </a:r>
          </a:p>
          <a:p>
            <a:pPr marL="514350" indent="-514350" algn="ctr">
              <a:buAutoNum type="arabicPeriod"/>
            </a:pPr>
            <a:endParaRPr lang="en-US" dirty="0"/>
          </a:p>
          <a:p>
            <a:pPr marL="0" indent="0" algn="ctr">
              <a:buNone/>
            </a:pPr>
            <a:r>
              <a:rPr lang="pl-PL" dirty="0"/>
              <a:t> </a:t>
            </a:r>
            <a:r>
              <a:rPr lang="pl-PL" dirty="0" smtClean="0"/>
              <a:t> </a:t>
            </a:r>
            <a:r>
              <a:rPr lang="en-US" dirty="0" smtClean="0"/>
              <a:t>A </a:t>
            </a:r>
            <a:r>
              <a:rPr lang="en-US" dirty="0" err="1"/>
              <a:t>empathization</a:t>
            </a:r>
            <a:r>
              <a:rPr lang="en-US" dirty="0"/>
              <a:t>, generating ideas, defining the problem, prototyping, </a:t>
            </a:r>
            <a:r>
              <a:rPr lang="en-US" dirty="0" err="1" smtClean="0"/>
              <a:t>testin</a:t>
            </a:r>
            <a:r>
              <a:rPr lang="pl-PL" dirty="0" smtClean="0"/>
              <a:t>g</a:t>
            </a:r>
          </a:p>
          <a:p>
            <a:pPr marL="0" indent="0" algn="ctr">
              <a:buNone/>
            </a:pPr>
            <a:r>
              <a:rPr lang="en-US" dirty="0" smtClean="0"/>
              <a:t>B </a:t>
            </a:r>
            <a:r>
              <a:rPr lang="en-US" dirty="0" err="1"/>
              <a:t>empathization</a:t>
            </a:r>
            <a:r>
              <a:rPr lang="en-US" dirty="0"/>
              <a:t>, generating ideas, defining the problem, testing, prototyping</a:t>
            </a:r>
          </a:p>
          <a:p>
            <a:pPr marL="0" indent="0" algn="ctr">
              <a:buNone/>
            </a:pPr>
            <a:r>
              <a:rPr lang="pl-PL" dirty="0" smtClean="0"/>
              <a:t> </a:t>
            </a:r>
            <a:r>
              <a:rPr lang="en-US" dirty="0" smtClean="0"/>
              <a:t>C </a:t>
            </a:r>
            <a:r>
              <a:rPr lang="en-US" dirty="0" err="1"/>
              <a:t>empathization</a:t>
            </a:r>
            <a:r>
              <a:rPr lang="en-US" dirty="0"/>
              <a:t>, problem definition, idea generation, prototyping, testing</a:t>
            </a:r>
          </a:p>
          <a:p>
            <a:pPr marL="514350" indent="-514350" algn="ctr">
              <a:buAutoNum type="arabicPeriod"/>
            </a:pPr>
            <a:endParaRPr lang="pl-PL" dirty="0"/>
          </a:p>
        </p:txBody>
      </p:sp>
    </p:spTree>
    <p:extLst>
      <p:ext uri="{BB962C8B-B14F-4D97-AF65-F5344CB8AC3E}">
        <p14:creationId xmlns:p14="http://schemas.microsoft.com/office/powerpoint/2010/main" val="187164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ANSWER</a:t>
            </a:r>
            <a:endParaRPr lang="pl-PL" dirty="0"/>
          </a:p>
        </p:txBody>
      </p:sp>
      <p:sp>
        <p:nvSpPr>
          <p:cNvPr id="3" name="Symbol zastępczy zawartości 2"/>
          <p:cNvSpPr>
            <a:spLocks noGrp="1"/>
          </p:cNvSpPr>
          <p:nvPr>
            <p:ph idx="1"/>
          </p:nvPr>
        </p:nvSpPr>
        <p:spPr/>
        <p:txBody>
          <a:bodyPr/>
          <a:lstStyle/>
          <a:p>
            <a:pPr algn="ctr"/>
            <a:endParaRPr lang="pl-PL" dirty="0" smtClean="0"/>
          </a:p>
          <a:p>
            <a:pPr algn="ctr"/>
            <a:endParaRPr lang="pl-PL" dirty="0"/>
          </a:p>
          <a:p>
            <a:pPr marL="0" indent="0" algn="ctr">
              <a:buNone/>
            </a:pPr>
            <a:r>
              <a:rPr lang="pl-PL" sz="3200" dirty="0" err="1" smtClean="0"/>
              <a:t>Correct</a:t>
            </a:r>
            <a:r>
              <a:rPr lang="pl-PL" sz="3200" dirty="0" smtClean="0"/>
              <a:t> </a:t>
            </a:r>
            <a:r>
              <a:rPr lang="pl-PL" sz="3200" dirty="0" err="1" smtClean="0"/>
              <a:t>answer</a:t>
            </a:r>
            <a:r>
              <a:rPr lang="pl-PL" sz="3200" dirty="0" smtClean="0"/>
              <a:t>        C</a:t>
            </a:r>
            <a:endParaRPr lang="pl-PL" sz="3200" dirty="0"/>
          </a:p>
        </p:txBody>
      </p:sp>
      <p:pic>
        <p:nvPicPr>
          <p:cNvPr id="4" name="Obraz 3"/>
          <p:cNvPicPr>
            <a:picLocks noChangeAspect="1"/>
          </p:cNvPicPr>
          <p:nvPr/>
        </p:nvPicPr>
        <p:blipFill>
          <a:blip r:embed="rId2"/>
          <a:stretch>
            <a:fillRect/>
          </a:stretch>
        </p:blipFill>
        <p:spPr>
          <a:xfrm>
            <a:off x="8062547" y="3986885"/>
            <a:ext cx="2855770" cy="1900385"/>
          </a:xfrm>
          <a:prstGeom prst="rect">
            <a:avLst/>
          </a:prstGeom>
        </p:spPr>
      </p:pic>
    </p:spTree>
    <p:extLst>
      <p:ext uri="{BB962C8B-B14F-4D97-AF65-F5344CB8AC3E}">
        <p14:creationId xmlns:p14="http://schemas.microsoft.com/office/powerpoint/2010/main" val="210957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QUESTIONS</a:t>
            </a:r>
            <a:endParaRPr lang="pl-PL" dirty="0"/>
          </a:p>
        </p:txBody>
      </p:sp>
      <p:sp>
        <p:nvSpPr>
          <p:cNvPr id="3" name="Symbol zastępczy zawartości 2"/>
          <p:cNvSpPr>
            <a:spLocks noGrp="1"/>
          </p:cNvSpPr>
          <p:nvPr>
            <p:ph idx="1"/>
          </p:nvPr>
        </p:nvSpPr>
        <p:spPr/>
        <p:txBody>
          <a:bodyPr/>
          <a:lstStyle/>
          <a:p>
            <a:pPr marL="0" indent="0" algn="ctr">
              <a:buNone/>
            </a:pPr>
            <a:endParaRPr lang="pl-PL" dirty="0" smtClean="0"/>
          </a:p>
          <a:p>
            <a:pPr marL="0" indent="0" algn="ctr">
              <a:buNone/>
            </a:pPr>
            <a:endParaRPr lang="pl-PL" dirty="0"/>
          </a:p>
          <a:p>
            <a:pPr marL="0" indent="0" algn="ctr">
              <a:buNone/>
            </a:pPr>
            <a:endParaRPr lang="pl-PL" dirty="0" smtClean="0"/>
          </a:p>
          <a:p>
            <a:pPr marL="0" indent="0" algn="ctr">
              <a:buNone/>
            </a:pPr>
            <a:r>
              <a:rPr lang="pl-PL" dirty="0" smtClean="0"/>
              <a:t>2. </a:t>
            </a:r>
            <a:r>
              <a:rPr lang="en-US" dirty="0" smtClean="0"/>
              <a:t>List </a:t>
            </a:r>
            <a:r>
              <a:rPr lang="en-US" dirty="0"/>
              <a:t>three forms in which you can show the prototype.</a:t>
            </a:r>
            <a:endParaRPr lang="pl-PL" dirty="0"/>
          </a:p>
        </p:txBody>
      </p:sp>
    </p:spTree>
    <p:extLst>
      <p:ext uri="{BB962C8B-B14F-4D97-AF65-F5344CB8AC3E}">
        <p14:creationId xmlns:p14="http://schemas.microsoft.com/office/powerpoint/2010/main" val="341208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ANSWER</a:t>
            </a:r>
            <a:endParaRPr lang="pl-PL" dirty="0"/>
          </a:p>
        </p:txBody>
      </p:sp>
      <p:sp>
        <p:nvSpPr>
          <p:cNvPr id="5" name="Symbol zastępczy zawartości 4"/>
          <p:cNvSpPr>
            <a:spLocks noGrp="1"/>
          </p:cNvSpPr>
          <p:nvPr>
            <p:ph idx="1"/>
          </p:nvPr>
        </p:nvSpPr>
        <p:spPr/>
        <p:txBody>
          <a:bodyPr/>
          <a:lstStyle/>
          <a:p>
            <a:pPr marL="0" indent="0">
              <a:buNone/>
            </a:pPr>
            <a:r>
              <a:rPr lang="pl-PL" dirty="0" err="1"/>
              <a:t>Correct</a:t>
            </a:r>
            <a:r>
              <a:rPr lang="pl-PL" dirty="0"/>
              <a:t> </a:t>
            </a:r>
            <a:r>
              <a:rPr lang="pl-PL" dirty="0" err="1" smtClean="0"/>
              <a:t>answer</a:t>
            </a:r>
            <a:r>
              <a:rPr lang="pl-PL" dirty="0" smtClean="0"/>
              <a:t> for </a:t>
            </a:r>
            <a:r>
              <a:rPr lang="pl-PL" dirty="0" err="1" smtClean="0"/>
              <a:t>example</a:t>
            </a:r>
            <a:endParaRPr lang="pl-PL" dirty="0" smtClean="0"/>
          </a:p>
          <a:p>
            <a:endParaRPr lang="pl-PL" dirty="0"/>
          </a:p>
          <a:p>
            <a:r>
              <a:rPr lang="pl-PL" dirty="0"/>
              <a:t>m</a:t>
            </a:r>
            <a:r>
              <a:rPr lang="en-US" dirty="0" err="1" smtClean="0"/>
              <a:t>odel</a:t>
            </a:r>
            <a:r>
              <a:rPr lang="pl-PL" dirty="0" smtClean="0"/>
              <a:t> </a:t>
            </a:r>
            <a:r>
              <a:rPr lang="pl-PL" dirty="0"/>
              <a:t>2 D, 3 D </a:t>
            </a:r>
            <a:endParaRPr lang="en-US" dirty="0"/>
          </a:p>
          <a:p>
            <a:r>
              <a:rPr lang="en-US" dirty="0" smtClean="0"/>
              <a:t>visualization</a:t>
            </a:r>
            <a:endParaRPr lang="en-US" dirty="0"/>
          </a:p>
          <a:p>
            <a:r>
              <a:rPr lang="pl-PL" dirty="0"/>
              <a:t>s</a:t>
            </a:r>
            <a:r>
              <a:rPr lang="en-US" dirty="0" smtClean="0"/>
              <a:t>tory</a:t>
            </a:r>
            <a:r>
              <a:rPr lang="pl-PL" dirty="0" smtClean="0"/>
              <a:t>/</a:t>
            </a:r>
            <a:r>
              <a:rPr lang="pl-PL" dirty="0" err="1" smtClean="0"/>
              <a:t>storytelling</a:t>
            </a:r>
            <a:endParaRPr lang="en-US" dirty="0"/>
          </a:p>
          <a:p>
            <a:r>
              <a:rPr lang="en-US" dirty="0"/>
              <a:t>the scenario of the process we will play</a:t>
            </a:r>
            <a:endParaRPr lang="pl-PL" dirty="0"/>
          </a:p>
        </p:txBody>
      </p:sp>
      <p:pic>
        <p:nvPicPr>
          <p:cNvPr id="6" name="Obraz 5"/>
          <p:cNvPicPr>
            <a:picLocks noChangeAspect="1"/>
          </p:cNvPicPr>
          <p:nvPr/>
        </p:nvPicPr>
        <p:blipFill>
          <a:blip r:embed="rId2"/>
          <a:stretch>
            <a:fillRect/>
          </a:stretch>
        </p:blipFill>
        <p:spPr>
          <a:xfrm>
            <a:off x="8426327" y="4096116"/>
            <a:ext cx="2619375" cy="1743075"/>
          </a:xfrm>
          <a:prstGeom prst="rect">
            <a:avLst/>
          </a:prstGeom>
        </p:spPr>
      </p:pic>
    </p:spTree>
    <p:extLst>
      <p:ext uri="{BB962C8B-B14F-4D97-AF65-F5344CB8AC3E}">
        <p14:creationId xmlns:p14="http://schemas.microsoft.com/office/powerpoint/2010/main" val="422694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QUESTIONS</a:t>
            </a:r>
            <a:endParaRPr lang="pl-PL" dirty="0"/>
          </a:p>
        </p:txBody>
      </p:sp>
      <p:sp>
        <p:nvSpPr>
          <p:cNvPr id="3" name="Symbol zastępczy zawartości 2"/>
          <p:cNvSpPr>
            <a:spLocks noGrp="1"/>
          </p:cNvSpPr>
          <p:nvPr>
            <p:ph idx="1"/>
          </p:nvPr>
        </p:nvSpPr>
        <p:spPr/>
        <p:txBody>
          <a:bodyPr/>
          <a:lstStyle/>
          <a:p>
            <a:pPr marL="0" indent="0" algn="ctr">
              <a:buNone/>
            </a:pPr>
            <a:endParaRPr lang="pl-PL" dirty="0" smtClean="0"/>
          </a:p>
          <a:p>
            <a:pPr marL="0" indent="0" algn="ctr">
              <a:buNone/>
            </a:pPr>
            <a:endParaRPr lang="pl-PL" dirty="0"/>
          </a:p>
          <a:p>
            <a:pPr marL="0" indent="0" algn="ctr">
              <a:buNone/>
            </a:pPr>
            <a:endParaRPr lang="pl-PL" dirty="0" smtClean="0"/>
          </a:p>
          <a:p>
            <a:pPr marL="0" indent="0" algn="ctr">
              <a:buNone/>
            </a:pPr>
            <a:r>
              <a:rPr lang="en-US" dirty="0" smtClean="0"/>
              <a:t>3</a:t>
            </a:r>
            <a:r>
              <a:rPr lang="en-US" dirty="0"/>
              <a:t>. Explain why stage 1 Empathy is such an important stage in the Design Thinking method.</a:t>
            </a:r>
            <a:endParaRPr lang="pl-PL" dirty="0"/>
          </a:p>
        </p:txBody>
      </p:sp>
    </p:spTree>
    <p:extLst>
      <p:ext uri="{BB962C8B-B14F-4D97-AF65-F5344CB8AC3E}">
        <p14:creationId xmlns:p14="http://schemas.microsoft.com/office/powerpoint/2010/main" val="352402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ANSWER</a:t>
            </a:r>
            <a:endParaRPr lang="pl-PL" dirty="0"/>
          </a:p>
        </p:txBody>
      </p:sp>
      <p:sp>
        <p:nvSpPr>
          <p:cNvPr id="3" name="Symbol zastępczy zawartości 2"/>
          <p:cNvSpPr>
            <a:spLocks noGrp="1"/>
          </p:cNvSpPr>
          <p:nvPr>
            <p:ph idx="1"/>
          </p:nvPr>
        </p:nvSpPr>
        <p:spPr/>
        <p:txBody>
          <a:bodyPr/>
          <a:lstStyle/>
          <a:p>
            <a:pPr marL="0" indent="0">
              <a:buNone/>
            </a:pPr>
            <a:r>
              <a:rPr lang="en-US" dirty="0"/>
              <a:t>Correct answer</a:t>
            </a:r>
          </a:p>
          <a:p>
            <a:r>
              <a:rPr lang="en-US" dirty="0"/>
              <a:t>The Design Thinking process begins with empathy. The first stage is a deep understanding of the user's needs and problems. It is crucial to recognize the problems and motivations that affect human choices and behaviors</a:t>
            </a:r>
          </a:p>
          <a:p>
            <a:r>
              <a:rPr lang="en-US" dirty="0"/>
              <a:t>The first stage of empathy can show that users are using some of their own amateur improvements that can become an inspiration for new products.</a:t>
            </a:r>
            <a:endParaRPr lang="pl-PL" dirty="0"/>
          </a:p>
        </p:txBody>
      </p:sp>
      <p:pic>
        <p:nvPicPr>
          <p:cNvPr id="4" name="Obraz 3"/>
          <p:cNvPicPr>
            <a:picLocks noChangeAspect="1"/>
          </p:cNvPicPr>
          <p:nvPr/>
        </p:nvPicPr>
        <p:blipFill>
          <a:blip r:embed="rId2"/>
          <a:stretch>
            <a:fillRect/>
          </a:stretch>
        </p:blipFill>
        <p:spPr>
          <a:xfrm>
            <a:off x="8443912" y="4693993"/>
            <a:ext cx="2619375" cy="1743075"/>
          </a:xfrm>
          <a:prstGeom prst="rect">
            <a:avLst/>
          </a:prstGeom>
        </p:spPr>
      </p:pic>
    </p:spTree>
    <p:extLst>
      <p:ext uri="{BB962C8B-B14F-4D97-AF65-F5344CB8AC3E}">
        <p14:creationId xmlns:p14="http://schemas.microsoft.com/office/powerpoint/2010/main" val="16226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QUESTIONS</a:t>
            </a:r>
            <a:endParaRPr lang="pl-PL" dirty="0"/>
          </a:p>
        </p:txBody>
      </p:sp>
      <p:sp>
        <p:nvSpPr>
          <p:cNvPr id="3" name="Symbol zastępczy zawartości 2"/>
          <p:cNvSpPr>
            <a:spLocks noGrp="1"/>
          </p:cNvSpPr>
          <p:nvPr>
            <p:ph idx="1"/>
          </p:nvPr>
        </p:nvSpPr>
        <p:spPr/>
        <p:txBody>
          <a:bodyPr/>
          <a:lstStyle/>
          <a:p>
            <a:pPr marL="0" indent="0">
              <a:buNone/>
            </a:pPr>
            <a:r>
              <a:rPr lang="en-US" dirty="0"/>
              <a:t>4. Osborn's brainstorms or brainstorms 6-3-5 are used during:</a:t>
            </a:r>
          </a:p>
          <a:p>
            <a:endParaRPr lang="en-US" dirty="0"/>
          </a:p>
          <a:p>
            <a:pPr marL="0" indent="0">
              <a:buNone/>
            </a:pPr>
            <a:r>
              <a:rPr lang="en-US" dirty="0"/>
              <a:t>A  II  stage of the Design Thinking method</a:t>
            </a:r>
          </a:p>
          <a:p>
            <a:pPr marL="0" indent="0">
              <a:buNone/>
            </a:pPr>
            <a:r>
              <a:rPr lang="en-US" dirty="0"/>
              <a:t>B III stage of the Design Thinking method</a:t>
            </a:r>
          </a:p>
          <a:p>
            <a:pPr marL="0" indent="0">
              <a:buNone/>
            </a:pPr>
            <a:r>
              <a:rPr lang="en-US" dirty="0"/>
              <a:t>C IV stage  of the Design Thinking method</a:t>
            </a:r>
          </a:p>
          <a:p>
            <a:endParaRPr lang="pl-PL" dirty="0"/>
          </a:p>
        </p:txBody>
      </p:sp>
    </p:spTree>
    <p:extLst>
      <p:ext uri="{BB962C8B-B14F-4D97-AF65-F5344CB8AC3E}">
        <p14:creationId xmlns:p14="http://schemas.microsoft.com/office/powerpoint/2010/main" val="1448437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2270</TotalTime>
  <Words>1473</Words>
  <Application>Microsoft Office PowerPoint</Application>
  <PresentationFormat>Niestandardowy</PresentationFormat>
  <Paragraphs>161</Paragraphs>
  <Slides>29</Slides>
  <Notes>0</Notes>
  <HiddenSlides>0</HiddenSlides>
  <MMClips>0</MMClips>
  <ScaleCrop>false</ScaleCrop>
  <HeadingPairs>
    <vt:vector size="4" baseType="variant">
      <vt:variant>
        <vt:lpstr>Motyw</vt:lpstr>
      </vt:variant>
      <vt:variant>
        <vt:i4>1</vt:i4>
      </vt:variant>
      <vt:variant>
        <vt:lpstr>Tytuły slajdów</vt:lpstr>
      </vt:variant>
      <vt:variant>
        <vt:i4>29</vt:i4>
      </vt:variant>
    </vt:vector>
  </HeadingPairs>
  <TitlesOfParts>
    <vt:vector size="30" baseType="lpstr">
      <vt:lpstr>Office Theme</vt:lpstr>
      <vt:lpstr>Prezentacja programu PowerPoint</vt:lpstr>
      <vt:lpstr>Revision </vt:lpstr>
      <vt:lpstr>QUESTIONS</vt:lpstr>
      <vt:lpstr>ANSWER</vt:lpstr>
      <vt:lpstr>QUESTIONS</vt:lpstr>
      <vt:lpstr>ANSWER</vt:lpstr>
      <vt:lpstr>QUESTIONS</vt:lpstr>
      <vt:lpstr>ANSWER</vt:lpstr>
      <vt:lpstr>QUESTIONS</vt:lpstr>
      <vt:lpstr>ANSWER</vt:lpstr>
      <vt:lpstr>QUESTIONS</vt:lpstr>
      <vt:lpstr>ANSWER</vt:lpstr>
      <vt:lpstr>QUESTIONS</vt:lpstr>
      <vt:lpstr>ANSWER</vt:lpstr>
      <vt:lpstr>QUESTIONS</vt:lpstr>
      <vt:lpstr>ANSWER</vt:lpstr>
      <vt:lpstr>QUESTIONS</vt:lpstr>
      <vt:lpstr>ANSWER</vt:lpstr>
      <vt:lpstr>QUESTIONS</vt:lpstr>
      <vt:lpstr>ANSWER</vt:lpstr>
      <vt:lpstr>QUESTIONS</vt:lpstr>
      <vt:lpstr>ANSWER</vt:lpstr>
      <vt:lpstr>QUESTIONS</vt:lpstr>
      <vt:lpstr>ANSWER</vt:lpstr>
      <vt:lpstr>QUESTIONS</vt:lpstr>
      <vt:lpstr>ANSWER</vt:lpstr>
      <vt:lpstr>QUESTIONS</vt:lpstr>
      <vt:lpstr>ANSWER</vt:lpstr>
      <vt:lpstr>Prezentacja programu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KR</cp:lastModifiedBy>
  <cp:revision>134</cp:revision>
  <dcterms:created xsi:type="dcterms:W3CDTF">2018-02-11T14:22:08Z</dcterms:created>
  <dcterms:modified xsi:type="dcterms:W3CDTF">2020-04-20T09:18:57Z</dcterms:modified>
</cp:coreProperties>
</file>