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93" r:id="rId3"/>
    <p:sldId id="294" r:id="rId4"/>
    <p:sldId id="295" r:id="rId5"/>
    <p:sldId id="296" r:id="rId6"/>
    <p:sldId id="297" r:id="rId7"/>
    <p:sldId id="298" r:id="rId8"/>
    <p:sldId id="299" r:id="rId9"/>
    <p:sldId id="300" r:id="rId10"/>
    <p:sldId id="301" r:id="rId11"/>
    <p:sldId id="302" r:id="rId12"/>
    <p:sldId id="303" r:id="rId13"/>
    <p:sldId id="304" r:id="rId14"/>
    <p:sldId id="305" r:id="rId15"/>
    <p:sldId id="30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CDC"/>
    <a:srgbClr val="0081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snapToGrid="0">
      <p:cViewPr varScale="1">
        <p:scale>
          <a:sx n="94" d="100"/>
          <a:sy n="94" d="100"/>
        </p:scale>
        <p:origin x="106" y="10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itipong Jamrus" userId="f39b213f-51a9-4f76-8fcf-b0f8113fbeed" providerId="ADAL" clId="{03BF8319-8655-4B08-8E5E-0E7768E37398}"/>
    <pc:docChg chg="addSld delSld modSld">
      <pc:chgData name="Thitipong Jamrus" userId="f39b213f-51a9-4f76-8fcf-b0f8113fbeed" providerId="ADAL" clId="{03BF8319-8655-4B08-8E5E-0E7768E37398}" dt="2020-07-07T03:17:20.534" v="15" actId="20577"/>
      <pc:docMkLst>
        <pc:docMk/>
      </pc:docMkLst>
      <pc:sldChg chg="modSp mod">
        <pc:chgData name="Thitipong Jamrus" userId="f39b213f-51a9-4f76-8fcf-b0f8113fbeed" providerId="ADAL" clId="{03BF8319-8655-4B08-8E5E-0E7768E37398}" dt="2020-07-07T03:17:20.534" v="15" actId="20577"/>
        <pc:sldMkLst>
          <pc:docMk/>
          <pc:sldMk cId="775484636" sldId="293"/>
        </pc:sldMkLst>
        <pc:spChg chg="mod">
          <ac:chgData name="Thitipong Jamrus" userId="f39b213f-51a9-4f76-8fcf-b0f8113fbeed" providerId="ADAL" clId="{03BF8319-8655-4B08-8E5E-0E7768E37398}" dt="2020-07-07T03:17:20.534" v="15" actId="20577"/>
          <ac:spMkLst>
            <pc:docMk/>
            <pc:sldMk cId="775484636" sldId="293"/>
            <ac:spMk id="4" creationId="{00000000-0000-0000-0000-000000000000}"/>
          </ac:spMkLst>
        </pc:spChg>
      </pc:sldChg>
      <pc:sldChg chg="del">
        <pc:chgData name="Thitipong Jamrus" userId="f39b213f-51a9-4f76-8fcf-b0f8113fbeed" providerId="ADAL" clId="{03BF8319-8655-4B08-8E5E-0E7768E37398}" dt="2020-07-07T03:17:01.475" v="0" actId="47"/>
        <pc:sldMkLst>
          <pc:docMk/>
          <pc:sldMk cId="671051000" sldId="294"/>
        </pc:sldMkLst>
      </pc:sldChg>
      <pc:sldChg chg="add">
        <pc:chgData name="Thitipong Jamrus" userId="f39b213f-51a9-4f76-8fcf-b0f8113fbeed" providerId="ADAL" clId="{03BF8319-8655-4B08-8E5E-0E7768E37398}" dt="2020-07-07T03:17:03.472" v="1" actId="22"/>
        <pc:sldMkLst>
          <pc:docMk/>
          <pc:sldMk cId="852454273" sldId="294"/>
        </pc:sldMkLst>
      </pc:sldChg>
      <pc:sldChg chg="add">
        <pc:chgData name="Thitipong Jamrus" userId="f39b213f-51a9-4f76-8fcf-b0f8113fbeed" providerId="ADAL" clId="{03BF8319-8655-4B08-8E5E-0E7768E37398}" dt="2020-07-07T03:17:03.472" v="1" actId="22"/>
        <pc:sldMkLst>
          <pc:docMk/>
          <pc:sldMk cId="1858180022" sldId="295"/>
        </pc:sldMkLst>
      </pc:sldChg>
      <pc:sldChg chg="add">
        <pc:chgData name="Thitipong Jamrus" userId="f39b213f-51a9-4f76-8fcf-b0f8113fbeed" providerId="ADAL" clId="{03BF8319-8655-4B08-8E5E-0E7768E37398}" dt="2020-07-07T03:17:03.472" v="1" actId="22"/>
        <pc:sldMkLst>
          <pc:docMk/>
          <pc:sldMk cId="453700332" sldId="296"/>
        </pc:sldMkLst>
      </pc:sldChg>
      <pc:sldChg chg="add">
        <pc:chgData name="Thitipong Jamrus" userId="f39b213f-51a9-4f76-8fcf-b0f8113fbeed" providerId="ADAL" clId="{03BF8319-8655-4B08-8E5E-0E7768E37398}" dt="2020-07-07T03:17:03.472" v="1" actId="22"/>
        <pc:sldMkLst>
          <pc:docMk/>
          <pc:sldMk cId="2097812842" sldId="297"/>
        </pc:sldMkLst>
      </pc:sldChg>
      <pc:sldChg chg="add">
        <pc:chgData name="Thitipong Jamrus" userId="f39b213f-51a9-4f76-8fcf-b0f8113fbeed" providerId="ADAL" clId="{03BF8319-8655-4B08-8E5E-0E7768E37398}" dt="2020-07-07T03:17:03.472" v="1" actId="22"/>
        <pc:sldMkLst>
          <pc:docMk/>
          <pc:sldMk cId="321928200" sldId="298"/>
        </pc:sldMkLst>
      </pc:sldChg>
      <pc:sldChg chg="add">
        <pc:chgData name="Thitipong Jamrus" userId="f39b213f-51a9-4f76-8fcf-b0f8113fbeed" providerId="ADAL" clId="{03BF8319-8655-4B08-8E5E-0E7768E37398}" dt="2020-07-07T03:17:03.472" v="1" actId="22"/>
        <pc:sldMkLst>
          <pc:docMk/>
          <pc:sldMk cId="524536229" sldId="299"/>
        </pc:sldMkLst>
      </pc:sldChg>
      <pc:sldChg chg="add">
        <pc:chgData name="Thitipong Jamrus" userId="f39b213f-51a9-4f76-8fcf-b0f8113fbeed" providerId="ADAL" clId="{03BF8319-8655-4B08-8E5E-0E7768E37398}" dt="2020-07-07T03:17:03.472" v="1" actId="22"/>
        <pc:sldMkLst>
          <pc:docMk/>
          <pc:sldMk cId="1117584957" sldId="300"/>
        </pc:sldMkLst>
      </pc:sldChg>
      <pc:sldChg chg="add">
        <pc:chgData name="Thitipong Jamrus" userId="f39b213f-51a9-4f76-8fcf-b0f8113fbeed" providerId="ADAL" clId="{03BF8319-8655-4B08-8E5E-0E7768E37398}" dt="2020-07-07T03:17:03.472" v="1" actId="22"/>
        <pc:sldMkLst>
          <pc:docMk/>
          <pc:sldMk cId="171608479" sldId="301"/>
        </pc:sldMkLst>
      </pc:sldChg>
      <pc:sldChg chg="add">
        <pc:chgData name="Thitipong Jamrus" userId="f39b213f-51a9-4f76-8fcf-b0f8113fbeed" providerId="ADAL" clId="{03BF8319-8655-4B08-8E5E-0E7768E37398}" dt="2020-07-07T03:17:03.472" v="1" actId="22"/>
        <pc:sldMkLst>
          <pc:docMk/>
          <pc:sldMk cId="72632011" sldId="302"/>
        </pc:sldMkLst>
      </pc:sldChg>
      <pc:sldChg chg="add">
        <pc:chgData name="Thitipong Jamrus" userId="f39b213f-51a9-4f76-8fcf-b0f8113fbeed" providerId="ADAL" clId="{03BF8319-8655-4B08-8E5E-0E7768E37398}" dt="2020-07-07T03:17:03.472" v="1" actId="22"/>
        <pc:sldMkLst>
          <pc:docMk/>
          <pc:sldMk cId="161770201" sldId="303"/>
        </pc:sldMkLst>
      </pc:sldChg>
      <pc:sldChg chg="add">
        <pc:chgData name="Thitipong Jamrus" userId="f39b213f-51a9-4f76-8fcf-b0f8113fbeed" providerId="ADAL" clId="{03BF8319-8655-4B08-8E5E-0E7768E37398}" dt="2020-07-07T03:17:03.472" v="1" actId="22"/>
        <pc:sldMkLst>
          <pc:docMk/>
          <pc:sldMk cId="955497381" sldId="304"/>
        </pc:sldMkLst>
      </pc:sldChg>
      <pc:sldChg chg="add">
        <pc:chgData name="Thitipong Jamrus" userId="f39b213f-51a9-4f76-8fcf-b0f8113fbeed" providerId="ADAL" clId="{03BF8319-8655-4B08-8E5E-0E7768E37398}" dt="2020-07-07T03:17:03.472" v="1" actId="22"/>
        <pc:sldMkLst>
          <pc:docMk/>
          <pc:sldMk cId="1364424021" sldId="305"/>
        </pc:sldMkLst>
      </pc:sldChg>
      <pc:sldChg chg="add">
        <pc:chgData name="Thitipong Jamrus" userId="f39b213f-51a9-4f76-8fcf-b0f8113fbeed" providerId="ADAL" clId="{03BF8319-8655-4B08-8E5E-0E7768E37398}" dt="2020-07-07T03:17:03.472" v="1" actId="22"/>
        <pc:sldMkLst>
          <pc:docMk/>
          <pc:sldMk cId="74829009" sldId="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99C7C-64F4-6E4D-ACDB-FD7876D2BE1F}" type="datetimeFigureOut">
              <a:rPr lang="en-US" smtClean="0"/>
              <a:t>07-Jul-20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50DBC-2896-0A4C-AFF9-CCB22DA1C35C}" type="slidenum">
              <a:rPr lang="en-US" smtClean="0"/>
              <a:t>‹#›</a:t>
            </a:fld>
            <a:endParaRPr lang="en-US"/>
          </a:p>
        </p:txBody>
      </p:sp>
    </p:spTree>
    <p:extLst>
      <p:ext uri="{BB962C8B-B14F-4D97-AF65-F5344CB8AC3E}">
        <p14:creationId xmlns:p14="http://schemas.microsoft.com/office/powerpoint/2010/main" val="1503480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DF9ED1-B166-0C4B-9793-0CC30088A3C5}" type="slidenum">
              <a:rPr lang="en-US" smtClean="0"/>
              <a:t>13</a:t>
            </a:fld>
            <a:endParaRPr lang="en-US"/>
          </a:p>
        </p:txBody>
      </p:sp>
    </p:spTree>
    <p:extLst>
      <p:ext uri="{BB962C8B-B14F-4D97-AF65-F5344CB8AC3E}">
        <p14:creationId xmlns:p14="http://schemas.microsoft.com/office/powerpoint/2010/main" val="545232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1" name="Isosceles Triangle 9">
            <a:extLst>
              <a:ext uri="{FF2B5EF4-FFF2-40B4-BE49-F238E27FC236}">
                <a16:creationId xmlns:a16="http://schemas.microsoft.com/office/drawing/2014/main" id="{C97EE39D-45B9-4BC4-A0D5-310EF34CFB88}"/>
              </a:ext>
            </a:extLst>
          </p:cNvPr>
          <p:cNvSpPr/>
          <p:nvPr userDrawn="1"/>
        </p:nvSpPr>
        <p:spPr>
          <a:xfrm>
            <a:off x="12703" y="2031"/>
            <a:ext cx="12195630" cy="68471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096136 w 12222426"/>
              <a:gd name="connsiteY1" fmla="*/ 5264333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59130"/>
              <a:gd name="connsiteY0" fmla="*/ 6847114 h 6847115"/>
              <a:gd name="connsiteX1" fmla="*/ 10096136 w 12259130"/>
              <a:gd name="connsiteY1" fmla="*/ 5238933 h 6847115"/>
              <a:gd name="connsiteX2" fmla="*/ 12259130 w 12259130"/>
              <a:gd name="connsiteY2" fmla="*/ 0 h 6847115"/>
              <a:gd name="connsiteX3" fmla="*/ 12221030 w 12259130"/>
              <a:gd name="connsiteY3" fmla="*/ 6847115 h 6847115"/>
              <a:gd name="connsiteX4" fmla="*/ 0 w 12259130"/>
              <a:gd name="connsiteY4" fmla="*/ 6847114 h 6847115"/>
              <a:gd name="connsiteX0" fmla="*/ 0 w 12170230"/>
              <a:gd name="connsiteY0" fmla="*/ 6859814 h 6859814"/>
              <a:gd name="connsiteX1" fmla="*/ 10007236 w 12170230"/>
              <a:gd name="connsiteY1" fmla="*/ 5238933 h 6859814"/>
              <a:gd name="connsiteX2" fmla="*/ 12170230 w 12170230"/>
              <a:gd name="connsiteY2" fmla="*/ 0 h 6859814"/>
              <a:gd name="connsiteX3" fmla="*/ 12132130 w 12170230"/>
              <a:gd name="connsiteY3" fmla="*/ 6847115 h 6859814"/>
              <a:gd name="connsiteX4" fmla="*/ 0 w 12170230"/>
              <a:gd name="connsiteY4" fmla="*/ 6859814 h 6859814"/>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630" h="6847115">
                <a:moveTo>
                  <a:pt x="0" y="6847114"/>
                </a:moveTo>
                <a:cubicBezTo>
                  <a:pt x="1860005" y="5494382"/>
                  <a:pt x="7994831" y="6388465"/>
                  <a:pt x="10032636" y="5238933"/>
                </a:cubicBezTo>
                <a:cubicBezTo>
                  <a:pt x="12206876" y="3558178"/>
                  <a:pt x="11083835" y="1631043"/>
                  <a:pt x="12195630" y="0"/>
                </a:cubicBezTo>
                <a:cubicBezTo>
                  <a:pt x="12190792" y="2281162"/>
                  <a:pt x="12162368" y="4565953"/>
                  <a:pt x="12157530" y="6847115"/>
                </a:cubicBezTo>
                <a:lnTo>
                  <a:pt x="0" y="684711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9">
            <a:extLst>
              <a:ext uri="{FF2B5EF4-FFF2-40B4-BE49-F238E27FC236}">
                <a16:creationId xmlns:a16="http://schemas.microsoft.com/office/drawing/2014/main" id="{66BF8A63-094C-431F-A3A0-63E41BD8DF9F}"/>
              </a:ext>
            </a:extLst>
          </p:cNvPr>
          <p:cNvSpPr/>
          <p:nvPr userDrawn="1"/>
        </p:nvSpPr>
        <p:spPr>
          <a:xfrm>
            <a:off x="-15213" y="-8794"/>
            <a:ext cx="12222426" cy="68725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426" h="6872515">
                <a:moveTo>
                  <a:pt x="0" y="6872514"/>
                </a:moveTo>
                <a:cubicBezTo>
                  <a:pt x="2037805" y="5722982"/>
                  <a:pt x="8174445" y="6559008"/>
                  <a:pt x="10212250" y="5409476"/>
                </a:cubicBezTo>
                <a:cubicBezTo>
                  <a:pt x="12386490" y="3728721"/>
                  <a:pt x="11261635" y="1719943"/>
                  <a:pt x="12221030" y="0"/>
                </a:cubicBezTo>
                <a:cubicBezTo>
                  <a:pt x="12216192" y="2281162"/>
                  <a:pt x="12225868" y="4591353"/>
                  <a:pt x="12221030" y="6872515"/>
                </a:cubicBezTo>
                <a:lnTo>
                  <a:pt x="0" y="687251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9">
            <a:extLst>
              <a:ext uri="{FF2B5EF4-FFF2-40B4-BE49-F238E27FC236}">
                <a16:creationId xmlns:a16="http://schemas.microsoft.com/office/drawing/2014/main" id="{ED72CE23-6E9E-445E-A127-A9C3AB89B488}"/>
              </a:ext>
            </a:extLst>
          </p:cNvPr>
          <p:cNvSpPr/>
          <p:nvPr userDrawn="1"/>
        </p:nvSpPr>
        <p:spPr>
          <a:xfrm rot="10800000">
            <a:off x="1" y="-12699"/>
            <a:ext cx="12204700" cy="68707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039600"/>
              <a:gd name="connsiteY0" fmla="*/ 6997700 h 6997700"/>
              <a:gd name="connsiteX1" fmla="*/ 10045336 w 12039600"/>
              <a:gd name="connsiteY1" fmla="*/ 5656217 h 6997700"/>
              <a:gd name="connsiteX2" fmla="*/ 12039600 w 12039600"/>
              <a:gd name="connsiteY2" fmla="*/ 0 h 6997700"/>
              <a:gd name="connsiteX3" fmla="*/ 12039600 w 12039600"/>
              <a:gd name="connsiteY3" fmla="*/ 6858000 h 6997700"/>
              <a:gd name="connsiteX4" fmla="*/ 0 w 12039600"/>
              <a:gd name="connsiteY4" fmla="*/ 6997700 h 6997700"/>
              <a:gd name="connsiteX0" fmla="*/ 0 w 12192000"/>
              <a:gd name="connsiteY0" fmla="*/ 6997700 h 6997700"/>
              <a:gd name="connsiteX1" fmla="*/ 10045336 w 12192000"/>
              <a:gd name="connsiteY1" fmla="*/ 5656217 h 6997700"/>
              <a:gd name="connsiteX2" fmla="*/ 12039600 w 12192000"/>
              <a:gd name="connsiteY2" fmla="*/ 0 h 6997700"/>
              <a:gd name="connsiteX3" fmla="*/ 12192000 w 12192000"/>
              <a:gd name="connsiteY3" fmla="*/ 6997700 h 6997700"/>
              <a:gd name="connsiteX4" fmla="*/ 0 w 12192000"/>
              <a:gd name="connsiteY4" fmla="*/ 6997700 h 6997700"/>
              <a:gd name="connsiteX0" fmla="*/ 0 w 12192000"/>
              <a:gd name="connsiteY0" fmla="*/ 6845300 h 6845300"/>
              <a:gd name="connsiteX1" fmla="*/ 10045336 w 12192000"/>
              <a:gd name="connsiteY1" fmla="*/ 55038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83436 w 12192000"/>
              <a:gd name="connsiteY1" fmla="*/ 55927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70700"/>
              <a:gd name="connsiteX1" fmla="*/ 10058036 w 12204700"/>
              <a:gd name="connsiteY1" fmla="*/ 5554617 h 6870700"/>
              <a:gd name="connsiteX2" fmla="*/ 12204700 w 12204700"/>
              <a:gd name="connsiteY2" fmla="*/ 0 h 6870700"/>
              <a:gd name="connsiteX3" fmla="*/ 12192000 w 12204700"/>
              <a:gd name="connsiteY3" fmla="*/ 6870700 h 6870700"/>
              <a:gd name="connsiteX4" fmla="*/ 0 w 12204700"/>
              <a:gd name="connsiteY4" fmla="*/ 68326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6870700">
                <a:moveTo>
                  <a:pt x="0" y="6832600"/>
                </a:moveTo>
                <a:cubicBezTo>
                  <a:pt x="1885405" y="5568768"/>
                  <a:pt x="8020231" y="6704149"/>
                  <a:pt x="10058036" y="5554617"/>
                </a:cubicBezTo>
                <a:cubicBezTo>
                  <a:pt x="12232276" y="3873862"/>
                  <a:pt x="11054805" y="1554843"/>
                  <a:pt x="12204700" y="0"/>
                </a:cubicBezTo>
                <a:cubicBezTo>
                  <a:pt x="12200467" y="2290233"/>
                  <a:pt x="12196233" y="4580467"/>
                  <a:pt x="12192000" y="6870700"/>
                </a:cubicBezTo>
                <a:lnTo>
                  <a:pt x="0" y="6832600"/>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AF55D275-D7F0-4BC5-ACE1-08EA96FE065F}"/>
              </a:ext>
            </a:extLst>
          </p:cNvPr>
          <p:cNvSpPr/>
          <p:nvPr userDrawn="1"/>
        </p:nvSpPr>
        <p:spPr>
          <a:xfrm rot="10800000">
            <a:off x="1" y="1"/>
            <a:ext cx="12192000" cy="68580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6858000"/>
                </a:moveTo>
                <a:cubicBezTo>
                  <a:pt x="2037805" y="5708468"/>
                  <a:pt x="8159931" y="6805749"/>
                  <a:pt x="10197736" y="5656217"/>
                </a:cubicBezTo>
                <a:cubicBezTo>
                  <a:pt x="12371976" y="3975462"/>
                  <a:pt x="11232605" y="1719943"/>
                  <a:pt x="12192000" y="0"/>
                </a:cubicBezTo>
                <a:lnTo>
                  <a:pt x="12192000" y="6858000"/>
                </a:lnTo>
                <a:lnTo>
                  <a:pt x="0" y="6858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indoor&#10;&#10;Description generated with high confidence">
            <a:extLst>
              <a:ext uri="{FF2B5EF4-FFF2-40B4-BE49-F238E27FC236}">
                <a16:creationId xmlns:a16="http://schemas.microsoft.com/office/drawing/2014/main" id="{9358ED85-3F91-4A60-AA0D-5214CD30A548}"/>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7201"/>
          <a:stretch/>
        </p:blipFill>
        <p:spPr>
          <a:xfrm>
            <a:off x="354562" y="479042"/>
            <a:ext cx="1824738" cy="1432477"/>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id="{745027A7-4436-4BFC-B715-CB8E92192D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8451" y="770574"/>
            <a:ext cx="4263315" cy="1217780"/>
          </a:xfrm>
          <a:prstGeom prst="rect">
            <a:avLst/>
          </a:prstGeom>
        </p:spPr>
      </p:pic>
      <p:sp>
        <p:nvSpPr>
          <p:cNvPr id="22" name="Subtitle 2">
            <a:extLst>
              <a:ext uri="{FF2B5EF4-FFF2-40B4-BE49-F238E27FC236}">
                <a16:creationId xmlns:a16="http://schemas.microsoft.com/office/drawing/2014/main" id="{BE025E4A-4CBA-48FB-AEF6-DE10B0DC6327}"/>
              </a:ext>
            </a:extLst>
          </p:cNvPr>
          <p:cNvSpPr txBox="1">
            <a:spLocks/>
          </p:cNvSpPr>
          <p:nvPr userDrawn="1"/>
        </p:nvSpPr>
        <p:spPr>
          <a:xfrm>
            <a:off x="6958652" y="5796343"/>
            <a:ext cx="5132090" cy="97792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0" i="0" dirty="0">
                <a:solidFill>
                  <a:schemeClr val="bg1">
                    <a:lumMod val="65000"/>
                  </a:schemeClr>
                </a:solidFill>
                <a:latin typeface="Arial" panose="020B0604020202020204" pitchFamily="34" charset="0"/>
                <a:cs typeface="Arial" panose="020B0604020202020204" pitchFamily="34" charset="0"/>
              </a:rPr>
              <a:t>Curriculum Development </a:t>
            </a:r>
          </a:p>
          <a:p>
            <a:pPr algn="r"/>
            <a:r>
              <a:rPr lang="en-US" sz="1400" b="0" i="0" dirty="0">
                <a:solidFill>
                  <a:schemeClr val="bg1">
                    <a:lumMod val="65000"/>
                  </a:schemeClr>
                </a:solidFill>
                <a:latin typeface="Arial" panose="020B0604020202020204" pitchFamily="34" charset="0"/>
                <a:cs typeface="Arial" panose="020B0604020202020204" pitchFamily="34" charset="0"/>
              </a:rPr>
              <a:t>of Master’s Degree Program in </a:t>
            </a:r>
          </a:p>
          <a:p>
            <a:pPr algn="r"/>
            <a:r>
              <a:rPr lang="en-US" sz="1400" b="0" i="0" dirty="0">
                <a:solidFill>
                  <a:schemeClr val="bg1">
                    <a:lumMod val="65000"/>
                  </a:schemeClr>
                </a:solidFill>
                <a:latin typeface="Arial" panose="020B0604020202020204" pitchFamily="34" charset="0"/>
                <a:cs typeface="Arial" panose="020B0604020202020204" pitchFamily="34" charset="0"/>
              </a:rPr>
              <a:t>Industrial Engineering for Thailand Sustainable Smart Industry</a:t>
            </a:r>
          </a:p>
        </p:txBody>
      </p:sp>
      <p:sp>
        <p:nvSpPr>
          <p:cNvPr id="25" name="Subtitle 2">
            <a:extLst>
              <a:ext uri="{FF2B5EF4-FFF2-40B4-BE49-F238E27FC236}">
                <a16:creationId xmlns:a16="http://schemas.microsoft.com/office/drawing/2014/main" id="{5D39AF64-02D8-4A17-BB3F-4E3014876403}"/>
              </a:ext>
            </a:extLst>
          </p:cNvPr>
          <p:cNvSpPr>
            <a:spLocks noGrp="1"/>
          </p:cNvSpPr>
          <p:nvPr>
            <p:ph type="subTitle" idx="1"/>
          </p:nvPr>
        </p:nvSpPr>
        <p:spPr>
          <a:xfrm>
            <a:off x="1356177" y="3445482"/>
            <a:ext cx="8950284" cy="1305161"/>
          </a:xfrm>
          <a:noFill/>
        </p:spPr>
        <p:txBody>
          <a:bodyPr anchor="ctr">
            <a:noAutofit/>
          </a:bodyPr>
          <a:lstStyle>
            <a:lvl1pPr marL="0" indent="0" algn="ctr">
              <a:buNone/>
              <a:defRPr sz="28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1">
            <a:extLst>
              <a:ext uri="{FF2B5EF4-FFF2-40B4-BE49-F238E27FC236}">
                <a16:creationId xmlns:a16="http://schemas.microsoft.com/office/drawing/2014/main" id="{47DADDB0-2C51-4443-AB1B-DC4AF76394AD}"/>
              </a:ext>
            </a:extLst>
          </p:cNvPr>
          <p:cNvSpPr>
            <a:spLocks noGrp="1"/>
          </p:cNvSpPr>
          <p:nvPr>
            <p:ph type="ctrTitle"/>
          </p:nvPr>
        </p:nvSpPr>
        <p:spPr>
          <a:xfrm>
            <a:off x="1356177" y="2067992"/>
            <a:ext cx="8950284" cy="1121423"/>
          </a:xfrm>
          <a:noFill/>
        </p:spPr>
        <p:txBody>
          <a:bodyPr anchor="ctr">
            <a:noAutofit/>
          </a:bodyPr>
          <a:lstStyle>
            <a:lvl1pPr algn="ctr">
              <a:defRPr sz="4400" b="0" i="0">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5E31D9C-DF45-4586-BF2E-7912D4B41D80}"/>
              </a:ext>
            </a:extLst>
          </p:cNvPr>
          <p:cNvSpPr/>
          <p:nvPr userDrawn="1"/>
        </p:nvSpPr>
        <p:spPr>
          <a:xfrm>
            <a:off x="1356177" y="3184039"/>
            <a:ext cx="8950284" cy="843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3344BED-7B33-41AD-A323-368EB9B434D6}"/>
              </a:ext>
            </a:extLst>
          </p:cNvPr>
          <p:cNvSpPr/>
          <p:nvPr userDrawn="1"/>
        </p:nvSpPr>
        <p:spPr>
          <a:xfrm>
            <a:off x="1615354" y="3263030"/>
            <a:ext cx="8431930"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B023124-B431-4DF0-80A3-5D3DB66D88FD}"/>
              </a:ext>
            </a:extLst>
          </p:cNvPr>
          <p:cNvSpPr/>
          <p:nvPr userDrawn="1"/>
        </p:nvSpPr>
        <p:spPr>
          <a:xfrm>
            <a:off x="1927935" y="3310167"/>
            <a:ext cx="7806768" cy="524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userDrawn="1"/>
        </p:nvGrpSpPr>
        <p:grpSpPr>
          <a:xfrm>
            <a:off x="1433334" y="1661096"/>
            <a:ext cx="10658792" cy="5077641"/>
            <a:chOff x="1433334" y="1661096"/>
            <a:chExt cx="10658792" cy="5077641"/>
          </a:xfrm>
        </p:grpSpPr>
        <p:pic>
          <p:nvPicPr>
            <p:cNvPr id="16" name="Picture 15">
              <a:extLst>
                <a:ext uri="{FF2B5EF4-FFF2-40B4-BE49-F238E27FC236}">
                  <a16:creationId xmlns:a16="http://schemas.microsoft.com/office/drawing/2014/main" id="{10E009E9-C9B2-471A-9A7A-5D205EEDA14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20309" y="4249828"/>
              <a:ext cx="1280160" cy="1280160"/>
            </a:xfrm>
            <a:prstGeom prst="rect">
              <a:avLst/>
            </a:prstGeom>
            <a:noFill/>
          </p:spPr>
        </p:pic>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43366" y="5267033"/>
              <a:ext cx="1243584" cy="1228038"/>
            </a:xfrm>
            <a:prstGeom prst="rect">
              <a:avLst/>
            </a:prstGeom>
          </p:spPr>
        </p:pic>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7735" y="5409421"/>
              <a:ext cx="1234440" cy="1234440"/>
            </a:xfrm>
            <a:prstGeom prst="rect">
              <a:avLst/>
            </a:prstGeom>
          </p:spPr>
        </p:pic>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52371" y="4984342"/>
              <a:ext cx="1554480" cy="1417874"/>
            </a:xfrm>
            <a:prstGeom prst="rect">
              <a:avLst/>
            </a:prstGeom>
          </p:spPr>
        </p:pic>
        <p:grpSp>
          <p:nvGrpSpPr>
            <p:cNvPr id="39" name="Group 38"/>
            <p:cNvGrpSpPr/>
            <p:nvPr userDrawn="1"/>
          </p:nvGrpSpPr>
          <p:grpSpPr>
            <a:xfrm>
              <a:off x="1433334" y="5625782"/>
              <a:ext cx="1947672" cy="1112955"/>
              <a:chOff x="1462142" y="5625782"/>
              <a:chExt cx="1947672" cy="1112955"/>
            </a:xfrm>
          </p:grpSpPr>
          <p:sp>
            <p:nvSpPr>
              <p:cNvPr id="29" name="Rectangle 28"/>
              <p:cNvSpPr/>
              <p:nvPr userDrawn="1"/>
            </p:nvSpPr>
            <p:spPr>
              <a:xfrm>
                <a:off x="1709237" y="6396483"/>
                <a:ext cx="1453102" cy="15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62142" y="5625782"/>
                <a:ext cx="1947672" cy="1112955"/>
              </a:xfrm>
              <a:prstGeom prst="rect">
                <a:avLst/>
              </a:prstGeom>
            </p:spPr>
          </p:pic>
        </p:grpSp>
        <p:pic>
          <p:nvPicPr>
            <p:cNvPr id="24" name="Picture 2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635690" y="4846630"/>
              <a:ext cx="1252728" cy="1244376"/>
            </a:xfrm>
            <a:prstGeom prst="rect">
              <a:avLst/>
            </a:prstGeom>
          </p:spPr>
        </p:pic>
        <p:pic>
          <p:nvPicPr>
            <p:cNvPr id="38" name="Picture 3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031422" y="1661096"/>
              <a:ext cx="1060704" cy="1416670"/>
            </a:xfrm>
            <a:prstGeom prst="rect">
              <a:avLst/>
            </a:prstGeom>
          </p:spPr>
        </p:pic>
        <p:pic>
          <p:nvPicPr>
            <p:cNvPr id="41" name="Picture 4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82832" y="5179620"/>
              <a:ext cx="1225296" cy="1418349"/>
            </a:xfrm>
            <a:prstGeom prst="rect">
              <a:avLst/>
            </a:prstGeom>
          </p:spPr>
        </p:pic>
        <p:pic>
          <p:nvPicPr>
            <p:cNvPr id="42" name="Picture 4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39173" y="2994422"/>
              <a:ext cx="850392" cy="1490333"/>
            </a:xfrm>
            <a:prstGeom prst="rect">
              <a:avLst/>
            </a:prstGeom>
          </p:spPr>
        </p:pic>
      </p:grpSp>
    </p:spTree>
    <p:extLst>
      <p:ext uri="{BB962C8B-B14F-4D97-AF65-F5344CB8AC3E}">
        <p14:creationId xmlns:p14="http://schemas.microsoft.com/office/powerpoint/2010/main" val="3974934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9F83CD-1E72-46FA-A09B-48783A0A3447}"/>
              </a:ext>
            </a:extLst>
          </p:cNvPr>
          <p:cNvSpPr/>
          <p:nvPr userDrawn="1"/>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02EEB56D-10AA-4548-B3DB-C74661EAED2E}"/>
              </a:ext>
            </a:extLst>
          </p:cNvPr>
          <p:cNvSpPr/>
          <p:nvPr userDrawn="1"/>
        </p:nvSpPr>
        <p:spPr>
          <a:xfrm rot="10800000">
            <a:off x="304800" y="274321"/>
            <a:ext cx="11571545" cy="6295197"/>
          </a:xfrm>
          <a:prstGeom prst="round2DiagRect">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6" descr="A picture containing indoor&#10;&#10;Description generated with high confidence">
            <a:extLst>
              <a:ext uri="{FF2B5EF4-FFF2-40B4-BE49-F238E27FC236}">
                <a16:creationId xmlns:a16="http://schemas.microsoft.com/office/drawing/2014/main" id="{33CC12D3-EFEE-4DBD-A0DE-4E6866861109}"/>
              </a:ext>
            </a:extLst>
          </p:cNvPr>
          <p:cNvPicPr>
            <a:picLocks noChangeAspect="1" noChangeArrowheads="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1624" y="486231"/>
            <a:ext cx="1091440" cy="89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41045D65-668D-4D95-B4D8-EA5B054C46D0}"/>
              </a:ext>
            </a:extLst>
          </p:cNvPr>
          <p:cNvSpPr>
            <a:spLocks noGrp="1"/>
          </p:cNvSpPr>
          <p:nvPr>
            <p:ph type="title"/>
          </p:nvPr>
        </p:nvSpPr>
        <p:spPr>
          <a:xfrm>
            <a:off x="1792288" y="448674"/>
            <a:ext cx="9913041" cy="888031"/>
          </a:xfrm>
        </p:spPr>
        <p:txBody>
          <a:bodyPr>
            <a:normAutofit/>
          </a:bodyPr>
          <a:lstStyle>
            <a:lvl1pPr algn="ctr">
              <a:defRPr sz="3200" b="1" i="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2" name="Content Placeholder 2">
            <a:extLst>
              <a:ext uri="{FF2B5EF4-FFF2-40B4-BE49-F238E27FC236}">
                <a16:creationId xmlns:a16="http://schemas.microsoft.com/office/drawing/2014/main" id="{B2A50B16-EDDF-4F8E-8E61-17E398D06F32}"/>
              </a:ext>
            </a:extLst>
          </p:cNvPr>
          <p:cNvSpPr>
            <a:spLocks noGrp="1"/>
          </p:cNvSpPr>
          <p:nvPr>
            <p:ph idx="1"/>
          </p:nvPr>
        </p:nvSpPr>
        <p:spPr>
          <a:xfrm>
            <a:off x="475814" y="1693703"/>
            <a:ext cx="11229516" cy="4303509"/>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3" name="Group 22">
            <a:extLst>
              <a:ext uri="{FF2B5EF4-FFF2-40B4-BE49-F238E27FC236}">
                <a16:creationId xmlns:a16="http://schemas.microsoft.com/office/drawing/2014/main" id="{6AB01A1C-51D1-41B4-9C3C-E06B1D57AF69}"/>
              </a:ext>
            </a:extLst>
          </p:cNvPr>
          <p:cNvGrpSpPr/>
          <p:nvPr userDrawn="1"/>
        </p:nvGrpSpPr>
        <p:grpSpPr>
          <a:xfrm>
            <a:off x="1792289" y="1349129"/>
            <a:ext cx="9913040" cy="154101"/>
            <a:chOff x="1610813" y="1340083"/>
            <a:chExt cx="7607984" cy="169918"/>
          </a:xfrm>
        </p:grpSpPr>
        <p:sp>
          <p:nvSpPr>
            <p:cNvPr id="24" name="Rectangle 23">
              <a:extLst>
                <a:ext uri="{FF2B5EF4-FFF2-40B4-BE49-F238E27FC236}">
                  <a16:creationId xmlns:a16="http://schemas.microsoft.com/office/drawing/2014/main" id="{3FAE0845-1B36-45A0-A900-346B585FB863}"/>
                </a:ext>
              </a:extLst>
            </p:cNvPr>
            <p:cNvSpPr/>
            <p:nvPr userDrawn="1"/>
          </p:nvSpPr>
          <p:spPr>
            <a:xfrm>
              <a:off x="1610813" y="1340083"/>
              <a:ext cx="7607984" cy="843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424509-D133-4E5C-8A4D-7A431372B253}"/>
                </a:ext>
              </a:extLst>
            </p:cNvPr>
            <p:cNvSpPr/>
            <p:nvPr userDrawn="1"/>
          </p:nvSpPr>
          <p:spPr>
            <a:xfrm>
              <a:off x="1831119" y="1405583"/>
              <a:ext cx="7167370" cy="457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4E59BE7-4247-4ABD-852F-D91F21A5AAD4}"/>
                </a:ext>
              </a:extLst>
            </p:cNvPr>
            <p:cNvSpPr/>
            <p:nvPr userDrawn="1"/>
          </p:nvSpPr>
          <p:spPr>
            <a:xfrm>
              <a:off x="2096821" y="1457576"/>
              <a:ext cx="6635965" cy="524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close up of a logo&#10;&#10;Description generated with very high confidence">
            <a:extLst>
              <a:ext uri="{FF2B5EF4-FFF2-40B4-BE49-F238E27FC236}">
                <a16:creationId xmlns:a16="http://schemas.microsoft.com/office/drawing/2014/main" id="{B361314F-AD54-4372-AC14-9CC620E0DE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044" b="10446"/>
          <a:stretch/>
        </p:blipFill>
        <p:spPr>
          <a:xfrm>
            <a:off x="4578232" y="6117024"/>
            <a:ext cx="3329507" cy="746661"/>
          </a:xfrm>
          <a:prstGeom prst="rect">
            <a:avLst/>
          </a:prstGeom>
        </p:spPr>
      </p:pic>
    </p:spTree>
    <p:extLst>
      <p:ext uri="{BB962C8B-B14F-4D97-AF65-F5344CB8AC3E}">
        <p14:creationId xmlns:p14="http://schemas.microsoft.com/office/powerpoint/2010/main" val="221961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9F83CD-1E72-46FA-A09B-48783A0A3447}"/>
              </a:ext>
            </a:extLst>
          </p:cNvPr>
          <p:cNvSpPr/>
          <p:nvPr userDrawn="1"/>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02EEB56D-10AA-4548-B3DB-C74661EAED2E}"/>
              </a:ext>
            </a:extLst>
          </p:cNvPr>
          <p:cNvSpPr/>
          <p:nvPr userDrawn="1"/>
        </p:nvSpPr>
        <p:spPr>
          <a:xfrm rot="10800000">
            <a:off x="304800" y="274321"/>
            <a:ext cx="11571545" cy="6295197"/>
          </a:xfrm>
          <a:prstGeom prst="round2DiagRect">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6" descr="A picture containing indoor&#10;&#10;Description generated with high confidence">
            <a:extLst>
              <a:ext uri="{FF2B5EF4-FFF2-40B4-BE49-F238E27FC236}">
                <a16:creationId xmlns:a16="http://schemas.microsoft.com/office/drawing/2014/main" id="{33CC12D3-EFEE-4DBD-A0DE-4E6866861109}"/>
              </a:ext>
            </a:extLst>
          </p:cNvPr>
          <p:cNvPicPr>
            <a:picLocks noChangeAspect="1" noChangeArrowheads="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1624" y="486231"/>
            <a:ext cx="1091440" cy="89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41045D65-668D-4D95-B4D8-EA5B054C46D0}"/>
              </a:ext>
            </a:extLst>
          </p:cNvPr>
          <p:cNvSpPr>
            <a:spLocks noGrp="1"/>
          </p:cNvSpPr>
          <p:nvPr>
            <p:ph type="title"/>
          </p:nvPr>
        </p:nvSpPr>
        <p:spPr>
          <a:xfrm>
            <a:off x="1792288" y="448674"/>
            <a:ext cx="9913041" cy="888031"/>
          </a:xfrm>
        </p:spPr>
        <p:txBody>
          <a:bodyPr>
            <a:normAutofit/>
          </a:bodyPr>
          <a:lstStyle>
            <a:lvl1pPr algn="ctr">
              <a:defRPr sz="3200" b="1" i="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2" name="Content Placeholder 2">
            <a:extLst>
              <a:ext uri="{FF2B5EF4-FFF2-40B4-BE49-F238E27FC236}">
                <a16:creationId xmlns:a16="http://schemas.microsoft.com/office/drawing/2014/main" id="{B2A50B16-EDDF-4F8E-8E61-17E398D06F32}"/>
              </a:ext>
            </a:extLst>
          </p:cNvPr>
          <p:cNvSpPr>
            <a:spLocks noGrp="1"/>
          </p:cNvSpPr>
          <p:nvPr>
            <p:ph idx="1"/>
          </p:nvPr>
        </p:nvSpPr>
        <p:spPr>
          <a:xfrm>
            <a:off x="475814" y="1693703"/>
            <a:ext cx="11229516" cy="4303509"/>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A close up of a logo&#10;&#10;Description generated with very high confidence">
            <a:extLst>
              <a:ext uri="{FF2B5EF4-FFF2-40B4-BE49-F238E27FC236}">
                <a16:creationId xmlns:a16="http://schemas.microsoft.com/office/drawing/2014/main" id="{B361314F-AD54-4372-AC14-9CC620E0DE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044" b="10446"/>
          <a:stretch/>
        </p:blipFill>
        <p:spPr>
          <a:xfrm>
            <a:off x="4578232" y="6117024"/>
            <a:ext cx="3329507" cy="74666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1" name="Isosceles Triangle 9">
            <a:extLst>
              <a:ext uri="{FF2B5EF4-FFF2-40B4-BE49-F238E27FC236}">
                <a16:creationId xmlns:a16="http://schemas.microsoft.com/office/drawing/2014/main" id="{C97EE39D-45B9-4BC4-A0D5-310EF34CFB88}"/>
              </a:ext>
            </a:extLst>
          </p:cNvPr>
          <p:cNvSpPr/>
          <p:nvPr userDrawn="1"/>
        </p:nvSpPr>
        <p:spPr>
          <a:xfrm>
            <a:off x="12703" y="2031"/>
            <a:ext cx="12195630" cy="68471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096136 w 12222426"/>
              <a:gd name="connsiteY1" fmla="*/ 5264333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59130"/>
              <a:gd name="connsiteY0" fmla="*/ 6847114 h 6847115"/>
              <a:gd name="connsiteX1" fmla="*/ 10096136 w 12259130"/>
              <a:gd name="connsiteY1" fmla="*/ 5238933 h 6847115"/>
              <a:gd name="connsiteX2" fmla="*/ 12259130 w 12259130"/>
              <a:gd name="connsiteY2" fmla="*/ 0 h 6847115"/>
              <a:gd name="connsiteX3" fmla="*/ 12221030 w 12259130"/>
              <a:gd name="connsiteY3" fmla="*/ 6847115 h 6847115"/>
              <a:gd name="connsiteX4" fmla="*/ 0 w 12259130"/>
              <a:gd name="connsiteY4" fmla="*/ 6847114 h 6847115"/>
              <a:gd name="connsiteX0" fmla="*/ 0 w 12170230"/>
              <a:gd name="connsiteY0" fmla="*/ 6859814 h 6859814"/>
              <a:gd name="connsiteX1" fmla="*/ 10007236 w 12170230"/>
              <a:gd name="connsiteY1" fmla="*/ 5238933 h 6859814"/>
              <a:gd name="connsiteX2" fmla="*/ 12170230 w 12170230"/>
              <a:gd name="connsiteY2" fmla="*/ 0 h 6859814"/>
              <a:gd name="connsiteX3" fmla="*/ 12132130 w 12170230"/>
              <a:gd name="connsiteY3" fmla="*/ 6847115 h 6859814"/>
              <a:gd name="connsiteX4" fmla="*/ 0 w 12170230"/>
              <a:gd name="connsiteY4" fmla="*/ 6859814 h 6859814"/>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 name="connsiteX0" fmla="*/ 0 w 12195630"/>
              <a:gd name="connsiteY0" fmla="*/ 6847114 h 6847115"/>
              <a:gd name="connsiteX1" fmla="*/ 10032636 w 12195630"/>
              <a:gd name="connsiteY1" fmla="*/ 5238933 h 6847115"/>
              <a:gd name="connsiteX2" fmla="*/ 12195630 w 12195630"/>
              <a:gd name="connsiteY2" fmla="*/ 0 h 6847115"/>
              <a:gd name="connsiteX3" fmla="*/ 12157530 w 12195630"/>
              <a:gd name="connsiteY3" fmla="*/ 6847115 h 6847115"/>
              <a:gd name="connsiteX4" fmla="*/ 0 w 12195630"/>
              <a:gd name="connsiteY4" fmla="*/ 6847114 h 6847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630" h="6847115">
                <a:moveTo>
                  <a:pt x="0" y="6847114"/>
                </a:moveTo>
                <a:cubicBezTo>
                  <a:pt x="1860005" y="5494382"/>
                  <a:pt x="7994831" y="6388465"/>
                  <a:pt x="10032636" y="5238933"/>
                </a:cubicBezTo>
                <a:cubicBezTo>
                  <a:pt x="12206876" y="3558178"/>
                  <a:pt x="11083835" y="1631043"/>
                  <a:pt x="12195630" y="0"/>
                </a:cubicBezTo>
                <a:cubicBezTo>
                  <a:pt x="12190792" y="2281162"/>
                  <a:pt x="12162368" y="4565953"/>
                  <a:pt x="12157530" y="6847115"/>
                </a:cubicBezTo>
                <a:lnTo>
                  <a:pt x="0" y="684711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9">
            <a:extLst>
              <a:ext uri="{FF2B5EF4-FFF2-40B4-BE49-F238E27FC236}">
                <a16:creationId xmlns:a16="http://schemas.microsoft.com/office/drawing/2014/main" id="{66BF8A63-094C-431F-A3A0-63E41BD8DF9F}"/>
              </a:ext>
            </a:extLst>
          </p:cNvPr>
          <p:cNvSpPr/>
          <p:nvPr userDrawn="1"/>
        </p:nvSpPr>
        <p:spPr>
          <a:xfrm>
            <a:off x="-15213" y="-8794"/>
            <a:ext cx="12222426" cy="6872515"/>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700000"/>
              <a:gd name="connsiteY0" fmla="*/ 6858000 h 7525657"/>
              <a:gd name="connsiteX1" fmla="*/ 10371907 w 12700000"/>
              <a:gd name="connsiteY1" fmla="*/ 5786846 h 7525657"/>
              <a:gd name="connsiteX2" fmla="*/ 12192000 w 12700000"/>
              <a:gd name="connsiteY2" fmla="*/ 0 h 7525657"/>
              <a:gd name="connsiteX3" fmla="*/ 12700000 w 12700000"/>
              <a:gd name="connsiteY3" fmla="*/ 7525657 h 7525657"/>
              <a:gd name="connsiteX4" fmla="*/ 0 w 12700000"/>
              <a:gd name="connsiteY4" fmla="*/ 6858000 h 7525657"/>
              <a:gd name="connsiteX0" fmla="*/ 0 w 12729029"/>
              <a:gd name="connsiteY0" fmla="*/ 6204858 h 6872515"/>
              <a:gd name="connsiteX1" fmla="*/ 10371907 w 12729029"/>
              <a:gd name="connsiteY1" fmla="*/ 5133704 h 6872515"/>
              <a:gd name="connsiteX2" fmla="*/ 12729029 w 12729029"/>
              <a:gd name="connsiteY2" fmla="*/ 0 h 6872515"/>
              <a:gd name="connsiteX3" fmla="*/ 12700000 w 12729029"/>
              <a:gd name="connsiteY3" fmla="*/ 6872515 h 6872515"/>
              <a:gd name="connsiteX4" fmla="*/ 0 w 12729029"/>
              <a:gd name="connsiteY4" fmla="*/ 6204858 h 6872515"/>
              <a:gd name="connsiteX0" fmla="*/ 0 w 12162972"/>
              <a:gd name="connsiteY0" fmla="*/ 6872515 h 6872515"/>
              <a:gd name="connsiteX1" fmla="*/ 9805850 w 12162972"/>
              <a:gd name="connsiteY1" fmla="*/ 5133704 h 6872515"/>
              <a:gd name="connsiteX2" fmla="*/ 12162972 w 12162972"/>
              <a:gd name="connsiteY2" fmla="*/ 0 h 6872515"/>
              <a:gd name="connsiteX3" fmla="*/ 12133943 w 12162972"/>
              <a:gd name="connsiteY3" fmla="*/ 6872515 h 6872515"/>
              <a:gd name="connsiteX4" fmla="*/ 0 w 12162972"/>
              <a:gd name="connsiteY4" fmla="*/ 6872515 h 6872515"/>
              <a:gd name="connsiteX0" fmla="*/ 0 w 12148458"/>
              <a:gd name="connsiteY0" fmla="*/ 6843486 h 6843486"/>
              <a:gd name="connsiteX1" fmla="*/ 9805850 w 12148458"/>
              <a:gd name="connsiteY1" fmla="*/ 5104675 h 6843486"/>
              <a:gd name="connsiteX2" fmla="*/ 12148458 w 12148458"/>
              <a:gd name="connsiteY2" fmla="*/ 0 h 6843486"/>
              <a:gd name="connsiteX3" fmla="*/ 12133943 w 12148458"/>
              <a:gd name="connsiteY3" fmla="*/ 6843486 h 6843486"/>
              <a:gd name="connsiteX4" fmla="*/ 0 w 12148458"/>
              <a:gd name="connsiteY4" fmla="*/ 6843486 h 6843486"/>
              <a:gd name="connsiteX0" fmla="*/ 0 w 12148458"/>
              <a:gd name="connsiteY0" fmla="*/ 6843486 h 6843486"/>
              <a:gd name="connsiteX1" fmla="*/ 9805850 w 12148458"/>
              <a:gd name="connsiteY1" fmla="*/ 5104675 h 6843486"/>
              <a:gd name="connsiteX2" fmla="*/ 12148458 w 12148458"/>
              <a:gd name="connsiteY2" fmla="*/ 0 h 6843486"/>
              <a:gd name="connsiteX3" fmla="*/ 12032343 w 12148458"/>
              <a:gd name="connsiteY3" fmla="*/ 6698343 h 6843486"/>
              <a:gd name="connsiteX4" fmla="*/ 0 w 12148458"/>
              <a:gd name="connsiteY4" fmla="*/ 6843486 h 6843486"/>
              <a:gd name="connsiteX0" fmla="*/ 0 w 12149854"/>
              <a:gd name="connsiteY0" fmla="*/ 6843486 h 6843486"/>
              <a:gd name="connsiteX1" fmla="*/ 9805850 w 12149854"/>
              <a:gd name="connsiteY1" fmla="*/ 5104675 h 6843486"/>
              <a:gd name="connsiteX2" fmla="*/ 12148458 w 12149854"/>
              <a:gd name="connsiteY2" fmla="*/ 0 h 6843486"/>
              <a:gd name="connsiteX3" fmla="*/ 12148458 w 12149854"/>
              <a:gd name="connsiteY3" fmla="*/ 6828972 h 6843486"/>
              <a:gd name="connsiteX4" fmla="*/ 0 w 12149854"/>
              <a:gd name="connsiteY4" fmla="*/ 6843486 h 6843486"/>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28972 h 6887029"/>
              <a:gd name="connsiteX4" fmla="*/ 0 w 12193397"/>
              <a:gd name="connsiteY4" fmla="*/ 6887029 h 6887029"/>
              <a:gd name="connsiteX0" fmla="*/ 0 w 12193397"/>
              <a:gd name="connsiteY0" fmla="*/ 6887029 h 6887029"/>
              <a:gd name="connsiteX1" fmla="*/ 9849393 w 12193397"/>
              <a:gd name="connsiteY1" fmla="*/ 5104675 h 6887029"/>
              <a:gd name="connsiteX2" fmla="*/ 12192001 w 12193397"/>
              <a:gd name="connsiteY2" fmla="*/ 0 h 6887029"/>
              <a:gd name="connsiteX3" fmla="*/ 12192001 w 12193397"/>
              <a:gd name="connsiteY3" fmla="*/ 6887029 h 6887029"/>
              <a:gd name="connsiteX4" fmla="*/ 0 w 12193397"/>
              <a:gd name="connsiteY4" fmla="*/ 6887029 h 6887029"/>
              <a:gd name="connsiteX0" fmla="*/ 0 w 12192154"/>
              <a:gd name="connsiteY0" fmla="*/ 6219372 h 6219372"/>
              <a:gd name="connsiteX1" fmla="*/ 9849393 w 12192154"/>
              <a:gd name="connsiteY1" fmla="*/ 4437018 h 6219372"/>
              <a:gd name="connsiteX2" fmla="*/ 12090401 w 12192154"/>
              <a:gd name="connsiteY2" fmla="*/ 0 h 6219372"/>
              <a:gd name="connsiteX3" fmla="*/ 12192001 w 12192154"/>
              <a:gd name="connsiteY3" fmla="*/ 6219372 h 6219372"/>
              <a:gd name="connsiteX4" fmla="*/ 0 w 12192154"/>
              <a:gd name="connsiteY4" fmla="*/ 6219372 h 6219372"/>
              <a:gd name="connsiteX0" fmla="*/ 0 w 12193397"/>
              <a:gd name="connsiteY0" fmla="*/ 6219372 h 6219372"/>
              <a:gd name="connsiteX1" fmla="*/ 9849393 w 12193397"/>
              <a:gd name="connsiteY1" fmla="*/ 4437018 h 6219372"/>
              <a:gd name="connsiteX2" fmla="*/ 12192001 w 12193397"/>
              <a:gd name="connsiteY2" fmla="*/ 0 h 6219372"/>
              <a:gd name="connsiteX3" fmla="*/ 12192001 w 12193397"/>
              <a:gd name="connsiteY3" fmla="*/ 6219372 h 6219372"/>
              <a:gd name="connsiteX4" fmla="*/ 0 w 12193397"/>
              <a:gd name="connsiteY4" fmla="*/ 6219372 h 6219372"/>
              <a:gd name="connsiteX0" fmla="*/ 0 w 12193397"/>
              <a:gd name="connsiteY0" fmla="*/ 6219372 h 6872515"/>
              <a:gd name="connsiteX1" fmla="*/ 9849393 w 12193397"/>
              <a:gd name="connsiteY1" fmla="*/ 4437018 h 6872515"/>
              <a:gd name="connsiteX2" fmla="*/ 12192001 w 12193397"/>
              <a:gd name="connsiteY2" fmla="*/ 0 h 6872515"/>
              <a:gd name="connsiteX3" fmla="*/ 12192001 w 12193397"/>
              <a:gd name="connsiteY3" fmla="*/ 6872515 h 6872515"/>
              <a:gd name="connsiteX4" fmla="*/ 0 w 12193397"/>
              <a:gd name="connsiteY4" fmla="*/ 6219372 h 6872515"/>
              <a:gd name="connsiteX0" fmla="*/ 0 w 12222426"/>
              <a:gd name="connsiteY0" fmla="*/ 6872514 h 6872515"/>
              <a:gd name="connsiteX1" fmla="*/ 9878422 w 12222426"/>
              <a:gd name="connsiteY1" fmla="*/ 4437018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197736 w 12222426"/>
              <a:gd name="connsiteY1" fmla="*/ 4814390 h 6872515"/>
              <a:gd name="connsiteX2" fmla="*/ 12221030 w 12222426"/>
              <a:gd name="connsiteY2" fmla="*/ 0 h 6872515"/>
              <a:gd name="connsiteX3" fmla="*/ 12221030 w 12222426"/>
              <a:gd name="connsiteY3" fmla="*/ 6872515 h 6872515"/>
              <a:gd name="connsiteX4" fmla="*/ 0 w 12222426"/>
              <a:gd name="connsiteY4" fmla="*/ 6872514 h 6872515"/>
              <a:gd name="connsiteX0" fmla="*/ 0 w 12222426"/>
              <a:gd name="connsiteY0" fmla="*/ 6872514 h 6872515"/>
              <a:gd name="connsiteX1" fmla="*/ 10212250 w 12222426"/>
              <a:gd name="connsiteY1" fmla="*/ 5409476 h 6872515"/>
              <a:gd name="connsiteX2" fmla="*/ 12221030 w 12222426"/>
              <a:gd name="connsiteY2" fmla="*/ 0 h 6872515"/>
              <a:gd name="connsiteX3" fmla="*/ 12221030 w 12222426"/>
              <a:gd name="connsiteY3" fmla="*/ 6872515 h 6872515"/>
              <a:gd name="connsiteX4" fmla="*/ 0 w 12222426"/>
              <a:gd name="connsiteY4" fmla="*/ 6872514 h 687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2426" h="6872515">
                <a:moveTo>
                  <a:pt x="0" y="6872514"/>
                </a:moveTo>
                <a:cubicBezTo>
                  <a:pt x="2037805" y="5722982"/>
                  <a:pt x="8174445" y="6559008"/>
                  <a:pt x="10212250" y="5409476"/>
                </a:cubicBezTo>
                <a:cubicBezTo>
                  <a:pt x="12386490" y="3728721"/>
                  <a:pt x="11261635" y="1719943"/>
                  <a:pt x="12221030" y="0"/>
                </a:cubicBezTo>
                <a:cubicBezTo>
                  <a:pt x="12216192" y="2281162"/>
                  <a:pt x="12225868" y="4591353"/>
                  <a:pt x="12221030" y="6872515"/>
                </a:cubicBezTo>
                <a:lnTo>
                  <a:pt x="0" y="687251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9">
            <a:extLst>
              <a:ext uri="{FF2B5EF4-FFF2-40B4-BE49-F238E27FC236}">
                <a16:creationId xmlns:a16="http://schemas.microsoft.com/office/drawing/2014/main" id="{ED72CE23-6E9E-445E-A127-A9C3AB89B488}"/>
              </a:ext>
            </a:extLst>
          </p:cNvPr>
          <p:cNvSpPr/>
          <p:nvPr userDrawn="1"/>
        </p:nvSpPr>
        <p:spPr>
          <a:xfrm rot="10800000">
            <a:off x="1" y="-12699"/>
            <a:ext cx="12204700" cy="68707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039600"/>
              <a:gd name="connsiteY0" fmla="*/ 6997700 h 6997700"/>
              <a:gd name="connsiteX1" fmla="*/ 10045336 w 12039600"/>
              <a:gd name="connsiteY1" fmla="*/ 5656217 h 6997700"/>
              <a:gd name="connsiteX2" fmla="*/ 12039600 w 12039600"/>
              <a:gd name="connsiteY2" fmla="*/ 0 h 6997700"/>
              <a:gd name="connsiteX3" fmla="*/ 12039600 w 12039600"/>
              <a:gd name="connsiteY3" fmla="*/ 6858000 h 6997700"/>
              <a:gd name="connsiteX4" fmla="*/ 0 w 12039600"/>
              <a:gd name="connsiteY4" fmla="*/ 6997700 h 6997700"/>
              <a:gd name="connsiteX0" fmla="*/ 0 w 12192000"/>
              <a:gd name="connsiteY0" fmla="*/ 6997700 h 6997700"/>
              <a:gd name="connsiteX1" fmla="*/ 10045336 w 12192000"/>
              <a:gd name="connsiteY1" fmla="*/ 5656217 h 6997700"/>
              <a:gd name="connsiteX2" fmla="*/ 12039600 w 12192000"/>
              <a:gd name="connsiteY2" fmla="*/ 0 h 6997700"/>
              <a:gd name="connsiteX3" fmla="*/ 12192000 w 12192000"/>
              <a:gd name="connsiteY3" fmla="*/ 6997700 h 6997700"/>
              <a:gd name="connsiteX4" fmla="*/ 0 w 12192000"/>
              <a:gd name="connsiteY4" fmla="*/ 6997700 h 6997700"/>
              <a:gd name="connsiteX0" fmla="*/ 0 w 12192000"/>
              <a:gd name="connsiteY0" fmla="*/ 6845300 h 6845300"/>
              <a:gd name="connsiteX1" fmla="*/ 10045336 w 12192000"/>
              <a:gd name="connsiteY1" fmla="*/ 55038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83436 w 12192000"/>
              <a:gd name="connsiteY1" fmla="*/ 55927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192000"/>
              <a:gd name="connsiteY0" fmla="*/ 6845300 h 6845300"/>
              <a:gd name="connsiteX1" fmla="*/ 10045336 w 12192000"/>
              <a:gd name="connsiteY1" fmla="*/ 5554617 h 6845300"/>
              <a:gd name="connsiteX2" fmla="*/ 12192000 w 12192000"/>
              <a:gd name="connsiteY2" fmla="*/ 0 h 6845300"/>
              <a:gd name="connsiteX3" fmla="*/ 12192000 w 12192000"/>
              <a:gd name="connsiteY3" fmla="*/ 6845300 h 6845300"/>
              <a:gd name="connsiteX4" fmla="*/ 0 w 12192000"/>
              <a:gd name="connsiteY4" fmla="*/ 68453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45300"/>
              <a:gd name="connsiteX1" fmla="*/ 10058036 w 12204700"/>
              <a:gd name="connsiteY1" fmla="*/ 5554617 h 6845300"/>
              <a:gd name="connsiteX2" fmla="*/ 12204700 w 12204700"/>
              <a:gd name="connsiteY2" fmla="*/ 0 h 6845300"/>
              <a:gd name="connsiteX3" fmla="*/ 12204700 w 12204700"/>
              <a:gd name="connsiteY3" fmla="*/ 6845300 h 6845300"/>
              <a:gd name="connsiteX4" fmla="*/ 0 w 12204700"/>
              <a:gd name="connsiteY4" fmla="*/ 6832600 h 6845300"/>
              <a:gd name="connsiteX0" fmla="*/ 0 w 12204700"/>
              <a:gd name="connsiteY0" fmla="*/ 6832600 h 6870700"/>
              <a:gd name="connsiteX1" fmla="*/ 10058036 w 12204700"/>
              <a:gd name="connsiteY1" fmla="*/ 5554617 h 6870700"/>
              <a:gd name="connsiteX2" fmla="*/ 12204700 w 12204700"/>
              <a:gd name="connsiteY2" fmla="*/ 0 h 6870700"/>
              <a:gd name="connsiteX3" fmla="*/ 12192000 w 12204700"/>
              <a:gd name="connsiteY3" fmla="*/ 6870700 h 6870700"/>
              <a:gd name="connsiteX4" fmla="*/ 0 w 12204700"/>
              <a:gd name="connsiteY4" fmla="*/ 68326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6870700">
                <a:moveTo>
                  <a:pt x="0" y="6832600"/>
                </a:moveTo>
                <a:cubicBezTo>
                  <a:pt x="1885405" y="5568768"/>
                  <a:pt x="8020231" y="6704149"/>
                  <a:pt x="10058036" y="5554617"/>
                </a:cubicBezTo>
                <a:cubicBezTo>
                  <a:pt x="12232276" y="3873862"/>
                  <a:pt x="11054805" y="1554843"/>
                  <a:pt x="12204700" y="0"/>
                </a:cubicBezTo>
                <a:cubicBezTo>
                  <a:pt x="12200467" y="2290233"/>
                  <a:pt x="12196233" y="4580467"/>
                  <a:pt x="12192000" y="6870700"/>
                </a:cubicBezTo>
                <a:lnTo>
                  <a:pt x="0" y="6832600"/>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AF55D275-D7F0-4BC5-ACE1-08EA96FE065F}"/>
              </a:ext>
            </a:extLst>
          </p:cNvPr>
          <p:cNvSpPr/>
          <p:nvPr userDrawn="1"/>
        </p:nvSpPr>
        <p:spPr>
          <a:xfrm rot="10800000">
            <a:off x="1" y="1"/>
            <a:ext cx="12192000" cy="6858000"/>
          </a:xfrm>
          <a:custGeom>
            <a:avLst/>
            <a:gdLst>
              <a:gd name="connsiteX0" fmla="*/ 0 w 12192000"/>
              <a:gd name="connsiteY0" fmla="*/ 6858000 h 6858000"/>
              <a:gd name="connsiteX1" fmla="*/ 1219200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9313816 w 12192000"/>
              <a:gd name="connsiteY1" fmla="*/ 5159828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36776 w 12192000"/>
              <a:gd name="connsiteY1" fmla="*/ 5630091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371907 w 12192000"/>
              <a:gd name="connsiteY1" fmla="*/ 5786846 h 6858000"/>
              <a:gd name="connsiteX2" fmla="*/ 12192000 w 12192000"/>
              <a:gd name="connsiteY2" fmla="*/ 0 h 6858000"/>
              <a:gd name="connsiteX3" fmla="*/ 12192000 w 12192000"/>
              <a:gd name="connsiteY3" fmla="*/ 6858000 h 6858000"/>
              <a:gd name="connsiteX4" fmla="*/ 0 w 12192000"/>
              <a:gd name="connsiteY4" fmla="*/ 6858000 h 6858000"/>
              <a:gd name="connsiteX0" fmla="*/ 0 w 12192000"/>
              <a:gd name="connsiteY0" fmla="*/ 6858000 h 6858000"/>
              <a:gd name="connsiteX1" fmla="*/ 10197736 w 12192000"/>
              <a:gd name="connsiteY1" fmla="*/ 5656217 h 6858000"/>
              <a:gd name="connsiteX2" fmla="*/ 12192000 w 12192000"/>
              <a:gd name="connsiteY2" fmla="*/ 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6858000"/>
                </a:moveTo>
                <a:cubicBezTo>
                  <a:pt x="2037805" y="5708468"/>
                  <a:pt x="8159931" y="6805749"/>
                  <a:pt x="10197736" y="5656217"/>
                </a:cubicBezTo>
                <a:cubicBezTo>
                  <a:pt x="12371976" y="3975462"/>
                  <a:pt x="11232605" y="1719943"/>
                  <a:pt x="12192000" y="0"/>
                </a:cubicBezTo>
                <a:lnTo>
                  <a:pt x="12192000" y="6858000"/>
                </a:lnTo>
                <a:lnTo>
                  <a:pt x="0" y="6858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indoor&#10;&#10;Description generated with high confidence">
            <a:extLst>
              <a:ext uri="{FF2B5EF4-FFF2-40B4-BE49-F238E27FC236}">
                <a16:creationId xmlns:a16="http://schemas.microsoft.com/office/drawing/2014/main" id="{9358ED85-3F91-4A60-AA0D-5214CD30A548}"/>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7201"/>
          <a:stretch/>
        </p:blipFill>
        <p:spPr>
          <a:xfrm>
            <a:off x="354562" y="479042"/>
            <a:ext cx="1824738" cy="1432477"/>
          </a:xfrm>
          <a:prstGeom prst="rect">
            <a:avLst/>
          </a:prstGeom>
        </p:spPr>
      </p:pic>
      <p:sp>
        <p:nvSpPr>
          <p:cNvPr id="22" name="Subtitle 2">
            <a:extLst>
              <a:ext uri="{FF2B5EF4-FFF2-40B4-BE49-F238E27FC236}">
                <a16:creationId xmlns:a16="http://schemas.microsoft.com/office/drawing/2014/main" id="{BE025E4A-4CBA-48FB-AEF6-DE10B0DC6327}"/>
              </a:ext>
            </a:extLst>
          </p:cNvPr>
          <p:cNvSpPr txBox="1">
            <a:spLocks/>
          </p:cNvSpPr>
          <p:nvPr userDrawn="1"/>
        </p:nvSpPr>
        <p:spPr>
          <a:xfrm>
            <a:off x="6958652" y="5796343"/>
            <a:ext cx="5132090" cy="97792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0" i="0" dirty="0">
                <a:solidFill>
                  <a:schemeClr val="bg1">
                    <a:lumMod val="65000"/>
                  </a:schemeClr>
                </a:solidFill>
                <a:latin typeface="Arial" panose="020B0604020202020204" pitchFamily="34" charset="0"/>
                <a:cs typeface="Arial" panose="020B0604020202020204" pitchFamily="34" charset="0"/>
              </a:rPr>
              <a:t>Curriculum Development </a:t>
            </a:r>
          </a:p>
          <a:p>
            <a:pPr algn="r"/>
            <a:r>
              <a:rPr lang="en-US" sz="1400" b="0" i="0" dirty="0">
                <a:solidFill>
                  <a:schemeClr val="bg1">
                    <a:lumMod val="65000"/>
                  </a:schemeClr>
                </a:solidFill>
                <a:latin typeface="Arial" panose="020B0604020202020204" pitchFamily="34" charset="0"/>
                <a:cs typeface="Arial" panose="020B0604020202020204" pitchFamily="34" charset="0"/>
              </a:rPr>
              <a:t>of Master’s Degree Program in </a:t>
            </a:r>
          </a:p>
          <a:p>
            <a:pPr algn="r"/>
            <a:r>
              <a:rPr lang="en-US" sz="1400" b="0" i="0" dirty="0">
                <a:solidFill>
                  <a:schemeClr val="bg1">
                    <a:lumMod val="65000"/>
                  </a:schemeClr>
                </a:solidFill>
                <a:latin typeface="Arial" panose="020B0604020202020204" pitchFamily="34" charset="0"/>
                <a:cs typeface="Arial" panose="020B0604020202020204" pitchFamily="34" charset="0"/>
              </a:rPr>
              <a:t>Industrial Engineering for Thailand Sustainable Smart Industry</a:t>
            </a:r>
          </a:p>
        </p:txBody>
      </p:sp>
      <p:sp>
        <p:nvSpPr>
          <p:cNvPr id="24" name="Rectangle 23">
            <a:extLst>
              <a:ext uri="{FF2B5EF4-FFF2-40B4-BE49-F238E27FC236}">
                <a16:creationId xmlns:a16="http://schemas.microsoft.com/office/drawing/2014/main" id="{6B09061E-C19F-4F07-A1CD-123D3E1DE607}"/>
              </a:ext>
            </a:extLst>
          </p:cNvPr>
          <p:cNvSpPr/>
          <p:nvPr userDrawn="1"/>
        </p:nvSpPr>
        <p:spPr>
          <a:xfrm>
            <a:off x="4042475" y="2034173"/>
            <a:ext cx="6001323" cy="1569660"/>
          </a:xfrm>
          <a:prstGeom prst="rect">
            <a:avLst/>
          </a:prstGeom>
          <a:noFill/>
        </p:spPr>
        <p:txBody>
          <a:bodyPr wrap="none" lIns="91440" tIns="45720" rIns="91440" bIns="45720">
            <a:spAutoFit/>
          </a:bodyPr>
          <a:lstStyle/>
          <a:p>
            <a:pPr algn="ctr"/>
            <a:r>
              <a:rPr lang="en-US" sz="9600" b="0" i="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Thank You</a:t>
            </a:r>
          </a:p>
        </p:txBody>
      </p:sp>
      <p:pic>
        <p:nvPicPr>
          <p:cNvPr id="19" name="Picture 18" descr="A close up of a logo&#10;&#10;Description generated with very high confidence">
            <a:extLst>
              <a:ext uri="{FF2B5EF4-FFF2-40B4-BE49-F238E27FC236}">
                <a16:creationId xmlns:a16="http://schemas.microsoft.com/office/drawing/2014/main" id="{FA31B2A8-CB08-462F-B7BA-1D4FF2A92C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8451" y="770574"/>
            <a:ext cx="4263315" cy="1217780"/>
          </a:xfrm>
          <a:prstGeom prst="rect">
            <a:avLst/>
          </a:prstGeom>
        </p:spPr>
      </p:pic>
      <p:grpSp>
        <p:nvGrpSpPr>
          <p:cNvPr id="26" name="Group 25"/>
          <p:cNvGrpSpPr/>
          <p:nvPr userDrawn="1"/>
        </p:nvGrpSpPr>
        <p:grpSpPr>
          <a:xfrm>
            <a:off x="1433334" y="1661096"/>
            <a:ext cx="10658792" cy="5077641"/>
            <a:chOff x="1433334" y="1661096"/>
            <a:chExt cx="10658792" cy="5077641"/>
          </a:xfrm>
        </p:grpSpPr>
        <p:pic>
          <p:nvPicPr>
            <p:cNvPr id="27" name="Picture 26">
              <a:extLst>
                <a:ext uri="{FF2B5EF4-FFF2-40B4-BE49-F238E27FC236}">
                  <a16:creationId xmlns:a16="http://schemas.microsoft.com/office/drawing/2014/main" id="{10E009E9-C9B2-471A-9A7A-5D205EEDA14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20309" y="4249828"/>
              <a:ext cx="1280160" cy="1280160"/>
            </a:xfrm>
            <a:prstGeom prst="rect">
              <a:avLst/>
            </a:prstGeom>
            <a:noFill/>
          </p:spPr>
        </p:pic>
        <p:pic>
          <p:nvPicPr>
            <p:cNvPr id="28" name="Picture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43366" y="5267033"/>
              <a:ext cx="1243584" cy="1228038"/>
            </a:xfrm>
            <a:prstGeom prst="rect">
              <a:avLst/>
            </a:prstGeom>
          </p:spPr>
        </p:pic>
        <p:pic>
          <p:nvPicPr>
            <p:cNvPr id="29" name="Picture 2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7735" y="5409421"/>
              <a:ext cx="1234440" cy="1234440"/>
            </a:xfrm>
            <a:prstGeom prst="rect">
              <a:avLst/>
            </a:prstGeom>
          </p:spPr>
        </p:pic>
        <p:pic>
          <p:nvPicPr>
            <p:cNvPr id="30" name="Picture 2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52371" y="4984342"/>
              <a:ext cx="1554480" cy="1417874"/>
            </a:xfrm>
            <a:prstGeom prst="rect">
              <a:avLst/>
            </a:prstGeom>
          </p:spPr>
        </p:pic>
        <p:grpSp>
          <p:nvGrpSpPr>
            <p:cNvPr id="31" name="Group 30"/>
            <p:cNvGrpSpPr/>
            <p:nvPr userDrawn="1"/>
          </p:nvGrpSpPr>
          <p:grpSpPr>
            <a:xfrm>
              <a:off x="1433334" y="5625782"/>
              <a:ext cx="1947672" cy="1112955"/>
              <a:chOff x="1462142" y="5625782"/>
              <a:chExt cx="1947672" cy="1112955"/>
            </a:xfrm>
          </p:grpSpPr>
          <p:sp>
            <p:nvSpPr>
              <p:cNvPr id="36" name="Rectangle 35"/>
              <p:cNvSpPr/>
              <p:nvPr userDrawn="1"/>
            </p:nvSpPr>
            <p:spPr>
              <a:xfrm>
                <a:off x="1709237" y="6396483"/>
                <a:ext cx="1453102" cy="15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62142" y="5625782"/>
                <a:ext cx="1947672" cy="1112955"/>
              </a:xfrm>
              <a:prstGeom prst="rect">
                <a:avLst/>
              </a:prstGeom>
            </p:spPr>
          </p:pic>
        </p:grpSp>
        <p:pic>
          <p:nvPicPr>
            <p:cNvPr id="32" name="Picture 3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635690" y="4846630"/>
              <a:ext cx="1252728" cy="1244376"/>
            </a:xfrm>
            <a:prstGeom prst="rect">
              <a:avLst/>
            </a:prstGeom>
          </p:spPr>
        </p:pic>
        <p:pic>
          <p:nvPicPr>
            <p:cNvPr id="33" name="Picture 3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031422" y="1661096"/>
              <a:ext cx="1060704" cy="1416670"/>
            </a:xfrm>
            <a:prstGeom prst="rect">
              <a:avLst/>
            </a:prstGeom>
          </p:spPr>
        </p:pic>
        <p:pic>
          <p:nvPicPr>
            <p:cNvPr id="34" name="Picture 3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82832" y="5179620"/>
              <a:ext cx="1225296" cy="1418349"/>
            </a:xfrm>
            <a:prstGeom prst="rect">
              <a:avLst/>
            </a:prstGeom>
          </p:spPr>
        </p:pic>
        <p:pic>
          <p:nvPicPr>
            <p:cNvPr id="35" name="Picture 3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39173" y="2994422"/>
              <a:ext cx="850392" cy="1490333"/>
            </a:xfrm>
            <a:prstGeom prst="rect">
              <a:avLst/>
            </a:prstGeom>
          </p:spPr>
        </p:pic>
      </p:grpSp>
      <p:grpSp>
        <p:nvGrpSpPr>
          <p:cNvPr id="25" name="Group 24">
            <a:extLst>
              <a:ext uri="{FF2B5EF4-FFF2-40B4-BE49-F238E27FC236}">
                <a16:creationId xmlns:a16="http://schemas.microsoft.com/office/drawing/2014/main" id="{45838C6F-2712-40E5-B33C-0F633F5A2BC1}"/>
              </a:ext>
            </a:extLst>
          </p:cNvPr>
          <p:cNvGrpSpPr/>
          <p:nvPr userDrawn="1"/>
        </p:nvGrpSpPr>
        <p:grpSpPr>
          <a:xfrm>
            <a:off x="208806" y="3605919"/>
            <a:ext cx="4259613" cy="2063948"/>
            <a:chOff x="1367874" y="3724026"/>
            <a:chExt cx="4259613" cy="2063948"/>
          </a:xfrm>
        </p:grpSpPr>
        <p:pic>
          <p:nvPicPr>
            <p:cNvPr id="38" name="Picture 8" descr="Related image">
              <a:extLst>
                <a:ext uri="{FF2B5EF4-FFF2-40B4-BE49-F238E27FC236}">
                  <a16:creationId xmlns:a16="http://schemas.microsoft.com/office/drawing/2014/main" id="{C347F2E1-32C3-42DE-A641-A761A9BC8457}"/>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2951" t="10377" r="11299" b="16033"/>
            <a:stretch/>
          </p:blipFill>
          <p:spPr bwMode="auto">
            <a:xfrm>
              <a:off x="1451557" y="4417174"/>
              <a:ext cx="658490" cy="6397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38" descr="Image result for youtube icon png">
              <a:extLst>
                <a:ext uri="{FF2B5EF4-FFF2-40B4-BE49-F238E27FC236}">
                  <a16:creationId xmlns:a16="http://schemas.microsoft.com/office/drawing/2014/main" id="{433171C4-5851-4396-BA52-6A4F1EB08AA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367874" y="5129484"/>
              <a:ext cx="658490" cy="65849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6" descr="Image result for website icon png">
              <a:extLst>
                <a:ext uri="{FF2B5EF4-FFF2-40B4-BE49-F238E27FC236}">
                  <a16:creationId xmlns:a16="http://schemas.microsoft.com/office/drawing/2014/main" id="{700B0FFF-4324-4D36-ABB6-514B1D0CC3D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b="6087"/>
            <a:stretch/>
          </p:blipFill>
          <p:spPr bwMode="auto">
            <a:xfrm>
              <a:off x="1496281" y="3724026"/>
              <a:ext cx="658490" cy="61840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A5E2B65C-C975-427A-8BB0-A7D46DE78454}"/>
                </a:ext>
              </a:extLst>
            </p:cNvPr>
            <p:cNvSpPr txBox="1"/>
            <p:nvPr userDrawn="1"/>
          </p:nvSpPr>
          <p:spPr>
            <a:xfrm>
              <a:off x="2137507" y="3833173"/>
              <a:ext cx="3489980" cy="400110"/>
            </a:xfrm>
            <a:prstGeom prst="rect">
              <a:avLst/>
            </a:prstGeom>
            <a:noFill/>
          </p:spPr>
          <p:txBody>
            <a:bodyPr wrap="square" rtlCol="0">
              <a:spAutoFit/>
            </a:bodyPr>
            <a:lstStyle/>
            <a:p>
              <a:pPr algn="l"/>
              <a:r>
                <a:rPr lang="en-US" sz="2000" dirty="0">
                  <a:solidFill>
                    <a:srgbClr val="002060"/>
                  </a:solidFill>
                </a:rPr>
                <a:t>https://msie4.ait.ac.th/</a:t>
              </a:r>
            </a:p>
          </p:txBody>
        </p:sp>
        <p:sp>
          <p:nvSpPr>
            <p:cNvPr id="42" name="TextBox 41">
              <a:extLst>
                <a:ext uri="{FF2B5EF4-FFF2-40B4-BE49-F238E27FC236}">
                  <a16:creationId xmlns:a16="http://schemas.microsoft.com/office/drawing/2014/main" id="{5D1A48ED-6076-4329-BBEF-FBED22F94A4E}"/>
                </a:ext>
              </a:extLst>
            </p:cNvPr>
            <p:cNvSpPr txBox="1"/>
            <p:nvPr userDrawn="1"/>
          </p:nvSpPr>
          <p:spPr>
            <a:xfrm>
              <a:off x="2060031" y="5269018"/>
              <a:ext cx="3166593" cy="400110"/>
            </a:xfrm>
            <a:prstGeom prst="rect">
              <a:avLst/>
            </a:prstGeom>
            <a:noFill/>
          </p:spPr>
          <p:txBody>
            <a:bodyPr wrap="square" rtlCol="0">
              <a:spAutoFit/>
            </a:bodyPr>
            <a:lstStyle/>
            <a:p>
              <a:pPr algn="l"/>
              <a:r>
                <a:rPr lang="en-US" sz="2000" dirty="0">
                  <a:solidFill>
                    <a:srgbClr val="002060"/>
                  </a:solidFill>
                </a:rPr>
                <a:t>MSIE 4.0 Channel</a:t>
              </a:r>
            </a:p>
          </p:txBody>
        </p:sp>
        <p:sp>
          <p:nvSpPr>
            <p:cNvPr id="43" name="TextBox 42">
              <a:extLst>
                <a:ext uri="{FF2B5EF4-FFF2-40B4-BE49-F238E27FC236}">
                  <a16:creationId xmlns:a16="http://schemas.microsoft.com/office/drawing/2014/main" id="{FD629B7C-F449-4D17-9736-3DF1838E5F47}"/>
                </a:ext>
              </a:extLst>
            </p:cNvPr>
            <p:cNvSpPr txBox="1"/>
            <p:nvPr userDrawn="1"/>
          </p:nvSpPr>
          <p:spPr>
            <a:xfrm>
              <a:off x="2109384" y="4536977"/>
              <a:ext cx="3166593" cy="400110"/>
            </a:xfrm>
            <a:prstGeom prst="rect">
              <a:avLst/>
            </a:prstGeom>
            <a:noFill/>
          </p:spPr>
          <p:txBody>
            <a:bodyPr wrap="square" rtlCol="0">
              <a:spAutoFit/>
            </a:bodyPr>
            <a:lstStyle/>
            <a:p>
              <a:pPr algn="l"/>
              <a:r>
                <a:rPr lang="en-US" sz="2000" dirty="0">
                  <a:solidFill>
                    <a:srgbClr val="002060"/>
                  </a:solidFill>
                </a:rPr>
                <a:t>@MSIE4Thailand</a:t>
              </a:r>
            </a:p>
          </p:txBody>
        </p:sp>
      </p:grpSp>
      <p:sp>
        <p:nvSpPr>
          <p:cNvPr id="44" name="TextBox 43">
            <a:extLst>
              <a:ext uri="{FF2B5EF4-FFF2-40B4-BE49-F238E27FC236}">
                <a16:creationId xmlns:a16="http://schemas.microsoft.com/office/drawing/2014/main" id="{F67F8699-7B71-4797-B9A1-850CF5BF8DCB}"/>
              </a:ext>
            </a:extLst>
          </p:cNvPr>
          <p:cNvSpPr txBox="1"/>
          <p:nvPr userDrawn="1"/>
        </p:nvSpPr>
        <p:spPr>
          <a:xfrm>
            <a:off x="4042475" y="3672689"/>
            <a:ext cx="6311008" cy="430887"/>
          </a:xfrm>
          <a:prstGeom prst="rect">
            <a:avLst/>
          </a:prstGeom>
          <a:noFill/>
        </p:spPr>
        <p:txBody>
          <a:bodyPr wrap="square" rtlCol="0">
            <a:spAutoFit/>
          </a:bodyPr>
          <a:lstStyle/>
          <a:p>
            <a:pPr algn="ctr"/>
            <a:r>
              <a:rPr lang="en-US" sz="2200" dirty="0">
                <a:solidFill>
                  <a:srgbClr val="002060"/>
                </a:solidFill>
              </a:rPr>
              <a:t>Together We Will Make Our Education Stronger</a:t>
            </a:r>
          </a:p>
        </p:txBody>
      </p:sp>
    </p:spTree>
    <p:extLst>
      <p:ext uri="{BB962C8B-B14F-4D97-AF65-F5344CB8AC3E}">
        <p14:creationId xmlns:p14="http://schemas.microsoft.com/office/powerpoint/2010/main" val="286089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607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7A579E-4B74-4964-A53B-FB8332EF5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C04A4-EEFA-4B33-8F0B-8AD3425CE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46A3A-1AE9-4421-975B-95106E5773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CF984-20D0-475F-95E8-BAD667F37A1D}" type="datetimeFigureOut">
              <a:rPr lang="en-US" smtClean="0"/>
              <a:t>07-Jul-20</a:t>
            </a:fld>
            <a:endParaRPr lang="en-US"/>
          </a:p>
        </p:txBody>
      </p:sp>
      <p:sp>
        <p:nvSpPr>
          <p:cNvPr id="5" name="Footer Placeholder 4">
            <a:extLst>
              <a:ext uri="{FF2B5EF4-FFF2-40B4-BE49-F238E27FC236}">
                <a16:creationId xmlns:a16="http://schemas.microsoft.com/office/drawing/2014/main" id="{3D2ECF4F-5EC1-4EF5-ABA2-A2BF92300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6227D0-FBCE-4F46-A81F-6B494FE79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D2C98-E128-431B-B44D-4E0429A369B3}" type="slidenum">
              <a:rPr lang="en-US" smtClean="0"/>
              <a:t>‹#›</a:t>
            </a:fld>
            <a:endParaRPr lang="en-US"/>
          </a:p>
        </p:txBody>
      </p:sp>
    </p:spTree>
    <p:extLst>
      <p:ext uri="{BB962C8B-B14F-4D97-AF65-F5344CB8AC3E}">
        <p14:creationId xmlns:p14="http://schemas.microsoft.com/office/powerpoint/2010/main" val="321489313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2" r:id="rId4"/>
    <p:sldLayoutId id="214748366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56177" y="2204653"/>
            <a:ext cx="9672210" cy="1121423"/>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4400" b="0" i="0" kern="1200">
                <a:solidFill>
                  <a:schemeClr val="tx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sz="4800" dirty="0">
                <a:solidFill>
                  <a:srgbClr val="002060"/>
                </a:solidFill>
              </a:rPr>
              <a:t>Advanced Optimization: </a:t>
            </a:r>
          </a:p>
          <a:p>
            <a:r>
              <a:rPr lang="en-US" dirty="0">
                <a:solidFill>
                  <a:srgbClr val="002060"/>
                </a:solidFill>
              </a:rPr>
              <a:t>Techniques and Industrial Applications</a:t>
            </a:r>
          </a:p>
          <a:p>
            <a:endParaRPr lang="en-US" sz="3200" dirty="0">
              <a:solidFill>
                <a:srgbClr val="002060"/>
              </a:solidFill>
            </a:endParaRPr>
          </a:p>
        </p:txBody>
      </p:sp>
      <p:sp>
        <p:nvSpPr>
          <p:cNvPr id="5" name="Subtitle 4">
            <a:extLst>
              <a:ext uri="{FF2B5EF4-FFF2-40B4-BE49-F238E27FC236}">
                <a16:creationId xmlns:a16="http://schemas.microsoft.com/office/drawing/2014/main" id="{5A51033F-DC79-40D3-B922-49AF37BB890E}"/>
              </a:ext>
            </a:extLst>
          </p:cNvPr>
          <p:cNvSpPr>
            <a:spLocks noGrp="1"/>
          </p:cNvSpPr>
          <p:nvPr>
            <p:ph type="subTitle" idx="1"/>
          </p:nvPr>
        </p:nvSpPr>
        <p:spPr/>
        <p:txBody>
          <a:bodyPr/>
          <a:lstStyle/>
          <a:p>
            <a:r>
              <a:rPr lang="en-US" sz="3600" dirty="0">
                <a:solidFill>
                  <a:srgbClr val="002060"/>
                </a:solidFill>
                <a:effectLst>
                  <a:outerShdw blurRad="38100" dist="38100" dir="2700000" algn="tl">
                    <a:srgbClr val="000000">
                      <a:alpha val="43137"/>
                    </a:srgbClr>
                  </a:outerShdw>
                </a:effectLst>
                <a:ea typeface="+mj-ea"/>
              </a:rPr>
              <a:t>Module 3: Optimization and Its Applications in Industry 4 Era </a:t>
            </a:r>
          </a:p>
        </p:txBody>
      </p:sp>
    </p:spTree>
    <p:extLst>
      <p:ext uri="{BB962C8B-B14F-4D97-AF65-F5344CB8AC3E}">
        <p14:creationId xmlns:p14="http://schemas.microsoft.com/office/powerpoint/2010/main" val="145735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use the Mobile Application and Software (</a:t>
            </a:r>
            <a:r>
              <a:rPr lang="en-US" dirty="0" err="1"/>
              <a:t>IceApp</a:t>
            </a:r>
            <a:r>
              <a:rPr lang="en-US" dirty="0"/>
              <a:t>) </a:t>
            </a:r>
          </a:p>
        </p:txBody>
      </p:sp>
      <p:sp>
        <p:nvSpPr>
          <p:cNvPr id="3" name="Content Placeholder 2"/>
          <p:cNvSpPr>
            <a:spLocks noGrp="1"/>
          </p:cNvSpPr>
          <p:nvPr>
            <p:ph idx="1"/>
          </p:nvPr>
        </p:nvSpPr>
        <p:spPr>
          <a:xfrm>
            <a:off x="475814" y="1693703"/>
            <a:ext cx="11229516" cy="4598609"/>
          </a:xfrm>
        </p:spPr>
        <p:txBody>
          <a:bodyPr>
            <a:normAutofit fontScale="85000" lnSpcReduction="20000"/>
          </a:bodyPr>
          <a:lstStyle/>
          <a:p>
            <a:pPr marL="1162050" indent="-1162050">
              <a:buNone/>
            </a:pPr>
            <a:r>
              <a:rPr lang="en-US" b="1" dirty="0"/>
              <a:t>Step 1: </a:t>
            </a:r>
            <a:r>
              <a:rPr lang="en-US" dirty="0"/>
              <a:t>Download the application with android system (Google drive: ice-tran-mobile-0.0.2.zip)</a:t>
            </a:r>
          </a:p>
          <a:p>
            <a:pPr marL="0" indent="0">
              <a:buNone/>
            </a:pPr>
            <a:r>
              <a:rPr lang="en-US" b="1" dirty="0"/>
              <a:t>Step 2</a:t>
            </a:r>
            <a:r>
              <a:rPr lang="en-US" dirty="0"/>
              <a:t>: Go to Link </a:t>
            </a:r>
            <a:r>
              <a:rPr lang="en-US" dirty="0">
                <a:solidFill>
                  <a:srgbClr val="FF0000"/>
                </a:solidFill>
              </a:rPr>
              <a:t>“</a:t>
            </a:r>
            <a:r>
              <a:rPr lang="mr-IN" dirty="0" err="1">
                <a:solidFill>
                  <a:srgbClr val="FF0000"/>
                </a:solidFill>
              </a:rPr>
              <a:t>http</a:t>
            </a:r>
            <a:r>
              <a:rPr lang="mr-IN" dirty="0">
                <a:solidFill>
                  <a:srgbClr val="FF0000"/>
                </a:solidFill>
              </a:rPr>
              <a:t>://119.59.103.118/</a:t>
            </a:r>
            <a:r>
              <a:rPr lang="mr-IN" dirty="0" err="1">
                <a:solidFill>
                  <a:srgbClr val="FF0000"/>
                </a:solidFill>
              </a:rPr>
              <a:t>ice-tran</a:t>
            </a:r>
            <a:r>
              <a:rPr lang="en-US" dirty="0">
                <a:solidFill>
                  <a:srgbClr val="FF0000"/>
                </a:solidFill>
              </a:rPr>
              <a:t>”</a:t>
            </a:r>
          </a:p>
          <a:p>
            <a:pPr marL="0" indent="0">
              <a:buNone/>
            </a:pPr>
            <a:r>
              <a:rPr lang="en-US" b="1" dirty="0"/>
              <a:t>Step 3: </a:t>
            </a:r>
            <a:r>
              <a:rPr lang="en-US" dirty="0"/>
              <a:t>Setup input data using the </a:t>
            </a:r>
            <a:r>
              <a:rPr lang="en-US" dirty="0">
                <a:solidFill>
                  <a:srgbClr val="FF0000"/>
                </a:solidFill>
              </a:rPr>
              <a:t>“Mobile Application and Software (</a:t>
            </a:r>
            <a:r>
              <a:rPr lang="en-US" dirty="0" err="1">
                <a:solidFill>
                  <a:srgbClr val="FF0000"/>
                </a:solidFill>
              </a:rPr>
              <a:t>IceApp</a:t>
            </a:r>
            <a:r>
              <a:rPr lang="en-US" dirty="0">
                <a:solidFill>
                  <a:srgbClr val="FF0000"/>
                </a:solidFill>
              </a:rPr>
              <a:t>)”.</a:t>
            </a:r>
            <a:endParaRPr lang="en-US" dirty="0"/>
          </a:p>
          <a:p>
            <a:pPr marL="1422400" lvl="1" indent="-306388">
              <a:buFont typeface="Wingdings" charset="2"/>
              <a:buChar char="ü"/>
            </a:pPr>
            <a:r>
              <a:rPr lang="en-US" dirty="0">
                <a:solidFill>
                  <a:srgbClr val="0000FF"/>
                </a:solidFill>
              </a:rPr>
              <a:t>Customer data:</a:t>
            </a:r>
          </a:p>
          <a:p>
            <a:pPr marL="1422400" lvl="1" indent="-306388">
              <a:buFont typeface="Wingdings" charset="2"/>
              <a:buChar char="ü"/>
            </a:pPr>
            <a:r>
              <a:rPr lang="en-US" dirty="0">
                <a:solidFill>
                  <a:srgbClr val="0000FF"/>
                </a:solidFill>
              </a:rPr>
              <a:t>Factory and distribution center data:</a:t>
            </a:r>
          </a:p>
          <a:p>
            <a:pPr marL="1422400" lvl="1" indent="-306388">
              <a:buFont typeface="Wingdings" charset="2"/>
              <a:buChar char="ü"/>
            </a:pPr>
            <a:r>
              <a:rPr lang="en-US" dirty="0">
                <a:solidFill>
                  <a:srgbClr val="0000FF"/>
                </a:solidFill>
              </a:rPr>
              <a:t>Vehicles data</a:t>
            </a:r>
            <a:r>
              <a:rPr lang="en-US" dirty="0"/>
              <a:t>:</a:t>
            </a:r>
          </a:p>
          <a:p>
            <a:pPr marL="0" indent="0">
              <a:buNone/>
            </a:pPr>
            <a:r>
              <a:rPr lang="en-US" b="1" dirty="0"/>
              <a:t>Step 4: </a:t>
            </a:r>
            <a:r>
              <a:rPr lang="en-US" dirty="0"/>
              <a:t>Make the Calculation (Default of the </a:t>
            </a:r>
            <a:r>
              <a:rPr lang="en-US" dirty="0" err="1"/>
              <a:t>IceApp</a:t>
            </a:r>
            <a:r>
              <a:rPr lang="en-US" dirty="0"/>
              <a:t> Software: Using hybrid PSO)</a:t>
            </a:r>
          </a:p>
          <a:p>
            <a:pPr marL="0" indent="0">
              <a:buNone/>
            </a:pPr>
            <a:r>
              <a:rPr lang="en-US" b="1" dirty="0"/>
              <a:t>Step 5: </a:t>
            </a:r>
            <a:r>
              <a:rPr lang="en-US" dirty="0"/>
              <a:t>Export the input files (.</a:t>
            </a:r>
            <a:r>
              <a:rPr lang="en-US" dirty="0" err="1"/>
              <a:t>xlsx</a:t>
            </a:r>
            <a:r>
              <a:rPr lang="en-US" dirty="0"/>
              <a:t>) to your heuristic program</a:t>
            </a:r>
          </a:p>
          <a:p>
            <a:pPr marL="0" indent="0">
              <a:buNone/>
            </a:pPr>
            <a:r>
              <a:rPr lang="en-US" b="1" dirty="0"/>
              <a:t>Step 6</a:t>
            </a:r>
            <a:r>
              <a:rPr lang="en-US" dirty="0"/>
              <a:t>: Running your heuristic program</a:t>
            </a:r>
          </a:p>
          <a:p>
            <a:pPr marL="0" indent="0">
              <a:buNone/>
            </a:pPr>
            <a:r>
              <a:rPr lang="en-US" b="1" dirty="0"/>
              <a:t>Step 7: </a:t>
            </a:r>
            <a:r>
              <a:rPr lang="en-US" dirty="0"/>
              <a:t>Import your results to the </a:t>
            </a:r>
            <a:r>
              <a:rPr lang="en-US" dirty="0" err="1"/>
              <a:t>IceApp</a:t>
            </a:r>
            <a:r>
              <a:rPr lang="en-US" dirty="0"/>
              <a:t> software</a:t>
            </a:r>
          </a:p>
          <a:p>
            <a:pPr marL="0" indent="0">
              <a:buNone/>
            </a:pPr>
            <a:r>
              <a:rPr lang="en-US" b="1" dirty="0"/>
              <a:t>Step 8: </a:t>
            </a:r>
            <a:r>
              <a:rPr lang="en-US" dirty="0"/>
              <a:t>Display your results using the </a:t>
            </a:r>
            <a:r>
              <a:rPr lang="en-US" dirty="0" err="1"/>
              <a:t>IceApp</a:t>
            </a:r>
            <a:r>
              <a:rPr lang="en-US" dirty="0"/>
              <a:t> </a:t>
            </a:r>
            <a:r>
              <a:rPr lang="en-US" dirty="0" err="1"/>
              <a:t>sofware</a:t>
            </a:r>
            <a:r>
              <a:rPr lang="en-US" dirty="0"/>
              <a:t> </a:t>
            </a:r>
          </a:p>
          <a:p>
            <a:pPr marL="0" indent="0">
              <a:buNone/>
            </a:pPr>
            <a:r>
              <a:rPr lang="en-US" sz="2400" dirty="0">
                <a:solidFill>
                  <a:srgbClr val="0432FF"/>
                </a:solidFill>
              </a:rPr>
              <a:t>(Note: Details of the prof=gram instruction are in the Handout.)</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171608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data</a:t>
            </a:r>
          </a:p>
        </p:txBody>
      </p:sp>
      <p:sp>
        <p:nvSpPr>
          <p:cNvPr id="8" name="Content Placeholder 2"/>
          <p:cNvSpPr>
            <a:spLocks noGrp="1"/>
          </p:cNvSpPr>
          <p:nvPr>
            <p:ph idx="1"/>
          </p:nvPr>
        </p:nvSpPr>
        <p:spPr>
          <a:xfrm>
            <a:off x="377261" y="1507725"/>
            <a:ext cx="4861166" cy="3436234"/>
          </a:xfrm>
        </p:spPr>
        <p:txBody>
          <a:bodyPr>
            <a:normAutofit/>
          </a:bodyPr>
          <a:lstStyle/>
          <a:p>
            <a:r>
              <a:rPr lang="en-US" sz="2400" dirty="0"/>
              <a:t>Generates 20 customers</a:t>
            </a:r>
          </a:p>
          <a:p>
            <a:pPr marL="412750" lvl="1" indent="-184150"/>
            <a:r>
              <a:rPr lang="en-US" sz="2000" dirty="0">
                <a:solidFill>
                  <a:srgbClr val="FF0000"/>
                </a:solidFill>
              </a:rPr>
              <a:t>QR code and location </a:t>
            </a:r>
            <a:r>
              <a:rPr lang="en-US" sz="2000" dirty="0"/>
              <a:t>(</a:t>
            </a:r>
            <a:r>
              <a:rPr lang="en-US" sz="2000" dirty="0" err="1"/>
              <a:t>x,y</a:t>
            </a:r>
            <a:r>
              <a:rPr lang="en-US" sz="2000" dirty="0"/>
              <a:t>))</a:t>
            </a:r>
          </a:p>
          <a:p>
            <a:pPr marL="412750" lvl="1" indent="-184150"/>
            <a:r>
              <a:rPr lang="en-US" sz="2000" dirty="0"/>
              <a:t>Distance between customers are automatically calculated based on the google distance</a:t>
            </a:r>
          </a:p>
          <a:p>
            <a:pPr marL="412750" lvl="1" indent="-184150"/>
            <a:r>
              <a:rPr lang="en-US" sz="2000" dirty="0"/>
              <a:t>Generates </a:t>
            </a:r>
            <a:r>
              <a:rPr lang="en-US" sz="2000" dirty="0">
                <a:solidFill>
                  <a:srgbClr val="FF0000"/>
                </a:solidFill>
              </a:rPr>
              <a:t>demands, time to receive products</a:t>
            </a:r>
          </a:p>
          <a:p>
            <a:pPr marL="412750" indent="-184150"/>
            <a:endParaRPr lang="en-US" sz="2400" dirty="0"/>
          </a:p>
        </p:txBody>
      </p:sp>
      <p:pic>
        <p:nvPicPr>
          <p:cNvPr id="5" name="Picture 14">
            <a:extLst>
              <a:ext uri="{FF2B5EF4-FFF2-40B4-BE49-F238E27FC236}">
                <a16:creationId xmlns:a16="http://schemas.microsoft.com/office/drawing/2014/main" id="{80F8AD6D-D0C0-4511-B095-D4332187D83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966" y="1507725"/>
            <a:ext cx="5497817" cy="2475880"/>
          </a:xfrm>
          <a:prstGeom prst="rect">
            <a:avLst/>
          </a:prstGeom>
          <a:noFill/>
        </p:spPr>
      </p:pic>
      <p:pic>
        <p:nvPicPr>
          <p:cNvPr id="4" name="Picture 3">
            <a:extLst>
              <a:ext uri="{FF2B5EF4-FFF2-40B4-BE49-F238E27FC236}">
                <a16:creationId xmlns:a16="http://schemas.microsoft.com/office/drawing/2014/main" id="{E4E3AC8F-96F7-498C-B5D5-0FBAE7AFE2F0}"/>
              </a:ext>
            </a:extLst>
          </p:cNvPr>
          <p:cNvPicPr>
            <a:picLocks noChangeAspect="1"/>
          </p:cNvPicPr>
          <p:nvPr/>
        </p:nvPicPr>
        <p:blipFill>
          <a:blip r:embed="rId3"/>
          <a:stretch>
            <a:fillRect/>
          </a:stretch>
        </p:blipFill>
        <p:spPr>
          <a:xfrm>
            <a:off x="5730734" y="4067566"/>
            <a:ext cx="5296279" cy="2246015"/>
          </a:xfrm>
          <a:prstGeom prst="rect">
            <a:avLst/>
          </a:prstGeom>
        </p:spPr>
      </p:pic>
    </p:spTree>
    <p:extLst>
      <p:ext uri="{BB962C8B-B14F-4D97-AF65-F5344CB8AC3E}">
        <p14:creationId xmlns:p14="http://schemas.microsoft.com/office/powerpoint/2010/main" val="72632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Data</a:t>
            </a:r>
          </a:p>
        </p:txBody>
      </p:sp>
      <p:sp>
        <p:nvSpPr>
          <p:cNvPr id="8" name="Content Placeholder 2"/>
          <p:cNvSpPr>
            <a:spLocks noGrp="1"/>
          </p:cNvSpPr>
          <p:nvPr>
            <p:ph idx="1"/>
          </p:nvPr>
        </p:nvSpPr>
        <p:spPr>
          <a:xfrm>
            <a:off x="382824" y="1693703"/>
            <a:ext cx="3553745" cy="4412629"/>
          </a:xfrm>
        </p:spPr>
        <p:txBody>
          <a:bodyPr>
            <a:normAutofit fontScale="92500" lnSpcReduction="10000"/>
          </a:bodyPr>
          <a:lstStyle/>
          <a:p>
            <a:r>
              <a:rPr lang="en-US" dirty="0">
                <a:solidFill>
                  <a:srgbClr val="FF0000"/>
                </a:solidFill>
              </a:rPr>
              <a:t>Factory and distribution center data</a:t>
            </a:r>
            <a:r>
              <a:rPr lang="en-US" dirty="0"/>
              <a:t>:</a:t>
            </a:r>
          </a:p>
          <a:p>
            <a:pPr marL="488950" lvl="1" indent="-214313"/>
            <a:r>
              <a:rPr lang="en-US" dirty="0"/>
              <a:t>In this model, both ice factory and distribution centers are considered</a:t>
            </a:r>
          </a:p>
          <a:p>
            <a:pPr marL="488950" lvl="1" indent="-214313"/>
            <a:r>
              <a:rPr lang="en-US" dirty="0"/>
              <a:t>The data must be filled: </a:t>
            </a:r>
            <a:r>
              <a:rPr lang="en-US" dirty="0">
                <a:solidFill>
                  <a:srgbClr val="0000FF"/>
                </a:solidFill>
              </a:rPr>
              <a:t>capacity</a:t>
            </a:r>
            <a:r>
              <a:rPr lang="en-US" dirty="0"/>
              <a:t> of the factory and distribution center, </a:t>
            </a:r>
            <a:r>
              <a:rPr lang="en-US" dirty="0">
                <a:solidFill>
                  <a:srgbClr val="0000FF"/>
                </a:solidFill>
              </a:rPr>
              <a:t>location</a:t>
            </a:r>
            <a:r>
              <a:rPr lang="en-US" dirty="0"/>
              <a:t> (</a:t>
            </a:r>
            <a:r>
              <a:rPr lang="en-US" dirty="0" err="1"/>
              <a:t>x,y</a:t>
            </a:r>
            <a:r>
              <a:rPr lang="en-US" dirty="0"/>
              <a:t>)</a:t>
            </a:r>
          </a:p>
          <a:p>
            <a:pPr marL="488950" lvl="1" indent="-214313"/>
            <a:r>
              <a:rPr lang="en-US" dirty="0"/>
              <a:t>In case no distribution center, the </a:t>
            </a:r>
            <a:r>
              <a:rPr lang="en-US" dirty="0">
                <a:solidFill>
                  <a:srgbClr val="0000FF"/>
                </a:solidFill>
              </a:rPr>
              <a:t>number of distribution centers is zero.</a:t>
            </a:r>
          </a:p>
          <a:p>
            <a:endParaRPr lang="en-US" dirty="0"/>
          </a:p>
        </p:txBody>
      </p:sp>
      <p:pic>
        <p:nvPicPr>
          <p:cNvPr id="4" name="Picture 3">
            <a:extLst>
              <a:ext uri="{FF2B5EF4-FFF2-40B4-BE49-F238E27FC236}">
                <a16:creationId xmlns:a16="http://schemas.microsoft.com/office/drawing/2014/main" id="{F2C3A3F5-FCF9-481A-AA58-79F88519E01E}"/>
              </a:ext>
            </a:extLst>
          </p:cNvPr>
          <p:cNvPicPr>
            <a:picLocks noChangeAspect="1"/>
          </p:cNvPicPr>
          <p:nvPr/>
        </p:nvPicPr>
        <p:blipFill>
          <a:blip r:embed="rId2"/>
          <a:stretch>
            <a:fillRect/>
          </a:stretch>
        </p:blipFill>
        <p:spPr>
          <a:xfrm>
            <a:off x="4136571" y="1905914"/>
            <a:ext cx="7485684" cy="3742857"/>
          </a:xfrm>
          <a:prstGeom prst="rect">
            <a:avLst/>
          </a:prstGeom>
        </p:spPr>
      </p:pic>
    </p:spTree>
    <p:extLst>
      <p:ext uri="{BB962C8B-B14F-4D97-AF65-F5344CB8AC3E}">
        <p14:creationId xmlns:p14="http://schemas.microsoft.com/office/powerpoint/2010/main" val="161770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Data</a:t>
            </a:r>
          </a:p>
        </p:txBody>
      </p:sp>
      <p:sp>
        <p:nvSpPr>
          <p:cNvPr id="8" name="Content Placeholder 2"/>
          <p:cNvSpPr>
            <a:spLocks noGrp="1"/>
          </p:cNvSpPr>
          <p:nvPr>
            <p:ph idx="1"/>
          </p:nvPr>
        </p:nvSpPr>
        <p:spPr>
          <a:xfrm>
            <a:off x="475815" y="1693703"/>
            <a:ext cx="3166287" cy="4412629"/>
          </a:xfrm>
        </p:spPr>
        <p:txBody>
          <a:bodyPr>
            <a:normAutofit/>
          </a:bodyPr>
          <a:lstStyle/>
          <a:p>
            <a:r>
              <a:rPr lang="en-US" dirty="0">
                <a:solidFill>
                  <a:srgbClr val="0432FF"/>
                </a:solidFill>
              </a:rPr>
              <a:t>Vehicles data:</a:t>
            </a:r>
          </a:p>
          <a:p>
            <a:pPr marL="488950" lvl="1" indent="-214313"/>
            <a:r>
              <a:rPr lang="en-US" dirty="0"/>
              <a:t>Vehicle used: 3 vehicles with capacity 2, 3, and 4 tons</a:t>
            </a:r>
          </a:p>
          <a:p>
            <a:pPr marL="488950" lvl="1" indent="-214313"/>
            <a:r>
              <a:rPr lang="en-US" dirty="0"/>
              <a:t>Operation time starting from 8:00-17:00</a:t>
            </a:r>
          </a:p>
          <a:p>
            <a:pPr marL="488950" lvl="1" indent="-214313"/>
            <a:r>
              <a:rPr lang="en-US" dirty="0"/>
              <a:t>Speed used: 60 km./</a:t>
            </a:r>
            <a:r>
              <a:rPr lang="en-US" dirty="0" err="1"/>
              <a:t>hr</a:t>
            </a:r>
            <a:endParaRPr lang="en-US" dirty="0"/>
          </a:p>
          <a:p>
            <a:pPr marL="488950" lvl="1" indent="-214313"/>
            <a:r>
              <a:rPr lang="en-US" dirty="0"/>
              <a:t>Fuel rate: 4 km./</a:t>
            </a:r>
            <a:r>
              <a:rPr lang="en-US" dirty="0" err="1"/>
              <a:t>litre</a:t>
            </a:r>
            <a:endParaRPr lang="en-US" dirty="0"/>
          </a:p>
          <a:p>
            <a:endParaRPr lang="en-US" dirty="0"/>
          </a:p>
        </p:txBody>
      </p:sp>
      <p:pic>
        <p:nvPicPr>
          <p:cNvPr id="5" name="Picture 4">
            <a:extLst>
              <a:ext uri="{FF2B5EF4-FFF2-40B4-BE49-F238E27FC236}">
                <a16:creationId xmlns:a16="http://schemas.microsoft.com/office/drawing/2014/main" id="{A488D8E6-F2F4-4376-90AB-1E3BEB82FA14}"/>
              </a:ext>
            </a:extLst>
          </p:cNvPr>
          <p:cNvPicPr>
            <a:picLocks noChangeAspect="1"/>
          </p:cNvPicPr>
          <p:nvPr/>
        </p:nvPicPr>
        <p:blipFill>
          <a:blip r:embed="rId3"/>
          <a:stretch>
            <a:fillRect/>
          </a:stretch>
        </p:blipFill>
        <p:spPr>
          <a:xfrm>
            <a:off x="3641748" y="1828779"/>
            <a:ext cx="8063581" cy="4019048"/>
          </a:xfrm>
          <a:prstGeom prst="rect">
            <a:avLst/>
          </a:prstGeom>
        </p:spPr>
      </p:pic>
    </p:spTree>
    <p:extLst>
      <p:ext uri="{BB962C8B-B14F-4D97-AF65-F5344CB8AC3E}">
        <p14:creationId xmlns:p14="http://schemas.microsoft.com/office/powerpoint/2010/main" val="955497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Examples of Results Running the </a:t>
            </a:r>
            <a:r>
              <a:rPr lang="en-US" dirty="0" err="1"/>
              <a:t>IceTrans</a:t>
            </a:r>
            <a:r>
              <a:rPr lang="en-US" dirty="0"/>
              <a:t> program </a:t>
            </a:r>
            <a:br>
              <a:rPr lang="en-US" dirty="0"/>
            </a:br>
            <a:r>
              <a:rPr lang="en-US" dirty="0"/>
              <a:t>(Students’ work)</a:t>
            </a:r>
          </a:p>
        </p:txBody>
      </p:sp>
      <p:pic>
        <p:nvPicPr>
          <p:cNvPr id="3" name="Picture 2"/>
          <p:cNvPicPr>
            <a:picLocks noChangeAspect="1"/>
          </p:cNvPicPr>
          <p:nvPr/>
        </p:nvPicPr>
        <p:blipFill>
          <a:blip r:embed="rId2"/>
          <a:stretch>
            <a:fillRect/>
          </a:stretch>
        </p:blipFill>
        <p:spPr>
          <a:xfrm>
            <a:off x="382118" y="2061032"/>
            <a:ext cx="5049418" cy="3592338"/>
          </a:xfrm>
          <a:prstGeom prst="rect">
            <a:avLst/>
          </a:prstGeom>
        </p:spPr>
      </p:pic>
      <p:pic>
        <p:nvPicPr>
          <p:cNvPr id="4" name="Picture 3"/>
          <p:cNvPicPr>
            <a:picLocks noChangeAspect="1"/>
          </p:cNvPicPr>
          <p:nvPr/>
        </p:nvPicPr>
        <p:blipFill>
          <a:blip r:embed="rId3"/>
          <a:stretch>
            <a:fillRect/>
          </a:stretch>
        </p:blipFill>
        <p:spPr>
          <a:xfrm>
            <a:off x="5588250" y="2147586"/>
            <a:ext cx="6208519" cy="3505784"/>
          </a:xfrm>
          <a:prstGeom prst="rect">
            <a:avLst/>
          </a:prstGeom>
        </p:spPr>
      </p:pic>
      <p:sp>
        <p:nvSpPr>
          <p:cNvPr id="5" name="Rectangle 4"/>
          <p:cNvSpPr/>
          <p:nvPr/>
        </p:nvSpPr>
        <p:spPr>
          <a:xfrm>
            <a:off x="1298448" y="5653370"/>
            <a:ext cx="2432304" cy="41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Route 1</a:t>
            </a:r>
          </a:p>
        </p:txBody>
      </p:sp>
      <p:sp>
        <p:nvSpPr>
          <p:cNvPr id="6" name="Rectangle 5"/>
          <p:cNvSpPr/>
          <p:nvPr/>
        </p:nvSpPr>
        <p:spPr>
          <a:xfrm>
            <a:off x="7668768" y="5755143"/>
            <a:ext cx="2432304" cy="418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Route 2</a:t>
            </a:r>
          </a:p>
        </p:txBody>
      </p:sp>
    </p:spTree>
    <p:extLst>
      <p:ext uri="{BB962C8B-B14F-4D97-AF65-F5344CB8AC3E}">
        <p14:creationId xmlns:p14="http://schemas.microsoft.com/office/powerpoint/2010/main" val="1364424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29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049" y="2976639"/>
            <a:ext cx="9672210" cy="1121423"/>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4400" b="0" i="0" kern="1200">
                <a:solidFill>
                  <a:schemeClr val="tx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sz="4800" dirty="0">
                <a:solidFill>
                  <a:srgbClr val="002060"/>
                </a:solidFill>
              </a:rPr>
              <a:t>Session 3.5:</a:t>
            </a:r>
          </a:p>
          <a:p>
            <a:r>
              <a:rPr lang="en-US" sz="4800" dirty="0">
                <a:solidFill>
                  <a:srgbClr val="002060"/>
                </a:solidFill>
              </a:rPr>
              <a:t> </a:t>
            </a:r>
          </a:p>
          <a:p>
            <a:r>
              <a:rPr lang="en-US" sz="4800" dirty="0">
                <a:solidFill>
                  <a:srgbClr val="002060"/>
                </a:solidFill>
              </a:rPr>
              <a:t>Case Study</a:t>
            </a:r>
            <a:endParaRPr lang="en-US" sz="3200" dirty="0">
              <a:solidFill>
                <a:srgbClr val="002060"/>
              </a:solidFill>
            </a:endParaRPr>
          </a:p>
        </p:txBody>
      </p:sp>
    </p:spTree>
    <p:extLst>
      <p:ext uri="{BB962C8B-B14F-4D97-AF65-F5344CB8AC3E}">
        <p14:creationId xmlns:p14="http://schemas.microsoft.com/office/powerpoint/2010/main" val="775484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3.5 Case Study: Optimization and Its Applications in Industry 4 Era(3 hr.)</a:t>
            </a:r>
          </a:p>
        </p:txBody>
      </p:sp>
      <p:sp>
        <p:nvSpPr>
          <p:cNvPr id="3" name="Content Placeholder 2"/>
          <p:cNvSpPr>
            <a:spLocks noGrp="1"/>
          </p:cNvSpPr>
          <p:nvPr>
            <p:ph idx="1"/>
          </p:nvPr>
        </p:nvSpPr>
        <p:spPr>
          <a:xfrm>
            <a:off x="475814" y="1579418"/>
            <a:ext cx="11229516" cy="4655127"/>
          </a:xfrm>
        </p:spPr>
        <p:txBody>
          <a:bodyPr>
            <a:normAutofit/>
          </a:bodyPr>
          <a:lstStyle/>
          <a:p>
            <a:pPr marL="0" indent="0">
              <a:buNone/>
            </a:pPr>
            <a:r>
              <a:rPr lang="en-US" b="1" dirty="0"/>
              <a:t>Project Objective:</a:t>
            </a:r>
          </a:p>
          <a:p>
            <a:pPr marL="366713" indent="-322263">
              <a:buNone/>
            </a:pPr>
            <a:r>
              <a:rPr lang="en-US" sz="2400" dirty="0"/>
              <a:t>1. To demonstrate students on how to apply optimization in Industry 4 Era.</a:t>
            </a:r>
          </a:p>
          <a:p>
            <a:pPr marL="366713" indent="-322263">
              <a:buNone/>
            </a:pPr>
            <a:r>
              <a:rPr lang="en-US" sz="2400" dirty="0"/>
              <a:t>2. To demonstrate students on how to develop the optimization</a:t>
            </a:r>
            <a:r>
              <a:rPr lang="th-TH" sz="2400" dirty="0"/>
              <a:t> </a:t>
            </a:r>
            <a:r>
              <a:rPr lang="en-US" sz="2400" dirty="0"/>
              <a:t>model for solving problems in Industry 4 Era.</a:t>
            </a:r>
            <a:endParaRPr lang="th-TH" sz="2400" dirty="0"/>
          </a:p>
          <a:p>
            <a:pPr marL="366713" indent="-322263">
              <a:buNone/>
            </a:pPr>
            <a:r>
              <a:rPr lang="en-US" sz="2400" dirty="0"/>
              <a:t>3. To demonstrate students on how to design an automated data-driven tool in real world optimization model.</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852454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 1: A Software and Mobile Application for Transportation in the Ice Manufacturing Industry</a:t>
            </a:r>
          </a:p>
        </p:txBody>
      </p:sp>
      <p:sp>
        <p:nvSpPr>
          <p:cNvPr id="3" name="Content Placeholder 2"/>
          <p:cNvSpPr>
            <a:spLocks noGrp="1"/>
          </p:cNvSpPr>
          <p:nvPr>
            <p:ph idx="1"/>
          </p:nvPr>
        </p:nvSpPr>
        <p:spPr>
          <a:xfrm>
            <a:off x="475814" y="1503337"/>
            <a:ext cx="11229516" cy="4959456"/>
          </a:xfrm>
        </p:spPr>
        <p:txBody>
          <a:bodyPr>
            <a:normAutofit fontScale="77500" lnSpcReduction="20000"/>
          </a:bodyPr>
          <a:lstStyle/>
          <a:p>
            <a:pPr marL="0" indent="0">
              <a:buNone/>
            </a:pPr>
            <a:r>
              <a:rPr lang="en-US" b="1" u="sng" dirty="0"/>
              <a:t>Problem Statement</a:t>
            </a:r>
          </a:p>
          <a:p>
            <a:r>
              <a:rPr lang="en-US" dirty="0"/>
              <a:t>At present, the traditional ice manufacturing industry is facing challenges. The increasing transportation cost to distribute ice and excess inventories all require a high degree of digitalization, intelligence and flexibility of direction. </a:t>
            </a:r>
          </a:p>
          <a:p>
            <a:r>
              <a:rPr lang="en-US" dirty="0"/>
              <a:t>The requirements mentioned above are in accordance with the requirements of the custom ice manufacturing industry. Due to the fluctuation in ice demand, in particular with peak demand for ice in the warmer seasons, storage is necessary to ensure that the ice manufacturing factory is able to deliver peak demand. Storage then allows the ice manufacturer to operate 24 hours per day. </a:t>
            </a:r>
          </a:p>
          <a:p>
            <a:r>
              <a:rPr lang="en-US" dirty="0"/>
              <a:t>However, storage generates high inventory costs if there is much ice product to keep. Therefore, to reduce the inventory cost, the ice manufacturing industry should manage storage to satisfy the demands as necessary. </a:t>
            </a:r>
          </a:p>
          <a:p>
            <a:r>
              <a:rPr lang="en-US" dirty="0"/>
              <a:t>Another major problem of the ice industry is transportation management.</a:t>
            </a:r>
            <a:r>
              <a:rPr lang="th-TH" dirty="0"/>
              <a:t> </a:t>
            </a:r>
            <a:r>
              <a:rPr lang="en-US" dirty="0"/>
              <a:t>Since ice usually has a short shelf life, in the transportation activity, covered uninsulated vehicles are most often used, having refrigeration equipment installed in the cargo area located at the back of the vehicle </a:t>
            </a:r>
            <a:r>
              <a:rPr lang="en-US" sz="2300" dirty="0"/>
              <a:t>(</a:t>
            </a:r>
            <a:r>
              <a:rPr lang="en-US" sz="2300" dirty="0" err="1"/>
              <a:t>Rattanapong</a:t>
            </a:r>
            <a:r>
              <a:rPr lang="en-US" sz="2300" dirty="0"/>
              <a:t> </a:t>
            </a:r>
            <a:r>
              <a:rPr lang="en-US" sz="2300" dirty="0" err="1"/>
              <a:t>Kamphukaew</a:t>
            </a:r>
            <a:r>
              <a:rPr lang="en-US" sz="2300" dirty="0"/>
              <a:t>, </a:t>
            </a:r>
            <a:r>
              <a:rPr lang="en-US" sz="2300" dirty="0" err="1"/>
              <a:t>Sethanan</a:t>
            </a:r>
            <a:r>
              <a:rPr lang="en-US" sz="2300" dirty="0"/>
              <a:t>, </a:t>
            </a:r>
            <a:r>
              <a:rPr lang="en-US" sz="2300" dirty="0" err="1"/>
              <a:t>Jamrus</a:t>
            </a:r>
            <a:r>
              <a:rPr lang="en-US" sz="2300" dirty="0"/>
              <a:t> &amp; Wang, 2018)</a:t>
            </a:r>
            <a:r>
              <a:rPr lang="th-TH" sz="2300" dirty="0"/>
              <a:t>. </a:t>
            </a:r>
            <a:r>
              <a:rPr lang="en-US" dirty="0"/>
              <a:t>These vehicles are usually expensive and consume more fuel than more uncontrolled temperature vehicles</a:t>
            </a:r>
            <a:r>
              <a:rPr lang="th-TH" dirty="0"/>
              <a:t>. </a:t>
            </a:r>
            <a:endParaRPr lang="en-US" dirty="0"/>
          </a:p>
          <a:p>
            <a:endParaRPr lang="en-US" dirty="0"/>
          </a:p>
        </p:txBody>
      </p:sp>
    </p:spTree>
    <p:extLst>
      <p:ext uri="{BB962C8B-B14F-4D97-AF65-F5344CB8AC3E}">
        <p14:creationId xmlns:p14="http://schemas.microsoft.com/office/powerpoint/2010/main" val="1858180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Statement (cont’d)</a:t>
            </a:r>
          </a:p>
        </p:txBody>
      </p:sp>
      <p:sp>
        <p:nvSpPr>
          <p:cNvPr id="3" name="Content Placeholder 2"/>
          <p:cNvSpPr>
            <a:spLocks noGrp="1"/>
          </p:cNvSpPr>
          <p:nvPr>
            <p:ph idx="1"/>
          </p:nvPr>
        </p:nvSpPr>
        <p:spPr/>
        <p:txBody>
          <a:bodyPr>
            <a:normAutofit fontScale="92500" lnSpcReduction="10000"/>
          </a:bodyPr>
          <a:lstStyle/>
          <a:p>
            <a:r>
              <a:rPr lang="en-US" dirty="0"/>
              <a:t>At present, ice deliveries are generally made to a fixed set of customers on a fixed route. When the demand for ice increases, delivery takes place using more vehicles. </a:t>
            </a:r>
          </a:p>
          <a:p>
            <a:r>
              <a:rPr lang="en-US" dirty="0"/>
              <a:t>Due to the complexities in terms of fluctuating demand and geographically dispersed customers, various types and sizes of vehicles, duration of transportation time, time windows and vehicle dimension limits on roads (vehicle accessibility of roads), the problem is modeled as the capacitated vehicle routing problem for multiple products, time windows and fuel consumption due to vehicle speed </a:t>
            </a:r>
            <a:r>
              <a:rPr lang="en-US" dirty="0">
                <a:solidFill>
                  <a:srgbClr val="0432FF"/>
                </a:solidFill>
              </a:rPr>
              <a:t>(VRPTWFS)</a:t>
            </a:r>
          </a:p>
          <a:p>
            <a:r>
              <a:rPr lang="en-US" dirty="0"/>
              <a:t>The problem of how to optimize fuel consumption then arises. The best schedule for the vehicles must be determined, taking into account their load and vehicle types and sizes. </a:t>
            </a:r>
          </a:p>
          <a:p>
            <a:endParaRPr lang="en-US" dirty="0"/>
          </a:p>
        </p:txBody>
      </p:sp>
    </p:spTree>
    <p:extLst>
      <p:ext uri="{BB962C8B-B14F-4D97-AF65-F5344CB8AC3E}">
        <p14:creationId xmlns:p14="http://schemas.microsoft.com/office/powerpoint/2010/main" val="453700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Mobile Application and Software</a:t>
            </a:r>
          </a:p>
        </p:txBody>
      </p:sp>
      <p:sp>
        <p:nvSpPr>
          <p:cNvPr id="3" name="Content Placeholder 2"/>
          <p:cNvSpPr>
            <a:spLocks noGrp="1"/>
          </p:cNvSpPr>
          <p:nvPr>
            <p:ph idx="1"/>
          </p:nvPr>
        </p:nvSpPr>
        <p:spPr>
          <a:xfrm>
            <a:off x="475814" y="1554221"/>
            <a:ext cx="11229516" cy="4552114"/>
          </a:xfrm>
        </p:spPr>
        <p:txBody>
          <a:bodyPr>
            <a:normAutofit fontScale="77500" lnSpcReduction="20000"/>
          </a:bodyPr>
          <a:lstStyle/>
          <a:p>
            <a:r>
              <a:rPr lang="en-US" dirty="0"/>
              <a:t>OBJ: to increase efficiency in the ice manufacturing industry logistics </a:t>
            </a:r>
          </a:p>
          <a:p>
            <a:r>
              <a:rPr lang="en-US" dirty="0"/>
              <a:t>To solve the problem, the </a:t>
            </a:r>
            <a:r>
              <a:rPr lang="en-US" b="1" dirty="0">
                <a:solidFill>
                  <a:srgbClr val="FF0000"/>
                </a:solidFill>
              </a:rPr>
              <a:t>software for ice transportation (</a:t>
            </a:r>
            <a:r>
              <a:rPr lang="en-US" b="1" dirty="0" err="1">
                <a:solidFill>
                  <a:srgbClr val="FF0000"/>
                </a:solidFill>
              </a:rPr>
              <a:t>IceApp</a:t>
            </a:r>
            <a:r>
              <a:rPr lang="en-US" b="1" dirty="0">
                <a:solidFill>
                  <a:srgbClr val="FF0000"/>
                </a:solidFill>
              </a:rPr>
              <a:t>) </a:t>
            </a:r>
            <a:r>
              <a:rPr lang="en-US" dirty="0"/>
              <a:t>is developed as a software tool for managing the route of the vehicles for ice transportation, based on the </a:t>
            </a:r>
            <a:r>
              <a:rPr lang="en-US" b="1" dirty="0">
                <a:solidFill>
                  <a:srgbClr val="FF0000"/>
                </a:solidFill>
              </a:rPr>
              <a:t>hybridization of PSO and ALNS. </a:t>
            </a:r>
          </a:p>
          <a:p>
            <a:r>
              <a:rPr lang="en-US" dirty="0" err="1"/>
              <a:t>IceApp</a:t>
            </a:r>
            <a:r>
              <a:rPr lang="en-US" dirty="0"/>
              <a:t> has an architecture made of software components, running on a cloud server on which is installed the Web Application, Web Service and Database Management System. </a:t>
            </a:r>
          </a:p>
          <a:p>
            <a:r>
              <a:rPr lang="en-US" dirty="0"/>
              <a:t>The </a:t>
            </a:r>
            <a:r>
              <a:rPr lang="en-US" b="1" dirty="0">
                <a:solidFill>
                  <a:srgbClr val="FF0000"/>
                </a:solidFill>
              </a:rPr>
              <a:t>Web Application </a:t>
            </a:r>
            <a:r>
              <a:rPr lang="en-US" dirty="0"/>
              <a:t>is the program that route planners can operate through a browser such as Chrome or Safari. </a:t>
            </a:r>
          </a:p>
          <a:p>
            <a:r>
              <a:rPr lang="en-US" dirty="0"/>
              <a:t>The </a:t>
            </a:r>
            <a:r>
              <a:rPr lang="en-US" b="1" dirty="0">
                <a:solidFill>
                  <a:srgbClr val="FF0000"/>
                </a:solidFill>
              </a:rPr>
              <a:t>mobile application </a:t>
            </a:r>
            <a:r>
              <a:rPr lang="en-US" dirty="0"/>
              <a:t>has been introduced to support transportation decision-makers, as an application for the ice manufacturing industry. The proposed mobile application for ice transportation </a:t>
            </a:r>
            <a:r>
              <a:rPr lang="en-US" dirty="0">
                <a:solidFill>
                  <a:srgbClr val="FF0000"/>
                </a:solidFill>
              </a:rPr>
              <a:t>takes advantage of the available demand data input to the </a:t>
            </a:r>
            <a:r>
              <a:rPr lang="en-US" dirty="0" err="1">
                <a:solidFill>
                  <a:srgbClr val="FF0000"/>
                </a:solidFill>
              </a:rPr>
              <a:t>IceApp</a:t>
            </a:r>
            <a:r>
              <a:rPr lang="en-US" dirty="0">
                <a:solidFill>
                  <a:srgbClr val="FF0000"/>
                </a:solidFill>
              </a:rPr>
              <a:t> software</a:t>
            </a:r>
            <a:r>
              <a:rPr lang="en-US" dirty="0"/>
              <a:t>. </a:t>
            </a:r>
          </a:p>
          <a:p>
            <a:r>
              <a:rPr lang="en-US" dirty="0"/>
              <a:t>It offers the potential for logistics staff and route planners to achieve results for making the right decisions on ice distribution, and to maintain appropriate inventory, </a:t>
            </a:r>
            <a:r>
              <a:rPr lang="en-US" dirty="0">
                <a:solidFill>
                  <a:srgbClr val="0000FF"/>
                </a:solidFill>
              </a:rPr>
              <a:t>by improving the availability of real-time customer information. </a:t>
            </a:r>
          </a:p>
          <a:p>
            <a:endParaRPr lang="en-US" dirty="0"/>
          </a:p>
        </p:txBody>
      </p:sp>
    </p:spTree>
    <p:extLst>
      <p:ext uri="{BB962C8B-B14F-4D97-AF65-F5344CB8AC3E}">
        <p14:creationId xmlns:p14="http://schemas.microsoft.com/office/powerpoint/2010/main" val="2097812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Data</a:t>
            </a:r>
          </a:p>
        </p:txBody>
      </p:sp>
      <p:sp>
        <p:nvSpPr>
          <p:cNvPr id="8" name="Content Placeholder 2"/>
          <p:cNvSpPr>
            <a:spLocks noGrp="1"/>
          </p:cNvSpPr>
          <p:nvPr>
            <p:ph idx="1"/>
          </p:nvPr>
        </p:nvSpPr>
        <p:spPr>
          <a:xfrm>
            <a:off x="475814" y="1609344"/>
            <a:ext cx="11229516" cy="4828032"/>
          </a:xfrm>
        </p:spPr>
        <p:txBody>
          <a:bodyPr>
            <a:normAutofit fontScale="70000" lnSpcReduction="20000"/>
          </a:bodyPr>
          <a:lstStyle/>
          <a:p>
            <a:r>
              <a:rPr lang="en-US" dirty="0">
                <a:solidFill>
                  <a:srgbClr val="0432FF"/>
                </a:solidFill>
              </a:rPr>
              <a:t>Number of product type: </a:t>
            </a:r>
            <a:r>
              <a:rPr lang="en-US" dirty="0"/>
              <a:t>1 product type</a:t>
            </a:r>
          </a:p>
          <a:p>
            <a:r>
              <a:rPr lang="en-US" dirty="0">
                <a:solidFill>
                  <a:srgbClr val="0000FF"/>
                </a:solidFill>
              </a:rPr>
              <a:t>Customer data:</a:t>
            </a:r>
          </a:p>
          <a:p>
            <a:pPr lvl="1"/>
            <a:r>
              <a:rPr lang="en-US" dirty="0"/>
              <a:t>Generates the </a:t>
            </a:r>
            <a:r>
              <a:rPr lang="en-US" dirty="0">
                <a:solidFill>
                  <a:srgbClr val="0000FF"/>
                </a:solidFill>
              </a:rPr>
              <a:t>customers </a:t>
            </a:r>
            <a:r>
              <a:rPr lang="en-US" dirty="0"/>
              <a:t>for 20 customers (QR code, location (</a:t>
            </a:r>
            <a:r>
              <a:rPr lang="en-US" dirty="0" err="1"/>
              <a:t>x,y</a:t>
            </a:r>
            <a:r>
              <a:rPr lang="en-US" dirty="0"/>
              <a:t>))</a:t>
            </a:r>
          </a:p>
          <a:p>
            <a:pPr lvl="1"/>
            <a:r>
              <a:rPr lang="en-US" dirty="0"/>
              <a:t>Therefore, student groups much prepare the customer data for 3 routes; 2 routes with 7 customers per route, and the third route contains only 6 customers.</a:t>
            </a:r>
          </a:p>
          <a:p>
            <a:pPr lvl="1"/>
            <a:r>
              <a:rPr lang="en-US" dirty="0"/>
              <a:t>All group will use the same customer data (totally 20 customers for 3 routes).</a:t>
            </a:r>
          </a:p>
          <a:p>
            <a:pPr lvl="1"/>
            <a:r>
              <a:rPr lang="en-US" dirty="0"/>
              <a:t>Distance between customers are automatically calculated based on the google distance </a:t>
            </a:r>
          </a:p>
          <a:p>
            <a:pPr lvl="1"/>
            <a:r>
              <a:rPr lang="en-US" dirty="0"/>
              <a:t>Generate demands, time to receive products</a:t>
            </a:r>
          </a:p>
          <a:p>
            <a:r>
              <a:rPr lang="en-US" dirty="0">
                <a:solidFill>
                  <a:srgbClr val="0000FF"/>
                </a:solidFill>
              </a:rPr>
              <a:t>Factory and distribution center data:</a:t>
            </a:r>
          </a:p>
          <a:p>
            <a:pPr lvl="1"/>
            <a:r>
              <a:rPr lang="en-US" dirty="0"/>
              <a:t>In this model, both ice factory and distribution centers are considered. However, in this project, the product is transferred only from the factory to the customers (no distribution center is considered).</a:t>
            </a:r>
          </a:p>
          <a:p>
            <a:pPr lvl="1"/>
            <a:r>
              <a:rPr lang="en-US" dirty="0"/>
              <a:t>The data must be filled: </a:t>
            </a:r>
            <a:r>
              <a:rPr lang="en-US" dirty="0">
                <a:solidFill>
                  <a:srgbClr val="0000FF"/>
                </a:solidFill>
              </a:rPr>
              <a:t>capacity</a:t>
            </a:r>
            <a:r>
              <a:rPr lang="en-US" dirty="0"/>
              <a:t> of the factory and distribution center, </a:t>
            </a:r>
            <a:r>
              <a:rPr lang="en-US" dirty="0">
                <a:solidFill>
                  <a:srgbClr val="0000FF"/>
                </a:solidFill>
              </a:rPr>
              <a:t>location</a:t>
            </a:r>
            <a:r>
              <a:rPr lang="en-US" dirty="0"/>
              <a:t> (</a:t>
            </a:r>
            <a:r>
              <a:rPr lang="en-US" dirty="0" err="1"/>
              <a:t>x,y</a:t>
            </a:r>
            <a:r>
              <a:rPr lang="en-US" dirty="0"/>
              <a:t>)</a:t>
            </a:r>
          </a:p>
          <a:p>
            <a:pPr lvl="1"/>
            <a:r>
              <a:rPr lang="en-US" dirty="0"/>
              <a:t>In case no distribution center, the </a:t>
            </a:r>
            <a:r>
              <a:rPr lang="en-US" dirty="0">
                <a:solidFill>
                  <a:srgbClr val="0000FF"/>
                </a:solidFill>
              </a:rPr>
              <a:t>number of distribution centers </a:t>
            </a:r>
            <a:r>
              <a:rPr lang="en-US" dirty="0"/>
              <a:t>must be “zero”</a:t>
            </a:r>
          </a:p>
          <a:p>
            <a:r>
              <a:rPr lang="en-US" dirty="0">
                <a:solidFill>
                  <a:srgbClr val="0000FF"/>
                </a:solidFill>
              </a:rPr>
              <a:t>Vehicles data</a:t>
            </a:r>
            <a:r>
              <a:rPr lang="en-US" dirty="0"/>
              <a:t>:</a:t>
            </a:r>
          </a:p>
          <a:p>
            <a:pPr lvl="1"/>
            <a:r>
              <a:rPr lang="en-US" dirty="0"/>
              <a:t>Vehicle used: 3 vans with capacity 2, 3, and 4 tons per vehicle</a:t>
            </a:r>
          </a:p>
          <a:p>
            <a:pPr lvl="1"/>
            <a:r>
              <a:rPr lang="en-US" dirty="0"/>
              <a:t>Operation time starting from 8:00-17:00</a:t>
            </a:r>
          </a:p>
          <a:p>
            <a:pPr lvl="1"/>
            <a:r>
              <a:rPr lang="en-US" dirty="0"/>
              <a:t>Speed used: 60 km./</a:t>
            </a:r>
            <a:r>
              <a:rPr lang="en-US" dirty="0" err="1"/>
              <a:t>hr</a:t>
            </a:r>
            <a:endParaRPr lang="en-US" dirty="0"/>
          </a:p>
          <a:p>
            <a:pPr lvl="1"/>
            <a:r>
              <a:rPr lang="en-US" dirty="0"/>
              <a:t>Fuel rate: 4 km./</a:t>
            </a:r>
            <a:r>
              <a:rPr lang="en-US" dirty="0" err="1"/>
              <a:t>litre</a:t>
            </a:r>
            <a:endParaRPr lang="en-US" dirty="0"/>
          </a:p>
          <a:p>
            <a:endParaRPr lang="en-US" dirty="0"/>
          </a:p>
        </p:txBody>
      </p:sp>
    </p:spTree>
    <p:extLst>
      <p:ext uri="{BB962C8B-B14F-4D97-AF65-F5344CB8AC3E}">
        <p14:creationId xmlns:p14="http://schemas.microsoft.com/office/powerpoint/2010/main" val="321928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Assignment III</a:t>
            </a:r>
          </a:p>
        </p:txBody>
      </p:sp>
      <p:sp>
        <p:nvSpPr>
          <p:cNvPr id="3" name="Content Placeholder 2"/>
          <p:cNvSpPr>
            <a:spLocks noGrp="1"/>
          </p:cNvSpPr>
          <p:nvPr>
            <p:ph idx="1"/>
          </p:nvPr>
        </p:nvSpPr>
        <p:spPr>
          <a:xfrm>
            <a:off x="475814" y="1565329"/>
            <a:ext cx="11229516" cy="4695986"/>
          </a:xfrm>
        </p:spPr>
        <p:txBody>
          <a:bodyPr>
            <a:normAutofit/>
          </a:bodyPr>
          <a:lstStyle/>
          <a:p>
            <a:pPr marL="0" indent="0">
              <a:buNone/>
            </a:pPr>
            <a:r>
              <a:rPr lang="en-US" dirty="0">
                <a:solidFill>
                  <a:srgbClr val="FF0000"/>
                </a:solidFill>
              </a:rPr>
              <a:t>Each group must do the following:</a:t>
            </a:r>
          </a:p>
          <a:p>
            <a:r>
              <a:rPr lang="en-US" dirty="0">
                <a:solidFill>
                  <a:srgbClr val="0000FF"/>
                </a:solidFill>
              </a:rPr>
              <a:t>Develop an algorithm to solve the problem using the “Ice App Program”.</a:t>
            </a:r>
          </a:p>
          <a:p>
            <a:pPr lvl="1"/>
            <a:r>
              <a:rPr lang="en-US" dirty="0"/>
              <a:t>As mentioned earlier, the “Ice App Program” was developed and installed the Web Application, Web Service, and Database Management System. The mobile application for ice transportation </a:t>
            </a:r>
            <a:r>
              <a:rPr lang="en-US" dirty="0">
                <a:solidFill>
                  <a:srgbClr val="FF0000"/>
                </a:solidFill>
              </a:rPr>
              <a:t>takes advantage of the available demand data input to the </a:t>
            </a:r>
            <a:r>
              <a:rPr lang="en-US" dirty="0" err="1">
                <a:solidFill>
                  <a:srgbClr val="FF0000"/>
                </a:solidFill>
              </a:rPr>
              <a:t>IceApp</a:t>
            </a:r>
            <a:r>
              <a:rPr lang="en-US" dirty="0">
                <a:solidFill>
                  <a:srgbClr val="FF0000"/>
                </a:solidFill>
              </a:rPr>
              <a:t> software</a:t>
            </a:r>
            <a:r>
              <a:rPr lang="en-US" dirty="0"/>
              <a:t>. </a:t>
            </a:r>
          </a:p>
          <a:p>
            <a:pPr lvl="1"/>
            <a:r>
              <a:rPr lang="en-US" dirty="0"/>
              <a:t>To do this project, students will learn on how to apply optimization in Industry 4 Era and how to design an automated data-driven tool in real world optimization model.</a:t>
            </a:r>
          </a:p>
        </p:txBody>
      </p:sp>
    </p:spTree>
    <p:extLst>
      <p:ext uri="{BB962C8B-B14F-4D97-AF65-F5344CB8AC3E}">
        <p14:creationId xmlns:p14="http://schemas.microsoft.com/office/powerpoint/2010/main" val="524536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Assignment III (cont’d)</a:t>
            </a:r>
          </a:p>
        </p:txBody>
      </p:sp>
      <p:sp>
        <p:nvSpPr>
          <p:cNvPr id="3" name="Content Placeholder 2"/>
          <p:cNvSpPr>
            <a:spLocks noGrp="1"/>
          </p:cNvSpPr>
          <p:nvPr>
            <p:ph idx="1"/>
          </p:nvPr>
        </p:nvSpPr>
        <p:spPr>
          <a:xfrm>
            <a:off x="475814" y="1437313"/>
            <a:ext cx="11229516" cy="4897464"/>
          </a:xfrm>
        </p:spPr>
        <p:txBody>
          <a:bodyPr>
            <a:noAutofit/>
          </a:bodyPr>
          <a:lstStyle/>
          <a:p>
            <a:r>
              <a:rPr lang="en-US" dirty="0">
                <a:solidFill>
                  <a:srgbClr val="FF0000"/>
                </a:solidFill>
              </a:rPr>
              <a:t>Run your proposed algorithm:</a:t>
            </a:r>
          </a:p>
          <a:p>
            <a:pPr marL="809625" lvl="1" indent="-320675">
              <a:buFont typeface="Wingdings" charset="2"/>
              <a:buChar char="ü"/>
            </a:pPr>
            <a:r>
              <a:rPr lang="en-US" dirty="0"/>
              <a:t>Group coding the algorithm using </a:t>
            </a:r>
            <a:r>
              <a:rPr lang="en-US" dirty="0" err="1">
                <a:solidFill>
                  <a:srgbClr val="0432FF"/>
                </a:solidFill>
              </a:rPr>
              <a:t>php</a:t>
            </a:r>
            <a:r>
              <a:rPr lang="en-US" dirty="0">
                <a:solidFill>
                  <a:srgbClr val="0432FF"/>
                </a:solidFill>
              </a:rPr>
              <a:t> language </a:t>
            </a:r>
            <a:r>
              <a:rPr lang="en-US" dirty="0"/>
              <a:t>can replace your algorithm to the existing one (in the </a:t>
            </a:r>
            <a:r>
              <a:rPr lang="en-US" dirty="0" err="1">
                <a:solidFill>
                  <a:srgbClr val="FF0000"/>
                </a:solidFill>
              </a:rPr>
              <a:t>IceApp</a:t>
            </a:r>
            <a:r>
              <a:rPr lang="en-US" dirty="0">
                <a:solidFill>
                  <a:srgbClr val="FF0000"/>
                </a:solidFill>
              </a:rPr>
              <a:t> software</a:t>
            </a:r>
            <a:r>
              <a:rPr lang="en-US" dirty="0"/>
              <a:t>) and then run the program to get the solution. </a:t>
            </a:r>
          </a:p>
          <a:p>
            <a:pPr marL="809625" lvl="1" indent="-320675">
              <a:buFont typeface="Wingdings" charset="2"/>
              <a:buChar char="ü"/>
            </a:pPr>
            <a:r>
              <a:rPr lang="en-US" dirty="0"/>
              <a:t>Otherwise, students have to run the problem using your own program. However, </a:t>
            </a:r>
            <a:r>
              <a:rPr lang="en-US" dirty="0">
                <a:solidFill>
                  <a:srgbClr val="0432FF"/>
                </a:solidFill>
              </a:rPr>
              <a:t>you are not allowed to key the input to your own program manually. </a:t>
            </a:r>
          </a:p>
          <a:p>
            <a:pPr marL="809625" lvl="1" indent="-320675">
              <a:buFont typeface="Wingdings" charset="2"/>
              <a:buChar char="ü"/>
            </a:pPr>
            <a:r>
              <a:rPr lang="en-US" dirty="0"/>
              <a:t>Students are recommended to import the data into your program automatically. To do so, you can generate the input data files using the “Mobile Application and Software (</a:t>
            </a:r>
            <a:r>
              <a:rPr lang="en-US" dirty="0" err="1"/>
              <a:t>IceApp</a:t>
            </a:r>
            <a:r>
              <a:rPr lang="en-US" dirty="0"/>
              <a:t>) to run your proposed algorithm and export the output data to the “Mobile Application and Software (</a:t>
            </a:r>
            <a:r>
              <a:rPr lang="en-US" dirty="0" err="1"/>
              <a:t>IceApp</a:t>
            </a:r>
            <a:r>
              <a:rPr lang="en-US" dirty="0"/>
              <a:t>)” to visual the routes of each vehicle in google maps.</a:t>
            </a:r>
          </a:p>
          <a:p>
            <a:r>
              <a:rPr lang="en-US" dirty="0">
                <a:solidFill>
                  <a:srgbClr val="FF0000"/>
                </a:solidFill>
              </a:rPr>
              <a:t>Discuss the results obtained</a:t>
            </a:r>
          </a:p>
        </p:txBody>
      </p:sp>
    </p:spTree>
    <p:extLst>
      <p:ext uri="{BB962C8B-B14F-4D97-AF65-F5344CB8AC3E}">
        <p14:creationId xmlns:p14="http://schemas.microsoft.com/office/powerpoint/2010/main" val="1117584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9" id="{C62A709E-BDC5-A046-9ECD-57A6FD34528D}" vid="{392FA3C1-01DE-2349-B0AB-32C1135A0C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1211</TotalTime>
  <Words>1383</Words>
  <Application>Microsoft Office PowerPoint</Application>
  <PresentationFormat>Widescreen</PresentationFormat>
  <Paragraphs>91</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PowerPoint Presentation</vt:lpstr>
      <vt:lpstr>PowerPoint Presentation</vt:lpstr>
      <vt:lpstr>3.5 Case Study: Optimization and Its Applications in Industry 4 Era(3 hr.)</vt:lpstr>
      <vt:lpstr>Project 1: A Software and Mobile Application for Transportation in the Ice Manufacturing Industry</vt:lpstr>
      <vt:lpstr>Problem Statement (cont’d)</vt:lpstr>
      <vt:lpstr>Introduction to Mobile Application and Software</vt:lpstr>
      <vt:lpstr>Project Data</vt:lpstr>
      <vt:lpstr>Group Assignment III</vt:lpstr>
      <vt:lpstr>Group Assignment III (cont’d)</vt:lpstr>
      <vt:lpstr>How to use the Mobile Application and Software (IceApp) </vt:lpstr>
      <vt:lpstr>Customer data</vt:lpstr>
      <vt:lpstr>Project Data</vt:lpstr>
      <vt:lpstr>Project Data</vt:lpstr>
      <vt:lpstr>Examples of Results Running the IceTrans program  (Students’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Huynh Trung Luong</dc:creator>
  <cp:lastModifiedBy>Thitipong Jamrus</cp:lastModifiedBy>
  <cp:revision>100</cp:revision>
  <dcterms:created xsi:type="dcterms:W3CDTF">2019-10-02T07:34:54Z</dcterms:created>
  <dcterms:modified xsi:type="dcterms:W3CDTF">2020-07-07T03:17:27Z</dcterms:modified>
</cp:coreProperties>
</file>