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CDC"/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tipong Jamrus" userId="f39b213f-51a9-4f76-8fcf-b0f8113fbeed" providerId="ADAL" clId="{D20A1F1A-5C64-4F45-89E1-C48A3AD726E9}"/>
    <pc:docChg chg="undo custSel addSld delSld modSld">
      <pc:chgData name="Thitipong Jamrus" userId="f39b213f-51a9-4f76-8fcf-b0f8113fbeed" providerId="ADAL" clId="{D20A1F1A-5C64-4F45-89E1-C48A3AD726E9}" dt="2020-07-07T03:11:23.392" v="11" actId="22"/>
      <pc:docMkLst>
        <pc:docMk/>
      </pc:docMkLst>
      <pc:sldChg chg="modSp mod">
        <pc:chgData name="Thitipong Jamrus" userId="f39b213f-51a9-4f76-8fcf-b0f8113fbeed" providerId="ADAL" clId="{D20A1F1A-5C64-4F45-89E1-C48A3AD726E9}" dt="2020-07-07T03:10:22.135" v="4" actId="20577"/>
        <pc:sldMkLst>
          <pc:docMk/>
          <pc:sldMk cId="145735233" sldId="257"/>
        </pc:sldMkLst>
        <pc:spChg chg="mod">
          <ac:chgData name="Thitipong Jamrus" userId="f39b213f-51a9-4f76-8fcf-b0f8113fbeed" providerId="ADAL" clId="{D20A1F1A-5C64-4F45-89E1-C48A3AD726E9}" dt="2020-07-07T03:10:22.135" v="4" actId="20577"/>
          <ac:spMkLst>
            <pc:docMk/>
            <pc:sldMk cId="145735233" sldId="257"/>
            <ac:spMk id="5" creationId="{5A51033F-DC79-40D3-B922-49AF37BB890E}"/>
          </ac:spMkLst>
        </pc:spChg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2073475642" sldId="290"/>
        </pc:sldMkLst>
      </pc:sldChg>
      <pc:sldChg chg="modSp mod">
        <pc:chgData name="Thitipong Jamrus" userId="f39b213f-51a9-4f76-8fcf-b0f8113fbeed" providerId="ADAL" clId="{D20A1F1A-5C64-4F45-89E1-C48A3AD726E9}" dt="2020-07-07T03:10:46.026" v="9"/>
        <pc:sldMkLst>
          <pc:docMk/>
          <pc:sldMk cId="775484636" sldId="293"/>
        </pc:sldMkLst>
        <pc:spChg chg="mod">
          <ac:chgData name="Thitipong Jamrus" userId="f39b213f-51a9-4f76-8fcf-b0f8113fbeed" providerId="ADAL" clId="{D20A1F1A-5C64-4F45-89E1-C48A3AD726E9}" dt="2020-07-07T03:10:46.026" v="9"/>
          <ac:spMkLst>
            <pc:docMk/>
            <pc:sldMk cId="775484636" sldId="293"/>
            <ac:spMk id="4" creationId="{00000000-0000-0000-0000-000000000000}"/>
          </ac:spMkLst>
        </pc:spChg>
      </pc:sldChg>
      <pc:sldChg chg="add">
        <pc:chgData name="Thitipong Jamrus" userId="f39b213f-51a9-4f76-8fcf-b0f8113fbeed" providerId="ADAL" clId="{D20A1F1A-5C64-4F45-89E1-C48A3AD726E9}" dt="2020-07-07T03:11:23.392" v="11" actId="22"/>
        <pc:sldMkLst>
          <pc:docMk/>
          <pc:sldMk cId="382033271" sldId="294"/>
        </pc:sldMkLst>
      </pc:sldChg>
      <pc:sldChg chg="add">
        <pc:chgData name="Thitipong Jamrus" userId="f39b213f-51a9-4f76-8fcf-b0f8113fbeed" providerId="ADAL" clId="{D20A1F1A-5C64-4F45-89E1-C48A3AD726E9}" dt="2020-07-07T03:11:23.392" v="11" actId="22"/>
        <pc:sldMkLst>
          <pc:docMk/>
          <pc:sldMk cId="940462291" sldId="295"/>
        </pc:sldMkLst>
      </pc:sldChg>
      <pc:sldChg chg="add">
        <pc:chgData name="Thitipong Jamrus" userId="f39b213f-51a9-4f76-8fcf-b0f8113fbeed" providerId="ADAL" clId="{D20A1F1A-5C64-4F45-89E1-C48A3AD726E9}" dt="2020-07-07T03:11:23.392" v="11" actId="22"/>
        <pc:sldMkLst>
          <pc:docMk/>
          <pc:sldMk cId="1881134520" sldId="296"/>
        </pc:sldMkLst>
      </pc:sldChg>
      <pc:sldChg chg="add">
        <pc:chgData name="Thitipong Jamrus" userId="f39b213f-51a9-4f76-8fcf-b0f8113fbeed" providerId="ADAL" clId="{D20A1F1A-5C64-4F45-89E1-C48A3AD726E9}" dt="2020-07-07T03:11:23.392" v="11" actId="22"/>
        <pc:sldMkLst>
          <pc:docMk/>
          <pc:sldMk cId="1580162513" sldId="297"/>
        </pc:sldMkLst>
      </pc:sldChg>
      <pc:sldChg chg="add">
        <pc:chgData name="Thitipong Jamrus" userId="f39b213f-51a9-4f76-8fcf-b0f8113fbeed" providerId="ADAL" clId="{D20A1F1A-5C64-4F45-89E1-C48A3AD726E9}" dt="2020-07-07T03:11:23.392" v="11" actId="22"/>
        <pc:sldMkLst>
          <pc:docMk/>
          <pc:sldMk cId="761168470" sldId="298"/>
        </pc:sldMkLst>
      </pc:sldChg>
      <pc:sldChg chg="add">
        <pc:chgData name="Thitipong Jamrus" userId="f39b213f-51a9-4f76-8fcf-b0f8113fbeed" providerId="ADAL" clId="{D20A1F1A-5C64-4F45-89E1-C48A3AD726E9}" dt="2020-07-07T03:11:23.392" v="11" actId="22"/>
        <pc:sldMkLst>
          <pc:docMk/>
          <pc:sldMk cId="1899566013" sldId="299"/>
        </pc:sldMkLst>
      </pc:sldChg>
      <pc:sldChg chg="add">
        <pc:chgData name="Thitipong Jamrus" userId="f39b213f-51a9-4f76-8fcf-b0f8113fbeed" providerId="ADAL" clId="{D20A1F1A-5C64-4F45-89E1-C48A3AD726E9}" dt="2020-07-07T03:11:23.392" v="11" actId="22"/>
        <pc:sldMkLst>
          <pc:docMk/>
          <pc:sldMk cId="1223225469" sldId="300"/>
        </pc:sldMkLst>
      </pc:sldChg>
      <pc:sldChg chg="add">
        <pc:chgData name="Thitipong Jamrus" userId="f39b213f-51a9-4f76-8fcf-b0f8113fbeed" providerId="ADAL" clId="{D20A1F1A-5C64-4F45-89E1-C48A3AD726E9}" dt="2020-07-07T03:11:23.392" v="11" actId="22"/>
        <pc:sldMkLst>
          <pc:docMk/>
          <pc:sldMk cId="341280277" sldId="301"/>
        </pc:sldMkLst>
      </pc:sldChg>
      <pc:sldChg chg="add">
        <pc:chgData name="Thitipong Jamrus" userId="f39b213f-51a9-4f76-8fcf-b0f8113fbeed" providerId="ADAL" clId="{D20A1F1A-5C64-4F45-89E1-C48A3AD726E9}" dt="2020-07-07T03:11:23.392" v="11" actId="22"/>
        <pc:sldMkLst>
          <pc:docMk/>
          <pc:sldMk cId="107484566" sldId="302"/>
        </pc:sldMkLst>
      </pc:sldChg>
      <pc:sldChg chg="add">
        <pc:chgData name="Thitipong Jamrus" userId="f39b213f-51a9-4f76-8fcf-b0f8113fbeed" providerId="ADAL" clId="{D20A1F1A-5C64-4F45-89E1-C48A3AD726E9}" dt="2020-07-07T03:11:23.392" v="11" actId="22"/>
        <pc:sldMkLst>
          <pc:docMk/>
          <pc:sldMk cId="806854695" sldId="303"/>
        </pc:sldMkLst>
      </pc:sldChg>
      <pc:sldChg chg="add">
        <pc:chgData name="Thitipong Jamrus" userId="f39b213f-51a9-4f76-8fcf-b0f8113fbeed" providerId="ADAL" clId="{D20A1F1A-5C64-4F45-89E1-C48A3AD726E9}" dt="2020-07-07T03:11:23.392" v="11" actId="22"/>
        <pc:sldMkLst>
          <pc:docMk/>
          <pc:sldMk cId="1765903433" sldId="304"/>
        </pc:sldMkLst>
      </pc:sldChg>
      <pc:sldChg chg="add">
        <pc:chgData name="Thitipong Jamrus" userId="f39b213f-51a9-4f76-8fcf-b0f8113fbeed" providerId="ADAL" clId="{D20A1F1A-5C64-4F45-89E1-C48A3AD726E9}" dt="2020-07-07T03:11:23.392" v="11" actId="22"/>
        <pc:sldMkLst>
          <pc:docMk/>
          <pc:sldMk cId="364856090" sldId="305"/>
        </pc:sldMkLst>
      </pc:sldChg>
      <pc:sldChg chg="add">
        <pc:chgData name="Thitipong Jamrus" userId="f39b213f-51a9-4f76-8fcf-b0f8113fbeed" providerId="ADAL" clId="{D20A1F1A-5C64-4F45-89E1-C48A3AD726E9}" dt="2020-07-07T03:11:23.392" v="11" actId="22"/>
        <pc:sldMkLst>
          <pc:docMk/>
          <pc:sldMk cId="557383124" sldId="306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692311400" sldId="307"/>
        </pc:sldMkLst>
      </pc:sldChg>
      <pc:sldChg chg="add">
        <pc:chgData name="Thitipong Jamrus" userId="f39b213f-51a9-4f76-8fcf-b0f8113fbeed" providerId="ADAL" clId="{D20A1F1A-5C64-4F45-89E1-C48A3AD726E9}" dt="2020-07-07T03:11:23.392" v="11" actId="22"/>
        <pc:sldMkLst>
          <pc:docMk/>
          <pc:sldMk cId="1821470688" sldId="307"/>
        </pc:sldMkLst>
      </pc:sldChg>
      <pc:sldChg chg="add">
        <pc:chgData name="Thitipong Jamrus" userId="f39b213f-51a9-4f76-8fcf-b0f8113fbeed" providerId="ADAL" clId="{D20A1F1A-5C64-4F45-89E1-C48A3AD726E9}" dt="2020-07-07T03:11:23.392" v="11" actId="22"/>
        <pc:sldMkLst>
          <pc:docMk/>
          <pc:sldMk cId="1650919701" sldId="308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1655459653" sldId="308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2640154239" sldId="309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3822498968" sldId="310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1865272592" sldId="311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1965153155" sldId="312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2629733499" sldId="313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3106988160" sldId="314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4264076198" sldId="315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796211950" sldId="316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3825765499" sldId="317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1090780520" sldId="318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2622274623" sldId="319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3495765056" sldId="320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1431817398" sldId="321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1756309253" sldId="322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3784786200" sldId="323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1357499678" sldId="324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3200647814" sldId="325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3625368389" sldId="326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461391010" sldId="327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831835873" sldId="328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3153124821" sldId="329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4112622795" sldId="330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1411616412" sldId="331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2299365480" sldId="332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3409120133" sldId="333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4179345656" sldId="334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3952340205" sldId="336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438327350" sldId="337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2202856512" sldId="338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2060148254" sldId="339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1492639674" sldId="340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2993841851" sldId="341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1812333004" sldId="342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1854361833" sldId="343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2961448570" sldId="344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193143436" sldId="345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2031700796" sldId="346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1039683129" sldId="347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3699760800" sldId="348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1001827590" sldId="349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3257336220" sldId="350"/>
        </pc:sldMkLst>
      </pc:sldChg>
      <pc:sldChg chg="del">
        <pc:chgData name="Thitipong Jamrus" userId="f39b213f-51a9-4f76-8fcf-b0f8113fbeed" providerId="ADAL" clId="{D20A1F1A-5C64-4F45-89E1-C48A3AD726E9}" dt="2020-07-07T03:10:58.537" v="10" actId="47"/>
        <pc:sldMkLst>
          <pc:docMk/>
          <pc:sldMk cId="1428639510" sldId="35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zone.com/articles/top-10-uses-of-the-internet-of-things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-scoop.eu/digital-busines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cation.vic.gov.au/school/teachers/teachingresources/digital/Pages/teach.aspx)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</a:rPr>
              <a:t>Advanced Optimization: </a:t>
            </a:r>
          </a:p>
          <a:p>
            <a:r>
              <a:rPr lang="en-US" dirty="0">
                <a:solidFill>
                  <a:srgbClr val="002060"/>
                </a:solidFill>
              </a:rPr>
              <a:t>Techniques and Industrial Applications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Module 3: Optimization and Its Applications in Industry 4 Era </a:t>
            </a: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3200" b="1">
                <a:solidFill>
                  <a:srgbClr val="0432FF"/>
                </a:solidFill>
              </a:rPr>
              <a:t>3.1.1  Digital technology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5892902" cy="4514592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Digital technology </a:t>
            </a:r>
            <a:r>
              <a:rPr lang="en-US" dirty="0"/>
              <a:t>facilitate </a:t>
            </a:r>
            <a:r>
              <a:rPr lang="en-US" b="1" dirty="0"/>
              <a:t>communication</a:t>
            </a:r>
            <a:r>
              <a:rPr lang="en-US" dirty="0"/>
              <a:t> by and with </a:t>
            </a:r>
            <a:r>
              <a:rPr lang="en-US" b="1" dirty="0"/>
              <a:t>diverse people</a:t>
            </a:r>
            <a:r>
              <a:rPr lang="en-US" dirty="0"/>
              <a:t>, </a:t>
            </a:r>
          </a:p>
          <a:p>
            <a:r>
              <a:rPr lang="en-US" dirty="0"/>
              <a:t>Enhancing </a:t>
            </a:r>
            <a:r>
              <a:rPr lang="en-US" b="1" dirty="0"/>
              <a:t>inclusion</a:t>
            </a:r>
            <a:r>
              <a:rPr lang="en-US" dirty="0"/>
              <a:t> and participation by more segments of society. </a:t>
            </a:r>
          </a:p>
          <a:p>
            <a:r>
              <a:rPr lang="en-US" dirty="0"/>
              <a:t>These technologies connect us to the material world in new ways, permitting more precise </a:t>
            </a:r>
            <a:r>
              <a:rPr lang="en-US" b="1" dirty="0"/>
              <a:t>control</a:t>
            </a:r>
            <a:r>
              <a:rPr lang="en-US" dirty="0"/>
              <a:t> of environment. </a:t>
            </a:r>
          </a:p>
          <a:p>
            <a:r>
              <a:rPr lang="en-US" dirty="0"/>
              <a:t>Jointly, these two aspects, </a:t>
            </a:r>
            <a:r>
              <a:rPr lang="en-US" b="1" dirty="0">
                <a:solidFill>
                  <a:srgbClr val="0000FF"/>
                </a:solidFill>
              </a:rPr>
              <a:t>inclusiveness </a:t>
            </a:r>
            <a:r>
              <a:rPr lang="en-US" dirty="0"/>
              <a:t>on the one hand and </a:t>
            </a:r>
            <a:r>
              <a:rPr lang="en-US" b="1" dirty="0">
                <a:solidFill>
                  <a:srgbClr val="0000FF"/>
                </a:solidFill>
              </a:rPr>
              <a:t>empowerment</a:t>
            </a:r>
            <a:r>
              <a:rPr lang="en-US" dirty="0"/>
              <a:t> on the other, lead to better </a:t>
            </a:r>
            <a:r>
              <a:rPr lang="en-US" b="1" dirty="0">
                <a:solidFill>
                  <a:srgbClr val="FF0000"/>
                </a:solidFill>
              </a:rPr>
              <a:t>problem solving</a:t>
            </a:r>
            <a:r>
              <a:rPr lang="en-US" dirty="0">
                <a:solidFill>
                  <a:srgbClr val="FF0000"/>
                </a:solidFill>
              </a:rPr>
              <a:t>. </a:t>
            </a:r>
            <a:endParaRPr lang="th-TH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2" descr="digital tech concept map">
            <a:extLst>
              <a:ext uri="{FF2B5EF4-FFF2-40B4-BE49-F238E27FC236}">
                <a16:creationId xmlns:a16="http://schemas.microsoft.com/office/drawing/2014/main" id="{4C4D225E-9E28-46E3-9483-CE3CDB309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4147" y="1491915"/>
            <a:ext cx="4504697" cy="455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69337" y="6132057"/>
            <a:ext cx="3505127" cy="345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Source: REVISITING THE DIGITAL DIVIDE: COLLECTIVE RESPONSIBILITES AND INDIVIDUAL RESPONSES , 2017</a:t>
            </a:r>
          </a:p>
        </p:txBody>
      </p:sp>
      <p:sp>
        <p:nvSpPr>
          <p:cNvPr id="6" name="Oval 5"/>
          <p:cNvSpPr/>
          <p:nvPr/>
        </p:nvSpPr>
        <p:spPr>
          <a:xfrm>
            <a:off x="6748808" y="2358189"/>
            <a:ext cx="1978097" cy="7058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083827" y="2005263"/>
            <a:ext cx="1648342" cy="4325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0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the Use of Digital technology</a:t>
            </a:r>
            <a:br>
              <a:rPr lang="en-US" dirty="0"/>
            </a:br>
            <a:r>
              <a:rPr lang="en-US" dirty="0"/>
              <a:t>“Machine Learning”</a:t>
            </a:r>
          </a:p>
        </p:txBody>
      </p:sp>
      <p:pic>
        <p:nvPicPr>
          <p:cNvPr id="4" name="รูปภาพ 1">
            <a:extLst>
              <a:ext uri="{FF2B5EF4-FFF2-40B4-BE49-F238E27FC236}">
                <a16:creationId xmlns:a16="http://schemas.microsoft.com/office/drawing/2014/main" id="{70852322-D53C-49B8-AAED-6396BD2891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65"/>
          <a:stretch/>
        </p:blipFill>
        <p:spPr>
          <a:xfrm>
            <a:off x="6487517" y="2217245"/>
            <a:ext cx="5356958" cy="32562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33314" y="5473518"/>
            <a:ext cx="5055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/>
              <a:t>Source: https</a:t>
            </a:r>
            <a:r>
              <a:rPr lang="en-US" sz="1400" dirty="0"/>
              <a:t>://data-</a:t>
            </a:r>
            <a:r>
              <a:rPr lang="en-US" sz="1400" dirty="0" err="1"/>
              <a:t>flair.training</a:t>
            </a:r>
            <a:r>
              <a:rPr lang="en-US" sz="1400" dirty="0"/>
              <a:t>/blogs/machine-learning-tutorial/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40" y="2217245"/>
            <a:ext cx="6062573" cy="296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4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69875" lvl="1" indent="0" algn="ctr"/>
            <a:r>
              <a:rPr lang="en-US" sz="2800" b="1" dirty="0">
                <a:solidFill>
                  <a:srgbClr val="0432FF"/>
                </a:solidFill>
              </a:rPr>
              <a:t>3.1.2  Digital technology hardware &amp; software</a:t>
            </a:r>
          </a:p>
        </p:txBody>
      </p:sp>
      <p:sp>
        <p:nvSpPr>
          <p:cNvPr id="3" name="Rectangle 2"/>
          <p:cNvSpPr/>
          <p:nvPr/>
        </p:nvSpPr>
        <p:spPr>
          <a:xfrm>
            <a:off x="479390" y="1605113"/>
            <a:ext cx="3891132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N" sz="2400" b="1" dirty="0"/>
              <a:t>Types of Digital Technology</a:t>
            </a:r>
            <a:endParaRPr lang="en-US" sz="2400" dirty="0"/>
          </a:p>
          <a:p>
            <a:pPr marL="182563" indent="-182563">
              <a:buFont typeface="Arial" charset="0"/>
              <a:buChar char="•"/>
            </a:pPr>
            <a:r>
              <a:rPr lang="en-IN" sz="2400" dirty="0"/>
              <a:t>Search Engines </a:t>
            </a:r>
            <a:endParaRPr lang="en-US" sz="2400" dirty="0"/>
          </a:p>
          <a:p>
            <a:pPr marL="182563" indent="-182563">
              <a:buFont typeface="Arial" charset="0"/>
              <a:buChar char="•"/>
            </a:pPr>
            <a:r>
              <a:rPr lang="en-IN" sz="2400" dirty="0">
                <a:ea typeface="Calibri" charset="0"/>
                <a:cs typeface="Times New Roman" charset="0"/>
              </a:rPr>
              <a:t>Digital Camera </a:t>
            </a:r>
          </a:p>
          <a:p>
            <a:pPr marL="182563" indent="-182563">
              <a:buFont typeface="Arial" charset="0"/>
              <a:buChar char="•"/>
            </a:pPr>
            <a:r>
              <a:rPr lang="en-IN" sz="2400" dirty="0">
                <a:ea typeface="Calibri" charset="0"/>
                <a:cs typeface="Times New Roman" charset="0"/>
              </a:rPr>
              <a:t>Microsoft Office </a:t>
            </a:r>
            <a:endParaRPr lang="en-US" sz="2000" dirty="0">
              <a:ea typeface="Calibri" charset="0"/>
              <a:cs typeface="Cordia New" charset="0"/>
            </a:endParaRPr>
          </a:p>
          <a:p>
            <a:pPr marL="182563" indent="-182563">
              <a:buFont typeface="Arial" charset="0"/>
              <a:buChar char="•"/>
            </a:pPr>
            <a:r>
              <a:rPr lang="en-IN" sz="2400" dirty="0">
                <a:ea typeface="Calibri" charset="0"/>
                <a:cs typeface="Times New Roman" charset="0"/>
              </a:rPr>
              <a:t>3D Printing </a:t>
            </a:r>
            <a:endParaRPr lang="en-US" sz="2000" dirty="0">
              <a:ea typeface="Calibri" charset="0"/>
              <a:cs typeface="Cordia New" charset="0"/>
            </a:endParaRPr>
          </a:p>
          <a:p>
            <a:pPr marL="182563" indent="-182563">
              <a:buFont typeface="Arial" charset="0"/>
              <a:buChar char="•"/>
            </a:pPr>
            <a:r>
              <a:rPr lang="en-IN" sz="2400" dirty="0">
                <a:ea typeface="Calibri" charset="0"/>
                <a:cs typeface="Times New Roman" charset="0"/>
              </a:rPr>
              <a:t>Wearable Technologies </a:t>
            </a:r>
            <a:endParaRPr lang="en-US" sz="2000" dirty="0">
              <a:ea typeface="Calibri" charset="0"/>
              <a:cs typeface="Cordia New" charset="0"/>
            </a:endParaRPr>
          </a:p>
          <a:p>
            <a:pPr marL="182563" indent="-182563">
              <a:buFont typeface="Arial" charset="0"/>
              <a:buChar char="•"/>
            </a:pPr>
            <a:r>
              <a:rPr lang="en-IN" sz="2400" dirty="0">
                <a:ea typeface="Calibri" charset="0"/>
                <a:cs typeface="Times New Roman" charset="0"/>
              </a:rPr>
              <a:t>Virtual Currencies (Bitcoin) </a:t>
            </a:r>
            <a:endParaRPr lang="en-US" sz="2000" dirty="0">
              <a:ea typeface="Calibri" charset="0"/>
              <a:cs typeface="Cordia New" charset="0"/>
            </a:endParaRPr>
          </a:p>
          <a:p>
            <a:pPr marL="182563" indent="-182563">
              <a:buFont typeface="Arial" charset="0"/>
              <a:buChar char="•"/>
            </a:pPr>
            <a:r>
              <a:rPr lang="en-IN" sz="2400" dirty="0">
                <a:ea typeface="Calibri" charset="0"/>
                <a:cs typeface="Times New Roman" charset="0"/>
              </a:rPr>
              <a:t>Smart Home Technologies </a:t>
            </a:r>
            <a:endParaRPr lang="en-US" sz="2000" dirty="0">
              <a:effectLst/>
              <a:ea typeface="Calibri" charset="0"/>
              <a:cs typeface="Cordia New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41003" y="1605113"/>
            <a:ext cx="7005234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22222"/>
                </a:solidFill>
              </a:rPr>
              <a:t>Digital Technology Hardware</a:t>
            </a:r>
            <a:endParaRPr lang="en-US" sz="2000" b="1" dirty="0">
              <a:solidFill>
                <a:srgbClr val="222222"/>
              </a:solidFill>
            </a:endParaRPr>
          </a:p>
          <a:p>
            <a:pPr marL="182563" indent="-182563">
              <a:buFont typeface="Arial" charset="0"/>
              <a:buChar char="•"/>
            </a:pPr>
            <a:r>
              <a:rPr lang="en-US" sz="2400" dirty="0">
                <a:solidFill>
                  <a:srgbClr val="222222"/>
                </a:solidFill>
              </a:rPr>
              <a:t>desktop computers.</a:t>
            </a:r>
          </a:p>
          <a:p>
            <a:pPr marL="182563" indent="-182563">
              <a:buFont typeface="Arial" charset="0"/>
              <a:buChar char="•"/>
            </a:pPr>
            <a:r>
              <a:rPr lang="en-US" sz="2400" dirty="0">
                <a:solidFill>
                  <a:srgbClr val="222222"/>
                </a:solidFill>
              </a:rPr>
              <a:t>laptop computers.</a:t>
            </a:r>
          </a:p>
          <a:p>
            <a:pPr marL="182563" indent="-182563">
              <a:buFont typeface="Arial" charset="0"/>
              <a:buChar char="•"/>
            </a:pPr>
            <a:r>
              <a:rPr lang="en-US" sz="2400" dirty="0">
                <a:solidFill>
                  <a:srgbClr val="222222"/>
                </a:solidFill>
              </a:rPr>
              <a:t>mobile phones.</a:t>
            </a:r>
          </a:p>
          <a:p>
            <a:pPr marL="182563" indent="-182563">
              <a:buFont typeface="Arial" charset="0"/>
              <a:buChar char="•"/>
            </a:pPr>
            <a:r>
              <a:rPr lang="en-US" sz="2400" dirty="0">
                <a:solidFill>
                  <a:srgbClr val="222222"/>
                </a:solidFill>
              </a:rPr>
              <a:t>tablet computers.</a:t>
            </a:r>
          </a:p>
          <a:p>
            <a:pPr marL="182563" indent="-182563">
              <a:buFont typeface="Arial" charset="0"/>
              <a:buChar char="•"/>
            </a:pPr>
            <a:r>
              <a:rPr lang="en-US" sz="2400" dirty="0">
                <a:solidFill>
                  <a:srgbClr val="222222"/>
                </a:solidFill>
              </a:rPr>
              <a:t>e-readers.</a:t>
            </a:r>
          </a:p>
          <a:p>
            <a:pPr marL="182563" indent="-182563">
              <a:buFont typeface="Arial" charset="0"/>
              <a:buChar char="•"/>
            </a:pPr>
            <a:r>
              <a:rPr lang="en-US" sz="2400" dirty="0">
                <a:solidFill>
                  <a:srgbClr val="222222"/>
                </a:solidFill>
              </a:rPr>
              <a:t>storage devices, such as flash drives.</a:t>
            </a:r>
          </a:p>
          <a:p>
            <a:pPr marL="182563" indent="-182563">
              <a:buFont typeface="Arial" charset="0"/>
              <a:buChar char="•"/>
            </a:pPr>
            <a:r>
              <a:rPr lang="en-US" sz="2400" dirty="0">
                <a:solidFill>
                  <a:srgbClr val="222222"/>
                </a:solidFill>
              </a:rPr>
              <a:t>input devices, such as keyboards, mice, and scanners.</a:t>
            </a:r>
          </a:p>
          <a:p>
            <a:pPr marL="182563" indent="-182563">
              <a:buFont typeface="Arial" charset="0"/>
              <a:buChar char="•"/>
            </a:pPr>
            <a:r>
              <a:rPr lang="en-US" sz="2400" dirty="0">
                <a:solidFill>
                  <a:srgbClr val="222222"/>
                </a:solidFill>
              </a:rPr>
              <a:t>output devices such as printers and speakers.</a:t>
            </a:r>
            <a:endParaRPr lang="en-US" sz="2400" b="0" i="0" u="none" strike="noStrike" dirty="0">
              <a:solidFill>
                <a:srgbClr val="2222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6854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A91A067C-9C89-4A3C-A32E-B2BA1F6E47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16" b="2817"/>
          <a:stretch/>
        </p:blipFill>
        <p:spPr>
          <a:xfrm>
            <a:off x="800397" y="1534332"/>
            <a:ext cx="8956724" cy="48354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7141" y="5372640"/>
            <a:ext cx="1917103" cy="811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rgbClr val="FF0000"/>
                </a:solidFill>
              </a:rPr>
              <a:t>Source: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03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Key Technologies of I4.0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61" y="1775703"/>
            <a:ext cx="6469391" cy="4303509"/>
          </a:xfrm>
        </p:spPr>
        <p:txBody>
          <a:bodyPr>
            <a:normAutofit fontScale="92500" lnSpcReduction="20000"/>
          </a:bodyPr>
          <a:lstStyle/>
          <a:p>
            <a:pPr marL="365125" lvl="1" indent="-222250"/>
            <a:r>
              <a:rPr lang="nb-NO" dirty="0"/>
              <a:t>The</a:t>
            </a:r>
            <a:r>
              <a:rPr lang="en-US" dirty="0"/>
              <a:t> </a:t>
            </a:r>
            <a:r>
              <a:rPr lang="nb-NO" dirty="0" err="1"/>
              <a:t>Internet</a:t>
            </a:r>
            <a:r>
              <a:rPr lang="th-TH" dirty="0"/>
              <a:t> </a:t>
            </a:r>
            <a:r>
              <a:rPr lang="nb-NO" dirty="0" err="1"/>
              <a:t>of</a:t>
            </a:r>
            <a:r>
              <a:rPr lang="th-TH" dirty="0"/>
              <a:t> </a:t>
            </a:r>
            <a:r>
              <a:rPr lang="nb-NO" dirty="0"/>
              <a:t>Things </a:t>
            </a:r>
            <a:r>
              <a:rPr lang="en-US" dirty="0"/>
              <a:t>(</a:t>
            </a:r>
            <a:r>
              <a:rPr lang="en-US" dirty="0" err="1"/>
              <a:t>IoT</a:t>
            </a:r>
            <a:r>
              <a:rPr lang="en-US" dirty="0"/>
              <a:t>)</a:t>
            </a:r>
            <a:endParaRPr lang="th-TH" dirty="0"/>
          </a:p>
          <a:p>
            <a:pPr marL="365125" lvl="1" indent="-222250"/>
            <a:r>
              <a:rPr lang="nb-NO" dirty="0" err="1"/>
              <a:t>Cloud</a:t>
            </a:r>
            <a:r>
              <a:rPr lang="th-TH" dirty="0"/>
              <a:t> </a:t>
            </a:r>
            <a:r>
              <a:rPr lang="nb-NO" dirty="0"/>
              <a:t>Computing (CC)</a:t>
            </a:r>
            <a:endParaRPr lang="th-TH" dirty="0"/>
          </a:p>
          <a:p>
            <a:pPr marL="365125" lvl="1" indent="-222250"/>
            <a:r>
              <a:rPr lang="nb-NO" dirty="0"/>
              <a:t>Big</a:t>
            </a:r>
            <a:r>
              <a:rPr lang="th-TH" dirty="0"/>
              <a:t> </a:t>
            </a:r>
            <a:r>
              <a:rPr lang="nb-NO" dirty="0"/>
              <a:t>Data (BD)/Machine Learning</a:t>
            </a:r>
            <a:endParaRPr lang="th-TH" dirty="0"/>
          </a:p>
          <a:p>
            <a:pPr marL="365125" lvl="1" indent="-222250"/>
            <a:r>
              <a:rPr lang="nb-NO" dirty="0" err="1"/>
              <a:t>Simulation</a:t>
            </a:r>
            <a:endParaRPr lang="th-TH" dirty="0"/>
          </a:p>
          <a:p>
            <a:pPr marL="365125" lvl="1" indent="-222250"/>
            <a:r>
              <a:rPr lang="nb-NO" dirty="0" err="1"/>
              <a:t>Augmented</a:t>
            </a:r>
            <a:r>
              <a:rPr lang="th-TH" dirty="0"/>
              <a:t> </a:t>
            </a:r>
            <a:r>
              <a:rPr lang="nb-NO" dirty="0" err="1"/>
              <a:t>Reality</a:t>
            </a:r>
            <a:r>
              <a:rPr lang="nb-NO" dirty="0"/>
              <a:t> (AR)</a:t>
            </a:r>
            <a:r>
              <a:rPr lang="en-US" dirty="0"/>
              <a:t> is technology that uses the camera of a tablet or phone to show the real world environment on the screen and then rendering digital assets on the screen combining the digital world with the physical world</a:t>
            </a:r>
            <a:r>
              <a:rPr lang="th-TH" dirty="0"/>
              <a:t> </a:t>
            </a:r>
            <a:r>
              <a:rPr lang="en-US" dirty="0"/>
              <a:t>(</a:t>
            </a:r>
            <a:r>
              <a:rPr lang="en-US" dirty="0" err="1"/>
              <a:t>Indiecad.com.au</a:t>
            </a:r>
            <a:r>
              <a:rPr lang="en-US" dirty="0"/>
              <a:t>).</a:t>
            </a:r>
            <a:endParaRPr lang="th-TH" dirty="0"/>
          </a:p>
          <a:p>
            <a:pPr marL="365125" lvl="1" indent="-222250"/>
            <a:r>
              <a:rPr lang="nb-NO" dirty="0"/>
              <a:t>Additive</a:t>
            </a:r>
            <a:r>
              <a:rPr lang="th-TH" dirty="0"/>
              <a:t> </a:t>
            </a:r>
            <a:r>
              <a:rPr lang="nb-NO" dirty="0" err="1"/>
              <a:t>Manufacturing</a:t>
            </a:r>
            <a:r>
              <a:rPr lang="nb-NO" dirty="0"/>
              <a:t> (AM)</a:t>
            </a:r>
            <a:r>
              <a:rPr lang="en-US" dirty="0"/>
              <a:t>: </a:t>
            </a:r>
            <a:endParaRPr lang="th-TH" dirty="0"/>
          </a:p>
          <a:p>
            <a:pPr marL="365125" lvl="1" indent="-222250"/>
            <a:r>
              <a:rPr lang="nb-NO" dirty="0" err="1"/>
              <a:t>Horizontal</a:t>
            </a:r>
            <a:r>
              <a:rPr lang="th-TH" dirty="0"/>
              <a:t> </a:t>
            </a:r>
            <a:r>
              <a:rPr lang="nb-NO" dirty="0"/>
              <a:t>and</a:t>
            </a:r>
            <a:r>
              <a:rPr lang="th-TH" dirty="0"/>
              <a:t> </a:t>
            </a:r>
            <a:r>
              <a:rPr lang="nb-NO" dirty="0" err="1"/>
              <a:t>Vertical</a:t>
            </a:r>
            <a:r>
              <a:rPr lang="th-TH" dirty="0"/>
              <a:t> </a:t>
            </a:r>
            <a:r>
              <a:rPr lang="nb-NO" dirty="0"/>
              <a:t>Systems</a:t>
            </a:r>
            <a:r>
              <a:rPr lang="th-TH" dirty="0"/>
              <a:t> </a:t>
            </a:r>
            <a:r>
              <a:rPr lang="nb-NO" dirty="0"/>
              <a:t>Integration</a:t>
            </a:r>
            <a:endParaRPr lang="th-TH" dirty="0"/>
          </a:p>
          <a:p>
            <a:pPr marL="365125" lvl="1" indent="-222250"/>
            <a:r>
              <a:rPr lang="nb-NO" dirty="0" err="1"/>
              <a:t>Autonomous</a:t>
            </a:r>
            <a:r>
              <a:rPr lang="th-TH" dirty="0"/>
              <a:t> </a:t>
            </a:r>
            <a:r>
              <a:rPr lang="nb-NO" dirty="0"/>
              <a:t>Robots</a:t>
            </a:r>
            <a:endParaRPr lang="th-TH" dirty="0"/>
          </a:p>
          <a:p>
            <a:pPr marL="365125" lvl="1" indent="-222250"/>
            <a:r>
              <a:rPr lang="nb-NO" dirty="0"/>
              <a:t>Cyber</a:t>
            </a:r>
            <a:r>
              <a:rPr lang="th-TH" dirty="0"/>
              <a:t> </a:t>
            </a:r>
            <a:r>
              <a:rPr lang="nb-NO" dirty="0"/>
              <a:t>Security</a:t>
            </a:r>
            <a:endParaRPr lang="th-TH" dirty="0"/>
          </a:p>
          <a:p>
            <a:pPr marL="365125" lvl="1" indent="-222250"/>
            <a:r>
              <a:rPr lang="en-US" dirty="0"/>
              <a:t>3D Printing</a:t>
            </a:r>
            <a:endParaRPr lang="nb-NO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2D406BA7-AAA4-48BA-A105-B53930BC6C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25"/>
          <a:stretch/>
        </p:blipFill>
        <p:spPr>
          <a:xfrm>
            <a:off x="6803389" y="1250101"/>
            <a:ext cx="4792403" cy="26773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73803" y="4014061"/>
            <a:ext cx="22637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6621"/>
                </a:solidFill>
                <a:latin typeface="arial" charset="0"/>
                <a:hlinkClick r:id="rId3"/>
              </a:rPr>
              <a:t>Source: https://dzone.com</a:t>
            </a:r>
            <a:endParaRPr lang="en-US" sz="1400" b="0" i="0" u="none" strike="noStrike" dirty="0">
              <a:solidFill>
                <a:srgbClr val="660099"/>
              </a:solidFill>
              <a:effectLst/>
              <a:latin typeface="arial" charset="0"/>
              <a:hlinkClick r:id="rId3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389" y="4014061"/>
            <a:ext cx="4781804" cy="22627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107352" y="6276814"/>
            <a:ext cx="28175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/>
              <a:t>Source: https</a:t>
            </a:r>
            <a:r>
              <a:rPr lang="en-US" sz="1400" dirty="0"/>
              <a:t>://</a:t>
            </a:r>
            <a:r>
              <a:rPr lang="en-US" sz="1400" dirty="0" err="1"/>
              <a:t>arvrjourney.com</a:t>
            </a:r>
            <a:r>
              <a:rPr lang="en-US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4856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IoT</a:t>
            </a:r>
            <a:r>
              <a:rPr lang="en-US" dirty="0"/>
              <a:t> hardware and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2716" y="1693703"/>
            <a:ext cx="3812614" cy="469105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>
                <a:solidFill>
                  <a:srgbClr val="0432FF"/>
                </a:solidFill>
              </a:rPr>
              <a:t>IoT</a:t>
            </a:r>
            <a:r>
              <a:rPr lang="en-US" b="1" dirty="0">
                <a:solidFill>
                  <a:srgbClr val="0432FF"/>
                </a:solidFill>
              </a:rPr>
              <a:t> Hardware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/>
              <a:t>includes a wide range of devices such as devices for </a:t>
            </a:r>
            <a:r>
              <a:rPr lang="en-US" dirty="0">
                <a:solidFill>
                  <a:srgbClr val="FF0000"/>
                </a:solidFill>
              </a:rPr>
              <a:t>routing, bridges, sensors, GPS, camera, or connected devices </a:t>
            </a:r>
            <a:r>
              <a:rPr lang="en-US" dirty="0"/>
              <a:t>etc.</a:t>
            </a:r>
          </a:p>
          <a:p>
            <a:r>
              <a:rPr lang="en-US" dirty="0" err="1">
                <a:solidFill>
                  <a:srgbClr val="0432FF"/>
                </a:solidFill>
              </a:rPr>
              <a:t>IoT</a:t>
            </a:r>
            <a:r>
              <a:rPr lang="en-US" dirty="0">
                <a:solidFill>
                  <a:srgbClr val="0432FF"/>
                </a:solidFill>
              </a:rPr>
              <a:t> devices </a:t>
            </a:r>
            <a:r>
              <a:rPr lang="en-US" dirty="0"/>
              <a:t>manage key tasks and functions such as system activation, security, action specifications, communication, and detection of support-specific goals and actions.</a:t>
            </a:r>
            <a:endParaRPr lang="th-TH" dirty="0"/>
          </a:p>
          <a:p>
            <a:endParaRPr lang="en-US" dirty="0"/>
          </a:p>
        </p:txBody>
      </p:sp>
      <p:pic>
        <p:nvPicPr>
          <p:cNvPr id="4" name="ตัวแทนเนื้อหา 6">
            <a:extLst>
              <a:ext uri="{FF2B5EF4-FFF2-40B4-BE49-F238E27FC236}">
                <a16:creationId xmlns:a16="http://schemas.microsoft.com/office/drawing/2014/main" id="{25970483-3FE8-47EF-B63B-9C9E3C6CF6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00" y="1495101"/>
            <a:ext cx="7264737" cy="470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83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32FF"/>
                </a:solidFill>
              </a:rPr>
              <a:t>3.1.3  Digital technology applications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75" y="1657790"/>
            <a:ext cx="11139054" cy="40151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1139" y="5541265"/>
            <a:ext cx="11139054" cy="393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tx1"/>
                </a:solidFill>
              </a:rPr>
              <a:t>Source: </a:t>
            </a:r>
            <a:r>
              <a:rPr lang="en-US" sz="1100" dirty="0">
                <a:solidFill>
                  <a:schemeClr val="tx1"/>
                </a:solidFill>
              </a:rPr>
              <a:t>https://</a:t>
            </a:r>
            <a:r>
              <a:rPr lang="en-US" sz="1100" dirty="0" err="1">
                <a:solidFill>
                  <a:schemeClr val="tx1"/>
                </a:solidFill>
              </a:rPr>
              <a:t>www.semanticscholar.org</a:t>
            </a:r>
            <a:r>
              <a:rPr lang="en-US" sz="1100" dirty="0">
                <a:solidFill>
                  <a:schemeClr val="tx1"/>
                </a:solidFill>
              </a:rPr>
              <a:t>/paper/Internet-of-Things-(</a:t>
            </a:r>
            <a:r>
              <a:rPr lang="en-US" sz="1100" dirty="0" err="1">
                <a:solidFill>
                  <a:schemeClr val="tx1"/>
                </a:solidFill>
              </a:rPr>
              <a:t>IoT</a:t>
            </a:r>
            <a:r>
              <a:rPr lang="en-US" sz="1100" dirty="0">
                <a:solidFill>
                  <a:schemeClr val="tx1"/>
                </a:solidFill>
              </a:rPr>
              <a:t>)%3A-A-vision%2C-architectural-Gubbi-Buyya/72c4d8b64a9959ea45677ca1955d3491ef0f1c62/figure/1</a:t>
            </a:r>
          </a:p>
        </p:txBody>
      </p:sp>
    </p:spTree>
    <p:extLst>
      <p:ext uri="{BB962C8B-B14F-4D97-AF65-F5344CB8AC3E}">
        <p14:creationId xmlns:p14="http://schemas.microsoft.com/office/powerpoint/2010/main" val="1821470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I (a group of 3 persons)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an example of the Use of Digital technology in the optimization area such as :</a:t>
            </a:r>
          </a:p>
          <a:p>
            <a:pPr lvl="1"/>
            <a:r>
              <a:rPr lang="en-US" dirty="0"/>
              <a:t>Scheduling</a:t>
            </a:r>
          </a:p>
          <a:p>
            <a:pPr lvl="1"/>
            <a:r>
              <a:rPr lang="en-US" dirty="0"/>
              <a:t>Transportation</a:t>
            </a:r>
          </a:p>
          <a:p>
            <a:pPr lvl="1"/>
            <a:r>
              <a:rPr lang="en-US" dirty="0"/>
              <a:t>Resource allocation</a:t>
            </a:r>
          </a:p>
          <a:p>
            <a:pPr lvl="1"/>
            <a:r>
              <a:rPr lang="en-US" dirty="0"/>
              <a:t>Production planning</a:t>
            </a:r>
          </a:p>
          <a:p>
            <a:pPr lvl="1"/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Discussion on why the industry are using it</a:t>
            </a:r>
          </a:p>
          <a:p>
            <a:r>
              <a:rPr lang="en-US" dirty="0"/>
              <a:t>How to apply the Digital technology and constraints</a:t>
            </a:r>
          </a:p>
        </p:txBody>
      </p:sp>
    </p:spTree>
    <p:extLst>
      <p:ext uri="{BB962C8B-B14F-4D97-AF65-F5344CB8AC3E}">
        <p14:creationId xmlns:p14="http://schemas.microsoft.com/office/powerpoint/2010/main" val="165091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976639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</a:rPr>
              <a:t>Session 3.1:</a:t>
            </a:r>
          </a:p>
          <a:p>
            <a:r>
              <a:rPr lang="en-US" sz="4800" dirty="0">
                <a:solidFill>
                  <a:srgbClr val="002060"/>
                </a:solidFill>
              </a:rPr>
              <a:t> </a:t>
            </a:r>
          </a:p>
          <a:p>
            <a:r>
              <a:rPr lang="en-US" sz="4800" dirty="0">
                <a:solidFill>
                  <a:srgbClr val="002060"/>
                </a:solidFill>
              </a:rPr>
              <a:t>An Overview of Digital Technologies 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Module 3: Optimization and Its Applications in Industry 4 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052" y="1454779"/>
            <a:ext cx="5766999" cy="477106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269875" indent="-269875">
              <a:buNone/>
            </a:pPr>
            <a:endParaRPr lang="en-US" sz="1100" b="1" dirty="0"/>
          </a:p>
          <a:p>
            <a:pPr marL="492125" indent="-492125">
              <a:buNone/>
            </a:pPr>
            <a:r>
              <a:rPr lang="en-US" b="1" dirty="0"/>
              <a:t>3.1 An Overview of Digital Technologies </a:t>
            </a:r>
            <a:r>
              <a:rPr lang="en-US" sz="2400" b="1" dirty="0">
                <a:solidFill>
                  <a:srgbClr val="0432FF"/>
                </a:solidFill>
              </a:rPr>
              <a:t>(1 hr.) </a:t>
            </a:r>
          </a:p>
          <a:p>
            <a:pPr marL="989013" indent="-544513">
              <a:buNone/>
            </a:pPr>
            <a:r>
              <a:rPr lang="en-US" sz="2400" dirty="0"/>
              <a:t>3.1.1</a:t>
            </a:r>
            <a:r>
              <a:rPr lang="en-US" dirty="0"/>
              <a:t> </a:t>
            </a:r>
            <a:r>
              <a:rPr lang="en-US" sz="2400" dirty="0"/>
              <a:t>Digital technology concept</a:t>
            </a:r>
          </a:p>
          <a:p>
            <a:pPr marL="989013" lvl="1" indent="-544513">
              <a:buNone/>
            </a:pPr>
            <a:r>
              <a:rPr lang="en-US" dirty="0"/>
              <a:t>3.1.2  Digital technology hardware &amp; software</a:t>
            </a:r>
          </a:p>
          <a:p>
            <a:pPr marL="989013" lvl="1" indent="-544513">
              <a:buNone/>
            </a:pPr>
            <a:r>
              <a:rPr lang="en-US" dirty="0"/>
              <a:t>3.1.3  Digital technology applications</a:t>
            </a:r>
          </a:p>
          <a:p>
            <a:pPr marL="269875" indent="-269875">
              <a:buNone/>
            </a:pPr>
            <a:r>
              <a:rPr lang="en-US" b="1" dirty="0"/>
              <a:t>3.2 Optimization (Opt) concept and Its Applications in Industry 4.0 Era </a:t>
            </a:r>
            <a:r>
              <a:rPr lang="en-US" sz="2400" b="1" dirty="0">
                <a:solidFill>
                  <a:srgbClr val="0432FF"/>
                </a:solidFill>
              </a:rPr>
              <a:t>(2 hrs.)</a:t>
            </a:r>
          </a:p>
          <a:p>
            <a:pPr marL="1071563" indent="-792163">
              <a:buNone/>
            </a:pPr>
            <a:r>
              <a:rPr lang="en-US" b="1" dirty="0"/>
              <a:t> </a:t>
            </a:r>
            <a:r>
              <a:rPr lang="en-US" sz="2400" dirty="0"/>
              <a:t>3.2.1 Optimization concept in Industry 4.0 era</a:t>
            </a:r>
          </a:p>
          <a:p>
            <a:pPr marL="1071563" lvl="1" indent="-792163">
              <a:buNone/>
            </a:pPr>
            <a:r>
              <a:rPr lang="en-US" dirty="0"/>
              <a:t> 3.2.2  Optimization applications in Industry 4.0 and mobile support</a:t>
            </a:r>
          </a:p>
          <a:p>
            <a:pPr marL="1252538" lvl="1" indent="-230188">
              <a:buFontTx/>
              <a:buChar char="-"/>
              <a:tabLst>
                <a:tab pos="1154113" algn="l"/>
              </a:tabLst>
            </a:pPr>
            <a:r>
              <a:rPr lang="en-US" dirty="0"/>
              <a:t>Opt in Warehouse and Inventory Management</a:t>
            </a:r>
          </a:p>
          <a:p>
            <a:pPr marL="1252538" lvl="1" indent="-230188">
              <a:buFontTx/>
              <a:buChar char="-"/>
              <a:tabLst>
                <a:tab pos="1154113" algn="l"/>
              </a:tabLst>
            </a:pPr>
            <a:r>
              <a:rPr lang="en-US" dirty="0"/>
              <a:t>Opt in Transportation problems</a:t>
            </a:r>
          </a:p>
          <a:p>
            <a:pPr marL="1252538" lvl="1" indent="-230188">
              <a:buFontTx/>
              <a:buChar char="-"/>
              <a:tabLst>
                <a:tab pos="1154113" algn="l"/>
              </a:tabLst>
            </a:pPr>
            <a:r>
              <a:rPr lang="en-US" dirty="0"/>
              <a:t>Opt in Scheduling problems	</a:t>
            </a:r>
          </a:p>
          <a:p>
            <a:pPr marL="1252538" lvl="1" indent="-230188">
              <a:buFontTx/>
              <a:buChar char="-"/>
              <a:tabLst>
                <a:tab pos="1154113" algn="l"/>
              </a:tabLst>
            </a:pPr>
            <a:endParaRPr lang="en-US" dirty="0"/>
          </a:p>
          <a:p>
            <a:pPr marL="1252538" lvl="1" indent="-230188">
              <a:buFontTx/>
              <a:buChar char="-"/>
              <a:tabLst>
                <a:tab pos="1154113" algn="l"/>
              </a:tabLst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30993" y="1483355"/>
            <a:ext cx="5608082" cy="47710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buFont typeface="Arial" panose="020B0604020202020204" pitchFamily="34" charset="0"/>
              <a:buNone/>
            </a:pPr>
            <a:endParaRPr lang="en-US" sz="900" b="1" dirty="0"/>
          </a:p>
          <a:p>
            <a:pPr marL="269875" indent="-269875">
              <a:buNone/>
            </a:pPr>
            <a:r>
              <a:rPr lang="en-US" b="1" dirty="0"/>
              <a:t>3.3 Optimization (Opt) Design in I4.0 </a:t>
            </a:r>
            <a:r>
              <a:rPr lang="en-US" b="1" dirty="0">
                <a:solidFill>
                  <a:srgbClr val="0432FF"/>
                </a:solidFill>
              </a:rPr>
              <a:t>(2 hrs.)</a:t>
            </a:r>
            <a:endParaRPr lang="en-US" b="1" dirty="0"/>
          </a:p>
          <a:p>
            <a:pPr marL="1203325" lvl="1" indent="-709613">
              <a:buFont typeface="Arial" panose="020B0604020202020204" pitchFamily="34" charset="0"/>
              <a:buNone/>
            </a:pPr>
            <a:r>
              <a:rPr lang="en-US" dirty="0"/>
              <a:t>3.3.1  System analysis concept</a:t>
            </a:r>
          </a:p>
          <a:p>
            <a:pPr marL="1203325" lvl="1" indent="-709613">
              <a:buFont typeface="Arial" panose="020B0604020202020204" pitchFamily="34" charset="0"/>
              <a:buNone/>
            </a:pPr>
            <a:r>
              <a:rPr lang="en-US" dirty="0"/>
              <a:t>3.3.2  System architecture, module and component design</a:t>
            </a:r>
          </a:p>
          <a:p>
            <a:pPr marL="1203325" lvl="1" indent="-709613">
              <a:buFont typeface="Arial" panose="020B0604020202020204" pitchFamily="34" charset="0"/>
              <a:buNone/>
            </a:pPr>
            <a:r>
              <a:rPr lang="en-US" dirty="0"/>
              <a:t>3.3.3  Data input/output user interface design</a:t>
            </a:r>
          </a:p>
          <a:p>
            <a:pPr marL="1203325" lvl="1" indent="-709613">
              <a:buFont typeface="Arial" panose="020B0604020202020204" pitchFamily="34" charset="0"/>
              <a:buNone/>
            </a:pPr>
            <a:r>
              <a:rPr lang="en-US" dirty="0"/>
              <a:t>3.3.4  Optimization programming, modeling, and simulation</a:t>
            </a:r>
          </a:p>
          <a:p>
            <a:pPr marL="1203325" lvl="1" indent="-709613">
              <a:buFont typeface="Arial" panose="020B0604020202020204" pitchFamily="34" charset="0"/>
              <a:buNone/>
            </a:pPr>
            <a:r>
              <a:rPr lang="en-US" dirty="0"/>
              <a:t>3.3.5  Evaluating the designed system</a:t>
            </a:r>
          </a:p>
          <a:p>
            <a:pPr marL="269875" indent="-269875">
              <a:buNone/>
            </a:pPr>
            <a:r>
              <a:rPr lang="en-US" b="1" dirty="0"/>
              <a:t>3.4 Real-Time Optimization </a:t>
            </a:r>
            <a:r>
              <a:rPr lang="en-US" b="1" dirty="0">
                <a:solidFill>
                  <a:srgbClr val="0432FF"/>
                </a:solidFill>
              </a:rPr>
              <a:t>(2 hrs.)</a:t>
            </a:r>
            <a:endParaRPr lang="en-US" b="1" dirty="0"/>
          </a:p>
          <a:p>
            <a:pPr marL="1203325" indent="-709613">
              <a:buFont typeface="Arial" panose="020B0604020202020204" pitchFamily="34" charset="0"/>
              <a:buNone/>
            </a:pPr>
            <a:r>
              <a:rPr lang="en-US" sz="2400" dirty="0"/>
              <a:t>3.4.1  Checking optimality conditions when input data change</a:t>
            </a:r>
          </a:p>
          <a:p>
            <a:pPr marL="1203325" lvl="1" indent="-709613">
              <a:buFont typeface="Arial" panose="020B0604020202020204" pitchFamily="34" charset="0"/>
              <a:buNone/>
            </a:pPr>
            <a:r>
              <a:rPr lang="en-US" dirty="0"/>
              <a:t>3.4.2  Setting initial solution when input data change</a:t>
            </a:r>
          </a:p>
          <a:p>
            <a:pPr marL="269875" indent="-254000">
              <a:buNone/>
            </a:pPr>
            <a:r>
              <a:rPr lang="en-US" b="1" dirty="0"/>
              <a:t>3.5 Case Study </a:t>
            </a:r>
            <a:r>
              <a:rPr lang="en-US" b="1" dirty="0">
                <a:solidFill>
                  <a:srgbClr val="0432FF"/>
                </a:solidFill>
              </a:rPr>
              <a:t>(3 hrs.)</a:t>
            </a:r>
          </a:p>
        </p:txBody>
      </p:sp>
    </p:spTree>
    <p:extLst>
      <p:ext uri="{BB962C8B-B14F-4D97-AF65-F5344CB8AC3E}">
        <p14:creationId xmlns:p14="http://schemas.microsoft.com/office/powerpoint/2010/main" val="38203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An Overview of Digital Technologies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3" y="1549324"/>
            <a:ext cx="11229516" cy="470709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Today is </a:t>
            </a:r>
            <a:r>
              <a:rPr lang="en-US" dirty="0">
                <a:hlinkClick r:id="rId2"/>
              </a:rPr>
              <a:t>“digital business</a:t>
            </a:r>
            <a:r>
              <a:rPr lang="en-US" dirty="0"/>
              <a:t>” context.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Students discuss why today is digital business.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Give some extraordinary examples </a:t>
            </a:r>
          </a:p>
          <a:p>
            <a:r>
              <a:rPr lang="en-US" dirty="0">
                <a:solidFill>
                  <a:srgbClr val="FF0000"/>
                </a:solidFill>
              </a:rPr>
              <a:t>Speed and timing </a:t>
            </a:r>
            <a:r>
              <a:rPr lang="en-US" dirty="0"/>
              <a:t>are importance as a competitive advantage in an increasingly real-time economy.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Why??</a:t>
            </a:r>
          </a:p>
          <a:p>
            <a:r>
              <a:rPr lang="en-US" dirty="0">
                <a:solidFill>
                  <a:srgbClr val="0432FF"/>
                </a:solidFill>
              </a:rPr>
              <a:t>A large amount of data are generated by </a:t>
            </a:r>
            <a:r>
              <a:rPr lang="en-US" dirty="0" err="1">
                <a:solidFill>
                  <a:srgbClr val="0432FF"/>
                </a:solidFill>
              </a:rPr>
              <a:t>IoT</a:t>
            </a:r>
            <a:r>
              <a:rPr lang="en-US" dirty="0">
                <a:solidFill>
                  <a:srgbClr val="0432FF"/>
                </a:solidFill>
              </a:rPr>
              <a:t> devices </a:t>
            </a:r>
            <a:r>
              <a:rPr lang="en-US" dirty="0"/>
              <a:t>(i.e., from mobile technologies for engaging with customers).</a:t>
            </a:r>
          </a:p>
          <a:p>
            <a:r>
              <a:rPr lang="en-US" dirty="0"/>
              <a:t>However, businesses don’t want data. They want </a:t>
            </a:r>
            <a:r>
              <a:rPr lang="en-US" dirty="0">
                <a:solidFill>
                  <a:srgbClr val="0432FF"/>
                </a:solidFill>
              </a:rPr>
              <a:t>visibility and dashboards to be fast and timely.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Examples??</a:t>
            </a:r>
          </a:p>
          <a:p>
            <a:r>
              <a:rPr lang="en-US" dirty="0"/>
              <a:t>Therefore, cybersecurity tools and </a:t>
            </a:r>
            <a:r>
              <a:rPr lang="en-US" dirty="0">
                <a:solidFill>
                  <a:srgbClr val="FF0000"/>
                </a:solidFill>
              </a:rPr>
              <a:t>data analytics </a:t>
            </a:r>
            <a:r>
              <a:rPr lang="en-US" dirty="0"/>
              <a:t>are required to invest (source: PWC).</a:t>
            </a:r>
            <a:endParaRPr lang="th-TH" dirty="0"/>
          </a:p>
          <a:p>
            <a:r>
              <a:rPr lang="en-US" dirty="0"/>
              <a:t>Industry 4.0 brings new opportunities to realize a smarter factory. </a:t>
            </a:r>
          </a:p>
          <a:p>
            <a:r>
              <a:rPr lang="en-US" dirty="0"/>
              <a:t>Challenges from Industry 4.0 (Xu et al., 2016)</a:t>
            </a:r>
            <a:r>
              <a:rPr lang="th-TH" dirty="0"/>
              <a:t> </a:t>
            </a:r>
            <a:r>
              <a:rPr lang="en-US" dirty="0"/>
              <a:t>in terms of research aspect:</a:t>
            </a:r>
          </a:p>
          <a:p>
            <a:pPr marL="855663" lvl="1" indent="-398463">
              <a:buFont typeface="Wingdings" charset="2"/>
              <a:buChar char="ü"/>
            </a:pPr>
            <a:r>
              <a:rPr lang="en-US" dirty="0">
                <a:solidFill>
                  <a:srgbClr val="0432FF"/>
                </a:solidFill>
              </a:rPr>
              <a:t>Modeling a system with </a:t>
            </a:r>
            <a:r>
              <a:rPr lang="en-US" dirty="0" err="1">
                <a:solidFill>
                  <a:srgbClr val="0432FF"/>
                </a:solidFill>
              </a:rPr>
              <a:t>IoT</a:t>
            </a:r>
            <a:r>
              <a:rPr lang="en-US" dirty="0">
                <a:solidFill>
                  <a:srgbClr val="0432FF"/>
                </a:solidFill>
              </a:rPr>
              <a:t> devices (i.e., </a:t>
            </a:r>
            <a:r>
              <a:rPr lang="en-US" dirty="0">
                <a:solidFill>
                  <a:srgbClr val="FF0000"/>
                </a:solidFill>
              </a:rPr>
              <a:t>sensors, GPS, camera, or connected devices)</a:t>
            </a:r>
            <a:r>
              <a:rPr lang="en-US" dirty="0">
                <a:solidFill>
                  <a:srgbClr val="0432FF"/>
                </a:solidFill>
              </a:rPr>
              <a:t> is generated a large amount of data.</a:t>
            </a:r>
          </a:p>
          <a:p>
            <a:pPr marL="855663" lvl="1" indent="-398463">
              <a:buFont typeface="Wingdings" charset="2"/>
              <a:buChar char="ü"/>
            </a:pPr>
            <a:r>
              <a:rPr lang="en-US" dirty="0">
                <a:solidFill>
                  <a:srgbClr val="0432FF"/>
                </a:solidFill>
              </a:rPr>
              <a:t>Those </a:t>
            </a:r>
            <a:r>
              <a:rPr lang="en-US" dirty="0">
                <a:solidFill>
                  <a:srgbClr val="FF0000"/>
                </a:solidFill>
              </a:rPr>
              <a:t>data may keep arriving and changing</a:t>
            </a:r>
            <a:r>
              <a:rPr lang="en-US" dirty="0">
                <a:solidFill>
                  <a:srgbClr val="0432FF"/>
                </a:solidFill>
              </a:rPr>
              <a:t>, and so any optimization model of such a system must be efficient and dynamic.</a:t>
            </a:r>
          </a:p>
          <a:p>
            <a:pPr marL="855663" lvl="1" indent="-398463">
              <a:buFont typeface="Wingdings" charset="2"/>
              <a:buChar char="ü"/>
            </a:pPr>
            <a:r>
              <a:rPr lang="en-US" dirty="0">
                <a:solidFill>
                  <a:srgbClr val="0432FF"/>
                </a:solidFill>
              </a:rPr>
              <a:t>Connection and integration among different system components creates another challenge; an </a:t>
            </a:r>
            <a:r>
              <a:rPr lang="en-US" dirty="0">
                <a:solidFill>
                  <a:srgbClr val="FF0000"/>
                </a:solidFill>
              </a:rPr>
              <a:t>integrated system has many more decision variables</a:t>
            </a:r>
            <a:r>
              <a:rPr lang="en-US" dirty="0">
                <a:solidFill>
                  <a:srgbClr val="0432FF"/>
                </a:solidFill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6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3.1.1 An Overview of Digital Technologies </a:t>
            </a:r>
          </a:p>
        </p:txBody>
      </p:sp>
      <p:pic>
        <p:nvPicPr>
          <p:cNvPr id="4" name="รูปภาพ 1">
            <a:extLst>
              <a:ext uri="{FF2B5EF4-FFF2-40B4-BE49-F238E27FC236}">
                <a16:creationId xmlns:a16="http://schemas.microsoft.com/office/drawing/2014/main" id="{4F6CDA99-A69F-439D-B112-5A5B657F72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6504" y="1595969"/>
            <a:ext cx="5968825" cy="4485312"/>
          </a:xfrm>
          <a:prstGeom prst="rect">
            <a:avLst/>
          </a:prstGeom>
        </p:spPr>
      </p:pic>
      <p:sp>
        <p:nvSpPr>
          <p:cNvPr id="5" name="กล่องข้อความ 2">
            <a:extLst>
              <a:ext uri="{FF2B5EF4-FFF2-40B4-BE49-F238E27FC236}">
                <a16:creationId xmlns:a16="http://schemas.microsoft.com/office/drawing/2014/main" id="{2356E295-A270-4934-BBC5-CF73881F8414}"/>
              </a:ext>
            </a:extLst>
          </p:cNvPr>
          <p:cNvSpPr txBox="1"/>
          <p:nvPr/>
        </p:nvSpPr>
        <p:spPr>
          <a:xfrm>
            <a:off x="481263" y="1866094"/>
            <a:ext cx="50853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" indent="-190500">
              <a:buFont typeface="Arial" panose="020B0604020202020204" pitchFamily="34" charset="0"/>
              <a:buChar char="•"/>
            </a:pPr>
            <a:r>
              <a:rPr lang="en-US" sz="2600" dirty="0"/>
              <a:t>1947: First digital computer</a:t>
            </a:r>
          </a:p>
          <a:p>
            <a:pPr marL="238125" indent="-238125">
              <a:buFont typeface="Arial" panose="020B0604020202020204" pitchFamily="34" charset="0"/>
              <a:buChar char="•"/>
            </a:pPr>
            <a:r>
              <a:rPr lang="en-US" sz="2600" dirty="0"/>
              <a:t>1951: First commercially available computer</a:t>
            </a:r>
          </a:p>
          <a:p>
            <a:pPr marL="190500" indent="-190500">
              <a:buFont typeface="Arial" panose="020B0604020202020204" pitchFamily="34" charset="0"/>
              <a:buChar char="•"/>
            </a:pPr>
            <a:r>
              <a:rPr lang="en-US" sz="2600" dirty="0"/>
              <a:t>1956: First production hard disk</a:t>
            </a:r>
          </a:p>
          <a:p>
            <a:pPr marL="190500" indent="-190500">
              <a:buFont typeface="Arial" panose="020B0604020202020204" pitchFamily="34" charset="0"/>
              <a:buChar char="•"/>
            </a:pPr>
            <a:r>
              <a:rPr lang="en-US" sz="2600" dirty="0"/>
              <a:t>1964: Programming language</a:t>
            </a:r>
          </a:p>
          <a:p>
            <a:pPr marL="190500" indent="-190500">
              <a:buFont typeface="Arial" panose="020B0604020202020204" pitchFamily="34" charset="0"/>
              <a:buChar char="•"/>
            </a:pPr>
            <a:r>
              <a:rPr lang="en-US" sz="2600" dirty="0"/>
              <a:t>1969: Advanced research projects agency network</a:t>
            </a:r>
          </a:p>
          <a:p>
            <a:pPr marL="190500" indent="-190500">
              <a:buFont typeface="Arial" panose="020B0604020202020204" pitchFamily="34" charset="0"/>
              <a:buChar char="•"/>
            </a:pPr>
            <a:r>
              <a:rPr lang="en-US" sz="2600" dirty="0"/>
              <a:t>1971: First microprocessor</a:t>
            </a:r>
          </a:p>
        </p:txBody>
      </p:sp>
      <p:sp>
        <p:nvSpPr>
          <p:cNvPr id="3" name="Rectangle 2"/>
          <p:cNvSpPr/>
          <p:nvPr/>
        </p:nvSpPr>
        <p:spPr>
          <a:xfrm>
            <a:off x="481263" y="5365526"/>
            <a:ext cx="5085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/>
              <a:t>Source: https</a:t>
            </a:r>
            <a:r>
              <a:rPr lang="en-US" sz="1400" dirty="0"/>
              <a:t>://</a:t>
            </a:r>
            <a:r>
              <a:rPr lang="en-US" sz="1400" dirty="0" err="1"/>
              <a:t>www.visualistan.com</a:t>
            </a:r>
            <a:r>
              <a:rPr lang="en-US" sz="1400" dirty="0"/>
              <a:t>/2015/04/the-history-of-technology-</a:t>
            </a:r>
            <a:r>
              <a:rPr lang="en-US" sz="1400" dirty="0" err="1"/>
              <a:t>infographic.html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1134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3.1.1 Digital technology history and concept </a:t>
            </a:r>
          </a:p>
        </p:txBody>
      </p:sp>
      <p:pic>
        <p:nvPicPr>
          <p:cNvPr id="4" name="รูปภาพ 1">
            <a:extLst>
              <a:ext uri="{FF2B5EF4-FFF2-40B4-BE49-F238E27FC236}">
                <a16:creationId xmlns:a16="http://schemas.microsoft.com/office/drawing/2014/main" id="{FAFC0D3B-5A85-4D47-AC85-E636842CE4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82" r="4257"/>
          <a:stretch/>
        </p:blipFill>
        <p:spPr>
          <a:xfrm>
            <a:off x="689811" y="1934334"/>
            <a:ext cx="5903494" cy="255281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89811" y="4042610"/>
            <a:ext cx="898357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35180" y="4042610"/>
            <a:ext cx="729915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21179" y="4042610"/>
            <a:ext cx="1087137" cy="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รูปภาพ 1">
            <a:extLst>
              <a:ext uri="{FF2B5EF4-FFF2-40B4-BE49-F238E27FC236}">
                <a16:creationId xmlns:a16="http://schemas.microsoft.com/office/drawing/2014/main" id="{4268D12C-9C9B-4CC7-ADFD-6998B219DF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8808" y="1528224"/>
            <a:ext cx="4786303" cy="3380660"/>
          </a:xfrm>
          <a:prstGeom prst="rect">
            <a:avLst/>
          </a:prstGeom>
        </p:spPr>
      </p:pic>
      <p:sp>
        <p:nvSpPr>
          <p:cNvPr id="10" name="กล่องข้อความ 3">
            <a:extLst>
              <a:ext uri="{FF2B5EF4-FFF2-40B4-BE49-F238E27FC236}">
                <a16:creationId xmlns:a16="http://schemas.microsoft.com/office/drawing/2014/main" id="{B57B3123-A56D-40C0-9596-F2E6269889C9}"/>
              </a:ext>
            </a:extLst>
          </p:cNvPr>
          <p:cNvSpPr txBox="1"/>
          <p:nvPr/>
        </p:nvSpPr>
        <p:spPr>
          <a:xfrm>
            <a:off x="6748808" y="4956024"/>
            <a:ext cx="5291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dirty="0"/>
              <a:t>1981: Fist IBM PC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</a:rPr>
              <a:t>1983: The internet is born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dirty="0"/>
              <a:t>1984-1985: Apple </a:t>
            </a:r>
            <a:r>
              <a:rPr lang="en-US" dirty="0" err="1"/>
              <a:t>macintosh</a:t>
            </a:r>
            <a:r>
              <a:rPr lang="en-US" dirty="0"/>
              <a:t>, computer disk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</a:rPr>
              <a:t>1986-1989: First laptop, Microsoft Office</a:t>
            </a:r>
            <a:endParaRPr lang="th-TH" dirty="0">
              <a:solidFill>
                <a:srgbClr val="0432FF"/>
              </a:solidFill>
            </a:endParaRPr>
          </a:p>
        </p:txBody>
      </p:sp>
      <p:sp>
        <p:nvSpPr>
          <p:cNvPr id="11" name="กล่องข้อความ 3">
            <a:extLst>
              <a:ext uri="{FF2B5EF4-FFF2-40B4-BE49-F238E27FC236}">
                <a16:creationId xmlns:a16="http://schemas.microsoft.com/office/drawing/2014/main" id="{B57B3123-A56D-40C0-9596-F2E6269889C9}"/>
              </a:ext>
            </a:extLst>
          </p:cNvPr>
          <p:cNvSpPr txBox="1"/>
          <p:nvPr/>
        </p:nvSpPr>
        <p:spPr>
          <a:xfrm>
            <a:off x="677496" y="4604693"/>
            <a:ext cx="5430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" indent="-190500">
              <a:buFont typeface="Arial" panose="020B0604020202020204" pitchFamily="34" charset="0"/>
              <a:buChar char="•"/>
            </a:pPr>
            <a:r>
              <a:rPr lang="en-US" sz="2000" dirty="0"/>
              <a:t>1975: Microsoft founded</a:t>
            </a:r>
          </a:p>
          <a:p>
            <a:pPr marL="190500" indent="-190500">
              <a:buFont typeface="Arial" panose="020B0604020202020204" pitchFamily="34" charset="0"/>
              <a:buChar char="•"/>
            </a:pPr>
            <a:r>
              <a:rPr lang="en-US" sz="2000" dirty="0"/>
              <a:t>1976: Apple founded</a:t>
            </a:r>
          </a:p>
          <a:p>
            <a:pPr marL="190500" indent="-190500">
              <a:buFont typeface="Arial" panose="020B0604020202020204" pitchFamily="34" charset="0"/>
              <a:buChar char="•"/>
            </a:pPr>
            <a:r>
              <a:rPr lang="en-US" sz="2000" dirty="0"/>
              <a:t>1977: Apple II computers debut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4143" y="5621558"/>
            <a:ext cx="5085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/>
              <a:t>Source: https</a:t>
            </a:r>
            <a:r>
              <a:rPr lang="en-US" sz="1400" dirty="0"/>
              <a:t>://</a:t>
            </a:r>
            <a:r>
              <a:rPr lang="en-US" sz="1400" dirty="0" err="1"/>
              <a:t>www.visualistan.com</a:t>
            </a:r>
            <a:r>
              <a:rPr lang="en-US" sz="1400" dirty="0"/>
              <a:t>/2015/04/the-history-of-technology-</a:t>
            </a:r>
            <a:r>
              <a:rPr lang="en-US" sz="1400" dirty="0" err="1"/>
              <a:t>infographic.html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80162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3.1.1 Digital technology history and concept </a:t>
            </a:r>
          </a:p>
        </p:txBody>
      </p:sp>
      <p:pic>
        <p:nvPicPr>
          <p:cNvPr id="12" name="รูปภาพ 1">
            <a:extLst>
              <a:ext uri="{FF2B5EF4-FFF2-40B4-BE49-F238E27FC236}">
                <a16:creationId xmlns:a16="http://schemas.microsoft.com/office/drawing/2014/main" id="{05F85BE5-9184-4B82-9640-41201DFD3A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1180" y="1484125"/>
            <a:ext cx="4612104" cy="3336415"/>
          </a:xfrm>
          <a:prstGeom prst="rect">
            <a:avLst/>
          </a:prstGeom>
        </p:spPr>
      </p:pic>
      <p:sp>
        <p:nvSpPr>
          <p:cNvPr id="13" name="กล่องข้อความ 5">
            <a:extLst>
              <a:ext uri="{FF2B5EF4-FFF2-40B4-BE49-F238E27FC236}">
                <a16:creationId xmlns:a16="http://schemas.microsoft.com/office/drawing/2014/main" id="{1FB7F90D-5E43-4BC6-853A-CEBB8346EAFE}"/>
              </a:ext>
            </a:extLst>
          </p:cNvPr>
          <p:cNvSpPr txBox="1"/>
          <p:nvPr/>
        </p:nvSpPr>
        <p:spPr>
          <a:xfrm>
            <a:off x="1182198" y="4930889"/>
            <a:ext cx="556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" indent="-190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</a:rPr>
              <a:t>1991: Internet available for unrestricted computer use</a:t>
            </a:r>
          </a:p>
          <a:p>
            <a:pPr marL="190500" indent="-190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</a:rPr>
              <a:t>1993: Pentium microchip</a:t>
            </a:r>
          </a:p>
          <a:p>
            <a:pPr marL="190500" indent="-190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</a:rPr>
              <a:t>1994-1996: Amazon, Windows 95</a:t>
            </a:r>
          </a:p>
          <a:p>
            <a:pPr marL="190500" indent="-190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</a:rPr>
              <a:t>1997-1999: Google founded, iMac, Blogger </a:t>
            </a:r>
            <a:endParaRPr lang="th-TH" dirty="0">
              <a:solidFill>
                <a:srgbClr val="0432FF"/>
              </a:solidFill>
            </a:endParaRPr>
          </a:p>
        </p:txBody>
      </p:sp>
      <p:pic>
        <p:nvPicPr>
          <p:cNvPr id="14" name="รูปภาพ 1">
            <a:extLst>
              <a:ext uri="{FF2B5EF4-FFF2-40B4-BE49-F238E27FC236}">
                <a16:creationId xmlns:a16="http://schemas.microsoft.com/office/drawing/2014/main" id="{FE7F77D5-F84C-4FD4-A98A-47566BE89D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6480" y="1485643"/>
            <a:ext cx="4309458" cy="3309339"/>
          </a:xfrm>
          <a:prstGeom prst="rect">
            <a:avLst/>
          </a:prstGeom>
        </p:spPr>
      </p:pic>
      <p:sp>
        <p:nvSpPr>
          <p:cNvPr id="15" name="กล่องข้อความ 5">
            <a:extLst>
              <a:ext uri="{FF2B5EF4-FFF2-40B4-BE49-F238E27FC236}">
                <a16:creationId xmlns:a16="http://schemas.microsoft.com/office/drawing/2014/main" id="{081868FA-5418-489D-B655-1C3C49CDE148}"/>
              </a:ext>
            </a:extLst>
          </p:cNvPr>
          <p:cNvSpPr txBox="1"/>
          <p:nvPr/>
        </p:nvSpPr>
        <p:spPr>
          <a:xfrm>
            <a:off x="7780422" y="4794982"/>
            <a:ext cx="3783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" indent="-190500">
              <a:buFont typeface="Arial" panose="020B0604020202020204" pitchFamily="34" charset="0"/>
              <a:buChar char="•"/>
            </a:pPr>
            <a:r>
              <a:rPr lang="en-US" sz="1600" dirty="0"/>
              <a:t>2000: Dot Com Bubble</a:t>
            </a:r>
          </a:p>
          <a:p>
            <a:pPr marL="190500" indent="-1905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</a:rPr>
              <a:t>2001: Wikipedia online, Windows XP</a:t>
            </a:r>
          </a:p>
          <a:p>
            <a:pPr marL="190500" indent="-190500">
              <a:buFont typeface="Arial" panose="020B0604020202020204" pitchFamily="34" charset="0"/>
              <a:buChar char="•"/>
            </a:pPr>
            <a:r>
              <a:rPr lang="en-US" sz="1600" dirty="0"/>
              <a:t>2003: </a:t>
            </a:r>
            <a:r>
              <a:rPr lang="en-US" sz="1600" dirty="0" err="1"/>
              <a:t>MySpace</a:t>
            </a:r>
            <a:r>
              <a:rPr lang="en-US" sz="1600" dirty="0"/>
              <a:t>, </a:t>
            </a:r>
            <a:r>
              <a:rPr lang="en-US" sz="1600" dirty="0" err="1"/>
              <a:t>Wordpress</a:t>
            </a:r>
            <a:r>
              <a:rPr lang="en-US" sz="1600" dirty="0"/>
              <a:t>, Google</a:t>
            </a:r>
          </a:p>
          <a:p>
            <a:pPr marL="190500" indent="-1905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</a:rPr>
              <a:t>2005: Facebook, YouTube</a:t>
            </a:r>
          </a:p>
          <a:p>
            <a:pPr marL="190500" indent="-190500">
              <a:buFont typeface="Arial" panose="020B0604020202020204" pitchFamily="34" charset="0"/>
              <a:buChar char="•"/>
            </a:pPr>
            <a:r>
              <a:rPr lang="en-US" sz="1600" dirty="0"/>
              <a:t>2006-2007: Twitter</a:t>
            </a:r>
          </a:p>
          <a:p>
            <a:pPr marL="190500" indent="-1905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</a:rPr>
              <a:t>2008-2009: Open source cloud software</a:t>
            </a:r>
            <a:endParaRPr lang="th-TH" sz="1600" dirty="0">
              <a:solidFill>
                <a:srgbClr val="0432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263" y="6053109"/>
            <a:ext cx="4456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/>
              <a:t>Source: https</a:t>
            </a:r>
            <a:r>
              <a:rPr lang="en-US" sz="1200" dirty="0"/>
              <a:t>://</a:t>
            </a:r>
            <a:r>
              <a:rPr lang="en-US" sz="1200" dirty="0" err="1"/>
              <a:t>www.visualistan.com</a:t>
            </a:r>
            <a:r>
              <a:rPr lang="en-US" sz="1200" dirty="0"/>
              <a:t>/2015/04/the-history-of-technology-</a:t>
            </a:r>
            <a:r>
              <a:rPr lang="en-US" sz="1200" dirty="0" err="1"/>
              <a:t>infographic.html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1168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3.1.1 Digital technology history and concept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รูปภาพ 1">
            <a:extLst>
              <a:ext uri="{FF2B5EF4-FFF2-40B4-BE49-F238E27FC236}">
                <a16:creationId xmlns:a16="http://schemas.microsoft.com/office/drawing/2014/main" id="{F3BFA26B-E996-4BF2-AF21-558863E8CD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265" y="1571430"/>
            <a:ext cx="11010613" cy="3882886"/>
          </a:xfrm>
          <a:prstGeom prst="rect">
            <a:avLst/>
          </a:prstGeom>
        </p:spPr>
      </p:pic>
      <p:sp>
        <p:nvSpPr>
          <p:cNvPr id="5" name="กล่องข้อความ 5">
            <a:extLst>
              <a:ext uri="{FF2B5EF4-FFF2-40B4-BE49-F238E27FC236}">
                <a16:creationId xmlns:a16="http://schemas.microsoft.com/office/drawing/2014/main" id="{FD0CBDAE-CB43-4506-884C-CB78ABE0102D}"/>
              </a:ext>
            </a:extLst>
          </p:cNvPr>
          <p:cNvSpPr txBox="1"/>
          <p:nvPr/>
        </p:nvSpPr>
        <p:spPr>
          <a:xfrm>
            <a:off x="3757744" y="5473992"/>
            <a:ext cx="5621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432FF"/>
                </a:solidFill>
              </a:rPr>
              <a:t>Responsive Web Design, HTML5</a:t>
            </a:r>
            <a:endParaRPr lang="th-TH" sz="2800" dirty="0">
              <a:solidFill>
                <a:srgbClr val="0432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5814" y="5682126"/>
            <a:ext cx="32819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/>
              <a:t>Source: https</a:t>
            </a:r>
            <a:r>
              <a:rPr lang="en-US" sz="1400" dirty="0"/>
              <a:t>://</a:t>
            </a:r>
            <a:r>
              <a:rPr lang="en-US" sz="1400" dirty="0" err="1"/>
              <a:t>www.visualistan.com</a:t>
            </a:r>
            <a:r>
              <a:rPr lang="en-US" sz="1400" dirty="0"/>
              <a:t>/2015/04/the-history-of-technology-</a:t>
            </a:r>
            <a:r>
              <a:rPr lang="en-US" sz="1400" dirty="0" err="1"/>
              <a:t>infographic.html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956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3200" b="1">
                <a:solidFill>
                  <a:srgbClr val="0432FF"/>
                </a:solidFill>
              </a:rPr>
              <a:t>3.1.1  Digital technology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00FF"/>
                </a:solidFill>
              </a:rPr>
              <a:t>Digital optimization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the process of using digital technology to improve existing operating processes and business models </a:t>
            </a:r>
            <a:r>
              <a:rPr lang="en-US" sz="1500" dirty="0"/>
              <a:t>(</a:t>
            </a:r>
            <a:r>
              <a:rPr lang="en-US" sz="1500" dirty="0" err="1"/>
              <a:t>www.gartner.com</a:t>
            </a:r>
            <a:r>
              <a:rPr lang="en-US" sz="1500" dirty="0"/>
              <a:t>).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Digital technologies </a:t>
            </a:r>
            <a:r>
              <a:rPr lang="en-US" dirty="0"/>
              <a:t>are </a:t>
            </a:r>
            <a:r>
              <a:rPr lang="en-US" dirty="0">
                <a:solidFill>
                  <a:srgbClr val="FF0000"/>
                </a:solidFill>
              </a:rPr>
              <a:t>electronic tools, systems, devices and resources that generate, store or process data. </a:t>
            </a:r>
            <a:r>
              <a:rPr lang="en-US" sz="1600" dirty="0"/>
              <a:t>(</a:t>
            </a:r>
            <a:r>
              <a:rPr lang="en-US" sz="1600" dirty="0">
                <a:hlinkClick r:id="rId2"/>
              </a:rPr>
              <a:t>https://www.education.vic.gov.au/school/teachers/teachingresources/digital/Pages/teach.aspx)</a:t>
            </a:r>
            <a:endParaRPr lang="en-US" sz="1600" dirty="0"/>
          </a:p>
          <a:p>
            <a:r>
              <a:rPr lang="en-US" dirty="0"/>
              <a:t>The digital systems concept focuses on the components of digital systems: </a:t>
            </a:r>
            <a:r>
              <a:rPr lang="en-US" dirty="0">
                <a:solidFill>
                  <a:srgbClr val="FF0000"/>
                </a:solidFill>
              </a:rPr>
              <a:t>hardware and software </a:t>
            </a:r>
            <a:r>
              <a:rPr lang="en-US" dirty="0"/>
              <a:t>(computer architecture and the operating system), and </a:t>
            </a:r>
            <a:r>
              <a:rPr lang="en-US" dirty="0">
                <a:solidFill>
                  <a:srgbClr val="FF0000"/>
                </a:solidFill>
              </a:rPr>
              <a:t>networks and the internet </a:t>
            </a:r>
            <a:r>
              <a:rPr lang="en-US" dirty="0"/>
              <a:t>(wireless, mobile and wired networks and protocols). This concept is addressed in both strands.</a:t>
            </a:r>
          </a:p>
          <a:p>
            <a:r>
              <a:rPr lang="en-US" dirty="0">
                <a:solidFill>
                  <a:srgbClr val="0000FF"/>
                </a:solidFill>
              </a:rPr>
              <a:t>Well known examples </a:t>
            </a:r>
            <a:r>
              <a:rPr lang="en-US" dirty="0"/>
              <a:t>include social media, online games, multimedia and mobile phones.</a:t>
            </a:r>
          </a:p>
        </p:txBody>
      </p:sp>
    </p:spTree>
    <p:extLst>
      <p:ext uri="{BB962C8B-B14F-4D97-AF65-F5344CB8AC3E}">
        <p14:creationId xmlns:p14="http://schemas.microsoft.com/office/powerpoint/2010/main" val="1223225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1163</Words>
  <Application>Microsoft Office PowerPoint</Application>
  <PresentationFormat>Widescreen</PresentationFormat>
  <Paragraphs>136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Module 3: Optimization and Its Applications in Industry 4 Era</vt:lpstr>
      <vt:lpstr>3.1 An Overview of Digital Technologies </vt:lpstr>
      <vt:lpstr>3.1.1 An Overview of Digital Technologies </vt:lpstr>
      <vt:lpstr>3.1.1 Digital technology history and concept </vt:lpstr>
      <vt:lpstr>3.1.1 Digital technology history and concept </vt:lpstr>
      <vt:lpstr>3.1.1 Digital technology history and concept </vt:lpstr>
      <vt:lpstr>3.1.1  Digital technology concept</vt:lpstr>
      <vt:lpstr>3.1.1  Digital technology concept</vt:lpstr>
      <vt:lpstr>Example of the Use of Digital technology “Machine Learning”</vt:lpstr>
      <vt:lpstr>3.1.2  Digital technology hardware &amp; software</vt:lpstr>
      <vt:lpstr>Software</vt:lpstr>
      <vt:lpstr>The Key Technologies of I4.0 </vt:lpstr>
      <vt:lpstr>IoT hardware and Software</vt:lpstr>
      <vt:lpstr>3.1.3  Digital technology applications</vt:lpstr>
      <vt:lpstr>Assignment I (a group of 3 persons)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Trung Luong</dc:creator>
  <cp:lastModifiedBy>Thitipong Jamrus</cp:lastModifiedBy>
  <cp:revision>96</cp:revision>
  <dcterms:created xsi:type="dcterms:W3CDTF">2019-10-02T07:34:54Z</dcterms:created>
  <dcterms:modified xsi:type="dcterms:W3CDTF">2020-07-07T03:11:27Z</dcterms:modified>
</cp:coreProperties>
</file>