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501" r:id="rId2"/>
    <p:sldId id="503" r:id="rId3"/>
    <p:sldId id="482" r:id="rId4"/>
    <p:sldId id="486" r:id="rId5"/>
    <p:sldId id="487" r:id="rId6"/>
    <p:sldId id="481" r:id="rId7"/>
    <p:sldId id="483" r:id="rId8"/>
    <p:sldId id="484" r:id="rId9"/>
    <p:sldId id="50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1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5" d="100"/>
          <a:sy n="95" d="100"/>
        </p:scale>
        <p:origin x="134" y="67"/>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299C7C-64F4-6E4D-ACDB-FD7876D2BE1F}" type="datetimeFigureOut">
              <a:rPr lang="en-US" smtClean="0"/>
              <a:t>08-May-20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E50DBC-2896-0A4C-AFF9-CCB22DA1C35C}" type="slidenum">
              <a:rPr lang="en-US" smtClean="0"/>
              <a:t>‹#›</a:t>
            </a:fld>
            <a:endParaRPr lang="en-US"/>
          </a:p>
        </p:txBody>
      </p:sp>
    </p:spTree>
    <p:extLst>
      <p:ext uri="{BB962C8B-B14F-4D97-AF65-F5344CB8AC3E}">
        <p14:creationId xmlns:p14="http://schemas.microsoft.com/office/powerpoint/2010/main" val="1503480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4.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6.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21" name="Isosceles Triangle 9">
            <a:extLst>
              <a:ext uri="{FF2B5EF4-FFF2-40B4-BE49-F238E27FC236}">
                <a16:creationId xmlns:a16="http://schemas.microsoft.com/office/drawing/2014/main" id="{C97EE39D-45B9-4BC4-A0D5-310EF34CFB88}"/>
              </a:ext>
            </a:extLst>
          </p:cNvPr>
          <p:cNvSpPr/>
          <p:nvPr userDrawn="1"/>
        </p:nvSpPr>
        <p:spPr>
          <a:xfrm>
            <a:off x="12703" y="2031"/>
            <a:ext cx="12195630" cy="6847115"/>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700000"/>
              <a:gd name="connsiteY0" fmla="*/ 6858000 h 7525657"/>
              <a:gd name="connsiteX1" fmla="*/ 10371907 w 12700000"/>
              <a:gd name="connsiteY1" fmla="*/ 5786846 h 7525657"/>
              <a:gd name="connsiteX2" fmla="*/ 12192000 w 12700000"/>
              <a:gd name="connsiteY2" fmla="*/ 0 h 7525657"/>
              <a:gd name="connsiteX3" fmla="*/ 12700000 w 12700000"/>
              <a:gd name="connsiteY3" fmla="*/ 7525657 h 7525657"/>
              <a:gd name="connsiteX4" fmla="*/ 0 w 12700000"/>
              <a:gd name="connsiteY4" fmla="*/ 6858000 h 7525657"/>
              <a:gd name="connsiteX0" fmla="*/ 0 w 12729029"/>
              <a:gd name="connsiteY0" fmla="*/ 6204858 h 6872515"/>
              <a:gd name="connsiteX1" fmla="*/ 10371907 w 12729029"/>
              <a:gd name="connsiteY1" fmla="*/ 5133704 h 6872515"/>
              <a:gd name="connsiteX2" fmla="*/ 12729029 w 12729029"/>
              <a:gd name="connsiteY2" fmla="*/ 0 h 6872515"/>
              <a:gd name="connsiteX3" fmla="*/ 12700000 w 12729029"/>
              <a:gd name="connsiteY3" fmla="*/ 6872515 h 6872515"/>
              <a:gd name="connsiteX4" fmla="*/ 0 w 12729029"/>
              <a:gd name="connsiteY4" fmla="*/ 6204858 h 6872515"/>
              <a:gd name="connsiteX0" fmla="*/ 0 w 12162972"/>
              <a:gd name="connsiteY0" fmla="*/ 6872515 h 6872515"/>
              <a:gd name="connsiteX1" fmla="*/ 9805850 w 12162972"/>
              <a:gd name="connsiteY1" fmla="*/ 5133704 h 6872515"/>
              <a:gd name="connsiteX2" fmla="*/ 12162972 w 12162972"/>
              <a:gd name="connsiteY2" fmla="*/ 0 h 6872515"/>
              <a:gd name="connsiteX3" fmla="*/ 12133943 w 12162972"/>
              <a:gd name="connsiteY3" fmla="*/ 6872515 h 6872515"/>
              <a:gd name="connsiteX4" fmla="*/ 0 w 12162972"/>
              <a:gd name="connsiteY4" fmla="*/ 6872515 h 6872515"/>
              <a:gd name="connsiteX0" fmla="*/ 0 w 12148458"/>
              <a:gd name="connsiteY0" fmla="*/ 6843486 h 6843486"/>
              <a:gd name="connsiteX1" fmla="*/ 9805850 w 12148458"/>
              <a:gd name="connsiteY1" fmla="*/ 5104675 h 6843486"/>
              <a:gd name="connsiteX2" fmla="*/ 12148458 w 12148458"/>
              <a:gd name="connsiteY2" fmla="*/ 0 h 6843486"/>
              <a:gd name="connsiteX3" fmla="*/ 12133943 w 12148458"/>
              <a:gd name="connsiteY3" fmla="*/ 6843486 h 6843486"/>
              <a:gd name="connsiteX4" fmla="*/ 0 w 12148458"/>
              <a:gd name="connsiteY4" fmla="*/ 6843486 h 6843486"/>
              <a:gd name="connsiteX0" fmla="*/ 0 w 12148458"/>
              <a:gd name="connsiteY0" fmla="*/ 6843486 h 6843486"/>
              <a:gd name="connsiteX1" fmla="*/ 9805850 w 12148458"/>
              <a:gd name="connsiteY1" fmla="*/ 5104675 h 6843486"/>
              <a:gd name="connsiteX2" fmla="*/ 12148458 w 12148458"/>
              <a:gd name="connsiteY2" fmla="*/ 0 h 6843486"/>
              <a:gd name="connsiteX3" fmla="*/ 12032343 w 12148458"/>
              <a:gd name="connsiteY3" fmla="*/ 6698343 h 6843486"/>
              <a:gd name="connsiteX4" fmla="*/ 0 w 12148458"/>
              <a:gd name="connsiteY4" fmla="*/ 6843486 h 6843486"/>
              <a:gd name="connsiteX0" fmla="*/ 0 w 12149854"/>
              <a:gd name="connsiteY0" fmla="*/ 6843486 h 6843486"/>
              <a:gd name="connsiteX1" fmla="*/ 9805850 w 12149854"/>
              <a:gd name="connsiteY1" fmla="*/ 5104675 h 6843486"/>
              <a:gd name="connsiteX2" fmla="*/ 12148458 w 12149854"/>
              <a:gd name="connsiteY2" fmla="*/ 0 h 6843486"/>
              <a:gd name="connsiteX3" fmla="*/ 12148458 w 12149854"/>
              <a:gd name="connsiteY3" fmla="*/ 6828972 h 6843486"/>
              <a:gd name="connsiteX4" fmla="*/ 0 w 12149854"/>
              <a:gd name="connsiteY4" fmla="*/ 6843486 h 6843486"/>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28972 h 6887029"/>
              <a:gd name="connsiteX4" fmla="*/ 0 w 12193397"/>
              <a:gd name="connsiteY4" fmla="*/ 6887029 h 6887029"/>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87029 h 6887029"/>
              <a:gd name="connsiteX4" fmla="*/ 0 w 12193397"/>
              <a:gd name="connsiteY4" fmla="*/ 6887029 h 6887029"/>
              <a:gd name="connsiteX0" fmla="*/ 0 w 12192154"/>
              <a:gd name="connsiteY0" fmla="*/ 6219372 h 6219372"/>
              <a:gd name="connsiteX1" fmla="*/ 9849393 w 12192154"/>
              <a:gd name="connsiteY1" fmla="*/ 4437018 h 6219372"/>
              <a:gd name="connsiteX2" fmla="*/ 12090401 w 12192154"/>
              <a:gd name="connsiteY2" fmla="*/ 0 h 6219372"/>
              <a:gd name="connsiteX3" fmla="*/ 12192001 w 12192154"/>
              <a:gd name="connsiteY3" fmla="*/ 6219372 h 6219372"/>
              <a:gd name="connsiteX4" fmla="*/ 0 w 12192154"/>
              <a:gd name="connsiteY4" fmla="*/ 6219372 h 6219372"/>
              <a:gd name="connsiteX0" fmla="*/ 0 w 12193397"/>
              <a:gd name="connsiteY0" fmla="*/ 6219372 h 6219372"/>
              <a:gd name="connsiteX1" fmla="*/ 9849393 w 12193397"/>
              <a:gd name="connsiteY1" fmla="*/ 4437018 h 6219372"/>
              <a:gd name="connsiteX2" fmla="*/ 12192001 w 12193397"/>
              <a:gd name="connsiteY2" fmla="*/ 0 h 6219372"/>
              <a:gd name="connsiteX3" fmla="*/ 12192001 w 12193397"/>
              <a:gd name="connsiteY3" fmla="*/ 6219372 h 6219372"/>
              <a:gd name="connsiteX4" fmla="*/ 0 w 12193397"/>
              <a:gd name="connsiteY4" fmla="*/ 6219372 h 6219372"/>
              <a:gd name="connsiteX0" fmla="*/ 0 w 12193397"/>
              <a:gd name="connsiteY0" fmla="*/ 6219372 h 6872515"/>
              <a:gd name="connsiteX1" fmla="*/ 9849393 w 12193397"/>
              <a:gd name="connsiteY1" fmla="*/ 4437018 h 6872515"/>
              <a:gd name="connsiteX2" fmla="*/ 12192001 w 12193397"/>
              <a:gd name="connsiteY2" fmla="*/ 0 h 6872515"/>
              <a:gd name="connsiteX3" fmla="*/ 12192001 w 12193397"/>
              <a:gd name="connsiteY3" fmla="*/ 6872515 h 6872515"/>
              <a:gd name="connsiteX4" fmla="*/ 0 w 12193397"/>
              <a:gd name="connsiteY4" fmla="*/ 6219372 h 6872515"/>
              <a:gd name="connsiteX0" fmla="*/ 0 w 12222426"/>
              <a:gd name="connsiteY0" fmla="*/ 6872514 h 6872515"/>
              <a:gd name="connsiteX1" fmla="*/ 9878422 w 12222426"/>
              <a:gd name="connsiteY1" fmla="*/ 4437018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197736 w 12222426"/>
              <a:gd name="connsiteY1" fmla="*/ 4814390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212250 w 12222426"/>
              <a:gd name="connsiteY1" fmla="*/ 5409476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096136 w 12222426"/>
              <a:gd name="connsiteY1" fmla="*/ 5264333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59130"/>
              <a:gd name="connsiteY0" fmla="*/ 6847114 h 6847115"/>
              <a:gd name="connsiteX1" fmla="*/ 10096136 w 12259130"/>
              <a:gd name="connsiteY1" fmla="*/ 5238933 h 6847115"/>
              <a:gd name="connsiteX2" fmla="*/ 12259130 w 12259130"/>
              <a:gd name="connsiteY2" fmla="*/ 0 h 6847115"/>
              <a:gd name="connsiteX3" fmla="*/ 12221030 w 12259130"/>
              <a:gd name="connsiteY3" fmla="*/ 6847115 h 6847115"/>
              <a:gd name="connsiteX4" fmla="*/ 0 w 12259130"/>
              <a:gd name="connsiteY4" fmla="*/ 6847114 h 6847115"/>
              <a:gd name="connsiteX0" fmla="*/ 0 w 12170230"/>
              <a:gd name="connsiteY0" fmla="*/ 6859814 h 6859814"/>
              <a:gd name="connsiteX1" fmla="*/ 10007236 w 12170230"/>
              <a:gd name="connsiteY1" fmla="*/ 5238933 h 6859814"/>
              <a:gd name="connsiteX2" fmla="*/ 12170230 w 12170230"/>
              <a:gd name="connsiteY2" fmla="*/ 0 h 6859814"/>
              <a:gd name="connsiteX3" fmla="*/ 12132130 w 12170230"/>
              <a:gd name="connsiteY3" fmla="*/ 6847115 h 6859814"/>
              <a:gd name="connsiteX4" fmla="*/ 0 w 12170230"/>
              <a:gd name="connsiteY4" fmla="*/ 6859814 h 6859814"/>
              <a:gd name="connsiteX0" fmla="*/ 0 w 12195630"/>
              <a:gd name="connsiteY0" fmla="*/ 6847114 h 6847115"/>
              <a:gd name="connsiteX1" fmla="*/ 10032636 w 12195630"/>
              <a:gd name="connsiteY1" fmla="*/ 5238933 h 6847115"/>
              <a:gd name="connsiteX2" fmla="*/ 12195630 w 12195630"/>
              <a:gd name="connsiteY2" fmla="*/ 0 h 6847115"/>
              <a:gd name="connsiteX3" fmla="*/ 12157530 w 12195630"/>
              <a:gd name="connsiteY3" fmla="*/ 6847115 h 6847115"/>
              <a:gd name="connsiteX4" fmla="*/ 0 w 12195630"/>
              <a:gd name="connsiteY4" fmla="*/ 6847114 h 6847115"/>
              <a:gd name="connsiteX0" fmla="*/ 0 w 12195630"/>
              <a:gd name="connsiteY0" fmla="*/ 6847114 h 6847115"/>
              <a:gd name="connsiteX1" fmla="*/ 10032636 w 12195630"/>
              <a:gd name="connsiteY1" fmla="*/ 5238933 h 6847115"/>
              <a:gd name="connsiteX2" fmla="*/ 12195630 w 12195630"/>
              <a:gd name="connsiteY2" fmla="*/ 0 h 6847115"/>
              <a:gd name="connsiteX3" fmla="*/ 12157530 w 12195630"/>
              <a:gd name="connsiteY3" fmla="*/ 6847115 h 6847115"/>
              <a:gd name="connsiteX4" fmla="*/ 0 w 12195630"/>
              <a:gd name="connsiteY4" fmla="*/ 6847114 h 6847115"/>
              <a:gd name="connsiteX0" fmla="*/ 0 w 12195630"/>
              <a:gd name="connsiteY0" fmla="*/ 6847114 h 6847115"/>
              <a:gd name="connsiteX1" fmla="*/ 10032636 w 12195630"/>
              <a:gd name="connsiteY1" fmla="*/ 5238933 h 6847115"/>
              <a:gd name="connsiteX2" fmla="*/ 12195630 w 12195630"/>
              <a:gd name="connsiteY2" fmla="*/ 0 h 6847115"/>
              <a:gd name="connsiteX3" fmla="*/ 12157530 w 12195630"/>
              <a:gd name="connsiteY3" fmla="*/ 6847115 h 6847115"/>
              <a:gd name="connsiteX4" fmla="*/ 0 w 12195630"/>
              <a:gd name="connsiteY4" fmla="*/ 6847114 h 68471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5630" h="6847115">
                <a:moveTo>
                  <a:pt x="0" y="6847114"/>
                </a:moveTo>
                <a:cubicBezTo>
                  <a:pt x="1860005" y="5494382"/>
                  <a:pt x="7994831" y="6388465"/>
                  <a:pt x="10032636" y="5238933"/>
                </a:cubicBezTo>
                <a:cubicBezTo>
                  <a:pt x="12206876" y="3558178"/>
                  <a:pt x="11083835" y="1631043"/>
                  <a:pt x="12195630" y="0"/>
                </a:cubicBezTo>
                <a:cubicBezTo>
                  <a:pt x="12190792" y="2281162"/>
                  <a:pt x="12162368" y="4565953"/>
                  <a:pt x="12157530" y="6847115"/>
                </a:cubicBezTo>
                <a:lnTo>
                  <a:pt x="0" y="684711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Isosceles Triangle 9">
            <a:extLst>
              <a:ext uri="{FF2B5EF4-FFF2-40B4-BE49-F238E27FC236}">
                <a16:creationId xmlns:a16="http://schemas.microsoft.com/office/drawing/2014/main" id="{66BF8A63-094C-431F-A3A0-63E41BD8DF9F}"/>
              </a:ext>
            </a:extLst>
          </p:cNvPr>
          <p:cNvSpPr/>
          <p:nvPr userDrawn="1"/>
        </p:nvSpPr>
        <p:spPr>
          <a:xfrm>
            <a:off x="-15213" y="-8794"/>
            <a:ext cx="12222426" cy="6872515"/>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700000"/>
              <a:gd name="connsiteY0" fmla="*/ 6858000 h 7525657"/>
              <a:gd name="connsiteX1" fmla="*/ 10371907 w 12700000"/>
              <a:gd name="connsiteY1" fmla="*/ 5786846 h 7525657"/>
              <a:gd name="connsiteX2" fmla="*/ 12192000 w 12700000"/>
              <a:gd name="connsiteY2" fmla="*/ 0 h 7525657"/>
              <a:gd name="connsiteX3" fmla="*/ 12700000 w 12700000"/>
              <a:gd name="connsiteY3" fmla="*/ 7525657 h 7525657"/>
              <a:gd name="connsiteX4" fmla="*/ 0 w 12700000"/>
              <a:gd name="connsiteY4" fmla="*/ 6858000 h 7525657"/>
              <a:gd name="connsiteX0" fmla="*/ 0 w 12729029"/>
              <a:gd name="connsiteY0" fmla="*/ 6204858 h 6872515"/>
              <a:gd name="connsiteX1" fmla="*/ 10371907 w 12729029"/>
              <a:gd name="connsiteY1" fmla="*/ 5133704 h 6872515"/>
              <a:gd name="connsiteX2" fmla="*/ 12729029 w 12729029"/>
              <a:gd name="connsiteY2" fmla="*/ 0 h 6872515"/>
              <a:gd name="connsiteX3" fmla="*/ 12700000 w 12729029"/>
              <a:gd name="connsiteY3" fmla="*/ 6872515 h 6872515"/>
              <a:gd name="connsiteX4" fmla="*/ 0 w 12729029"/>
              <a:gd name="connsiteY4" fmla="*/ 6204858 h 6872515"/>
              <a:gd name="connsiteX0" fmla="*/ 0 w 12162972"/>
              <a:gd name="connsiteY0" fmla="*/ 6872515 h 6872515"/>
              <a:gd name="connsiteX1" fmla="*/ 9805850 w 12162972"/>
              <a:gd name="connsiteY1" fmla="*/ 5133704 h 6872515"/>
              <a:gd name="connsiteX2" fmla="*/ 12162972 w 12162972"/>
              <a:gd name="connsiteY2" fmla="*/ 0 h 6872515"/>
              <a:gd name="connsiteX3" fmla="*/ 12133943 w 12162972"/>
              <a:gd name="connsiteY3" fmla="*/ 6872515 h 6872515"/>
              <a:gd name="connsiteX4" fmla="*/ 0 w 12162972"/>
              <a:gd name="connsiteY4" fmla="*/ 6872515 h 6872515"/>
              <a:gd name="connsiteX0" fmla="*/ 0 w 12148458"/>
              <a:gd name="connsiteY0" fmla="*/ 6843486 h 6843486"/>
              <a:gd name="connsiteX1" fmla="*/ 9805850 w 12148458"/>
              <a:gd name="connsiteY1" fmla="*/ 5104675 h 6843486"/>
              <a:gd name="connsiteX2" fmla="*/ 12148458 w 12148458"/>
              <a:gd name="connsiteY2" fmla="*/ 0 h 6843486"/>
              <a:gd name="connsiteX3" fmla="*/ 12133943 w 12148458"/>
              <a:gd name="connsiteY3" fmla="*/ 6843486 h 6843486"/>
              <a:gd name="connsiteX4" fmla="*/ 0 w 12148458"/>
              <a:gd name="connsiteY4" fmla="*/ 6843486 h 6843486"/>
              <a:gd name="connsiteX0" fmla="*/ 0 w 12148458"/>
              <a:gd name="connsiteY0" fmla="*/ 6843486 h 6843486"/>
              <a:gd name="connsiteX1" fmla="*/ 9805850 w 12148458"/>
              <a:gd name="connsiteY1" fmla="*/ 5104675 h 6843486"/>
              <a:gd name="connsiteX2" fmla="*/ 12148458 w 12148458"/>
              <a:gd name="connsiteY2" fmla="*/ 0 h 6843486"/>
              <a:gd name="connsiteX3" fmla="*/ 12032343 w 12148458"/>
              <a:gd name="connsiteY3" fmla="*/ 6698343 h 6843486"/>
              <a:gd name="connsiteX4" fmla="*/ 0 w 12148458"/>
              <a:gd name="connsiteY4" fmla="*/ 6843486 h 6843486"/>
              <a:gd name="connsiteX0" fmla="*/ 0 w 12149854"/>
              <a:gd name="connsiteY0" fmla="*/ 6843486 h 6843486"/>
              <a:gd name="connsiteX1" fmla="*/ 9805850 w 12149854"/>
              <a:gd name="connsiteY1" fmla="*/ 5104675 h 6843486"/>
              <a:gd name="connsiteX2" fmla="*/ 12148458 w 12149854"/>
              <a:gd name="connsiteY2" fmla="*/ 0 h 6843486"/>
              <a:gd name="connsiteX3" fmla="*/ 12148458 w 12149854"/>
              <a:gd name="connsiteY3" fmla="*/ 6828972 h 6843486"/>
              <a:gd name="connsiteX4" fmla="*/ 0 w 12149854"/>
              <a:gd name="connsiteY4" fmla="*/ 6843486 h 6843486"/>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28972 h 6887029"/>
              <a:gd name="connsiteX4" fmla="*/ 0 w 12193397"/>
              <a:gd name="connsiteY4" fmla="*/ 6887029 h 6887029"/>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87029 h 6887029"/>
              <a:gd name="connsiteX4" fmla="*/ 0 w 12193397"/>
              <a:gd name="connsiteY4" fmla="*/ 6887029 h 6887029"/>
              <a:gd name="connsiteX0" fmla="*/ 0 w 12192154"/>
              <a:gd name="connsiteY0" fmla="*/ 6219372 h 6219372"/>
              <a:gd name="connsiteX1" fmla="*/ 9849393 w 12192154"/>
              <a:gd name="connsiteY1" fmla="*/ 4437018 h 6219372"/>
              <a:gd name="connsiteX2" fmla="*/ 12090401 w 12192154"/>
              <a:gd name="connsiteY2" fmla="*/ 0 h 6219372"/>
              <a:gd name="connsiteX3" fmla="*/ 12192001 w 12192154"/>
              <a:gd name="connsiteY3" fmla="*/ 6219372 h 6219372"/>
              <a:gd name="connsiteX4" fmla="*/ 0 w 12192154"/>
              <a:gd name="connsiteY4" fmla="*/ 6219372 h 6219372"/>
              <a:gd name="connsiteX0" fmla="*/ 0 w 12193397"/>
              <a:gd name="connsiteY0" fmla="*/ 6219372 h 6219372"/>
              <a:gd name="connsiteX1" fmla="*/ 9849393 w 12193397"/>
              <a:gd name="connsiteY1" fmla="*/ 4437018 h 6219372"/>
              <a:gd name="connsiteX2" fmla="*/ 12192001 w 12193397"/>
              <a:gd name="connsiteY2" fmla="*/ 0 h 6219372"/>
              <a:gd name="connsiteX3" fmla="*/ 12192001 w 12193397"/>
              <a:gd name="connsiteY3" fmla="*/ 6219372 h 6219372"/>
              <a:gd name="connsiteX4" fmla="*/ 0 w 12193397"/>
              <a:gd name="connsiteY4" fmla="*/ 6219372 h 6219372"/>
              <a:gd name="connsiteX0" fmla="*/ 0 w 12193397"/>
              <a:gd name="connsiteY0" fmla="*/ 6219372 h 6872515"/>
              <a:gd name="connsiteX1" fmla="*/ 9849393 w 12193397"/>
              <a:gd name="connsiteY1" fmla="*/ 4437018 h 6872515"/>
              <a:gd name="connsiteX2" fmla="*/ 12192001 w 12193397"/>
              <a:gd name="connsiteY2" fmla="*/ 0 h 6872515"/>
              <a:gd name="connsiteX3" fmla="*/ 12192001 w 12193397"/>
              <a:gd name="connsiteY3" fmla="*/ 6872515 h 6872515"/>
              <a:gd name="connsiteX4" fmla="*/ 0 w 12193397"/>
              <a:gd name="connsiteY4" fmla="*/ 6219372 h 6872515"/>
              <a:gd name="connsiteX0" fmla="*/ 0 w 12222426"/>
              <a:gd name="connsiteY0" fmla="*/ 6872514 h 6872515"/>
              <a:gd name="connsiteX1" fmla="*/ 9878422 w 12222426"/>
              <a:gd name="connsiteY1" fmla="*/ 4437018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197736 w 12222426"/>
              <a:gd name="connsiteY1" fmla="*/ 4814390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212250 w 12222426"/>
              <a:gd name="connsiteY1" fmla="*/ 5409476 h 6872515"/>
              <a:gd name="connsiteX2" fmla="*/ 12221030 w 12222426"/>
              <a:gd name="connsiteY2" fmla="*/ 0 h 6872515"/>
              <a:gd name="connsiteX3" fmla="*/ 12221030 w 12222426"/>
              <a:gd name="connsiteY3" fmla="*/ 6872515 h 6872515"/>
              <a:gd name="connsiteX4" fmla="*/ 0 w 12222426"/>
              <a:gd name="connsiteY4" fmla="*/ 6872514 h 6872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2426" h="6872515">
                <a:moveTo>
                  <a:pt x="0" y="6872514"/>
                </a:moveTo>
                <a:cubicBezTo>
                  <a:pt x="2037805" y="5722982"/>
                  <a:pt x="8174445" y="6559008"/>
                  <a:pt x="10212250" y="5409476"/>
                </a:cubicBezTo>
                <a:cubicBezTo>
                  <a:pt x="12386490" y="3728721"/>
                  <a:pt x="11261635" y="1719943"/>
                  <a:pt x="12221030" y="0"/>
                </a:cubicBezTo>
                <a:cubicBezTo>
                  <a:pt x="12216192" y="2281162"/>
                  <a:pt x="12225868" y="4591353"/>
                  <a:pt x="12221030" y="6872515"/>
                </a:cubicBezTo>
                <a:lnTo>
                  <a:pt x="0" y="6872514"/>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Isosceles Triangle 9">
            <a:extLst>
              <a:ext uri="{FF2B5EF4-FFF2-40B4-BE49-F238E27FC236}">
                <a16:creationId xmlns:a16="http://schemas.microsoft.com/office/drawing/2014/main" id="{ED72CE23-6E9E-445E-A127-A9C3AB89B488}"/>
              </a:ext>
            </a:extLst>
          </p:cNvPr>
          <p:cNvSpPr/>
          <p:nvPr userDrawn="1"/>
        </p:nvSpPr>
        <p:spPr>
          <a:xfrm rot="10800000">
            <a:off x="1" y="-12699"/>
            <a:ext cx="12204700" cy="6870700"/>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97736 w 12192000"/>
              <a:gd name="connsiteY1" fmla="*/ 5656217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039600"/>
              <a:gd name="connsiteY0" fmla="*/ 6997700 h 6997700"/>
              <a:gd name="connsiteX1" fmla="*/ 10045336 w 12039600"/>
              <a:gd name="connsiteY1" fmla="*/ 5656217 h 6997700"/>
              <a:gd name="connsiteX2" fmla="*/ 12039600 w 12039600"/>
              <a:gd name="connsiteY2" fmla="*/ 0 h 6997700"/>
              <a:gd name="connsiteX3" fmla="*/ 12039600 w 12039600"/>
              <a:gd name="connsiteY3" fmla="*/ 6858000 h 6997700"/>
              <a:gd name="connsiteX4" fmla="*/ 0 w 12039600"/>
              <a:gd name="connsiteY4" fmla="*/ 6997700 h 6997700"/>
              <a:gd name="connsiteX0" fmla="*/ 0 w 12192000"/>
              <a:gd name="connsiteY0" fmla="*/ 6997700 h 6997700"/>
              <a:gd name="connsiteX1" fmla="*/ 10045336 w 12192000"/>
              <a:gd name="connsiteY1" fmla="*/ 5656217 h 6997700"/>
              <a:gd name="connsiteX2" fmla="*/ 12039600 w 12192000"/>
              <a:gd name="connsiteY2" fmla="*/ 0 h 6997700"/>
              <a:gd name="connsiteX3" fmla="*/ 12192000 w 12192000"/>
              <a:gd name="connsiteY3" fmla="*/ 6997700 h 6997700"/>
              <a:gd name="connsiteX4" fmla="*/ 0 w 12192000"/>
              <a:gd name="connsiteY4" fmla="*/ 6997700 h 6997700"/>
              <a:gd name="connsiteX0" fmla="*/ 0 w 12192000"/>
              <a:gd name="connsiteY0" fmla="*/ 6845300 h 6845300"/>
              <a:gd name="connsiteX1" fmla="*/ 10045336 w 12192000"/>
              <a:gd name="connsiteY1" fmla="*/ 55038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192000"/>
              <a:gd name="connsiteY0" fmla="*/ 6845300 h 6845300"/>
              <a:gd name="connsiteX1" fmla="*/ 10083436 w 12192000"/>
              <a:gd name="connsiteY1" fmla="*/ 55927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192000"/>
              <a:gd name="connsiteY0" fmla="*/ 6845300 h 6845300"/>
              <a:gd name="connsiteX1" fmla="*/ 10045336 w 12192000"/>
              <a:gd name="connsiteY1" fmla="*/ 55546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192000"/>
              <a:gd name="connsiteY0" fmla="*/ 6845300 h 6845300"/>
              <a:gd name="connsiteX1" fmla="*/ 10045336 w 12192000"/>
              <a:gd name="connsiteY1" fmla="*/ 55546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204700"/>
              <a:gd name="connsiteY0" fmla="*/ 6832600 h 6845300"/>
              <a:gd name="connsiteX1" fmla="*/ 10058036 w 12204700"/>
              <a:gd name="connsiteY1" fmla="*/ 5554617 h 6845300"/>
              <a:gd name="connsiteX2" fmla="*/ 12204700 w 12204700"/>
              <a:gd name="connsiteY2" fmla="*/ 0 h 6845300"/>
              <a:gd name="connsiteX3" fmla="*/ 12204700 w 12204700"/>
              <a:gd name="connsiteY3" fmla="*/ 6845300 h 6845300"/>
              <a:gd name="connsiteX4" fmla="*/ 0 w 12204700"/>
              <a:gd name="connsiteY4" fmla="*/ 6832600 h 6845300"/>
              <a:gd name="connsiteX0" fmla="*/ 0 w 12204700"/>
              <a:gd name="connsiteY0" fmla="*/ 6832600 h 6845300"/>
              <a:gd name="connsiteX1" fmla="*/ 10058036 w 12204700"/>
              <a:gd name="connsiteY1" fmla="*/ 5554617 h 6845300"/>
              <a:gd name="connsiteX2" fmla="*/ 12204700 w 12204700"/>
              <a:gd name="connsiteY2" fmla="*/ 0 h 6845300"/>
              <a:gd name="connsiteX3" fmla="*/ 12204700 w 12204700"/>
              <a:gd name="connsiteY3" fmla="*/ 6845300 h 6845300"/>
              <a:gd name="connsiteX4" fmla="*/ 0 w 12204700"/>
              <a:gd name="connsiteY4" fmla="*/ 6832600 h 6845300"/>
              <a:gd name="connsiteX0" fmla="*/ 0 w 12204700"/>
              <a:gd name="connsiteY0" fmla="*/ 6832600 h 6870700"/>
              <a:gd name="connsiteX1" fmla="*/ 10058036 w 12204700"/>
              <a:gd name="connsiteY1" fmla="*/ 5554617 h 6870700"/>
              <a:gd name="connsiteX2" fmla="*/ 12204700 w 12204700"/>
              <a:gd name="connsiteY2" fmla="*/ 0 h 6870700"/>
              <a:gd name="connsiteX3" fmla="*/ 12192000 w 12204700"/>
              <a:gd name="connsiteY3" fmla="*/ 6870700 h 6870700"/>
              <a:gd name="connsiteX4" fmla="*/ 0 w 12204700"/>
              <a:gd name="connsiteY4" fmla="*/ 6832600 h 6870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4700" h="6870700">
                <a:moveTo>
                  <a:pt x="0" y="6832600"/>
                </a:moveTo>
                <a:cubicBezTo>
                  <a:pt x="1885405" y="5568768"/>
                  <a:pt x="8020231" y="6704149"/>
                  <a:pt x="10058036" y="5554617"/>
                </a:cubicBezTo>
                <a:cubicBezTo>
                  <a:pt x="12232276" y="3873862"/>
                  <a:pt x="11054805" y="1554843"/>
                  <a:pt x="12204700" y="0"/>
                </a:cubicBezTo>
                <a:cubicBezTo>
                  <a:pt x="12200467" y="2290233"/>
                  <a:pt x="12196233" y="4580467"/>
                  <a:pt x="12192000" y="6870700"/>
                </a:cubicBezTo>
                <a:lnTo>
                  <a:pt x="0" y="6832600"/>
                </a:lnTo>
                <a:close/>
              </a:path>
            </a:pathLst>
          </a:cu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a:extLst>
              <a:ext uri="{FF2B5EF4-FFF2-40B4-BE49-F238E27FC236}">
                <a16:creationId xmlns:a16="http://schemas.microsoft.com/office/drawing/2014/main" id="{AF55D275-D7F0-4BC5-ACE1-08EA96FE065F}"/>
              </a:ext>
            </a:extLst>
          </p:cNvPr>
          <p:cNvSpPr/>
          <p:nvPr userDrawn="1"/>
        </p:nvSpPr>
        <p:spPr>
          <a:xfrm rot="10800000">
            <a:off x="1" y="1"/>
            <a:ext cx="12192000" cy="6858000"/>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97736 w 12192000"/>
              <a:gd name="connsiteY1" fmla="*/ 5656217 h 6858000"/>
              <a:gd name="connsiteX2" fmla="*/ 12192000 w 12192000"/>
              <a:gd name="connsiteY2" fmla="*/ 0 h 6858000"/>
              <a:gd name="connsiteX3" fmla="*/ 12192000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6858000"/>
                </a:moveTo>
                <a:cubicBezTo>
                  <a:pt x="2037805" y="5708468"/>
                  <a:pt x="8159931" y="6805749"/>
                  <a:pt x="10197736" y="5656217"/>
                </a:cubicBezTo>
                <a:cubicBezTo>
                  <a:pt x="12371976" y="3975462"/>
                  <a:pt x="11232605" y="1719943"/>
                  <a:pt x="12192000" y="0"/>
                </a:cubicBezTo>
                <a:lnTo>
                  <a:pt x="12192000" y="6858000"/>
                </a:lnTo>
                <a:lnTo>
                  <a:pt x="0" y="6858000"/>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icture containing indoor&#10;&#10;Description generated with high confidence">
            <a:extLst>
              <a:ext uri="{FF2B5EF4-FFF2-40B4-BE49-F238E27FC236}">
                <a16:creationId xmlns:a16="http://schemas.microsoft.com/office/drawing/2014/main" id="{9358ED85-3F91-4A60-AA0D-5214CD30A548}"/>
              </a:ext>
            </a:extLst>
          </p:cNvPr>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7201"/>
          <a:stretch/>
        </p:blipFill>
        <p:spPr>
          <a:xfrm>
            <a:off x="354562" y="479042"/>
            <a:ext cx="1824738" cy="1432477"/>
          </a:xfrm>
          <a:prstGeom prst="rect">
            <a:avLst/>
          </a:prstGeom>
        </p:spPr>
      </p:pic>
      <p:pic>
        <p:nvPicPr>
          <p:cNvPr id="17" name="Picture 16" descr="A close up of a logo&#10;&#10;Description generated with very high confidence">
            <a:extLst>
              <a:ext uri="{FF2B5EF4-FFF2-40B4-BE49-F238E27FC236}">
                <a16:creationId xmlns:a16="http://schemas.microsoft.com/office/drawing/2014/main" id="{745027A7-4436-4BFC-B715-CB8E92192DF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8451" y="770574"/>
            <a:ext cx="4263315" cy="1217780"/>
          </a:xfrm>
          <a:prstGeom prst="rect">
            <a:avLst/>
          </a:prstGeom>
        </p:spPr>
      </p:pic>
      <p:sp>
        <p:nvSpPr>
          <p:cNvPr id="22" name="Subtitle 2">
            <a:extLst>
              <a:ext uri="{FF2B5EF4-FFF2-40B4-BE49-F238E27FC236}">
                <a16:creationId xmlns:a16="http://schemas.microsoft.com/office/drawing/2014/main" id="{BE025E4A-4CBA-48FB-AEF6-DE10B0DC6327}"/>
              </a:ext>
            </a:extLst>
          </p:cNvPr>
          <p:cNvSpPr txBox="1">
            <a:spLocks/>
          </p:cNvSpPr>
          <p:nvPr userDrawn="1"/>
        </p:nvSpPr>
        <p:spPr>
          <a:xfrm>
            <a:off x="6958652" y="5796343"/>
            <a:ext cx="5132090" cy="977926"/>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400" b="0" i="0" dirty="0">
                <a:solidFill>
                  <a:schemeClr val="bg1">
                    <a:lumMod val="65000"/>
                  </a:schemeClr>
                </a:solidFill>
                <a:latin typeface="Arial" panose="020B0604020202020204" pitchFamily="34" charset="0"/>
                <a:cs typeface="Arial" panose="020B0604020202020204" pitchFamily="34" charset="0"/>
              </a:rPr>
              <a:t>Curriculum Development </a:t>
            </a:r>
          </a:p>
          <a:p>
            <a:pPr algn="r"/>
            <a:r>
              <a:rPr lang="en-US" sz="1400" b="0" i="0" dirty="0">
                <a:solidFill>
                  <a:schemeClr val="bg1">
                    <a:lumMod val="65000"/>
                  </a:schemeClr>
                </a:solidFill>
                <a:latin typeface="Arial" panose="020B0604020202020204" pitchFamily="34" charset="0"/>
                <a:cs typeface="Arial" panose="020B0604020202020204" pitchFamily="34" charset="0"/>
              </a:rPr>
              <a:t>of Master’s Degree Program in </a:t>
            </a:r>
          </a:p>
          <a:p>
            <a:pPr algn="r"/>
            <a:r>
              <a:rPr lang="en-US" sz="1400" b="0" i="0" dirty="0">
                <a:solidFill>
                  <a:schemeClr val="bg1">
                    <a:lumMod val="65000"/>
                  </a:schemeClr>
                </a:solidFill>
                <a:latin typeface="Arial" panose="020B0604020202020204" pitchFamily="34" charset="0"/>
                <a:cs typeface="Arial" panose="020B0604020202020204" pitchFamily="34" charset="0"/>
              </a:rPr>
              <a:t>Industrial Engineering for Thailand Sustainable Smart Industry</a:t>
            </a:r>
          </a:p>
        </p:txBody>
      </p:sp>
      <p:sp>
        <p:nvSpPr>
          <p:cNvPr id="25" name="Subtitle 2">
            <a:extLst>
              <a:ext uri="{FF2B5EF4-FFF2-40B4-BE49-F238E27FC236}">
                <a16:creationId xmlns:a16="http://schemas.microsoft.com/office/drawing/2014/main" id="{5D39AF64-02D8-4A17-BB3F-4E3014876403}"/>
              </a:ext>
            </a:extLst>
          </p:cNvPr>
          <p:cNvSpPr>
            <a:spLocks noGrp="1"/>
          </p:cNvSpPr>
          <p:nvPr>
            <p:ph type="subTitle" idx="1"/>
          </p:nvPr>
        </p:nvSpPr>
        <p:spPr>
          <a:xfrm>
            <a:off x="1356177" y="3445482"/>
            <a:ext cx="8950284" cy="1305161"/>
          </a:xfrm>
          <a:noFill/>
        </p:spPr>
        <p:txBody>
          <a:bodyPr anchor="ctr">
            <a:noAutofit/>
          </a:bodyPr>
          <a:lstStyle>
            <a:lvl1pPr marL="0" indent="0" algn="ctr">
              <a:buNone/>
              <a:defRPr sz="2800" b="0" i="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6" name="Title 1">
            <a:extLst>
              <a:ext uri="{FF2B5EF4-FFF2-40B4-BE49-F238E27FC236}">
                <a16:creationId xmlns:a16="http://schemas.microsoft.com/office/drawing/2014/main" id="{47DADDB0-2C51-4443-AB1B-DC4AF76394AD}"/>
              </a:ext>
            </a:extLst>
          </p:cNvPr>
          <p:cNvSpPr>
            <a:spLocks noGrp="1"/>
          </p:cNvSpPr>
          <p:nvPr>
            <p:ph type="ctrTitle"/>
          </p:nvPr>
        </p:nvSpPr>
        <p:spPr>
          <a:xfrm>
            <a:off x="1356177" y="2067992"/>
            <a:ext cx="8950284" cy="1121423"/>
          </a:xfrm>
          <a:noFill/>
        </p:spPr>
        <p:txBody>
          <a:bodyPr anchor="ctr">
            <a:noAutofit/>
          </a:bodyPr>
          <a:lstStyle>
            <a:lvl1pPr algn="ctr">
              <a:defRPr sz="4400" b="0" i="0">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Rectangle 2">
            <a:extLst>
              <a:ext uri="{FF2B5EF4-FFF2-40B4-BE49-F238E27FC236}">
                <a16:creationId xmlns:a16="http://schemas.microsoft.com/office/drawing/2014/main" id="{55E31D9C-DF45-4586-BF2E-7912D4B41D80}"/>
              </a:ext>
            </a:extLst>
          </p:cNvPr>
          <p:cNvSpPr/>
          <p:nvPr userDrawn="1"/>
        </p:nvSpPr>
        <p:spPr>
          <a:xfrm>
            <a:off x="1356177" y="3184039"/>
            <a:ext cx="8950284" cy="843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3344BED-7B33-41AD-A323-368EB9B434D6}"/>
              </a:ext>
            </a:extLst>
          </p:cNvPr>
          <p:cNvSpPr/>
          <p:nvPr userDrawn="1"/>
        </p:nvSpPr>
        <p:spPr>
          <a:xfrm>
            <a:off x="1615354" y="3263030"/>
            <a:ext cx="8431930" cy="4571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BB023124-B431-4DF0-80A3-5D3DB66D88FD}"/>
              </a:ext>
            </a:extLst>
          </p:cNvPr>
          <p:cNvSpPr/>
          <p:nvPr userDrawn="1"/>
        </p:nvSpPr>
        <p:spPr>
          <a:xfrm>
            <a:off x="1927935" y="3310167"/>
            <a:ext cx="7806768" cy="5242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p:cNvGrpSpPr/>
          <p:nvPr userDrawn="1"/>
        </p:nvGrpSpPr>
        <p:grpSpPr>
          <a:xfrm>
            <a:off x="1433334" y="1661096"/>
            <a:ext cx="10658792" cy="5077641"/>
            <a:chOff x="1433334" y="1661096"/>
            <a:chExt cx="10658792" cy="5077641"/>
          </a:xfrm>
        </p:grpSpPr>
        <p:pic>
          <p:nvPicPr>
            <p:cNvPr id="16" name="Picture 15">
              <a:extLst>
                <a:ext uri="{FF2B5EF4-FFF2-40B4-BE49-F238E27FC236}">
                  <a16:creationId xmlns:a16="http://schemas.microsoft.com/office/drawing/2014/main" id="{10E009E9-C9B2-471A-9A7A-5D205EEDA14E}"/>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820309" y="4249828"/>
              <a:ext cx="1280160" cy="1280160"/>
            </a:xfrm>
            <a:prstGeom prst="rect">
              <a:avLst/>
            </a:prstGeom>
            <a:noFill/>
          </p:spPr>
        </p:pic>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943366" y="5267033"/>
              <a:ext cx="1243584" cy="1228038"/>
            </a:xfrm>
            <a:prstGeom prst="rect">
              <a:avLst/>
            </a:prstGeom>
          </p:spPr>
        </p:pic>
        <p:pic>
          <p:nvPicPr>
            <p:cNvPr id="4" name="Picture 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87735" y="5409421"/>
              <a:ext cx="1234440" cy="1234440"/>
            </a:xfrm>
            <a:prstGeom prst="rect">
              <a:avLst/>
            </a:prstGeom>
          </p:spPr>
        </p:pic>
        <p:pic>
          <p:nvPicPr>
            <p:cNvPr id="5" name="Picture 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152371" y="4984342"/>
              <a:ext cx="1554480" cy="1417874"/>
            </a:xfrm>
            <a:prstGeom prst="rect">
              <a:avLst/>
            </a:prstGeom>
          </p:spPr>
        </p:pic>
        <p:grpSp>
          <p:nvGrpSpPr>
            <p:cNvPr id="39" name="Group 38"/>
            <p:cNvGrpSpPr/>
            <p:nvPr userDrawn="1"/>
          </p:nvGrpSpPr>
          <p:grpSpPr>
            <a:xfrm>
              <a:off x="1433334" y="5625782"/>
              <a:ext cx="1947672" cy="1112955"/>
              <a:chOff x="1462142" y="5625782"/>
              <a:chExt cx="1947672" cy="1112955"/>
            </a:xfrm>
          </p:grpSpPr>
          <p:sp>
            <p:nvSpPr>
              <p:cNvPr id="29" name="Rectangle 28"/>
              <p:cNvSpPr/>
              <p:nvPr userDrawn="1"/>
            </p:nvSpPr>
            <p:spPr>
              <a:xfrm>
                <a:off x="1709237" y="6396483"/>
                <a:ext cx="1453102" cy="1565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462142" y="5625782"/>
                <a:ext cx="1947672" cy="1112955"/>
              </a:xfrm>
              <a:prstGeom prst="rect">
                <a:avLst/>
              </a:prstGeom>
            </p:spPr>
          </p:pic>
        </p:grpSp>
        <p:pic>
          <p:nvPicPr>
            <p:cNvPr id="24" name="Picture 2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8635690" y="4846630"/>
              <a:ext cx="1252728" cy="1244376"/>
            </a:xfrm>
            <a:prstGeom prst="rect">
              <a:avLst/>
            </a:prstGeom>
          </p:spPr>
        </p:pic>
        <p:pic>
          <p:nvPicPr>
            <p:cNvPr id="38" name="Picture 37"/>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1031422" y="1661096"/>
              <a:ext cx="1060704" cy="1416670"/>
            </a:xfrm>
            <a:prstGeom prst="rect">
              <a:avLst/>
            </a:prstGeom>
          </p:spPr>
        </p:pic>
        <p:pic>
          <p:nvPicPr>
            <p:cNvPr id="41" name="Picture 40"/>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282832" y="5179620"/>
              <a:ext cx="1225296" cy="1418349"/>
            </a:xfrm>
            <a:prstGeom prst="rect">
              <a:avLst/>
            </a:prstGeom>
          </p:spPr>
        </p:pic>
        <p:pic>
          <p:nvPicPr>
            <p:cNvPr id="42" name="Picture 41"/>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0739173" y="2994422"/>
              <a:ext cx="850392" cy="1490333"/>
            </a:xfrm>
            <a:prstGeom prst="rect">
              <a:avLst/>
            </a:prstGeom>
          </p:spPr>
        </p:pic>
      </p:grpSp>
    </p:spTree>
    <p:extLst>
      <p:ext uri="{BB962C8B-B14F-4D97-AF65-F5344CB8AC3E}">
        <p14:creationId xmlns:p14="http://schemas.microsoft.com/office/powerpoint/2010/main" val="397493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A9F83CD-1E72-46FA-A09B-48783A0A3447}"/>
              </a:ext>
            </a:extLst>
          </p:cNvPr>
          <p:cNvSpPr/>
          <p:nvPr userDrawn="1"/>
        </p:nvSpPr>
        <p:spPr>
          <a:xfrm>
            <a:off x="0" y="0"/>
            <a:ext cx="121920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Diagonal Corners Rounded 5">
            <a:extLst>
              <a:ext uri="{FF2B5EF4-FFF2-40B4-BE49-F238E27FC236}">
                <a16:creationId xmlns:a16="http://schemas.microsoft.com/office/drawing/2014/main" id="{02EEB56D-10AA-4548-B3DB-C74661EAED2E}"/>
              </a:ext>
            </a:extLst>
          </p:cNvPr>
          <p:cNvSpPr/>
          <p:nvPr userDrawn="1"/>
        </p:nvSpPr>
        <p:spPr>
          <a:xfrm rot="10800000">
            <a:off x="304800" y="274321"/>
            <a:ext cx="11571545" cy="6295197"/>
          </a:xfrm>
          <a:prstGeom prst="round2DiagRect">
            <a:avLst/>
          </a:prstGeom>
          <a:solidFill>
            <a:schemeClr val="bg1"/>
          </a:solid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3" name="Picture 6" descr="A picture containing indoor&#10;&#10;Description generated with high confidence">
            <a:extLst>
              <a:ext uri="{FF2B5EF4-FFF2-40B4-BE49-F238E27FC236}">
                <a16:creationId xmlns:a16="http://schemas.microsoft.com/office/drawing/2014/main" id="{33CC12D3-EFEE-4DBD-A0DE-4E6866861109}"/>
              </a:ext>
            </a:extLst>
          </p:cNvPr>
          <p:cNvPicPr>
            <a:picLocks noChangeAspect="1" noChangeArrowheads="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71624" y="486231"/>
            <a:ext cx="1091440" cy="89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a:extLst>
              <a:ext uri="{FF2B5EF4-FFF2-40B4-BE49-F238E27FC236}">
                <a16:creationId xmlns:a16="http://schemas.microsoft.com/office/drawing/2014/main" id="{41045D65-668D-4D95-B4D8-EA5B054C46D0}"/>
              </a:ext>
            </a:extLst>
          </p:cNvPr>
          <p:cNvSpPr>
            <a:spLocks noGrp="1"/>
          </p:cNvSpPr>
          <p:nvPr>
            <p:ph type="title"/>
          </p:nvPr>
        </p:nvSpPr>
        <p:spPr>
          <a:xfrm>
            <a:off x="1792288" y="448674"/>
            <a:ext cx="9913041" cy="888031"/>
          </a:xfrm>
        </p:spPr>
        <p:txBody>
          <a:bodyPr>
            <a:normAutofit/>
          </a:bodyPr>
          <a:lstStyle>
            <a:lvl1pPr algn="ctr">
              <a:defRPr sz="3200" b="1" i="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22" name="Content Placeholder 2">
            <a:extLst>
              <a:ext uri="{FF2B5EF4-FFF2-40B4-BE49-F238E27FC236}">
                <a16:creationId xmlns:a16="http://schemas.microsoft.com/office/drawing/2014/main" id="{B2A50B16-EDDF-4F8E-8E61-17E398D06F32}"/>
              </a:ext>
            </a:extLst>
          </p:cNvPr>
          <p:cNvSpPr>
            <a:spLocks noGrp="1"/>
          </p:cNvSpPr>
          <p:nvPr>
            <p:ph idx="1"/>
          </p:nvPr>
        </p:nvSpPr>
        <p:spPr>
          <a:xfrm>
            <a:off x="475814" y="1693703"/>
            <a:ext cx="11229516" cy="4303509"/>
          </a:xfrm>
        </p:spPr>
        <p:txBody>
          <a:bodyPr/>
          <a:lstStyle>
            <a:lvl1pPr>
              <a:defRPr b="0" i="0">
                <a:latin typeface="Arial" panose="020B0604020202020204" pitchFamily="34" charset="0"/>
                <a:cs typeface="Arial" panose="020B0604020202020204" pitchFamily="34" charset="0"/>
              </a:defRPr>
            </a:lvl1pPr>
            <a:lvl2pPr>
              <a:defRPr b="0" i="0">
                <a:latin typeface="Arial" panose="020B0604020202020204" pitchFamily="34" charset="0"/>
                <a:cs typeface="Arial" panose="020B0604020202020204" pitchFamily="34" charset="0"/>
              </a:defRPr>
            </a:lvl2pPr>
            <a:lvl3pPr>
              <a:defRPr b="0" i="0">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23" name="Group 22">
            <a:extLst>
              <a:ext uri="{FF2B5EF4-FFF2-40B4-BE49-F238E27FC236}">
                <a16:creationId xmlns:a16="http://schemas.microsoft.com/office/drawing/2014/main" id="{6AB01A1C-51D1-41B4-9C3C-E06B1D57AF69}"/>
              </a:ext>
            </a:extLst>
          </p:cNvPr>
          <p:cNvGrpSpPr/>
          <p:nvPr userDrawn="1"/>
        </p:nvGrpSpPr>
        <p:grpSpPr>
          <a:xfrm>
            <a:off x="1792289" y="1349129"/>
            <a:ext cx="9913040" cy="154101"/>
            <a:chOff x="1610813" y="1340083"/>
            <a:chExt cx="7607984" cy="169918"/>
          </a:xfrm>
        </p:grpSpPr>
        <p:sp>
          <p:nvSpPr>
            <p:cNvPr id="24" name="Rectangle 23">
              <a:extLst>
                <a:ext uri="{FF2B5EF4-FFF2-40B4-BE49-F238E27FC236}">
                  <a16:creationId xmlns:a16="http://schemas.microsoft.com/office/drawing/2014/main" id="{3FAE0845-1B36-45A0-A900-346B585FB863}"/>
                </a:ext>
              </a:extLst>
            </p:cNvPr>
            <p:cNvSpPr/>
            <p:nvPr userDrawn="1"/>
          </p:nvSpPr>
          <p:spPr>
            <a:xfrm>
              <a:off x="1610813" y="1340083"/>
              <a:ext cx="7607984" cy="843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4424509-D133-4E5C-8A4D-7A431372B253}"/>
                </a:ext>
              </a:extLst>
            </p:cNvPr>
            <p:cNvSpPr/>
            <p:nvPr userDrawn="1"/>
          </p:nvSpPr>
          <p:spPr>
            <a:xfrm>
              <a:off x="1831119" y="1405583"/>
              <a:ext cx="7167370" cy="4571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4E59BE7-4247-4ABD-852F-D91F21A5AAD4}"/>
                </a:ext>
              </a:extLst>
            </p:cNvPr>
            <p:cNvSpPr/>
            <p:nvPr userDrawn="1"/>
          </p:nvSpPr>
          <p:spPr>
            <a:xfrm>
              <a:off x="2096821" y="1457576"/>
              <a:ext cx="6635965" cy="5242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Picture 14" descr="A close up of a logo&#10;&#10;Description generated with very high confidence">
            <a:extLst>
              <a:ext uri="{FF2B5EF4-FFF2-40B4-BE49-F238E27FC236}">
                <a16:creationId xmlns:a16="http://schemas.microsoft.com/office/drawing/2014/main" id="{B361314F-AD54-4372-AC14-9CC620E0DE7B}"/>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1044" b="10446"/>
          <a:stretch/>
        </p:blipFill>
        <p:spPr>
          <a:xfrm>
            <a:off x="4578232" y="6117024"/>
            <a:ext cx="3329507" cy="746661"/>
          </a:xfrm>
          <a:prstGeom prst="rect">
            <a:avLst/>
          </a:prstGeom>
        </p:spPr>
      </p:pic>
    </p:spTree>
    <p:extLst>
      <p:ext uri="{BB962C8B-B14F-4D97-AF65-F5344CB8AC3E}">
        <p14:creationId xmlns:p14="http://schemas.microsoft.com/office/powerpoint/2010/main" val="2219612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A9F83CD-1E72-46FA-A09B-48783A0A3447}"/>
              </a:ext>
            </a:extLst>
          </p:cNvPr>
          <p:cNvSpPr/>
          <p:nvPr userDrawn="1"/>
        </p:nvSpPr>
        <p:spPr>
          <a:xfrm>
            <a:off x="0" y="0"/>
            <a:ext cx="121920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Diagonal Corners Rounded 5">
            <a:extLst>
              <a:ext uri="{FF2B5EF4-FFF2-40B4-BE49-F238E27FC236}">
                <a16:creationId xmlns:a16="http://schemas.microsoft.com/office/drawing/2014/main" id="{02EEB56D-10AA-4548-B3DB-C74661EAED2E}"/>
              </a:ext>
            </a:extLst>
          </p:cNvPr>
          <p:cNvSpPr/>
          <p:nvPr userDrawn="1"/>
        </p:nvSpPr>
        <p:spPr>
          <a:xfrm rot="10800000">
            <a:off x="304800" y="274321"/>
            <a:ext cx="11571545" cy="6295197"/>
          </a:xfrm>
          <a:prstGeom prst="round2DiagRect">
            <a:avLst/>
          </a:prstGeom>
          <a:solidFill>
            <a:schemeClr val="bg1"/>
          </a:solid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3" name="Picture 6" descr="A picture containing indoor&#10;&#10;Description generated with high confidence">
            <a:extLst>
              <a:ext uri="{FF2B5EF4-FFF2-40B4-BE49-F238E27FC236}">
                <a16:creationId xmlns:a16="http://schemas.microsoft.com/office/drawing/2014/main" id="{33CC12D3-EFEE-4DBD-A0DE-4E6866861109}"/>
              </a:ext>
            </a:extLst>
          </p:cNvPr>
          <p:cNvPicPr>
            <a:picLocks noChangeAspect="1" noChangeArrowheads="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71624" y="486231"/>
            <a:ext cx="1091440" cy="89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a:extLst>
              <a:ext uri="{FF2B5EF4-FFF2-40B4-BE49-F238E27FC236}">
                <a16:creationId xmlns:a16="http://schemas.microsoft.com/office/drawing/2014/main" id="{41045D65-668D-4D95-B4D8-EA5B054C46D0}"/>
              </a:ext>
            </a:extLst>
          </p:cNvPr>
          <p:cNvSpPr>
            <a:spLocks noGrp="1"/>
          </p:cNvSpPr>
          <p:nvPr>
            <p:ph type="title"/>
          </p:nvPr>
        </p:nvSpPr>
        <p:spPr>
          <a:xfrm>
            <a:off x="1792288" y="448674"/>
            <a:ext cx="9913041" cy="888031"/>
          </a:xfrm>
        </p:spPr>
        <p:txBody>
          <a:bodyPr>
            <a:normAutofit/>
          </a:bodyPr>
          <a:lstStyle>
            <a:lvl1pPr algn="ctr">
              <a:defRPr sz="3200" b="1" i="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22" name="Content Placeholder 2">
            <a:extLst>
              <a:ext uri="{FF2B5EF4-FFF2-40B4-BE49-F238E27FC236}">
                <a16:creationId xmlns:a16="http://schemas.microsoft.com/office/drawing/2014/main" id="{B2A50B16-EDDF-4F8E-8E61-17E398D06F32}"/>
              </a:ext>
            </a:extLst>
          </p:cNvPr>
          <p:cNvSpPr>
            <a:spLocks noGrp="1"/>
          </p:cNvSpPr>
          <p:nvPr>
            <p:ph idx="1"/>
          </p:nvPr>
        </p:nvSpPr>
        <p:spPr>
          <a:xfrm>
            <a:off x="475814" y="1693703"/>
            <a:ext cx="11229516" cy="4303509"/>
          </a:xfrm>
        </p:spPr>
        <p:txBody>
          <a:bodyPr/>
          <a:lstStyle>
            <a:lvl1pPr>
              <a:defRPr b="0" i="0">
                <a:latin typeface="Arial" panose="020B0604020202020204" pitchFamily="34" charset="0"/>
                <a:cs typeface="Arial" panose="020B0604020202020204" pitchFamily="34" charset="0"/>
              </a:defRPr>
            </a:lvl1pPr>
            <a:lvl2pPr>
              <a:defRPr b="0" i="0">
                <a:latin typeface="Arial" panose="020B0604020202020204" pitchFamily="34" charset="0"/>
                <a:cs typeface="Arial" panose="020B0604020202020204" pitchFamily="34" charset="0"/>
              </a:defRPr>
            </a:lvl2pPr>
            <a:lvl3pPr>
              <a:defRPr b="0" i="0">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5" name="Picture 14" descr="A close up of a logo&#10;&#10;Description generated with very high confidence">
            <a:extLst>
              <a:ext uri="{FF2B5EF4-FFF2-40B4-BE49-F238E27FC236}">
                <a16:creationId xmlns:a16="http://schemas.microsoft.com/office/drawing/2014/main" id="{B361314F-AD54-4372-AC14-9CC620E0DE7B}"/>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1044" b="10446"/>
          <a:stretch/>
        </p:blipFill>
        <p:spPr>
          <a:xfrm>
            <a:off x="4578232" y="6117024"/>
            <a:ext cx="3329507" cy="746661"/>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21" name="Isosceles Triangle 9">
            <a:extLst>
              <a:ext uri="{FF2B5EF4-FFF2-40B4-BE49-F238E27FC236}">
                <a16:creationId xmlns:a16="http://schemas.microsoft.com/office/drawing/2014/main" id="{C97EE39D-45B9-4BC4-A0D5-310EF34CFB88}"/>
              </a:ext>
            </a:extLst>
          </p:cNvPr>
          <p:cNvSpPr/>
          <p:nvPr userDrawn="1"/>
        </p:nvSpPr>
        <p:spPr>
          <a:xfrm>
            <a:off x="12703" y="2031"/>
            <a:ext cx="12195630" cy="6847115"/>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700000"/>
              <a:gd name="connsiteY0" fmla="*/ 6858000 h 7525657"/>
              <a:gd name="connsiteX1" fmla="*/ 10371907 w 12700000"/>
              <a:gd name="connsiteY1" fmla="*/ 5786846 h 7525657"/>
              <a:gd name="connsiteX2" fmla="*/ 12192000 w 12700000"/>
              <a:gd name="connsiteY2" fmla="*/ 0 h 7525657"/>
              <a:gd name="connsiteX3" fmla="*/ 12700000 w 12700000"/>
              <a:gd name="connsiteY3" fmla="*/ 7525657 h 7525657"/>
              <a:gd name="connsiteX4" fmla="*/ 0 w 12700000"/>
              <a:gd name="connsiteY4" fmla="*/ 6858000 h 7525657"/>
              <a:gd name="connsiteX0" fmla="*/ 0 w 12729029"/>
              <a:gd name="connsiteY0" fmla="*/ 6204858 h 6872515"/>
              <a:gd name="connsiteX1" fmla="*/ 10371907 w 12729029"/>
              <a:gd name="connsiteY1" fmla="*/ 5133704 h 6872515"/>
              <a:gd name="connsiteX2" fmla="*/ 12729029 w 12729029"/>
              <a:gd name="connsiteY2" fmla="*/ 0 h 6872515"/>
              <a:gd name="connsiteX3" fmla="*/ 12700000 w 12729029"/>
              <a:gd name="connsiteY3" fmla="*/ 6872515 h 6872515"/>
              <a:gd name="connsiteX4" fmla="*/ 0 w 12729029"/>
              <a:gd name="connsiteY4" fmla="*/ 6204858 h 6872515"/>
              <a:gd name="connsiteX0" fmla="*/ 0 w 12162972"/>
              <a:gd name="connsiteY0" fmla="*/ 6872515 h 6872515"/>
              <a:gd name="connsiteX1" fmla="*/ 9805850 w 12162972"/>
              <a:gd name="connsiteY1" fmla="*/ 5133704 h 6872515"/>
              <a:gd name="connsiteX2" fmla="*/ 12162972 w 12162972"/>
              <a:gd name="connsiteY2" fmla="*/ 0 h 6872515"/>
              <a:gd name="connsiteX3" fmla="*/ 12133943 w 12162972"/>
              <a:gd name="connsiteY3" fmla="*/ 6872515 h 6872515"/>
              <a:gd name="connsiteX4" fmla="*/ 0 w 12162972"/>
              <a:gd name="connsiteY4" fmla="*/ 6872515 h 6872515"/>
              <a:gd name="connsiteX0" fmla="*/ 0 w 12148458"/>
              <a:gd name="connsiteY0" fmla="*/ 6843486 h 6843486"/>
              <a:gd name="connsiteX1" fmla="*/ 9805850 w 12148458"/>
              <a:gd name="connsiteY1" fmla="*/ 5104675 h 6843486"/>
              <a:gd name="connsiteX2" fmla="*/ 12148458 w 12148458"/>
              <a:gd name="connsiteY2" fmla="*/ 0 h 6843486"/>
              <a:gd name="connsiteX3" fmla="*/ 12133943 w 12148458"/>
              <a:gd name="connsiteY3" fmla="*/ 6843486 h 6843486"/>
              <a:gd name="connsiteX4" fmla="*/ 0 w 12148458"/>
              <a:gd name="connsiteY4" fmla="*/ 6843486 h 6843486"/>
              <a:gd name="connsiteX0" fmla="*/ 0 w 12148458"/>
              <a:gd name="connsiteY0" fmla="*/ 6843486 h 6843486"/>
              <a:gd name="connsiteX1" fmla="*/ 9805850 w 12148458"/>
              <a:gd name="connsiteY1" fmla="*/ 5104675 h 6843486"/>
              <a:gd name="connsiteX2" fmla="*/ 12148458 w 12148458"/>
              <a:gd name="connsiteY2" fmla="*/ 0 h 6843486"/>
              <a:gd name="connsiteX3" fmla="*/ 12032343 w 12148458"/>
              <a:gd name="connsiteY3" fmla="*/ 6698343 h 6843486"/>
              <a:gd name="connsiteX4" fmla="*/ 0 w 12148458"/>
              <a:gd name="connsiteY4" fmla="*/ 6843486 h 6843486"/>
              <a:gd name="connsiteX0" fmla="*/ 0 w 12149854"/>
              <a:gd name="connsiteY0" fmla="*/ 6843486 h 6843486"/>
              <a:gd name="connsiteX1" fmla="*/ 9805850 w 12149854"/>
              <a:gd name="connsiteY1" fmla="*/ 5104675 h 6843486"/>
              <a:gd name="connsiteX2" fmla="*/ 12148458 w 12149854"/>
              <a:gd name="connsiteY2" fmla="*/ 0 h 6843486"/>
              <a:gd name="connsiteX3" fmla="*/ 12148458 w 12149854"/>
              <a:gd name="connsiteY3" fmla="*/ 6828972 h 6843486"/>
              <a:gd name="connsiteX4" fmla="*/ 0 w 12149854"/>
              <a:gd name="connsiteY4" fmla="*/ 6843486 h 6843486"/>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28972 h 6887029"/>
              <a:gd name="connsiteX4" fmla="*/ 0 w 12193397"/>
              <a:gd name="connsiteY4" fmla="*/ 6887029 h 6887029"/>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87029 h 6887029"/>
              <a:gd name="connsiteX4" fmla="*/ 0 w 12193397"/>
              <a:gd name="connsiteY4" fmla="*/ 6887029 h 6887029"/>
              <a:gd name="connsiteX0" fmla="*/ 0 w 12192154"/>
              <a:gd name="connsiteY0" fmla="*/ 6219372 h 6219372"/>
              <a:gd name="connsiteX1" fmla="*/ 9849393 w 12192154"/>
              <a:gd name="connsiteY1" fmla="*/ 4437018 h 6219372"/>
              <a:gd name="connsiteX2" fmla="*/ 12090401 w 12192154"/>
              <a:gd name="connsiteY2" fmla="*/ 0 h 6219372"/>
              <a:gd name="connsiteX3" fmla="*/ 12192001 w 12192154"/>
              <a:gd name="connsiteY3" fmla="*/ 6219372 h 6219372"/>
              <a:gd name="connsiteX4" fmla="*/ 0 w 12192154"/>
              <a:gd name="connsiteY4" fmla="*/ 6219372 h 6219372"/>
              <a:gd name="connsiteX0" fmla="*/ 0 w 12193397"/>
              <a:gd name="connsiteY0" fmla="*/ 6219372 h 6219372"/>
              <a:gd name="connsiteX1" fmla="*/ 9849393 w 12193397"/>
              <a:gd name="connsiteY1" fmla="*/ 4437018 h 6219372"/>
              <a:gd name="connsiteX2" fmla="*/ 12192001 w 12193397"/>
              <a:gd name="connsiteY2" fmla="*/ 0 h 6219372"/>
              <a:gd name="connsiteX3" fmla="*/ 12192001 w 12193397"/>
              <a:gd name="connsiteY3" fmla="*/ 6219372 h 6219372"/>
              <a:gd name="connsiteX4" fmla="*/ 0 w 12193397"/>
              <a:gd name="connsiteY4" fmla="*/ 6219372 h 6219372"/>
              <a:gd name="connsiteX0" fmla="*/ 0 w 12193397"/>
              <a:gd name="connsiteY0" fmla="*/ 6219372 h 6872515"/>
              <a:gd name="connsiteX1" fmla="*/ 9849393 w 12193397"/>
              <a:gd name="connsiteY1" fmla="*/ 4437018 h 6872515"/>
              <a:gd name="connsiteX2" fmla="*/ 12192001 w 12193397"/>
              <a:gd name="connsiteY2" fmla="*/ 0 h 6872515"/>
              <a:gd name="connsiteX3" fmla="*/ 12192001 w 12193397"/>
              <a:gd name="connsiteY3" fmla="*/ 6872515 h 6872515"/>
              <a:gd name="connsiteX4" fmla="*/ 0 w 12193397"/>
              <a:gd name="connsiteY4" fmla="*/ 6219372 h 6872515"/>
              <a:gd name="connsiteX0" fmla="*/ 0 w 12222426"/>
              <a:gd name="connsiteY0" fmla="*/ 6872514 h 6872515"/>
              <a:gd name="connsiteX1" fmla="*/ 9878422 w 12222426"/>
              <a:gd name="connsiteY1" fmla="*/ 4437018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197736 w 12222426"/>
              <a:gd name="connsiteY1" fmla="*/ 4814390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212250 w 12222426"/>
              <a:gd name="connsiteY1" fmla="*/ 5409476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096136 w 12222426"/>
              <a:gd name="connsiteY1" fmla="*/ 5264333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59130"/>
              <a:gd name="connsiteY0" fmla="*/ 6847114 h 6847115"/>
              <a:gd name="connsiteX1" fmla="*/ 10096136 w 12259130"/>
              <a:gd name="connsiteY1" fmla="*/ 5238933 h 6847115"/>
              <a:gd name="connsiteX2" fmla="*/ 12259130 w 12259130"/>
              <a:gd name="connsiteY2" fmla="*/ 0 h 6847115"/>
              <a:gd name="connsiteX3" fmla="*/ 12221030 w 12259130"/>
              <a:gd name="connsiteY3" fmla="*/ 6847115 h 6847115"/>
              <a:gd name="connsiteX4" fmla="*/ 0 w 12259130"/>
              <a:gd name="connsiteY4" fmla="*/ 6847114 h 6847115"/>
              <a:gd name="connsiteX0" fmla="*/ 0 w 12170230"/>
              <a:gd name="connsiteY0" fmla="*/ 6859814 h 6859814"/>
              <a:gd name="connsiteX1" fmla="*/ 10007236 w 12170230"/>
              <a:gd name="connsiteY1" fmla="*/ 5238933 h 6859814"/>
              <a:gd name="connsiteX2" fmla="*/ 12170230 w 12170230"/>
              <a:gd name="connsiteY2" fmla="*/ 0 h 6859814"/>
              <a:gd name="connsiteX3" fmla="*/ 12132130 w 12170230"/>
              <a:gd name="connsiteY3" fmla="*/ 6847115 h 6859814"/>
              <a:gd name="connsiteX4" fmla="*/ 0 w 12170230"/>
              <a:gd name="connsiteY4" fmla="*/ 6859814 h 6859814"/>
              <a:gd name="connsiteX0" fmla="*/ 0 w 12195630"/>
              <a:gd name="connsiteY0" fmla="*/ 6847114 h 6847115"/>
              <a:gd name="connsiteX1" fmla="*/ 10032636 w 12195630"/>
              <a:gd name="connsiteY1" fmla="*/ 5238933 h 6847115"/>
              <a:gd name="connsiteX2" fmla="*/ 12195630 w 12195630"/>
              <a:gd name="connsiteY2" fmla="*/ 0 h 6847115"/>
              <a:gd name="connsiteX3" fmla="*/ 12157530 w 12195630"/>
              <a:gd name="connsiteY3" fmla="*/ 6847115 h 6847115"/>
              <a:gd name="connsiteX4" fmla="*/ 0 w 12195630"/>
              <a:gd name="connsiteY4" fmla="*/ 6847114 h 6847115"/>
              <a:gd name="connsiteX0" fmla="*/ 0 w 12195630"/>
              <a:gd name="connsiteY0" fmla="*/ 6847114 h 6847115"/>
              <a:gd name="connsiteX1" fmla="*/ 10032636 w 12195630"/>
              <a:gd name="connsiteY1" fmla="*/ 5238933 h 6847115"/>
              <a:gd name="connsiteX2" fmla="*/ 12195630 w 12195630"/>
              <a:gd name="connsiteY2" fmla="*/ 0 h 6847115"/>
              <a:gd name="connsiteX3" fmla="*/ 12157530 w 12195630"/>
              <a:gd name="connsiteY3" fmla="*/ 6847115 h 6847115"/>
              <a:gd name="connsiteX4" fmla="*/ 0 w 12195630"/>
              <a:gd name="connsiteY4" fmla="*/ 6847114 h 6847115"/>
              <a:gd name="connsiteX0" fmla="*/ 0 w 12195630"/>
              <a:gd name="connsiteY0" fmla="*/ 6847114 h 6847115"/>
              <a:gd name="connsiteX1" fmla="*/ 10032636 w 12195630"/>
              <a:gd name="connsiteY1" fmla="*/ 5238933 h 6847115"/>
              <a:gd name="connsiteX2" fmla="*/ 12195630 w 12195630"/>
              <a:gd name="connsiteY2" fmla="*/ 0 h 6847115"/>
              <a:gd name="connsiteX3" fmla="*/ 12157530 w 12195630"/>
              <a:gd name="connsiteY3" fmla="*/ 6847115 h 6847115"/>
              <a:gd name="connsiteX4" fmla="*/ 0 w 12195630"/>
              <a:gd name="connsiteY4" fmla="*/ 6847114 h 68471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5630" h="6847115">
                <a:moveTo>
                  <a:pt x="0" y="6847114"/>
                </a:moveTo>
                <a:cubicBezTo>
                  <a:pt x="1860005" y="5494382"/>
                  <a:pt x="7994831" y="6388465"/>
                  <a:pt x="10032636" y="5238933"/>
                </a:cubicBezTo>
                <a:cubicBezTo>
                  <a:pt x="12206876" y="3558178"/>
                  <a:pt x="11083835" y="1631043"/>
                  <a:pt x="12195630" y="0"/>
                </a:cubicBezTo>
                <a:cubicBezTo>
                  <a:pt x="12190792" y="2281162"/>
                  <a:pt x="12162368" y="4565953"/>
                  <a:pt x="12157530" y="6847115"/>
                </a:cubicBezTo>
                <a:lnTo>
                  <a:pt x="0" y="684711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Isosceles Triangle 9">
            <a:extLst>
              <a:ext uri="{FF2B5EF4-FFF2-40B4-BE49-F238E27FC236}">
                <a16:creationId xmlns:a16="http://schemas.microsoft.com/office/drawing/2014/main" id="{66BF8A63-094C-431F-A3A0-63E41BD8DF9F}"/>
              </a:ext>
            </a:extLst>
          </p:cNvPr>
          <p:cNvSpPr/>
          <p:nvPr userDrawn="1"/>
        </p:nvSpPr>
        <p:spPr>
          <a:xfrm>
            <a:off x="-15213" y="-8794"/>
            <a:ext cx="12222426" cy="6872515"/>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700000"/>
              <a:gd name="connsiteY0" fmla="*/ 6858000 h 7525657"/>
              <a:gd name="connsiteX1" fmla="*/ 10371907 w 12700000"/>
              <a:gd name="connsiteY1" fmla="*/ 5786846 h 7525657"/>
              <a:gd name="connsiteX2" fmla="*/ 12192000 w 12700000"/>
              <a:gd name="connsiteY2" fmla="*/ 0 h 7525657"/>
              <a:gd name="connsiteX3" fmla="*/ 12700000 w 12700000"/>
              <a:gd name="connsiteY3" fmla="*/ 7525657 h 7525657"/>
              <a:gd name="connsiteX4" fmla="*/ 0 w 12700000"/>
              <a:gd name="connsiteY4" fmla="*/ 6858000 h 7525657"/>
              <a:gd name="connsiteX0" fmla="*/ 0 w 12729029"/>
              <a:gd name="connsiteY0" fmla="*/ 6204858 h 6872515"/>
              <a:gd name="connsiteX1" fmla="*/ 10371907 w 12729029"/>
              <a:gd name="connsiteY1" fmla="*/ 5133704 h 6872515"/>
              <a:gd name="connsiteX2" fmla="*/ 12729029 w 12729029"/>
              <a:gd name="connsiteY2" fmla="*/ 0 h 6872515"/>
              <a:gd name="connsiteX3" fmla="*/ 12700000 w 12729029"/>
              <a:gd name="connsiteY3" fmla="*/ 6872515 h 6872515"/>
              <a:gd name="connsiteX4" fmla="*/ 0 w 12729029"/>
              <a:gd name="connsiteY4" fmla="*/ 6204858 h 6872515"/>
              <a:gd name="connsiteX0" fmla="*/ 0 w 12162972"/>
              <a:gd name="connsiteY0" fmla="*/ 6872515 h 6872515"/>
              <a:gd name="connsiteX1" fmla="*/ 9805850 w 12162972"/>
              <a:gd name="connsiteY1" fmla="*/ 5133704 h 6872515"/>
              <a:gd name="connsiteX2" fmla="*/ 12162972 w 12162972"/>
              <a:gd name="connsiteY2" fmla="*/ 0 h 6872515"/>
              <a:gd name="connsiteX3" fmla="*/ 12133943 w 12162972"/>
              <a:gd name="connsiteY3" fmla="*/ 6872515 h 6872515"/>
              <a:gd name="connsiteX4" fmla="*/ 0 w 12162972"/>
              <a:gd name="connsiteY4" fmla="*/ 6872515 h 6872515"/>
              <a:gd name="connsiteX0" fmla="*/ 0 w 12148458"/>
              <a:gd name="connsiteY0" fmla="*/ 6843486 h 6843486"/>
              <a:gd name="connsiteX1" fmla="*/ 9805850 w 12148458"/>
              <a:gd name="connsiteY1" fmla="*/ 5104675 h 6843486"/>
              <a:gd name="connsiteX2" fmla="*/ 12148458 w 12148458"/>
              <a:gd name="connsiteY2" fmla="*/ 0 h 6843486"/>
              <a:gd name="connsiteX3" fmla="*/ 12133943 w 12148458"/>
              <a:gd name="connsiteY3" fmla="*/ 6843486 h 6843486"/>
              <a:gd name="connsiteX4" fmla="*/ 0 w 12148458"/>
              <a:gd name="connsiteY4" fmla="*/ 6843486 h 6843486"/>
              <a:gd name="connsiteX0" fmla="*/ 0 w 12148458"/>
              <a:gd name="connsiteY0" fmla="*/ 6843486 h 6843486"/>
              <a:gd name="connsiteX1" fmla="*/ 9805850 w 12148458"/>
              <a:gd name="connsiteY1" fmla="*/ 5104675 h 6843486"/>
              <a:gd name="connsiteX2" fmla="*/ 12148458 w 12148458"/>
              <a:gd name="connsiteY2" fmla="*/ 0 h 6843486"/>
              <a:gd name="connsiteX3" fmla="*/ 12032343 w 12148458"/>
              <a:gd name="connsiteY3" fmla="*/ 6698343 h 6843486"/>
              <a:gd name="connsiteX4" fmla="*/ 0 w 12148458"/>
              <a:gd name="connsiteY4" fmla="*/ 6843486 h 6843486"/>
              <a:gd name="connsiteX0" fmla="*/ 0 w 12149854"/>
              <a:gd name="connsiteY0" fmla="*/ 6843486 h 6843486"/>
              <a:gd name="connsiteX1" fmla="*/ 9805850 w 12149854"/>
              <a:gd name="connsiteY1" fmla="*/ 5104675 h 6843486"/>
              <a:gd name="connsiteX2" fmla="*/ 12148458 w 12149854"/>
              <a:gd name="connsiteY2" fmla="*/ 0 h 6843486"/>
              <a:gd name="connsiteX3" fmla="*/ 12148458 w 12149854"/>
              <a:gd name="connsiteY3" fmla="*/ 6828972 h 6843486"/>
              <a:gd name="connsiteX4" fmla="*/ 0 w 12149854"/>
              <a:gd name="connsiteY4" fmla="*/ 6843486 h 6843486"/>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28972 h 6887029"/>
              <a:gd name="connsiteX4" fmla="*/ 0 w 12193397"/>
              <a:gd name="connsiteY4" fmla="*/ 6887029 h 6887029"/>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87029 h 6887029"/>
              <a:gd name="connsiteX4" fmla="*/ 0 w 12193397"/>
              <a:gd name="connsiteY4" fmla="*/ 6887029 h 6887029"/>
              <a:gd name="connsiteX0" fmla="*/ 0 w 12192154"/>
              <a:gd name="connsiteY0" fmla="*/ 6219372 h 6219372"/>
              <a:gd name="connsiteX1" fmla="*/ 9849393 w 12192154"/>
              <a:gd name="connsiteY1" fmla="*/ 4437018 h 6219372"/>
              <a:gd name="connsiteX2" fmla="*/ 12090401 w 12192154"/>
              <a:gd name="connsiteY2" fmla="*/ 0 h 6219372"/>
              <a:gd name="connsiteX3" fmla="*/ 12192001 w 12192154"/>
              <a:gd name="connsiteY3" fmla="*/ 6219372 h 6219372"/>
              <a:gd name="connsiteX4" fmla="*/ 0 w 12192154"/>
              <a:gd name="connsiteY4" fmla="*/ 6219372 h 6219372"/>
              <a:gd name="connsiteX0" fmla="*/ 0 w 12193397"/>
              <a:gd name="connsiteY0" fmla="*/ 6219372 h 6219372"/>
              <a:gd name="connsiteX1" fmla="*/ 9849393 w 12193397"/>
              <a:gd name="connsiteY1" fmla="*/ 4437018 h 6219372"/>
              <a:gd name="connsiteX2" fmla="*/ 12192001 w 12193397"/>
              <a:gd name="connsiteY2" fmla="*/ 0 h 6219372"/>
              <a:gd name="connsiteX3" fmla="*/ 12192001 w 12193397"/>
              <a:gd name="connsiteY3" fmla="*/ 6219372 h 6219372"/>
              <a:gd name="connsiteX4" fmla="*/ 0 w 12193397"/>
              <a:gd name="connsiteY4" fmla="*/ 6219372 h 6219372"/>
              <a:gd name="connsiteX0" fmla="*/ 0 w 12193397"/>
              <a:gd name="connsiteY0" fmla="*/ 6219372 h 6872515"/>
              <a:gd name="connsiteX1" fmla="*/ 9849393 w 12193397"/>
              <a:gd name="connsiteY1" fmla="*/ 4437018 h 6872515"/>
              <a:gd name="connsiteX2" fmla="*/ 12192001 w 12193397"/>
              <a:gd name="connsiteY2" fmla="*/ 0 h 6872515"/>
              <a:gd name="connsiteX3" fmla="*/ 12192001 w 12193397"/>
              <a:gd name="connsiteY3" fmla="*/ 6872515 h 6872515"/>
              <a:gd name="connsiteX4" fmla="*/ 0 w 12193397"/>
              <a:gd name="connsiteY4" fmla="*/ 6219372 h 6872515"/>
              <a:gd name="connsiteX0" fmla="*/ 0 w 12222426"/>
              <a:gd name="connsiteY0" fmla="*/ 6872514 h 6872515"/>
              <a:gd name="connsiteX1" fmla="*/ 9878422 w 12222426"/>
              <a:gd name="connsiteY1" fmla="*/ 4437018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197736 w 12222426"/>
              <a:gd name="connsiteY1" fmla="*/ 4814390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212250 w 12222426"/>
              <a:gd name="connsiteY1" fmla="*/ 5409476 h 6872515"/>
              <a:gd name="connsiteX2" fmla="*/ 12221030 w 12222426"/>
              <a:gd name="connsiteY2" fmla="*/ 0 h 6872515"/>
              <a:gd name="connsiteX3" fmla="*/ 12221030 w 12222426"/>
              <a:gd name="connsiteY3" fmla="*/ 6872515 h 6872515"/>
              <a:gd name="connsiteX4" fmla="*/ 0 w 12222426"/>
              <a:gd name="connsiteY4" fmla="*/ 6872514 h 6872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2426" h="6872515">
                <a:moveTo>
                  <a:pt x="0" y="6872514"/>
                </a:moveTo>
                <a:cubicBezTo>
                  <a:pt x="2037805" y="5722982"/>
                  <a:pt x="8174445" y="6559008"/>
                  <a:pt x="10212250" y="5409476"/>
                </a:cubicBezTo>
                <a:cubicBezTo>
                  <a:pt x="12386490" y="3728721"/>
                  <a:pt x="11261635" y="1719943"/>
                  <a:pt x="12221030" y="0"/>
                </a:cubicBezTo>
                <a:cubicBezTo>
                  <a:pt x="12216192" y="2281162"/>
                  <a:pt x="12225868" y="4591353"/>
                  <a:pt x="12221030" y="6872515"/>
                </a:cubicBezTo>
                <a:lnTo>
                  <a:pt x="0" y="6872514"/>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Isosceles Triangle 9">
            <a:extLst>
              <a:ext uri="{FF2B5EF4-FFF2-40B4-BE49-F238E27FC236}">
                <a16:creationId xmlns:a16="http://schemas.microsoft.com/office/drawing/2014/main" id="{ED72CE23-6E9E-445E-A127-A9C3AB89B488}"/>
              </a:ext>
            </a:extLst>
          </p:cNvPr>
          <p:cNvSpPr/>
          <p:nvPr userDrawn="1"/>
        </p:nvSpPr>
        <p:spPr>
          <a:xfrm rot="10800000">
            <a:off x="1" y="-12699"/>
            <a:ext cx="12204700" cy="6870700"/>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97736 w 12192000"/>
              <a:gd name="connsiteY1" fmla="*/ 5656217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039600"/>
              <a:gd name="connsiteY0" fmla="*/ 6997700 h 6997700"/>
              <a:gd name="connsiteX1" fmla="*/ 10045336 w 12039600"/>
              <a:gd name="connsiteY1" fmla="*/ 5656217 h 6997700"/>
              <a:gd name="connsiteX2" fmla="*/ 12039600 w 12039600"/>
              <a:gd name="connsiteY2" fmla="*/ 0 h 6997700"/>
              <a:gd name="connsiteX3" fmla="*/ 12039600 w 12039600"/>
              <a:gd name="connsiteY3" fmla="*/ 6858000 h 6997700"/>
              <a:gd name="connsiteX4" fmla="*/ 0 w 12039600"/>
              <a:gd name="connsiteY4" fmla="*/ 6997700 h 6997700"/>
              <a:gd name="connsiteX0" fmla="*/ 0 w 12192000"/>
              <a:gd name="connsiteY0" fmla="*/ 6997700 h 6997700"/>
              <a:gd name="connsiteX1" fmla="*/ 10045336 w 12192000"/>
              <a:gd name="connsiteY1" fmla="*/ 5656217 h 6997700"/>
              <a:gd name="connsiteX2" fmla="*/ 12039600 w 12192000"/>
              <a:gd name="connsiteY2" fmla="*/ 0 h 6997700"/>
              <a:gd name="connsiteX3" fmla="*/ 12192000 w 12192000"/>
              <a:gd name="connsiteY3" fmla="*/ 6997700 h 6997700"/>
              <a:gd name="connsiteX4" fmla="*/ 0 w 12192000"/>
              <a:gd name="connsiteY4" fmla="*/ 6997700 h 6997700"/>
              <a:gd name="connsiteX0" fmla="*/ 0 w 12192000"/>
              <a:gd name="connsiteY0" fmla="*/ 6845300 h 6845300"/>
              <a:gd name="connsiteX1" fmla="*/ 10045336 w 12192000"/>
              <a:gd name="connsiteY1" fmla="*/ 55038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192000"/>
              <a:gd name="connsiteY0" fmla="*/ 6845300 h 6845300"/>
              <a:gd name="connsiteX1" fmla="*/ 10083436 w 12192000"/>
              <a:gd name="connsiteY1" fmla="*/ 55927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192000"/>
              <a:gd name="connsiteY0" fmla="*/ 6845300 h 6845300"/>
              <a:gd name="connsiteX1" fmla="*/ 10045336 w 12192000"/>
              <a:gd name="connsiteY1" fmla="*/ 55546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192000"/>
              <a:gd name="connsiteY0" fmla="*/ 6845300 h 6845300"/>
              <a:gd name="connsiteX1" fmla="*/ 10045336 w 12192000"/>
              <a:gd name="connsiteY1" fmla="*/ 55546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204700"/>
              <a:gd name="connsiteY0" fmla="*/ 6832600 h 6845300"/>
              <a:gd name="connsiteX1" fmla="*/ 10058036 w 12204700"/>
              <a:gd name="connsiteY1" fmla="*/ 5554617 h 6845300"/>
              <a:gd name="connsiteX2" fmla="*/ 12204700 w 12204700"/>
              <a:gd name="connsiteY2" fmla="*/ 0 h 6845300"/>
              <a:gd name="connsiteX3" fmla="*/ 12204700 w 12204700"/>
              <a:gd name="connsiteY3" fmla="*/ 6845300 h 6845300"/>
              <a:gd name="connsiteX4" fmla="*/ 0 w 12204700"/>
              <a:gd name="connsiteY4" fmla="*/ 6832600 h 6845300"/>
              <a:gd name="connsiteX0" fmla="*/ 0 w 12204700"/>
              <a:gd name="connsiteY0" fmla="*/ 6832600 h 6845300"/>
              <a:gd name="connsiteX1" fmla="*/ 10058036 w 12204700"/>
              <a:gd name="connsiteY1" fmla="*/ 5554617 h 6845300"/>
              <a:gd name="connsiteX2" fmla="*/ 12204700 w 12204700"/>
              <a:gd name="connsiteY2" fmla="*/ 0 h 6845300"/>
              <a:gd name="connsiteX3" fmla="*/ 12204700 w 12204700"/>
              <a:gd name="connsiteY3" fmla="*/ 6845300 h 6845300"/>
              <a:gd name="connsiteX4" fmla="*/ 0 w 12204700"/>
              <a:gd name="connsiteY4" fmla="*/ 6832600 h 6845300"/>
              <a:gd name="connsiteX0" fmla="*/ 0 w 12204700"/>
              <a:gd name="connsiteY0" fmla="*/ 6832600 h 6870700"/>
              <a:gd name="connsiteX1" fmla="*/ 10058036 w 12204700"/>
              <a:gd name="connsiteY1" fmla="*/ 5554617 h 6870700"/>
              <a:gd name="connsiteX2" fmla="*/ 12204700 w 12204700"/>
              <a:gd name="connsiteY2" fmla="*/ 0 h 6870700"/>
              <a:gd name="connsiteX3" fmla="*/ 12192000 w 12204700"/>
              <a:gd name="connsiteY3" fmla="*/ 6870700 h 6870700"/>
              <a:gd name="connsiteX4" fmla="*/ 0 w 12204700"/>
              <a:gd name="connsiteY4" fmla="*/ 6832600 h 6870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4700" h="6870700">
                <a:moveTo>
                  <a:pt x="0" y="6832600"/>
                </a:moveTo>
                <a:cubicBezTo>
                  <a:pt x="1885405" y="5568768"/>
                  <a:pt x="8020231" y="6704149"/>
                  <a:pt x="10058036" y="5554617"/>
                </a:cubicBezTo>
                <a:cubicBezTo>
                  <a:pt x="12232276" y="3873862"/>
                  <a:pt x="11054805" y="1554843"/>
                  <a:pt x="12204700" y="0"/>
                </a:cubicBezTo>
                <a:cubicBezTo>
                  <a:pt x="12200467" y="2290233"/>
                  <a:pt x="12196233" y="4580467"/>
                  <a:pt x="12192000" y="6870700"/>
                </a:cubicBezTo>
                <a:lnTo>
                  <a:pt x="0" y="6832600"/>
                </a:lnTo>
                <a:close/>
              </a:path>
            </a:pathLst>
          </a:cu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a:extLst>
              <a:ext uri="{FF2B5EF4-FFF2-40B4-BE49-F238E27FC236}">
                <a16:creationId xmlns:a16="http://schemas.microsoft.com/office/drawing/2014/main" id="{AF55D275-D7F0-4BC5-ACE1-08EA96FE065F}"/>
              </a:ext>
            </a:extLst>
          </p:cNvPr>
          <p:cNvSpPr/>
          <p:nvPr userDrawn="1"/>
        </p:nvSpPr>
        <p:spPr>
          <a:xfrm rot="10800000">
            <a:off x="1" y="1"/>
            <a:ext cx="12192000" cy="6858000"/>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97736 w 12192000"/>
              <a:gd name="connsiteY1" fmla="*/ 5656217 h 6858000"/>
              <a:gd name="connsiteX2" fmla="*/ 12192000 w 12192000"/>
              <a:gd name="connsiteY2" fmla="*/ 0 h 6858000"/>
              <a:gd name="connsiteX3" fmla="*/ 12192000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6858000"/>
                </a:moveTo>
                <a:cubicBezTo>
                  <a:pt x="2037805" y="5708468"/>
                  <a:pt x="8159931" y="6805749"/>
                  <a:pt x="10197736" y="5656217"/>
                </a:cubicBezTo>
                <a:cubicBezTo>
                  <a:pt x="12371976" y="3975462"/>
                  <a:pt x="11232605" y="1719943"/>
                  <a:pt x="12192000" y="0"/>
                </a:cubicBezTo>
                <a:lnTo>
                  <a:pt x="12192000" y="6858000"/>
                </a:lnTo>
                <a:lnTo>
                  <a:pt x="0" y="6858000"/>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icture containing indoor&#10;&#10;Description generated with high confidence">
            <a:extLst>
              <a:ext uri="{FF2B5EF4-FFF2-40B4-BE49-F238E27FC236}">
                <a16:creationId xmlns:a16="http://schemas.microsoft.com/office/drawing/2014/main" id="{9358ED85-3F91-4A60-AA0D-5214CD30A548}"/>
              </a:ext>
            </a:extLst>
          </p:cNvPr>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7201"/>
          <a:stretch/>
        </p:blipFill>
        <p:spPr>
          <a:xfrm>
            <a:off x="354562" y="479042"/>
            <a:ext cx="1824738" cy="1432477"/>
          </a:xfrm>
          <a:prstGeom prst="rect">
            <a:avLst/>
          </a:prstGeom>
        </p:spPr>
      </p:pic>
      <p:sp>
        <p:nvSpPr>
          <p:cNvPr id="22" name="Subtitle 2">
            <a:extLst>
              <a:ext uri="{FF2B5EF4-FFF2-40B4-BE49-F238E27FC236}">
                <a16:creationId xmlns:a16="http://schemas.microsoft.com/office/drawing/2014/main" id="{BE025E4A-4CBA-48FB-AEF6-DE10B0DC6327}"/>
              </a:ext>
            </a:extLst>
          </p:cNvPr>
          <p:cNvSpPr txBox="1">
            <a:spLocks/>
          </p:cNvSpPr>
          <p:nvPr userDrawn="1"/>
        </p:nvSpPr>
        <p:spPr>
          <a:xfrm>
            <a:off x="6958652" y="5796343"/>
            <a:ext cx="5132090" cy="977926"/>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400" b="0" i="0" dirty="0">
                <a:solidFill>
                  <a:schemeClr val="bg1">
                    <a:lumMod val="65000"/>
                  </a:schemeClr>
                </a:solidFill>
                <a:latin typeface="Arial" panose="020B0604020202020204" pitchFamily="34" charset="0"/>
                <a:cs typeface="Arial" panose="020B0604020202020204" pitchFamily="34" charset="0"/>
              </a:rPr>
              <a:t>Curriculum Development </a:t>
            </a:r>
          </a:p>
          <a:p>
            <a:pPr algn="r"/>
            <a:r>
              <a:rPr lang="en-US" sz="1400" b="0" i="0" dirty="0">
                <a:solidFill>
                  <a:schemeClr val="bg1">
                    <a:lumMod val="65000"/>
                  </a:schemeClr>
                </a:solidFill>
                <a:latin typeface="Arial" panose="020B0604020202020204" pitchFamily="34" charset="0"/>
                <a:cs typeface="Arial" panose="020B0604020202020204" pitchFamily="34" charset="0"/>
              </a:rPr>
              <a:t>of Master’s Degree Program in </a:t>
            </a:r>
          </a:p>
          <a:p>
            <a:pPr algn="r"/>
            <a:r>
              <a:rPr lang="en-US" sz="1400" b="0" i="0" dirty="0">
                <a:solidFill>
                  <a:schemeClr val="bg1">
                    <a:lumMod val="65000"/>
                  </a:schemeClr>
                </a:solidFill>
                <a:latin typeface="Arial" panose="020B0604020202020204" pitchFamily="34" charset="0"/>
                <a:cs typeface="Arial" panose="020B0604020202020204" pitchFamily="34" charset="0"/>
              </a:rPr>
              <a:t>Industrial Engineering for Thailand Sustainable Smart Industry</a:t>
            </a:r>
          </a:p>
        </p:txBody>
      </p:sp>
      <p:sp>
        <p:nvSpPr>
          <p:cNvPr id="24" name="Rectangle 23">
            <a:extLst>
              <a:ext uri="{FF2B5EF4-FFF2-40B4-BE49-F238E27FC236}">
                <a16:creationId xmlns:a16="http://schemas.microsoft.com/office/drawing/2014/main" id="{6B09061E-C19F-4F07-A1CD-123D3E1DE607}"/>
              </a:ext>
            </a:extLst>
          </p:cNvPr>
          <p:cNvSpPr/>
          <p:nvPr userDrawn="1"/>
        </p:nvSpPr>
        <p:spPr>
          <a:xfrm>
            <a:off x="4042475" y="2034173"/>
            <a:ext cx="6001323" cy="1569660"/>
          </a:xfrm>
          <a:prstGeom prst="rect">
            <a:avLst/>
          </a:prstGeom>
          <a:noFill/>
        </p:spPr>
        <p:txBody>
          <a:bodyPr wrap="none" lIns="91440" tIns="45720" rIns="91440" bIns="45720">
            <a:spAutoFit/>
          </a:bodyPr>
          <a:lstStyle/>
          <a:p>
            <a:pPr algn="ctr"/>
            <a:r>
              <a:rPr lang="en-US" sz="9600" b="0" i="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Thank You</a:t>
            </a:r>
          </a:p>
        </p:txBody>
      </p:sp>
      <p:pic>
        <p:nvPicPr>
          <p:cNvPr id="19" name="Picture 18" descr="A close up of a logo&#10;&#10;Description generated with very high confidence">
            <a:extLst>
              <a:ext uri="{FF2B5EF4-FFF2-40B4-BE49-F238E27FC236}">
                <a16:creationId xmlns:a16="http://schemas.microsoft.com/office/drawing/2014/main" id="{FA31B2A8-CB08-462F-B7BA-1D4FF2A92CD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8451" y="770574"/>
            <a:ext cx="4263315" cy="1217780"/>
          </a:xfrm>
          <a:prstGeom prst="rect">
            <a:avLst/>
          </a:prstGeom>
        </p:spPr>
      </p:pic>
      <p:grpSp>
        <p:nvGrpSpPr>
          <p:cNvPr id="26" name="Group 25"/>
          <p:cNvGrpSpPr/>
          <p:nvPr userDrawn="1"/>
        </p:nvGrpSpPr>
        <p:grpSpPr>
          <a:xfrm>
            <a:off x="1433334" y="1661096"/>
            <a:ext cx="10658792" cy="5077641"/>
            <a:chOff x="1433334" y="1661096"/>
            <a:chExt cx="10658792" cy="5077641"/>
          </a:xfrm>
        </p:grpSpPr>
        <p:pic>
          <p:nvPicPr>
            <p:cNvPr id="27" name="Picture 26">
              <a:extLst>
                <a:ext uri="{FF2B5EF4-FFF2-40B4-BE49-F238E27FC236}">
                  <a16:creationId xmlns:a16="http://schemas.microsoft.com/office/drawing/2014/main" id="{10E009E9-C9B2-471A-9A7A-5D205EEDA14E}"/>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820309" y="4249828"/>
              <a:ext cx="1280160" cy="1280160"/>
            </a:xfrm>
            <a:prstGeom prst="rect">
              <a:avLst/>
            </a:prstGeom>
            <a:noFill/>
          </p:spPr>
        </p:pic>
        <p:pic>
          <p:nvPicPr>
            <p:cNvPr id="28" name="Picture 2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943366" y="5267033"/>
              <a:ext cx="1243584" cy="1228038"/>
            </a:xfrm>
            <a:prstGeom prst="rect">
              <a:avLst/>
            </a:prstGeom>
          </p:spPr>
        </p:pic>
        <p:pic>
          <p:nvPicPr>
            <p:cNvPr id="29" name="Picture 2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87735" y="5409421"/>
              <a:ext cx="1234440" cy="1234440"/>
            </a:xfrm>
            <a:prstGeom prst="rect">
              <a:avLst/>
            </a:prstGeom>
          </p:spPr>
        </p:pic>
        <p:pic>
          <p:nvPicPr>
            <p:cNvPr id="30" name="Picture 29"/>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152371" y="4984342"/>
              <a:ext cx="1554480" cy="1417874"/>
            </a:xfrm>
            <a:prstGeom prst="rect">
              <a:avLst/>
            </a:prstGeom>
          </p:spPr>
        </p:pic>
        <p:grpSp>
          <p:nvGrpSpPr>
            <p:cNvPr id="31" name="Group 30"/>
            <p:cNvGrpSpPr/>
            <p:nvPr userDrawn="1"/>
          </p:nvGrpSpPr>
          <p:grpSpPr>
            <a:xfrm>
              <a:off x="1433334" y="5625782"/>
              <a:ext cx="1947672" cy="1112955"/>
              <a:chOff x="1462142" y="5625782"/>
              <a:chExt cx="1947672" cy="1112955"/>
            </a:xfrm>
          </p:grpSpPr>
          <p:sp>
            <p:nvSpPr>
              <p:cNvPr id="36" name="Rectangle 35"/>
              <p:cNvSpPr/>
              <p:nvPr userDrawn="1"/>
            </p:nvSpPr>
            <p:spPr>
              <a:xfrm>
                <a:off x="1709237" y="6396483"/>
                <a:ext cx="1453102" cy="1565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462142" y="5625782"/>
                <a:ext cx="1947672" cy="1112955"/>
              </a:xfrm>
              <a:prstGeom prst="rect">
                <a:avLst/>
              </a:prstGeom>
            </p:spPr>
          </p:pic>
        </p:grpSp>
        <p:pic>
          <p:nvPicPr>
            <p:cNvPr id="32" name="Picture 31"/>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8635690" y="4846630"/>
              <a:ext cx="1252728" cy="1244376"/>
            </a:xfrm>
            <a:prstGeom prst="rect">
              <a:avLst/>
            </a:prstGeom>
          </p:spPr>
        </p:pic>
        <p:pic>
          <p:nvPicPr>
            <p:cNvPr id="33" name="Picture 32"/>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1031422" y="1661096"/>
              <a:ext cx="1060704" cy="1416670"/>
            </a:xfrm>
            <a:prstGeom prst="rect">
              <a:avLst/>
            </a:prstGeom>
          </p:spPr>
        </p:pic>
        <p:pic>
          <p:nvPicPr>
            <p:cNvPr id="34" name="Picture 33"/>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282832" y="5179620"/>
              <a:ext cx="1225296" cy="1418349"/>
            </a:xfrm>
            <a:prstGeom prst="rect">
              <a:avLst/>
            </a:prstGeom>
          </p:spPr>
        </p:pic>
        <p:pic>
          <p:nvPicPr>
            <p:cNvPr id="35" name="Picture 34"/>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0739173" y="2994422"/>
              <a:ext cx="850392" cy="1490333"/>
            </a:xfrm>
            <a:prstGeom prst="rect">
              <a:avLst/>
            </a:prstGeom>
          </p:spPr>
        </p:pic>
      </p:grpSp>
      <p:grpSp>
        <p:nvGrpSpPr>
          <p:cNvPr id="25" name="Group 24">
            <a:extLst>
              <a:ext uri="{FF2B5EF4-FFF2-40B4-BE49-F238E27FC236}">
                <a16:creationId xmlns:a16="http://schemas.microsoft.com/office/drawing/2014/main" id="{45838C6F-2712-40E5-B33C-0F633F5A2BC1}"/>
              </a:ext>
            </a:extLst>
          </p:cNvPr>
          <p:cNvGrpSpPr/>
          <p:nvPr userDrawn="1"/>
        </p:nvGrpSpPr>
        <p:grpSpPr>
          <a:xfrm>
            <a:off x="208806" y="3605919"/>
            <a:ext cx="4259613" cy="2063948"/>
            <a:chOff x="1367874" y="3724026"/>
            <a:chExt cx="4259613" cy="2063948"/>
          </a:xfrm>
        </p:grpSpPr>
        <p:pic>
          <p:nvPicPr>
            <p:cNvPr id="38" name="Picture 8" descr="Related image">
              <a:extLst>
                <a:ext uri="{FF2B5EF4-FFF2-40B4-BE49-F238E27FC236}">
                  <a16:creationId xmlns:a16="http://schemas.microsoft.com/office/drawing/2014/main" id="{C347F2E1-32C3-42DE-A641-A761A9BC8457}"/>
                </a:ext>
              </a:extLst>
            </p:cNvPr>
            <p:cNvPicPr>
              <a:picLocks noChangeAspect="1" noChangeArrowheads="1"/>
            </p:cNvPicPr>
            <p:nvPr userDrawn="1"/>
          </p:nvPicPr>
          <p:blipFill rotWithShape="1">
            <a:blip r:embed="rId13" cstate="print">
              <a:extLst>
                <a:ext uri="{28A0092B-C50C-407E-A947-70E740481C1C}">
                  <a14:useLocalDpi xmlns:a14="http://schemas.microsoft.com/office/drawing/2010/main" val="0"/>
                </a:ext>
              </a:extLst>
            </a:blip>
            <a:srcRect l="12951" t="10377" r="11299" b="16033"/>
            <a:stretch/>
          </p:blipFill>
          <p:spPr bwMode="auto">
            <a:xfrm>
              <a:off x="1451557" y="4417174"/>
              <a:ext cx="658490" cy="639716"/>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39" name="Picture 38" descr="Image result for youtube icon png">
              <a:extLst>
                <a:ext uri="{FF2B5EF4-FFF2-40B4-BE49-F238E27FC236}">
                  <a16:creationId xmlns:a16="http://schemas.microsoft.com/office/drawing/2014/main" id="{433171C4-5851-4396-BA52-6A4F1EB08AA1}"/>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367874" y="5129484"/>
              <a:ext cx="658490" cy="658490"/>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40" name="Picture 6" descr="Image result for website icon png">
              <a:extLst>
                <a:ext uri="{FF2B5EF4-FFF2-40B4-BE49-F238E27FC236}">
                  <a16:creationId xmlns:a16="http://schemas.microsoft.com/office/drawing/2014/main" id="{700B0FFF-4324-4D36-ABB6-514B1D0CC3D6}"/>
                </a:ext>
              </a:extLst>
            </p:cNvPr>
            <p:cNvPicPr>
              <a:picLocks noChangeAspect="1" noChangeArrowheads="1"/>
            </p:cNvPicPr>
            <p:nvPr userDrawn="1"/>
          </p:nvPicPr>
          <p:blipFill rotWithShape="1">
            <a:blip r:embed="rId15" cstate="print">
              <a:extLst>
                <a:ext uri="{28A0092B-C50C-407E-A947-70E740481C1C}">
                  <a14:useLocalDpi xmlns:a14="http://schemas.microsoft.com/office/drawing/2010/main" val="0"/>
                </a:ext>
              </a:extLst>
            </a:blip>
            <a:srcRect b="6087"/>
            <a:stretch/>
          </p:blipFill>
          <p:spPr bwMode="auto">
            <a:xfrm>
              <a:off x="1496281" y="3724026"/>
              <a:ext cx="658490" cy="618404"/>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41" name="TextBox 40">
              <a:extLst>
                <a:ext uri="{FF2B5EF4-FFF2-40B4-BE49-F238E27FC236}">
                  <a16:creationId xmlns:a16="http://schemas.microsoft.com/office/drawing/2014/main" id="{A5E2B65C-C975-427A-8BB0-A7D46DE78454}"/>
                </a:ext>
              </a:extLst>
            </p:cNvPr>
            <p:cNvSpPr txBox="1"/>
            <p:nvPr userDrawn="1"/>
          </p:nvSpPr>
          <p:spPr>
            <a:xfrm>
              <a:off x="2137507" y="3833173"/>
              <a:ext cx="3489980" cy="400110"/>
            </a:xfrm>
            <a:prstGeom prst="rect">
              <a:avLst/>
            </a:prstGeom>
            <a:noFill/>
          </p:spPr>
          <p:txBody>
            <a:bodyPr wrap="square" rtlCol="0">
              <a:spAutoFit/>
            </a:bodyPr>
            <a:lstStyle/>
            <a:p>
              <a:pPr algn="l"/>
              <a:r>
                <a:rPr lang="en-US" sz="2000" dirty="0">
                  <a:solidFill>
                    <a:srgbClr val="002060"/>
                  </a:solidFill>
                </a:rPr>
                <a:t>https://msie4.ait.ac.th/</a:t>
              </a:r>
            </a:p>
          </p:txBody>
        </p:sp>
        <p:sp>
          <p:nvSpPr>
            <p:cNvPr id="42" name="TextBox 41">
              <a:extLst>
                <a:ext uri="{FF2B5EF4-FFF2-40B4-BE49-F238E27FC236}">
                  <a16:creationId xmlns:a16="http://schemas.microsoft.com/office/drawing/2014/main" id="{5D1A48ED-6076-4329-BBEF-FBED22F94A4E}"/>
                </a:ext>
              </a:extLst>
            </p:cNvPr>
            <p:cNvSpPr txBox="1"/>
            <p:nvPr userDrawn="1"/>
          </p:nvSpPr>
          <p:spPr>
            <a:xfrm>
              <a:off x="2060031" y="5269018"/>
              <a:ext cx="3166593" cy="400110"/>
            </a:xfrm>
            <a:prstGeom prst="rect">
              <a:avLst/>
            </a:prstGeom>
            <a:noFill/>
          </p:spPr>
          <p:txBody>
            <a:bodyPr wrap="square" rtlCol="0">
              <a:spAutoFit/>
            </a:bodyPr>
            <a:lstStyle/>
            <a:p>
              <a:pPr algn="l"/>
              <a:r>
                <a:rPr lang="en-US" sz="2000" dirty="0">
                  <a:solidFill>
                    <a:srgbClr val="002060"/>
                  </a:solidFill>
                </a:rPr>
                <a:t>MSIE 4.0 Channel</a:t>
              </a:r>
            </a:p>
          </p:txBody>
        </p:sp>
        <p:sp>
          <p:nvSpPr>
            <p:cNvPr id="43" name="TextBox 42">
              <a:extLst>
                <a:ext uri="{FF2B5EF4-FFF2-40B4-BE49-F238E27FC236}">
                  <a16:creationId xmlns:a16="http://schemas.microsoft.com/office/drawing/2014/main" id="{FD629B7C-F449-4D17-9736-3DF1838E5F47}"/>
                </a:ext>
              </a:extLst>
            </p:cNvPr>
            <p:cNvSpPr txBox="1"/>
            <p:nvPr userDrawn="1"/>
          </p:nvSpPr>
          <p:spPr>
            <a:xfrm>
              <a:off x="2109384" y="4536977"/>
              <a:ext cx="3166593" cy="400110"/>
            </a:xfrm>
            <a:prstGeom prst="rect">
              <a:avLst/>
            </a:prstGeom>
            <a:noFill/>
          </p:spPr>
          <p:txBody>
            <a:bodyPr wrap="square" rtlCol="0">
              <a:spAutoFit/>
            </a:bodyPr>
            <a:lstStyle/>
            <a:p>
              <a:pPr algn="l"/>
              <a:r>
                <a:rPr lang="en-US" sz="2000" dirty="0">
                  <a:solidFill>
                    <a:srgbClr val="002060"/>
                  </a:solidFill>
                </a:rPr>
                <a:t>@MSIE4Thailand</a:t>
              </a:r>
            </a:p>
          </p:txBody>
        </p:sp>
      </p:grpSp>
      <p:sp>
        <p:nvSpPr>
          <p:cNvPr id="44" name="TextBox 43">
            <a:extLst>
              <a:ext uri="{FF2B5EF4-FFF2-40B4-BE49-F238E27FC236}">
                <a16:creationId xmlns:a16="http://schemas.microsoft.com/office/drawing/2014/main" id="{F67F8699-7B71-4797-B9A1-850CF5BF8DCB}"/>
              </a:ext>
            </a:extLst>
          </p:cNvPr>
          <p:cNvSpPr txBox="1"/>
          <p:nvPr userDrawn="1"/>
        </p:nvSpPr>
        <p:spPr>
          <a:xfrm>
            <a:off x="4042475" y="3672689"/>
            <a:ext cx="6311008" cy="430887"/>
          </a:xfrm>
          <a:prstGeom prst="rect">
            <a:avLst/>
          </a:prstGeom>
          <a:noFill/>
        </p:spPr>
        <p:txBody>
          <a:bodyPr wrap="square" rtlCol="0">
            <a:spAutoFit/>
          </a:bodyPr>
          <a:lstStyle/>
          <a:p>
            <a:pPr algn="ctr"/>
            <a:r>
              <a:rPr lang="en-US" sz="2200" dirty="0">
                <a:solidFill>
                  <a:srgbClr val="002060"/>
                </a:solidFill>
              </a:rPr>
              <a:t>Together We Will Make Our Education Stronger</a:t>
            </a:r>
          </a:p>
        </p:txBody>
      </p:sp>
    </p:spTree>
    <p:extLst>
      <p:ext uri="{BB962C8B-B14F-4D97-AF65-F5344CB8AC3E}">
        <p14:creationId xmlns:p14="http://schemas.microsoft.com/office/powerpoint/2010/main" val="286089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78860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DD4E89-1415-4FED-821E-253B644C2A92}" type="datetimeFigureOut">
              <a:rPr lang="th-TH" smtClean="0"/>
              <a:pPr/>
              <a:t>08/05/63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A02047F1-ABA8-4454-B04E-C751E2CDE4C6}" type="slidenum">
              <a:rPr lang="th-TH" smtClean="0"/>
              <a:pPr/>
              <a:t>‹#›</a:t>
            </a:fld>
            <a:endParaRPr lang="th-TH"/>
          </a:p>
        </p:txBody>
      </p:sp>
    </p:spTree>
    <p:extLst>
      <p:ext uri="{BB962C8B-B14F-4D97-AF65-F5344CB8AC3E}">
        <p14:creationId xmlns:p14="http://schemas.microsoft.com/office/powerpoint/2010/main" val="1223469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7A579E-4B74-4964-A53B-FB8332EF50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EC04A4-EEFA-4B33-8F0B-8AD3425CE2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F46A3A-1AE9-4421-975B-95106E5773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CF984-20D0-475F-95E8-BAD667F37A1D}" type="datetimeFigureOut">
              <a:rPr lang="en-US" smtClean="0"/>
              <a:t>08-May-20</a:t>
            </a:fld>
            <a:endParaRPr lang="en-US"/>
          </a:p>
        </p:txBody>
      </p:sp>
      <p:sp>
        <p:nvSpPr>
          <p:cNvPr id="5" name="Footer Placeholder 4">
            <a:extLst>
              <a:ext uri="{FF2B5EF4-FFF2-40B4-BE49-F238E27FC236}">
                <a16:creationId xmlns:a16="http://schemas.microsoft.com/office/drawing/2014/main" id="{3D2ECF4F-5EC1-4EF5-ABA2-A2BF923008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6227D0-FBCE-4F46-A81F-6B494FE79A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D2C98-E128-431B-B44D-4E0429A369B3}" type="slidenum">
              <a:rPr lang="en-US" smtClean="0"/>
              <a:t>‹#›</a:t>
            </a:fld>
            <a:endParaRPr lang="en-US"/>
          </a:p>
        </p:txBody>
      </p:sp>
    </p:spTree>
    <p:extLst>
      <p:ext uri="{BB962C8B-B14F-4D97-AF65-F5344CB8AC3E}">
        <p14:creationId xmlns:p14="http://schemas.microsoft.com/office/powerpoint/2010/main" val="3214893133"/>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3" r:id="rId3"/>
    <p:sldLayoutId id="2147483662" r:id="rId4"/>
    <p:sldLayoutId id="2147483664" r:id="rId5"/>
    <p:sldLayoutId id="2147483665"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356177" y="2204653"/>
            <a:ext cx="9672210" cy="1121423"/>
          </a:xfrm>
          <a:prstGeom prst="rect">
            <a:avLst/>
          </a:prstGeom>
          <a:noFill/>
        </p:spPr>
        <p:txBody>
          <a:bodyPr vert="horz" lIns="91440" tIns="45720" rIns="91440" bIns="45720" rtlCol="0" anchor="ctr">
            <a:noAutofit/>
          </a:bodyPr>
          <a:lstStyle>
            <a:lvl1pPr algn="ctr" defTabSz="914400" rtl="0" eaLnBrk="1" latinLnBrk="0" hangingPunct="1">
              <a:lnSpc>
                <a:spcPct val="90000"/>
              </a:lnSpc>
              <a:spcBef>
                <a:spcPct val="0"/>
              </a:spcBef>
              <a:buNone/>
              <a:defRPr sz="4400" b="0" i="0" kern="1200">
                <a:solidFill>
                  <a:schemeClr val="tx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stStyle>
          <a:p>
            <a:r>
              <a:rPr lang="en-US" sz="4800" dirty="0">
                <a:solidFill>
                  <a:srgbClr val="002060"/>
                </a:solidFill>
              </a:rPr>
              <a:t>Advanced Optimization: </a:t>
            </a:r>
          </a:p>
          <a:p>
            <a:r>
              <a:rPr lang="en-US" dirty="0">
                <a:solidFill>
                  <a:srgbClr val="002060"/>
                </a:solidFill>
              </a:rPr>
              <a:t>Techniques and Industrial Applications</a:t>
            </a:r>
          </a:p>
          <a:p>
            <a:endParaRPr lang="en-US" sz="3200" dirty="0">
              <a:solidFill>
                <a:srgbClr val="002060"/>
              </a:solidFill>
            </a:endParaRPr>
          </a:p>
        </p:txBody>
      </p:sp>
      <p:sp>
        <p:nvSpPr>
          <p:cNvPr id="5" name="Subtitle 4">
            <a:extLst>
              <a:ext uri="{FF2B5EF4-FFF2-40B4-BE49-F238E27FC236}">
                <a16:creationId xmlns:a16="http://schemas.microsoft.com/office/drawing/2014/main" id="{5A51033F-DC79-40D3-B922-49AF37BB890E}"/>
              </a:ext>
            </a:extLst>
          </p:cNvPr>
          <p:cNvSpPr>
            <a:spLocks noGrp="1"/>
          </p:cNvSpPr>
          <p:nvPr>
            <p:ph type="subTitle" idx="1"/>
          </p:nvPr>
        </p:nvSpPr>
        <p:spPr/>
        <p:txBody>
          <a:bodyPr/>
          <a:lstStyle/>
          <a:p>
            <a:r>
              <a:rPr lang="en-US" sz="3600" dirty="0">
                <a:solidFill>
                  <a:srgbClr val="002060"/>
                </a:solidFill>
                <a:effectLst>
                  <a:outerShdw blurRad="38100" dist="38100" dir="2700000" algn="tl">
                    <a:srgbClr val="000000">
                      <a:alpha val="43137"/>
                    </a:srgbClr>
                  </a:outerShdw>
                </a:effectLst>
                <a:ea typeface="+mj-ea"/>
              </a:rPr>
              <a:t>Module 2: Heuristics and Metaheuristics</a:t>
            </a:r>
          </a:p>
        </p:txBody>
      </p:sp>
    </p:spTree>
    <p:extLst>
      <p:ext uri="{BB962C8B-B14F-4D97-AF65-F5344CB8AC3E}">
        <p14:creationId xmlns:p14="http://schemas.microsoft.com/office/powerpoint/2010/main" val="25086054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356177" y="2976639"/>
            <a:ext cx="9672210" cy="1121423"/>
          </a:xfrm>
          <a:prstGeom prst="rect">
            <a:avLst/>
          </a:prstGeom>
          <a:noFill/>
        </p:spPr>
        <p:txBody>
          <a:bodyPr vert="horz" lIns="91440" tIns="45720" rIns="91440" bIns="45720" rtlCol="0" anchor="ctr">
            <a:noAutofit/>
          </a:bodyPr>
          <a:lstStyle>
            <a:lvl1pPr algn="ctr" defTabSz="914400" rtl="0" eaLnBrk="1" latinLnBrk="0" hangingPunct="1">
              <a:lnSpc>
                <a:spcPct val="90000"/>
              </a:lnSpc>
              <a:spcBef>
                <a:spcPct val="0"/>
              </a:spcBef>
              <a:buNone/>
              <a:defRPr sz="4400" b="0" i="0" kern="1200">
                <a:solidFill>
                  <a:schemeClr val="tx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stStyle>
          <a:p>
            <a:r>
              <a:rPr lang="en-US" sz="4800" dirty="0">
                <a:solidFill>
                  <a:srgbClr val="002060"/>
                </a:solidFill>
              </a:rPr>
              <a:t>Session 2.4:</a:t>
            </a:r>
          </a:p>
          <a:p>
            <a:r>
              <a:rPr lang="en-US" sz="4800" dirty="0">
                <a:solidFill>
                  <a:srgbClr val="002060"/>
                </a:solidFill>
              </a:rPr>
              <a:t> </a:t>
            </a:r>
          </a:p>
          <a:p>
            <a:r>
              <a:rPr lang="en-US" sz="4800" dirty="0" err="1">
                <a:solidFill>
                  <a:srgbClr val="002060"/>
                </a:solidFill>
              </a:rPr>
              <a:t>Multiobjective</a:t>
            </a:r>
            <a:r>
              <a:rPr lang="en-US" sz="4800" dirty="0">
                <a:solidFill>
                  <a:srgbClr val="002060"/>
                </a:solidFill>
              </a:rPr>
              <a:t> optimization</a:t>
            </a:r>
            <a:endParaRPr lang="en-US" sz="3200" dirty="0">
              <a:solidFill>
                <a:srgbClr val="002060"/>
              </a:solidFill>
            </a:endParaRPr>
          </a:p>
        </p:txBody>
      </p:sp>
    </p:spTree>
    <p:extLst>
      <p:ext uri="{BB962C8B-B14F-4D97-AF65-F5344CB8AC3E}">
        <p14:creationId xmlns:p14="http://schemas.microsoft.com/office/powerpoint/2010/main" val="51131952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5486400" y="3111342"/>
            <a:ext cx="6078071" cy="2670893"/>
          </a:xfrm>
          <a:prstGeom prst="rect">
            <a:avLst/>
          </a:prstGeom>
          <a:solidFill>
            <a:srgbClr val="FFFF00"/>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 name="Title 1"/>
          <p:cNvSpPr>
            <a:spLocks noGrp="1"/>
          </p:cNvSpPr>
          <p:nvPr>
            <p:ph type="title"/>
          </p:nvPr>
        </p:nvSpPr>
        <p:spPr/>
        <p:txBody>
          <a:bodyPr/>
          <a:lstStyle/>
          <a:p>
            <a:r>
              <a:rPr lang="en-US" dirty="0"/>
              <a:t>Multi-objective Optimization</a:t>
            </a:r>
            <a:endParaRPr lang="th-TH" dirty="0"/>
          </a:p>
        </p:txBody>
      </p:sp>
      <p:sp>
        <p:nvSpPr>
          <p:cNvPr id="4" name="Rectangle 3"/>
          <p:cNvSpPr/>
          <p:nvPr/>
        </p:nvSpPr>
        <p:spPr>
          <a:xfrm>
            <a:off x="5380313" y="1671182"/>
            <a:ext cx="2297957"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Optimization Problem</a:t>
            </a:r>
            <a:endParaRPr lang="th-TH" sz="2400" dirty="0"/>
          </a:p>
        </p:txBody>
      </p:sp>
      <p:sp>
        <p:nvSpPr>
          <p:cNvPr id="5" name="Rectangle 4"/>
          <p:cNvSpPr/>
          <p:nvPr/>
        </p:nvSpPr>
        <p:spPr>
          <a:xfrm>
            <a:off x="9477381" y="4767526"/>
            <a:ext cx="187220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Pareto</a:t>
            </a:r>
            <a:endParaRPr lang="th-TH" sz="2800" dirty="0"/>
          </a:p>
        </p:txBody>
      </p:sp>
      <p:sp>
        <p:nvSpPr>
          <p:cNvPr id="6" name="Rectangle 5"/>
          <p:cNvSpPr/>
          <p:nvPr/>
        </p:nvSpPr>
        <p:spPr>
          <a:xfrm>
            <a:off x="5674655" y="4767526"/>
            <a:ext cx="3586701"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Aggregated Weighted Sum</a:t>
            </a:r>
            <a:endParaRPr lang="th-TH" sz="2400" dirty="0"/>
          </a:p>
        </p:txBody>
      </p:sp>
      <p:sp>
        <p:nvSpPr>
          <p:cNvPr id="7" name="Rectangle 6"/>
          <p:cNvSpPr/>
          <p:nvPr/>
        </p:nvSpPr>
        <p:spPr>
          <a:xfrm>
            <a:off x="7180514" y="3255358"/>
            <a:ext cx="273630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Multi-objective</a:t>
            </a:r>
            <a:endParaRPr lang="th-TH" sz="2800" dirty="0"/>
          </a:p>
        </p:txBody>
      </p:sp>
      <p:sp>
        <p:nvSpPr>
          <p:cNvPr id="8" name="Rectangle 7"/>
          <p:cNvSpPr/>
          <p:nvPr/>
        </p:nvSpPr>
        <p:spPr>
          <a:xfrm>
            <a:off x="2427986" y="3255358"/>
            <a:ext cx="273630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Single-objective</a:t>
            </a:r>
            <a:endParaRPr lang="th-TH" sz="2800" dirty="0"/>
          </a:p>
        </p:txBody>
      </p:sp>
      <p:cxnSp>
        <p:nvCxnSpPr>
          <p:cNvPr id="9" name="Straight Connector 8"/>
          <p:cNvCxnSpPr>
            <a:stCxn id="8" idx="0"/>
          </p:cNvCxnSpPr>
          <p:nvPr/>
        </p:nvCxnSpPr>
        <p:spPr>
          <a:xfrm rot="5400000" flipH="1" flipV="1">
            <a:off x="3652122" y="3111342"/>
            <a:ext cx="28803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7" idx="0"/>
          </p:cNvCxnSpPr>
          <p:nvPr/>
        </p:nvCxnSpPr>
        <p:spPr>
          <a:xfrm rot="5400000" flipH="1" flipV="1">
            <a:off x="8404650" y="3111342"/>
            <a:ext cx="28803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796138" y="2967326"/>
            <a:ext cx="475252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4" idx="2"/>
          </p:cNvCxnSpPr>
          <p:nvPr/>
        </p:nvCxnSpPr>
        <p:spPr>
          <a:xfrm>
            <a:off x="6529292" y="2391262"/>
            <a:ext cx="3150" cy="57606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0"/>
          </p:cNvCxnSpPr>
          <p:nvPr/>
        </p:nvCxnSpPr>
        <p:spPr>
          <a:xfrm flipH="1" flipV="1">
            <a:off x="7461158" y="4479494"/>
            <a:ext cx="6848" cy="28803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0"/>
          </p:cNvCxnSpPr>
          <p:nvPr/>
        </p:nvCxnSpPr>
        <p:spPr>
          <a:xfrm rot="5400000" flipH="1" flipV="1">
            <a:off x="10269469" y="4623510"/>
            <a:ext cx="28803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461157" y="4479494"/>
            <a:ext cx="295232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2"/>
          </p:cNvCxnSpPr>
          <p:nvPr/>
        </p:nvCxnSpPr>
        <p:spPr>
          <a:xfrm rot="5400000">
            <a:off x="8296638" y="4227466"/>
            <a:ext cx="504056"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7279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Multi-objective Optimization</a:t>
            </a:r>
            <a:endParaRPr lang="th-TH" dirty="0"/>
          </a:p>
        </p:txBody>
      </p:sp>
      <p:sp>
        <p:nvSpPr>
          <p:cNvPr id="3" name="Content Placeholder 2"/>
          <p:cNvSpPr>
            <a:spLocks noGrp="1"/>
          </p:cNvSpPr>
          <p:nvPr>
            <p:ph idx="1"/>
          </p:nvPr>
        </p:nvSpPr>
        <p:spPr>
          <a:xfrm>
            <a:off x="397565" y="1570383"/>
            <a:ext cx="11307765" cy="4426829"/>
          </a:xfrm>
        </p:spPr>
        <p:txBody>
          <a:bodyPr/>
          <a:lstStyle/>
          <a:p>
            <a:pPr marL="0" indent="0">
              <a:buNone/>
            </a:pPr>
            <a:r>
              <a:rPr lang="en-US" b="1" i="1" dirty="0"/>
              <a:t>Aggregated weighted sum</a:t>
            </a:r>
          </a:p>
          <a:p>
            <a:pPr marL="0" indent="0">
              <a:buNone/>
            </a:pPr>
            <a:r>
              <a:rPr lang="en-US" dirty="0"/>
              <a:t>	Different objectives are assigned different weights and combined into a single objective</a:t>
            </a:r>
          </a:p>
          <a:p>
            <a:pPr>
              <a:buNone/>
            </a:pPr>
            <a:r>
              <a:rPr lang="en-US" dirty="0"/>
              <a:t>			</a:t>
            </a:r>
          </a:p>
          <a:p>
            <a:pPr>
              <a:buNone/>
            </a:pPr>
            <a:r>
              <a:rPr lang="en-US" dirty="0"/>
              <a:t>			Optimize  </a:t>
            </a:r>
            <a:r>
              <a:rPr lang="en-US" i="1" dirty="0"/>
              <a:t>f(x)</a:t>
            </a:r>
            <a:r>
              <a:rPr lang="en-US" dirty="0"/>
              <a:t> = </a:t>
            </a:r>
            <a:r>
              <a:rPr lang="en-US" i="1" dirty="0"/>
              <a:t>w</a:t>
            </a:r>
            <a:r>
              <a:rPr lang="en-US" i="1" baseline="-25000" dirty="0"/>
              <a:t>1</a:t>
            </a:r>
            <a:r>
              <a:rPr lang="en-US" i="1" dirty="0"/>
              <a:t>.f</a:t>
            </a:r>
            <a:r>
              <a:rPr lang="en-US" i="1" baseline="-25000" dirty="0"/>
              <a:t>1</a:t>
            </a:r>
            <a:r>
              <a:rPr lang="en-US" i="1" dirty="0"/>
              <a:t>(x) </a:t>
            </a:r>
            <a:r>
              <a:rPr lang="en-US" dirty="0"/>
              <a:t>+ </a:t>
            </a:r>
            <a:r>
              <a:rPr lang="en-US" i="1" dirty="0"/>
              <a:t>w</a:t>
            </a:r>
            <a:r>
              <a:rPr lang="en-US" i="1" baseline="-25000" dirty="0"/>
              <a:t>2</a:t>
            </a:r>
            <a:r>
              <a:rPr lang="en-US" i="1" dirty="0"/>
              <a:t>.f</a:t>
            </a:r>
            <a:r>
              <a:rPr lang="en-US" i="1" baseline="-25000" dirty="0"/>
              <a:t>2</a:t>
            </a:r>
            <a:r>
              <a:rPr lang="en-US" i="1" dirty="0"/>
              <a:t>(x) + … + w</a:t>
            </a:r>
            <a:r>
              <a:rPr lang="en-US" i="1" baseline="-25000" dirty="0"/>
              <a:t>k</a:t>
            </a:r>
            <a:r>
              <a:rPr lang="en-US" dirty="0"/>
              <a:t>.</a:t>
            </a:r>
            <a:r>
              <a:rPr lang="en-US" i="1" dirty="0"/>
              <a:t>f</a:t>
            </a:r>
            <a:r>
              <a:rPr lang="en-US" i="1" baseline="-25000" dirty="0"/>
              <a:t>k</a:t>
            </a:r>
            <a:r>
              <a:rPr lang="en-US" i="1" dirty="0"/>
              <a:t>(x) </a:t>
            </a:r>
            <a:endParaRPr lang="en-US" dirty="0"/>
          </a:p>
          <a:p>
            <a:pPr>
              <a:buNone/>
            </a:pPr>
            <a:r>
              <a:rPr lang="en-US" sz="4000" dirty="0"/>
              <a:t>        </a:t>
            </a:r>
          </a:p>
          <a:p>
            <a:pPr>
              <a:buNone/>
            </a:pPr>
            <a:r>
              <a:rPr lang="en-US" dirty="0"/>
              <a:t>where </a:t>
            </a:r>
            <a:r>
              <a:rPr lang="en-US" i="1" dirty="0" err="1"/>
              <a:t>w</a:t>
            </a:r>
            <a:r>
              <a:rPr lang="en-US" i="1" baseline="-25000" dirty="0" err="1"/>
              <a:t>k</a:t>
            </a:r>
            <a:r>
              <a:rPr lang="en-US" i="1" dirty="0"/>
              <a:t> </a:t>
            </a:r>
            <a:r>
              <a:rPr lang="en-US" dirty="0"/>
              <a:t>is the weight assigned to the objective </a:t>
            </a:r>
            <a:r>
              <a:rPr lang="en-US" i="1" dirty="0"/>
              <a:t>k</a:t>
            </a:r>
            <a:endParaRPr lang="en-US" dirty="0"/>
          </a:p>
          <a:p>
            <a:pPr marL="0" indent="0">
              <a:buNone/>
            </a:pPr>
            <a:endParaRPr lang="en-US" dirty="0"/>
          </a:p>
          <a:p>
            <a:endParaRPr lang="th-TH" dirty="0"/>
          </a:p>
        </p:txBody>
      </p:sp>
    </p:spTree>
    <p:extLst>
      <p:ext uri="{BB962C8B-B14F-4D97-AF65-F5344CB8AC3E}">
        <p14:creationId xmlns:p14="http://schemas.microsoft.com/office/powerpoint/2010/main" val="526234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Multi-objective Optimization</a:t>
            </a:r>
            <a:endParaRPr lang="th-TH" dirty="0"/>
          </a:p>
        </p:txBody>
      </p:sp>
      <p:sp>
        <p:nvSpPr>
          <p:cNvPr id="3" name="Content Placeholder 2"/>
          <p:cNvSpPr>
            <a:spLocks noGrp="1"/>
          </p:cNvSpPr>
          <p:nvPr>
            <p:ph idx="1"/>
          </p:nvPr>
        </p:nvSpPr>
        <p:spPr>
          <a:xfrm>
            <a:off x="397565" y="1570383"/>
            <a:ext cx="11307765" cy="4426829"/>
          </a:xfrm>
        </p:spPr>
        <p:txBody>
          <a:bodyPr/>
          <a:lstStyle/>
          <a:p>
            <a:pPr marL="0" indent="0">
              <a:buNone/>
            </a:pPr>
            <a:r>
              <a:rPr lang="en-US" b="1" i="1" dirty="0"/>
              <a:t>Aggregated weighted sum</a:t>
            </a:r>
          </a:p>
          <a:p>
            <a:pPr marL="0" indent="0">
              <a:buNone/>
            </a:pPr>
            <a:r>
              <a:rPr lang="en-US" dirty="0"/>
              <a:t>	</a:t>
            </a:r>
            <a:endParaRPr lang="en-US" sz="4000" dirty="0"/>
          </a:p>
          <a:p>
            <a:r>
              <a:rPr lang="en-US" dirty="0"/>
              <a:t>Easy  </a:t>
            </a:r>
            <a:r>
              <a:rPr lang="en-US" b="1" dirty="0">
                <a:solidFill>
                  <a:srgbClr val="FF0000"/>
                </a:solidFill>
              </a:rPr>
              <a:t>but </a:t>
            </a:r>
          </a:p>
          <a:p>
            <a:r>
              <a:rPr lang="en-US" dirty="0"/>
              <a:t>Requires pre-determine weights for each objective function </a:t>
            </a:r>
          </a:p>
          <a:p>
            <a:r>
              <a:rPr lang="en-US" dirty="0"/>
              <a:t>Yields only one single solution at a time </a:t>
            </a:r>
          </a:p>
          <a:p>
            <a:r>
              <a:rPr lang="en-US" dirty="0"/>
              <a:t>To be more objective, this approach needs to be run several times in order to find sets of solutions corresponding to varying weights, and as the result, these approaches are highly time consuming</a:t>
            </a:r>
          </a:p>
          <a:p>
            <a:pPr marL="0" indent="0">
              <a:buNone/>
            </a:pPr>
            <a:endParaRPr lang="en-US" dirty="0"/>
          </a:p>
          <a:p>
            <a:endParaRPr lang="th-TH" dirty="0"/>
          </a:p>
        </p:txBody>
      </p:sp>
    </p:spTree>
    <p:extLst>
      <p:ext uri="{BB962C8B-B14F-4D97-AF65-F5344CB8AC3E}">
        <p14:creationId xmlns:p14="http://schemas.microsoft.com/office/powerpoint/2010/main" val="694003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Multi-objective Optimization</a:t>
            </a:r>
            <a:endParaRPr lang="th-TH" dirty="0"/>
          </a:p>
        </p:txBody>
      </p:sp>
      <p:sp>
        <p:nvSpPr>
          <p:cNvPr id="3" name="Content Placeholder 2"/>
          <p:cNvSpPr>
            <a:spLocks noGrp="1"/>
          </p:cNvSpPr>
          <p:nvPr>
            <p:ph idx="1"/>
          </p:nvPr>
        </p:nvSpPr>
        <p:spPr>
          <a:xfrm>
            <a:off x="475814" y="1570383"/>
            <a:ext cx="11229516" cy="4426829"/>
          </a:xfrm>
        </p:spPr>
        <p:txBody>
          <a:bodyPr/>
          <a:lstStyle/>
          <a:p>
            <a:pPr marL="0" indent="0">
              <a:buNone/>
            </a:pPr>
            <a:r>
              <a:rPr lang="en-US" b="1" i="1" dirty="0"/>
              <a:t>Pareto Approach</a:t>
            </a:r>
          </a:p>
          <a:p>
            <a:pPr marL="0" indent="0">
              <a:buNone/>
            </a:pPr>
            <a:endParaRPr lang="en-US" sz="2800" b="1" i="1" dirty="0"/>
          </a:p>
          <a:p>
            <a:r>
              <a:rPr lang="en-US" sz="2800" dirty="0"/>
              <a:t>Weight-free method</a:t>
            </a:r>
          </a:p>
          <a:p>
            <a:r>
              <a:rPr lang="en-US" sz="2800" dirty="0"/>
              <a:t>Provide trade-offs in a single run without prejudice</a:t>
            </a:r>
          </a:p>
          <a:p>
            <a:pPr marL="0" indent="0">
              <a:buNone/>
            </a:pPr>
            <a:endParaRPr lang="th-TH" b="1" i="1" dirty="0"/>
          </a:p>
        </p:txBody>
      </p:sp>
    </p:spTree>
    <p:extLst>
      <p:ext uri="{BB962C8B-B14F-4D97-AF65-F5344CB8AC3E}">
        <p14:creationId xmlns:p14="http://schemas.microsoft.com/office/powerpoint/2010/main" val="124128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Multi-objective Optimization</a:t>
            </a:r>
            <a:endParaRPr lang="th-TH" dirty="0"/>
          </a:p>
        </p:txBody>
      </p:sp>
      <p:sp>
        <p:nvSpPr>
          <p:cNvPr id="3" name="Content Placeholder 2"/>
          <p:cNvSpPr>
            <a:spLocks noGrp="1"/>
          </p:cNvSpPr>
          <p:nvPr>
            <p:ph idx="1"/>
          </p:nvPr>
        </p:nvSpPr>
        <p:spPr>
          <a:xfrm>
            <a:off x="475814" y="1570383"/>
            <a:ext cx="11229516" cy="4426829"/>
          </a:xfrm>
        </p:spPr>
        <p:txBody>
          <a:bodyPr/>
          <a:lstStyle/>
          <a:p>
            <a:endParaRPr lang="th-TH" dirty="0"/>
          </a:p>
        </p:txBody>
      </p:sp>
      <p:grpSp>
        <p:nvGrpSpPr>
          <p:cNvPr id="4" name="Group 3"/>
          <p:cNvGrpSpPr/>
          <p:nvPr/>
        </p:nvGrpSpPr>
        <p:grpSpPr>
          <a:xfrm>
            <a:off x="3669681" y="1650504"/>
            <a:ext cx="5295413" cy="3279305"/>
            <a:chOff x="2294724" y="1104019"/>
            <a:chExt cx="4653540" cy="3433398"/>
          </a:xfrm>
        </p:grpSpPr>
        <p:cxnSp>
          <p:nvCxnSpPr>
            <p:cNvPr id="5" name="AutoShape 3"/>
            <p:cNvCxnSpPr>
              <a:cxnSpLocks noChangeShapeType="1"/>
            </p:cNvCxnSpPr>
            <p:nvPr/>
          </p:nvCxnSpPr>
          <p:spPr bwMode="auto">
            <a:xfrm>
              <a:off x="2843808" y="4149080"/>
              <a:ext cx="3633192" cy="1588"/>
            </a:xfrm>
            <a:prstGeom prst="straightConnector1">
              <a:avLst/>
            </a:prstGeom>
            <a:noFill/>
            <a:ln w="25400">
              <a:solidFill>
                <a:srgbClr val="000000"/>
              </a:solidFill>
              <a:round/>
              <a:headEnd/>
              <a:tailEnd type="triangle" w="med" len="med"/>
            </a:ln>
          </p:spPr>
        </p:cxnSp>
        <p:cxnSp>
          <p:nvCxnSpPr>
            <p:cNvPr id="6" name="AutoShape 4"/>
            <p:cNvCxnSpPr>
              <a:cxnSpLocks noChangeShapeType="1"/>
            </p:cNvCxnSpPr>
            <p:nvPr/>
          </p:nvCxnSpPr>
          <p:spPr bwMode="auto">
            <a:xfrm rot="5400000" flipH="1" flipV="1">
              <a:off x="1449212" y="2735365"/>
              <a:ext cx="2789195" cy="2"/>
            </a:xfrm>
            <a:prstGeom prst="straightConnector1">
              <a:avLst/>
            </a:prstGeom>
            <a:noFill/>
            <a:ln w="25400">
              <a:solidFill>
                <a:srgbClr val="000000"/>
              </a:solidFill>
              <a:round/>
              <a:headEnd/>
              <a:tailEnd type="triangle" w="med" len="med"/>
            </a:ln>
          </p:spPr>
        </p:cxnSp>
        <p:sp>
          <p:nvSpPr>
            <p:cNvPr id="7" name="Arc 5"/>
            <p:cNvSpPr>
              <a:spLocks/>
            </p:cNvSpPr>
            <p:nvPr/>
          </p:nvSpPr>
          <p:spPr bwMode="auto">
            <a:xfrm rot="10800000">
              <a:off x="3059831" y="1772816"/>
              <a:ext cx="3096343" cy="2160240"/>
            </a:xfrm>
            <a:custGeom>
              <a:avLst/>
              <a:gdLst>
                <a:gd name="G0" fmla="+- 2266 0 0"/>
                <a:gd name="G1" fmla="+- 21600 0 0"/>
                <a:gd name="G2" fmla="+- 21600 0 0"/>
                <a:gd name="T0" fmla="*/ 0 w 23866"/>
                <a:gd name="T1" fmla="*/ 119 h 21600"/>
                <a:gd name="T2" fmla="*/ 23866 w 23866"/>
                <a:gd name="T3" fmla="*/ 21600 h 21600"/>
                <a:gd name="T4" fmla="*/ 2266 w 23866"/>
                <a:gd name="T5" fmla="*/ 21600 h 21600"/>
              </a:gdLst>
              <a:ahLst/>
              <a:cxnLst>
                <a:cxn ang="0">
                  <a:pos x="T0" y="T1"/>
                </a:cxn>
                <a:cxn ang="0">
                  <a:pos x="T2" y="T3"/>
                </a:cxn>
                <a:cxn ang="0">
                  <a:pos x="T4" y="T5"/>
                </a:cxn>
              </a:cxnLst>
              <a:rect l="0" t="0" r="r" b="b"/>
              <a:pathLst>
                <a:path w="23866" h="21600" fill="none" extrusionOk="0">
                  <a:moveTo>
                    <a:pt x="0" y="119"/>
                  </a:moveTo>
                  <a:cubicBezTo>
                    <a:pt x="752" y="39"/>
                    <a:pt x="1509" y="-1"/>
                    <a:pt x="2266" y="0"/>
                  </a:cubicBezTo>
                  <a:cubicBezTo>
                    <a:pt x="14195" y="0"/>
                    <a:pt x="23866" y="9670"/>
                    <a:pt x="23866" y="21600"/>
                  </a:cubicBezTo>
                </a:path>
                <a:path w="23866" h="21600" stroke="0" extrusionOk="0">
                  <a:moveTo>
                    <a:pt x="0" y="119"/>
                  </a:moveTo>
                  <a:cubicBezTo>
                    <a:pt x="752" y="39"/>
                    <a:pt x="1509" y="-1"/>
                    <a:pt x="2266" y="0"/>
                  </a:cubicBezTo>
                  <a:cubicBezTo>
                    <a:pt x="14195" y="0"/>
                    <a:pt x="23866" y="9670"/>
                    <a:pt x="23866" y="21600"/>
                  </a:cubicBezTo>
                  <a:lnTo>
                    <a:pt x="2266" y="21600"/>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th-TH"/>
            </a:p>
          </p:txBody>
        </p:sp>
        <p:sp>
          <p:nvSpPr>
            <p:cNvPr id="8" name="AutoShape 6"/>
            <p:cNvSpPr>
              <a:spLocks noChangeArrowheads="1"/>
            </p:cNvSpPr>
            <p:nvPr/>
          </p:nvSpPr>
          <p:spPr bwMode="auto">
            <a:xfrm>
              <a:off x="2987824" y="1988840"/>
              <a:ext cx="216000" cy="216000"/>
            </a:xfrm>
            <a:prstGeom prst="flowChartConnector">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h-TH"/>
            </a:p>
          </p:txBody>
        </p:sp>
        <p:sp>
          <p:nvSpPr>
            <p:cNvPr id="9" name="AutoShape 7"/>
            <p:cNvSpPr>
              <a:spLocks noChangeArrowheads="1"/>
            </p:cNvSpPr>
            <p:nvPr/>
          </p:nvSpPr>
          <p:spPr bwMode="auto">
            <a:xfrm>
              <a:off x="3131840" y="2492896"/>
              <a:ext cx="216000" cy="216000"/>
            </a:xfrm>
            <a:prstGeom prst="flowChartConnector">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h-TH"/>
            </a:p>
          </p:txBody>
        </p:sp>
        <p:sp>
          <p:nvSpPr>
            <p:cNvPr id="10" name="AutoShape 8"/>
            <p:cNvSpPr>
              <a:spLocks noChangeArrowheads="1"/>
            </p:cNvSpPr>
            <p:nvPr/>
          </p:nvSpPr>
          <p:spPr bwMode="auto">
            <a:xfrm>
              <a:off x="3480763" y="2947936"/>
              <a:ext cx="216000" cy="216000"/>
            </a:xfrm>
            <a:prstGeom prst="flowChartConnector">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h-TH"/>
            </a:p>
          </p:txBody>
        </p:sp>
        <p:sp>
          <p:nvSpPr>
            <p:cNvPr id="11" name="AutoShape 9"/>
            <p:cNvSpPr>
              <a:spLocks noChangeArrowheads="1"/>
            </p:cNvSpPr>
            <p:nvPr/>
          </p:nvSpPr>
          <p:spPr bwMode="auto">
            <a:xfrm>
              <a:off x="3912811" y="3307976"/>
              <a:ext cx="216000" cy="216000"/>
            </a:xfrm>
            <a:prstGeom prst="flowChartConnector">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h-TH"/>
            </a:p>
          </p:txBody>
        </p:sp>
        <p:sp>
          <p:nvSpPr>
            <p:cNvPr id="12" name="AutoShape 10"/>
            <p:cNvSpPr>
              <a:spLocks noChangeArrowheads="1"/>
            </p:cNvSpPr>
            <p:nvPr/>
          </p:nvSpPr>
          <p:spPr bwMode="auto">
            <a:xfrm>
              <a:off x="4716016" y="3645024"/>
              <a:ext cx="216000" cy="216000"/>
            </a:xfrm>
            <a:prstGeom prst="flowChartConnector">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h-TH"/>
            </a:p>
          </p:txBody>
        </p:sp>
        <p:sp>
          <p:nvSpPr>
            <p:cNvPr id="13" name="AutoShape 11"/>
            <p:cNvSpPr>
              <a:spLocks noChangeArrowheads="1"/>
            </p:cNvSpPr>
            <p:nvPr/>
          </p:nvSpPr>
          <p:spPr bwMode="auto">
            <a:xfrm>
              <a:off x="5580112" y="3789040"/>
              <a:ext cx="216000" cy="216000"/>
            </a:xfrm>
            <a:prstGeom prst="flowChartConnector">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h-TH"/>
            </a:p>
          </p:txBody>
        </p:sp>
        <p:sp>
          <p:nvSpPr>
            <p:cNvPr id="14" name="Text Box 12"/>
            <p:cNvSpPr txBox="1">
              <a:spLocks noChangeArrowheads="1"/>
            </p:cNvSpPr>
            <p:nvPr/>
          </p:nvSpPr>
          <p:spPr bwMode="auto">
            <a:xfrm>
              <a:off x="2417068" y="3472291"/>
              <a:ext cx="2254203" cy="72008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457200" marR="0" lvl="1" indent="0" algn="l" defTabSz="914400" rtl="0" eaLnBrk="0" fontAlgn="base" latinLnBrk="0" hangingPunct="0">
                <a:lnSpc>
                  <a:spcPct val="100000"/>
                </a:lnSpc>
                <a:spcBef>
                  <a:spcPct val="0"/>
                </a:spcBef>
                <a:spcAft>
                  <a:spcPts val="1000"/>
                </a:spcAft>
                <a:buClrTx/>
                <a:buSzTx/>
                <a:buFontTx/>
                <a:buNone/>
                <a:tabLst/>
              </a:pPr>
              <a:r>
                <a:rPr kumimoji="0" lang="en-US" sz="1800" b="1" i="1" u="none" strike="noStrike" cap="none" normalizeH="0" baseline="0" dirty="0">
                  <a:ln>
                    <a:noFill/>
                  </a:ln>
                  <a:solidFill>
                    <a:schemeClr val="tx1"/>
                  </a:solidFill>
                  <a:effectLst/>
                  <a:latin typeface="Times New Roman" pitchFamily="18" charset="0"/>
                  <a:ea typeface="Angsana New" pitchFamily="18" charset="-34"/>
                  <a:cs typeface="Cordia New" pitchFamily="34" charset="-34"/>
                </a:rPr>
                <a:t>Non- dominated</a:t>
              </a:r>
              <a:r>
                <a:rPr kumimoji="0" lang="en-US" sz="1800" b="1" i="1" u="none" strike="noStrike" cap="none" normalizeH="0" dirty="0">
                  <a:ln>
                    <a:noFill/>
                  </a:ln>
                  <a:solidFill>
                    <a:schemeClr val="tx1"/>
                  </a:solidFill>
                  <a:effectLst/>
                  <a:latin typeface="Times New Roman" pitchFamily="18" charset="0"/>
                  <a:ea typeface="Angsana New" pitchFamily="18" charset="-34"/>
                  <a:cs typeface="Cordia New" pitchFamily="34" charset="-34"/>
                </a:rPr>
                <a:t> front</a:t>
              </a:r>
              <a:r>
                <a:rPr kumimoji="0" lang="en-US" sz="1800" b="1" i="1" u="none" strike="noStrike" cap="none" normalizeH="0" baseline="0" dirty="0">
                  <a:ln>
                    <a:noFill/>
                  </a:ln>
                  <a:solidFill>
                    <a:schemeClr val="tx1"/>
                  </a:solidFill>
                  <a:effectLst/>
                  <a:latin typeface="Times New Roman" pitchFamily="18" charset="0"/>
                  <a:ea typeface="Angsana New" pitchFamily="18" charset="-34"/>
                  <a:cs typeface="Cordia New" pitchFamily="34" charset="-34"/>
                </a:rPr>
                <a:t>                                             </a:t>
              </a:r>
              <a:endParaRPr kumimoji="0" lang="th-TH" sz="1800" b="1" i="0" u="none" strike="noStrike" cap="none" normalizeH="0" baseline="0" dirty="0">
                <a:ln>
                  <a:noFill/>
                </a:ln>
                <a:solidFill>
                  <a:schemeClr val="tx1"/>
                </a:solidFill>
                <a:effectLst/>
                <a:latin typeface="Times New Roman" pitchFamily="18" charset="0"/>
              </a:endParaRPr>
            </a:p>
          </p:txBody>
        </p:sp>
        <p:sp>
          <p:nvSpPr>
            <p:cNvPr id="15" name="AutoShape 13"/>
            <p:cNvSpPr>
              <a:spLocks noChangeArrowheads="1"/>
            </p:cNvSpPr>
            <p:nvPr/>
          </p:nvSpPr>
          <p:spPr bwMode="auto">
            <a:xfrm>
              <a:off x="4355976" y="2276872"/>
              <a:ext cx="216000" cy="216000"/>
            </a:xfrm>
            <a:prstGeom prst="flowChartConnector">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h-TH"/>
            </a:p>
          </p:txBody>
        </p:sp>
        <p:sp>
          <p:nvSpPr>
            <p:cNvPr id="16" name="AutoShape 14"/>
            <p:cNvSpPr>
              <a:spLocks noChangeArrowheads="1"/>
            </p:cNvSpPr>
            <p:nvPr/>
          </p:nvSpPr>
          <p:spPr bwMode="auto">
            <a:xfrm>
              <a:off x="5183689" y="1772816"/>
              <a:ext cx="216000" cy="216000"/>
            </a:xfrm>
            <a:prstGeom prst="flowChartConnector">
              <a:avLst/>
            </a:prstGeom>
            <a:solidFill>
              <a:srgbClr val="00CC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h-TH"/>
            </a:p>
          </p:txBody>
        </p:sp>
        <p:cxnSp>
          <p:nvCxnSpPr>
            <p:cNvPr id="17" name="AutoShape 15"/>
            <p:cNvCxnSpPr>
              <a:cxnSpLocks noChangeShapeType="1"/>
            </p:cNvCxnSpPr>
            <p:nvPr/>
          </p:nvCxnSpPr>
          <p:spPr bwMode="auto">
            <a:xfrm rot="5400000">
              <a:off x="4211960" y="3068960"/>
              <a:ext cx="2160240" cy="1588"/>
            </a:xfrm>
            <a:prstGeom prst="straightConnector1">
              <a:avLst/>
            </a:prstGeom>
            <a:noFill/>
            <a:ln w="15875">
              <a:solidFill>
                <a:srgbClr val="000000"/>
              </a:solidFill>
              <a:prstDash val="dash"/>
              <a:round/>
              <a:headEnd/>
              <a:tailEnd/>
            </a:ln>
          </p:spPr>
        </p:cxnSp>
        <p:cxnSp>
          <p:nvCxnSpPr>
            <p:cNvPr id="18" name="AutoShape 16"/>
            <p:cNvCxnSpPr>
              <a:cxnSpLocks noChangeShapeType="1"/>
            </p:cNvCxnSpPr>
            <p:nvPr/>
          </p:nvCxnSpPr>
          <p:spPr bwMode="auto">
            <a:xfrm rot="5400000">
              <a:off x="3636276" y="3320989"/>
              <a:ext cx="1656185" cy="1588"/>
            </a:xfrm>
            <a:prstGeom prst="straightConnector1">
              <a:avLst/>
            </a:prstGeom>
            <a:noFill/>
            <a:ln w="15875">
              <a:solidFill>
                <a:srgbClr val="000000"/>
              </a:solidFill>
              <a:prstDash val="dash"/>
              <a:round/>
              <a:headEnd/>
              <a:tailEnd/>
            </a:ln>
          </p:spPr>
        </p:cxnSp>
        <p:cxnSp>
          <p:nvCxnSpPr>
            <p:cNvPr id="19" name="AutoShape 17"/>
            <p:cNvCxnSpPr>
              <a:cxnSpLocks noChangeShapeType="1"/>
            </p:cNvCxnSpPr>
            <p:nvPr/>
          </p:nvCxnSpPr>
          <p:spPr bwMode="auto">
            <a:xfrm rot="10800000">
              <a:off x="2843808" y="1893082"/>
              <a:ext cx="2332980" cy="1588"/>
            </a:xfrm>
            <a:prstGeom prst="straightConnector1">
              <a:avLst/>
            </a:prstGeom>
            <a:noFill/>
            <a:ln w="15875">
              <a:solidFill>
                <a:srgbClr val="000000"/>
              </a:solidFill>
              <a:prstDash val="dash"/>
              <a:round/>
              <a:headEnd/>
              <a:tailEnd/>
            </a:ln>
          </p:spPr>
        </p:cxnSp>
        <p:cxnSp>
          <p:nvCxnSpPr>
            <p:cNvPr id="20" name="AutoShape 18"/>
            <p:cNvCxnSpPr>
              <a:cxnSpLocks noChangeShapeType="1"/>
            </p:cNvCxnSpPr>
            <p:nvPr/>
          </p:nvCxnSpPr>
          <p:spPr bwMode="auto">
            <a:xfrm rot="10800000">
              <a:off x="2843808" y="2348880"/>
              <a:ext cx="1512168" cy="1588"/>
            </a:xfrm>
            <a:prstGeom prst="straightConnector1">
              <a:avLst/>
            </a:prstGeom>
            <a:noFill/>
            <a:ln w="15875">
              <a:solidFill>
                <a:srgbClr val="000000"/>
              </a:solidFill>
              <a:prstDash val="dash"/>
              <a:round/>
              <a:headEnd/>
              <a:tailEnd/>
            </a:ln>
          </p:spPr>
        </p:cxnSp>
        <p:sp>
          <p:nvSpPr>
            <p:cNvPr id="21" name="Text Box 19"/>
            <p:cNvSpPr txBox="1">
              <a:spLocks noChangeArrowheads="1"/>
            </p:cNvSpPr>
            <p:nvPr/>
          </p:nvSpPr>
          <p:spPr bwMode="auto">
            <a:xfrm>
              <a:off x="2355794" y="1697567"/>
              <a:ext cx="648072"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000"/>
                </a:spcAft>
                <a:buClrTx/>
                <a:buSzTx/>
                <a:buFontTx/>
                <a:buNone/>
                <a:tabLst/>
              </a:pPr>
              <a:r>
                <a:rPr kumimoji="0" lang="en-US" sz="2000" b="1" i="1" u="none" strike="noStrike" cap="none" normalizeH="0" baseline="0" dirty="0">
                  <a:ln>
                    <a:noFill/>
                  </a:ln>
                  <a:solidFill>
                    <a:schemeClr val="tx1"/>
                  </a:solidFill>
                  <a:effectLst/>
                  <a:latin typeface="Times New Roman" pitchFamily="18" charset="0"/>
                  <a:ea typeface="Angsana New" pitchFamily="18" charset="-34"/>
                  <a:cs typeface="Cordia New" pitchFamily="34" charset="-34"/>
                </a:rPr>
                <a:t>f</a:t>
              </a:r>
              <a:r>
                <a:rPr kumimoji="0" lang="en-US" sz="2000" b="1" i="1" u="none" strike="noStrike" cap="none" normalizeH="0" baseline="-25000" dirty="0">
                  <a:ln>
                    <a:noFill/>
                  </a:ln>
                  <a:solidFill>
                    <a:schemeClr val="tx1"/>
                  </a:solidFill>
                  <a:effectLst/>
                  <a:latin typeface="Times New Roman" pitchFamily="18" charset="0"/>
                  <a:ea typeface="Angsana New" pitchFamily="18" charset="-34"/>
                  <a:cs typeface="Cordia New" pitchFamily="34" charset="-34"/>
                </a:rPr>
                <a:t>2</a:t>
              </a:r>
              <a:r>
                <a:rPr kumimoji="0" lang="en-US" sz="2000" b="1" i="1" u="none" strike="noStrike" cap="none" normalizeH="0" baseline="0" dirty="0">
                  <a:ln>
                    <a:noFill/>
                  </a:ln>
                  <a:solidFill>
                    <a:schemeClr val="tx1"/>
                  </a:solidFill>
                  <a:effectLst/>
                  <a:latin typeface="Times New Roman" pitchFamily="18" charset="0"/>
                  <a:ea typeface="Angsana New" pitchFamily="18" charset="-34"/>
                  <a:cs typeface="Cordia New" pitchFamily="34" charset="-34"/>
                </a:rPr>
                <a:t>(y</a:t>
              </a:r>
              <a:r>
                <a:rPr kumimoji="0" lang="en-US" sz="1200" b="1" i="1" u="none" strike="noStrike" cap="none" normalizeH="0" baseline="0" dirty="0">
                  <a:ln>
                    <a:noFill/>
                  </a:ln>
                  <a:solidFill>
                    <a:schemeClr val="tx1"/>
                  </a:solidFill>
                  <a:effectLst/>
                  <a:latin typeface="Times New Roman" pitchFamily="18" charset="0"/>
                  <a:ea typeface="Angsana New" pitchFamily="18" charset="-34"/>
                  <a:cs typeface="Cordia New" pitchFamily="34" charset="-34"/>
                </a:rPr>
                <a:t>)</a:t>
              </a:r>
              <a:endParaRPr kumimoji="0" lang="th-TH" sz="1800" b="1" i="0" u="none" strike="noStrike" cap="none" normalizeH="0" baseline="0" dirty="0">
                <a:ln>
                  <a:noFill/>
                </a:ln>
                <a:solidFill>
                  <a:schemeClr val="tx1"/>
                </a:solidFill>
                <a:effectLst/>
                <a:latin typeface="Times New Roman" pitchFamily="18" charset="0"/>
              </a:endParaRPr>
            </a:p>
          </p:txBody>
        </p:sp>
        <p:sp>
          <p:nvSpPr>
            <p:cNvPr id="22" name="Text Box 20"/>
            <p:cNvSpPr txBox="1">
              <a:spLocks noChangeArrowheads="1"/>
            </p:cNvSpPr>
            <p:nvPr/>
          </p:nvSpPr>
          <p:spPr bwMode="auto">
            <a:xfrm>
              <a:off x="2294724" y="2075422"/>
              <a:ext cx="670049"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000"/>
                </a:spcAft>
                <a:buClrTx/>
                <a:buSzTx/>
                <a:buFontTx/>
                <a:buNone/>
                <a:tabLst/>
              </a:pPr>
              <a:r>
                <a:rPr kumimoji="0" lang="en-US" sz="2000" b="1" i="1" u="none" strike="noStrike" cap="none" normalizeH="0" baseline="0" dirty="0">
                  <a:ln>
                    <a:noFill/>
                  </a:ln>
                  <a:solidFill>
                    <a:schemeClr val="tx1"/>
                  </a:solidFill>
                  <a:effectLst/>
                  <a:latin typeface="Times New Roman" pitchFamily="18" charset="0"/>
                  <a:ea typeface="Angsana New" pitchFamily="18" charset="-34"/>
                  <a:cs typeface="Cordia New" pitchFamily="34" charset="-34"/>
                </a:rPr>
                <a:t>f</a:t>
              </a:r>
              <a:r>
                <a:rPr kumimoji="0" lang="en-US" sz="2000" b="1" i="1" u="none" strike="noStrike" cap="none" normalizeH="0" baseline="-25000" dirty="0">
                  <a:ln>
                    <a:noFill/>
                  </a:ln>
                  <a:solidFill>
                    <a:schemeClr val="tx1"/>
                  </a:solidFill>
                  <a:effectLst/>
                  <a:latin typeface="Times New Roman" pitchFamily="18" charset="0"/>
                  <a:ea typeface="Angsana New" pitchFamily="18" charset="-34"/>
                  <a:cs typeface="Cordia New" pitchFamily="34" charset="-34"/>
                </a:rPr>
                <a:t>2</a:t>
              </a:r>
              <a:r>
                <a:rPr kumimoji="0" lang="en-US" sz="2000" b="1" i="1" u="none" strike="noStrike" cap="none" normalizeH="0" baseline="0" dirty="0">
                  <a:ln>
                    <a:noFill/>
                  </a:ln>
                  <a:solidFill>
                    <a:schemeClr val="tx1"/>
                  </a:solidFill>
                  <a:effectLst/>
                  <a:latin typeface="Times New Roman" pitchFamily="18" charset="0"/>
                  <a:ea typeface="Angsana New" pitchFamily="18" charset="-34"/>
                  <a:cs typeface="Cordia New" pitchFamily="34" charset="-34"/>
                </a:rPr>
                <a:t>(x)</a:t>
              </a:r>
              <a:endParaRPr kumimoji="0" lang="th-TH" sz="2000" b="1" i="0" u="none" strike="noStrike" cap="none" normalizeH="0" baseline="0" dirty="0">
                <a:ln>
                  <a:noFill/>
                </a:ln>
                <a:solidFill>
                  <a:schemeClr val="tx1"/>
                </a:solidFill>
                <a:effectLst/>
                <a:latin typeface="Times New Roman" pitchFamily="18" charset="0"/>
              </a:endParaRPr>
            </a:p>
          </p:txBody>
        </p:sp>
        <p:sp>
          <p:nvSpPr>
            <p:cNvPr id="23" name="Text Box 21"/>
            <p:cNvSpPr txBox="1">
              <a:spLocks noChangeArrowheads="1"/>
            </p:cNvSpPr>
            <p:nvPr/>
          </p:nvSpPr>
          <p:spPr bwMode="auto">
            <a:xfrm>
              <a:off x="4200110" y="4130420"/>
              <a:ext cx="648072" cy="3600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000"/>
                </a:spcAft>
                <a:buClrTx/>
                <a:buSzTx/>
                <a:buFontTx/>
                <a:buNone/>
                <a:tabLst/>
              </a:pPr>
              <a:r>
                <a:rPr kumimoji="0" lang="en-US" sz="2000" b="1" i="1" u="none" strike="noStrike" cap="none" normalizeH="0" baseline="0" dirty="0">
                  <a:ln>
                    <a:noFill/>
                  </a:ln>
                  <a:solidFill>
                    <a:schemeClr val="tx1"/>
                  </a:solidFill>
                  <a:effectLst/>
                  <a:latin typeface="Times New Roman" pitchFamily="18" charset="0"/>
                  <a:ea typeface="Angsana New" pitchFamily="18" charset="-34"/>
                  <a:cs typeface="Cordia New" pitchFamily="34" charset="-34"/>
                </a:rPr>
                <a:t>f</a:t>
              </a:r>
              <a:r>
                <a:rPr kumimoji="0" lang="en-US" sz="2000" b="1" i="1" u="none" strike="noStrike" cap="none" normalizeH="0" baseline="-25000" dirty="0">
                  <a:ln>
                    <a:noFill/>
                  </a:ln>
                  <a:solidFill>
                    <a:schemeClr val="tx1"/>
                  </a:solidFill>
                  <a:effectLst/>
                  <a:latin typeface="Times New Roman" pitchFamily="18" charset="0"/>
                  <a:ea typeface="Angsana New" pitchFamily="18" charset="-34"/>
                  <a:cs typeface="Cordia New" pitchFamily="34" charset="-34"/>
                </a:rPr>
                <a:t>1</a:t>
              </a:r>
              <a:r>
                <a:rPr kumimoji="0" lang="en-US" sz="2000" b="1" i="1" u="none" strike="noStrike" cap="none" normalizeH="0" baseline="0" dirty="0">
                  <a:ln>
                    <a:noFill/>
                  </a:ln>
                  <a:solidFill>
                    <a:schemeClr val="tx1"/>
                  </a:solidFill>
                  <a:effectLst/>
                  <a:latin typeface="Times New Roman" pitchFamily="18" charset="0"/>
                  <a:ea typeface="Angsana New" pitchFamily="18" charset="-34"/>
                  <a:cs typeface="Cordia New" pitchFamily="34" charset="-34"/>
                </a:rPr>
                <a:t>(x)</a:t>
              </a:r>
              <a:endParaRPr kumimoji="0" lang="th-TH" sz="2000" b="1" i="0" u="none" strike="noStrike" cap="none" normalizeH="0" baseline="0" dirty="0">
                <a:ln>
                  <a:noFill/>
                </a:ln>
                <a:solidFill>
                  <a:schemeClr val="tx1"/>
                </a:solidFill>
                <a:effectLst/>
                <a:latin typeface="Times New Roman" pitchFamily="18" charset="0"/>
              </a:endParaRPr>
            </a:p>
          </p:txBody>
        </p:sp>
        <p:sp>
          <p:nvSpPr>
            <p:cNvPr id="24" name="Text Box 21"/>
            <p:cNvSpPr txBox="1">
              <a:spLocks noChangeArrowheads="1"/>
            </p:cNvSpPr>
            <p:nvPr/>
          </p:nvSpPr>
          <p:spPr bwMode="auto">
            <a:xfrm>
              <a:off x="5076056" y="4102518"/>
              <a:ext cx="646583" cy="3823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000"/>
                </a:spcAft>
                <a:buClrTx/>
                <a:buSzTx/>
                <a:buFontTx/>
                <a:buNone/>
                <a:tabLst/>
              </a:pPr>
              <a:r>
                <a:rPr kumimoji="0" lang="en-US" sz="2000" b="1" i="1" u="none" strike="noStrike" cap="none" normalizeH="0" baseline="0" dirty="0">
                  <a:ln>
                    <a:noFill/>
                  </a:ln>
                  <a:solidFill>
                    <a:schemeClr val="tx1"/>
                  </a:solidFill>
                  <a:effectLst/>
                  <a:latin typeface="Times New Roman" pitchFamily="18" charset="0"/>
                  <a:ea typeface="Angsana New" pitchFamily="18" charset="-34"/>
                  <a:cs typeface="Cordia New" pitchFamily="34" charset="-34"/>
                </a:rPr>
                <a:t>f</a:t>
              </a:r>
              <a:r>
                <a:rPr kumimoji="0" lang="en-US" sz="2000" b="1" i="1" u="none" strike="noStrike" cap="none" normalizeH="0" baseline="-25000" dirty="0">
                  <a:ln>
                    <a:noFill/>
                  </a:ln>
                  <a:solidFill>
                    <a:schemeClr val="tx1"/>
                  </a:solidFill>
                  <a:effectLst/>
                  <a:latin typeface="Times New Roman" pitchFamily="18" charset="0"/>
                  <a:ea typeface="Angsana New" pitchFamily="18" charset="-34"/>
                  <a:cs typeface="Cordia New" pitchFamily="34" charset="-34"/>
                </a:rPr>
                <a:t>1</a:t>
              </a:r>
              <a:r>
                <a:rPr kumimoji="0" lang="en-US" sz="2000" b="1" i="1" u="none" strike="noStrike" cap="none" normalizeH="0" baseline="0" dirty="0">
                  <a:ln>
                    <a:noFill/>
                  </a:ln>
                  <a:solidFill>
                    <a:schemeClr val="tx1"/>
                  </a:solidFill>
                  <a:effectLst/>
                  <a:latin typeface="Times New Roman" pitchFamily="18" charset="0"/>
                  <a:ea typeface="Angsana New" pitchFamily="18" charset="-34"/>
                  <a:cs typeface="Cordia New" pitchFamily="34" charset="-34"/>
                </a:rPr>
                <a:t>(y)</a:t>
              </a:r>
              <a:endParaRPr kumimoji="0" lang="th-TH" sz="2000" b="1" i="0" u="none" strike="noStrike" cap="none" normalizeH="0" baseline="0" dirty="0">
                <a:ln>
                  <a:noFill/>
                </a:ln>
                <a:solidFill>
                  <a:schemeClr val="tx1"/>
                </a:solidFill>
                <a:effectLst/>
                <a:latin typeface="Times New Roman" pitchFamily="18" charset="0"/>
              </a:endParaRPr>
            </a:p>
          </p:txBody>
        </p:sp>
        <p:sp>
          <p:nvSpPr>
            <p:cNvPr id="25" name="Text Box 22"/>
            <p:cNvSpPr txBox="1">
              <a:spLocks noChangeArrowheads="1"/>
            </p:cNvSpPr>
            <p:nvPr/>
          </p:nvSpPr>
          <p:spPr bwMode="auto">
            <a:xfrm>
              <a:off x="4549008" y="2035707"/>
              <a:ext cx="327968" cy="5776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000"/>
                </a:spcAft>
                <a:buClrTx/>
                <a:buSzTx/>
                <a:buFontTx/>
                <a:buNone/>
                <a:tabLst/>
              </a:pPr>
              <a:r>
                <a:rPr kumimoji="0" lang="en-US" sz="2000" b="1" i="1" u="none" strike="noStrike" cap="none" normalizeH="0" baseline="0" dirty="0">
                  <a:ln>
                    <a:noFill/>
                  </a:ln>
                  <a:solidFill>
                    <a:schemeClr val="tx1"/>
                  </a:solidFill>
                  <a:effectLst/>
                  <a:latin typeface="Times New Roman" pitchFamily="18" charset="0"/>
                  <a:ea typeface="Angsana New" pitchFamily="18" charset="-34"/>
                  <a:cs typeface="Cordia New" pitchFamily="34" charset="-34"/>
                </a:rPr>
                <a:t>x</a:t>
              </a:r>
              <a:endParaRPr kumimoji="0" lang="th-TH" sz="3200" b="1" i="0" u="none" strike="noStrike" cap="none" normalizeH="0" baseline="0" dirty="0">
                <a:ln>
                  <a:noFill/>
                </a:ln>
                <a:solidFill>
                  <a:schemeClr val="tx1"/>
                </a:solidFill>
                <a:effectLst/>
                <a:latin typeface="Times New Roman" pitchFamily="18" charset="0"/>
              </a:endParaRPr>
            </a:p>
          </p:txBody>
        </p:sp>
        <p:sp>
          <p:nvSpPr>
            <p:cNvPr id="26" name="Text Box 22"/>
            <p:cNvSpPr txBox="1">
              <a:spLocks noChangeArrowheads="1"/>
            </p:cNvSpPr>
            <p:nvPr/>
          </p:nvSpPr>
          <p:spPr bwMode="auto">
            <a:xfrm>
              <a:off x="5412346" y="1401659"/>
              <a:ext cx="315913"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000"/>
                </a:spcAft>
                <a:buClrTx/>
                <a:buSzTx/>
                <a:buFontTx/>
                <a:buNone/>
                <a:tabLst/>
              </a:pPr>
              <a:r>
                <a:rPr lang="en-US" sz="2000" b="1" i="1" dirty="0">
                  <a:latin typeface="Times New Roman" pitchFamily="18" charset="0"/>
                  <a:cs typeface="Times New Roman" pitchFamily="18" charset="0"/>
                </a:rPr>
                <a:t>y</a:t>
              </a:r>
              <a:endParaRPr kumimoji="0" lang="th-TH" sz="3200" b="1" i="0" u="none" strike="noStrike" cap="none" normalizeH="0" baseline="0" dirty="0">
                <a:ln>
                  <a:noFill/>
                </a:ln>
                <a:solidFill>
                  <a:schemeClr val="tx1"/>
                </a:solidFill>
                <a:effectLst/>
                <a:latin typeface="Times New Roman" pitchFamily="18" charset="0"/>
              </a:endParaRPr>
            </a:p>
          </p:txBody>
        </p:sp>
        <p:cxnSp>
          <p:nvCxnSpPr>
            <p:cNvPr id="27" name="Straight Arrow Connector 26"/>
            <p:cNvCxnSpPr/>
            <p:nvPr/>
          </p:nvCxnSpPr>
          <p:spPr bwMode="auto">
            <a:xfrm flipV="1">
              <a:off x="3715984" y="3501008"/>
              <a:ext cx="207944" cy="84218"/>
            </a:xfrm>
            <a:prstGeom prst="straightConnector1">
              <a:avLst/>
            </a:prstGeom>
            <a:solidFill>
              <a:schemeClr val="accent1"/>
            </a:solidFill>
            <a:ln w="25400" cap="flat" cmpd="sng" algn="ctr">
              <a:solidFill>
                <a:schemeClr val="accent3"/>
              </a:solidFill>
              <a:prstDash val="solid"/>
              <a:round/>
              <a:headEnd type="none"/>
              <a:tailEnd type="arrow"/>
            </a:ln>
            <a:effectLst/>
          </p:spPr>
        </p:cxnSp>
        <p:sp>
          <p:nvSpPr>
            <p:cNvPr id="28" name="Text Box 23"/>
            <p:cNvSpPr txBox="1">
              <a:spLocks noChangeArrowheads="1"/>
            </p:cNvSpPr>
            <p:nvPr/>
          </p:nvSpPr>
          <p:spPr bwMode="auto">
            <a:xfrm>
              <a:off x="6516216" y="3961352"/>
              <a:ext cx="432048" cy="5760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000"/>
                </a:spcAft>
                <a:buClrTx/>
                <a:buSzTx/>
                <a:buFontTx/>
                <a:buNone/>
                <a:tabLst/>
              </a:pPr>
              <a:r>
                <a:rPr kumimoji="0" lang="en-US" sz="1800" b="1" i="1" u="none" strike="noStrike" cap="none" normalizeH="0" baseline="0" dirty="0">
                  <a:ln>
                    <a:noFill/>
                  </a:ln>
                  <a:solidFill>
                    <a:schemeClr val="tx1"/>
                  </a:solidFill>
                  <a:effectLst/>
                  <a:latin typeface="Calibri" pitchFamily="34" charset="0"/>
                  <a:ea typeface="Angsana New" pitchFamily="18" charset="-34"/>
                  <a:cs typeface="Cordia New" pitchFamily="34" charset="-34"/>
                </a:rPr>
                <a:t>f</a:t>
              </a:r>
              <a:r>
                <a:rPr kumimoji="0" lang="en-US" sz="1800" b="1" i="1" u="none" strike="noStrike" cap="none" normalizeH="0" baseline="-25000" dirty="0">
                  <a:ln>
                    <a:noFill/>
                  </a:ln>
                  <a:solidFill>
                    <a:schemeClr val="tx1"/>
                  </a:solidFill>
                  <a:effectLst/>
                  <a:latin typeface="Calibri" pitchFamily="34" charset="0"/>
                  <a:ea typeface="Angsana New" pitchFamily="18" charset="-34"/>
                  <a:cs typeface="Cordia New" pitchFamily="34" charset="-34"/>
                </a:rPr>
                <a:t>1</a:t>
              </a:r>
              <a:endParaRPr kumimoji="0" lang="th-TH" sz="3200" b="1" i="0" u="none" strike="noStrike" cap="none" normalizeH="0" baseline="0" dirty="0">
                <a:ln>
                  <a:noFill/>
                </a:ln>
                <a:solidFill>
                  <a:schemeClr val="tx1"/>
                </a:solidFill>
                <a:effectLst/>
                <a:latin typeface="Times New Roman" pitchFamily="18" charset="0"/>
              </a:endParaRPr>
            </a:p>
          </p:txBody>
        </p:sp>
        <p:sp>
          <p:nvSpPr>
            <p:cNvPr id="29" name="Text Box 23"/>
            <p:cNvSpPr txBox="1">
              <a:spLocks noChangeArrowheads="1"/>
            </p:cNvSpPr>
            <p:nvPr/>
          </p:nvSpPr>
          <p:spPr bwMode="auto">
            <a:xfrm>
              <a:off x="2558149" y="1104019"/>
              <a:ext cx="432048" cy="5760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000"/>
                </a:spcAft>
                <a:buClrTx/>
                <a:buSzTx/>
                <a:buFontTx/>
                <a:buNone/>
                <a:tabLst/>
              </a:pPr>
              <a:r>
                <a:rPr kumimoji="0" lang="en-US" sz="1800" b="1" i="1" u="none" strike="noStrike" cap="none" normalizeH="0" baseline="0" dirty="0">
                  <a:ln>
                    <a:noFill/>
                  </a:ln>
                  <a:solidFill>
                    <a:schemeClr val="tx1"/>
                  </a:solidFill>
                  <a:effectLst/>
                  <a:latin typeface="Calibri" pitchFamily="34" charset="0"/>
                  <a:ea typeface="Angsana New" pitchFamily="18" charset="-34"/>
                  <a:cs typeface="Cordia New" pitchFamily="34" charset="-34"/>
                </a:rPr>
                <a:t>f</a:t>
              </a:r>
              <a:r>
                <a:rPr lang="en-US" sz="1800" b="1" i="1" baseline="-25000" dirty="0">
                  <a:latin typeface="Calibri" pitchFamily="34" charset="0"/>
                  <a:ea typeface="Angsana New" pitchFamily="18" charset="-34"/>
                  <a:cs typeface="Cordia New" pitchFamily="34" charset="-34"/>
                </a:rPr>
                <a:t>2</a:t>
              </a:r>
              <a:endParaRPr kumimoji="0" lang="th-TH" sz="3200" b="1" i="0" u="none" strike="noStrike" cap="none" normalizeH="0" baseline="0" dirty="0">
                <a:ln>
                  <a:noFill/>
                </a:ln>
                <a:solidFill>
                  <a:schemeClr val="tx1"/>
                </a:solidFill>
                <a:effectLst/>
                <a:latin typeface="Times New Roman" pitchFamily="18" charset="0"/>
              </a:endParaRPr>
            </a:p>
          </p:txBody>
        </p:sp>
      </p:grpSp>
      <p:sp>
        <p:nvSpPr>
          <p:cNvPr id="30" name="TextBox 29"/>
          <p:cNvSpPr txBox="1"/>
          <p:nvPr/>
        </p:nvSpPr>
        <p:spPr>
          <a:xfrm>
            <a:off x="1221791" y="5021781"/>
            <a:ext cx="10483538" cy="1015663"/>
          </a:xfrm>
          <a:prstGeom prst="rect">
            <a:avLst/>
          </a:prstGeom>
          <a:noFill/>
        </p:spPr>
        <p:txBody>
          <a:bodyPr wrap="square" rtlCol="0">
            <a:spAutoFit/>
          </a:bodyPr>
          <a:lstStyle/>
          <a:p>
            <a:pPr algn="l"/>
            <a:r>
              <a:rPr lang="en-US" sz="2000" i="1" dirty="0">
                <a:latin typeface="Arial" panose="020B0604020202020204" pitchFamily="34" charset="0"/>
                <a:cs typeface="Arial" panose="020B0604020202020204" pitchFamily="34" charset="0"/>
              </a:rPr>
              <a:t>x</a:t>
            </a:r>
            <a:r>
              <a:rPr lang="en-US" sz="2000" dirty="0">
                <a:latin typeface="Arial" panose="020B0604020202020204" pitchFamily="34" charset="0"/>
                <a:cs typeface="Arial" panose="020B0604020202020204" pitchFamily="34" charset="0"/>
              </a:rPr>
              <a:t> is considered to dominate</a:t>
            </a:r>
            <a:r>
              <a:rPr lang="en-US" sz="2000" i="1" dirty="0">
                <a:latin typeface="Arial" panose="020B0604020202020204" pitchFamily="34" charset="0"/>
                <a:cs typeface="Arial" panose="020B0604020202020204" pitchFamily="34" charset="0"/>
              </a:rPr>
              <a:t> y </a:t>
            </a:r>
            <a:r>
              <a:rPr lang="en-US" sz="2000" dirty="0">
                <a:latin typeface="Arial" panose="020B0604020202020204" pitchFamily="34" charset="0"/>
                <a:cs typeface="Arial" panose="020B0604020202020204" pitchFamily="34" charset="0"/>
              </a:rPr>
              <a:t>(denote </a:t>
            </a:r>
            <a:r>
              <a:rPr lang="en-US" sz="2000" i="1" dirty="0">
                <a:latin typeface="Arial" panose="020B0604020202020204" pitchFamily="34" charset="0"/>
                <a:cs typeface="Arial" panose="020B0604020202020204" pitchFamily="34" charset="0"/>
              </a:rPr>
              <a:t>x</a:t>
            </a:r>
            <a:r>
              <a:rPr lang="en-US" sz="2000" dirty="0">
                <a:latin typeface="Arial" panose="020B0604020202020204" pitchFamily="34" charset="0"/>
                <a:cs typeface="Arial" panose="020B0604020202020204" pitchFamily="34" charset="0"/>
              </a:rPr>
              <a:t> </a:t>
            </a:r>
            <a:r>
              <a:rPr lang="en-US" altLang="ja-JP" sz="2000" dirty="0">
                <a:latin typeface="Arial" panose="020B0604020202020204" pitchFamily="34" charset="0"/>
                <a:ea typeface="Adobe Fan Heiti Std B"/>
                <a:cs typeface="Arial" panose="020B0604020202020204" pitchFamily="34" charset="0"/>
              </a:rPr>
              <a:t>&lt; </a:t>
            </a:r>
            <a:r>
              <a:rPr lang="en-US" sz="2000" i="1" dirty="0">
                <a:latin typeface="Arial" panose="020B0604020202020204" pitchFamily="34" charset="0"/>
                <a:cs typeface="Arial" panose="020B0604020202020204" pitchFamily="34" charset="0"/>
              </a:rPr>
              <a:t>y</a:t>
            </a:r>
            <a:r>
              <a:rPr lang="en-US" sz="2000" dirty="0">
                <a:latin typeface="Arial" panose="020B0604020202020204" pitchFamily="34" charset="0"/>
                <a:cs typeface="Arial" panose="020B0604020202020204" pitchFamily="34" charset="0"/>
              </a:rPr>
              <a:t>) if and only if   </a:t>
            </a:r>
            <a:r>
              <a:rPr lang="en-US" sz="2000" i="1" dirty="0">
                <a:latin typeface="Arial" panose="020B0604020202020204" pitchFamily="34" charset="0"/>
                <a:cs typeface="Arial" panose="020B0604020202020204" pitchFamily="34" charset="0"/>
              </a:rPr>
              <a:t>f</a:t>
            </a:r>
            <a:r>
              <a:rPr lang="en-US" sz="2000" i="1" baseline="-25000" dirty="0">
                <a:latin typeface="Arial" panose="020B0604020202020204" pitchFamily="34" charset="0"/>
                <a:cs typeface="Arial" panose="020B0604020202020204" pitchFamily="34" charset="0"/>
              </a:rPr>
              <a:t>i</a:t>
            </a:r>
            <a:r>
              <a:rPr lang="en-US" sz="2000" i="1" dirty="0">
                <a:latin typeface="Arial" panose="020B0604020202020204" pitchFamily="34" charset="0"/>
                <a:cs typeface="Arial" panose="020B0604020202020204" pitchFamily="34" charset="0"/>
              </a:rPr>
              <a:t>(x)</a:t>
            </a:r>
            <a:r>
              <a:rPr lang="en-US" sz="2000" dirty="0">
                <a:latin typeface="Arial" panose="020B0604020202020204" pitchFamily="34" charset="0"/>
                <a:cs typeface="Arial" panose="020B0604020202020204" pitchFamily="34" charset="0"/>
              </a:rPr>
              <a:t>  ≤  </a:t>
            </a:r>
            <a:r>
              <a:rPr lang="en-US" sz="2000" i="1" dirty="0">
                <a:latin typeface="Arial" panose="020B0604020202020204" pitchFamily="34" charset="0"/>
                <a:cs typeface="Arial" panose="020B0604020202020204" pitchFamily="34" charset="0"/>
              </a:rPr>
              <a:t>f</a:t>
            </a:r>
            <a:r>
              <a:rPr lang="en-US" sz="2000" i="1" baseline="-25000" dirty="0">
                <a:latin typeface="Arial" panose="020B0604020202020204" pitchFamily="34" charset="0"/>
                <a:cs typeface="Arial" panose="020B0604020202020204" pitchFamily="34" charset="0"/>
              </a:rPr>
              <a:t>i</a:t>
            </a:r>
            <a:r>
              <a:rPr lang="en-US" sz="2000" i="1" dirty="0">
                <a:latin typeface="Arial" panose="020B0604020202020204" pitchFamily="34" charset="0"/>
                <a:cs typeface="Arial" panose="020B0604020202020204" pitchFamily="34" charset="0"/>
              </a:rPr>
              <a:t>(y)</a:t>
            </a:r>
            <a:r>
              <a:rPr lang="en-US" sz="2000" dirty="0">
                <a:latin typeface="Arial" panose="020B0604020202020204" pitchFamily="34" charset="0"/>
                <a:cs typeface="Arial" panose="020B0604020202020204" pitchFamily="34" charset="0"/>
              </a:rPr>
              <a:t> for  </a:t>
            </a:r>
            <a:r>
              <a:rPr lang="en-US" sz="2000" i="1" dirty="0" err="1">
                <a:latin typeface="Arial" panose="020B0604020202020204" pitchFamily="34" charset="0"/>
                <a:cs typeface="Arial" panose="020B0604020202020204" pitchFamily="34" charset="0"/>
              </a:rPr>
              <a:t>i</a:t>
            </a:r>
            <a:r>
              <a:rPr lang="en-US" sz="2000"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1, 2, …, </a:t>
            </a:r>
            <a:r>
              <a:rPr lang="en-US" sz="2000" i="1" dirty="0">
                <a:latin typeface="Arial" panose="020B0604020202020204" pitchFamily="34" charset="0"/>
                <a:cs typeface="Arial" panose="020B0604020202020204" pitchFamily="34" charset="0"/>
              </a:rPr>
              <a:t>k </a:t>
            </a:r>
            <a:r>
              <a:rPr lang="en-US" sz="2000" dirty="0">
                <a:latin typeface="Arial" panose="020B0604020202020204" pitchFamily="34" charset="0"/>
                <a:cs typeface="Arial" panose="020B0604020202020204" pitchFamily="34" charset="0"/>
              </a:rPr>
              <a:t>           and</a:t>
            </a:r>
            <a:r>
              <a:rPr lang="en-US" sz="2000" i="1" dirty="0">
                <a:latin typeface="Arial" panose="020B0604020202020204" pitchFamily="34" charset="0"/>
                <a:cs typeface="Arial" panose="020B0604020202020204" pitchFamily="34" charset="0"/>
              </a:rPr>
              <a:t> j </a:t>
            </a:r>
            <a:r>
              <a:rPr lang="en-US" sz="2000" dirty="0">
                <a:latin typeface="Arial" panose="020B0604020202020204" pitchFamily="34" charset="0"/>
                <a:cs typeface="Arial" panose="020B0604020202020204" pitchFamily="34" charset="0"/>
              </a:rPr>
              <a:t>=1, 2, …, </a:t>
            </a:r>
            <a:r>
              <a:rPr lang="en-US" sz="2000" i="1" dirty="0">
                <a:latin typeface="Arial" panose="020B0604020202020204" pitchFamily="34" charset="0"/>
                <a:cs typeface="Arial" panose="020B0604020202020204" pitchFamily="34" charset="0"/>
              </a:rPr>
              <a:t>k</a:t>
            </a:r>
            <a:r>
              <a:rPr lang="en-US" sz="2000" dirty="0">
                <a:latin typeface="Arial" panose="020B0604020202020204" pitchFamily="34" charset="0"/>
                <a:cs typeface="Arial" panose="020B0604020202020204" pitchFamily="34" charset="0"/>
              </a:rPr>
              <a:t> | </a:t>
            </a:r>
            <a:r>
              <a:rPr lang="en-US" sz="2000" i="1" dirty="0" err="1">
                <a:latin typeface="Arial" panose="020B0604020202020204" pitchFamily="34" charset="0"/>
                <a:cs typeface="Arial" panose="020B0604020202020204" pitchFamily="34" charset="0"/>
              </a:rPr>
              <a:t>f</a:t>
            </a:r>
            <a:r>
              <a:rPr lang="en-US" sz="2000" i="1" baseline="-25000" dirty="0" err="1">
                <a:latin typeface="Arial" panose="020B0604020202020204" pitchFamily="34" charset="0"/>
                <a:cs typeface="Arial" panose="020B0604020202020204" pitchFamily="34" charset="0"/>
              </a:rPr>
              <a:t>j</a:t>
            </a:r>
            <a:r>
              <a:rPr lang="en-US" sz="2000" i="1" dirty="0">
                <a:latin typeface="Arial" panose="020B0604020202020204" pitchFamily="34" charset="0"/>
                <a:cs typeface="Arial" panose="020B0604020202020204" pitchFamily="34" charset="0"/>
              </a:rPr>
              <a:t>(x)</a:t>
            </a:r>
            <a:r>
              <a:rPr lang="en-US" sz="2000" dirty="0">
                <a:latin typeface="Arial" panose="020B0604020202020204" pitchFamily="34" charset="0"/>
                <a:cs typeface="Arial" panose="020B0604020202020204" pitchFamily="34" charset="0"/>
              </a:rPr>
              <a:t> &lt; </a:t>
            </a:r>
            <a:r>
              <a:rPr lang="en-US" sz="2000" i="1" dirty="0" err="1">
                <a:latin typeface="Arial" panose="020B0604020202020204" pitchFamily="34" charset="0"/>
                <a:cs typeface="Arial" panose="020B0604020202020204" pitchFamily="34" charset="0"/>
              </a:rPr>
              <a:t>f</a:t>
            </a:r>
            <a:r>
              <a:rPr lang="en-US" sz="2000" i="1" baseline="-25000" dirty="0" err="1">
                <a:latin typeface="Arial" panose="020B0604020202020204" pitchFamily="34" charset="0"/>
                <a:cs typeface="Arial" panose="020B0604020202020204" pitchFamily="34" charset="0"/>
              </a:rPr>
              <a:t>j</a:t>
            </a:r>
            <a:r>
              <a:rPr lang="en-US" sz="2000" i="1" dirty="0">
                <a:latin typeface="Arial" panose="020B0604020202020204" pitchFamily="34" charset="0"/>
                <a:cs typeface="Arial" panose="020B0604020202020204" pitchFamily="34" charset="0"/>
              </a:rPr>
              <a:t>(y). </a:t>
            </a:r>
            <a:r>
              <a:rPr lang="en-US" sz="2000" dirty="0">
                <a:latin typeface="Arial" panose="020B0604020202020204" pitchFamily="34" charset="0"/>
                <a:cs typeface="Arial" panose="020B0604020202020204" pitchFamily="34" charset="0"/>
              </a:rPr>
              <a:t>For the case that neither </a:t>
            </a:r>
            <a:r>
              <a:rPr lang="en-US" sz="2000" i="1" dirty="0">
                <a:latin typeface="Arial" panose="020B0604020202020204" pitchFamily="34" charset="0"/>
                <a:cs typeface="Arial" panose="020B0604020202020204" pitchFamily="34" charset="0"/>
              </a:rPr>
              <a:t>x</a:t>
            </a:r>
            <a:r>
              <a:rPr lang="en-US" sz="2000" dirty="0">
                <a:latin typeface="Arial" panose="020B0604020202020204" pitchFamily="34" charset="0"/>
                <a:cs typeface="Arial" panose="020B0604020202020204" pitchFamily="34" charset="0"/>
              </a:rPr>
              <a:t> </a:t>
            </a:r>
            <a:r>
              <a:rPr lang="en-US" altLang="ja-JP" sz="2000" dirty="0">
                <a:latin typeface="Arial" panose="020B0604020202020204" pitchFamily="34" charset="0"/>
                <a:ea typeface="Adobe Fan Heiti Std B"/>
                <a:cs typeface="Arial" panose="020B0604020202020204" pitchFamily="34" charset="0"/>
              </a:rPr>
              <a:t>&lt;</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y</a:t>
            </a:r>
            <a:r>
              <a:rPr lang="en-US" sz="2000" dirty="0">
                <a:latin typeface="Arial" panose="020B0604020202020204" pitchFamily="34" charset="0"/>
                <a:cs typeface="Arial" panose="020B0604020202020204" pitchFamily="34" charset="0"/>
              </a:rPr>
              <a:t> nor </a:t>
            </a:r>
            <a:r>
              <a:rPr lang="en-US" sz="2000" i="1" dirty="0">
                <a:latin typeface="Arial" panose="020B0604020202020204" pitchFamily="34" charset="0"/>
                <a:cs typeface="Arial" panose="020B0604020202020204" pitchFamily="34" charset="0"/>
              </a:rPr>
              <a:t>y</a:t>
            </a:r>
            <a:r>
              <a:rPr lang="en-US" altLang="ja-JP" sz="2000" dirty="0">
                <a:latin typeface="Arial" panose="020B0604020202020204" pitchFamily="34" charset="0"/>
                <a:ea typeface="Adobe Fan Heiti Std B"/>
                <a:cs typeface="Arial" panose="020B0604020202020204" pitchFamily="34" charset="0"/>
              </a:rPr>
              <a:t> &lt;</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x</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x </a:t>
            </a:r>
            <a:r>
              <a:rPr lang="en-US" sz="2000" dirty="0">
                <a:latin typeface="Arial" panose="020B0604020202020204" pitchFamily="34" charset="0"/>
                <a:cs typeface="Arial" panose="020B0604020202020204" pitchFamily="34" charset="0"/>
              </a:rPr>
              <a:t>and </a:t>
            </a:r>
            <a:r>
              <a:rPr lang="en-US" sz="2000" i="1" dirty="0">
                <a:latin typeface="Arial" panose="020B0604020202020204" pitchFamily="34" charset="0"/>
                <a:cs typeface="Arial" panose="020B0604020202020204" pitchFamily="34" charset="0"/>
              </a:rPr>
              <a:t>y </a:t>
            </a:r>
            <a:r>
              <a:rPr lang="en-US" sz="2000" dirty="0">
                <a:latin typeface="Arial" panose="020B0604020202020204" pitchFamily="34" charset="0"/>
                <a:cs typeface="Arial" panose="020B0604020202020204" pitchFamily="34" charset="0"/>
              </a:rPr>
              <a:t>are called “non-dominated” solutions or “trade-off” solutions</a:t>
            </a:r>
            <a:endParaRPr lang="th-TH" sz="2000" dirty="0">
              <a:latin typeface="Arial" panose="020B0604020202020204" pitchFamily="34" charset="0"/>
            </a:endParaRPr>
          </a:p>
        </p:txBody>
      </p:sp>
    </p:spTree>
    <p:extLst>
      <p:ext uri="{BB962C8B-B14F-4D97-AF65-F5344CB8AC3E}">
        <p14:creationId xmlns:p14="http://schemas.microsoft.com/office/powerpoint/2010/main" val="2686868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Metaheuristics</a:t>
            </a:r>
            <a:r>
              <a:rPr lang="en-US" dirty="0"/>
              <a:t> for Multi-objective Optimization</a:t>
            </a:r>
            <a:endParaRPr lang="th-TH" dirty="0"/>
          </a:p>
        </p:txBody>
      </p:sp>
      <p:sp>
        <p:nvSpPr>
          <p:cNvPr id="3" name="Content Placeholder 2"/>
          <p:cNvSpPr>
            <a:spLocks noGrp="1"/>
          </p:cNvSpPr>
          <p:nvPr>
            <p:ph idx="1"/>
          </p:nvPr>
        </p:nvSpPr>
        <p:spPr>
          <a:xfrm>
            <a:off x="475814" y="1570383"/>
            <a:ext cx="11229516" cy="4426829"/>
          </a:xfrm>
        </p:spPr>
        <p:txBody>
          <a:bodyPr>
            <a:normAutofit fontScale="85000" lnSpcReduction="20000"/>
          </a:bodyPr>
          <a:lstStyle/>
          <a:p>
            <a:r>
              <a:rPr lang="en-US" dirty="0"/>
              <a:t>Multi-objective Genetic Algorithm</a:t>
            </a:r>
          </a:p>
          <a:p>
            <a:pPr lvl="1"/>
            <a:r>
              <a:rPr lang="en-US" dirty="0"/>
              <a:t>MOGA (</a:t>
            </a:r>
            <a:r>
              <a:rPr lang="en-US" dirty="0" err="1"/>
              <a:t>Tadahiko</a:t>
            </a:r>
            <a:r>
              <a:rPr lang="en-US" dirty="0"/>
              <a:t> Murata and </a:t>
            </a:r>
            <a:r>
              <a:rPr lang="en-US" dirty="0" err="1"/>
              <a:t>Hisao</a:t>
            </a:r>
            <a:r>
              <a:rPr lang="en-US" dirty="0"/>
              <a:t> </a:t>
            </a:r>
            <a:r>
              <a:rPr lang="en-US" dirty="0" err="1"/>
              <a:t>Ishibuchi</a:t>
            </a:r>
            <a:r>
              <a:rPr lang="en-US" dirty="0"/>
              <a:t>. 1995. “MOGA: Multi-Objective Genetic Algorithms”.</a:t>
            </a:r>
          </a:p>
          <a:p>
            <a:pPr lvl="1"/>
            <a:r>
              <a:rPr lang="en-US" dirty="0"/>
              <a:t>NSGA II (</a:t>
            </a:r>
            <a:r>
              <a:rPr lang="en-US" dirty="0" err="1"/>
              <a:t>Kalyanmoy</a:t>
            </a:r>
            <a:r>
              <a:rPr lang="en-US" dirty="0"/>
              <a:t> Deb, Samir Agrawal, </a:t>
            </a:r>
            <a:r>
              <a:rPr lang="en-US" dirty="0" err="1"/>
              <a:t>Amrit</a:t>
            </a:r>
            <a:r>
              <a:rPr lang="en-US" dirty="0"/>
              <a:t> </a:t>
            </a:r>
            <a:r>
              <a:rPr lang="en-US" dirty="0" err="1"/>
              <a:t>Pratab</a:t>
            </a:r>
            <a:r>
              <a:rPr lang="en-US" dirty="0"/>
              <a:t>, and T. </a:t>
            </a:r>
            <a:r>
              <a:rPr lang="en-US" dirty="0" err="1"/>
              <a:t>Meyarivan</a:t>
            </a:r>
            <a:r>
              <a:rPr lang="en-US" dirty="0"/>
              <a:t>. 2002 “A Fast Elitist Non-Dominated Sorting Genetic Algorithm for Multi-Objective Optimization: NSGA-II”)</a:t>
            </a:r>
          </a:p>
          <a:p>
            <a:r>
              <a:rPr lang="en-US" dirty="0"/>
              <a:t>Multi-objective Particle Swarm Optimization</a:t>
            </a:r>
          </a:p>
          <a:p>
            <a:pPr lvl="1"/>
            <a:r>
              <a:rPr lang="en-US" dirty="0"/>
              <a:t>MOPSO (C.A. </a:t>
            </a:r>
            <a:r>
              <a:rPr lang="en-US" dirty="0" err="1"/>
              <a:t>Coello</a:t>
            </a:r>
            <a:r>
              <a:rPr lang="en-US" dirty="0"/>
              <a:t> and M.S </a:t>
            </a:r>
            <a:r>
              <a:rPr lang="en-US" dirty="0" err="1"/>
              <a:t>Lechuga</a:t>
            </a:r>
            <a:r>
              <a:rPr lang="en-US" dirty="0"/>
              <a:t>. 2002. “MOPSO: a proposal for multiple objective particle swarm optimization”) </a:t>
            </a:r>
          </a:p>
          <a:p>
            <a:pPr lvl="1"/>
            <a:r>
              <a:rPr lang="en-US" dirty="0"/>
              <a:t>TV-MOPSO (</a:t>
            </a:r>
            <a:r>
              <a:rPr lang="en-US" dirty="0" err="1"/>
              <a:t>Tripathi</a:t>
            </a:r>
            <a:r>
              <a:rPr lang="en-US" dirty="0"/>
              <a:t>, P. K., </a:t>
            </a:r>
            <a:r>
              <a:rPr lang="en-US" dirty="0" err="1"/>
              <a:t>Bandyopadhyay</a:t>
            </a:r>
            <a:r>
              <a:rPr lang="en-US" dirty="0"/>
              <a:t>, S., and Pal, S. K. 2007. “Multi-objective particle swarm optimization with time variant inertia and acceleration coefficients”.</a:t>
            </a:r>
          </a:p>
          <a:p>
            <a:pPr lvl="1"/>
            <a:r>
              <a:rPr lang="en-US" dirty="0"/>
              <a:t>CCS-MOPSO (</a:t>
            </a:r>
            <a:r>
              <a:rPr lang="en-US" dirty="0" err="1"/>
              <a:t>Kaveh</a:t>
            </a:r>
            <a:r>
              <a:rPr lang="en-US" dirty="0"/>
              <a:t>, A. </a:t>
            </a:r>
            <a:r>
              <a:rPr lang="en-US" dirty="0" err="1"/>
              <a:t>andLaknejadi</a:t>
            </a:r>
            <a:r>
              <a:rPr lang="en-US" dirty="0"/>
              <a:t>, K. 2011. “A novel hybrid charge system search and particle swarm optimization method for multi-objective optimization”.</a:t>
            </a:r>
          </a:p>
          <a:p>
            <a:pPr lvl="1"/>
            <a:r>
              <a:rPr lang="en-US" dirty="0"/>
              <a:t>MOLS-MOPSO (</a:t>
            </a:r>
            <a:r>
              <a:rPr lang="en-US" dirty="0" err="1"/>
              <a:t>Xu</a:t>
            </a:r>
            <a:r>
              <a:rPr lang="en-US" dirty="0"/>
              <a:t>, G., Yang, Y., Liu, B.-B., </a:t>
            </a:r>
            <a:r>
              <a:rPr lang="en-US" dirty="0" err="1"/>
              <a:t>Xu</a:t>
            </a:r>
            <a:r>
              <a:rPr lang="en-US" dirty="0"/>
              <a:t>, Y., and Wu, A. 2015. “An efficient hybrid multi-objective particle swarm optimization with a multi-objective dichotomy line search.”</a:t>
            </a:r>
          </a:p>
          <a:p>
            <a:pPr lvl="1"/>
            <a:endParaRPr lang="en-US" dirty="0"/>
          </a:p>
          <a:p>
            <a:pPr marL="268288" lvl="1" indent="-268288"/>
            <a:r>
              <a:rPr lang="en-US" dirty="0"/>
              <a:t>ETC.</a:t>
            </a:r>
          </a:p>
          <a:p>
            <a:pPr lvl="1"/>
            <a:endParaRPr lang="en-US" dirty="0"/>
          </a:p>
          <a:p>
            <a:pPr marL="0" indent="0">
              <a:buNone/>
            </a:pPr>
            <a:endParaRPr lang="th-TH" dirty="0"/>
          </a:p>
        </p:txBody>
      </p:sp>
    </p:spTree>
    <p:extLst>
      <p:ext uri="{BB962C8B-B14F-4D97-AF65-F5344CB8AC3E}">
        <p14:creationId xmlns:p14="http://schemas.microsoft.com/office/powerpoint/2010/main" val="3870100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a:t>
            </a:r>
            <a:endParaRPr lang="th-TH"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a:t>Presentation of </a:t>
            </a:r>
            <a:r>
              <a:rPr lang="en-US" dirty="0" err="1"/>
              <a:t>Metaheuristic</a:t>
            </a:r>
            <a:r>
              <a:rPr lang="en-US" dirty="0"/>
              <a:t> Applications from Literature Review</a:t>
            </a:r>
            <a:endParaRPr lang="th-TH" dirty="0"/>
          </a:p>
        </p:txBody>
      </p:sp>
    </p:spTree>
    <p:extLst>
      <p:ext uri="{BB962C8B-B14F-4D97-AF65-F5344CB8AC3E}">
        <p14:creationId xmlns:p14="http://schemas.microsoft.com/office/powerpoint/2010/main" val="2450288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9" id="{C62A709E-BDC5-A046-9ECD-57A6FD34528D}" vid="{392FA3C1-01DE-2349-B0AB-32C1135A0C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1837</TotalTime>
  <Words>471</Words>
  <Application>Microsoft Office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Multi-objective Optimization</vt:lpstr>
      <vt:lpstr>Multi-objective Optimization</vt:lpstr>
      <vt:lpstr>Multi-objective Optimization</vt:lpstr>
      <vt:lpstr>Multi-objective Optimization</vt:lpstr>
      <vt:lpstr>Multi-objective Optimization</vt:lpstr>
      <vt:lpstr>Metaheuristics for Multi-objective Optimization</vt:lpstr>
      <vt:lpstr>Workshop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Huynh Trung Luong</dc:creator>
  <cp:lastModifiedBy>Thitipong Jamrus</cp:lastModifiedBy>
  <cp:revision>170</cp:revision>
  <dcterms:created xsi:type="dcterms:W3CDTF">2019-10-02T07:34:54Z</dcterms:created>
  <dcterms:modified xsi:type="dcterms:W3CDTF">2020-05-08T03:45:33Z</dcterms:modified>
</cp:coreProperties>
</file>