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501" r:id="rId2"/>
    <p:sldId id="502" r:id="rId3"/>
    <p:sldId id="490" r:id="rId4"/>
    <p:sldId id="489" r:id="rId5"/>
    <p:sldId id="491" r:id="rId6"/>
    <p:sldId id="492" r:id="rId7"/>
    <p:sldId id="480" r:id="rId8"/>
    <p:sldId id="493" r:id="rId9"/>
    <p:sldId id="494" r:id="rId10"/>
    <p:sldId id="496" r:id="rId11"/>
    <p:sldId id="498" r:id="rId12"/>
    <p:sldId id="497" r:id="rId13"/>
    <p:sldId id="495" r:id="rId14"/>
    <p:sldId id="290" r:id="rId15"/>
    <p:sldId id="299" r:id="rId16"/>
    <p:sldId id="301" r:id="rId17"/>
    <p:sldId id="310" r:id="rId18"/>
    <p:sldId id="30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5" d="100"/>
          <a:sy n="95" d="100"/>
        </p:scale>
        <p:origin x="134" y="7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itipong Jamrus" userId="f39b213f-51a9-4f76-8fcf-b0f8113fbeed" providerId="ADAL" clId="{5011B9FF-8356-47EE-BB63-3C5F3BA28FC1}"/>
    <pc:docChg chg="delSld">
      <pc:chgData name="Thitipong Jamrus" userId="f39b213f-51a9-4f76-8fcf-b0f8113fbeed" providerId="ADAL" clId="{5011B9FF-8356-47EE-BB63-3C5F3BA28FC1}" dt="2020-07-07T02:04:51.844" v="0" actId="47"/>
      <pc:docMkLst>
        <pc:docMk/>
      </pc:docMkLst>
      <pc:sldChg chg="del">
        <pc:chgData name="Thitipong Jamrus" userId="f39b213f-51a9-4f76-8fcf-b0f8113fbeed" providerId="ADAL" clId="{5011B9FF-8356-47EE-BB63-3C5F3BA28FC1}" dt="2020-07-07T02:04:51.844" v="0" actId="47"/>
        <pc:sldMkLst>
          <pc:docMk/>
          <pc:sldMk cId="124128879" sldId="481"/>
        </pc:sldMkLst>
      </pc:sldChg>
      <pc:sldChg chg="del">
        <pc:chgData name="Thitipong Jamrus" userId="f39b213f-51a9-4f76-8fcf-b0f8113fbeed" providerId="ADAL" clId="{5011B9FF-8356-47EE-BB63-3C5F3BA28FC1}" dt="2020-07-07T02:04:51.844" v="0" actId="47"/>
        <pc:sldMkLst>
          <pc:docMk/>
          <pc:sldMk cId="1927279360" sldId="482"/>
        </pc:sldMkLst>
      </pc:sldChg>
      <pc:sldChg chg="del">
        <pc:chgData name="Thitipong Jamrus" userId="f39b213f-51a9-4f76-8fcf-b0f8113fbeed" providerId="ADAL" clId="{5011B9FF-8356-47EE-BB63-3C5F3BA28FC1}" dt="2020-07-07T02:04:51.844" v="0" actId="47"/>
        <pc:sldMkLst>
          <pc:docMk/>
          <pc:sldMk cId="2686868276" sldId="483"/>
        </pc:sldMkLst>
      </pc:sldChg>
      <pc:sldChg chg="del">
        <pc:chgData name="Thitipong Jamrus" userId="f39b213f-51a9-4f76-8fcf-b0f8113fbeed" providerId="ADAL" clId="{5011B9FF-8356-47EE-BB63-3C5F3BA28FC1}" dt="2020-07-07T02:04:51.844" v="0" actId="47"/>
        <pc:sldMkLst>
          <pc:docMk/>
          <pc:sldMk cId="3870100865" sldId="484"/>
        </pc:sldMkLst>
      </pc:sldChg>
      <pc:sldChg chg="del">
        <pc:chgData name="Thitipong Jamrus" userId="f39b213f-51a9-4f76-8fcf-b0f8113fbeed" providerId="ADAL" clId="{5011B9FF-8356-47EE-BB63-3C5F3BA28FC1}" dt="2020-07-07T02:04:51.844" v="0" actId="47"/>
        <pc:sldMkLst>
          <pc:docMk/>
          <pc:sldMk cId="526234330" sldId="486"/>
        </pc:sldMkLst>
      </pc:sldChg>
      <pc:sldChg chg="del">
        <pc:chgData name="Thitipong Jamrus" userId="f39b213f-51a9-4f76-8fcf-b0f8113fbeed" providerId="ADAL" clId="{5011B9FF-8356-47EE-BB63-3C5F3BA28FC1}" dt="2020-07-07T02:04:51.844" v="0" actId="47"/>
        <pc:sldMkLst>
          <pc:docMk/>
          <pc:sldMk cId="694003351" sldId="487"/>
        </pc:sldMkLst>
      </pc:sldChg>
      <pc:sldChg chg="del">
        <pc:chgData name="Thitipong Jamrus" userId="f39b213f-51a9-4f76-8fcf-b0f8113fbeed" providerId="ADAL" clId="{5011B9FF-8356-47EE-BB63-3C5F3BA28FC1}" dt="2020-07-07T02:04:51.844" v="0" actId="47"/>
        <pc:sldMkLst>
          <pc:docMk/>
          <pc:sldMk cId="2450288934" sldId="500"/>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07-Jul-20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CDD4E89-1415-4FED-821E-253B644C2A92}" type="datetimeFigureOut">
              <a:rPr lang="th-TH" smtClean="0"/>
              <a:pPr/>
              <a:t>07/07/63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02047F1-ABA8-4454-B04E-C751E2CDE4C6}" type="slidenum">
              <a:rPr lang="th-TH" smtClean="0"/>
              <a:pPr/>
              <a:t>‹#›</a:t>
            </a:fld>
            <a:endParaRPr lang="th-TH"/>
          </a:p>
        </p:txBody>
      </p:sp>
    </p:spTree>
    <p:extLst>
      <p:ext uri="{BB962C8B-B14F-4D97-AF65-F5344CB8AC3E}">
        <p14:creationId xmlns:p14="http://schemas.microsoft.com/office/powerpoint/2010/main" val="1223469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07-Jul-20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 id="214748366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0.png"/></Relationships>
</file>

<file path=ppt/slides/_rels/slide9.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Advanced Optimization: </a:t>
            </a:r>
          </a:p>
          <a:p>
            <a:r>
              <a:rPr lang="en-US" dirty="0">
                <a:solidFill>
                  <a:srgbClr val="002060"/>
                </a:solidFill>
              </a:rPr>
              <a:t>Techniques and Industrial Applications</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r>
              <a:rPr lang="en-US" sz="3600" dirty="0">
                <a:solidFill>
                  <a:srgbClr val="002060"/>
                </a:solidFill>
                <a:effectLst>
                  <a:outerShdw blurRad="38100" dist="38100" dir="2700000" algn="tl">
                    <a:srgbClr val="000000">
                      <a:alpha val="43137"/>
                    </a:srgbClr>
                  </a:outerShdw>
                </a:effectLst>
                <a:ea typeface="+mj-ea"/>
              </a:rPr>
              <a:t>Module 2: Heuristics and Metaheuristics</a:t>
            </a:r>
          </a:p>
        </p:txBody>
      </p:sp>
    </p:spTree>
    <p:extLst>
      <p:ext uri="{BB962C8B-B14F-4D97-AF65-F5344CB8AC3E}">
        <p14:creationId xmlns:p14="http://schemas.microsoft.com/office/powerpoint/2010/main" val="2508605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Adaptive Large Neighborhood Search (ALNS)</a:t>
            </a:r>
            <a:endParaRPr lang="th-TH"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algorithm calculates the probability </a:t>
                </a:r>
                <a14:m>
                  <m:oMath xmlns:m="http://schemas.openxmlformats.org/officeDocument/2006/math">
                    <m:sSubSup>
                      <m:sSubSupPr>
                        <m:ctrlPr>
                          <a:rPr lang="en-US" sz="3600" i="1" smtClean="0">
                            <a:latin typeface="Cambria Math" panose="02040503050406030204" pitchFamily="18" charset="0"/>
                          </a:rPr>
                        </m:ctrlPr>
                      </m:sSubSupPr>
                      <m:e>
                        <m:r>
                          <a:rPr lang="el-GR" sz="3600" i="1" smtClean="0">
                            <a:latin typeface="Cambria Math" panose="02040503050406030204" pitchFamily="18" charset="0"/>
                          </a:rPr>
                          <m:t>𝛷</m:t>
                        </m:r>
                      </m:e>
                      <m:sub>
                        <m:r>
                          <a:rPr lang="en-US" sz="3600" b="0" i="1" smtClean="0">
                            <a:latin typeface="Cambria Math" panose="02040503050406030204" pitchFamily="18" charset="0"/>
                          </a:rPr>
                          <m:t>𝑗</m:t>
                        </m:r>
                      </m:sub>
                      <m:sup>
                        <m:r>
                          <a:rPr lang="en-US" sz="3600" b="0" i="1" smtClean="0">
                            <a:latin typeface="Cambria Math" panose="02040503050406030204" pitchFamily="18" charset="0"/>
                          </a:rPr>
                          <m:t>−</m:t>
                        </m:r>
                      </m:sup>
                    </m:sSubSup>
                  </m:oMath>
                </a14:m>
                <a:r>
                  <a:rPr lang="en-US" dirty="0"/>
                  <a:t> of choosing the </a:t>
                </a:r>
                <a:r>
                  <a:rPr lang="en-US" i="1" dirty="0" err="1"/>
                  <a:t>j</a:t>
                </a:r>
                <a:r>
                  <a:rPr lang="en-US" baseline="30000" dirty="0" err="1"/>
                  <a:t>th</a:t>
                </a:r>
                <a:r>
                  <a:rPr lang="en-US" dirty="0"/>
                  <a:t> destroy method as follows</a:t>
                </a:r>
              </a:p>
              <a:p>
                <a:pPr marL="0" indent="0">
                  <a:buNone/>
                </a:pPr>
                <a:endParaRPr lang="en-US" dirty="0"/>
              </a:p>
              <a:p>
                <a:endParaRPr lang="en-US" dirty="0"/>
              </a:p>
              <a:p>
                <a:pPr marL="0" indent="0">
                  <a:buNone/>
                </a:pPr>
                <a:endParaRPr lang="en-US" dirty="0"/>
              </a:p>
              <a:p>
                <a:pPr marL="0" indent="0">
                  <a:buNone/>
                </a:pPr>
                <a:r>
                  <a:rPr lang="en-US" dirty="0"/>
                  <a:t>and the probabilities for choosing the repair methods are determined in the same way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5"/>
                <a:stretch>
                  <a:fillRect l="-1086" t="-567"/>
                </a:stretch>
              </a:blipFill>
            </p:spPr>
            <p:txBody>
              <a:bodyPr/>
              <a:lstStyle/>
              <a:p>
                <a:r>
                  <a:rPr lang="th-TH">
                    <a:noFill/>
                  </a:rPr>
                  <a:t> </a:t>
                </a:r>
              </a:p>
            </p:txBody>
          </p:sp>
        </mc:Fallback>
      </mc:AlternateContent>
      <p:pic>
        <p:nvPicPr>
          <p:cNvPr id="4" name="Picture 3"/>
          <p:cNvPicPr>
            <a:picLocks noChangeAspect="1"/>
          </p:cNvPicPr>
          <p:nvPr/>
        </p:nvPicPr>
        <p:blipFill rotWithShape="1">
          <a:blip r:embed="rId6"/>
          <a:srcRect l="26401" t="47243" r="50965" b="32720"/>
          <a:stretch/>
        </p:blipFill>
        <p:spPr>
          <a:xfrm>
            <a:off x="4532826" y="2850374"/>
            <a:ext cx="2921521" cy="1285897"/>
          </a:xfrm>
          <a:prstGeom prst="rect">
            <a:avLst/>
          </a:prstGeom>
        </p:spPr>
      </p:pic>
    </p:spTree>
    <p:extLst>
      <p:ext uri="{BB962C8B-B14F-4D97-AF65-F5344CB8AC3E}">
        <p14:creationId xmlns:p14="http://schemas.microsoft.com/office/powerpoint/2010/main" val="304613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Adaptive Large Neighborhood Search (ALNS)</a:t>
            </a:r>
            <a:endParaRPr lang="th-TH" dirty="0"/>
          </a:p>
        </p:txBody>
      </p:sp>
      <p:sp>
        <p:nvSpPr>
          <p:cNvPr id="3" name="Content Placeholder 2"/>
          <p:cNvSpPr>
            <a:spLocks noGrp="1"/>
          </p:cNvSpPr>
          <p:nvPr>
            <p:ph idx="1"/>
          </p:nvPr>
        </p:nvSpPr>
        <p:spPr>
          <a:xfrm>
            <a:off x="475814" y="1573307"/>
            <a:ext cx="11229516" cy="4423906"/>
          </a:xfrm>
        </p:spPr>
        <p:txBody>
          <a:bodyPr>
            <a:normAutofit/>
          </a:bodyPr>
          <a:lstStyle/>
          <a:p>
            <a:r>
              <a:rPr lang="en-US" sz="2600" dirty="0"/>
              <a:t>The weights are adjusted dynamically, based on the recorded performance of each destroy and repair method. This takes place in line 12: when an iteration of the ALNS heuristic is completed, a score y for the destroy and repair method used in the iteration is computed using the formula</a:t>
            </a:r>
          </a:p>
        </p:txBody>
      </p:sp>
      <p:pic>
        <p:nvPicPr>
          <p:cNvPr id="5" name="Picture 4"/>
          <p:cNvPicPr>
            <a:picLocks noChangeAspect="1"/>
          </p:cNvPicPr>
          <p:nvPr/>
        </p:nvPicPr>
        <p:blipFill rotWithShape="1">
          <a:blip r:embed="rId2"/>
          <a:srcRect l="17514" t="53861" r="13655" b="25367"/>
          <a:stretch/>
        </p:blipFill>
        <p:spPr>
          <a:xfrm>
            <a:off x="1254406" y="3347916"/>
            <a:ext cx="9988412" cy="1694731"/>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564776" y="5204012"/>
                <a:ext cx="11140553" cy="88261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Where </a:t>
                </a:r>
                <a14:m>
                  <m:oMath xmlns:m="http://schemas.openxmlformats.org/officeDocument/2006/math">
                    <m:sSub>
                      <m:sSubPr>
                        <m:ctrlPr>
                          <a:rPr lang="en-US" sz="2800" i="1" dirty="0" smtClean="0">
                            <a:latin typeface="Cambria Math" panose="02040503050406030204" pitchFamily="18" charset="0"/>
                            <a:cs typeface="Arial" panose="020B0604020202020204" pitchFamily="34" charset="0"/>
                          </a:rPr>
                        </m:ctrlPr>
                      </m:sSubPr>
                      <m:e>
                        <m:r>
                          <m:rPr>
                            <m:sty m:val="p"/>
                          </m:rPr>
                          <a:rPr lang="el-GR" sz="2800" i="1" dirty="0" smtClean="0">
                            <a:latin typeface="Cambria Math" panose="02040503050406030204" pitchFamily="18" charset="0"/>
                            <a:cs typeface="Arial" panose="020B0604020202020204" pitchFamily="34" charset="0"/>
                          </a:rPr>
                          <m:t>ω</m:t>
                        </m:r>
                      </m:e>
                      <m:sub>
                        <m:r>
                          <a:rPr lang="en-US" sz="2800" b="0" i="1" dirty="0" smtClean="0">
                            <a:latin typeface="Cambria Math" panose="02040503050406030204" pitchFamily="18" charset="0"/>
                            <a:cs typeface="Arial" panose="020B0604020202020204" pitchFamily="34" charset="0"/>
                          </a:rPr>
                          <m:t>1</m:t>
                        </m:r>
                      </m:sub>
                    </m:sSub>
                    <m:r>
                      <a:rPr lang="en-US" sz="2800" b="0" i="1" dirty="0" smtClean="0">
                        <a:latin typeface="Cambria Math" panose="02040503050406030204" pitchFamily="18" charset="0"/>
                        <a:cs typeface="Arial" panose="020B0604020202020204" pitchFamily="34" charset="0"/>
                      </a:rPr>
                      <m:t>,</m:t>
                    </m:r>
                    <m:sSub>
                      <m:sSubPr>
                        <m:ctrlPr>
                          <a:rPr lang="en-US" sz="2800" i="1" dirty="0">
                            <a:latin typeface="Cambria Math" panose="02040503050406030204" pitchFamily="18" charset="0"/>
                            <a:cs typeface="Arial" panose="020B0604020202020204" pitchFamily="34" charset="0"/>
                          </a:rPr>
                        </m:ctrlPr>
                      </m:sSubPr>
                      <m:e>
                        <m:r>
                          <m:rPr>
                            <m:sty m:val="p"/>
                          </m:rPr>
                          <a:rPr lang="el-GR" sz="2800" i="1" dirty="0">
                            <a:latin typeface="Cambria Math" panose="02040503050406030204" pitchFamily="18" charset="0"/>
                            <a:cs typeface="Arial" panose="020B0604020202020204" pitchFamily="34" charset="0"/>
                          </a:rPr>
                          <m:t>ω</m:t>
                        </m:r>
                      </m:e>
                      <m:sub>
                        <m:r>
                          <a:rPr lang="en-US" sz="2800" b="0" i="1" dirty="0" smtClean="0">
                            <a:latin typeface="Cambria Math" panose="02040503050406030204" pitchFamily="18" charset="0"/>
                            <a:cs typeface="Arial" panose="020B0604020202020204" pitchFamily="34" charset="0"/>
                          </a:rPr>
                          <m:t>2</m:t>
                        </m:r>
                      </m:sub>
                    </m:sSub>
                    <m:r>
                      <a:rPr lang="en-US" sz="2800" b="0" i="1" dirty="0" smtClean="0">
                        <a:latin typeface="Cambria Math" panose="02040503050406030204" pitchFamily="18" charset="0"/>
                        <a:cs typeface="Arial" panose="020B0604020202020204" pitchFamily="34" charset="0"/>
                      </a:rPr>
                      <m:t>,</m:t>
                    </m:r>
                    <m:sSub>
                      <m:sSubPr>
                        <m:ctrlPr>
                          <a:rPr lang="en-US" sz="2800" i="1" dirty="0">
                            <a:latin typeface="Cambria Math" panose="02040503050406030204" pitchFamily="18" charset="0"/>
                            <a:cs typeface="Arial" panose="020B0604020202020204" pitchFamily="34" charset="0"/>
                          </a:rPr>
                        </m:ctrlPr>
                      </m:sSubPr>
                      <m:e>
                        <m:r>
                          <m:rPr>
                            <m:sty m:val="p"/>
                          </m:rPr>
                          <a:rPr lang="el-GR" sz="2800" i="1" dirty="0">
                            <a:latin typeface="Cambria Math" panose="02040503050406030204" pitchFamily="18" charset="0"/>
                            <a:cs typeface="Arial" panose="020B0604020202020204" pitchFamily="34" charset="0"/>
                          </a:rPr>
                          <m:t>ω</m:t>
                        </m:r>
                      </m:e>
                      <m:sub>
                        <m:r>
                          <a:rPr lang="en-US" sz="2800" b="0" i="1" dirty="0" smtClean="0">
                            <a:latin typeface="Cambria Math" panose="02040503050406030204" pitchFamily="18" charset="0"/>
                            <a:cs typeface="Arial" panose="020B0604020202020204" pitchFamily="34" charset="0"/>
                          </a:rPr>
                          <m:t>3</m:t>
                        </m:r>
                      </m:sub>
                    </m:sSub>
                    <m:r>
                      <a:rPr lang="en-US" sz="2800" b="0" i="1" dirty="0" smtClean="0">
                        <a:latin typeface="Cambria Math" panose="02040503050406030204" pitchFamily="18" charset="0"/>
                        <a:cs typeface="Arial" panose="020B0604020202020204" pitchFamily="34" charset="0"/>
                      </a:rPr>
                      <m:t>,  </m:t>
                    </m:r>
                    <m:r>
                      <m:rPr>
                        <m:sty m:val="p"/>
                      </m:rPr>
                      <a:rPr lang="en-US" sz="2800" b="0" i="0" dirty="0" smtClean="0">
                        <a:latin typeface="Cambria Math" panose="02040503050406030204" pitchFamily="18" charset="0"/>
                        <a:cs typeface="Arial" panose="020B0604020202020204" pitchFamily="34" charset="0"/>
                      </a:rPr>
                      <m:t>and</m:t>
                    </m:r>
                    <m:r>
                      <a:rPr lang="en-US" sz="2800" b="0" i="1" dirty="0" smtClean="0">
                        <a:latin typeface="Cambria Math" panose="02040503050406030204" pitchFamily="18" charset="0"/>
                        <a:cs typeface="Arial" panose="020B0604020202020204" pitchFamily="34" charset="0"/>
                      </a:rPr>
                      <m:t> </m:t>
                    </m:r>
                    <m:sSub>
                      <m:sSubPr>
                        <m:ctrlPr>
                          <a:rPr lang="en-US" sz="2800" i="1" dirty="0">
                            <a:latin typeface="Cambria Math" panose="02040503050406030204" pitchFamily="18" charset="0"/>
                            <a:cs typeface="Arial" panose="020B0604020202020204" pitchFamily="34" charset="0"/>
                          </a:rPr>
                        </m:ctrlPr>
                      </m:sSubPr>
                      <m:e>
                        <m:r>
                          <m:rPr>
                            <m:sty m:val="p"/>
                          </m:rPr>
                          <a:rPr lang="el-GR" sz="2800" i="1" dirty="0">
                            <a:latin typeface="Cambria Math" panose="02040503050406030204" pitchFamily="18" charset="0"/>
                            <a:cs typeface="Arial" panose="020B0604020202020204" pitchFamily="34" charset="0"/>
                          </a:rPr>
                          <m:t>ω</m:t>
                        </m:r>
                      </m:e>
                      <m:sub>
                        <m:r>
                          <a:rPr lang="en-US" sz="2800" i="1" dirty="0">
                            <a:latin typeface="Cambria Math" panose="02040503050406030204" pitchFamily="18" charset="0"/>
                            <a:cs typeface="Arial" panose="020B0604020202020204" pitchFamily="34" charset="0"/>
                          </a:rPr>
                          <m:t>1</m:t>
                        </m:r>
                      </m:sub>
                    </m:sSub>
                  </m:oMath>
                </a14:m>
                <a:r>
                  <a:rPr lang="en-US" sz="2400" dirty="0">
                    <a:latin typeface="Arial" panose="020B0604020202020204" pitchFamily="34" charset="0"/>
                    <a:cs typeface="Arial" panose="020B0604020202020204" pitchFamily="34" charset="0"/>
                  </a:rPr>
                  <a:t> are parameters. A highly value corresponds to a successful method. </a:t>
                </a:r>
                <a:endParaRPr lang="th-TH" sz="2400" dirty="0">
                  <a:latin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64776" y="5204012"/>
                <a:ext cx="11140553" cy="882614"/>
              </a:xfrm>
              <a:prstGeom prst="rect">
                <a:avLst/>
              </a:prstGeom>
              <a:blipFill rotWithShape="0">
                <a:blip r:embed="rId3"/>
                <a:stretch>
                  <a:fillRect l="-876" t="-694" b="-11111"/>
                </a:stretch>
              </a:blipFill>
            </p:spPr>
            <p:txBody>
              <a:bodyPr/>
              <a:lstStyle/>
              <a:p>
                <a:r>
                  <a:rPr lang="th-TH">
                    <a:noFill/>
                  </a:rPr>
                  <a:t> </a:t>
                </a:r>
              </a:p>
            </p:txBody>
          </p:sp>
        </mc:Fallback>
      </mc:AlternateContent>
    </p:spTree>
    <p:extLst>
      <p:ext uri="{BB962C8B-B14F-4D97-AF65-F5344CB8AC3E}">
        <p14:creationId xmlns:p14="http://schemas.microsoft.com/office/powerpoint/2010/main" val="1647324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Adaptive Large Neighborhood Search (ALNS)</a:t>
            </a:r>
            <a:endParaRPr lang="th-TH" dirty="0"/>
          </a:p>
        </p:txBody>
      </p:sp>
      <p:sp>
        <p:nvSpPr>
          <p:cNvPr id="3" name="Content Placeholder 2"/>
          <p:cNvSpPr>
            <a:spLocks noGrp="1"/>
          </p:cNvSpPr>
          <p:nvPr>
            <p:ph idx="1"/>
          </p:nvPr>
        </p:nvSpPr>
        <p:spPr/>
        <p:txBody>
          <a:bodyPr>
            <a:normAutofit fontScale="85000" lnSpcReduction="10000"/>
          </a:bodyPr>
          <a:lstStyle/>
          <a:p>
            <a:r>
              <a:rPr lang="en-US" dirty="0"/>
              <a:t>Let </a:t>
            </a:r>
            <a:r>
              <a:rPr lang="en-US" i="1" dirty="0"/>
              <a:t>a </a:t>
            </a:r>
            <a:r>
              <a:rPr lang="en-US" dirty="0"/>
              <a:t>and </a:t>
            </a:r>
            <a:r>
              <a:rPr lang="en-US" i="1" dirty="0"/>
              <a:t>b </a:t>
            </a:r>
            <a:r>
              <a:rPr lang="en-US" dirty="0"/>
              <a:t>be the indices of the destroy and repair methods that were used in the last iteration of the algorithm, respectively. The components corresponding to the selected destroy and repair methods in the r− and r+ vectors are updated using the equations</a:t>
            </a:r>
          </a:p>
          <a:p>
            <a:endParaRPr lang="en-US" dirty="0"/>
          </a:p>
          <a:p>
            <a:endParaRPr lang="en-US" dirty="0"/>
          </a:p>
          <a:p>
            <a:r>
              <a:rPr lang="en-US" dirty="0"/>
              <a:t>where </a:t>
            </a:r>
            <a:r>
              <a:rPr lang="el-GR" dirty="0"/>
              <a:t>λ</a:t>
            </a:r>
            <a:r>
              <a:rPr lang="en-US" dirty="0"/>
              <a:t> </a:t>
            </a:r>
            <a:r>
              <a:rPr lang="el-GR" dirty="0"/>
              <a:t>ϵ</a:t>
            </a:r>
            <a:r>
              <a:rPr lang="en-US" dirty="0"/>
              <a:t>  [0,1] is the </a:t>
            </a:r>
            <a:r>
              <a:rPr lang="en-US" i="1" dirty="0"/>
              <a:t>decay </a:t>
            </a:r>
            <a:r>
              <a:rPr lang="en-US" dirty="0"/>
              <a:t>parameter that controls how sensitive the weights are to changes in the performance of the destroy and repair methods. </a:t>
            </a:r>
          </a:p>
          <a:p>
            <a:r>
              <a:rPr lang="en-US" dirty="0"/>
              <a:t>Note that the weights that are not used at the current iteration remain unchanged. </a:t>
            </a:r>
          </a:p>
          <a:p>
            <a:r>
              <a:rPr lang="en-US" dirty="0"/>
              <a:t>The aim of the adaptive weight adjustment is to select weights that work well for the instance being solved.</a:t>
            </a:r>
          </a:p>
        </p:txBody>
      </p:sp>
      <p:pic>
        <p:nvPicPr>
          <p:cNvPr id="4" name="Picture 3"/>
          <p:cNvPicPr>
            <a:picLocks noChangeAspect="1"/>
          </p:cNvPicPr>
          <p:nvPr/>
        </p:nvPicPr>
        <p:blipFill rotWithShape="1">
          <a:blip r:embed="rId2"/>
          <a:srcRect l="20717" t="29412" r="15205" b="62316"/>
          <a:stretch/>
        </p:blipFill>
        <p:spPr>
          <a:xfrm>
            <a:off x="2136467" y="2985246"/>
            <a:ext cx="8337176" cy="605119"/>
          </a:xfrm>
          <a:prstGeom prst="rect">
            <a:avLst/>
          </a:prstGeom>
        </p:spPr>
      </p:pic>
    </p:spTree>
    <p:extLst>
      <p:ext uri="{BB962C8B-B14F-4D97-AF65-F5344CB8AC3E}">
        <p14:creationId xmlns:p14="http://schemas.microsoft.com/office/powerpoint/2010/main" val="2948416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Applications of LNS and ALNS</a:t>
            </a:r>
            <a:endParaRPr lang="th-TH" dirty="0"/>
          </a:p>
        </p:txBody>
      </p:sp>
      <p:sp>
        <p:nvSpPr>
          <p:cNvPr id="3" name="Content Placeholder 2"/>
          <p:cNvSpPr>
            <a:spLocks noGrp="1"/>
          </p:cNvSpPr>
          <p:nvPr>
            <p:ph idx="1"/>
          </p:nvPr>
        </p:nvSpPr>
        <p:spPr/>
        <p:txBody>
          <a:bodyPr/>
          <a:lstStyle/>
          <a:p>
            <a:r>
              <a:rPr lang="en-US" dirty="0"/>
              <a:t>Routing problems </a:t>
            </a:r>
          </a:p>
          <a:p>
            <a:pPr lvl="1"/>
            <a:r>
              <a:rPr lang="en-US" dirty="0"/>
              <a:t>TSP (Traveling salesman problem)</a:t>
            </a:r>
          </a:p>
          <a:p>
            <a:pPr lvl="1"/>
            <a:r>
              <a:rPr lang="en-US" dirty="0"/>
              <a:t>VRP (Vehicle routing problem)</a:t>
            </a:r>
          </a:p>
          <a:p>
            <a:pPr lvl="1"/>
            <a:r>
              <a:rPr lang="en-US" dirty="0"/>
              <a:t>VRPTW (Vehicle routing problem with time windows)</a:t>
            </a:r>
          </a:p>
          <a:p>
            <a:pPr lvl="1"/>
            <a:r>
              <a:rPr lang="en-US" dirty="0"/>
              <a:t>PDPTW (Pickup and delivery problem with time windows)</a:t>
            </a:r>
          </a:p>
          <a:p>
            <a:r>
              <a:rPr lang="en-US" dirty="0"/>
              <a:t>Scheduling problems</a:t>
            </a:r>
          </a:p>
          <a:p>
            <a:pPr lvl="1"/>
            <a:r>
              <a:rPr lang="en-US" dirty="0"/>
              <a:t>Single machine scheduling</a:t>
            </a:r>
          </a:p>
          <a:p>
            <a:pPr lvl="1"/>
            <a:r>
              <a:rPr lang="en-US" dirty="0"/>
              <a:t>Cumulative scheduling</a:t>
            </a:r>
          </a:p>
          <a:p>
            <a:pPr lvl="1"/>
            <a:r>
              <a:rPr lang="en-US" dirty="0"/>
              <a:t>Job shop scheduling</a:t>
            </a:r>
          </a:p>
          <a:p>
            <a:pPr lvl="1"/>
            <a:r>
              <a:rPr lang="en-US" dirty="0"/>
              <a:t>Constrained project scheduling problem</a:t>
            </a:r>
            <a:endParaRPr lang="th-TH" dirty="0"/>
          </a:p>
        </p:txBody>
      </p:sp>
    </p:spTree>
    <p:extLst>
      <p:ext uri="{BB962C8B-B14F-4D97-AF65-F5344CB8AC3E}">
        <p14:creationId xmlns:p14="http://schemas.microsoft.com/office/powerpoint/2010/main" val="3487941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Tabu</a:t>
            </a:r>
            <a:r>
              <a:rPr lang="en-US" dirty="0"/>
              <a:t> Search</a:t>
            </a:r>
          </a:p>
        </p:txBody>
      </p:sp>
      <p:sp>
        <p:nvSpPr>
          <p:cNvPr id="3" name="Content Placeholder 2"/>
          <p:cNvSpPr>
            <a:spLocks noGrp="1"/>
          </p:cNvSpPr>
          <p:nvPr>
            <p:ph idx="1"/>
          </p:nvPr>
        </p:nvSpPr>
        <p:spPr>
          <a:xfrm>
            <a:off x="986282" y="1567543"/>
            <a:ext cx="10345747" cy="4841783"/>
          </a:xfrm>
        </p:spPr>
        <p:txBody>
          <a:bodyPr>
            <a:normAutofit lnSpcReduction="10000"/>
          </a:bodyPr>
          <a:lstStyle/>
          <a:p>
            <a:pPr>
              <a:lnSpc>
                <a:spcPct val="120000"/>
              </a:lnSpc>
            </a:pPr>
            <a:r>
              <a:rPr lang="en-US" altLang="zh-CN" sz="1600" dirty="0">
                <a:ea typeface="宋体" panose="02010600030101010101" pitchFamily="2" charset="-122"/>
              </a:rPr>
              <a:t>A chief way to exploit memory in </a:t>
            </a:r>
            <a:r>
              <a:rPr lang="en-US" altLang="zh-CN" sz="1600" dirty="0" err="1">
                <a:ea typeface="宋体" panose="02010600030101010101" pitchFamily="2" charset="-122"/>
              </a:rPr>
              <a:t>tabu</a:t>
            </a:r>
            <a:r>
              <a:rPr lang="en-US" altLang="zh-CN" sz="1600" dirty="0">
                <a:ea typeface="宋体" panose="02010600030101010101" pitchFamily="2" charset="-122"/>
              </a:rPr>
              <a:t> search is to classify a subset of the moves in a neighborhood as forbidden (or </a:t>
            </a:r>
            <a:r>
              <a:rPr lang="en-US" altLang="zh-CN" sz="1600" b="1" i="1" dirty="0" err="1">
                <a:ea typeface="宋体" panose="02010600030101010101" pitchFamily="2" charset="-122"/>
              </a:rPr>
              <a:t>tabu</a:t>
            </a:r>
            <a:r>
              <a:rPr lang="en-US" altLang="zh-CN" sz="1600" dirty="0">
                <a:ea typeface="宋体" panose="02010600030101010101" pitchFamily="2" charset="-122"/>
              </a:rPr>
              <a:t>).</a:t>
            </a:r>
          </a:p>
          <a:p>
            <a:pPr>
              <a:lnSpc>
                <a:spcPct val="120000"/>
              </a:lnSpc>
            </a:pPr>
            <a:endParaRPr lang="en-US" altLang="zh-CN" sz="1600" dirty="0">
              <a:ea typeface="宋体" panose="02010600030101010101" pitchFamily="2" charset="-122"/>
            </a:endParaRPr>
          </a:p>
          <a:p>
            <a:pPr>
              <a:lnSpc>
                <a:spcPct val="120000"/>
              </a:lnSpc>
            </a:pPr>
            <a:r>
              <a:rPr lang="en-US" altLang="zh-CN" sz="1600" dirty="0">
                <a:ea typeface="宋体" panose="02010600030101010101" pitchFamily="2" charset="-122"/>
              </a:rPr>
              <a:t>A </a:t>
            </a:r>
            <a:r>
              <a:rPr lang="en-US" altLang="zh-CN" sz="1600" b="1" i="1" dirty="0">
                <a:ea typeface="宋体" panose="02010600030101010101" pitchFamily="2" charset="-122"/>
              </a:rPr>
              <a:t>neighborhood</a:t>
            </a:r>
            <a:r>
              <a:rPr lang="en-US" altLang="zh-CN" sz="1600" dirty="0">
                <a:ea typeface="宋体" panose="02010600030101010101" pitchFamily="2" charset="-122"/>
              </a:rPr>
              <a:t> is constructed to identify adjacent solutions that can be reached from current solution. </a:t>
            </a:r>
          </a:p>
          <a:p>
            <a:pPr>
              <a:lnSpc>
                <a:spcPct val="120000"/>
              </a:lnSpc>
            </a:pPr>
            <a:endParaRPr lang="en-US" altLang="zh-CN" sz="1600" dirty="0">
              <a:ea typeface="宋体" panose="02010600030101010101" pitchFamily="2" charset="-122"/>
            </a:endParaRPr>
          </a:p>
          <a:p>
            <a:pPr>
              <a:lnSpc>
                <a:spcPct val="120000"/>
              </a:lnSpc>
            </a:pPr>
            <a:r>
              <a:rPr lang="en-US" altLang="zh-CN" sz="1600" dirty="0">
                <a:ea typeface="宋体" panose="02010600030101010101" pitchFamily="2" charset="-122"/>
              </a:rPr>
              <a:t>The classification depends on the history of the search, and particularly on the recency or frequency that certain move or solution components, called </a:t>
            </a:r>
            <a:r>
              <a:rPr lang="en-US" altLang="zh-CN" sz="1600" b="1" i="1" dirty="0">
                <a:ea typeface="宋体" panose="02010600030101010101" pitchFamily="2" charset="-122"/>
              </a:rPr>
              <a:t>attributes</a:t>
            </a:r>
            <a:r>
              <a:rPr lang="en-US" altLang="zh-CN" sz="1600" dirty="0">
                <a:ea typeface="宋体" panose="02010600030101010101" pitchFamily="2" charset="-122"/>
              </a:rPr>
              <a:t>, have participated in generating past solutions.</a:t>
            </a:r>
          </a:p>
          <a:p>
            <a:pPr>
              <a:lnSpc>
                <a:spcPct val="120000"/>
              </a:lnSpc>
            </a:pPr>
            <a:endParaRPr lang="en-US" altLang="zh-CN" sz="1600" dirty="0">
              <a:ea typeface="宋体" panose="02010600030101010101" pitchFamily="2" charset="-122"/>
            </a:endParaRPr>
          </a:p>
          <a:p>
            <a:pPr>
              <a:lnSpc>
                <a:spcPct val="120000"/>
              </a:lnSpc>
            </a:pPr>
            <a:r>
              <a:rPr lang="en-US" altLang="zh-CN" sz="1600" dirty="0">
                <a:ea typeface="宋体" panose="02010600030101010101" pitchFamily="2" charset="-122"/>
              </a:rPr>
              <a:t>A </a:t>
            </a:r>
            <a:r>
              <a:rPr lang="en-US" altLang="zh-CN" sz="1600" b="1" i="1" dirty="0" err="1">
                <a:ea typeface="宋体" panose="02010600030101010101" pitchFamily="2" charset="-122"/>
              </a:rPr>
              <a:t>tabu</a:t>
            </a:r>
            <a:r>
              <a:rPr lang="en-US" altLang="zh-CN" sz="1600" b="1" i="1" dirty="0">
                <a:ea typeface="宋体" panose="02010600030101010101" pitchFamily="2" charset="-122"/>
              </a:rPr>
              <a:t> list</a:t>
            </a:r>
            <a:r>
              <a:rPr lang="en-US" altLang="zh-CN" sz="1600" dirty="0">
                <a:ea typeface="宋体" panose="02010600030101010101" pitchFamily="2" charset="-122"/>
              </a:rPr>
              <a:t> records forbidden moves, which are referred to as </a:t>
            </a:r>
            <a:r>
              <a:rPr lang="en-US" altLang="zh-CN" sz="1600" b="1" i="1" dirty="0" err="1">
                <a:ea typeface="宋体" panose="02010600030101010101" pitchFamily="2" charset="-122"/>
              </a:rPr>
              <a:t>tabu</a:t>
            </a:r>
            <a:r>
              <a:rPr lang="en-US" altLang="zh-CN" sz="1600" b="1" i="1" dirty="0">
                <a:ea typeface="宋体" panose="02010600030101010101" pitchFamily="2" charset="-122"/>
              </a:rPr>
              <a:t> moves</a:t>
            </a:r>
            <a:r>
              <a:rPr lang="en-US" altLang="zh-CN" sz="1600" dirty="0">
                <a:ea typeface="宋体" panose="02010600030101010101" pitchFamily="2" charset="-122"/>
              </a:rPr>
              <a:t>.</a:t>
            </a:r>
          </a:p>
          <a:p>
            <a:pPr>
              <a:lnSpc>
                <a:spcPct val="120000"/>
              </a:lnSpc>
            </a:pPr>
            <a:endParaRPr lang="en-US" altLang="zh-CN" sz="1600" dirty="0">
              <a:ea typeface="宋体" panose="02010600030101010101" pitchFamily="2" charset="-122"/>
            </a:endParaRPr>
          </a:p>
          <a:p>
            <a:pPr>
              <a:lnSpc>
                <a:spcPct val="120000"/>
              </a:lnSpc>
            </a:pPr>
            <a:r>
              <a:rPr lang="en-US" altLang="zh-CN" sz="1600" dirty="0" err="1">
                <a:ea typeface="宋体" panose="02010600030101010101" pitchFamily="2" charset="-122"/>
              </a:rPr>
              <a:t>Tabu</a:t>
            </a:r>
            <a:r>
              <a:rPr lang="en-US" altLang="zh-CN" sz="1600" dirty="0">
                <a:ea typeface="宋体" panose="02010600030101010101" pitchFamily="2" charset="-122"/>
              </a:rPr>
              <a:t> restrictions are subject to an important exception.  When a </a:t>
            </a:r>
            <a:r>
              <a:rPr lang="en-US" altLang="zh-CN" sz="1600" dirty="0" err="1">
                <a:ea typeface="宋体" panose="02010600030101010101" pitchFamily="2" charset="-122"/>
              </a:rPr>
              <a:t>tabu</a:t>
            </a:r>
            <a:r>
              <a:rPr lang="en-US" altLang="zh-CN" sz="1600" dirty="0">
                <a:ea typeface="宋体" panose="02010600030101010101" pitchFamily="2" charset="-122"/>
              </a:rPr>
              <a:t> move has a sufficiently attractive evaluation where it would result in a solution better than any visited so far, then its </a:t>
            </a:r>
            <a:r>
              <a:rPr lang="en-US" altLang="zh-CN" sz="1600" dirty="0" err="1">
                <a:ea typeface="宋体" panose="02010600030101010101" pitchFamily="2" charset="-122"/>
              </a:rPr>
              <a:t>tabu</a:t>
            </a:r>
            <a:r>
              <a:rPr lang="en-US" altLang="zh-CN" sz="1600" dirty="0">
                <a:ea typeface="宋体" panose="02010600030101010101" pitchFamily="2" charset="-122"/>
              </a:rPr>
              <a:t> classification may be overridden.  A condition that allows such an override to occur is called an </a:t>
            </a:r>
            <a:r>
              <a:rPr lang="en-US" altLang="zh-CN" sz="1600" b="1" i="1" dirty="0">
                <a:ea typeface="宋体" panose="02010600030101010101" pitchFamily="2" charset="-122"/>
              </a:rPr>
              <a:t>aspiration criterion</a:t>
            </a:r>
            <a:r>
              <a:rPr lang="en-US" altLang="zh-CN" sz="1600" dirty="0">
                <a:ea typeface="宋体" panose="02010600030101010101" pitchFamily="2" charset="-122"/>
              </a:rPr>
              <a:t>.</a:t>
            </a:r>
          </a:p>
          <a:p>
            <a:pPr marL="0" indent="0">
              <a:buNone/>
            </a:pPr>
            <a:endParaRPr lang="th-TH" sz="1600" b="1" dirty="0"/>
          </a:p>
          <a:p>
            <a:pPr marL="0" indent="0">
              <a:buNone/>
            </a:pPr>
            <a:endParaRPr lang="en-US" sz="1600" dirty="0"/>
          </a:p>
        </p:txBody>
      </p:sp>
    </p:spTree>
    <p:extLst>
      <p:ext uri="{BB962C8B-B14F-4D97-AF65-F5344CB8AC3E}">
        <p14:creationId xmlns:p14="http://schemas.microsoft.com/office/powerpoint/2010/main" val="2073475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ea typeface="宋体" panose="02010600030101010101" pitchFamily="2" charset="-122"/>
              </a:rPr>
              <a:t>Basic </a:t>
            </a:r>
            <a:r>
              <a:rPr lang="en-US" altLang="zh-CN" dirty="0" err="1">
                <a:ea typeface="宋体" panose="02010600030101010101" pitchFamily="2" charset="-122"/>
              </a:rPr>
              <a:t>Tabu</a:t>
            </a:r>
            <a:r>
              <a:rPr lang="en-US" altLang="zh-CN" dirty="0">
                <a:ea typeface="宋体" panose="02010600030101010101" pitchFamily="2" charset="-122"/>
              </a:rPr>
              <a:t> Search Algorithm</a:t>
            </a:r>
            <a:endParaRPr lang="en-US" dirty="0"/>
          </a:p>
        </p:txBody>
      </p:sp>
      <p:sp>
        <p:nvSpPr>
          <p:cNvPr id="3" name="Content Placeholder 2"/>
          <p:cNvSpPr>
            <a:spLocks noGrp="1"/>
          </p:cNvSpPr>
          <p:nvPr>
            <p:ph idx="1"/>
          </p:nvPr>
        </p:nvSpPr>
        <p:spPr>
          <a:xfrm>
            <a:off x="858743" y="1607521"/>
            <a:ext cx="10946814" cy="4801805"/>
          </a:xfrm>
        </p:spPr>
        <p:txBody>
          <a:bodyPr>
            <a:normAutofit lnSpcReduction="10000"/>
          </a:bodyPr>
          <a:lstStyle/>
          <a:p>
            <a:pPr>
              <a:lnSpc>
                <a:spcPct val="120000"/>
              </a:lnSpc>
            </a:pPr>
            <a:r>
              <a:rPr lang="en-US" altLang="zh-CN" sz="1600" dirty="0">
                <a:ea typeface="宋体" panose="02010600030101010101" pitchFamily="2" charset="-122"/>
              </a:rPr>
              <a:t>Step 1: Choose an initial solution </a:t>
            </a:r>
            <a:r>
              <a:rPr lang="en-US" altLang="zh-CN" sz="1600" dirty="0" err="1">
                <a:ea typeface="宋体" panose="02010600030101010101" pitchFamily="2" charset="-122"/>
              </a:rPr>
              <a:t>i</a:t>
            </a:r>
            <a:r>
              <a:rPr lang="en-US" altLang="zh-CN" sz="1600" dirty="0">
                <a:ea typeface="宋体" panose="02010600030101010101" pitchFamily="2" charset="-122"/>
              </a:rPr>
              <a:t> in S.  Set </a:t>
            </a:r>
            <a:r>
              <a:rPr lang="en-US" altLang="zh-CN" sz="1600" dirty="0" err="1">
                <a:ea typeface="宋体" panose="02010600030101010101" pitchFamily="2" charset="-122"/>
              </a:rPr>
              <a:t>i</a:t>
            </a:r>
            <a:r>
              <a:rPr lang="en-US" altLang="zh-CN" sz="1600" dirty="0">
                <a:ea typeface="宋体" panose="02010600030101010101" pitchFamily="2" charset="-122"/>
              </a:rPr>
              <a:t>* = </a:t>
            </a:r>
            <a:r>
              <a:rPr lang="en-US" altLang="zh-CN" sz="1600" dirty="0" err="1">
                <a:ea typeface="宋体" panose="02010600030101010101" pitchFamily="2" charset="-122"/>
              </a:rPr>
              <a:t>i</a:t>
            </a:r>
            <a:r>
              <a:rPr lang="en-US" altLang="zh-CN" sz="1600" dirty="0">
                <a:ea typeface="宋体" panose="02010600030101010101" pitchFamily="2" charset="-122"/>
              </a:rPr>
              <a:t> and k=0.</a:t>
            </a:r>
          </a:p>
          <a:p>
            <a:pPr>
              <a:lnSpc>
                <a:spcPct val="120000"/>
              </a:lnSpc>
            </a:pPr>
            <a:endParaRPr lang="en-US" altLang="zh-CN" sz="1600" dirty="0">
              <a:ea typeface="宋体" panose="02010600030101010101" pitchFamily="2" charset="-122"/>
            </a:endParaRPr>
          </a:p>
          <a:p>
            <a:pPr>
              <a:lnSpc>
                <a:spcPct val="120000"/>
              </a:lnSpc>
            </a:pPr>
            <a:r>
              <a:rPr lang="en-US" altLang="zh-CN" sz="1600" dirty="0">
                <a:ea typeface="宋体" panose="02010600030101010101" pitchFamily="2" charset="-122"/>
              </a:rPr>
              <a:t>Step 2: Set k=k+1 and generate a subset V* of solution in N(</a:t>
            </a:r>
            <a:r>
              <a:rPr lang="en-US" altLang="zh-CN" sz="1600" dirty="0" err="1">
                <a:ea typeface="宋体" panose="02010600030101010101" pitchFamily="2" charset="-122"/>
              </a:rPr>
              <a:t>i,k</a:t>
            </a:r>
            <a:r>
              <a:rPr lang="en-US" altLang="zh-CN" sz="1600" dirty="0">
                <a:ea typeface="宋体" panose="02010600030101010101" pitchFamily="2" charset="-122"/>
              </a:rPr>
              <a:t>) such that either one of the </a:t>
            </a:r>
            <a:r>
              <a:rPr lang="en-US" altLang="zh-CN" sz="1600" dirty="0" err="1">
                <a:ea typeface="宋体" panose="02010600030101010101" pitchFamily="2" charset="-122"/>
              </a:rPr>
              <a:t>Tabu</a:t>
            </a:r>
            <a:r>
              <a:rPr lang="en-US" altLang="zh-CN" sz="1600" dirty="0">
                <a:ea typeface="宋体" panose="02010600030101010101" pitchFamily="2" charset="-122"/>
              </a:rPr>
              <a:t> conditions is violated or at least one of the aspiration conditions holds.</a:t>
            </a:r>
          </a:p>
          <a:p>
            <a:pPr>
              <a:lnSpc>
                <a:spcPct val="120000"/>
              </a:lnSpc>
            </a:pPr>
            <a:endParaRPr lang="en-US" altLang="zh-CN" sz="1600" dirty="0">
              <a:ea typeface="宋体" panose="02010600030101010101" pitchFamily="2" charset="-122"/>
            </a:endParaRPr>
          </a:p>
          <a:p>
            <a:pPr>
              <a:lnSpc>
                <a:spcPct val="120000"/>
              </a:lnSpc>
            </a:pPr>
            <a:r>
              <a:rPr lang="en-US" altLang="zh-CN" sz="1600" dirty="0">
                <a:ea typeface="宋体" panose="02010600030101010101" pitchFamily="2" charset="-122"/>
              </a:rPr>
              <a:t>Step 3: Choose a best j in V* and set </a:t>
            </a:r>
            <a:r>
              <a:rPr lang="en-US" altLang="zh-CN" sz="1600" dirty="0" err="1">
                <a:ea typeface="宋体" panose="02010600030101010101" pitchFamily="2" charset="-122"/>
              </a:rPr>
              <a:t>i</a:t>
            </a:r>
            <a:r>
              <a:rPr lang="en-US" altLang="zh-CN" sz="1600" dirty="0">
                <a:ea typeface="宋体" panose="02010600030101010101" pitchFamily="2" charset="-122"/>
              </a:rPr>
              <a:t>=j.</a:t>
            </a:r>
          </a:p>
          <a:p>
            <a:pPr>
              <a:lnSpc>
                <a:spcPct val="120000"/>
              </a:lnSpc>
            </a:pPr>
            <a:endParaRPr lang="en-US" altLang="zh-CN" sz="1600" dirty="0">
              <a:ea typeface="宋体" panose="02010600030101010101" pitchFamily="2" charset="-122"/>
            </a:endParaRPr>
          </a:p>
          <a:p>
            <a:pPr>
              <a:lnSpc>
                <a:spcPct val="120000"/>
              </a:lnSpc>
            </a:pPr>
            <a:r>
              <a:rPr lang="en-US" altLang="zh-CN" sz="1600" dirty="0">
                <a:ea typeface="宋体" panose="02010600030101010101" pitchFamily="2" charset="-122"/>
              </a:rPr>
              <a:t>Step 4: If f(</a:t>
            </a:r>
            <a:r>
              <a:rPr lang="en-US" altLang="zh-CN" sz="1600" dirty="0" err="1">
                <a:ea typeface="宋体" panose="02010600030101010101" pitchFamily="2" charset="-122"/>
              </a:rPr>
              <a:t>i</a:t>
            </a:r>
            <a:r>
              <a:rPr lang="en-US" altLang="zh-CN" sz="1600" dirty="0">
                <a:ea typeface="宋体" panose="02010600030101010101" pitchFamily="2" charset="-122"/>
              </a:rPr>
              <a:t>) &lt; f(</a:t>
            </a:r>
            <a:r>
              <a:rPr lang="en-US" altLang="zh-CN" sz="1600" dirty="0" err="1">
                <a:ea typeface="宋体" panose="02010600030101010101" pitchFamily="2" charset="-122"/>
              </a:rPr>
              <a:t>i</a:t>
            </a:r>
            <a:r>
              <a:rPr lang="en-US" altLang="zh-CN" sz="1600" dirty="0">
                <a:ea typeface="宋体" panose="02010600030101010101" pitchFamily="2" charset="-122"/>
              </a:rPr>
              <a:t>*) then set </a:t>
            </a:r>
            <a:r>
              <a:rPr lang="en-US" altLang="zh-CN" sz="1600" dirty="0" err="1">
                <a:ea typeface="宋体" panose="02010600030101010101" pitchFamily="2" charset="-122"/>
              </a:rPr>
              <a:t>i</a:t>
            </a:r>
            <a:r>
              <a:rPr lang="en-US" altLang="zh-CN" sz="1600" dirty="0">
                <a:ea typeface="宋体" panose="02010600030101010101" pitchFamily="2" charset="-122"/>
              </a:rPr>
              <a:t>* = </a:t>
            </a:r>
            <a:r>
              <a:rPr lang="en-US" altLang="zh-CN" sz="1600" dirty="0" err="1">
                <a:ea typeface="宋体" panose="02010600030101010101" pitchFamily="2" charset="-122"/>
              </a:rPr>
              <a:t>i</a:t>
            </a:r>
            <a:r>
              <a:rPr lang="en-US" altLang="zh-CN" sz="1600" dirty="0">
                <a:ea typeface="宋体" panose="02010600030101010101" pitchFamily="2" charset="-122"/>
              </a:rPr>
              <a:t>.</a:t>
            </a:r>
          </a:p>
          <a:p>
            <a:pPr>
              <a:lnSpc>
                <a:spcPct val="120000"/>
              </a:lnSpc>
            </a:pPr>
            <a:endParaRPr lang="en-US" altLang="zh-CN" sz="1600" dirty="0">
              <a:ea typeface="宋体" panose="02010600030101010101" pitchFamily="2" charset="-122"/>
            </a:endParaRPr>
          </a:p>
          <a:p>
            <a:pPr>
              <a:lnSpc>
                <a:spcPct val="120000"/>
              </a:lnSpc>
            </a:pPr>
            <a:r>
              <a:rPr lang="en-US" altLang="zh-CN" sz="1600" dirty="0">
                <a:ea typeface="宋体" panose="02010600030101010101" pitchFamily="2" charset="-122"/>
              </a:rPr>
              <a:t>Step 5: Update </a:t>
            </a:r>
            <a:r>
              <a:rPr lang="en-US" altLang="zh-CN" sz="1600" dirty="0" err="1">
                <a:ea typeface="宋体" panose="02010600030101010101" pitchFamily="2" charset="-122"/>
              </a:rPr>
              <a:t>Tabu</a:t>
            </a:r>
            <a:r>
              <a:rPr lang="en-US" altLang="zh-CN" sz="1600" dirty="0">
                <a:ea typeface="宋体" panose="02010600030101010101" pitchFamily="2" charset="-122"/>
              </a:rPr>
              <a:t> and aspiration conditions.</a:t>
            </a:r>
          </a:p>
          <a:p>
            <a:pPr>
              <a:lnSpc>
                <a:spcPct val="120000"/>
              </a:lnSpc>
            </a:pPr>
            <a:endParaRPr lang="en-US" altLang="zh-CN" sz="1600" dirty="0">
              <a:ea typeface="宋体" panose="02010600030101010101" pitchFamily="2" charset="-122"/>
            </a:endParaRPr>
          </a:p>
          <a:p>
            <a:pPr>
              <a:lnSpc>
                <a:spcPct val="120000"/>
              </a:lnSpc>
            </a:pPr>
            <a:r>
              <a:rPr lang="en-US" altLang="zh-CN" sz="1600" dirty="0">
                <a:ea typeface="宋体" panose="02010600030101010101" pitchFamily="2" charset="-122"/>
              </a:rPr>
              <a:t>Step 6: If a stopping condition is met then stop.  Else go to Step 2.</a:t>
            </a:r>
          </a:p>
          <a:p>
            <a:pPr marL="0" indent="0">
              <a:lnSpc>
                <a:spcPct val="120000"/>
              </a:lnSpc>
              <a:buNone/>
            </a:pPr>
            <a:endParaRPr lang="th-TH" sz="1600" b="1" dirty="0"/>
          </a:p>
          <a:p>
            <a:pPr marL="0" indent="0">
              <a:lnSpc>
                <a:spcPct val="120000"/>
              </a:lnSpc>
              <a:buNone/>
            </a:pPr>
            <a:endParaRPr lang="en-US" sz="1600" dirty="0"/>
          </a:p>
        </p:txBody>
      </p:sp>
    </p:spTree>
    <p:extLst>
      <p:ext uri="{BB962C8B-B14F-4D97-AF65-F5344CB8AC3E}">
        <p14:creationId xmlns:p14="http://schemas.microsoft.com/office/powerpoint/2010/main" val="131187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err="1">
                <a:ea typeface="宋体" panose="02010600030101010101" pitchFamily="2" charset="-122"/>
              </a:rPr>
              <a:t>Tabu</a:t>
            </a:r>
            <a:r>
              <a:rPr lang="en-US" altLang="zh-CN" dirty="0">
                <a:ea typeface="宋体" panose="02010600030101010101" pitchFamily="2" charset="-122"/>
              </a:rPr>
              <a:t> Search Algorithm (TS)</a:t>
            </a:r>
            <a:endParaRPr lang="en-US" dirty="0"/>
          </a:p>
        </p:txBody>
      </p:sp>
      <p:pic>
        <p:nvPicPr>
          <p:cNvPr id="6" name="Picture 5">
            <a:extLst>
              <a:ext uri="{FF2B5EF4-FFF2-40B4-BE49-F238E27FC236}">
                <a16:creationId xmlns:a16="http://schemas.microsoft.com/office/drawing/2014/main" id="{811951E5-D891-473E-896F-36959403E959}"/>
              </a:ext>
            </a:extLst>
          </p:cNvPr>
          <p:cNvPicPr>
            <a:picLocks noChangeAspect="1"/>
          </p:cNvPicPr>
          <p:nvPr/>
        </p:nvPicPr>
        <p:blipFill rotWithShape="1">
          <a:blip r:embed="rId2"/>
          <a:srcRect l="20486" t="45595" r="18874" b="12024"/>
          <a:stretch/>
        </p:blipFill>
        <p:spPr>
          <a:xfrm>
            <a:off x="847763" y="1608365"/>
            <a:ext cx="10373339" cy="4531178"/>
          </a:xfrm>
          <a:prstGeom prst="rect">
            <a:avLst/>
          </a:prstGeom>
        </p:spPr>
      </p:pic>
    </p:spTree>
    <p:extLst>
      <p:ext uri="{BB962C8B-B14F-4D97-AF65-F5344CB8AC3E}">
        <p14:creationId xmlns:p14="http://schemas.microsoft.com/office/powerpoint/2010/main" val="322787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err="1">
                <a:ea typeface="宋体" panose="02010600030101010101" pitchFamily="2" charset="-122"/>
              </a:rPr>
              <a:t>Tabu</a:t>
            </a:r>
            <a:r>
              <a:rPr lang="en-US" altLang="zh-CN" dirty="0">
                <a:ea typeface="宋体" panose="02010600030101010101" pitchFamily="2" charset="-122"/>
              </a:rPr>
              <a:t> Search Algorithm (TS)</a:t>
            </a:r>
            <a:endParaRPr lang="en-US" dirty="0"/>
          </a:p>
        </p:txBody>
      </p:sp>
      <p:sp>
        <p:nvSpPr>
          <p:cNvPr id="3" name="Content Placeholder 2"/>
          <p:cNvSpPr>
            <a:spLocks noGrp="1"/>
          </p:cNvSpPr>
          <p:nvPr>
            <p:ph idx="1"/>
          </p:nvPr>
        </p:nvSpPr>
        <p:spPr>
          <a:xfrm>
            <a:off x="509933" y="1622489"/>
            <a:ext cx="4557367" cy="4368736"/>
          </a:xfrm>
        </p:spPr>
        <p:txBody>
          <a:bodyPr>
            <a:normAutofit/>
          </a:bodyPr>
          <a:lstStyle/>
          <a:p>
            <a:pPr marL="0" indent="0">
              <a:lnSpc>
                <a:spcPct val="120000"/>
              </a:lnSpc>
              <a:spcBef>
                <a:spcPts val="0"/>
              </a:spcBef>
              <a:buNone/>
            </a:pPr>
            <a:r>
              <a:rPr lang="en-US" b="1" dirty="0" err="1">
                <a:solidFill>
                  <a:srgbClr val="0070C0"/>
                </a:solidFill>
              </a:rPr>
              <a:t>Tabu</a:t>
            </a:r>
            <a:r>
              <a:rPr lang="en-US" b="1" dirty="0">
                <a:solidFill>
                  <a:srgbClr val="0070C0"/>
                </a:solidFill>
              </a:rPr>
              <a:t> List: T</a:t>
            </a:r>
            <a:endParaRPr lang="th-TH" b="1" dirty="0">
              <a:solidFill>
                <a:srgbClr val="0070C0"/>
              </a:solidFill>
            </a:endParaRPr>
          </a:p>
          <a:p>
            <a:pPr marL="0" indent="0">
              <a:lnSpc>
                <a:spcPct val="120000"/>
              </a:lnSpc>
              <a:spcBef>
                <a:spcPts val="0"/>
              </a:spcBef>
              <a:buNone/>
            </a:pPr>
            <a:r>
              <a:rPr lang="en-US" dirty="0"/>
              <a:t>First in First out: FIFO</a:t>
            </a:r>
          </a:p>
        </p:txBody>
      </p:sp>
      <p:sp>
        <p:nvSpPr>
          <p:cNvPr id="7" name="Content Placeholder 2">
            <a:extLst>
              <a:ext uri="{FF2B5EF4-FFF2-40B4-BE49-F238E27FC236}">
                <a16:creationId xmlns:a16="http://schemas.microsoft.com/office/drawing/2014/main" id="{C4369957-4C53-4DC6-9469-D66C4D962DEC}"/>
              </a:ext>
            </a:extLst>
          </p:cNvPr>
          <p:cNvSpPr txBox="1">
            <a:spLocks/>
          </p:cNvSpPr>
          <p:nvPr/>
        </p:nvSpPr>
        <p:spPr>
          <a:xfrm>
            <a:off x="5532329" y="1826597"/>
            <a:ext cx="5791535" cy="4368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b="1" dirty="0">
                <a:solidFill>
                  <a:srgbClr val="0070C0"/>
                </a:solidFill>
              </a:rPr>
              <a:t>Stopping criteria</a:t>
            </a:r>
          </a:p>
          <a:p>
            <a:pPr marL="0" indent="0">
              <a:lnSpc>
                <a:spcPct val="120000"/>
              </a:lnSpc>
              <a:spcBef>
                <a:spcPts val="0"/>
              </a:spcBef>
              <a:buNone/>
            </a:pPr>
            <a:endParaRPr lang="en-US" b="1" dirty="0">
              <a:solidFill>
                <a:srgbClr val="0070C0"/>
              </a:solidFill>
            </a:endParaRPr>
          </a:p>
          <a:p>
            <a:pPr>
              <a:lnSpc>
                <a:spcPct val="120000"/>
              </a:lnSpc>
              <a:spcBef>
                <a:spcPts val="0"/>
              </a:spcBef>
            </a:pPr>
            <a:r>
              <a:rPr lang="en-US" dirty="0"/>
              <a:t>Maximum number of iterations</a:t>
            </a:r>
          </a:p>
          <a:p>
            <a:pPr>
              <a:lnSpc>
                <a:spcPct val="120000"/>
              </a:lnSpc>
              <a:spcBef>
                <a:spcPts val="0"/>
              </a:spcBef>
            </a:pPr>
            <a:r>
              <a:rPr lang="en-US" dirty="0"/>
              <a:t>Maximum computation time</a:t>
            </a:r>
          </a:p>
          <a:p>
            <a:pPr>
              <a:lnSpc>
                <a:spcPct val="120000"/>
              </a:lnSpc>
              <a:spcBef>
                <a:spcPts val="0"/>
              </a:spcBef>
            </a:pPr>
            <a:r>
              <a:rPr lang="en-US" dirty="0"/>
              <a:t>Number of consecutive iterations without an improvement</a:t>
            </a:r>
          </a:p>
          <a:p>
            <a:pPr>
              <a:lnSpc>
                <a:spcPct val="120000"/>
              </a:lnSpc>
              <a:spcBef>
                <a:spcPts val="0"/>
              </a:spcBef>
            </a:pPr>
            <a:r>
              <a:rPr lang="en-US" dirty="0"/>
              <a:t>Objective function setting</a:t>
            </a:r>
          </a:p>
        </p:txBody>
      </p:sp>
      <p:graphicFrame>
        <p:nvGraphicFramePr>
          <p:cNvPr id="9" name="วัตถุ 4">
            <a:extLst>
              <a:ext uri="{FF2B5EF4-FFF2-40B4-BE49-F238E27FC236}">
                <a16:creationId xmlns:a16="http://schemas.microsoft.com/office/drawing/2014/main" id="{44A657D7-5EAC-4A75-99D7-2DF78F2E1CDF}"/>
              </a:ext>
            </a:extLst>
          </p:cNvPr>
          <p:cNvGraphicFramePr>
            <a:graphicFrameLocks noChangeAspect="1"/>
          </p:cNvGraphicFramePr>
          <p:nvPr/>
        </p:nvGraphicFramePr>
        <p:xfrm>
          <a:off x="2028825" y="2764684"/>
          <a:ext cx="1005957" cy="3512325"/>
        </p:xfrm>
        <a:graphic>
          <a:graphicData uri="http://schemas.openxmlformats.org/presentationml/2006/ole">
            <mc:AlternateContent xmlns:mc="http://schemas.openxmlformats.org/markup-compatibility/2006">
              <mc:Choice xmlns:v="urn:schemas-microsoft-com:vml" Requires="v">
                <p:oleObj spid="_x0000_s1026" r:id="rId3" imgW="1162095" imgH="4024170" progId="Visio.Drawing.11">
                  <p:embed/>
                </p:oleObj>
              </mc:Choice>
              <mc:Fallback>
                <p:oleObj r:id="rId3" imgW="1162095" imgH="4024170" progId="Visio.Drawing.11">
                  <p:embed/>
                  <p:pic>
                    <p:nvPicPr>
                      <p:cNvPr id="9" name="วัตถุ 4">
                        <a:extLst>
                          <a:ext uri="{FF2B5EF4-FFF2-40B4-BE49-F238E27FC236}">
                            <a16:creationId xmlns:a16="http://schemas.microsoft.com/office/drawing/2014/main" id="{44A657D7-5EAC-4A75-99D7-2DF78F2E1C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825" y="2764684"/>
                        <a:ext cx="1005957" cy="3512325"/>
                      </a:xfrm>
                      <a:prstGeom prst="rect">
                        <a:avLst/>
                      </a:prstGeom>
                      <a:noFill/>
                    </p:spPr>
                  </p:pic>
                </p:oleObj>
              </mc:Fallback>
            </mc:AlternateContent>
          </a:graphicData>
        </a:graphic>
      </p:graphicFrame>
    </p:spTree>
    <p:extLst>
      <p:ext uri="{BB962C8B-B14F-4D97-AF65-F5344CB8AC3E}">
        <p14:creationId xmlns:p14="http://schemas.microsoft.com/office/powerpoint/2010/main" val="3822498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of TS</a:t>
            </a:r>
          </a:p>
        </p:txBody>
      </p:sp>
      <p:sp>
        <p:nvSpPr>
          <p:cNvPr id="3" name="Content Placeholder 2"/>
          <p:cNvSpPr>
            <a:spLocks noGrp="1"/>
          </p:cNvSpPr>
          <p:nvPr>
            <p:ph idx="1"/>
          </p:nvPr>
        </p:nvSpPr>
        <p:spPr>
          <a:xfrm>
            <a:off x="509933" y="1565339"/>
            <a:ext cx="10758142" cy="4368736"/>
          </a:xfrm>
        </p:spPr>
        <p:txBody>
          <a:bodyPr>
            <a:normAutofit/>
          </a:bodyPr>
          <a:lstStyle/>
          <a:p>
            <a:pPr>
              <a:lnSpc>
                <a:spcPct val="120000"/>
              </a:lnSpc>
              <a:spcBef>
                <a:spcPts val="0"/>
              </a:spcBef>
            </a:pPr>
            <a:r>
              <a:rPr lang="en-US" dirty="0"/>
              <a:t>Asymmetric traveling salesman problem: ATSP. Find the routing of this problem by TS. </a:t>
            </a:r>
            <a:r>
              <a:rPr lang="en-US" dirty="0" err="1"/>
              <a:t>Tabu</a:t>
            </a:r>
            <a:r>
              <a:rPr lang="en-US" dirty="0"/>
              <a:t> list = 2 , Neighborhood size = 4 </a:t>
            </a:r>
          </a:p>
          <a:p>
            <a:pPr>
              <a:lnSpc>
                <a:spcPct val="120000"/>
              </a:lnSpc>
              <a:spcBef>
                <a:spcPts val="0"/>
              </a:spcBef>
            </a:pPr>
            <a:r>
              <a:rPr lang="en-US" dirty="0"/>
              <a:t>Iteration = 3  and Swap move</a:t>
            </a:r>
          </a:p>
          <a:p>
            <a:pPr marL="0" indent="0">
              <a:lnSpc>
                <a:spcPct val="120000"/>
              </a:lnSpc>
              <a:spcBef>
                <a:spcPts val="0"/>
              </a:spcBef>
              <a:buNone/>
            </a:pPr>
            <a:endParaRPr lang="th-TH" dirty="0"/>
          </a:p>
          <a:p>
            <a:pPr marL="0" indent="0">
              <a:lnSpc>
                <a:spcPct val="120000"/>
              </a:lnSpc>
              <a:spcBef>
                <a:spcPts val="0"/>
              </a:spcBef>
              <a:buNone/>
            </a:pPr>
            <a:endParaRPr lang="en-US" dirty="0"/>
          </a:p>
        </p:txBody>
      </p:sp>
      <p:graphicFrame>
        <p:nvGraphicFramePr>
          <p:cNvPr id="5" name="ตาราง 9">
            <a:extLst>
              <a:ext uri="{FF2B5EF4-FFF2-40B4-BE49-F238E27FC236}">
                <a16:creationId xmlns:a16="http://schemas.microsoft.com/office/drawing/2014/main" id="{2F4E4928-4ED4-4806-8046-12BEE987EBE4}"/>
              </a:ext>
            </a:extLst>
          </p:cNvPr>
          <p:cNvGraphicFramePr>
            <a:graphicFrameLocks noGrp="1"/>
          </p:cNvGraphicFramePr>
          <p:nvPr/>
        </p:nvGraphicFramePr>
        <p:xfrm>
          <a:off x="2143621" y="3731687"/>
          <a:ext cx="7904758" cy="2399304"/>
        </p:xfrm>
        <a:graphic>
          <a:graphicData uri="http://schemas.openxmlformats.org/drawingml/2006/table">
            <a:tbl>
              <a:tblPr firstRow="1" firstCol="1" bandRow="1">
                <a:tableStyleId>{E8B1032C-EA38-4F05-BA0D-38AFFFC7BED3}</a:tableStyleId>
              </a:tblPr>
              <a:tblGrid>
                <a:gridCol w="1239282">
                  <a:extLst>
                    <a:ext uri="{9D8B030D-6E8A-4147-A177-3AD203B41FA5}">
                      <a16:colId xmlns:a16="http://schemas.microsoft.com/office/drawing/2014/main" val="20000"/>
                    </a:ext>
                  </a:extLst>
                </a:gridCol>
                <a:gridCol w="1332750">
                  <a:extLst>
                    <a:ext uri="{9D8B030D-6E8A-4147-A177-3AD203B41FA5}">
                      <a16:colId xmlns:a16="http://schemas.microsoft.com/office/drawing/2014/main" val="20001"/>
                    </a:ext>
                  </a:extLst>
                </a:gridCol>
                <a:gridCol w="1332750">
                  <a:extLst>
                    <a:ext uri="{9D8B030D-6E8A-4147-A177-3AD203B41FA5}">
                      <a16:colId xmlns:a16="http://schemas.microsoft.com/office/drawing/2014/main" val="20002"/>
                    </a:ext>
                  </a:extLst>
                </a:gridCol>
                <a:gridCol w="1332750">
                  <a:extLst>
                    <a:ext uri="{9D8B030D-6E8A-4147-A177-3AD203B41FA5}">
                      <a16:colId xmlns:a16="http://schemas.microsoft.com/office/drawing/2014/main" val="20003"/>
                    </a:ext>
                  </a:extLst>
                </a:gridCol>
                <a:gridCol w="1333613">
                  <a:extLst>
                    <a:ext uri="{9D8B030D-6E8A-4147-A177-3AD203B41FA5}">
                      <a16:colId xmlns:a16="http://schemas.microsoft.com/office/drawing/2014/main" val="20004"/>
                    </a:ext>
                  </a:extLst>
                </a:gridCol>
                <a:gridCol w="1333613">
                  <a:extLst>
                    <a:ext uri="{9D8B030D-6E8A-4147-A177-3AD203B41FA5}">
                      <a16:colId xmlns:a16="http://schemas.microsoft.com/office/drawing/2014/main" val="20005"/>
                    </a:ext>
                  </a:extLst>
                </a:gridCol>
              </a:tblGrid>
              <a:tr h="399884">
                <a:tc>
                  <a:txBody>
                    <a:bodyPr/>
                    <a:lstStyle/>
                    <a:p>
                      <a:pPr algn="ctr">
                        <a:spcAft>
                          <a:spcPts val="0"/>
                        </a:spcAft>
                        <a:tabLst>
                          <a:tab pos="270510" algn="l"/>
                          <a:tab pos="1386840" algn="l"/>
                        </a:tabLst>
                      </a:pPr>
                      <a:r>
                        <a:rPr lang="en-US" sz="2000" dirty="0">
                          <a:effectLst/>
                          <a:latin typeface="Arial" panose="020B0604020202020204" pitchFamily="34" charset="0"/>
                          <a:cs typeface="Arial" panose="020B0604020202020204" pitchFamily="34" charset="0"/>
                        </a:rPr>
                        <a:t>From/To</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dirty="0">
                          <a:effectLst/>
                          <a:latin typeface="Arial" panose="020B0604020202020204" pitchFamily="34" charset="0"/>
                          <a:cs typeface="Arial" panose="020B0604020202020204" pitchFamily="34" charset="0"/>
                        </a:rPr>
                        <a:t>City 1</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dirty="0">
                          <a:effectLst/>
                          <a:latin typeface="Arial" panose="020B0604020202020204" pitchFamily="34" charset="0"/>
                          <a:cs typeface="Arial" panose="020B0604020202020204" pitchFamily="34" charset="0"/>
                        </a:rPr>
                        <a:t>City 2</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dirty="0">
                          <a:effectLst/>
                          <a:latin typeface="Arial" panose="020B0604020202020204" pitchFamily="34" charset="0"/>
                          <a:cs typeface="Arial" panose="020B0604020202020204" pitchFamily="34" charset="0"/>
                        </a:rPr>
                        <a:t>City 3</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dirty="0">
                          <a:effectLst/>
                          <a:latin typeface="Arial" panose="020B0604020202020204" pitchFamily="34" charset="0"/>
                          <a:cs typeface="Arial" panose="020B0604020202020204" pitchFamily="34" charset="0"/>
                        </a:rPr>
                        <a:t>City 4</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dirty="0">
                          <a:effectLst/>
                          <a:latin typeface="Arial" panose="020B0604020202020204" pitchFamily="34" charset="0"/>
                          <a:cs typeface="Arial" panose="020B0604020202020204" pitchFamily="34" charset="0"/>
                        </a:rPr>
                        <a:t>City 5</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399884">
                <a:tc>
                  <a:txBody>
                    <a:bodyPr/>
                    <a:lstStyle/>
                    <a:p>
                      <a:pPr algn="ctr">
                        <a:spcAft>
                          <a:spcPts val="0"/>
                        </a:spcAft>
                        <a:tabLst>
                          <a:tab pos="270510" algn="l"/>
                          <a:tab pos="1386840" algn="l"/>
                        </a:tabLst>
                      </a:pPr>
                      <a:r>
                        <a:rPr lang="en-US" sz="2000" dirty="0">
                          <a:effectLst/>
                          <a:latin typeface="Arial" panose="020B0604020202020204" pitchFamily="34" charset="0"/>
                          <a:cs typeface="Arial" panose="020B0604020202020204" pitchFamily="34" charset="0"/>
                        </a:rPr>
                        <a:t>City 1</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a:effectLst/>
                          <a:latin typeface="Arial" panose="020B0604020202020204" pitchFamily="34" charset="0"/>
                          <a:cs typeface="Arial" panose="020B0604020202020204" pitchFamily="34" charset="0"/>
                        </a:rPr>
                        <a:t>0</a:t>
                      </a:r>
                      <a:endParaRPr lang="en-US"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a:effectLst/>
                          <a:latin typeface="Arial" panose="020B0604020202020204" pitchFamily="34" charset="0"/>
                          <a:cs typeface="Arial" panose="020B0604020202020204" pitchFamily="34" charset="0"/>
                        </a:rPr>
                        <a:t>4</a:t>
                      </a:r>
                      <a:endParaRPr lang="en-US"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a:effectLst/>
                          <a:latin typeface="Arial" panose="020B0604020202020204" pitchFamily="34" charset="0"/>
                          <a:cs typeface="Arial" panose="020B0604020202020204" pitchFamily="34" charset="0"/>
                        </a:rPr>
                        <a:t>7</a:t>
                      </a:r>
                      <a:endParaRPr lang="en-US"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a:effectLst/>
                          <a:latin typeface="Arial" panose="020B0604020202020204" pitchFamily="34" charset="0"/>
                          <a:cs typeface="Arial" panose="020B0604020202020204" pitchFamily="34" charset="0"/>
                        </a:rPr>
                        <a:t>9</a:t>
                      </a:r>
                      <a:endParaRPr lang="en-US"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a:effectLst/>
                          <a:latin typeface="Arial" panose="020B0604020202020204" pitchFamily="34" charset="0"/>
                          <a:cs typeface="Arial" panose="020B0604020202020204" pitchFamily="34" charset="0"/>
                        </a:rPr>
                        <a:t>12</a:t>
                      </a:r>
                      <a:endParaRPr lang="en-US" sz="140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1"/>
                  </a:ext>
                </a:extLst>
              </a:tr>
              <a:tr h="399884">
                <a:tc>
                  <a:txBody>
                    <a:bodyPr/>
                    <a:lstStyle/>
                    <a:p>
                      <a:pPr algn="ctr">
                        <a:spcAft>
                          <a:spcPts val="0"/>
                        </a:spcAft>
                        <a:tabLst>
                          <a:tab pos="270510" algn="l"/>
                          <a:tab pos="1386840" algn="l"/>
                        </a:tabLst>
                      </a:pPr>
                      <a:r>
                        <a:rPr lang="en-US" sz="2000" dirty="0">
                          <a:effectLst/>
                          <a:latin typeface="Arial" panose="020B0604020202020204" pitchFamily="34" charset="0"/>
                          <a:cs typeface="Arial" panose="020B0604020202020204" pitchFamily="34" charset="0"/>
                        </a:rPr>
                        <a:t>City 2</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dirty="0">
                          <a:effectLst/>
                          <a:latin typeface="Arial" panose="020B0604020202020204" pitchFamily="34" charset="0"/>
                          <a:cs typeface="Arial" panose="020B0604020202020204" pitchFamily="34" charset="0"/>
                        </a:rPr>
                        <a:t>3</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dirty="0">
                          <a:effectLst/>
                          <a:latin typeface="Arial" panose="020B0604020202020204" pitchFamily="34" charset="0"/>
                          <a:cs typeface="Arial" panose="020B0604020202020204" pitchFamily="34" charset="0"/>
                        </a:rPr>
                        <a:t>0</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a:effectLst/>
                          <a:latin typeface="Arial" panose="020B0604020202020204" pitchFamily="34" charset="0"/>
                          <a:cs typeface="Arial" panose="020B0604020202020204" pitchFamily="34" charset="0"/>
                        </a:rPr>
                        <a:t>8</a:t>
                      </a:r>
                      <a:endParaRPr lang="en-US"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a:effectLst/>
                          <a:latin typeface="Arial" panose="020B0604020202020204" pitchFamily="34" charset="0"/>
                          <a:cs typeface="Arial" panose="020B0604020202020204" pitchFamily="34" charset="0"/>
                        </a:rPr>
                        <a:t>12</a:t>
                      </a:r>
                      <a:endParaRPr lang="en-US"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dirty="0">
                          <a:effectLst/>
                          <a:latin typeface="Arial" panose="020B0604020202020204" pitchFamily="34" charset="0"/>
                          <a:cs typeface="Arial" panose="020B0604020202020204" pitchFamily="34" charset="0"/>
                        </a:rPr>
                        <a:t>15</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2"/>
                  </a:ext>
                </a:extLst>
              </a:tr>
              <a:tr h="399884">
                <a:tc>
                  <a:txBody>
                    <a:bodyPr/>
                    <a:lstStyle/>
                    <a:p>
                      <a:pPr algn="ctr">
                        <a:spcAft>
                          <a:spcPts val="0"/>
                        </a:spcAft>
                        <a:tabLst>
                          <a:tab pos="270510" algn="l"/>
                          <a:tab pos="1386840" algn="l"/>
                        </a:tabLst>
                      </a:pPr>
                      <a:r>
                        <a:rPr lang="en-US" sz="2000" dirty="0">
                          <a:effectLst/>
                          <a:latin typeface="Arial" panose="020B0604020202020204" pitchFamily="34" charset="0"/>
                          <a:cs typeface="Arial" panose="020B0604020202020204" pitchFamily="34" charset="0"/>
                        </a:rPr>
                        <a:t>City 3</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dirty="0">
                          <a:effectLst/>
                          <a:latin typeface="Arial" panose="020B0604020202020204" pitchFamily="34" charset="0"/>
                          <a:cs typeface="Arial" panose="020B0604020202020204" pitchFamily="34" charset="0"/>
                        </a:rPr>
                        <a:t>7</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a:effectLst/>
                          <a:latin typeface="Arial" panose="020B0604020202020204" pitchFamily="34" charset="0"/>
                          <a:cs typeface="Arial" panose="020B0604020202020204" pitchFamily="34" charset="0"/>
                        </a:rPr>
                        <a:t>9</a:t>
                      </a:r>
                      <a:endParaRPr lang="en-US"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a:effectLst/>
                          <a:latin typeface="Arial" panose="020B0604020202020204" pitchFamily="34" charset="0"/>
                          <a:cs typeface="Arial" panose="020B0604020202020204" pitchFamily="34" charset="0"/>
                        </a:rPr>
                        <a:t>0</a:t>
                      </a:r>
                      <a:endParaRPr lang="en-US"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dirty="0">
                          <a:effectLst/>
                          <a:latin typeface="Arial" panose="020B0604020202020204" pitchFamily="34" charset="0"/>
                          <a:cs typeface="Arial" panose="020B0604020202020204" pitchFamily="34" charset="0"/>
                        </a:rPr>
                        <a:t>17</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a:effectLst/>
                          <a:latin typeface="Arial" panose="020B0604020202020204" pitchFamily="34" charset="0"/>
                          <a:cs typeface="Arial" panose="020B0604020202020204" pitchFamily="34" charset="0"/>
                        </a:rPr>
                        <a:t>12</a:t>
                      </a:r>
                      <a:endParaRPr lang="en-US" sz="140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3"/>
                  </a:ext>
                </a:extLst>
              </a:tr>
              <a:tr h="399884">
                <a:tc>
                  <a:txBody>
                    <a:bodyPr/>
                    <a:lstStyle/>
                    <a:p>
                      <a:pPr algn="ctr">
                        <a:spcAft>
                          <a:spcPts val="0"/>
                        </a:spcAft>
                        <a:tabLst>
                          <a:tab pos="270510" algn="l"/>
                          <a:tab pos="1386840" algn="l"/>
                        </a:tabLst>
                      </a:pPr>
                      <a:r>
                        <a:rPr lang="en-US" sz="2000" dirty="0">
                          <a:effectLst/>
                          <a:latin typeface="Arial" panose="020B0604020202020204" pitchFamily="34" charset="0"/>
                          <a:cs typeface="Arial" panose="020B0604020202020204" pitchFamily="34" charset="0"/>
                        </a:rPr>
                        <a:t>City 4</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dirty="0">
                          <a:effectLst/>
                          <a:latin typeface="Arial" panose="020B0604020202020204" pitchFamily="34" charset="0"/>
                          <a:cs typeface="Arial" panose="020B0604020202020204" pitchFamily="34" charset="0"/>
                        </a:rPr>
                        <a:t>8</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a:effectLst/>
                          <a:latin typeface="Arial" panose="020B0604020202020204" pitchFamily="34" charset="0"/>
                          <a:cs typeface="Arial" panose="020B0604020202020204" pitchFamily="34" charset="0"/>
                        </a:rPr>
                        <a:t>12</a:t>
                      </a:r>
                      <a:endParaRPr lang="en-US"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a:effectLst/>
                          <a:latin typeface="Arial" panose="020B0604020202020204" pitchFamily="34" charset="0"/>
                          <a:cs typeface="Arial" panose="020B0604020202020204" pitchFamily="34" charset="0"/>
                        </a:rPr>
                        <a:t>13</a:t>
                      </a:r>
                      <a:endParaRPr lang="en-US"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a:effectLst/>
                          <a:latin typeface="Arial" panose="020B0604020202020204" pitchFamily="34" charset="0"/>
                          <a:cs typeface="Arial" panose="020B0604020202020204" pitchFamily="34" charset="0"/>
                        </a:rPr>
                        <a:t>0</a:t>
                      </a:r>
                      <a:endParaRPr lang="en-US"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a:effectLst/>
                          <a:latin typeface="Arial" panose="020B0604020202020204" pitchFamily="34" charset="0"/>
                          <a:cs typeface="Arial" panose="020B0604020202020204" pitchFamily="34" charset="0"/>
                        </a:rPr>
                        <a:t>16</a:t>
                      </a:r>
                      <a:endParaRPr lang="en-US" sz="140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4"/>
                  </a:ext>
                </a:extLst>
              </a:tr>
              <a:tr h="399884">
                <a:tc>
                  <a:txBody>
                    <a:bodyPr/>
                    <a:lstStyle/>
                    <a:p>
                      <a:pPr algn="ctr">
                        <a:spcAft>
                          <a:spcPts val="0"/>
                        </a:spcAft>
                        <a:tabLst>
                          <a:tab pos="270510" algn="l"/>
                          <a:tab pos="1386840" algn="l"/>
                        </a:tabLst>
                      </a:pPr>
                      <a:r>
                        <a:rPr lang="en-US" sz="2000" dirty="0">
                          <a:effectLst/>
                          <a:latin typeface="Arial" panose="020B0604020202020204" pitchFamily="34" charset="0"/>
                          <a:cs typeface="Arial" panose="020B0604020202020204" pitchFamily="34" charset="0"/>
                        </a:rPr>
                        <a:t>City 5</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a:effectLst/>
                          <a:latin typeface="Arial" panose="020B0604020202020204" pitchFamily="34" charset="0"/>
                          <a:cs typeface="Arial" panose="020B0604020202020204" pitchFamily="34" charset="0"/>
                        </a:rPr>
                        <a:t>12</a:t>
                      </a:r>
                      <a:endParaRPr lang="en-US"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a:effectLst/>
                          <a:latin typeface="Arial" panose="020B0604020202020204" pitchFamily="34" charset="0"/>
                          <a:cs typeface="Arial" panose="020B0604020202020204" pitchFamily="34" charset="0"/>
                        </a:rPr>
                        <a:t>6</a:t>
                      </a:r>
                      <a:endParaRPr lang="en-US"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dirty="0">
                          <a:effectLst/>
                          <a:latin typeface="Arial" panose="020B0604020202020204" pitchFamily="34" charset="0"/>
                          <a:cs typeface="Arial" panose="020B0604020202020204" pitchFamily="34" charset="0"/>
                        </a:rPr>
                        <a:t>15</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dirty="0">
                          <a:effectLst/>
                          <a:latin typeface="Arial" panose="020B0604020202020204" pitchFamily="34" charset="0"/>
                          <a:cs typeface="Arial" panose="020B0604020202020204" pitchFamily="34" charset="0"/>
                        </a:rPr>
                        <a:t>18</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tabLst>
                          <a:tab pos="270510" algn="l"/>
                          <a:tab pos="1386840" algn="l"/>
                        </a:tabLst>
                      </a:pPr>
                      <a:r>
                        <a:rPr lang="en-US" sz="2000" dirty="0">
                          <a:effectLst/>
                          <a:latin typeface="Arial" panose="020B0604020202020204" pitchFamily="34" charset="0"/>
                          <a:cs typeface="Arial" panose="020B0604020202020204" pitchFamily="34" charset="0"/>
                        </a:rPr>
                        <a:t>0</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40154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976639"/>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Session 2.3:</a:t>
            </a:r>
          </a:p>
          <a:p>
            <a:r>
              <a:rPr lang="en-US" sz="4800" dirty="0">
                <a:solidFill>
                  <a:srgbClr val="002060"/>
                </a:solidFill>
              </a:rPr>
              <a:t> </a:t>
            </a:r>
          </a:p>
          <a:p>
            <a:r>
              <a:rPr lang="en-US" sz="4800" dirty="0">
                <a:solidFill>
                  <a:srgbClr val="002060"/>
                </a:solidFill>
              </a:rPr>
              <a:t>Local Search Methods: </a:t>
            </a:r>
          </a:p>
          <a:p>
            <a:r>
              <a:rPr lang="en-US" sz="4800" dirty="0">
                <a:solidFill>
                  <a:srgbClr val="002060"/>
                </a:solidFill>
              </a:rPr>
              <a:t>ALNS and </a:t>
            </a:r>
            <a:r>
              <a:rPr lang="en-US" sz="4800" dirty="0" err="1">
                <a:solidFill>
                  <a:srgbClr val="002060"/>
                </a:solidFill>
              </a:rPr>
              <a:t>Tabu</a:t>
            </a:r>
            <a:r>
              <a:rPr lang="en-US" sz="4800" dirty="0">
                <a:solidFill>
                  <a:srgbClr val="002060"/>
                </a:solidFill>
              </a:rPr>
              <a:t> Search</a:t>
            </a:r>
            <a:endParaRPr lang="en-US" sz="3200" dirty="0">
              <a:solidFill>
                <a:srgbClr val="002060"/>
              </a:solidFill>
            </a:endParaRPr>
          </a:p>
        </p:txBody>
      </p:sp>
    </p:spTree>
    <p:extLst>
      <p:ext uri="{BB962C8B-B14F-4D97-AF65-F5344CB8AC3E}">
        <p14:creationId xmlns:p14="http://schemas.microsoft.com/office/powerpoint/2010/main" val="775484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Heuristics and </a:t>
            </a:r>
            <a:r>
              <a:rPr lang="en-US" dirty="0" err="1"/>
              <a:t>Mataheuristics</a:t>
            </a:r>
            <a:endParaRPr lang="th-TH" dirty="0"/>
          </a:p>
        </p:txBody>
      </p:sp>
      <p:sp>
        <p:nvSpPr>
          <p:cNvPr id="3" name="Content Placeholder 2"/>
          <p:cNvSpPr>
            <a:spLocks noGrp="1"/>
          </p:cNvSpPr>
          <p:nvPr>
            <p:ph idx="1"/>
          </p:nvPr>
        </p:nvSpPr>
        <p:spPr>
          <a:xfrm>
            <a:off x="475814" y="1546413"/>
            <a:ext cx="11229516" cy="4450800"/>
          </a:xfrm>
        </p:spPr>
        <p:txBody>
          <a:bodyPr>
            <a:normAutofit/>
          </a:bodyPr>
          <a:lstStyle/>
          <a:p>
            <a:r>
              <a:rPr lang="en-US" b="1" dirty="0" err="1"/>
              <a:t>Metaheuristics</a:t>
            </a:r>
            <a:r>
              <a:rPr lang="en-US" dirty="0"/>
              <a:t>: High-level strategies for guiding a search (Glover, 1986) according to feedback from the objective function, previous decisions and prior performance (</a:t>
            </a:r>
            <a:r>
              <a:rPr lang="en-US" dirty="0" err="1"/>
              <a:t>Stutzle</a:t>
            </a:r>
            <a:r>
              <a:rPr lang="en-US" dirty="0"/>
              <a:t>, 1998). In other words, the rules of a meta-heuristic consist of (at least) two orders, such that </a:t>
            </a:r>
            <a:r>
              <a:rPr lang="en-US" b="1" dirty="0"/>
              <a:t>the overall searching behavior keeps changing</a:t>
            </a:r>
            <a:r>
              <a:rPr lang="en-US" dirty="0"/>
              <a:t> while exploring the state-space.</a:t>
            </a:r>
          </a:p>
          <a:p>
            <a:pPr marL="457200" lvl="1" indent="0">
              <a:buNone/>
            </a:pPr>
            <a:r>
              <a:rPr lang="en-US" dirty="0"/>
              <a:t>  	</a:t>
            </a:r>
          </a:p>
          <a:p>
            <a:pPr marL="457200" lvl="1" indent="0">
              <a:buNone/>
            </a:pPr>
            <a:r>
              <a:rPr lang="en-US" dirty="0"/>
              <a:t>	Examples: Genetic Algorithm (GA), Particle Swarm Optimization (PSO), Adaptive Large Neighborhood Search (ALNS)</a:t>
            </a:r>
          </a:p>
          <a:p>
            <a:endParaRPr lang="th-TH" dirty="0"/>
          </a:p>
        </p:txBody>
      </p:sp>
    </p:spTree>
    <p:extLst>
      <p:ext uri="{BB962C8B-B14F-4D97-AF65-F5344CB8AC3E}">
        <p14:creationId xmlns:p14="http://schemas.microsoft.com/office/powerpoint/2010/main" val="623410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001" y="1532965"/>
            <a:ext cx="4960083" cy="4558553"/>
          </a:xfrm>
          <a:prstGeom prst="rect">
            <a:avLst/>
          </a:prstGeom>
        </p:spPr>
      </p:pic>
      <p:sp>
        <p:nvSpPr>
          <p:cNvPr id="5" name="Rectangle 4"/>
          <p:cNvSpPr/>
          <p:nvPr/>
        </p:nvSpPr>
        <p:spPr>
          <a:xfrm>
            <a:off x="1556001" y="6488669"/>
            <a:ext cx="4572000" cy="307777"/>
          </a:xfrm>
          <a:prstGeom prst="rect">
            <a:avLst/>
          </a:prstGeom>
        </p:spPr>
        <p:txBody>
          <a:bodyPr>
            <a:spAutoFit/>
          </a:bodyPr>
          <a:lstStyle/>
          <a:p>
            <a:r>
              <a:rPr lang="fr-FR" sz="1400" b="1" i="1" dirty="0">
                <a:latin typeface="Tahoma" panose="020B0604030504040204" pitchFamily="34" charset="0"/>
              </a:rPr>
              <a:t>Par </a:t>
            </a:r>
            <a:r>
              <a:rPr lang="fr-FR" sz="1400" b="1" i="1" dirty="0" err="1">
                <a:latin typeface="Tahoma" panose="020B0604030504040204" pitchFamily="34" charset="0"/>
              </a:rPr>
              <a:t>nojhan</a:t>
            </a:r>
            <a:r>
              <a:rPr lang="fr-FR" sz="1400" b="1" i="1" dirty="0">
                <a:latin typeface="Tahoma" panose="020B0604030504040204" pitchFamily="34" charset="0"/>
              </a:rPr>
              <a:t> le vendredi, 2007</a:t>
            </a:r>
            <a:endParaRPr lang="th-TH" sz="1400" b="1" i="1" dirty="0"/>
          </a:p>
        </p:txBody>
      </p:sp>
      <p:sp>
        <p:nvSpPr>
          <p:cNvPr id="6" name="Rectangle 5"/>
          <p:cNvSpPr/>
          <p:nvPr/>
        </p:nvSpPr>
        <p:spPr>
          <a:xfrm>
            <a:off x="8647083" y="1721223"/>
            <a:ext cx="3058246" cy="309283"/>
          </a:xfrm>
          <a:prstGeom prst="rect">
            <a:avLst/>
          </a:prstGeom>
        </p:spPr>
        <p:txBody>
          <a:bodyPr wrap="square">
            <a:spAutoFit/>
          </a:bodyPr>
          <a:lstStyle/>
          <a:p>
            <a:r>
              <a:rPr lang="fr-FR" sz="1400" b="1" i="1" dirty="0">
                <a:latin typeface="Tahoma" panose="020B0604030504040204" pitchFamily="34" charset="0"/>
              </a:rPr>
              <a:t>Par </a:t>
            </a:r>
            <a:r>
              <a:rPr lang="fr-FR" sz="1400" b="1" i="1" dirty="0" err="1">
                <a:latin typeface="Tahoma" panose="020B0604030504040204" pitchFamily="34" charset="0"/>
              </a:rPr>
              <a:t>nojhan</a:t>
            </a:r>
            <a:r>
              <a:rPr lang="fr-FR" sz="1400" b="1" i="1" dirty="0">
                <a:latin typeface="Tahoma" panose="020B0604030504040204" pitchFamily="34" charset="0"/>
              </a:rPr>
              <a:t> le vendredi, 2007</a:t>
            </a:r>
            <a:endParaRPr lang="th-TH" sz="1400" b="1" i="1" dirty="0"/>
          </a:p>
        </p:txBody>
      </p:sp>
      <p:sp>
        <p:nvSpPr>
          <p:cNvPr id="7" name="Title 1"/>
          <p:cNvSpPr>
            <a:spLocks noGrp="1"/>
          </p:cNvSpPr>
          <p:nvPr>
            <p:ph type="title"/>
          </p:nvPr>
        </p:nvSpPr>
        <p:spPr>
          <a:xfrm>
            <a:off x="1792288" y="448674"/>
            <a:ext cx="9913041" cy="888031"/>
          </a:xfrm>
        </p:spPr>
        <p:txBody>
          <a:bodyPr/>
          <a:lstStyle/>
          <a:p>
            <a:r>
              <a:rPr lang="en-US" dirty="0" err="1"/>
              <a:t>Metaheuristics</a:t>
            </a:r>
            <a:r>
              <a:rPr lang="en-US" dirty="0"/>
              <a:t> Classification</a:t>
            </a:r>
            <a:endParaRPr lang="th-TH" dirty="0"/>
          </a:p>
        </p:txBody>
      </p:sp>
    </p:spTree>
    <p:extLst>
      <p:ext uri="{BB962C8B-B14F-4D97-AF65-F5344CB8AC3E}">
        <p14:creationId xmlns:p14="http://schemas.microsoft.com/office/powerpoint/2010/main" val="3308350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Large Neighborhood Search (LNS)</a:t>
            </a:r>
            <a:endParaRPr lang="th-TH" dirty="0"/>
          </a:p>
        </p:txBody>
      </p:sp>
      <p:sp>
        <p:nvSpPr>
          <p:cNvPr id="3" name="Content Placeholder 2"/>
          <p:cNvSpPr>
            <a:spLocks noGrp="1"/>
          </p:cNvSpPr>
          <p:nvPr>
            <p:ph idx="1"/>
          </p:nvPr>
        </p:nvSpPr>
        <p:spPr/>
        <p:txBody>
          <a:bodyPr>
            <a:normAutofit/>
          </a:bodyPr>
          <a:lstStyle/>
          <a:p>
            <a:r>
              <a:rPr lang="en-US" dirty="0"/>
              <a:t>Proposed by Shaw (1998)</a:t>
            </a:r>
          </a:p>
          <a:p>
            <a:r>
              <a:rPr lang="en-US" dirty="0"/>
              <a:t>LNS is a concept for efficient search developing from local search by improving searching techniques within a small to large area</a:t>
            </a:r>
          </a:p>
          <a:p>
            <a:r>
              <a:rPr lang="en-US" dirty="0"/>
              <a:t>The principles of LNS are based on two main processes: destroy and repair methods. </a:t>
            </a:r>
          </a:p>
          <a:p>
            <a:r>
              <a:rPr lang="en-US" dirty="0"/>
              <a:t>A destroy method destructs part of the current solution while a repair method rebuilds the destroyed solution</a:t>
            </a:r>
          </a:p>
        </p:txBody>
      </p:sp>
    </p:spTree>
    <p:extLst>
      <p:ext uri="{BB962C8B-B14F-4D97-AF65-F5344CB8AC3E}">
        <p14:creationId xmlns:p14="http://schemas.microsoft.com/office/powerpoint/2010/main" val="3459164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Large Neighborhood Search (LNS)</a:t>
            </a:r>
            <a:endParaRPr lang="th-TH" dirty="0"/>
          </a:p>
        </p:txBody>
      </p:sp>
      <p:sp>
        <p:nvSpPr>
          <p:cNvPr id="3" name="Content Placeholder 2"/>
          <p:cNvSpPr>
            <a:spLocks noGrp="1"/>
          </p:cNvSpPr>
          <p:nvPr>
            <p:ph idx="1"/>
          </p:nvPr>
        </p:nvSpPr>
        <p:spPr>
          <a:xfrm>
            <a:off x="7691718" y="2325715"/>
            <a:ext cx="4013611" cy="2622803"/>
          </a:xfrm>
        </p:spPr>
        <p:txBody>
          <a:bodyPr>
            <a:normAutofit/>
          </a:bodyPr>
          <a:lstStyle/>
          <a:p>
            <a:pPr marL="0" indent="0">
              <a:buNone/>
            </a:pPr>
            <a:r>
              <a:rPr lang="en-US" sz="2000" i="1" dirty="0"/>
              <a:t>x</a:t>
            </a:r>
            <a:r>
              <a:rPr lang="en-US" sz="2000" dirty="0"/>
              <a:t>  : current feasible solution</a:t>
            </a:r>
          </a:p>
          <a:p>
            <a:pPr marL="0" indent="0">
              <a:buNone/>
            </a:pPr>
            <a:r>
              <a:rPr lang="en-US" sz="2000" i="1" dirty="0" err="1"/>
              <a:t>x</a:t>
            </a:r>
            <a:r>
              <a:rPr lang="en-US" sz="2000" i="1" baseline="30000" dirty="0" err="1"/>
              <a:t>b</a:t>
            </a:r>
            <a:r>
              <a:rPr lang="en-US" sz="2000" dirty="0"/>
              <a:t> : The best solution of the search</a:t>
            </a:r>
          </a:p>
          <a:p>
            <a:pPr marL="0" indent="0">
              <a:buNone/>
            </a:pPr>
            <a:r>
              <a:rPr lang="en-US" sz="2000" i="1" dirty="0" err="1"/>
              <a:t>x</a:t>
            </a:r>
            <a:r>
              <a:rPr lang="en-US" sz="2000" i="1" baseline="30000" dirty="0" err="1"/>
              <a:t>t</a:t>
            </a:r>
            <a:r>
              <a:rPr lang="en-US" sz="2000" dirty="0"/>
              <a:t>  : a temporary solution</a:t>
            </a:r>
          </a:p>
          <a:p>
            <a:pPr marL="0" indent="0">
              <a:buNone/>
            </a:pPr>
            <a:r>
              <a:rPr lang="en-US" sz="2000" dirty="0"/>
              <a:t>function </a:t>
            </a:r>
            <a:r>
              <a:rPr lang="en-US" sz="2000" i="1" dirty="0"/>
              <a:t>d( ) </a:t>
            </a:r>
            <a:r>
              <a:rPr lang="en-US" sz="2000" dirty="0"/>
              <a:t>: destroy method</a:t>
            </a:r>
          </a:p>
          <a:p>
            <a:pPr marL="0" indent="0">
              <a:buNone/>
            </a:pPr>
            <a:r>
              <a:rPr lang="en-US" sz="2000" dirty="0"/>
              <a:t>function </a:t>
            </a:r>
            <a:r>
              <a:rPr lang="en-US" sz="2000" i="1" dirty="0"/>
              <a:t>r( )  </a:t>
            </a:r>
            <a:r>
              <a:rPr lang="en-US" sz="2000" dirty="0"/>
              <a:t>: repair method</a:t>
            </a:r>
            <a:endParaRPr lang="th-TH" sz="2000" dirty="0"/>
          </a:p>
        </p:txBody>
      </p:sp>
      <p:pic>
        <p:nvPicPr>
          <p:cNvPr id="4" name="Picture 3"/>
          <p:cNvPicPr>
            <a:picLocks noChangeAspect="1"/>
          </p:cNvPicPr>
          <p:nvPr/>
        </p:nvPicPr>
        <p:blipFill rotWithShape="1">
          <a:blip r:embed="rId2"/>
          <a:srcRect l="22474" t="40809" r="35255" b="10477"/>
          <a:stretch/>
        </p:blipFill>
        <p:spPr>
          <a:xfrm>
            <a:off x="379053" y="1524963"/>
            <a:ext cx="7005252" cy="4538857"/>
          </a:xfrm>
          <a:prstGeom prst="rect">
            <a:avLst/>
          </a:prstGeom>
        </p:spPr>
      </p:pic>
    </p:spTree>
    <p:extLst>
      <p:ext uri="{BB962C8B-B14F-4D97-AF65-F5344CB8AC3E}">
        <p14:creationId xmlns:p14="http://schemas.microsoft.com/office/powerpoint/2010/main" val="3966230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Adaptive Large Neighborhood Search (ALNS)</a:t>
            </a:r>
            <a:endParaRPr lang="th-TH" dirty="0"/>
          </a:p>
        </p:txBody>
      </p:sp>
      <p:sp>
        <p:nvSpPr>
          <p:cNvPr id="3" name="Content Placeholder 2"/>
          <p:cNvSpPr>
            <a:spLocks noGrp="1"/>
          </p:cNvSpPr>
          <p:nvPr>
            <p:ph idx="1"/>
          </p:nvPr>
        </p:nvSpPr>
        <p:spPr/>
        <p:txBody>
          <a:bodyPr>
            <a:normAutofit/>
          </a:bodyPr>
          <a:lstStyle/>
          <a:p>
            <a:r>
              <a:rPr lang="en-US" dirty="0"/>
              <a:t>Proposed by S. </a:t>
            </a:r>
            <a:r>
              <a:rPr lang="en-US" dirty="0" err="1"/>
              <a:t>Ropke</a:t>
            </a:r>
            <a:r>
              <a:rPr lang="en-US" dirty="0"/>
              <a:t> and D. </a:t>
            </a:r>
            <a:r>
              <a:rPr lang="en-US" dirty="0" err="1"/>
              <a:t>Pisinger</a:t>
            </a:r>
            <a:r>
              <a:rPr lang="en-US" dirty="0"/>
              <a:t> (2006)</a:t>
            </a:r>
          </a:p>
          <a:p>
            <a:r>
              <a:rPr lang="en-US" dirty="0"/>
              <a:t>Extend LNS by allowing multiple destroy and repair methods to be used within the same search</a:t>
            </a:r>
          </a:p>
          <a:p>
            <a:r>
              <a:rPr lang="en-US" dirty="0"/>
              <a:t>Each destroy/repair method is assigned a weight that controls how often the particular method is attempted during the search</a:t>
            </a:r>
          </a:p>
          <a:p>
            <a:r>
              <a:rPr lang="en-US" dirty="0"/>
              <a:t>The weights are adjusted dynamically as the search progresses so that the heuristic adapts to the instance at hand and to the state of the search</a:t>
            </a:r>
          </a:p>
        </p:txBody>
      </p:sp>
    </p:spTree>
    <p:extLst>
      <p:ext uri="{BB962C8B-B14F-4D97-AF65-F5344CB8AC3E}">
        <p14:creationId xmlns:p14="http://schemas.microsoft.com/office/powerpoint/2010/main" val="787456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8158" t="31066" r="17066" b="15257"/>
          <a:stretch/>
        </p:blipFill>
        <p:spPr>
          <a:xfrm>
            <a:off x="368238" y="1572679"/>
            <a:ext cx="7420964" cy="4271530"/>
          </a:xfrm>
          <a:prstGeom prst="rect">
            <a:avLst/>
          </a:prstGeom>
        </p:spPr>
      </p:pic>
      <p:sp>
        <p:nvSpPr>
          <p:cNvPr id="2" name="Title 1"/>
          <p:cNvSpPr>
            <a:spLocks noGrp="1"/>
          </p:cNvSpPr>
          <p:nvPr>
            <p:ph type="title"/>
          </p:nvPr>
        </p:nvSpPr>
        <p:spPr/>
        <p:txBody>
          <a:bodyPr>
            <a:normAutofit/>
          </a:bodyPr>
          <a:lstStyle/>
          <a:p>
            <a:r>
              <a:rPr lang="en-US" dirty="0"/>
              <a:t>Adaptive Large Neighborhood Search (ALNS)</a:t>
            </a:r>
            <a:endParaRPr lang="th-TH" dirty="0"/>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7836281" y="1709445"/>
                <a:ext cx="3869048" cy="4271531"/>
              </a:xfrm>
            </p:spPr>
            <p:txBody>
              <a:bodyPr>
                <a:normAutofit/>
              </a:bodyPr>
              <a:lstStyle/>
              <a:p>
                <a:pPr marL="0" indent="0">
                  <a:buNone/>
                </a:pPr>
                <a:r>
                  <a:rPr lang="en-US" sz="2000" i="1" dirty="0">
                    <a:solidFill>
                      <a:schemeClr val="tx1"/>
                    </a:solidFill>
                  </a:rPr>
                  <a:t>x</a:t>
                </a:r>
                <a:r>
                  <a:rPr lang="en-US" sz="2000" dirty="0">
                    <a:solidFill>
                      <a:schemeClr val="tx1"/>
                    </a:solidFill>
                  </a:rPr>
                  <a:t>  : current feasible solution</a:t>
                </a:r>
              </a:p>
              <a:p>
                <a:pPr marL="0" indent="0">
                  <a:buNone/>
                </a:pPr>
                <a:r>
                  <a:rPr lang="en-US" sz="2000" i="1" dirty="0" err="1">
                    <a:solidFill>
                      <a:schemeClr val="tx1"/>
                    </a:solidFill>
                  </a:rPr>
                  <a:t>x</a:t>
                </a:r>
                <a:r>
                  <a:rPr lang="en-US" sz="2000" i="1" baseline="30000" dirty="0" err="1">
                    <a:solidFill>
                      <a:schemeClr val="tx1"/>
                    </a:solidFill>
                  </a:rPr>
                  <a:t>b</a:t>
                </a:r>
                <a:r>
                  <a:rPr lang="en-US" sz="2000" dirty="0">
                    <a:solidFill>
                      <a:schemeClr val="tx1"/>
                    </a:solidFill>
                  </a:rPr>
                  <a:t> : The best solution of the search</a:t>
                </a:r>
              </a:p>
              <a:p>
                <a:pPr marL="0" indent="0">
                  <a:buNone/>
                </a:pPr>
                <a14:m>
                  <m:oMath xmlns:m="http://schemas.openxmlformats.org/officeDocument/2006/math">
                    <m:sSup>
                      <m:sSupPr>
                        <m:ctrlPr>
                          <a:rPr lang="en-US" sz="2000" i="1" smtClean="0">
                            <a:solidFill>
                              <a:srgbClr val="FF0000"/>
                            </a:solidFill>
                            <a:latin typeface="Cambria Math" panose="02040503050406030204" pitchFamily="18" charset="0"/>
                          </a:rPr>
                        </m:ctrlPr>
                      </m:sSupPr>
                      <m:e>
                        <m:r>
                          <m:rPr>
                            <m:sty m:val="p"/>
                          </m:rPr>
                          <a:rPr lang="el-GR" sz="2000" i="1" smtClean="0">
                            <a:solidFill>
                              <a:srgbClr val="FF0000"/>
                            </a:solidFill>
                            <a:latin typeface="Cambria Math" panose="02040503050406030204" pitchFamily="18" charset="0"/>
                          </a:rPr>
                          <m:t>Ω</m:t>
                        </m:r>
                      </m:e>
                      <m:sup>
                        <m:r>
                          <a:rPr lang="en-US" sz="2000" b="0" i="1" smtClean="0">
                            <a:solidFill>
                              <a:srgbClr val="FF0000"/>
                            </a:solidFill>
                            <a:latin typeface="Cambria Math" panose="02040503050406030204" pitchFamily="18" charset="0"/>
                          </a:rPr>
                          <m:t>−</m:t>
                        </m:r>
                      </m:sup>
                    </m:sSup>
                  </m:oMath>
                </a14:m>
                <a:r>
                  <a:rPr lang="en-US" sz="2000" dirty="0">
                    <a:solidFill>
                      <a:srgbClr val="FF0000"/>
                    </a:solidFill>
                  </a:rPr>
                  <a:t> : set of destroy method</a:t>
                </a:r>
              </a:p>
              <a:p>
                <a:pPr marL="0" indent="0">
                  <a:buNone/>
                </a:pPr>
                <a14:m>
                  <m:oMath xmlns:m="http://schemas.openxmlformats.org/officeDocument/2006/math">
                    <m:sSup>
                      <m:sSupPr>
                        <m:ctrlPr>
                          <a:rPr lang="en-US" sz="2000" i="1">
                            <a:solidFill>
                              <a:srgbClr val="FF0000"/>
                            </a:solidFill>
                            <a:latin typeface="Cambria Math" panose="02040503050406030204" pitchFamily="18" charset="0"/>
                          </a:rPr>
                        </m:ctrlPr>
                      </m:sSupPr>
                      <m:e>
                        <m:r>
                          <m:rPr>
                            <m:sty m:val="p"/>
                          </m:rPr>
                          <a:rPr lang="el-GR" sz="2000" i="1">
                            <a:solidFill>
                              <a:srgbClr val="FF0000"/>
                            </a:solidFill>
                            <a:latin typeface="Cambria Math" panose="02040503050406030204" pitchFamily="18" charset="0"/>
                          </a:rPr>
                          <m:t>Ω</m:t>
                        </m:r>
                      </m:e>
                      <m:sup>
                        <m:r>
                          <a:rPr lang="en-US" sz="2000" b="0" i="1" smtClean="0">
                            <a:solidFill>
                              <a:srgbClr val="FF0000"/>
                            </a:solidFill>
                            <a:latin typeface="Cambria Math" panose="02040503050406030204" pitchFamily="18" charset="0"/>
                          </a:rPr>
                          <m:t>+</m:t>
                        </m:r>
                      </m:sup>
                    </m:sSup>
                  </m:oMath>
                </a14:m>
                <a:r>
                  <a:rPr lang="en-US" sz="2000" dirty="0">
                    <a:solidFill>
                      <a:srgbClr val="FF0000"/>
                    </a:solidFill>
                  </a:rPr>
                  <a:t> : set of repair method</a:t>
                </a:r>
              </a:p>
              <a:p>
                <a:pPr marL="0" indent="0">
                  <a:buNone/>
                </a:pPr>
                <a:r>
                  <a:rPr lang="en-US" sz="2000" i="1" dirty="0" err="1">
                    <a:solidFill>
                      <a:schemeClr val="tx1"/>
                    </a:solidFill>
                  </a:rPr>
                  <a:t>x</a:t>
                </a:r>
                <a:r>
                  <a:rPr lang="en-US" sz="2000" i="1" baseline="30000" dirty="0" err="1">
                    <a:solidFill>
                      <a:schemeClr val="tx1"/>
                    </a:solidFill>
                  </a:rPr>
                  <a:t>t</a:t>
                </a:r>
                <a:r>
                  <a:rPr lang="en-US" sz="2000" dirty="0">
                    <a:solidFill>
                      <a:schemeClr val="tx1"/>
                    </a:solidFill>
                  </a:rPr>
                  <a:t>  : a temporary solution</a:t>
                </a:r>
              </a:p>
              <a:p>
                <a:pPr marL="0" indent="0">
                  <a:buNone/>
                </a:pPr>
                <a:r>
                  <a:rPr lang="en-US" sz="2000" dirty="0">
                    <a:solidFill>
                      <a:schemeClr val="tx1"/>
                    </a:solidFill>
                  </a:rPr>
                  <a:t>function </a:t>
                </a:r>
                <a:r>
                  <a:rPr lang="en-US" sz="2000" i="1" dirty="0">
                    <a:solidFill>
                      <a:schemeClr val="tx1"/>
                    </a:solidFill>
                  </a:rPr>
                  <a:t>d( ) </a:t>
                </a:r>
                <a:r>
                  <a:rPr lang="en-US" sz="2000" dirty="0">
                    <a:solidFill>
                      <a:schemeClr val="tx1"/>
                    </a:solidFill>
                  </a:rPr>
                  <a:t>: destroy method</a:t>
                </a:r>
              </a:p>
              <a:p>
                <a:pPr marL="0" indent="0">
                  <a:buNone/>
                </a:pPr>
                <a:r>
                  <a:rPr lang="en-US" sz="2000" dirty="0">
                    <a:solidFill>
                      <a:schemeClr val="tx1"/>
                    </a:solidFill>
                  </a:rPr>
                  <a:t>function </a:t>
                </a:r>
                <a:r>
                  <a:rPr lang="en-US" sz="2000" i="1" dirty="0">
                    <a:solidFill>
                      <a:schemeClr val="tx1"/>
                    </a:solidFill>
                  </a:rPr>
                  <a:t>r( )  </a:t>
                </a:r>
                <a:r>
                  <a:rPr lang="en-US" sz="2000" dirty="0">
                    <a:solidFill>
                      <a:schemeClr val="tx1"/>
                    </a:solidFill>
                  </a:rPr>
                  <a:t>: repair method</a:t>
                </a:r>
              </a:p>
              <a:p>
                <a:pPr marL="0" indent="0">
                  <a:buNone/>
                </a:pPr>
                <a14:m>
                  <m:oMath xmlns:m="http://schemas.openxmlformats.org/officeDocument/2006/math">
                    <m:sSup>
                      <m:sSupPr>
                        <m:ctrlPr>
                          <a:rPr lang="th-TH" sz="2000" i="1" smtClean="0">
                            <a:solidFill>
                              <a:srgbClr val="FF0000"/>
                            </a:solidFill>
                            <a:latin typeface="Cambria Math" panose="02040503050406030204" pitchFamily="18" charset="0"/>
                          </a:rPr>
                        </m:ctrlPr>
                      </m:sSupPr>
                      <m:e>
                        <m:r>
                          <m:rPr>
                            <m:sty m:val="p"/>
                          </m:rPr>
                          <a:rPr lang="th-TH" sz="2000" i="1" smtClean="0">
                            <a:solidFill>
                              <a:srgbClr val="FF0000"/>
                            </a:solidFill>
                            <a:latin typeface="Cambria Math" panose="02040503050406030204" pitchFamily="18" charset="0"/>
                          </a:rPr>
                          <m:t>ρ</m:t>
                        </m:r>
                      </m:e>
                      <m:sup>
                        <m:r>
                          <a:rPr lang="en-US" sz="2000" b="0" i="1" smtClean="0">
                            <a:solidFill>
                              <a:srgbClr val="FF0000"/>
                            </a:solidFill>
                            <a:latin typeface="Cambria Math" panose="02040503050406030204" pitchFamily="18" charset="0"/>
                          </a:rPr>
                          <m:t>−</m:t>
                        </m:r>
                      </m:sup>
                    </m:sSup>
                    <m:r>
                      <a:rPr lang="th-TH" sz="2000" b="0" i="0" smtClean="0">
                        <a:solidFill>
                          <a:srgbClr val="FF0000"/>
                        </a:solidFill>
                        <a:latin typeface="Cambria Math" panose="02040503050406030204" pitchFamily="18" charset="0"/>
                      </a:rPr>
                      <m:t> </m:t>
                    </m:r>
                  </m:oMath>
                </a14:m>
                <a:r>
                  <a:rPr lang="en-US" sz="2000" dirty="0">
                    <a:solidFill>
                      <a:srgbClr val="FF0000"/>
                    </a:solidFill>
                  </a:rPr>
                  <a:t>and </a:t>
                </a:r>
                <a14:m>
                  <m:oMath xmlns:m="http://schemas.openxmlformats.org/officeDocument/2006/math">
                    <m:sSup>
                      <m:sSupPr>
                        <m:ctrlPr>
                          <a:rPr lang="th-TH" sz="2000" i="1">
                            <a:solidFill>
                              <a:srgbClr val="FF0000"/>
                            </a:solidFill>
                            <a:latin typeface="Cambria Math" panose="02040503050406030204" pitchFamily="18" charset="0"/>
                          </a:rPr>
                        </m:ctrlPr>
                      </m:sSupPr>
                      <m:e>
                        <m:r>
                          <m:rPr>
                            <m:sty m:val="p"/>
                          </m:rPr>
                          <a:rPr lang="th-TH" sz="2000" i="1">
                            <a:solidFill>
                              <a:srgbClr val="FF0000"/>
                            </a:solidFill>
                            <a:latin typeface="Cambria Math" panose="02040503050406030204" pitchFamily="18" charset="0"/>
                          </a:rPr>
                          <m:t>ρ</m:t>
                        </m:r>
                      </m:e>
                      <m:sup>
                        <m:r>
                          <a:rPr lang="en-US" sz="2000" b="0" i="1" smtClean="0">
                            <a:solidFill>
                              <a:srgbClr val="FF0000"/>
                            </a:solidFill>
                            <a:latin typeface="Cambria Math" panose="02040503050406030204" pitchFamily="18" charset="0"/>
                          </a:rPr>
                          <m:t>+</m:t>
                        </m:r>
                      </m:sup>
                    </m:sSup>
                  </m:oMath>
                </a14:m>
                <a:r>
                  <a:rPr lang="en-US" sz="2000" dirty="0">
                    <a:solidFill>
                      <a:srgbClr val="FF0000"/>
                    </a:solidFill>
                  </a:rPr>
                  <a:t>  restore the weight of each destroy and repair method, respectively</a:t>
                </a:r>
                <a:endParaRPr lang="th-TH" sz="2000" dirty="0">
                  <a:solidFill>
                    <a:srgbClr val="FF0000"/>
                  </a:solidFill>
                </a:endParaRPr>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7836281" y="1709445"/>
                <a:ext cx="3869048" cy="4271531"/>
              </a:xfrm>
              <a:blipFill rotWithShape="0">
                <a:blip r:embed="rId5"/>
                <a:stretch>
                  <a:fillRect l="-1575" t="-1284" r="-2520"/>
                </a:stretch>
              </a:blipFill>
            </p:spPr>
            <p:txBody>
              <a:bodyPr/>
              <a:lstStyle/>
              <a:p>
                <a:r>
                  <a:rPr lang="th-TH">
                    <a:noFill/>
                  </a:rPr>
                  <a:t> </a:t>
                </a:r>
              </a:p>
            </p:txBody>
          </p:sp>
        </mc:Fallback>
      </mc:AlternateContent>
    </p:spTree>
    <p:extLst>
      <p:ext uri="{BB962C8B-B14F-4D97-AF65-F5344CB8AC3E}">
        <p14:creationId xmlns:p14="http://schemas.microsoft.com/office/powerpoint/2010/main" val="3562415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Adaptive Large Neighborhood Search (ALNS)</a:t>
            </a:r>
            <a:endParaRPr lang="th-TH"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dirty="0"/>
                  <a:t>What extend from LNS…</a:t>
                </a:r>
              </a:p>
              <a:p>
                <a:r>
                  <a:rPr lang="en-US" dirty="0"/>
                  <a:t>In line 2: </a:t>
                </a:r>
                <a14:m>
                  <m:oMath xmlns:m="http://schemas.openxmlformats.org/officeDocument/2006/math">
                    <m:r>
                      <a:rPr lang="en-US" b="0" i="0" smtClean="0">
                        <a:solidFill>
                          <a:srgbClr val="FF0000"/>
                        </a:solidFill>
                        <a:latin typeface="Cambria Math" panose="02040503050406030204" pitchFamily="18" charset="0"/>
                      </a:rPr>
                      <m:t> </m:t>
                    </m:r>
                    <m:sSup>
                      <m:sSupPr>
                        <m:ctrlPr>
                          <a:rPr lang="th-TH" i="1">
                            <a:solidFill>
                              <a:srgbClr val="FF0000"/>
                            </a:solidFill>
                            <a:latin typeface="Cambria Math" panose="02040503050406030204" pitchFamily="18" charset="0"/>
                          </a:rPr>
                        </m:ctrlPr>
                      </m:sSupPr>
                      <m:e>
                        <m:r>
                          <m:rPr>
                            <m:sty m:val="p"/>
                          </m:rPr>
                          <a:rPr lang="th-TH" i="1">
                            <a:solidFill>
                              <a:srgbClr val="FF0000"/>
                            </a:solidFill>
                            <a:latin typeface="Cambria Math" panose="02040503050406030204" pitchFamily="18" charset="0"/>
                          </a:rPr>
                          <m:t>ρ</m:t>
                        </m:r>
                      </m:e>
                      <m:sup>
                        <m:r>
                          <a:rPr lang="en-US" i="1">
                            <a:solidFill>
                              <a:srgbClr val="FF0000"/>
                            </a:solidFill>
                            <a:latin typeface="Cambria Math" panose="02040503050406030204" pitchFamily="18" charset="0"/>
                          </a:rPr>
                          <m:t>−</m:t>
                        </m:r>
                      </m:sup>
                    </m:sSup>
                    <m:r>
                      <a:rPr lang="th-TH">
                        <a:solidFill>
                          <a:srgbClr val="FF0000"/>
                        </a:solidFill>
                        <a:latin typeface="Cambria Math" panose="02040503050406030204" pitchFamily="18" charset="0"/>
                      </a:rPr>
                      <m:t> </m:t>
                    </m:r>
                  </m:oMath>
                </a14:m>
                <a:r>
                  <a:rPr lang="en-US" dirty="0">
                    <a:solidFill>
                      <a:srgbClr val="FF0000"/>
                    </a:solidFill>
                  </a:rPr>
                  <a:t>and </a:t>
                </a:r>
                <a14:m>
                  <m:oMath xmlns:m="http://schemas.openxmlformats.org/officeDocument/2006/math">
                    <m:sSup>
                      <m:sSupPr>
                        <m:ctrlPr>
                          <a:rPr lang="th-TH" i="1">
                            <a:solidFill>
                              <a:srgbClr val="FF0000"/>
                            </a:solidFill>
                            <a:latin typeface="Cambria Math" panose="02040503050406030204" pitchFamily="18" charset="0"/>
                          </a:rPr>
                        </m:ctrlPr>
                      </m:sSupPr>
                      <m:e>
                        <m:r>
                          <m:rPr>
                            <m:sty m:val="p"/>
                          </m:rPr>
                          <a:rPr lang="th-TH" i="1">
                            <a:solidFill>
                              <a:srgbClr val="FF0000"/>
                            </a:solidFill>
                            <a:latin typeface="Cambria Math" panose="02040503050406030204" pitchFamily="18" charset="0"/>
                          </a:rPr>
                          <m:t>ρ</m:t>
                        </m:r>
                      </m:e>
                      <m:sup>
                        <m:r>
                          <a:rPr lang="en-US" b="0" i="1" smtClean="0">
                            <a:solidFill>
                              <a:srgbClr val="FF0000"/>
                            </a:solidFill>
                            <a:latin typeface="Cambria Math" panose="02040503050406030204" pitchFamily="18" charset="0"/>
                          </a:rPr>
                          <m:t>+</m:t>
                        </m:r>
                      </m:sup>
                    </m:sSup>
                  </m:oMath>
                </a14:m>
                <a:r>
                  <a:rPr lang="en-US" dirty="0">
                    <a:solidFill>
                      <a:srgbClr val="FF0000"/>
                    </a:solidFill>
                  </a:rPr>
                  <a:t> is introduced to restore the weight of each destroy and repair method, respectively. </a:t>
                </a:r>
                <a:r>
                  <a:rPr lang="en-US" dirty="0"/>
                  <a:t>Initially all methods have the same weight.</a:t>
                </a:r>
              </a:p>
              <a:p>
                <a:r>
                  <a:rPr lang="en-US" dirty="0"/>
                  <a:t>In line 4,  the weight vectors, </a:t>
                </a:r>
                <a14:m>
                  <m:oMath xmlns:m="http://schemas.openxmlformats.org/officeDocument/2006/math">
                    <m:sSup>
                      <m:sSupPr>
                        <m:ctrlPr>
                          <a:rPr lang="th-TH" i="1">
                            <a:solidFill>
                              <a:srgbClr val="FF0000"/>
                            </a:solidFill>
                            <a:latin typeface="Cambria Math" panose="02040503050406030204" pitchFamily="18" charset="0"/>
                          </a:rPr>
                        </m:ctrlPr>
                      </m:sSupPr>
                      <m:e>
                        <m:r>
                          <m:rPr>
                            <m:sty m:val="p"/>
                          </m:rPr>
                          <a:rPr lang="th-TH" i="1">
                            <a:solidFill>
                              <a:srgbClr val="FF0000"/>
                            </a:solidFill>
                            <a:latin typeface="Cambria Math" panose="02040503050406030204" pitchFamily="18" charset="0"/>
                          </a:rPr>
                          <m:t>ρ</m:t>
                        </m:r>
                      </m:e>
                      <m:sup>
                        <m:r>
                          <a:rPr lang="en-US" i="1">
                            <a:solidFill>
                              <a:srgbClr val="FF0000"/>
                            </a:solidFill>
                            <a:latin typeface="Cambria Math" panose="02040503050406030204" pitchFamily="18" charset="0"/>
                          </a:rPr>
                          <m:t>−</m:t>
                        </m:r>
                      </m:sup>
                    </m:sSup>
                    <m:r>
                      <a:rPr lang="th-TH">
                        <a:solidFill>
                          <a:srgbClr val="FF0000"/>
                        </a:solidFill>
                        <a:latin typeface="Cambria Math" panose="02040503050406030204" pitchFamily="18" charset="0"/>
                      </a:rPr>
                      <m:t> </m:t>
                    </m:r>
                  </m:oMath>
                </a14:m>
                <a:r>
                  <a:rPr lang="en-US" dirty="0">
                    <a:solidFill>
                      <a:srgbClr val="FF0000"/>
                    </a:solidFill>
                  </a:rPr>
                  <a:t>and </a:t>
                </a:r>
                <a14:m>
                  <m:oMath xmlns:m="http://schemas.openxmlformats.org/officeDocument/2006/math">
                    <m:sSup>
                      <m:sSupPr>
                        <m:ctrlPr>
                          <a:rPr lang="th-TH" i="1">
                            <a:solidFill>
                              <a:srgbClr val="FF0000"/>
                            </a:solidFill>
                            <a:latin typeface="Cambria Math" panose="02040503050406030204" pitchFamily="18" charset="0"/>
                          </a:rPr>
                        </m:ctrlPr>
                      </m:sSupPr>
                      <m:e>
                        <m:r>
                          <m:rPr>
                            <m:sty m:val="p"/>
                          </m:rPr>
                          <a:rPr lang="th-TH" i="1">
                            <a:solidFill>
                              <a:srgbClr val="FF0000"/>
                            </a:solidFill>
                            <a:latin typeface="Cambria Math" panose="02040503050406030204" pitchFamily="18" charset="0"/>
                          </a:rPr>
                          <m:t>ρ</m:t>
                        </m:r>
                      </m:e>
                      <m:sup>
                        <m:r>
                          <a:rPr lang="en-US" i="1">
                            <a:solidFill>
                              <a:srgbClr val="FF0000"/>
                            </a:solidFill>
                            <a:latin typeface="Cambria Math" panose="02040503050406030204" pitchFamily="18" charset="0"/>
                          </a:rPr>
                          <m:t>+</m:t>
                        </m:r>
                      </m:sup>
                    </m:sSup>
                  </m:oMath>
                </a14:m>
                <a:r>
                  <a:rPr lang="en-US" dirty="0"/>
                  <a:t> are used to select the destroy and repair methods using a </a:t>
                </a:r>
                <a:r>
                  <a:rPr lang="en-US" b="1" i="1" dirty="0"/>
                  <a:t>roulette wheel principle</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86" t="-2550"/>
                </a:stretch>
              </a:blipFill>
            </p:spPr>
            <p:txBody>
              <a:bodyPr/>
              <a:lstStyle/>
              <a:p>
                <a:r>
                  <a:rPr lang="th-TH">
                    <a:noFill/>
                  </a:rPr>
                  <a:t> </a:t>
                </a:r>
              </a:p>
            </p:txBody>
          </p:sp>
        </mc:Fallback>
      </mc:AlternateContent>
    </p:spTree>
    <p:extLst>
      <p:ext uri="{BB962C8B-B14F-4D97-AF65-F5344CB8AC3E}">
        <p14:creationId xmlns:p14="http://schemas.microsoft.com/office/powerpoint/2010/main" val="1298525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1138</Words>
  <Application>Microsoft Office PowerPoint</Application>
  <PresentationFormat>Widescreen</PresentationFormat>
  <Paragraphs>141</Paragraphs>
  <Slides>18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Calibri</vt:lpstr>
      <vt:lpstr>Calibri Light</vt:lpstr>
      <vt:lpstr>Cambria Math</vt:lpstr>
      <vt:lpstr>Tahoma</vt:lpstr>
      <vt:lpstr>Office Theme</vt:lpstr>
      <vt:lpstr>Visio.Drawing.11</vt:lpstr>
      <vt:lpstr>PowerPoint Presentation</vt:lpstr>
      <vt:lpstr>PowerPoint Presentation</vt:lpstr>
      <vt:lpstr>Heuristics and Mataheuristics</vt:lpstr>
      <vt:lpstr>Metaheuristics Classification</vt:lpstr>
      <vt:lpstr>Large Neighborhood Search (LNS)</vt:lpstr>
      <vt:lpstr>Large Neighborhood Search (LNS)</vt:lpstr>
      <vt:lpstr>Adaptive Large Neighborhood Search (ALNS)</vt:lpstr>
      <vt:lpstr>Adaptive Large Neighborhood Search (ALNS)</vt:lpstr>
      <vt:lpstr>Adaptive Large Neighborhood Search (ALNS)</vt:lpstr>
      <vt:lpstr>Adaptive Large Neighborhood Search (ALNS)</vt:lpstr>
      <vt:lpstr>Adaptive Large Neighborhood Search (ALNS)</vt:lpstr>
      <vt:lpstr>Adaptive Large Neighborhood Search (ALNS)</vt:lpstr>
      <vt:lpstr>Example Applications of LNS and ALNS</vt:lpstr>
      <vt:lpstr>Tabu Search</vt:lpstr>
      <vt:lpstr>Basic Tabu Search Algorithm</vt:lpstr>
      <vt:lpstr>Tabu Search Algorithm (TS)</vt:lpstr>
      <vt:lpstr>Tabu Search Algorithm (TS)</vt:lpstr>
      <vt:lpstr>Example of 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Huynh Trung Luong</dc:creator>
  <cp:lastModifiedBy>Thitipong Jamrus</cp:lastModifiedBy>
  <cp:revision>169</cp:revision>
  <dcterms:created xsi:type="dcterms:W3CDTF">2019-10-02T07:34:54Z</dcterms:created>
  <dcterms:modified xsi:type="dcterms:W3CDTF">2020-07-07T02:04:55Z</dcterms:modified>
</cp:coreProperties>
</file>