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7" r:id="rId2"/>
    <p:sldId id="293" r:id="rId3"/>
    <p:sldId id="290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C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tipong Jamrus" userId="f39b213f-51a9-4f76-8fcf-b0f8113fbeed" providerId="ADAL" clId="{2489195D-D68D-4505-819A-78D14E45E189}"/>
    <pc:docChg chg="undo custSel modSld">
      <pc:chgData name="Thitipong Jamrus" userId="f39b213f-51a9-4f76-8fcf-b0f8113fbeed" providerId="ADAL" clId="{2489195D-D68D-4505-819A-78D14E45E189}" dt="2020-10-05T09:24:59.376" v="8"/>
      <pc:docMkLst>
        <pc:docMk/>
      </pc:docMkLst>
      <pc:sldChg chg="modSp mod">
        <pc:chgData name="Thitipong Jamrus" userId="f39b213f-51a9-4f76-8fcf-b0f8113fbeed" providerId="ADAL" clId="{2489195D-D68D-4505-819A-78D14E45E189}" dt="2020-10-05T09:24:59.376" v="8"/>
        <pc:sldMkLst>
          <pc:docMk/>
          <pc:sldMk cId="145735233" sldId="257"/>
        </pc:sldMkLst>
        <pc:spChg chg="mod">
          <ac:chgData name="Thitipong Jamrus" userId="f39b213f-51a9-4f76-8fcf-b0f8113fbeed" providerId="ADAL" clId="{2489195D-D68D-4505-819A-78D14E45E189}" dt="2020-10-05T09:24:49.954" v="7" actId="404"/>
          <ac:spMkLst>
            <pc:docMk/>
            <pc:sldMk cId="145735233" sldId="257"/>
            <ac:spMk id="4" creationId="{00000000-0000-0000-0000-000000000000}"/>
          </ac:spMkLst>
        </pc:spChg>
        <pc:spChg chg="mod">
          <ac:chgData name="Thitipong Jamrus" userId="f39b213f-51a9-4f76-8fcf-b0f8113fbeed" providerId="ADAL" clId="{2489195D-D68D-4505-819A-78D14E45E189}" dt="2020-10-05T09:24:59.376" v="8"/>
          <ac:spMkLst>
            <pc:docMk/>
            <pc:sldMk cId="145735233" sldId="257"/>
            <ac:spMk id="5" creationId="{5A51033F-DC79-40D3-B922-49AF37BB890E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1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05-Oct-20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emf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3.emf"/><Relationship Id="rId4" Type="http://schemas.openxmlformats.org/officeDocument/2006/relationships/image" Target="../media/image4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solidFill>
                  <a:srgbClr val="002060"/>
                </a:solidFill>
              </a:rPr>
              <a:t>Advanced Optimization: </a:t>
            </a:r>
          </a:p>
          <a:p>
            <a:r>
              <a:rPr lang="en-US" sz="4000" dirty="0">
                <a:solidFill>
                  <a:srgbClr val="002060"/>
                </a:solidFill>
              </a:rPr>
              <a:t>Techniques and Industrial Applications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Module 2: Heuristics and Metaheuristics</a:t>
            </a: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6: Selection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0BD1BF-67EC-4C26-A6F3-0434FA2007FD}"/>
              </a:ext>
            </a:extLst>
          </p:cNvPr>
          <p:cNvSpPr/>
          <p:nvPr/>
        </p:nvSpPr>
        <p:spPr>
          <a:xfrm>
            <a:off x="3752851" y="1780577"/>
            <a:ext cx="4038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indent="-3600450"/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Roulette wheel selection</a:t>
            </a:r>
            <a:endParaRPr lang="th-TH" b="1" dirty="0">
              <a:latin typeface="Arial" panose="020B0604020202020204" pitchFamily="34" charset="0"/>
            </a:endParaRPr>
          </a:p>
        </p:txBody>
      </p:sp>
      <p:graphicFrame>
        <p:nvGraphicFramePr>
          <p:cNvPr id="11" name="Object 29">
            <a:extLst>
              <a:ext uri="{FF2B5EF4-FFF2-40B4-BE49-F238E27FC236}">
                <a16:creationId xmlns:a16="http://schemas.microsoft.com/office/drawing/2014/main" id="{C9A70793-AE2F-4ED1-B6F7-F351D0B70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356822"/>
              </p:ext>
            </p:extLst>
          </p:nvPr>
        </p:nvGraphicFramePr>
        <p:xfrm>
          <a:off x="-28575" y="2149909"/>
          <a:ext cx="6657975" cy="4368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3" imgW="5743558" imgH="3147066" progId="Word.Document.12">
                  <p:embed/>
                </p:oleObj>
              </mc:Choice>
              <mc:Fallback>
                <p:oleObj name="Document" r:id="rId3" imgW="5743558" imgH="3147066" progId="Word.Document.12">
                  <p:embed/>
                  <p:pic>
                    <p:nvPicPr>
                      <p:cNvPr id="11" name="Object 29">
                        <a:extLst>
                          <a:ext uri="{FF2B5EF4-FFF2-40B4-BE49-F238E27FC236}">
                            <a16:creationId xmlns:a16="http://schemas.microsoft.com/office/drawing/2014/main" id="{C9A70793-AE2F-4ED1-B6F7-F351D0B701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2149909"/>
                        <a:ext cx="6657975" cy="4368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0DD2FA-1E36-4B53-AC2F-99D462B41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590708"/>
              </p:ext>
            </p:extLst>
          </p:nvPr>
        </p:nvGraphicFramePr>
        <p:xfrm>
          <a:off x="5334000" y="2396908"/>
          <a:ext cx="6438900" cy="2838450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7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Population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Objective function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Eval(</a:t>
                      </a:r>
                      <a:r>
                        <a:rPr lang="en-CA" sz="1800" i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i="1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CA" sz="1800" i="1" baseline="-25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CA" sz="1800" i="1" baseline="-25000" dirty="0" err="1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0.0179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0.258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0.258</a:t>
                      </a:r>
                      <a:endParaRPr lang="en-US" sz="1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0.0175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0.254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0.512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56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0.0179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0.258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0.770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0.0159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0.230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1.000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186"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=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0.069</a:t>
                      </a:r>
                      <a:endParaRPr lang="en-US" sz="18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73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6: Selection (Cont.)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A0653615-A824-417F-A7DC-AC5C5D5E68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391274"/>
              </p:ext>
            </p:extLst>
          </p:nvPr>
        </p:nvGraphicFramePr>
        <p:xfrm>
          <a:off x="4407331" y="1536463"/>
          <a:ext cx="3081294" cy="251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2434863" imgH="1982881" progId="Visio.Drawing.11">
                  <p:embed/>
                </p:oleObj>
              </mc:Choice>
              <mc:Fallback>
                <p:oleObj name="Visio" r:id="rId3" imgW="2434863" imgH="1982881" progId="Visio.Drawing.11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A0653615-A824-417F-A7DC-AC5C5D5E68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331" y="1536463"/>
                        <a:ext cx="3081294" cy="2511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425CCF7-2B49-40CA-B77A-FC60E257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55437"/>
              </p:ext>
            </p:extLst>
          </p:nvPr>
        </p:nvGraphicFramePr>
        <p:xfrm>
          <a:off x="1104900" y="3757481"/>
          <a:ext cx="3962400" cy="2233745"/>
        </p:xfrm>
        <a:graphic>
          <a:graphicData uri="http://schemas.openxmlformats.org/drawingml/2006/table">
            <a:tbl>
              <a:tblPr/>
              <a:tblGrid>
                <a:gridCol w="1122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Random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Value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CA" sz="1800" i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Select Chromosome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0.58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0.12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0.96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0.76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="1" baseline="-25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16DDC9F6-EDF3-4BB1-9689-DD98F4BAE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604685"/>
              </p:ext>
            </p:extLst>
          </p:nvPr>
        </p:nvGraphicFramePr>
        <p:xfrm>
          <a:off x="6828656" y="3757481"/>
          <a:ext cx="3182119" cy="251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5" imgW="2146698" imgH="1690742" progId="Visio.Drawing.11">
                  <p:embed/>
                </p:oleObj>
              </mc:Choice>
              <mc:Fallback>
                <p:oleObj name="Visio" r:id="rId5" imgW="2146698" imgH="1690742" progId="Visio.Drawing.11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16DDC9F6-EDF3-4BB1-9689-DD98F4BAEE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656" y="3757481"/>
                        <a:ext cx="3182119" cy="2511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0">
            <a:extLst>
              <a:ext uri="{FF2B5EF4-FFF2-40B4-BE49-F238E27FC236}">
                <a16:creationId xmlns:a16="http://schemas.microsoft.com/office/drawing/2014/main" id="{36942ABA-9FE5-477E-8E39-32A60089B6D0}"/>
              </a:ext>
            </a:extLst>
          </p:cNvPr>
          <p:cNvSpPr/>
          <p:nvPr/>
        </p:nvSpPr>
        <p:spPr>
          <a:xfrm>
            <a:off x="5659946" y="4709804"/>
            <a:ext cx="576064" cy="432048"/>
          </a:xfrm>
          <a:prstGeom prst="rightArrow">
            <a:avLst>
              <a:gd name="adj1" fmla="val 50000"/>
              <a:gd name="adj2" fmla="val 42063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98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8" y="1666999"/>
            <a:ext cx="7252942" cy="474232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Inspired from the nature social behavior and dynamic movements with communications of insects, birds and fish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Uses a number of agents (particles) that constitute a swarm moving around in the search space looking for the best solution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Each particle in search space adjusts its “flying” according to its own flying experience as well as the flying experience of other particles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BDCA3C7-6971-4C9F-B09E-29D2CDAB2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9084" y="1519249"/>
            <a:ext cx="250971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Cenas da Su\FEUP\PDEEC\1º Semestre\Decision Support - Apoio à Decisão\6. Populational Metaheuristics\Presentation\IMG_0301.jpg">
            <a:extLst>
              <a:ext uri="{FF2B5EF4-FFF2-40B4-BE49-F238E27FC236}">
                <a16:creationId xmlns:a16="http://schemas.microsoft.com/office/drawing/2014/main" id="{2E6879BD-9BCF-4EFF-A18D-C46A4FD4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18753" r="6050" b="10782"/>
          <a:stretch>
            <a:fillRect/>
          </a:stretch>
        </p:blipFill>
        <p:spPr bwMode="auto">
          <a:xfrm>
            <a:off x="8375576" y="4078751"/>
            <a:ext cx="252028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407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80" y="1520042"/>
            <a:ext cx="7252942" cy="4742327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Each particle adjusts its travelling speed dynamically corresponding to the flying experiences of itself and its colleagues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Each particle modifies its position according to: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its current position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its current velocity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distance between its current position and </a:t>
            </a:r>
            <a:r>
              <a:rPr lang="en-US" dirty="0" err="1">
                <a:solidFill>
                  <a:srgbClr val="FF0000"/>
                </a:solidFill>
              </a:rPr>
              <a:t>pbest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the distance between its current position and </a:t>
            </a:r>
            <a:r>
              <a:rPr lang="en-US" dirty="0" err="1">
                <a:solidFill>
                  <a:srgbClr val="FF0000"/>
                </a:solidFill>
              </a:rPr>
              <a:t>gbest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82972-1FF3-4D28-9EA6-12700B6F55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42" y="1807561"/>
            <a:ext cx="4044507" cy="32428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21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D4F6A1-116D-4E8D-832E-B6B65D1CA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03" y="1524680"/>
            <a:ext cx="5472112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x*] = PSO()</a:t>
            </a:r>
          </a:p>
          <a:p>
            <a:pPr>
              <a:lnSpc>
                <a:spcPts val="2600"/>
              </a:lnSpc>
            </a:pP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Particle_Initialization();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=1 to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it_max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For each particle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f(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If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is better than f(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pBest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           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pBest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end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end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gBest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best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For each particle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rand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*(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pBest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rand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*(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gBest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lnSpc>
                <a:spcPts val="2600"/>
              </a:lnSpc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end</a:t>
            </a:r>
            <a:b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D1170AE-E2D0-4766-A619-792BC7B1C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6" y="1921881"/>
            <a:ext cx="3808918" cy="416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765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pic>
        <p:nvPicPr>
          <p:cNvPr id="6" name="Picture 2" descr="C:\Users\Su\Desktop\img.png">
            <a:extLst>
              <a:ext uri="{FF2B5EF4-FFF2-40B4-BE49-F238E27FC236}">
                <a16:creationId xmlns:a16="http://schemas.microsoft.com/office/drawing/2014/main" id="{E9CE29AC-DEFE-410C-9593-01CDDBC65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679" y="1807164"/>
            <a:ext cx="81502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0780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pic>
        <p:nvPicPr>
          <p:cNvPr id="4" name="Picture 2" descr="C:\Users\Su\Desktop\Imagem2.png">
            <a:extLst>
              <a:ext uri="{FF2B5EF4-FFF2-40B4-BE49-F238E27FC236}">
                <a16:creationId xmlns:a16="http://schemas.microsoft.com/office/drawing/2014/main" id="{564C3A0A-8855-4999-BEFA-6721850F5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590" y="1813514"/>
            <a:ext cx="81073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274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pic>
        <p:nvPicPr>
          <p:cNvPr id="5" name="Picture 2" descr="C:\Users\Su\Desktop\Imagem3.png">
            <a:extLst>
              <a:ext uri="{FF2B5EF4-FFF2-40B4-BE49-F238E27FC236}">
                <a16:creationId xmlns:a16="http://schemas.microsoft.com/office/drawing/2014/main" id="{CB3410BE-990C-40C2-848B-EC1EAA4A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5024" y="1813514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5765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pic>
        <p:nvPicPr>
          <p:cNvPr id="4" name="Picture 3" descr="C:\Users\Su\Desktop\Imagem4.png">
            <a:extLst>
              <a:ext uri="{FF2B5EF4-FFF2-40B4-BE49-F238E27FC236}">
                <a16:creationId xmlns:a16="http://schemas.microsoft.com/office/drawing/2014/main" id="{8CB878D4-84CC-41FA-8497-A1C73F35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0081" y="1813513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1817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pic>
        <p:nvPicPr>
          <p:cNvPr id="5" name="Picture 2" descr="C:\Users\Su\Desktop\Imagem5.png">
            <a:extLst>
              <a:ext uri="{FF2B5EF4-FFF2-40B4-BE49-F238E27FC236}">
                <a16:creationId xmlns:a16="http://schemas.microsoft.com/office/drawing/2014/main" id="{E8367990-BB6D-4B52-ABF5-E04415CC7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5027" y="1813513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630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976639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2.2:</a:t>
            </a:r>
          </a:p>
          <a:p>
            <a:r>
              <a:rPr lang="en-US" sz="4800" dirty="0">
                <a:solidFill>
                  <a:srgbClr val="002060"/>
                </a:solidFill>
              </a:rPr>
              <a:t> </a:t>
            </a:r>
          </a:p>
          <a:p>
            <a:r>
              <a:rPr lang="en-US" sz="4800" dirty="0">
                <a:solidFill>
                  <a:srgbClr val="002060"/>
                </a:solidFill>
              </a:rPr>
              <a:t>Population-based algorithms: </a:t>
            </a:r>
          </a:p>
          <a:p>
            <a:r>
              <a:rPr lang="en-US" sz="4800" dirty="0">
                <a:solidFill>
                  <a:srgbClr val="002060"/>
                </a:solidFill>
              </a:rPr>
              <a:t>GA, PSO, DE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pic>
        <p:nvPicPr>
          <p:cNvPr id="4" name="Picture 2" descr="C:\Users\Su\Desktop\Imagem6.png">
            <a:extLst>
              <a:ext uri="{FF2B5EF4-FFF2-40B4-BE49-F238E27FC236}">
                <a16:creationId xmlns:a16="http://schemas.microsoft.com/office/drawing/2014/main" id="{EE029649-A491-47D1-B26B-9DE3F8E41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4596" y="1813514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4786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pic>
        <p:nvPicPr>
          <p:cNvPr id="5" name="Picture 2" descr="C:\Users\Su\Desktop\Imagem7.png">
            <a:extLst>
              <a:ext uri="{FF2B5EF4-FFF2-40B4-BE49-F238E27FC236}">
                <a16:creationId xmlns:a16="http://schemas.microsoft.com/office/drawing/2014/main" id="{4AFB2E71-8FA9-4027-A943-F2B27877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4574" y="1813514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499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pic>
        <p:nvPicPr>
          <p:cNvPr id="4" name="Picture 2" descr="C:\Users\Su\Desktop\Imagem8.png">
            <a:extLst>
              <a:ext uri="{FF2B5EF4-FFF2-40B4-BE49-F238E27FC236}">
                <a16:creationId xmlns:a16="http://schemas.microsoft.com/office/drawing/2014/main" id="{3D069C82-88EB-42F7-B607-3CD495264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9087" y="1813513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0647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Particle Swarm Optimization (PSO)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D8ACF-EE39-4528-BE02-4714FC3F91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36281"/>
            <a:ext cx="4593772" cy="3475977"/>
          </a:xfrm>
          <a:prstGeom prst="rect">
            <a:avLst/>
          </a:prstGeom>
          <a:noFill/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AAEABBD-9FC6-4D7E-A824-E15AB4B31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617963"/>
              </p:ext>
            </p:extLst>
          </p:nvPr>
        </p:nvGraphicFramePr>
        <p:xfrm>
          <a:off x="731601" y="2736281"/>
          <a:ext cx="32146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498600" imgH="228600" progId="Equation.DSMT4">
                  <p:embed/>
                </p:oleObj>
              </mc:Choice>
              <mc:Fallback>
                <p:oleObj name="Equation" r:id="rId4" imgW="14986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AAEABBD-9FC6-4D7E-A824-E15AB4B31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01" y="2736281"/>
                        <a:ext cx="3214687" cy="48736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BDAABA36-5773-4831-9057-47FC47FD27A7}"/>
                  </a:ext>
                </a:extLst>
              </p:cNvPr>
              <p:cNvSpPr txBox="1"/>
              <p:nvPr/>
            </p:nvSpPr>
            <p:spPr bwMode="auto">
              <a:xfrm>
                <a:off x="645994" y="1797611"/>
                <a:ext cx="8808249" cy="6761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𝑝𝑏𝑒𝑠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𝑏𝑒𝑠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bject 9">
                <a:extLst>
                  <a:ext uri="{FF2B5EF4-FFF2-40B4-BE49-F238E27FC236}">
                    <a16:creationId xmlns:a16="http://schemas.microsoft.com/office/drawing/2014/main" id="{BDAABA36-5773-4831-9057-47FC47FD2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5994" y="1797611"/>
                <a:ext cx="8808249" cy="676160"/>
              </a:xfrm>
              <a:prstGeom prst="rect">
                <a:avLst/>
              </a:prstGeom>
              <a:blipFill>
                <a:blip r:embed="rId6"/>
                <a:stretch>
                  <a:fillRect l="-69" t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A88147FB-EEF3-4A67-9228-94DA163F0743}"/>
              </a:ext>
            </a:extLst>
          </p:cNvPr>
          <p:cNvSpPr/>
          <p:nvPr/>
        </p:nvSpPr>
        <p:spPr>
          <a:xfrm>
            <a:off x="587377" y="3486154"/>
            <a:ext cx="5146450" cy="2316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importance of personal best value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importance of neighborhood best value</a:t>
            </a:r>
          </a:p>
        </p:txBody>
      </p:sp>
    </p:spTree>
    <p:extLst>
      <p:ext uri="{BB962C8B-B14F-4D97-AF65-F5344CB8AC3E}">
        <p14:creationId xmlns:p14="http://schemas.microsoft.com/office/powerpoint/2010/main" val="362536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Asymmetric traveling salesman problem: ATSP) Find the routing of this problem by PSO. Total particles = 3 , weight= 0.4 and </a:t>
            </a:r>
            <a:r>
              <a:rPr lang="en-US" i="1" dirty="0"/>
              <a:t>C</a:t>
            </a:r>
            <a:r>
              <a:rPr lang="en-US" i="1" baseline="-25000" dirty="0"/>
              <a:t>p </a:t>
            </a:r>
            <a:r>
              <a:rPr lang="en-US" dirty="0"/>
              <a:t>= </a:t>
            </a:r>
            <a:r>
              <a:rPr lang="en-US" i="1" dirty="0"/>
              <a:t>C</a:t>
            </a:r>
            <a:r>
              <a:rPr lang="en-US" i="1" baseline="-25000" dirty="0"/>
              <a:t>p </a:t>
            </a:r>
            <a:r>
              <a:rPr lang="en-US" dirty="0"/>
              <a:t>= 1.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All velocity vectors are zero.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11" name="ตาราง 9">
            <a:extLst>
              <a:ext uri="{FF2B5EF4-FFF2-40B4-BE49-F238E27FC236}">
                <a16:creationId xmlns:a16="http://schemas.microsoft.com/office/drawing/2014/main" id="{50E80E28-762B-4C96-BE72-674478617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60286"/>
              </p:ext>
            </p:extLst>
          </p:nvPr>
        </p:nvGraphicFramePr>
        <p:xfrm>
          <a:off x="2143621" y="3788835"/>
          <a:ext cx="7904758" cy="23993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3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From/To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39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Step 1: Encoding for particles and velocity vectors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7BC4CC-A0AA-4968-A771-C8A6834BF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772571"/>
              </p:ext>
            </p:extLst>
          </p:nvPr>
        </p:nvGraphicFramePr>
        <p:xfrm>
          <a:off x="2237014" y="2355332"/>
          <a:ext cx="6792482" cy="1304568"/>
        </p:xfrm>
        <a:graphic>
          <a:graphicData uri="http://schemas.openxmlformats.org/drawingml/2006/table">
            <a:tbl>
              <a:tblPr firstRow="1" firstCol="1" bandRow="1"/>
              <a:tblGrid>
                <a:gridCol w="108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1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19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Particle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0.2348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0.0154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0.6491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0.4509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0.7447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0.3532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0.0430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0.7317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0.5470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0.1890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0.8212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0.1690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0.6477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0.2963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0.6868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B87FCA-28D7-4A6B-A0A0-BF3507328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16313"/>
              </p:ext>
            </p:extLst>
          </p:nvPr>
        </p:nvGraphicFramePr>
        <p:xfrm>
          <a:off x="2349682" y="4163279"/>
          <a:ext cx="6679812" cy="1770796"/>
        </p:xfrm>
        <a:graphic>
          <a:graphicData uri="http://schemas.openxmlformats.org/drawingml/2006/table">
            <a:tbl>
              <a:tblPr firstRow="1" firstCol="1" bandRow="1"/>
              <a:tblGrid>
                <a:gridCol w="1113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37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3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Vector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City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TH SarabunPSK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1835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Step 2: Decoding for all particles (Ranked of Value: ROV)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119BC68-058E-4D62-BB43-016097E8A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07" y="2361884"/>
            <a:ext cx="10146368" cy="392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4785B-26E9-408F-95C8-2DF0FEE485A7}"/>
              </a:ext>
            </a:extLst>
          </p:cNvPr>
          <p:cNvSpPr/>
          <p:nvPr/>
        </p:nvSpPr>
        <p:spPr>
          <a:xfrm>
            <a:off x="1497812" y="2386376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B4892B-F65E-42CB-85B6-77320C1C214D}"/>
              </a:ext>
            </a:extLst>
          </p:cNvPr>
          <p:cNvSpPr/>
          <p:nvPr/>
        </p:nvSpPr>
        <p:spPr>
          <a:xfrm>
            <a:off x="1497812" y="3636871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2FD0D-18B6-4DC1-B55B-BEB17B818477}"/>
              </a:ext>
            </a:extLst>
          </p:cNvPr>
          <p:cNvSpPr/>
          <p:nvPr/>
        </p:nvSpPr>
        <p:spPr>
          <a:xfrm>
            <a:off x="1497812" y="4887367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5CACC-063C-4B7A-A4E7-820C458A90D9}"/>
              </a:ext>
            </a:extLst>
          </p:cNvPr>
          <p:cNvSpPr/>
          <p:nvPr/>
        </p:nvSpPr>
        <p:spPr>
          <a:xfrm>
            <a:off x="3257711" y="2386376"/>
            <a:ext cx="5822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32D693-252E-4241-8BFE-581F36300DDA}"/>
              </a:ext>
            </a:extLst>
          </p:cNvPr>
          <p:cNvSpPr/>
          <p:nvPr/>
        </p:nvSpPr>
        <p:spPr>
          <a:xfrm>
            <a:off x="3219450" y="3644116"/>
            <a:ext cx="6122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DFFB92-3373-4FAA-9F06-1452658C7754}"/>
              </a:ext>
            </a:extLst>
          </p:cNvPr>
          <p:cNvSpPr/>
          <p:nvPr/>
        </p:nvSpPr>
        <p:spPr>
          <a:xfrm>
            <a:off x="3268436" y="4881187"/>
            <a:ext cx="6122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13373D-9A87-40B6-8F38-FE62F5F489A9}"/>
              </a:ext>
            </a:extLst>
          </p:cNvPr>
          <p:cNvSpPr/>
          <p:nvPr/>
        </p:nvSpPr>
        <p:spPr>
          <a:xfrm>
            <a:off x="4895937" y="2400867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3A416-FCFD-4132-B4FB-D081B1D520B4}"/>
              </a:ext>
            </a:extLst>
          </p:cNvPr>
          <p:cNvSpPr/>
          <p:nvPr/>
        </p:nvSpPr>
        <p:spPr>
          <a:xfrm>
            <a:off x="4895937" y="3649309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D68B0B-1D57-42BE-AD25-BC298C0D211C}"/>
              </a:ext>
            </a:extLst>
          </p:cNvPr>
          <p:cNvSpPr/>
          <p:nvPr/>
        </p:nvSpPr>
        <p:spPr>
          <a:xfrm>
            <a:off x="4895937" y="4901858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5DF52E-DC8F-4CE8-A299-BD887FF625A7}"/>
              </a:ext>
            </a:extLst>
          </p:cNvPr>
          <p:cNvSpPr/>
          <p:nvPr/>
        </p:nvSpPr>
        <p:spPr>
          <a:xfrm>
            <a:off x="6615795" y="2400867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5770EA-1313-48D5-BBE0-22C34E74C752}"/>
              </a:ext>
            </a:extLst>
          </p:cNvPr>
          <p:cNvSpPr/>
          <p:nvPr/>
        </p:nvSpPr>
        <p:spPr>
          <a:xfrm>
            <a:off x="6588496" y="363687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72AA03-6177-498B-A3DC-F02DADC3D0B2}"/>
              </a:ext>
            </a:extLst>
          </p:cNvPr>
          <p:cNvSpPr/>
          <p:nvPr/>
        </p:nvSpPr>
        <p:spPr>
          <a:xfrm>
            <a:off x="6618347" y="4894612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CBA67-0800-459A-8B55-DA0C0D548A9A}"/>
              </a:ext>
            </a:extLst>
          </p:cNvPr>
          <p:cNvSpPr/>
          <p:nvPr/>
        </p:nvSpPr>
        <p:spPr>
          <a:xfrm>
            <a:off x="8261665" y="2386376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A4CF1A-767F-456A-89A0-39260D7EC403}"/>
              </a:ext>
            </a:extLst>
          </p:cNvPr>
          <p:cNvSpPr/>
          <p:nvPr/>
        </p:nvSpPr>
        <p:spPr>
          <a:xfrm>
            <a:off x="8281055" y="363687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0C6E60-4F4D-4DF1-AC60-3F0CD63AD8F0}"/>
              </a:ext>
            </a:extLst>
          </p:cNvPr>
          <p:cNvSpPr/>
          <p:nvPr/>
        </p:nvSpPr>
        <p:spPr>
          <a:xfrm>
            <a:off x="8272381" y="4888643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F584EC-C8B4-48C1-B757-79F962BB02FF}"/>
              </a:ext>
            </a:extLst>
          </p:cNvPr>
          <p:cNvSpPr/>
          <p:nvPr/>
        </p:nvSpPr>
        <p:spPr>
          <a:xfrm>
            <a:off x="9978207" y="2400867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76BA19-9699-4642-BB16-663F0F1FD3CD}"/>
              </a:ext>
            </a:extLst>
          </p:cNvPr>
          <p:cNvSpPr/>
          <p:nvPr/>
        </p:nvSpPr>
        <p:spPr>
          <a:xfrm>
            <a:off x="9968001" y="3644116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B690E5-4A31-4B01-A6D2-523F48042DAF}"/>
              </a:ext>
            </a:extLst>
          </p:cNvPr>
          <p:cNvSpPr/>
          <p:nvPr/>
        </p:nvSpPr>
        <p:spPr>
          <a:xfrm>
            <a:off x="9978207" y="4888643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24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Step 3: Evaluation</a:t>
            </a:r>
            <a:endParaRPr lang="th-TH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7AAE57-2565-45F2-917A-0D7B50BA728D}"/>
              </a:ext>
            </a:extLst>
          </p:cNvPr>
          <p:cNvSpPr/>
          <p:nvPr/>
        </p:nvSpPr>
        <p:spPr>
          <a:xfrm>
            <a:off x="1522167" y="2564336"/>
            <a:ext cx="8733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: </a:t>
            </a:r>
            <a:r>
              <a:rPr lang="en-US" sz="2800" dirty="0">
                <a:latin typeface="Arial" panose="020B0604020202020204" pitchFamily="34" charset="0"/>
              </a:rPr>
              <a:t>Total distances = 3+9+13+12+6 = 43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E54D16-881F-4D79-B138-2E77B65A12B2}"/>
              </a:ext>
            </a:extLst>
          </p:cNvPr>
          <p:cNvSpPr/>
          <p:nvPr/>
        </p:nvSpPr>
        <p:spPr>
          <a:xfrm>
            <a:off x="1522167" y="3316190"/>
            <a:ext cx="8934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: </a:t>
            </a:r>
            <a:r>
              <a:rPr lang="en-US" sz="2800" dirty="0">
                <a:latin typeface="Arial" panose="020B0604020202020204" pitchFamily="34" charset="0"/>
              </a:rPr>
              <a:t>Total distances = 15+12+9+13+9 = 58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BE6F05-4BF0-4FF9-9CB3-4C4FB26F7811}"/>
              </a:ext>
            </a:extLst>
          </p:cNvPr>
          <p:cNvSpPr/>
          <p:nvPr/>
        </p:nvSpPr>
        <p:spPr>
          <a:xfrm>
            <a:off x="1530208" y="4140221"/>
            <a:ext cx="9134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: </a:t>
            </a:r>
            <a:r>
              <a:rPr lang="en-US" sz="2800" dirty="0">
                <a:latin typeface="Arial" panose="020B0604020202020204" pitchFamily="34" charset="0"/>
              </a:rPr>
              <a:t>Total distances = 12+13+12+12+4 = 53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622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Step 4: Adjust </a:t>
            </a:r>
            <a:r>
              <a:rPr lang="en-US" dirty="0" err="1">
                <a:solidFill>
                  <a:srgbClr val="0070C0"/>
                </a:solidFill>
              </a:rPr>
              <a:t>pbest</a:t>
            </a:r>
            <a:r>
              <a:rPr lang="en-US" dirty="0">
                <a:solidFill>
                  <a:srgbClr val="0070C0"/>
                </a:solidFill>
              </a:rPr>
              <a:t> and </a:t>
            </a:r>
            <a:r>
              <a:rPr lang="en-US" dirty="0" err="1">
                <a:solidFill>
                  <a:srgbClr val="0070C0"/>
                </a:solidFill>
              </a:rPr>
              <a:t>gbest</a:t>
            </a:r>
            <a:endParaRPr lang="th-TH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7AAE57-2565-45F2-917A-0D7B50BA728D}"/>
              </a:ext>
            </a:extLst>
          </p:cNvPr>
          <p:cNvSpPr/>
          <p:nvPr/>
        </p:nvSpPr>
        <p:spPr>
          <a:xfrm>
            <a:off x="1323114" y="2327926"/>
            <a:ext cx="8733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: </a:t>
            </a:r>
            <a:r>
              <a:rPr lang="en-US" sz="2800" dirty="0">
                <a:latin typeface="Arial" panose="020B0604020202020204" pitchFamily="34" charset="0"/>
              </a:rPr>
              <a:t>Total distances = 3+9+13+12+6 = 43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BC4EBB7-B6D9-4C40-B7D0-41A25B1B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3" y="2947976"/>
            <a:ext cx="10909120" cy="154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200DFC-D8C6-4B29-AFC3-1B11E6380105}"/>
              </a:ext>
            </a:extLst>
          </p:cNvPr>
          <p:cNvSpPr/>
          <p:nvPr/>
        </p:nvSpPr>
        <p:spPr>
          <a:xfrm>
            <a:off x="757212" y="3481971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1FDAC1-00AD-455B-A73B-6F9CFA8248A9}"/>
              </a:ext>
            </a:extLst>
          </p:cNvPr>
          <p:cNvSpPr/>
          <p:nvPr/>
        </p:nvSpPr>
        <p:spPr>
          <a:xfrm>
            <a:off x="509933" y="3030308"/>
            <a:ext cx="10477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4711BD-CAF7-4DC3-BA41-406567F1C0AB}"/>
              </a:ext>
            </a:extLst>
          </p:cNvPr>
          <p:cNvSpPr txBox="1">
            <a:spLocks/>
          </p:cNvSpPr>
          <p:nvPr/>
        </p:nvSpPr>
        <p:spPr>
          <a:xfrm>
            <a:off x="509933" y="4224958"/>
            <a:ext cx="10758142" cy="218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0070C0"/>
                </a:solidFill>
              </a:rPr>
              <a:t>Step 5: Adjust velocity and position</a:t>
            </a:r>
            <a:endParaRPr lang="th-TH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CA2F80A-A69D-4063-9B42-152A96470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634286"/>
              </p:ext>
            </p:extLst>
          </p:nvPr>
        </p:nvGraphicFramePr>
        <p:xfrm>
          <a:off x="2144022" y="5684337"/>
          <a:ext cx="32146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498600" imgH="228600" progId="Equation.DSMT4">
                  <p:embed/>
                </p:oleObj>
              </mc:Choice>
              <mc:Fallback>
                <p:oleObj name="Equation" r:id="rId4" imgW="149860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CA2F80A-A69D-4063-9B42-152A96470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022" y="5684337"/>
                        <a:ext cx="3214687" cy="48736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>
            <a:extLst>
              <a:ext uri="{FF2B5EF4-FFF2-40B4-BE49-F238E27FC236}">
                <a16:creationId xmlns:a16="http://schemas.microsoft.com/office/drawing/2014/main" id="{C174D041-1235-45E2-ABD2-3B394BFBB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8263" b="51846"/>
          <a:stretch/>
        </p:blipFill>
        <p:spPr bwMode="auto">
          <a:xfrm>
            <a:off x="2144022" y="4932643"/>
            <a:ext cx="8928407" cy="514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11616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1)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0E54D23-B9E9-4530-B5D9-84C33E647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8263" b="51846"/>
          <a:stretch/>
        </p:blipFill>
        <p:spPr bwMode="auto">
          <a:xfrm>
            <a:off x="2122165" y="1284556"/>
            <a:ext cx="8928407" cy="514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ED6FF7-9E8B-4D89-B624-EA2A9D24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606" y="2040590"/>
            <a:ext cx="283300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Example for particle 2 (Iteration 1) with weight= 0.4 and </a:t>
            </a:r>
            <a:r>
              <a:rPr lang="en-US" i="1" dirty="0"/>
              <a:t>C</a:t>
            </a:r>
            <a:r>
              <a:rPr lang="en-US" i="1" baseline="-25000" dirty="0"/>
              <a:t>p </a:t>
            </a:r>
            <a:r>
              <a:rPr lang="en-US" dirty="0"/>
              <a:t>= </a:t>
            </a:r>
            <a:r>
              <a:rPr lang="en-US" i="1" dirty="0"/>
              <a:t>C</a:t>
            </a:r>
            <a:r>
              <a:rPr lang="en-US" i="1" baseline="-25000" dirty="0"/>
              <a:t>p </a:t>
            </a:r>
            <a:r>
              <a:rPr lang="en-US" dirty="0"/>
              <a:t>= 1 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BBD045DE-8984-4D13-A596-75CA981E8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5"/>
          <a:stretch/>
        </p:blipFill>
        <p:spPr bwMode="auto">
          <a:xfrm>
            <a:off x="806645" y="1967111"/>
            <a:ext cx="7532117" cy="4368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F0938F-9EAE-4D6B-A550-BD99FAA8E722}"/>
              </a:ext>
            </a:extLst>
          </p:cNvPr>
          <p:cNvSpPr/>
          <p:nvPr/>
        </p:nvSpPr>
        <p:spPr>
          <a:xfrm>
            <a:off x="822973" y="3608012"/>
            <a:ext cx="17406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692572-FFD1-41BC-A96B-5951C1B91965}"/>
              </a:ext>
            </a:extLst>
          </p:cNvPr>
          <p:cNvSpPr/>
          <p:nvPr/>
        </p:nvSpPr>
        <p:spPr>
          <a:xfrm>
            <a:off x="806645" y="2602896"/>
            <a:ext cx="17406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43A8B-B71E-4449-8DDC-0E9DAA07D2E8}"/>
              </a:ext>
            </a:extLst>
          </p:cNvPr>
          <p:cNvSpPr/>
          <p:nvPr/>
        </p:nvSpPr>
        <p:spPr>
          <a:xfrm>
            <a:off x="806645" y="4561704"/>
            <a:ext cx="17406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6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Genetic Algorithm (GA)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89164"/>
            <a:ext cx="6019800" cy="43687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Chromosome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A chromosome (also sometimes called a genotype) is a </a:t>
            </a:r>
            <a:r>
              <a:rPr lang="en-US" dirty="0">
                <a:solidFill>
                  <a:srgbClr val="FF0000"/>
                </a:solidFill>
              </a:rPr>
              <a:t>set of parameters which define a proposed solution to the problem </a:t>
            </a:r>
            <a:r>
              <a:rPr lang="en-US" dirty="0"/>
              <a:t>that the genetic algorithm is trying to solve. The set of all solutions is known as the population. The chromosome is often represented as a binary string, although a wide variety of other data structures are also used.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Fitness function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The </a:t>
            </a:r>
            <a:r>
              <a:rPr lang="en-US" b="1" dirty="0"/>
              <a:t>fitness function</a:t>
            </a:r>
            <a:r>
              <a:rPr lang="en-US" dirty="0"/>
              <a:t> determines how fit an individual is (the ability of an individual to compete with other individuals). It gives a </a:t>
            </a:r>
            <a:r>
              <a:rPr lang="en-US" b="1" dirty="0">
                <a:solidFill>
                  <a:srgbClr val="FF0000"/>
                </a:solidFill>
              </a:rPr>
              <a:t>fitness score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to each individual. The probability that an individual will be selected for reproduction is based on its fitness score.</a:t>
            </a:r>
            <a:endParaRPr lang="en-US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43D465-932F-422F-9956-18FF6DEB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83" y="2038398"/>
            <a:ext cx="5295900" cy="38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1)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80E54D23-B9E9-4530-B5D9-84C33E647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8263" b="51846"/>
          <a:stretch/>
        </p:blipFill>
        <p:spPr bwMode="auto">
          <a:xfrm>
            <a:off x="2122165" y="1284556"/>
            <a:ext cx="8928407" cy="514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5ED6FF7-9E8B-4D89-B624-EA2A9D243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7144" y="1937388"/>
            <a:ext cx="283300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Example for particle 2 (Iteration 1) with weight= 0.4 and </a:t>
            </a:r>
            <a:r>
              <a:rPr lang="en-US" sz="2000" i="1" dirty="0"/>
              <a:t>C</a:t>
            </a:r>
            <a:r>
              <a:rPr lang="en-US" sz="2000" i="1" baseline="-25000" dirty="0"/>
              <a:t>p </a:t>
            </a:r>
            <a:r>
              <a:rPr lang="en-US" sz="2000" dirty="0"/>
              <a:t>= </a:t>
            </a:r>
            <a:r>
              <a:rPr lang="en-US" sz="2000" i="1" dirty="0"/>
              <a:t>C</a:t>
            </a:r>
            <a:r>
              <a:rPr lang="en-US" sz="2000" i="1" baseline="-25000" dirty="0"/>
              <a:t>p </a:t>
            </a:r>
            <a:r>
              <a:rPr lang="en-US" sz="2000" dirty="0"/>
              <a:t>= 1 </a:t>
            </a:r>
            <a:endParaRPr lang="th-TH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255669C-6F08-49B9-AB8B-16F92D3F8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69" y="1937388"/>
            <a:ext cx="7355396" cy="2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016699-AA66-421F-881D-90826692A8D8}"/>
              </a:ext>
            </a:extLst>
          </p:cNvPr>
          <p:cNvSpPr txBox="1">
            <a:spLocks/>
          </p:cNvSpPr>
          <p:nvPr/>
        </p:nvSpPr>
        <p:spPr>
          <a:xfrm>
            <a:off x="1413912" y="4062220"/>
            <a:ext cx="10344911" cy="64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So, Velocity 2 = [-0.0763, -0.0104, -0.067, -0.0512, 0.1949]</a:t>
            </a:r>
            <a:endParaRPr lang="th-TH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BFDF26-2283-444D-8DD4-596ED14699FA}"/>
              </a:ext>
            </a:extLst>
          </p:cNvPr>
          <p:cNvSpPr/>
          <p:nvPr/>
        </p:nvSpPr>
        <p:spPr>
          <a:xfrm>
            <a:off x="2205444" y="4985238"/>
            <a:ext cx="17229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Velocity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EA7DF7-9131-4C33-8DD8-7AF57601A234}"/>
              </a:ext>
            </a:extLst>
          </p:cNvPr>
          <p:cNvSpPr/>
          <p:nvPr/>
        </p:nvSpPr>
        <p:spPr>
          <a:xfrm>
            <a:off x="7555869" y="4973933"/>
            <a:ext cx="172297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Velocity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A72473-2ED5-48E9-97C6-42356E67E979}"/>
              </a:ext>
            </a:extLst>
          </p:cNvPr>
          <p:cNvSpPr/>
          <p:nvPr/>
        </p:nvSpPr>
        <p:spPr>
          <a:xfrm>
            <a:off x="4863395" y="4973933"/>
            <a:ext cx="17229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Velocity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9120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F0938F-9EAE-4D6B-A550-BD99FAA8E722}"/>
              </a:ext>
            </a:extLst>
          </p:cNvPr>
          <p:cNvSpPr/>
          <p:nvPr/>
        </p:nvSpPr>
        <p:spPr>
          <a:xfrm>
            <a:off x="822973" y="3608012"/>
            <a:ext cx="174061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692572-FFD1-41BC-A96B-5951C1B91965}"/>
              </a:ext>
            </a:extLst>
          </p:cNvPr>
          <p:cNvSpPr/>
          <p:nvPr/>
        </p:nvSpPr>
        <p:spPr>
          <a:xfrm>
            <a:off x="806645" y="2602896"/>
            <a:ext cx="17406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E43A8B-B71E-4449-8DDC-0E9DAA07D2E8}"/>
              </a:ext>
            </a:extLst>
          </p:cNvPr>
          <p:cNvSpPr/>
          <p:nvPr/>
        </p:nvSpPr>
        <p:spPr>
          <a:xfrm>
            <a:off x="806645" y="4561704"/>
            <a:ext cx="1740612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en-US" sz="600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7F8AA91-32D8-4F09-B1B3-1C18BD48D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975920"/>
              </p:ext>
            </p:extLst>
          </p:nvPr>
        </p:nvGraphicFramePr>
        <p:xfrm>
          <a:off x="6373123" y="1703222"/>
          <a:ext cx="32146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1498600" imgH="228600" progId="Equation.DSMT4">
                  <p:embed/>
                </p:oleObj>
              </mc:Choice>
              <mc:Fallback>
                <p:oleObj name="Equation" r:id="rId3" imgW="149860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7F8AA91-32D8-4F09-B1B3-1C18BD48DE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123" y="1703222"/>
                        <a:ext cx="3214687" cy="48736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4">
            <a:extLst>
              <a:ext uri="{FF2B5EF4-FFF2-40B4-BE49-F238E27FC236}">
                <a16:creationId xmlns:a16="http://schemas.microsoft.com/office/drawing/2014/main" id="{ED72DE03-B261-4E02-B684-3786793A2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99" y="2453693"/>
            <a:ext cx="9133017" cy="259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47ADF19-7FAF-4C46-B893-BA52E895CAE7}"/>
              </a:ext>
            </a:extLst>
          </p:cNvPr>
          <p:cNvSpPr/>
          <p:nvPr/>
        </p:nvSpPr>
        <p:spPr>
          <a:xfrm>
            <a:off x="1767796" y="2778637"/>
            <a:ext cx="20204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TH SarabunPSK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4BC8DB-538F-4FE0-AF3C-8334520E8240}"/>
              </a:ext>
            </a:extLst>
          </p:cNvPr>
          <p:cNvSpPr/>
          <p:nvPr/>
        </p:nvSpPr>
        <p:spPr>
          <a:xfrm>
            <a:off x="1696563" y="3625980"/>
            <a:ext cx="20204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Positi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TH SarabunPSK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TH SarabunPSK"/>
              </a:rPr>
              <a:t>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162EB5-756D-4CD2-A49A-C1A8C0A41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379" y="1703222"/>
            <a:ext cx="9046028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/>
              <a:t>Example for particle 2 (Iteration 1)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8064792-1C45-4C20-88F4-FF4209D1987C}"/>
              </a:ext>
            </a:extLst>
          </p:cNvPr>
          <p:cNvSpPr txBox="1">
            <a:spLocks/>
          </p:cNvSpPr>
          <p:nvPr/>
        </p:nvSpPr>
        <p:spPr>
          <a:xfrm>
            <a:off x="1387030" y="4772459"/>
            <a:ext cx="10344911" cy="64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So, Position  2 = 0.2769, 0.0326, 0.6647, 0.4958, 0.3839]</a:t>
            </a:r>
            <a:endParaRPr lang="th-TH" sz="2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416B17-0B96-432D-B0AF-3E94EEF529A9}"/>
              </a:ext>
            </a:extLst>
          </p:cNvPr>
          <p:cNvSpPr/>
          <p:nvPr/>
        </p:nvSpPr>
        <p:spPr>
          <a:xfrm>
            <a:off x="2393222" y="5484885"/>
            <a:ext cx="17636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Position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17D13C-049B-4317-9D84-6FCB3FF01439}"/>
              </a:ext>
            </a:extLst>
          </p:cNvPr>
          <p:cNvSpPr/>
          <p:nvPr/>
        </p:nvSpPr>
        <p:spPr>
          <a:xfrm>
            <a:off x="7579972" y="5445606"/>
            <a:ext cx="17636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Position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83F698-9D33-4A91-834A-F725713A1E30}"/>
              </a:ext>
            </a:extLst>
          </p:cNvPr>
          <p:cNvSpPr/>
          <p:nvPr/>
        </p:nvSpPr>
        <p:spPr>
          <a:xfrm>
            <a:off x="4986597" y="5445606"/>
            <a:ext cx="17636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Position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793456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>
            <a:extLst>
              <a:ext uri="{FF2B5EF4-FFF2-40B4-BE49-F238E27FC236}">
                <a16:creationId xmlns:a16="http://schemas.microsoft.com/office/drawing/2014/main" id="{B639E611-3463-4579-A600-7FEE68F0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936295"/>
            <a:ext cx="10563223" cy="433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2)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04785B-26E9-408F-95C8-2DF0FEE485A7}"/>
              </a:ext>
            </a:extLst>
          </p:cNvPr>
          <p:cNvSpPr/>
          <p:nvPr/>
        </p:nvSpPr>
        <p:spPr>
          <a:xfrm>
            <a:off x="1497812" y="2386376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B4892B-F65E-42CB-85B6-77320C1C214D}"/>
              </a:ext>
            </a:extLst>
          </p:cNvPr>
          <p:cNvSpPr/>
          <p:nvPr/>
        </p:nvSpPr>
        <p:spPr>
          <a:xfrm>
            <a:off x="1497812" y="3700598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2FD0D-18B6-4DC1-B55B-BEB17B818477}"/>
              </a:ext>
            </a:extLst>
          </p:cNvPr>
          <p:cNvSpPr/>
          <p:nvPr/>
        </p:nvSpPr>
        <p:spPr>
          <a:xfrm>
            <a:off x="1497812" y="4991361"/>
            <a:ext cx="954107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5CACC-063C-4B7A-A4E7-820C458A90D9}"/>
              </a:ext>
            </a:extLst>
          </p:cNvPr>
          <p:cNvSpPr/>
          <p:nvPr/>
        </p:nvSpPr>
        <p:spPr>
          <a:xfrm>
            <a:off x="3257711" y="2386376"/>
            <a:ext cx="6229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32D693-252E-4241-8BFE-581F36300DDA}"/>
              </a:ext>
            </a:extLst>
          </p:cNvPr>
          <p:cNvSpPr/>
          <p:nvPr/>
        </p:nvSpPr>
        <p:spPr>
          <a:xfrm>
            <a:off x="3257711" y="3700598"/>
            <a:ext cx="6122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DFFB92-3373-4FAA-9F06-1452658C7754}"/>
              </a:ext>
            </a:extLst>
          </p:cNvPr>
          <p:cNvSpPr/>
          <p:nvPr/>
        </p:nvSpPr>
        <p:spPr>
          <a:xfrm>
            <a:off x="3268436" y="4991361"/>
            <a:ext cx="6122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13373D-9A87-40B6-8F38-FE62F5F489A9}"/>
              </a:ext>
            </a:extLst>
          </p:cNvPr>
          <p:cNvSpPr/>
          <p:nvPr/>
        </p:nvSpPr>
        <p:spPr>
          <a:xfrm>
            <a:off x="4969925" y="239362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43A416-FCFD-4132-B4FB-D081B1D520B4}"/>
              </a:ext>
            </a:extLst>
          </p:cNvPr>
          <p:cNvSpPr/>
          <p:nvPr/>
        </p:nvSpPr>
        <p:spPr>
          <a:xfrm>
            <a:off x="4934589" y="3674250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D68B0B-1D57-42BE-AD25-BC298C0D211C}"/>
              </a:ext>
            </a:extLst>
          </p:cNvPr>
          <p:cNvSpPr/>
          <p:nvPr/>
        </p:nvSpPr>
        <p:spPr>
          <a:xfrm>
            <a:off x="4934589" y="499136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5DF52E-DC8F-4CE8-A299-BD887FF625A7}"/>
              </a:ext>
            </a:extLst>
          </p:cNvPr>
          <p:cNvSpPr/>
          <p:nvPr/>
        </p:nvSpPr>
        <p:spPr>
          <a:xfrm>
            <a:off x="6703475" y="2400867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5770EA-1313-48D5-BBE0-22C34E74C752}"/>
              </a:ext>
            </a:extLst>
          </p:cNvPr>
          <p:cNvSpPr/>
          <p:nvPr/>
        </p:nvSpPr>
        <p:spPr>
          <a:xfrm>
            <a:off x="6703475" y="3674250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72AA03-6177-498B-A3DC-F02DADC3D0B2}"/>
              </a:ext>
            </a:extLst>
          </p:cNvPr>
          <p:cNvSpPr/>
          <p:nvPr/>
        </p:nvSpPr>
        <p:spPr>
          <a:xfrm>
            <a:off x="6739198" y="4998606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CBA67-0800-459A-8B55-DA0C0D548A9A}"/>
              </a:ext>
            </a:extLst>
          </p:cNvPr>
          <p:cNvSpPr/>
          <p:nvPr/>
        </p:nvSpPr>
        <p:spPr>
          <a:xfrm>
            <a:off x="8498429" y="239362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EA4CF1A-767F-456A-89A0-39260D7EC403}"/>
              </a:ext>
            </a:extLst>
          </p:cNvPr>
          <p:cNvSpPr/>
          <p:nvPr/>
        </p:nvSpPr>
        <p:spPr>
          <a:xfrm>
            <a:off x="8472361" y="3674250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0C6E60-4F4D-4DF1-AC60-3F0CD63AD8F0}"/>
              </a:ext>
            </a:extLst>
          </p:cNvPr>
          <p:cNvSpPr/>
          <p:nvPr/>
        </p:nvSpPr>
        <p:spPr>
          <a:xfrm>
            <a:off x="8543807" y="4956161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F584EC-C8B4-48C1-B757-79F962BB02FF}"/>
              </a:ext>
            </a:extLst>
          </p:cNvPr>
          <p:cNvSpPr/>
          <p:nvPr/>
        </p:nvSpPr>
        <p:spPr>
          <a:xfrm>
            <a:off x="10293383" y="2386376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76BA19-9699-4642-BB16-663F0F1FD3CD}"/>
              </a:ext>
            </a:extLst>
          </p:cNvPr>
          <p:cNvSpPr/>
          <p:nvPr/>
        </p:nvSpPr>
        <p:spPr>
          <a:xfrm>
            <a:off x="10241247" y="3674250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B690E5-4A31-4B01-A6D2-523F48042DAF}"/>
              </a:ext>
            </a:extLst>
          </p:cNvPr>
          <p:cNvSpPr/>
          <p:nvPr/>
        </p:nvSpPr>
        <p:spPr>
          <a:xfrm>
            <a:off x="10293383" y="5005852"/>
            <a:ext cx="6802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D9C89-798E-4CEA-8D01-5B1E74AD68F3}"/>
              </a:ext>
            </a:extLst>
          </p:cNvPr>
          <p:cNvSpPr/>
          <p:nvPr/>
        </p:nvSpPr>
        <p:spPr>
          <a:xfrm>
            <a:off x="1038225" y="1641738"/>
            <a:ext cx="61638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Decoding for all particles (Iteration 2) </a:t>
            </a:r>
          </a:p>
        </p:txBody>
      </p:sp>
    </p:spTree>
    <p:extLst>
      <p:ext uri="{BB962C8B-B14F-4D97-AF65-F5344CB8AC3E}">
        <p14:creationId xmlns:p14="http://schemas.microsoft.com/office/powerpoint/2010/main" val="3952340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2)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Evaluation (Iteration 2)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7AAE57-2565-45F2-917A-0D7B50BA728D}"/>
              </a:ext>
            </a:extLst>
          </p:cNvPr>
          <p:cNvSpPr/>
          <p:nvPr/>
        </p:nvSpPr>
        <p:spPr>
          <a:xfrm>
            <a:off x="1522167" y="2564336"/>
            <a:ext cx="6082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: </a:t>
            </a:r>
            <a:r>
              <a:rPr lang="en-US" sz="2800" dirty="0">
                <a:latin typeface="Arial" panose="020B0604020202020204" pitchFamily="34" charset="0"/>
              </a:rPr>
              <a:t>Total distances = 43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9E54D16-881F-4D79-B138-2E77B65A12B2}"/>
              </a:ext>
            </a:extLst>
          </p:cNvPr>
          <p:cNvSpPr/>
          <p:nvPr/>
        </p:nvSpPr>
        <p:spPr>
          <a:xfrm>
            <a:off x="1522167" y="3316190"/>
            <a:ext cx="6082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: </a:t>
            </a:r>
            <a:r>
              <a:rPr lang="en-US" sz="2800" dirty="0">
                <a:latin typeface="Arial" panose="020B0604020202020204" pitchFamily="34" charset="0"/>
              </a:rPr>
              <a:t>Total distances = 55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BE6F05-4BF0-4FF9-9CB3-4C4FB26F7811}"/>
              </a:ext>
            </a:extLst>
          </p:cNvPr>
          <p:cNvSpPr/>
          <p:nvPr/>
        </p:nvSpPr>
        <p:spPr>
          <a:xfrm>
            <a:off x="1530208" y="4140221"/>
            <a:ext cx="6082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Particle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: </a:t>
            </a:r>
            <a:r>
              <a:rPr lang="en-US" sz="2800" dirty="0">
                <a:latin typeface="Arial" panose="020B0604020202020204" pitchFamily="34" charset="0"/>
              </a:rPr>
              <a:t>Total distances = 50 Units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327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2)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E1A7D0-DD0F-437E-803C-4A273E8C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Adjust </a:t>
            </a:r>
            <a:r>
              <a:rPr lang="en-US" dirty="0" err="1"/>
              <a:t>pbest</a:t>
            </a:r>
            <a:r>
              <a:rPr lang="en-US" dirty="0"/>
              <a:t> and </a:t>
            </a:r>
            <a:r>
              <a:rPr lang="en-US" dirty="0" err="1"/>
              <a:t>gbest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4711BD-CAF7-4DC3-BA41-406567F1C0AB}"/>
              </a:ext>
            </a:extLst>
          </p:cNvPr>
          <p:cNvSpPr txBox="1">
            <a:spLocks/>
          </p:cNvSpPr>
          <p:nvPr/>
        </p:nvSpPr>
        <p:spPr>
          <a:xfrm>
            <a:off x="509933" y="4224958"/>
            <a:ext cx="10758142" cy="218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Adjust velocity and position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94A51DC-ACF3-49E5-8E08-7FC40BEC0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78" y="2151569"/>
            <a:ext cx="7207946" cy="160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98F8F43F-3D17-4757-A0EA-0D313E174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04" y="3535799"/>
            <a:ext cx="761022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1FDAC1-00AD-455B-A73B-6F9CFA8248A9}"/>
              </a:ext>
            </a:extLst>
          </p:cNvPr>
          <p:cNvSpPr/>
          <p:nvPr/>
        </p:nvSpPr>
        <p:spPr>
          <a:xfrm>
            <a:off x="833862" y="2045639"/>
            <a:ext cx="10477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200DFC-D8C6-4B29-AFC3-1B11E6380105}"/>
              </a:ext>
            </a:extLst>
          </p:cNvPr>
          <p:cNvSpPr/>
          <p:nvPr/>
        </p:nvSpPr>
        <p:spPr>
          <a:xfrm>
            <a:off x="1034797" y="2489460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4728A7-D922-48D9-BCE6-4BC25EF91AE1}"/>
              </a:ext>
            </a:extLst>
          </p:cNvPr>
          <p:cNvSpPr/>
          <p:nvPr/>
        </p:nvSpPr>
        <p:spPr>
          <a:xfrm>
            <a:off x="1034796" y="2772959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1B620A-EE90-482A-ABC5-EBDB6A42045A}"/>
              </a:ext>
            </a:extLst>
          </p:cNvPr>
          <p:cNvSpPr/>
          <p:nvPr/>
        </p:nvSpPr>
        <p:spPr>
          <a:xfrm>
            <a:off x="1034795" y="3072318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F61A8D-35C1-400D-9AB1-53E8DC33AB3E}"/>
              </a:ext>
            </a:extLst>
          </p:cNvPr>
          <p:cNvSpPr/>
          <p:nvPr/>
        </p:nvSpPr>
        <p:spPr>
          <a:xfrm>
            <a:off x="1067451" y="3897204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80A2F-C01D-40A9-B7B1-17E1204D535E}"/>
              </a:ext>
            </a:extLst>
          </p:cNvPr>
          <p:cNvSpPr/>
          <p:nvPr/>
        </p:nvSpPr>
        <p:spPr>
          <a:xfrm>
            <a:off x="878993" y="3479002"/>
            <a:ext cx="10477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CC2A1955-44BD-4583-AD95-ADEBD397B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8"/>
          <a:stretch/>
        </p:blipFill>
        <p:spPr bwMode="auto">
          <a:xfrm>
            <a:off x="1402868" y="4808941"/>
            <a:ext cx="7571481" cy="19010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BFE01A9-7166-4955-941B-A34B968062FA}"/>
              </a:ext>
            </a:extLst>
          </p:cNvPr>
          <p:cNvSpPr/>
          <p:nvPr/>
        </p:nvSpPr>
        <p:spPr>
          <a:xfrm>
            <a:off x="1185378" y="4973663"/>
            <a:ext cx="1089473" cy="318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44BA43-CBDB-4D29-B35A-9CC7850AB077}"/>
              </a:ext>
            </a:extLst>
          </p:cNvPr>
          <p:cNvSpPr/>
          <p:nvPr/>
        </p:nvSpPr>
        <p:spPr>
          <a:xfrm>
            <a:off x="1185378" y="5552089"/>
            <a:ext cx="1089473" cy="318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89F94D-D96E-4585-A51D-79C109C67D33}"/>
              </a:ext>
            </a:extLst>
          </p:cNvPr>
          <p:cNvSpPr/>
          <p:nvPr/>
        </p:nvSpPr>
        <p:spPr>
          <a:xfrm>
            <a:off x="1185378" y="6185543"/>
            <a:ext cx="1089473" cy="318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56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PSO (Iteration 2)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4711BD-CAF7-4DC3-BA41-406567F1C0AB}"/>
              </a:ext>
            </a:extLst>
          </p:cNvPr>
          <p:cNvSpPr txBox="1">
            <a:spLocks/>
          </p:cNvSpPr>
          <p:nvPr/>
        </p:nvSpPr>
        <p:spPr>
          <a:xfrm>
            <a:off x="828340" y="1565339"/>
            <a:ext cx="10758142" cy="218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Adjust velocity and position (Cont.)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7B279F13-DA0D-4E4B-8E02-B82B8460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66" y="2319335"/>
            <a:ext cx="7848326" cy="1725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09072FC2-A318-475F-A4F4-EB3018C25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66" y="3897266"/>
            <a:ext cx="8394650" cy="184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E44BA43-CBDB-4D29-B35A-9CC7850AB077}"/>
              </a:ext>
            </a:extLst>
          </p:cNvPr>
          <p:cNvSpPr/>
          <p:nvPr/>
        </p:nvSpPr>
        <p:spPr>
          <a:xfrm>
            <a:off x="1509578" y="2665687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26BFEE-9D22-40E5-BBFE-6E033C0D6887}"/>
              </a:ext>
            </a:extLst>
          </p:cNvPr>
          <p:cNvSpPr/>
          <p:nvPr/>
        </p:nvSpPr>
        <p:spPr>
          <a:xfrm>
            <a:off x="1525905" y="2982082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27D803-F023-4ADA-AD2A-E78CBAB656A5}"/>
              </a:ext>
            </a:extLst>
          </p:cNvPr>
          <p:cNvSpPr/>
          <p:nvPr/>
        </p:nvSpPr>
        <p:spPr>
          <a:xfrm>
            <a:off x="1525905" y="3297905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7DBEC-3D2E-414D-8C75-E9569ABBB441}"/>
              </a:ext>
            </a:extLst>
          </p:cNvPr>
          <p:cNvSpPr/>
          <p:nvPr/>
        </p:nvSpPr>
        <p:spPr>
          <a:xfrm>
            <a:off x="1630308" y="4271470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0E1657-9BEE-4EBA-8020-6E1A804CC3FA}"/>
              </a:ext>
            </a:extLst>
          </p:cNvPr>
          <p:cNvSpPr/>
          <p:nvPr/>
        </p:nvSpPr>
        <p:spPr>
          <a:xfrm>
            <a:off x="1646635" y="4604193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6498D7-E25F-4E33-983D-9A8994AE0423}"/>
              </a:ext>
            </a:extLst>
          </p:cNvPr>
          <p:cNvSpPr/>
          <p:nvPr/>
        </p:nvSpPr>
        <p:spPr>
          <a:xfrm>
            <a:off x="1646635" y="4955557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Particle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D30FEA-FAC3-4EBC-A032-006D0290BF29}"/>
              </a:ext>
            </a:extLst>
          </p:cNvPr>
          <p:cNvSpPr/>
          <p:nvPr/>
        </p:nvSpPr>
        <p:spPr>
          <a:xfrm>
            <a:off x="1449706" y="2346664"/>
            <a:ext cx="1258302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Velocity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CD624C-2CFC-407E-A98E-F1884ACF491D}"/>
              </a:ext>
            </a:extLst>
          </p:cNvPr>
          <p:cNvSpPr/>
          <p:nvPr/>
        </p:nvSpPr>
        <p:spPr>
          <a:xfrm>
            <a:off x="1509577" y="3928812"/>
            <a:ext cx="1258302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Position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48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Evolution :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0" y="1609597"/>
            <a:ext cx="10540427" cy="3207080"/>
          </a:xfrm>
        </p:spPr>
        <p:txBody>
          <a:bodyPr>
            <a:normAutofit/>
          </a:bodyPr>
          <a:lstStyle/>
          <a:p>
            <a:pPr lvl="1"/>
            <a:r>
              <a:rPr lang="en-US" altLang="zh-TW" dirty="0"/>
              <a:t>Proposed by Price and </a:t>
            </a:r>
            <a:r>
              <a:rPr lang="en-US" altLang="zh-TW" dirty="0" err="1"/>
              <a:t>Storn</a:t>
            </a:r>
            <a:r>
              <a:rPr lang="en-US" altLang="zh-TW" dirty="0"/>
              <a:t> in 1995</a:t>
            </a:r>
          </a:p>
          <a:p>
            <a:pPr lvl="1"/>
            <a:r>
              <a:rPr lang="en-US" altLang="zh-TW" dirty="0"/>
              <a:t>Considered as one of the most powerful evolutionary algorithms for real number function optimization nowadays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0B810-108D-4B32-A6A9-16AE6FC79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8" t="12758" r="828" b="-1214"/>
          <a:stretch/>
        </p:blipFill>
        <p:spPr bwMode="auto">
          <a:xfrm>
            <a:off x="2109106" y="3131832"/>
            <a:ext cx="5171908" cy="260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D27816-8662-4C96-AF35-C0F1687F3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833" y="2764101"/>
            <a:ext cx="2913774" cy="333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39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Evolution : DE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D65ED4-2EAB-4775-92D0-48B2571CD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36" y="1502079"/>
            <a:ext cx="7947928" cy="52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41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Evolution :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0" y="1609597"/>
            <a:ext cx="10540427" cy="4644246"/>
          </a:xfrm>
        </p:spPr>
        <p:txBody>
          <a:bodyPr>
            <a:normAutofit/>
          </a:bodyPr>
          <a:lstStyle/>
          <a:p>
            <a:pPr lvl="1"/>
            <a:r>
              <a:rPr lang="en-US" altLang="zh-TW" b="1" u="sng" dirty="0"/>
              <a:t>Mutation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X</a:t>
            </a:r>
            <a:r>
              <a:rPr lang="en-US" altLang="zh-TW" baseline="-25000" dirty="0"/>
              <a:t> </a:t>
            </a:r>
            <a:r>
              <a:rPr lang="en-US" altLang="zh-TW" baseline="-25000" dirty="0" err="1"/>
              <a:t>i,G</a:t>
            </a:r>
            <a:r>
              <a:rPr lang="en-US" altLang="zh-TW" baseline="-25000" dirty="0"/>
              <a:t> 			</a:t>
            </a:r>
            <a:r>
              <a:rPr lang="en-US" altLang="zh-TW" dirty="0"/>
              <a:t>= Target vector</a:t>
            </a:r>
          </a:p>
          <a:p>
            <a:pPr marL="457200" lvl="1" indent="0">
              <a:buNone/>
            </a:pPr>
            <a:r>
              <a:rPr lang="en-US" altLang="zh-TW" dirty="0"/>
              <a:t>	V</a:t>
            </a:r>
            <a:r>
              <a:rPr lang="en-US" altLang="zh-TW" baseline="-25000" dirty="0"/>
              <a:t>i,G+1			</a:t>
            </a:r>
            <a:r>
              <a:rPr lang="en-US" altLang="zh-TW" dirty="0"/>
              <a:t>= Mutant vector</a:t>
            </a:r>
          </a:p>
          <a:p>
            <a:pPr marL="457200" lvl="1" indent="0">
              <a:buNone/>
            </a:pPr>
            <a:r>
              <a:rPr lang="en-US" altLang="zh-TW" dirty="0"/>
              <a:t>	X </a:t>
            </a:r>
            <a:r>
              <a:rPr lang="en-US" altLang="zh-TW" baseline="-25000" dirty="0"/>
              <a:t>r1,G</a:t>
            </a:r>
            <a:r>
              <a:rPr lang="en-US" altLang="zh-TW" dirty="0"/>
              <a:t>, X </a:t>
            </a:r>
            <a:r>
              <a:rPr lang="en-US" altLang="zh-TW" baseline="-25000" dirty="0"/>
              <a:t>r 2,G </a:t>
            </a:r>
            <a:r>
              <a:rPr lang="en-US" altLang="zh-TW" dirty="0"/>
              <a:t>, X </a:t>
            </a:r>
            <a:r>
              <a:rPr lang="en-US" altLang="zh-TW" baseline="-25000" dirty="0"/>
              <a:t>r3,G 	</a:t>
            </a:r>
            <a:r>
              <a:rPr lang="en-US" altLang="zh-TW" dirty="0"/>
              <a:t>= Random vector</a:t>
            </a:r>
          </a:p>
          <a:p>
            <a:pPr marL="457200" lvl="1" indent="0">
              <a:buNone/>
            </a:pPr>
            <a:r>
              <a:rPr lang="en-US" altLang="zh-TW" dirty="0"/>
              <a:t>	F 			= Scaling factor = [0 , 2]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115A827-1009-489F-B768-5C8DAC15DE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93" y="2277836"/>
            <a:ext cx="5389464" cy="8627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2333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Evolution :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0" y="1609597"/>
            <a:ext cx="10540427" cy="4644246"/>
          </a:xfrm>
        </p:spPr>
        <p:txBody>
          <a:bodyPr>
            <a:normAutofit/>
          </a:bodyPr>
          <a:lstStyle/>
          <a:p>
            <a:pPr lvl="1"/>
            <a:r>
              <a:rPr lang="en-US" altLang="zh-TW" b="1" u="sng" dirty="0"/>
              <a:t>Crossover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	U</a:t>
            </a:r>
            <a:r>
              <a:rPr lang="en-US" altLang="zh-TW" baseline="-25000" dirty="0"/>
              <a:t> ji,G+1 		</a:t>
            </a:r>
            <a:r>
              <a:rPr lang="en-US" altLang="zh-TW" dirty="0"/>
              <a:t>= Trial vector</a:t>
            </a:r>
          </a:p>
          <a:p>
            <a:pPr marL="457200" lvl="1" indent="0">
              <a:buNone/>
            </a:pPr>
            <a:r>
              <a:rPr lang="en-US" altLang="zh-TW" dirty="0"/>
              <a:t>	V</a:t>
            </a:r>
            <a:r>
              <a:rPr lang="en-US" altLang="zh-TW" baseline="-25000" dirty="0"/>
              <a:t>ji,G+1		</a:t>
            </a:r>
            <a:r>
              <a:rPr lang="en-US" altLang="zh-TW" dirty="0"/>
              <a:t>= Mutant vector</a:t>
            </a:r>
          </a:p>
          <a:p>
            <a:pPr marL="457200" lvl="1" indent="0">
              <a:buNone/>
            </a:pPr>
            <a:r>
              <a:rPr lang="en-US" altLang="zh-TW" dirty="0"/>
              <a:t>	X </a:t>
            </a:r>
            <a:r>
              <a:rPr lang="en-US" altLang="zh-TW" baseline="-25000" dirty="0" err="1"/>
              <a:t>ji,G</a:t>
            </a:r>
            <a:r>
              <a:rPr lang="en-US" altLang="zh-TW" baseline="-25000" dirty="0"/>
              <a:t>		</a:t>
            </a:r>
            <a:r>
              <a:rPr lang="en-US" altLang="zh-TW" dirty="0"/>
              <a:t>= Target vector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err="1"/>
              <a:t>randb</a:t>
            </a:r>
            <a:r>
              <a:rPr lang="en-US" altLang="zh-TW" dirty="0"/>
              <a:t>(j) 	= Random number = [0 , 1]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err="1"/>
              <a:t>rnbr</a:t>
            </a:r>
            <a:r>
              <a:rPr lang="en-US" altLang="zh-TW" dirty="0"/>
              <a:t>(i) </a:t>
            </a:r>
            <a:r>
              <a:rPr lang="en-US" altLang="zh-TW" baseline="-25000" dirty="0"/>
              <a:t>		</a:t>
            </a:r>
            <a:r>
              <a:rPr lang="en-US" altLang="zh-TW" dirty="0"/>
              <a:t>= Vector size</a:t>
            </a:r>
          </a:p>
          <a:p>
            <a:pPr marL="457200" lvl="1" indent="0">
              <a:buNone/>
            </a:pPr>
            <a:r>
              <a:rPr lang="en-US" altLang="zh-TW" dirty="0"/>
              <a:t>	CR		= Crossover rate = [0 , 1]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th-TH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5" name="Picture 4" descr="A picture containing red, table&#10;&#10;Description automatically generated">
            <a:extLst>
              <a:ext uri="{FF2B5EF4-FFF2-40B4-BE49-F238E27FC236}">
                <a16:creationId xmlns:a16="http://schemas.microsoft.com/office/drawing/2014/main" id="{61D1F580-741A-4775-A2ED-1D61DB7D59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31" y="2291411"/>
            <a:ext cx="6946924" cy="8681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436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Genetic Algorithm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D2FAACC-4061-4C1A-A25F-A83A15A68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19461"/>
            <a:ext cx="4572000" cy="49765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</a:rPr>
              <a:t>1. </a:t>
            </a:r>
            <a:r>
              <a:rPr lang="th-TH" noProof="1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2.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th-TH" dirty="0">
                <a:latin typeface="Arial" panose="020B0604020202020204" pitchFamily="34" charset="0"/>
              </a:rPr>
              <a:t> 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P(t)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Initialize population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P(t)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(Evaluate)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5.  While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(Not termination)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th-TH" dirty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</a:rPr>
              <a:t>6.</a:t>
            </a:r>
            <a:r>
              <a:rPr lang="th-TH" noProof="1">
                <a:latin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	C(t)  (Crossover);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7.         	C(t) 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(Mutation);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8.       	P(t)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(Evaluate);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9.       	P(t+1) 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P(t)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and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C(t)</a:t>
            </a:r>
            <a:r>
              <a:rPr lang="th-TH" dirty="0">
                <a:latin typeface="Arial" panose="020B0604020202020204" pitchFamily="34" charset="0"/>
              </a:rPr>
              <a:t> </a:t>
            </a: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(Selection);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10.       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noProof="1">
                <a:latin typeface="Arial" panose="020B0604020202020204" pitchFamily="34" charset="0"/>
                <a:cs typeface="Arial" panose="020B0604020202020204" pitchFamily="34" charset="0"/>
              </a:rPr>
              <a:t>11.  End while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12. End</a:t>
            </a:r>
            <a:endParaRPr lang="th-TH" dirty="0">
              <a:latin typeface="Arial" panose="020B0604020202020204" pitchFamily="34" charset="0"/>
            </a:endParaRPr>
          </a:p>
        </p:txBody>
      </p:sp>
      <p:graphicFrame>
        <p:nvGraphicFramePr>
          <p:cNvPr id="9" name="Object 1">
            <a:extLst>
              <a:ext uri="{FF2B5EF4-FFF2-40B4-BE49-F238E27FC236}">
                <a16:creationId xmlns:a16="http://schemas.microsoft.com/office/drawing/2014/main" id="{10038537-C495-4F82-8B9C-1FD7EEC3B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166095"/>
              </p:ext>
            </p:extLst>
          </p:nvPr>
        </p:nvGraphicFramePr>
        <p:xfrm>
          <a:off x="4819650" y="2023517"/>
          <a:ext cx="7372350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3622232" imgH="1438940" progId="Visio.Drawing.11">
                  <p:embed/>
                </p:oleObj>
              </mc:Choice>
              <mc:Fallback>
                <p:oleObj name="Visio" r:id="rId3" imgW="3622232" imgH="1438940" progId="Visio.Drawing.11">
                  <p:embed/>
                  <p:pic>
                    <p:nvPicPr>
                      <p:cNvPr id="9" name="Object 1">
                        <a:extLst>
                          <a:ext uri="{FF2B5EF4-FFF2-40B4-BE49-F238E27FC236}">
                            <a16:creationId xmlns:a16="http://schemas.microsoft.com/office/drawing/2014/main" id="{10038537-C495-4F82-8B9C-1FD7EEC3BC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2023517"/>
                        <a:ext cx="7372350" cy="36004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DF67B12-AF3C-420E-92FD-96F2A723F2C3}"/>
              </a:ext>
            </a:extLst>
          </p:cNvPr>
          <p:cNvSpPr/>
          <p:nvPr/>
        </p:nvSpPr>
        <p:spPr>
          <a:xfrm>
            <a:off x="4819650" y="2023517"/>
            <a:ext cx="1620957" cy="456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Solution</a:t>
            </a: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245B0F-DF4F-43C1-BE70-1C212337B012}"/>
              </a:ext>
            </a:extLst>
          </p:cNvPr>
          <p:cNvSpPr/>
          <p:nvPr/>
        </p:nvSpPr>
        <p:spPr>
          <a:xfrm>
            <a:off x="6581775" y="2023517"/>
            <a:ext cx="1133644" cy="456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62A7F-910E-46FA-8686-DF48141D3249}"/>
              </a:ext>
            </a:extLst>
          </p:cNvPr>
          <p:cNvSpPr/>
          <p:nvPr/>
        </p:nvSpPr>
        <p:spPr>
          <a:xfrm>
            <a:off x="7856587" y="2023517"/>
            <a:ext cx="1813317" cy="456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Population</a:t>
            </a: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AF3EE3-DADA-480D-98DA-E8FA69EDEA69}"/>
              </a:ext>
            </a:extLst>
          </p:cNvPr>
          <p:cNvSpPr/>
          <p:nvPr/>
        </p:nvSpPr>
        <p:spPr>
          <a:xfrm>
            <a:off x="9669904" y="2180094"/>
            <a:ext cx="479618" cy="456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56CD21-9F42-44D3-8B55-8C51544A185E}"/>
              </a:ext>
            </a:extLst>
          </p:cNvPr>
          <p:cNvSpPr/>
          <p:nvPr/>
        </p:nvSpPr>
        <p:spPr>
          <a:xfrm>
            <a:off x="10290690" y="2023517"/>
            <a:ext cx="1813317" cy="456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Population</a:t>
            </a: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CC97E5-1FFA-4270-9F37-7984251E16E0}"/>
              </a:ext>
            </a:extLst>
          </p:cNvPr>
          <p:cNvSpPr/>
          <p:nvPr/>
        </p:nvSpPr>
        <p:spPr>
          <a:xfrm>
            <a:off x="9430094" y="4149681"/>
            <a:ext cx="719427" cy="456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1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AD1F80-6C13-4F9C-8294-208B497E2BE4}"/>
              </a:ext>
            </a:extLst>
          </p:cNvPr>
          <p:cNvSpPr/>
          <p:nvPr/>
        </p:nvSpPr>
        <p:spPr>
          <a:xfrm>
            <a:off x="10270744" y="4248483"/>
            <a:ext cx="1689773" cy="456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Crossover</a:t>
            </a: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B2E0E3-0A37-4CA7-92CC-211DD9BF9951}"/>
              </a:ext>
            </a:extLst>
          </p:cNvPr>
          <p:cNvSpPr/>
          <p:nvPr/>
        </p:nvSpPr>
        <p:spPr>
          <a:xfrm>
            <a:off x="7918358" y="4149680"/>
            <a:ext cx="1689773" cy="456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FF6CC4-86F4-4231-B98F-035B8F64182E}"/>
              </a:ext>
            </a:extLst>
          </p:cNvPr>
          <p:cNvSpPr/>
          <p:nvPr/>
        </p:nvSpPr>
        <p:spPr>
          <a:xfrm>
            <a:off x="11231327" y="3823717"/>
            <a:ext cx="844931" cy="456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endParaRPr lang="en-US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11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Differential Evolution :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80" y="1609597"/>
            <a:ext cx="10540427" cy="4644246"/>
          </a:xfrm>
        </p:spPr>
        <p:txBody>
          <a:bodyPr>
            <a:normAutofit/>
          </a:bodyPr>
          <a:lstStyle/>
          <a:p>
            <a:pPr lvl="1"/>
            <a:r>
              <a:rPr lang="en-US" altLang="zh-TW" b="1" u="sng" dirty="0"/>
              <a:t>Selection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5" descr="A picture containing train, white&#10;&#10;Description automatically generated">
            <a:extLst>
              <a:ext uri="{FF2B5EF4-FFF2-40B4-BE49-F238E27FC236}">
                <a16:creationId xmlns:a16="http://schemas.microsoft.com/office/drawing/2014/main" id="{B4D41139-02C0-4C92-B982-711A98340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0" y="2427265"/>
            <a:ext cx="11104074" cy="28946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4EDE81-2528-4463-B85D-94F567C1BACC}"/>
              </a:ext>
            </a:extLst>
          </p:cNvPr>
          <p:cNvSpPr/>
          <p:nvPr/>
        </p:nvSpPr>
        <p:spPr>
          <a:xfrm>
            <a:off x="2808515" y="2590959"/>
            <a:ext cx="14729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 vector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C043D7-DFF5-4AAB-BCF5-0BA30FBF316A}"/>
              </a:ext>
            </a:extLst>
          </p:cNvPr>
          <p:cNvSpPr/>
          <p:nvPr/>
        </p:nvSpPr>
        <p:spPr>
          <a:xfrm>
            <a:off x="8210550" y="2590959"/>
            <a:ext cx="14729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Trial vector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32607-3B45-4F38-A1C3-FC7225ABAC81}"/>
              </a:ext>
            </a:extLst>
          </p:cNvPr>
          <p:cNvSpPr/>
          <p:nvPr/>
        </p:nvSpPr>
        <p:spPr>
          <a:xfrm>
            <a:off x="4974771" y="2979206"/>
            <a:ext cx="14729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Obj.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470534-68E0-4DAE-B7AC-33FEAC1D02FA}"/>
              </a:ext>
            </a:extLst>
          </p:cNvPr>
          <p:cNvSpPr/>
          <p:nvPr/>
        </p:nvSpPr>
        <p:spPr>
          <a:xfrm>
            <a:off x="10169584" y="2995534"/>
            <a:ext cx="121143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Obj.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959E38-7BC5-461C-AF94-93F8078E6B7C}"/>
              </a:ext>
            </a:extLst>
          </p:cNvPr>
          <p:cNvSpPr/>
          <p:nvPr/>
        </p:nvSpPr>
        <p:spPr>
          <a:xfrm rot="16200000">
            <a:off x="663738" y="3046808"/>
            <a:ext cx="69836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87EA07-04B4-4B40-8C50-1400FEFD09E5}"/>
              </a:ext>
            </a:extLst>
          </p:cNvPr>
          <p:cNvSpPr/>
          <p:nvPr/>
        </p:nvSpPr>
        <p:spPr>
          <a:xfrm>
            <a:off x="1341411" y="3326985"/>
            <a:ext cx="29144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48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Asymmetric traveling salesman problem: ATSP) Find the routing of this problem by DE. Vectors= 6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Weighting Factor = 2, Crossover rate = 0.8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ตาราง 9">
            <a:extLst>
              <a:ext uri="{FF2B5EF4-FFF2-40B4-BE49-F238E27FC236}">
                <a16:creationId xmlns:a16="http://schemas.microsoft.com/office/drawing/2014/main" id="{2F4E4928-4ED4-4806-8046-12BEE987EBE4}"/>
              </a:ext>
            </a:extLst>
          </p:cNvPr>
          <p:cNvGraphicFramePr>
            <a:graphicFrameLocks noGrp="1"/>
          </p:cNvGraphicFramePr>
          <p:nvPr/>
        </p:nvGraphicFramePr>
        <p:xfrm>
          <a:off x="2143621" y="3731687"/>
          <a:ext cx="7904758" cy="23993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3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From/To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43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1: Initial Solution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32D00-BF48-479C-B585-D994B9152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306245"/>
            <a:ext cx="10473614" cy="37276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0E3CCF-2FA1-401E-B344-B4645B552A3D}"/>
              </a:ext>
            </a:extLst>
          </p:cNvPr>
          <p:cNvSpPr/>
          <p:nvPr/>
        </p:nvSpPr>
        <p:spPr>
          <a:xfrm>
            <a:off x="971550" y="2557034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CA8BA-C365-4CC0-8464-A9917065F4F2}"/>
              </a:ext>
            </a:extLst>
          </p:cNvPr>
          <p:cNvSpPr/>
          <p:nvPr/>
        </p:nvSpPr>
        <p:spPr>
          <a:xfrm>
            <a:off x="2788616" y="2557033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13E00-F7F1-4D4D-B9C0-B2C4AC39D018}"/>
              </a:ext>
            </a:extLst>
          </p:cNvPr>
          <p:cNvSpPr/>
          <p:nvPr/>
        </p:nvSpPr>
        <p:spPr>
          <a:xfrm>
            <a:off x="4473797" y="2565197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5FA8C-2C93-48CD-970B-4302A1D17D46}"/>
              </a:ext>
            </a:extLst>
          </p:cNvPr>
          <p:cNvSpPr/>
          <p:nvPr/>
        </p:nvSpPr>
        <p:spPr>
          <a:xfrm>
            <a:off x="6183301" y="2595434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357F2A-1726-413E-9053-6056A74C7406}"/>
              </a:ext>
            </a:extLst>
          </p:cNvPr>
          <p:cNvSpPr/>
          <p:nvPr/>
        </p:nvSpPr>
        <p:spPr>
          <a:xfrm>
            <a:off x="7860366" y="2562777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07DF8A-C725-43CB-AC2D-C5587A286E70}"/>
              </a:ext>
            </a:extLst>
          </p:cNvPr>
          <p:cNvSpPr/>
          <p:nvPr/>
        </p:nvSpPr>
        <p:spPr>
          <a:xfrm>
            <a:off x="9570311" y="2563034"/>
            <a:ext cx="1089473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00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4F3BA-D216-4B87-806E-DDDB20FF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054" y="2361194"/>
            <a:ext cx="7302073" cy="3703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2 : Mutation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0E3CCF-2FA1-401E-B344-B4645B552A3D}"/>
              </a:ext>
            </a:extLst>
          </p:cNvPr>
          <p:cNvSpPr/>
          <p:nvPr/>
        </p:nvSpPr>
        <p:spPr>
          <a:xfrm>
            <a:off x="2378470" y="2549315"/>
            <a:ext cx="1777145" cy="702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Target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CA8BA-C365-4CC0-8464-A9917065F4F2}"/>
              </a:ext>
            </a:extLst>
          </p:cNvPr>
          <p:cNvSpPr/>
          <p:nvPr/>
        </p:nvSpPr>
        <p:spPr>
          <a:xfrm>
            <a:off x="5719597" y="2516678"/>
            <a:ext cx="2082948" cy="383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Random Vector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83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6D728D-E744-447E-B242-9938C393E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96" t="33939" r="25253" b="10653"/>
          <a:stretch/>
        </p:blipFill>
        <p:spPr>
          <a:xfrm>
            <a:off x="3948549" y="1249384"/>
            <a:ext cx="7750143" cy="5351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08" y="1547675"/>
            <a:ext cx="294521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2 : Mutation (Cont.)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0E3CCF-2FA1-401E-B344-B4645B552A3D}"/>
              </a:ext>
            </a:extLst>
          </p:cNvPr>
          <p:cNvSpPr/>
          <p:nvPr/>
        </p:nvSpPr>
        <p:spPr>
          <a:xfrm>
            <a:off x="3532418" y="3307258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Mutant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CA8BA-C365-4CC0-8464-A9917065F4F2}"/>
              </a:ext>
            </a:extLst>
          </p:cNvPr>
          <p:cNvSpPr/>
          <p:nvPr/>
        </p:nvSpPr>
        <p:spPr>
          <a:xfrm>
            <a:off x="6170873" y="1346230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1C9A1EA-CCAA-4D6D-9E7A-472B2DC14C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0" y="3607784"/>
            <a:ext cx="3964627" cy="6346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28B114-296F-4E25-AF54-8A426968EAC0}"/>
              </a:ext>
            </a:extLst>
          </p:cNvPr>
          <p:cNvSpPr/>
          <p:nvPr/>
        </p:nvSpPr>
        <p:spPr>
          <a:xfrm>
            <a:off x="7220732" y="1328225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6C849D-2A33-4194-AE1B-C6EC02BBF3B3}"/>
              </a:ext>
            </a:extLst>
          </p:cNvPr>
          <p:cNvSpPr/>
          <p:nvPr/>
        </p:nvSpPr>
        <p:spPr>
          <a:xfrm>
            <a:off x="8393197" y="1347275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7AECD0-7225-4833-A331-899A37E2A77C}"/>
              </a:ext>
            </a:extLst>
          </p:cNvPr>
          <p:cNvSpPr/>
          <p:nvPr/>
        </p:nvSpPr>
        <p:spPr>
          <a:xfrm>
            <a:off x="9478848" y="1346230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2277F-FD2F-4BDF-8FD7-A1A2EE96D371}"/>
              </a:ext>
            </a:extLst>
          </p:cNvPr>
          <p:cNvSpPr/>
          <p:nvPr/>
        </p:nvSpPr>
        <p:spPr>
          <a:xfrm>
            <a:off x="10546568" y="4242423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CA1BE-60E6-4050-9C83-63FA96EF3868}"/>
              </a:ext>
            </a:extLst>
          </p:cNvPr>
          <p:cNvSpPr/>
          <p:nvPr/>
        </p:nvSpPr>
        <p:spPr>
          <a:xfrm>
            <a:off x="4380193" y="2006225"/>
            <a:ext cx="670072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EFE6E-1E0E-425A-9E60-D14368F7BDEF}"/>
              </a:ext>
            </a:extLst>
          </p:cNvPr>
          <p:cNvSpPr/>
          <p:nvPr/>
        </p:nvSpPr>
        <p:spPr>
          <a:xfrm>
            <a:off x="4380193" y="2341054"/>
            <a:ext cx="670072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568403-02F1-460E-9145-E0B13F461F9C}"/>
              </a:ext>
            </a:extLst>
          </p:cNvPr>
          <p:cNvSpPr/>
          <p:nvPr/>
        </p:nvSpPr>
        <p:spPr>
          <a:xfrm>
            <a:off x="4380193" y="1678319"/>
            <a:ext cx="670072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DEC20C-0FEC-4A0C-A6F0-2FE46BD38E41}"/>
              </a:ext>
            </a:extLst>
          </p:cNvPr>
          <p:cNvSpPr/>
          <p:nvPr/>
        </p:nvSpPr>
        <p:spPr>
          <a:xfrm>
            <a:off x="4318855" y="3767911"/>
            <a:ext cx="5850381" cy="254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CB3C99-E292-4AF0-B07B-186E03485449}"/>
              </a:ext>
            </a:extLst>
          </p:cNvPr>
          <p:cNvSpPr/>
          <p:nvPr/>
        </p:nvSpPr>
        <p:spPr>
          <a:xfrm>
            <a:off x="3835656" y="4206113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Mutant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3F1315-49EA-4B19-AF28-372B7F724871}"/>
              </a:ext>
            </a:extLst>
          </p:cNvPr>
          <p:cNvSpPr/>
          <p:nvPr/>
        </p:nvSpPr>
        <p:spPr>
          <a:xfrm>
            <a:off x="5761494" y="4218264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A9FEB3-7E6F-47B4-96AE-EB56C39059FB}"/>
              </a:ext>
            </a:extLst>
          </p:cNvPr>
          <p:cNvSpPr/>
          <p:nvPr/>
        </p:nvSpPr>
        <p:spPr>
          <a:xfrm>
            <a:off x="7019802" y="4229399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3FE06B-46C3-4933-B695-9B93801C50A4}"/>
              </a:ext>
            </a:extLst>
          </p:cNvPr>
          <p:cNvSpPr/>
          <p:nvPr/>
        </p:nvSpPr>
        <p:spPr>
          <a:xfrm>
            <a:off x="8193788" y="4242423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49958B-2CF1-4B3A-A4B4-2DF6B42FD9B0}"/>
              </a:ext>
            </a:extLst>
          </p:cNvPr>
          <p:cNvSpPr/>
          <p:nvPr/>
        </p:nvSpPr>
        <p:spPr>
          <a:xfrm>
            <a:off x="9345653" y="4242423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064884-35EC-40C1-A2D3-773C4A44608C}"/>
              </a:ext>
            </a:extLst>
          </p:cNvPr>
          <p:cNvSpPr/>
          <p:nvPr/>
        </p:nvSpPr>
        <p:spPr>
          <a:xfrm>
            <a:off x="10474443" y="1346697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60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53ADD6-196B-4746-BC36-50A9C9CC3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54" t="40808" r="19865" b="8748"/>
          <a:stretch/>
        </p:blipFill>
        <p:spPr>
          <a:xfrm>
            <a:off x="2828924" y="1764491"/>
            <a:ext cx="9086737" cy="493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08" y="1547675"/>
            <a:ext cx="294521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3 : Crossover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CA8BA-C365-4CC0-8464-A9917065F4F2}"/>
              </a:ext>
            </a:extLst>
          </p:cNvPr>
          <p:cNvSpPr/>
          <p:nvPr/>
        </p:nvSpPr>
        <p:spPr>
          <a:xfrm>
            <a:off x="4729802" y="1837708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8B114-296F-4E25-AF54-8A426968EAC0}"/>
              </a:ext>
            </a:extLst>
          </p:cNvPr>
          <p:cNvSpPr/>
          <p:nvPr/>
        </p:nvSpPr>
        <p:spPr>
          <a:xfrm>
            <a:off x="6096000" y="1827908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6C849D-2A33-4194-AE1B-C6EC02BBF3B3}"/>
              </a:ext>
            </a:extLst>
          </p:cNvPr>
          <p:cNvSpPr/>
          <p:nvPr/>
        </p:nvSpPr>
        <p:spPr>
          <a:xfrm>
            <a:off x="7462198" y="1837708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7AECD0-7225-4833-A331-899A37E2A77C}"/>
              </a:ext>
            </a:extLst>
          </p:cNvPr>
          <p:cNvSpPr/>
          <p:nvPr/>
        </p:nvSpPr>
        <p:spPr>
          <a:xfrm>
            <a:off x="8823241" y="1837708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CA1BE-60E6-4050-9C83-63FA96EF3868}"/>
              </a:ext>
            </a:extLst>
          </p:cNvPr>
          <p:cNvSpPr/>
          <p:nvPr/>
        </p:nvSpPr>
        <p:spPr>
          <a:xfrm>
            <a:off x="3103489" y="1837708"/>
            <a:ext cx="1302256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Random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EFE6E-1E0E-425A-9E60-D14368F7BDEF}"/>
              </a:ext>
            </a:extLst>
          </p:cNvPr>
          <p:cNvSpPr/>
          <p:nvPr/>
        </p:nvSpPr>
        <p:spPr>
          <a:xfrm>
            <a:off x="2960832" y="5179135"/>
            <a:ext cx="1020041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Random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064884-35EC-40C1-A2D3-773C4A44608C}"/>
              </a:ext>
            </a:extLst>
          </p:cNvPr>
          <p:cNvSpPr/>
          <p:nvPr/>
        </p:nvSpPr>
        <p:spPr>
          <a:xfrm>
            <a:off x="10184284" y="1837708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72F96B-46AC-4D9F-9504-50DBA0A96BE0}"/>
              </a:ext>
            </a:extLst>
          </p:cNvPr>
          <p:cNvSpPr/>
          <p:nvPr/>
        </p:nvSpPr>
        <p:spPr>
          <a:xfrm>
            <a:off x="2385547" y="5509144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Target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85D766-D7BB-4963-AA0A-8642552F2AA3}"/>
              </a:ext>
            </a:extLst>
          </p:cNvPr>
          <p:cNvSpPr/>
          <p:nvPr/>
        </p:nvSpPr>
        <p:spPr>
          <a:xfrm>
            <a:off x="2993488" y="5852850"/>
            <a:ext cx="1121641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Mutant Vector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1964E4-D344-4A48-8AFF-586BC76959AD}"/>
              </a:ext>
            </a:extLst>
          </p:cNvPr>
          <p:cNvSpPr/>
          <p:nvPr/>
        </p:nvSpPr>
        <p:spPr>
          <a:xfrm>
            <a:off x="2385547" y="6168992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Trial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451D4DE-6EC5-4C1F-8699-AFB5DE3A6AF5}"/>
              </a:ext>
            </a:extLst>
          </p:cNvPr>
          <p:cNvSpPr/>
          <p:nvPr/>
        </p:nvSpPr>
        <p:spPr>
          <a:xfrm>
            <a:off x="2582279" y="4836975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Trial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C4C942-ADF6-43F5-8722-414A411B0C26}"/>
              </a:ext>
            </a:extLst>
          </p:cNvPr>
          <p:cNvSpPr/>
          <p:nvPr/>
        </p:nvSpPr>
        <p:spPr>
          <a:xfrm>
            <a:off x="5027427" y="4861277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948922-4A82-48CD-B1D4-DBE30E9C80AB}"/>
              </a:ext>
            </a:extLst>
          </p:cNvPr>
          <p:cNvSpPr/>
          <p:nvPr/>
        </p:nvSpPr>
        <p:spPr>
          <a:xfrm>
            <a:off x="6393625" y="4851477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86EA78-6E03-4B1F-BC74-C873241D36FF}"/>
              </a:ext>
            </a:extLst>
          </p:cNvPr>
          <p:cNvSpPr/>
          <p:nvPr/>
        </p:nvSpPr>
        <p:spPr>
          <a:xfrm>
            <a:off x="7769059" y="4861277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3D516A-CDF3-4355-BF8B-2E1BFA9CE617}"/>
              </a:ext>
            </a:extLst>
          </p:cNvPr>
          <p:cNvSpPr/>
          <p:nvPr/>
        </p:nvSpPr>
        <p:spPr>
          <a:xfrm>
            <a:off x="9167046" y="4861277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BCEC1B-8DFE-4323-9384-09E336425120}"/>
              </a:ext>
            </a:extLst>
          </p:cNvPr>
          <p:cNvSpPr/>
          <p:nvPr/>
        </p:nvSpPr>
        <p:spPr>
          <a:xfrm>
            <a:off x="10648161" y="4852041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8A088A-B174-419E-B15B-C26DB8E7A63D}"/>
              </a:ext>
            </a:extLst>
          </p:cNvPr>
          <p:cNvSpPr/>
          <p:nvPr/>
        </p:nvSpPr>
        <p:spPr>
          <a:xfrm>
            <a:off x="3256535" y="4417871"/>
            <a:ext cx="2625519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Calculation of Trail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5" name="Picture 34" descr="A picture containing red, table&#10;&#10;Description automatically generated">
            <a:extLst>
              <a:ext uri="{FF2B5EF4-FFF2-40B4-BE49-F238E27FC236}">
                <a16:creationId xmlns:a16="http://schemas.microsoft.com/office/drawing/2014/main" id="{EB8BBF57-3C84-458E-8FAD-E788AD90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8" y="2941532"/>
            <a:ext cx="2874265" cy="3592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01827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055D33-144D-4F40-973C-B426F3841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6" t="31539" r="28873" b="43461"/>
          <a:stretch/>
        </p:blipFill>
        <p:spPr>
          <a:xfrm>
            <a:off x="4151362" y="1605979"/>
            <a:ext cx="7420833" cy="2631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308" y="1547675"/>
            <a:ext cx="2945217" cy="18813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3 : Crossover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(Cont.)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CA8BA-C365-4CC0-8464-A9917065F4F2}"/>
              </a:ext>
            </a:extLst>
          </p:cNvPr>
          <p:cNvSpPr/>
          <p:nvPr/>
        </p:nvSpPr>
        <p:spPr>
          <a:xfrm>
            <a:off x="10439772" y="1715426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8B114-296F-4E25-AF54-8A426968EAC0}"/>
              </a:ext>
            </a:extLst>
          </p:cNvPr>
          <p:cNvSpPr/>
          <p:nvPr/>
        </p:nvSpPr>
        <p:spPr>
          <a:xfrm>
            <a:off x="6308318" y="1715426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6C849D-2A33-4194-AE1B-C6EC02BBF3B3}"/>
              </a:ext>
            </a:extLst>
          </p:cNvPr>
          <p:cNvSpPr/>
          <p:nvPr/>
        </p:nvSpPr>
        <p:spPr>
          <a:xfrm>
            <a:off x="7291072" y="1715426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7AECD0-7225-4833-A331-899A37E2A77C}"/>
              </a:ext>
            </a:extLst>
          </p:cNvPr>
          <p:cNvSpPr/>
          <p:nvPr/>
        </p:nvSpPr>
        <p:spPr>
          <a:xfrm>
            <a:off x="8300202" y="1724335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064884-35EC-40C1-A2D3-773C4A44608C}"/>
              </a:ext>
            </a:extLst>
          </p:cNvPr>
          <p:cNvSpPr/>
          <p:nvPr/>
        </p:nvSpPr>
        <p:spPr>
          <a:xfrm>
            <a:off x="9369987" y="1715543"/>
            <a:ext cx="539835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1964E4-D344-4A48-8AFF-586BC76959AD}"/>
              </a:ext>
            </a:extLst>
          </p:cNvPr>
          <p:cNvSpPr/>
          <p:nvPr/>
        </p:nvSpPr>
        <p:spPr>
          <a:xfrm>
            <a:off x="3994678" y="1703275"/>
            <a:ext cx="1777145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Trial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17E26C3-2A56-4E34-B714-836F39EB8257}"/>
              </a:ext>
            </a:extLst>
          </p:cNvPr>
          <p:cNvSpPr txBox="1">
            <a:spLocks/>
          </p:cNvSpPr>
          <p:nvPr/>
        </p:nvSpPr>
        <p:spPr>
          <a:xfrm>
            <a:off x="557785" y="4707044"/>
            <a:ext cx="2945217" cy="188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70C0"/>
                </a:solidFill>
              </a:rPr>
              <a:t>Step 4 : Evaluation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73A97-C684-4A97-8AAE-DE6EB1F60A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80" t="67127" r="36326" b="23418"/>
          <a:stretch/>
        </p:blipFill>
        <p:spPr>
          <a:xfrm>
            <a:off x="3997605" y="4372713"/>
            <a:ext cx="7126767" cy="111143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3706423-0C91-410D-95A8-69D925D78CCA}"/>
              </a:ext>
            </a:extLst>
          </p:cNvPr>
          <p:cNvSpPr/>
          <p:nvPr/>
        </p:nvSpPr>
        <p:spPr>
          <a:xfrm>
            <a:off x="4151362" y="4579773"/>
            <a:ext cx="995801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Vector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EB9E8C-6E82-46BC-B116-B3D5A13F2705}"/>
              </a:ext>
            </a:extLst>
          </p:cNvPr>
          <p:cNvSpPr/>
          <p:nvPr/>
        </p:nvSpPr>
        <p:spPr>
          <a:xfrm>
            <a:off x="5366970" y="4581684"/>
            <a:ext cx="620592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D2138E-9753-49A5-BC37-B930494CCF14}"/>
              </a:ext>
            </a:extLst>
          </p:cNvPr>
          <p:cNvSpPr/>
          <p:nvPr/>
        </p:nvSpPr>
        <p:spPr>
          <a:xfrm>
            <a:off x="6578235" y="4574803"/>
            <a:ext cx="620592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8FC583-A8B5-432E-B961-5CA7A6B26DA7}"/>
              </a:ext>
            </a:extLst>
          </p:cNvPr>
          <p:cNvSpPr/>
          <p:nvPr/>
        </p:nvSpPr>
        <p:spPr>
          <a:xfrm>
            <a:off x="7787427" y="4566745"/>
            <a:ext cx="620592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B469983-A58A-4702-BA64-EF518EFB8757}"/>
              </a:ext>
            </a:extLst>
          </p:cNvPr>
          <p:cNvSpPr/>
          <p:nvPr/>
        </p:nvSpPr>
        <p:spPr>
          <a:xfrm>
            <a:off x="8980462" y="4578917"/>
            <a:ext cx="620592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9ABE8D-8E4F-4AD4-B61E-52F831DDBB8C}"/>
              </a:ext>
            </a:extLst>
          </p:cNvPr>
          <p:cNvSpPr/>
          <p:nvPr/>
        </p:nvSpPr>
        <p:spPr>
          <a:xfrm>
            <a:off x="10052417" y="4586755"/>
            <a:ext cx="620592" cy="351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8BA4A4C6-C8FA-4967-B49E-6F18A4D65146}"/>
              </a:ext>
            </a:extLst>
          </p:cNvPr>
          <p:cNvSpPr txBox="1">
            <a:spLocks/>
          </p:cNvSpPr>
          <p:nvPr/>
        </p:nvSpPr>
        <p:spPr>
          <a:xfrm>
            <a:off x="3309929" y="5515046"/>
            <a:ext cx="7669678" cy="68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Route: 5-2-4-1-3-5 = 6+12+8+7+12 = 45 Unit</a:t>
            </a: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362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345E7-9210-4047-B5B5-88D57DE7A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74" t="33333" r="19172" b="9167"/>
          <a:stretch/>
        </p:blipFill>
        <p:spPr>
          <a:xfrm>
            <a:off x="2057400" y="2102754"/>
            <a:ext cx="7633606" cy="4661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66" y="1529183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5: Selection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0E3CCF-2FA1-401E-B344-B4645B552A3D}"/>
              </a:ext>
            </a:extLst>
          </p:cNvPr>
          <p:cNvSpPr/>
          <p:nvPr/>
        </p:nvSpPr>
        <p:spPr>
          <a:xfrm>
            <a:off x="3627667" y="2154733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Target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15227-A08D-441D-AD7E-65AAE867BC66}"/>
              </a:ext>
            </a:extLst>
          </p:cNvPr>
          <p:cNvSpPr/>
          <p:nvPr/>
        </p:nvSpPr>
        <p:spPr>
          <a:xfrm>
            <a:off x="7241725" y="2144008"/>
            <a:ext cx="1089473" cy="286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Trial Vector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95B835-F1ED-454D-9882-7EF15E028E9D}"/>
              </a:ext>
            </a:extLst>
          </p:cNvPr>
          <p:cNvSpPr/>
          <p:nvPr/>
        </p:nvSpPr>
        <p:spPr>
          <a:xfrm>
            <a:off x="5117563" y="2661975"/>
            <a:ext cx="1121641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Objective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5F525A-8706-4B6E-BE15-4CE00FB3DD24}"/>
              </a:ext>
            </a:extLst>
          </p:cNvPr>
          <p:cNvSpPr/>
          <p:nvPr/>
        </p:nvSpPr>
        <p:spPr>
          <a:xfrm>
            <a:off x="8603714" y="2661975"/>
            <a:ext cx="930812" cy="262380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Objective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7ECC3B-9B13-44EB-A41A-3B5ADD917E7C}"/>
              </a:ext>
            </a:extLst>
          </p:cNvPr>
          <p:cNvSpPr/>
          <p:nvPr/>
        </p:nvSpPr>
        <p:spPr>
          <a:xfrm>
            <a:off x="2181225" y="2521259"/>
            <a:ext cx="438149" cy="517215"/>
          </a:xfrm>
          <a:prstGeom prst="rect">
            <a:avLst/>
          </a:prstGeom>
          <a:solidFill>
            <a:srgbClr val="F2DCDC"/>
          </a:solidFill>
          <a:ln>
            <a:solidFill>
              <a:srgbClr val="F2DCD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51EF880-4AD3-4E3A-9FB7-BB56993D1720}"/>
              </a:ext>
            </a:extLst>
          </p:cNvPr>
          <p:cNvSpPr/>
          <p:nvPr/>
        </p:nvSpPr>
        <p:spPr>
          <a:xfrm>
            <a:off x="2502360" y="4750973"/>
            <a:ext cx="1089473" cy="270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Target Vector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8C16C-4803-43B0-8DDF-E6CA9C5AC394}"/>
              </a:ext>
            </a:extLst>
          </p:cNvPr>
          <p:cNvSpPr/>
          <p:nvPr/>
        </p:nvSpPr>
        <p:spPr>
          <a:xfrm>
            <a:off x="4511885" y="4767216"/>
            <a:ext cx="539835" cy="2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F9FCEB-7637-4318-B8F8-3CE5BDE20CED}"/>
              </a:ext>
            </a:extLst>
          </p:cNvPr>
          <p:cNvSpPr/>
          <p:nvPr/>
        </p:nvSpPr>
        <p:spPr>
          <a:xfrm>
            <a:off x="3765347" y="4771805"/>
            <a:ext cx="539835" cy="2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91952E-64D0-439E-9312-7C91D44BF37C}"/>
              </a:ext>
            </a:extLst>
          </p:cNvPr>
          <p:cNvSpPr/>
          <p:nvPr/>
        </p:nvSpPr>
        <p:spPr>
          <a:xfrm>
            <a:off x="5280413" y="4775254"/>
            <a:ext cx="539835" cy="2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EDADE-7257-425B-BD34-4D426D2A72D9}"/>
              </a:ext>
            </a:extLst>
          </p:cNvPr>
          <p:cNvSpPr/>
          <p:nvPr/>
        </p:nvSpPr>
        <p:spPr>
          <a:xfrm>
            <a:off x="6229596" y="4770943"/>
            <a:ext cx="539835" cy="2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1B8F42-3E79-424F-A485-73C34B5D77C8}"/>
              </a:ext>
            </a:extLst>
          </p:cNvPr>
          <p:cNvSpPr/>
          <p:nvPr/>
        </p:nvSpPr>
        <p:spPr>
          <a:xfrm>
            <a:off x="7231588" y="4767090"/>
            <a:ext cx="539835" cy="2380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City</a:t>
            </a:r>
            <a:endParaRPr lang="en-US" sz="6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DF58AC-14B2-4048-810C-71D62E566C5E}"/>
              </a:ext>
            </a:extLst>
          </p:cNvPr>
          <p:cNvSpPr/>
          <p:nvPr/>
        </p:nvSpPr>
        <p:spPr>
          <a:xfrm>
            <a:off x="8229547" y="4759052"/>
            <a:ext cx="1121641" cy="262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TH SarabunPSK"/>
              </a:rPr>
              <a:t>Objective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3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Variants of genetic algorithm</a:t>
            </a:r>
          </a:p>
        </p:txBody>
      </p:sp>
      <p:sp>
        <p:nvSpPr>
          <p:cNvPr id="8" name="สี่เหลี่ยมผืนผ้า 2">
            <a:extLst>
              <a:ext uri="{FF2B5EF4-FFF2-40B4-BE49-F238E27FC236}">
                <a16:creationId xmlns:a16="http://schemas.microsoft.com/office/drawing/2014/main" id="{E5FDD215-CD42-4ACE-8CC5-2E168B001273}"/>
              </a:ext>
            </a:extLst>
          </p:cNvPr>
          <p:cNvSpPr/>
          <p:nvPr/>
        </p:nvSpPr>
        <p:spPr>
          <a:xfrm>
            <a:off x="305716" y="1477588"/>
            <a:ext cx="5105400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Encoding &amp; Decoding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Binary-based representation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Priority-based representation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 key-based representation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Dispatching rule-based representation</a:t>
            </a:r>
          </a:p>
        </p:txBody>
      </p:sp>
      <p:sp>
        <p:nvSpPr>
          <p:cNvPr id="9" name="สี่เหลี่ยมผืนผ้า 3">
            <a:extLst>
              <a:ext uri="{FF2B5EF4-FFF2-40B4-BE49-F238E27FC236}">
                <a16:creationId xmlns:a16="http://schemas.microsoft.com/office/drawing/2014/main" id="{1AFEAAFA-6DAF-4512-BBEA-14DE6C7811A0}"/>
              </a:ext>
            </a:extLst>
          </p:cNvPr>
          <p:cNvSpPr/>
          <p:nvPr/>
        </p:nvSpPr>
        <p:spPr>
          <a:xfrm>
            <a:off x="305716" y="4471960"/>
            <a:ext cx="5105400" cy="17543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Crossover Operations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cut-point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cut-point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Partial-mapped crossover (PMX)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Position-based crossover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Uniform crossover</a:t>
            </a:r>
          </a:p>
        </p:txBody>
      </p:sp>
      <p:sp>
        <p:nvSpPr>
          <p:cNvPr id="10" name="สี่เหลี่ยมผืนผ้า 4">
            <a:extLst>
              <a:ext uri="{FF2B5EF4-FFF2-40B4-BE49-F238E27FC236}">
                <a16:creationId xmlns:a16="http://schemas.microsoft.com/office/drawing/2014/main" id="{78FBC8BE-FDF9-4C09-880A-D79A43E579B6}"/>
              </a:ext>
            </a:extLst>
          </p:cNvPr>
          <p:cNvSpPr/>
          <p:nvPr/>
        </p:nvSpPr>
        <p:spPr>
          <a:xfrm>
            <a:off x="4014234" y="4540419"/>
            <a:ext cx="5105400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Mutation Operations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Flip mutation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Swap mutation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Insert mutation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Neighborhood search mutation</a:t>
            </a:r>
          </a:p>
        </p:txBody>
      </p:sp>
      <p:sp>
        <p:nvSpPr>
          <p:cNvPr id="11" name="สี่เหลี่ยมผืนผ้า 5">
            <a:extLst>
              <a:ext uri="{FF2B5EF4-FFF2-40B4-BE49-F238E27FC236}">
                <a16:creationId xmlns:a16="http://schemas.microsoft.com/office/drawing/2014/main" id="{D68CCD74-60B6-48F1-B404-4D09E63E4498}"/>
              </a:ext>
            </a:extLst>
          </p:cNvPr>
          <p:cNvSpPr/>
          <p:nvPr/>
        </p:nvSpPr>
        <p:spPr>
          <a:xfrm>
            <a:off x="405383" y="2970883"/>
            <a:ext cx="51054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Selections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Roulette wheel selection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Tournament selection</a:t>
            </a:r>
          </a:p>
          <a:p>
            <a:pPr marL="463550" lvl="1" indent="-231775">
              <a:buFont typeface="Wingdings" pitchFamily="2" charset="2"/>
              <a:buChar char="Ø"/>
              <a:tabLst>
                <a:tab pos="4635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Ranking and scaling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91E2308-CECD-47D3-82A7-3A4F6E6B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509" t="35032" r="1754" b="7030"/>
          <a:stretch>
            <a:fillRect/>
          </a:stretch>
        </p:blipFill>
        <p:spPr bwMode="auto">
          <a:xfrm>
            <a:off x="5891783" y="2361738"/>
            <a:ext cx="5300092" cy="21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DC5C2444-A9C6-4F20-A1F6-B39540FD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647" y="1578917"/>
            <a:ext cx="3486415" cy="65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0342D10-DF6E-40B1-B46C-A8482AE7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6638" y="4671011"/>
            <a:ext cx="2136974" cy="179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340A844-A716-4DC7-A6F0-5E38076CE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1239" t="27031" r="26549" b="48642"/>
          <a:stretch>
            <a:fillRect/>
          </a:stretch>
        </p:blipFill>
        <p:spPr bwMode="auto">
          <a:xfrm>
            <a:off x="6566934" y="4731817"/>
            <a:ext cx="2734318" cy="8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545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565339"/>
            <a:ext cx="10758142" cy="43687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Asymmetric traveling salesman problem: ATSP) Find the routing of this problem by GA. Total generation = 2 , Population= 4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Crossover and Mutation rate = 0.8 and 0.2 respectively.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one-point crossover and swap mutation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th-TH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5" name="ตาราง 9">
            <a:extLst>
              <a:ext uri="{FF2B5EF4-FFF2-40B4-BE49-F238E27FC236}">
                <a16:creationId xmlns:a16="http://schemas.microsoft.com/office/drawing/2014/main" id="{2F4E4928-4ED4-4806-8046-12BEE987E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588225"/>
              </p:ext>
            </p:extLst>
          </p:nvPr>
        </p:nvGraphicFramePr>
        <p:xfrm>
          <a:off x="2143621" y="3731687"/>
          <a:ext cx="7904758" cy="2399304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3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3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From/To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1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3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4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5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  <a:tab pos="1386840" algn="l"/>
                        </a:tabLs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15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1: Initial Solution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79996077-3B79-4731-843E-40B10ECCD5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546147"/>
              </p:ext>
            </p:extLst>
          </p:nvPr>
        </p:nvGraphicFramePr>
        <p:xfrm>
          <a:off x="509933" y="2359094"/>
          <a:ext cx="4319000" cy="337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2146698" imgH="1690742" progId="Visio.Drawing.11">
                  <p:embed/>
                </p:oleObj>
              </mc:Choice>
              <mc:Fallback>
                <p:oleObj name="Visio" r:id="rId3" imgW="2146698" imgH="1690742" progId="Visio.Drawing.11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79996077-3B79-4731-843E-40B10ECCD5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33" y="2359094"/>
                        <a:ext cx="4319000" cy="3374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369957-4C53-4DC6-9469-D66C4D962DEC}"/>
              </a:ext>
            </a:extLst>
          </p:cNvPr>
          <p:cNvSpPr txBox="1">
            <a:spLocks/>
          </p:cNvSpPr>
          <p:nvPr/>
        </p:nvSpPr>
        <p:spPr>
          <a:xfrm>
            <a:off x="5605808" y="1622489"/>
            <a:ext cx="4557367" cy="436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2: Evaluation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graphicFrame>
        <p:nvGraphicFramePr>
          <p:cNvPr id="8" name="Object 15">
            <a:extLst>
              <a:ext uri="{FF2B5EF4-FFF2-40B4-BE49-F238E27FC236}">
                <a16:creationId xmlns:a16="http://schemas.microsoft.com/office/drawing/2014/main" id="{19484C73-DC42-4F66-8C0B-ADCAAF6BE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838329"/>
              </p:ext>
            </p:extLst>
          </p:nvPr>
        </p:nvGraphicFramePr>
        <p:xfrm>
          <a:off x="5067300" y="2505075"/>
          <a:ext cx="668655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5" imgW="4782917" imgH="3122933" progId="Word.Document.12">
                  <p:embed/>
                </p:oleObj>
              </mc:Choice>
              <mc:Fallback>
                <p:oleObj name="Document" r:id="rId5" imgW="4782917" imgH="3122933" progId="Word.Document.12">
                  <p:embed/>
                  <p:pic>
                    <p:nvPicPr>
                      <p:cNvPr id="8" name="Object 15">
                        <a:extLst>
                          <a:ext uri="{FF2B5EF4-FFF2-40B4-BE49-F238E27FC236}">
                            <a16:creationId xmlns:a16="http://schemas.microsoft.com/office/drawing/2014/main" id="{19484C73-DC42-4F66-8C0B-ADCAAF6BEF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505075"/>
                        <a:ext cx="6686550" cy="435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249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3: Crossover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369957-4C53-4DC6-9469-D66C4D962DEC}"/>
              </a:ext>
            </a:extLst>
          </p:cNvPr>
          <p:cNvSpPr txBox="1">
            <a:spLocks/>
          </p:cNvSpPr>
          <p:nvPr/>
        </p:nvSpPr>
        <p:spPr>
          <a:xfrm>
            <a:off x="6127534" y="1622489"/>
            <a:ext cx="4557367" cy="436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4: Mutation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E26498-6BA5-4CEF-A106-0860E1A740C2}"/>
              </a:ext>
            </a:extLst>
          </p:cNvPr>
          <p:cNvSpPr/>
          <p:nvPr/>
        </p:nvSpPr>
        <p:spPr>
          <a:xfrm>
            <a:off x="509933" y="224450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One-Cut point crossover and crossover rate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= 0.8 </a:t>
            </a:r>
            <a:endParaRPr lang="th-TH" dirty="0">
              <a:latin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A09C61-0528-498D-A4B9-444B8B64F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277803"/>
              </p:ext>
            </p:extLst>
          </p:nvPr>
        </p:nvGraphicFramePr>
        <p:xfrm>
          <a:off x="761678" y="2685844"/>
          <a:ext cx="2736303" cy="1080184"/>
        </p:xfrm>
        <a:graphic>
          <a:graphicData uri="http://schemas.openxmlformats.org/drawingml/2006/table">
            <a:tbl>
              <a:tblPr/>
              <a:tblGrid>
                <a:gridCol w="141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Population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random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th-TH" sz="1800" dirty="0">
                          <a:latin typeface="Arial" panose="020B0604020202020204" pitchFamily="34" charset="0"/>
                          <a:ea typeface="Times New Roman"/>
                          <a:cs typeface="TH SarabunPSK"/>
                        </a:rPr>
                        <a:t> </a:t>
                      </a: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&amp;</a:t>
                      </a:r>
                      <a:r>
                        <a:rPr lang="th-TH" sz="1800" dirty="0">
                          <a:latin typeface="Arial" panose="020B0604020202020204" pitchFamily="34" charset="0"/>
                          <a:ea typeface="Times New Roman"/>
                          <a:cs typeface="TH SarabunPSK"/>
                        </a:rPr>
                        <a:t> </a:t>
                      </a: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77F7F46D-CEB8-4CEA-868D-FA63C5D6B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641461"/>
              </p:ext>
            </p:extLst>
          </p:nvPr>
        </p:nvGraphicFramePr>
        <p:xfrm>
          <a:off x="374383" y="3838035"/>
          <a:ext cx="2414233" cy="131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3" imgW="2146698" imgH="1163424" progId="Visio.Drawing.11">
                  <p:embed/>
                </p:oleObj>
              </mc:Choice>
              <mc:Fallback>
                <p:oleObj name="Visio" r:id="rId3" imgW="2146698" imgH="1163424" progId="Visio.Drawing.11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77F7F46D-CEB8-4CEA-868D-FA63C5D6B5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383" y="3838035"/>
                        <a:ext cx="2414233" cy="1312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D3492E3C-DF79-4625-A161-14F2414B64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393533"/>
              </p:ext>
            </p:extLst>
          </p:nvPr>
        </p:nvGraphicFramePr>
        <p:xfrm>
          <a:off x="3356214" y="4051812"/>
          <a:ext cx="2513525" cy="97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Visio" r:id="rId5" imgW="2146698" imgH="826791" progId="Visio.Drawing.11">
                  <p:embed/>
                </p:oleObj>
              </mc:Choice>
              <mc:Fallback>
                <p:oleObj name="Visio" r:id="rId5" imgW="2146698" imgH="826791" progId="Visio.Drawing.11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D3492E3C-DF79-4625-A161-14F2414B64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214" y="4051812"/>
                        <a:ext cx="2513525" cy="975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A600BC5F-D735-47BB-A87D-318951AD0B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936339"/>
              </p:ext>
            </p:extLst>
          </p:nvPr>
        </p:nvGraphicFramePr>
        <p:xfrm>
          <a:off x="1383753" y="5489788"/>
          <a:ext cx="2513525" cy="975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Visio" r:id="rId7" imgW="2146698" imgH="826791" progId="Visio.Drawing.11">
                  <p:embed/>
                </p:oleObj>
              </mc:Choice>
              <mc:Fallback>
                <p:oleObj name="Visio" r:id="rId7" imgW="2146698" imgH="826791" progId="Visio.Drawing.11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A600BC5F-D735-47BB-A87D-318951AD0B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753" y="5489788"/>
                        <a:ext cx="2513525" cy="975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A0D2C493-37F9-45ED-9E12-B126A6DF2A43}"/>
              </a:ext>
            </a:extLst>
          </p:cNvPr>
          <p:cNvSpPr/>
          <p:nvPr/>
        </p:nvSpPr>
        <p:spPr>
          <a:xfrm>
            <a:off x="2489869" y="2984118"/>
            <a:ext cx="701005" cy="853917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613F45D-C08E-4A8F-BAED-82C76DEE44ED}"/>
              </a:ext>
            </a:extLst>
          </p:cNvPr>
          <p:cNvSpPr/>
          <p:nvPr/>
        </p:nvSpPr>
        <p:spPr>
          <a:xfrm>
            <a:off x="2924166" y="4275420"/>
            <a:ext cx="432048" cy="36004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BA31D7D-F137-4CF5-B0A1-1B238AC518D8}"/>
              </a:ext>
            </a:extLst>
          </p:cNvPr>
          <p:cNvSpPr/>
          <p:nvPr/>
        </p:nvSpPr>
        <p:spPr>
          <a:xfrm rot="8178040">
            <a:off x="4082473" y="5287580"/>
            <a:ext cx="432048" cy="36004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8E864A4-85B9-4204-BA1C-C01D31203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605807"/>
              </p:ext>
            </p:extLst>
          </p:nvPr>
        </p:nvGraphicFramePr>
        <p:xfrm>
          <a:off x="6292413" y="2685844"/>
          <a:ext cx="2239047" cy="1758823"/>
        </p:xfrm>
        <a:graphic>
          <a:graphicData uri="http://schemas.openxmlformats.org/drawingml/2006/table">
            <a:tbl>
              <a:tblPr/>
              <a:tblGrid>
                <a:gridCol w="1160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Population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random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</a:t>
                      </a:r>
                      <a:r>
                        <a:rPr lang="en-US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0.31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0.06</a:t>
                      </a:r>
                      <a:endParaRPr lang="en-US" sz="12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i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CA" sz="1800" baseline="-250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0.18</a:t>
                      </a:r>
                      <a:endParaRPr lang="en-US" sz="12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5EC282E1-79A4-4DAA-92BC-AC0CD1140ADC}"/>
              </a:ext>
            </a:extLst>
          </p:cNvPr>
          <p:cNvSpPr/>
          <p:nvPr/>
        </p:nvSpPr>
        <p:spPr>
          <a:xfrm>
            <a:off x="6209743" y="221372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Swap Mutation and mutation rate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= 0.2 </a:t>
            </a:r>
            <a:endParaRPr lang="th-TH" dirty="0">
              <a:latin typeface="Arial" panose="020B0604020202020204" pitchFamily="34" charset="0"/>
            </a:endParaRP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CEB8A98F-A592-421B-B734-116C00375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97024"/>
              </p:ext>
            </p:extLst>
          </p:nvPr>
        </p:nvGraphicFramePr>
        <p:xfrm>
          <a:off x="6127534" y="4681204"/>
          <a:ext cx="2469609" cy="58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Visio" r:id="rId9" imgW="2146698" imgH="508983" progId="Visio.Drawing.11">
                  <p:embed/>
                </p:oleObj>
              </mc:Choice>
              <mc:Fallback>
                <p:oleObj name="Visio" r:id="rId9" imgW="2146698" imgH="508983" progId="Visio.Drawing.11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CEB8A98F-A592-421B-B734-116C00375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534" y="4681204"/>
                        <a:ext cx="2469609" cy="585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4860F39F-E3BE-49CB-8527-8926ADC629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05687"/>
              </p:ext>
            </p:extLst>
          </p:nvPr>
        </p:nvGraphicFramePr>
        <p:xfrm>
          <a:off x="9454912" y="4831353"/>
          <a:ext cx="2459977" cy="45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Visio" r:id="rId11" imgW="2146698" imgH="394572" progId="Visio.Drawing.11">
                  <p:embed/>
                </p:oleObj>
              </mc:Choice>
              <mc:Fallback>
                <p:oleObj name="Visio" r:id="rId11" imgW="2146698" imgH="394572" progId="Visio.Drawing.11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4860F39F-E3BE-49CB-8527-8926ADC629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4912" y="4831353"/>
                        <a:ext cx="2459977" cy="450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4">
            <a:extLst>
              <a:ext uri="{FF2B5EF4-FFF2-40B4-BE49-F238E27FC236}">
                <a16:creationId xmlns:a16="http://schemas.microsoft.com/office/drawing/2014/main" id="{E9A429AD-D1D9-4E44-BF05-7052D4E61546}"/>
              </a:ext>
            </a:extLst>
          </p:cNvPr>
          <p:cNvSpPr/>
          <p:nvPr/>
        </p:nvSpPr>
        <p:spPr>
          <a:xfrm>
            <a:off x="8854938" y="4738310"/>
            <a:ext cx="447941" cy="43689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Right Arrow 25">
            <a:extLst>
              <a:ext uri="{FF2B5EF4-FFF2-40B4-BE49-F238E27FC236}">
                <a16:creationId xmlns:a16="http://schemas.microsoft.com/office/drawing/2014/main" id="{9787DBE2-96F5-42EA-A2F1-7B6727913F24}"/>
              </a:ext>
            </a:extLst>
          </p:cNvPr>
          <p:cNvSpPr/>
          <p:nvPr/>
        </p:nvSpPr>
        <p:spPr>
          <a:xfrm>
            <a:off x="8862644" y="5540812"/>
            <a:ext cx="447941" cy="43689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A996DCFB-ADB1-4871-B8CD-9F1CA8C7AC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789844"/>
              </p:ext>
            </p:extLst>
          </p:nvPr>
        </p:nvGraphicFramePr>
        <p:xfrm>
          <a:off x="9439483" y="5526936"/>
          <a:ext cx="2459977" cy="45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13" imgW="2146698" imgH="394572" progId="Visio.Drawing.11">
                  <p:embed/>
                </p:oleObj>
              </mc:Choice>
              <mc:Fallback>
                <p:oleObj name="Visio" r:id="rId13" imgW="2146698" imgH="394572" progId="Visio.Drawing.11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A996DCFB-ADB1-4871-B8CD-9F1CA8C7AC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9483" y="5526936"/>
                        <a:ext cx="2459977" cy="450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>
            <a:extLst>
              <a:ext uri="{FF2B5EF4-FFF2-40B4-BE49-F238E27FC236}">
                <a16:creationId xmlns:a16="http://schemas.microsoft.com/office/drawing/2014/main" id="{D29C9115-D654-42CF-B4E5-53F6DAF90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287640"/>
              </p:ext>
            </p:extLst>
          </p:nvPr>
        </p:nvGraphicFramePr>
        <p:xfrm>
          <a:off x="6170485" y="5454187"/>
          <a:ext cx="2469609" cy="585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Visio" r:id="rId15" imgW="2146698" imgH="508983" progId="Visio.Drawing.11">
                  <p:embed/>
                </p:oleObj>
              </mc:Choice>
              <mc:Fallback>
                <p:oleObj name="Visio" r:id="rId15" imgW="2146698" imgH="508983" progId="Visio.Drawing.11">
                  <p:embed/>
                  <p:pic>
                    <p:nvPicPr>
                      <p:cNvPr id="25" name="Object 15">
                        <a:extLst>
                          <a:ext uri="{FF2B5EF4-FFF2-40B4-BE49-F238E27FC236}">
                            <a16:creationId xmlns:a16="http://schemas.microsoft.com/office/drawing/2014/main" id="{D29C9115-D654-42CF-B4E5-53F6DAF903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485" y="5454187"/>
                        <a:ext cx="2469609" cy="5856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>
            <a:extLst>
              <a:ext uri="{FF2B5EF4-FFF2-40B4-BE49-F238E27FC236}">
                <a16:creationId xmlns:a16="http://schemas.microsoft.com/office/drawing/2014/main" id="{EE0AAC46-9CD7-43F1-BDE3-6C900C70DB4A}"/>
              </a:ext>
            </a:extLst>
          </p:cNvPr>
          <p:cNvSpPr/>
          <p:nvPr/>
        </p:nvSpPr>
        <p:spPr>
          <a:xfrm>
            <a:off x="7558942" y="3187808"/>
            <a:ext cx="904837" cy="1447652"/>
          </a:xfrm>
          <a:prstGeom prst="ellipse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527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33" y="1622489"/>
            <a:ext cx="4557367" cy="43687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070C0"/>
                </a:solidFill>
              </a:rPr>
              <a:t>Step 5: Evaluation</a:t>
            </a:r>
            <a:endParaRPr lang="th-TH" b="1" dirty="0">
              <a:solidFill>
                <a:srgbClr val="0070C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27" name="Object 2">
            <a:extLst>
              <a:ext uri="{FF2B5EF4-FFF2-40B4-BE49-F238E27FC236}">
                <a16:creationId xmlns:a16="http://schemas.microsoft.com/office/drawing/2014/main" id="{300F5F54-E9E9-4074-869E-78126F3220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274911"/>
              </p:ext>
            </p:extLst>
          </p:nvPr>
        </p:nvGraphicFramePr>
        <p:xfrm>
          <a:off x="8389164" y="2060772"/>
          <a:ext cx="2887528" cy="227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2146698" imgH="1690742" progId="Visio.Drawing.11">
                  <p:embed/>
                </p:oleObj>
              </mc:Choice>
              <mc:Fallback>
                <p:oleObj name="Visio" r:id="rId3" imgW="2146698" imgH="1690742" progId="Visio.Drawing.11">
                  <p:embed/>
                  <p:pic>
                    <p:nvPicPr>
                      <p:cNvPr id="27" name="Object 2">
                        <a:extLst>
                          <a:ext uri="{FF2B5EF4-FFF2-40B4-BE49-F238E27FC236}">
                            <a16:creationId xmlns:a16="http://schemas.microsoft.com/office/drawing/2014/main" id="{300F5F54-E9E9-4074-869E-78126F3220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164" y="2060772"/>
                        <a:ext cx="2887528" cy="2279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43ABB3BE-1BBC-4E7D-8674-AC084BB17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610179"/>
              </p:ext>
            </p:extLst>
          </p:nvPr>
        </p:nvGraphicFramePr>
        <p:xfrm>
          <a:off x="4364547" y="2006052"/>
          <a:ext cx="2917189" cy="2279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5" imgW="2146698" imgH="1690742" progId="Visio.Drawing.11">
                  <p:embed/>
                </p:oleObj>
              </mc:Choice>
              <mc:Fallback>
                <p:oleObj name="Visio" r:id="rId5" imgW="2146698" imgH="1690742" progId="Visio.Drawing.11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43ABB3BE-1BBC-4E7D-8674-AC084BB17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547" y="2006052"/>
                        <a:ext cx="2917189" cy="22792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8">
            <a:extLst>
              <a:ext uri="{FF2B5EF4-FFF2-40B4-BE49-F238E27FC236}">
                <a16:creationId xmlns:a16="http://schemas.microsoft.com/office/drawing/2014/main" id="{DF0BFA84-1454-40C7-B53C-CAF383235D2F}"/>
              </a:ext>
            </a:extLst>
          </p:cNvPr>
          <p:cNvSpPr/>
          <p:nvPr/>
        </p:nvSpPr>
        <p:spPr>
          <a:xfrm>
            <a:off x="7595741" y="3048200"/>
            <a:ext cx="576064" cy="36004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72E99D-3923-4A46-B2F9-DD475CEC4E7F}"/>
              </a:ext>
            </a:extLst>
          </p:cNvPr>
          <p:cNvSpPr txBox="1"/>
          <p:nvPr/>
        </p:nvSpPr>
        <p:spPr>
          <a:xfrm>
            <a:off x="5558729" y="158427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Parent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3CAE2C-7C4B-4924-9E87-B4AF92437C1F}"/>
              </a:ext>
            </a:extLst>
          </p:cNvPr>
          <p:cNvSpPr txBox="1"/>
          <p:nvPr/>
        </p:nvSpPr>
        <p:spPr>
          <a:xfrm>
            <a:off x="9242372" y="159622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Offspring</a:t>
            </a:r>
            <a:endParaRPr lang="th-TH" dirty="0">
              <a:latin typeface="Arial" panose="020B0604020202020204" pitchFamily="34" charset="0"/>
            </a:endParaRPr>
          </a:p>
        </p:txBody>
      </p:sp>
      <p:graphicFrame>
        <p:nvGraphicFramePr>
          <p:cNvPr id="32" name="Object 8">
            <a:extLst>
              <a:ext uri="{FF2B5EF4-FFF2-40B4-BE49-F238E27FC236}">
                <a16:creationId xmlns:a16="http://schemas.microsoft.com/office/drawing/2014/main" id="{F6DD900D-3B37-4BAA-ABB6-21536A8488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884888"/>
              </p:ext>
            </p:extLst>
          </p:nvPr>
        </p:nvGraphicFramePr>
        <p:xfrm>
          <a:off x="676275" y="4447176"/>
          <a:ext cx="800100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7" imgW="5788653" imgH="1422370" progId="Word.Document.12">
                  <p:embed/>
                </p:oleObj>
              </mc:Choice>
              <mc:Fallback>
                <p:oleObj name="Document" r:id="rId7" imgW="5788653" imgH="1422370" progId="Word.Document.12">
                  <p:embed/>
                  <p:pic>
                    <p:nvPicPr>
                      <p:cNvPr id="32" name="Object 8">
                        <a:extLst>
                          <a:ext uri="{FF2B5EF4-FFF2-40B4-BE49-F238E27FC236}">
                            <a16:creationId xmlns:a16="http://schemas.microsoft.com/office/drawing/2014/main" id="{F6DD900D-3B37-4BAA-ABB6-21536A848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4447176"/>
                        <a:ext cx="800100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515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1773</Words>
  <Application>Microsoft Office PowerPoint</Application>
  <PresentationFormat>Widescreen</PresentationFormat>
  <Paragraphs>553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Wingdings</vt:lpstr>
      <vt:lpstr>Wingdings 2</vt:lpstr>
      <vt:lpstr>Office Theme</vt:lpstr>
      <vt:lpstr>Visio</vt:lpstr>
      <vt:lpstr>Document</vt:lpstr>
      <vt:lpstr>Equation</vt:lpstr>
      <vt:lpstr>PowerPoint Presentation</vt:lpstr>
      <vt:lpstr>PowerPoint Presentation</vt:lpstr>
      <vt:lpstr>Genetic Algorithm (GA)</vt:lpstr>
      <vt:lpstr>Simple Genetic Algorithm </vt:lpstr>
      <vt:lpstr>Variants of genetic algorithm</vt:lpstr>
      <vt:lpstr>Example of GA</vt:lpstr>
      <vt:lpstr>Example of GA</vt:lpstr>
      <vt:lpstr>Example of GA</vt:lpstr>
      <vt:lpstr>Example of GA</vt:lpstr>
      <vt:lpstr>Example of GA</vt:lpstr>
      <vt:lpstr>Example of GA</vt:lpstr>
      <vt:lpstr>Particle Swarm Optimization (PSO)</vt:lpstr>
      <vt:lpstr>Particle Swarm Optimization (PSO)</vt:lpstr>
      <vt:lpstr>Particle Swarm Optimization (PSO)</vt:lpstr>
      <vt:lpstr>Particle Swarm Optimization (PSO)</vt:lpstr>
      <vt:lpstr>Particle Swarm Optimization (PSO)</vt:lpstr>
      <vt:lpstr>Particle Swarm Optimization (PSO)</vt:lpstr>
      <vt:lpstr>Particle Swarm Optimization (PSO)</vt:lpstr>
      <vt:lpstr>Particle Swarm Optimization (PSO)</vt:lpstr>
      <vt:lpstr>Particle Swarm Optimization (PSO)</vt:lpstr>
      <vt:lpstr>Particle Swarm Optimization (PSO)</vt:lpstr>
      <vt:lpstr>Particle Swarm Optimization (PSO)</vt:lpstr>
      <vt:lpstr>Particle Swarm Optimization (PSO)</vt:lpstr>
      <vt:lpstr>Example of PSO</vt:lpstr>
      <vt:lpstr>Example of PSO</vt:lpstr>
      <vt:lpstr>Example of PSO</vt:lpstr>
      <vt:lpstr>Example of PSO</vt:lpstr>
      <vt:lpstr>Example of PSO</vt:lpstr>
      <vt:lpstr>Example of PSO (Iteration 1)</vt:lpstr>
      <vt:lpstr>Example of PSO (Iteration 1)</vt:lpstr>
      <vt:lpstr>Example of PSO (Iteration 1)</vt:lpstr>
      <vt:lpstr>Example of PSO (Iteration 2)</vt:lpstr>
      <vt:lpstr>Example of PSO (Iteration 2)</vt:lpstr>
      <vt:lpstr>Example of PSO (Iteration 2)</vt:lpstr>
      <vt:lpstr>Example of PSO (Iteration 2)</vt:lpstr>
      <vt:lpstr>Differential Evolution : DE</vt:lpstr>
      <vt:lpstr>Differential Evolution : DE</vt:lpstr>
      <vt:lpstr>Differential Evolution : DE</vt:lpstr>
      <vt:lpstr>Differential Evolution : DE</vt:lpstr>
      <vt:lpstr>Differential Evolution : DE</vt:lpstr>
      <vt:lpstr>Example of GA</vt:lpstr>
      <vt:lpstr>Example of DE</vt:lpstr>
      <vt:lpstr>Example of DE</vt:lpstr>
      <vt:lpstr>Example of DE</vt:lpstr>
      <vt:lpstr>Example of DE</vt:lpstr>
      <vt:lpstr>Example of DE</vt:lpstr>
      <vt:lpstr>Example of 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Thitipong Jamrus</cp:lastModifiedBy>
  <cp:revision>96</cp:revision>
  <dcterms:created xsi:type="dcterms:W3CDTF">2019-10-02T07:34:54Z</dcterms:created>
  <dcterms:modified xsi:type="dcterms:W3CDTF">2020-10-05T09:25:02Z</dcterms:modified>
</cp:coreProperties>
</file>