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vml" ContentType="application/vnd.openxmlformats-officedocument.vmlDrawing"/>
  <Default Extension="vsd" ContentType="application/vnd.visi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7" r:id="rId2"/>
    <p:sldId id="293" r:id="rId3"/>
    <p:sldId id="290" r:id="rId4"/>
    <p:sldId id="294" r:id="rId5"/>
    <p:sldId id="295" r:id="rId6"/>
    <p:sldId id="296" r:id="rId7"/>
    <p:sldId id="297" r:id="rId8"/>
    <p:sldId id="298" r:id="rId9"/>
    <p:sldId id="299" r:id="rId10"/>
    <p:sldId id="300" r:id="rId11"/>
    <p:sldId id="303" r:id="rId12"/>
    <p:sldId id="301" r:id="rId13"/>
    <p:sldId id="302" r:id="rId14"/>
    <p:sldId id="304" r:id="rId15"/>
    <p:sldId id="306" r:id="rId16"/>
    <p:sldId id="307" r:id="rId17"/>
    <p:sldId id="308" r:id="rId18"/>
    <p:sldId id="309" r:id="rId19"/>
    <p:sldId id="310" r:id="rId20"/>
    <p:sldId id="311" r:id="rId21"/>
    <p:sldId id="322" r:id="rId22"/>
    <p:sldId id="313" r:id="rId23"/>
    <p:sldId id="323" r:id="rId24"/>
    <p:sldId id="324" r:id="rId25"/>
    <p:sldId id="325" r:id="rId26"/>
    <p:sldId id="315" r:id="rId27"/>
    <p:sldId id="326" r:id="rId28"/>
    <p:sldId id="327" r:id="rId29"/>
    <p:sldId id="328" r:id="rId30"/>
    <p:sldId id="317" r:id="rId31"/>
    <p:sldId id="318" r:id="rId32"/>
    <p:sldId id="319" r:id="rId33"/>
    <p:sldId id="320" r:id="rId34"/>
    <p:sldId id="321" r:id="rId35"/>
    <p:sldId id="329" r:id="rId36"/>
    <p:sldId id="330" r:id="rId37"/>
    <p:sldId id="340" r:id="rId38"/>
    <p:sldId id="341" r:id="rId39"/>
    <p:sldId id="331" r:id="rId40"/>
    <p:sldId id="332" r:id="rId41"/>
    <p:sldId id="333" r:id="rId42"/>
    <p:sldId id="334" r:id="rId43"/>
    <p:sldId id="335" r:id="rId44"/>
    <p:sldId id="342" r:id="rId45"/>
    <p:sldId id="33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1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4" autoAdjust="0"/>
    <p:restoredTop sz="94660"/>
  </p:normalViewPr>
  <p:slideViewPr>
    <p:cSldViewPr snapToGrid="0">
      <p:cViewPr varScale="1">
        <p:scale>
          <a:sx n="67" d="100"/>
          <a:sy n="67" d="100"/>
        </p:scale>
        <p:origin x="66" y="18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 Id="rId5" Type="http://schemas.openxmlformats.org/officeDocument/2006/relationships/image" Target="../media/image38.wmf"/><Relationship Id="rId4" Type="http://schemas.openxmlformats.org/officeDocument/2006/relationships/image" Target="../media/image3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299C7C-64F4-6E4D-ACDB-FD7876D2BE1F}" type="datetimeFigureOut">
              <a:rPr lang="en-US" smtClean="0"/>
              <a:t>11/19/2019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E50DBC-2896-0A4C-AFF9-CCB22DA1C35C}" type="slidenum">
              <a:rPr lang="en-US" smtClean="0"/>
              <a:t>‹#›</a:t>
            </a:fld>
            <a:endParaRPr lang="en-US"/>
          </a:p>
        </p:txBody>
      </p:sp>
    </p:spTree>
    <p:extLst>
      <p:ext uri="{BB962C8B-B14F-4D97-AF65-F5344CB8AC3E}">
        <p14:creationId xmlns:p14="http://schemas.microsoft.com/office/powerpoint/2010/main" val="1503480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21" name="Isosceles Triangle 9">
            <a:extLst>
              <a:ext uri="{FF2B5EF4-FFF2-40B4-BE49-F238E27FC236}">
                <a16:creationId xmlns:a16="http://schemas.microsoft.com/office/drawing/2014/main" id="{C97EE39D-45B9-4BC4-A0D5-310EF34CFB88}"/>
              </a:ext>
            </a:extLst>
          </p:cNvPr>
          <p:cNvSpPr/>
          <p:nvPr userDrawn="1"/>
        </p:nvSpPr>
        <p:spPr>
          <a:xfrm>
            <a:off x="12703" y="2031"/>
            <a:ext cx="12195630"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9">
            <a:extLst>
              <a:ext uri="{FF2B5EF4-FFF2-40B4-BE49-F238E27FC236}">
                <a16:creationId xmlns:a16="http://schemas.microsoft.com/office/drawing/2014/main" id="{66BF8A63-094C-431F-A3A0-63E41BD8DF9F}"/>
              </a:ext>
            </a:extLst>
          </p:cNvPr>
          <p:cNvSpPr/>
          <p:nvPr userDrawn="1"/>
        </p:nvSpPr>
        <p:spPr>
          <a:xfrm>
            <a:off x="-15213" y="-8794"/>
            <a:ext cx="12222426"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9">
            <a:extLst>
              <a:ext uri="{FF2B5EF4-FFF2-40B4-BE49-F238E27FC236}">
                <a16:creationId xmlns:a16="http://schemas.microsoft.com/office/drawing/2014/main" id="{ED72CE23-6E9E-445E-A127-A9C3AB89B488}"/>
              </a:ext>
            </a:extLst>
          </p:cNvPr>
          <p:cNvSpPr/>
          <p:nvPr userDrawn="1"/>
        </p:nvSpPr>
        <p:spPr>
          <a:xfrm rot="10800000">
            <a:off x="1"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ndoor&#10;&#10;Description generated with high confidence">
            <a:extLst>
              <a:ext uri="{FF2B5EF4-FFF2-40B4-BE49-F238E27FC236}">
                <a16:creationId xmlns:a16="http://schemas.microsoft.com/office/drawing/2014/main" id="{9358ED85-3F91-4A60-AA0D-5214CD30A548}"/>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7201"/>
          <a:stretch/>
        </p:blipFill>
        <p:spPr>
          <a:xfrm>
            <a:off x="354562" y="479042"/>
            <a:ext cx="1824738" cy="1432477"/>
          </a:xfrm>
          <a:prstGeom prst="rect">
            <a:avLst/>
          </a:prstGeom>
        </p:spPr>
      </p:pic>
      <p:pic>
        <p:nvPicPr>
          <p:cNvPr id="17" name="Picture 16" descr="A close up of a logo&#10;&#10;Description generated with very high confidence">
            <a:extLst>
              <a:ext uri="{FF2B5EF4-FFF2-40B4-BE49-F238E27FC236}">
                <a16:creationId xmlns:a16="http://schemas.microsoft.com/office/drawing/2014/main" id="{745027A7-4436-4BFC-B715-CB8E92192DF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18451" y="770574"/>
            <a:ext cx="4263315" cy="1217780"/>
          </a:xfrm>
          <a:prstGeom prst="rect">
            <a:avLst/>
          </a:prstGeom>
        </p:spPr>
      </p:pic>
      <p:sp>
        <p:nvSpPr>
          <p:cNvPr id="22" name="Subtitle 2">
            <a:extLst>
              <a:ext uri="{FF2B5EF4-FFF2-40B4-BE49-F238E27FC236}">
                <a16:creationId xmlns:a16="http://schemas.microsoft.com/office/drawing/2014/main" id="{BE025E4A-4CBA-48FB-AEF6-DE10B0DC6327}"/>
              </a:ext>
            </a:extLst>
          </p:cNvPr>
          <p:cNvSpPr txBox="1">
            <a:spLocks/>
          </p:cNvSpPr>
          <p:nvPr userDrawn="1"/>
        </p:nvSpPr>
        <p:spPr>
          <a:xfrm>
            <a:off x="6958652" y="5796343"/>
            <a:ext cx="5132090"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5" name="Subtitle 2">
            <a:extLst>
              <a:ext uri="{FF2B5EF4-FFF2-40B4-BE49-F238E27FC236}">
                <a16:creationId xmlns:a16="http://schemas.microsoft.com/office/drawing/2014/main" id="{5D39AF64-02D8-4A17-BB3F-4E3014876403}"/>
              </a:ext>
            </a:extLst>
          </p:cNvPr>
          <p:cNvSpPr>
            <a:spLocks noGrp="1"/>
          </p:cNvSpPr>
          <p:nvPr>
            <p:ph type="subTitle" idx="1"/>
          </p:nvPr>
        </p:nvSpPr>
        <p:spPr>
          <a:xfrm>
            <a:off x="1356177" y="3445482"/>
            <a:ext cx="8950284" cy="1305161"/>
          </a:xfrm>
          <a:noFill/>
        </p:spPr>
        <p:txBody>
          <a:bodyPr anchor="ctr">
            <a:noAutofit/>
          </a:bodyPr>
          <a:lstStyle>
            <a:lvl1pPr marL="0" indent="0" algn="ctr">
              <a:buNone/>
              <a:defRPr sz="2800" b="0"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6" name="Title 1">
            <a:extLst>
              <a:ext uri="{FF2B5EF4-FFF2-40B4-BE49-F238E27FC236}">
                <a16:creationId xmlns:a16="http://schemas.microsoft.com/office/drawing/2014/main" id="{47DADDB0-2C51-4443-AB1B-DC4AF76394AD}"/>
              </a:ext>
            </a:extLst>
          </p:cNvPr>
          <p:cNvSpPr>
            <a:spLocks noGrp="1"/>
          </p:cNvSpPr>
          <p:nvPr>
            <p:ph type="ctrTitle"/>
          </p:nvPr>
        </p:nvSpPr>
        <p:spPr>
          <a:xfrm>
            <a:off x="1356177" y="2067992"/>
            <a:ext cx="8950284" cy="1121423"/>
          </a:xfrm>
          <a:noFill/>
        </p:spPr>
        <p:txBody>
          <a:bodyPr anchor="ctr">
            <a:noAutofit/>
          </a:bodyPr>
          <a:lstStyle>
            <a:lvl1pPr algn="ctr">
              <a:defRPr sz="4400" b="0" i="0">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id="{55E31D9C-DF45-4586-BF2E-7912D4B41D80}"/>
              </a:ext>
            </a:extLst>
          </p:cNvPr>
          <p:cNvSpPr/>
          <p:nvPr userDrawn="1"/>
        </p:nvSpPr>
        <p:spPr>
          <a:xfrm>
            <a:off x="1356177" y="3184039"/>
            <a:ext cx="89502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3344BED-7B33-41AD-A323-368EB9B434D6}"/>
              </a:ext>
            </a:extLst>
          </p:cNvPr>
          <p:cNvSpPr/>
          <p:nvPr userDrawn="1"/>
        </p:nvSpPr>
        <p:spPr>
          <a:xfrm>
            <a:off x="1615354" y="3263030"/>
            <a:ext cx="843193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B023124-B431-4DF0-80A3-5D3DB66D88FD}"/>
              </a:ext>
            </a:extLst>
          </p:cNvPr>
          <p:cNvSpPr/>
          <p:nvPr userDrawn="1"/>
        </p:nvSpPr>
        <p:spPr>
          <a:xfrm>
            <a:off x="1927935" y="3310167"/>
            <a:ext cx="7806768"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userDrawn="1"/>
        </p:nvGrpSpPr>
        <p:grpSpPr>
          <a:xfrm>
            <a:off x="1433334" y="1661096"/>
            <a:ext cx="10658792" cy="5077641"/>
            <a:chOff x="1433334" y="1661096"/>
            <a:chExt cx="10658792" cy="5077641"/>
          </a:xfrm>
        </p:grpSpPr>
        <p:pic>
          <p:nvPicPr>
            <p:cNvPr id="16" name="Picture 15">
              <a:extLst>
                <a:ext uri="{FF2B5EF4-FFF2-40B4-BE49-F238E27FC236}">
                  <a16:creationId xmlns:a16="http://schemas.microsoft.com/office/drawing/2014/main" id="{10E009E9-C9B2-471A-9A7A-5D205EEDA1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20309" y="4249828"/>
              <a:ext cx="1280160" cy="1280160"/>
            </a:xfrm>
            <a:prstGeom prst="rect">
              <a:avLst/>
            </a:prstGeom>
            <a:noFill/>
          </p:spPr>
        </p:pic>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3366" y="5267033"/>
              <a:ext cx="1243584" cy="1228038"/>
            </a:xfrm>
            <a:prstGeom prst="rect">
              <a:avLst/>
            </a:prstGeom>
          </p:spPr>
        </p:pic>
        <p:pic>
          <p:nvPicPr>
            <p:cNvPr id="4" name="Picture 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587735" y="5409421"/>
              <a:ext cx="1234440" cy="1234440"/>
            </a:xfrm>
            <a:prstGeom prst="rect">
              <a:avLst/>
            </a:prstGeom>
          </p:spPr>
        </p:pic>
        <p:pic>
          <p:nvPicPr>
            <p:cNvPr id="5" name="Picture 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52371" y="4984342"/>
              <a:ext cx="1554480" cy="1417874"/>
            </a:xfrm>
            <a:prstGeom prst="rect">
              <a:avLst/>
            </a:prstGeom>
          </p:spPr>
        </p:pic>
        <p:grpSp>
          <p:nvGrpSpPr>
            <p:cNvPr id="39" name="Group 38"/>
            <p:cNvGrpSpPr/>
            <p:nvPr userDrawn="1"/>
          </p:nvGrpSpPr>
          <p:grpSpPr>
            <a:xfrm>
              <a:off x="1433334" y="5625782"/>
              <a:ext cx="1947672" cy="1112955"/>
              <a:chOff x="1462142" y="5625782"/>
              <a:chExt cx="1947672" cy="1112955"/>
            </a:xfrm>
          </p:grpSpPr>
          <p:sp>
            <p:nvSpPr>
              <p:cNvPr id="29" name="Rectangle 28"/>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pic>
          <p:nvPicPr>
            <p:cNvPr id="24" name="Picture 2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35690" y="4846630"/>
              <a:ext cx="1252728" cy="1244376"/>
            </a:xfrm>
            <a:prstGeom prst="rect">
              <a:avLst/>
            </a:prstGeom>
          </p:spPr>
        </p:pic>
        <p:pic>
          <p:nvPicPr>
            <p:cNvPr id="38" name="Picture 37"/>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031422" y="1661096"/>
              <a:ext cx="1060704" cy="1416670"/>
            </a:xfrm>
            <a:prstGeom prst="rect">
              <a:avLst/>
            </a:prstGeom>
          </p:spPr>
        </p:pic>
        <p:pic>
          <p:nvPicPr>
            <p:cNvPr id="41" name="Picture 40"/>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282832" y="5179620"/>
              <a:ext cx="1225296" cy="1418349"/>
            </a:xfrm>
            <a:prstGeom prst="rect">
              <a:avLst/>
            </a:prstGeom>
          </p:spPr>
        </p:pic>
        <p:pic>
          <p:nvPicPr>
            <p:cNvPr id="42" name="Picture 4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739173" y="2994422"/>
              <a:ext cx="850392" cy="1490333"/>
            </a:xfrm>
            <a:prstGeom prst="rect">
              <a:avLst/>
            </a:prstGeom>
          </p:spPr>
        </p:pic>
      </p:grpSp>
    </p:spTree>
    <p:extLst>
      <p:ext uri="{BB962C8B-B14F-4D97-AF65-F5344CB8AC3E}">
        <p14:creationId xmlns:p14="http://schemas.microsoft.com/office/powerpoint/2010/main" val="3974934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A9F83CD-1E72-46FA-A09B-48783A0A3447}"/>
              </a:ext>
            </a:extLst>
          </p:cNvPr>
          <p:cNvSpPr/>
          <p:nvPr userDrawn="1"/>
        </p:nvSpPr>
        <p:spPr>
          <a:xfrm>
            <a:off x="0" y="0"/>
            <a:ext cx="1219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Diagonal Corners Rounded 5">
            <a:extLst>
              <a:ext uri="{FF2B5EF4-FFF2-40B4-BE49-F238E27FC236}">
                <a16:creationId xmlns:a16="http://schemas.microsoft.com/office/drawing/2014/main" id="{02EEB56D-10AA-4548-B3DB-C74661EAED2E}"/>
              </a:ext>
            </a:extLst>
          </p:cNvPr>
          <p:cNvSpPr/>
          <p:nvPr userDrawn="1"/>
        </p:nvSpPr>
        <p:spPr>
          <a:xfrm rot="10800000">
            <a:off x="304800" y="274321"/>
            <a:ext cx="11571545" cy="6295197"/>
          </a:xfrm>
          <a:prstGeom prst="round2DiagRect">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6" descr="A picture containing indoor&#10;&#10;Description generated with high confidence">
            <a:extLst>
              <a:ext uri="{FF2B5EF4-FFF2-40B4-BE49-F238E27FC236}">
                <a16:creationId xmlns:a16="http://schemas.microsoft.com/office/drawing/2014/main" id="{33CC12D3-EFEE-4DBD-A0DE-4E6866861109}"/>
              </a:ext>
            </a:extLst>
          </p:cNvPr>
          <p:cNvPicPr>
            <a:picLocks noChangeAspect="1" noChangeArrowheads="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1624" y="486231"/>
            <a:ext cx="1091440" cy="89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a:extLst>
              <a:ext uri="{FF2B5EF4-FFF2-40B4-BE49-F238E27FC236}">
                <a16:creationId xmlns:a16="http://schemas.microsoft.com/office/drawing/2014/main" id="{41045D65-668D-4D95-B4D8-EA5B054C46D0}"/>
              </a:ext>
            </a:extLst>
          </p:cNvPr>
          <p:cNvSpPr>
            <a:spLocks noGrp="1"/>
          </p:cNvSpPr>
          <p:nvPr>
            <p:ph type="title"/>
          </p:nvPr>
        </p:nvSpPr>
        <p:spPr>
          <a:xfrm>
            <a:off x="1792288" y="448674"/>
            <a:ext cx="9913041" cy="888031"/>
          </a:xfrm>
        </p:spPr>
        <p:txBody>
          <a:bodyPr>
            <a:normAutofit/>
          </a:bodyPr>
          <a:lstStyle>
            <a:lvl1pPr algn="ctr">
              <a:defRPr sz="3200" b="1"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2" name="Content Placeholder 2">
            <a:extLst>
              <a:ext uri="{FF2B5EF4-FFF2-40B4-BE49-F238E27FC236}">
                <a16:creationId xmlns:a16="http://schemas.microsoft.com/office/drawing/2014/main" id="{B2A50B16-EDDF-4F8E-8E61-17E398D06F32}"/>
              </a:ext>
            </a:extLst>
          </p:cNvPr>
          <p:cNvSpPr>
            <a:spLocks noGrp="1"/>
          </p:cNvSpPr>
          <p:nvPr>
            <p:ph idx="1"/>
          </p:nvPr>
        </p:nvSpPr>
        <p:spPr>
          <a:xfrm>
            <a:off x="475814" y="1693703"/>
            <a:ext cx="11229516" cy="4303509"/>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3" name="Group 22">
            <a:extLst>
              <a:ext uri="{FF2B5EF4-FFF2-40B4-BE49-F238E27FC236}">
                <a16:creationId xmlns:a16="http://schemas.microsoft.com/office/drawing/2014/main" id="{6AB01A1C-51D1-41B4-9C3C-E06B1D57AF69}"/>
              </a:ext>
            </a:extLst>
          </p:cNvPr>
          <p:cNvGrpSpPr/>
          <p:nvPr userDrawn="1"/>
        </p:nvGrpSpPr>
        <p:grpSpPr>
          <a:xfrm>
            <a:off x="1792289" y="1349129"/>
            <a:ext cx="9913040" cy="154101"/>
            <a:chOff x="1610813" y="1340083"/>
            <a:chExt cx="7607984" cy="169918"/>
          </a:xfrm>
        </p:grpSpPr>
        <p:sp>
          <p:nvSpPr>
            <p:cNvPr id="24" name="Rectangle 23">
              <a:extLst>
                <a:ext uri="{FF2B5EF4-FFF2-40B4-BE49-F238E27FC236}">
                  <a16:creationId xmlns:a16="http://schemas.microsoft.com/office/drawing/2014/main" id="{3FAE0845-1B36-45A0-A900-346B585FB863}"/>
                </a:ext>
              </a:extLst>
            </p:cNvPr>
            <p:cNvSpPr/>
            <p:nvPr userDrawn="1"/>
          </p:nvSpPr>
          <p:spPr>
            <a:xfrm>
              <a:off x="1610813" y="1340083"/>
              <a:ext cx="76079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4424509-D133-4E5C-8A4D-7A431372B253}"/>
                </a:ext>
              </a:extLst>
            </p:cNvPr>
            <p:cNvSpPr/>
            <p:nvPr userDrawn="1"/>
          </p:nvSpPr>
          <p:spPr>
            <a:xfrm>
              <a:off x="1831119" y="1405583"/>
              <a:ext cx="716737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4E59BE7-4247-4ABD-852F-D91F21A5AAD4}"/>
                </a:ext>
              </a:extLst>
            </p:cNvPr>
            <p:cNvSpPr/>
            <p:nvPr userDrawn="1"/>
          </p:nvSpPr>
          <p:spPr>
            <a:xfrm>
              <a:off x="2096821" y="1457576"/>
              <a:ext cx="6635965"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descr="A close up of a logo&#10;&#10;Description generated with very high confidence">
            <a:extLst>
              <a:ext uri="{FF2B5EF4-FFF2-40B4-BE49-F238E27FC236}">
                <a16:creationId xmlns:a16="http://schemas.microsoft.com/office/drawing/2014/main" id="{B361314F-AD54-4372-AC14-9CC620E0DE7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1044" b="10446"/>
          <a:stretch/>
        </p:blipFill>
        <p:spPr>
          <a:xfrm>
            <a:off x="4578232" y="6117024"/>
            <a:ext cx="3329507" cy="746661"/>
          </a:xfrm>
          <a:prstGeom prst="rect">
            <a:avLst/>
          </a:prstGeom>
        </p:spPr>
      </p:pic>
    </p:spTree>
    <p:extLst>
      <p:ext uri="{BB962C8B-B14F-4D97-AF65-F5344CB8AC3E}">
        <p14:creationId xmlns:p14="http://schemas.microsoft.com/office/powerpoint/2010/main" val="2219612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A9F83CD-1E72-46FA-A09B-48783A0A3447}"/>
              </a:ext>
            </a:extLst>
          </p:cNvPr>
          <p:cNvSpPr/>
          <p:nvPr userDrawn="1"/>
        </p:nvSpPr>
        <p:spPr>
          <a:xfrm>
            <a:off x="0" y="0"/>
            <a:ext cx="1219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Diagonal Corners Rounded 5">
            <a:extLst>
              <a:ext uri="{FF2B5EF4-FFF2-40B4-BE49-F238E27FC236}">
                <a16:creationId xmlns:a16="http://schemas.microsoft.com/office/drawing/2014/main" id="{02EEB56D-10AA-4548-B3DB-C74661EAED2E}"/>
              </a:ext>
            </a:extLst>
          </p:cNvPr>
          <p:cNvSpPr/>
          <p:nvPr userDrawn="1"/>
        </p:nvSpPr>
        <p:spPr>
          <a:xfrm rot="10800000">
            <a:off x="304800" y="274321"/>
            <a:ext cx="11571545" cy="6295197"/>
          </a:xfrm>
          <a:prstGeom prst="round2DiagRect">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6" descr="A picture containing indoor&#10;&#10;Description generated with high confidence">
            <a:extLst>
              <a:ext uri="{FF2B5EF4-FFF2-40B4-BE49-F238E27FC236}">
                <a16:creationId xmlns:a16="http://schemas.microsoft.com/office/drawing/2014/main" id="{33CC12D3-EFEE-4DBD-A0DE-4E6866861109}"/>
              </a:ext>
            </a:extLst>
          </p:cNvPr>
          <p:cNvPicPr>
            <a:picLocks noChangeAspect="1" noChangeArrowheads="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1624" y="486231"/>
            <a:ext cx="1091440" cy="89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a:extLst>
              <a:ext uri="{FF2B5EF4-FFF2-40B4-BE49-F238E27FC236}">
                <a16:creationId xmlns:a16="http://schemas.microsoft.com/office/drawing/2014/main" id="{41045D65-668D-4D95-B4D8-EA5B054C46D0}"/>
              </a:ext>
            </a:extLst>
          </p:cNvPr>
          <p:cNvSpPr>
            <a:spLocks noGrp="1"/>
          </p:cNvSpPr>
          <p:nvPr>
            <p:ph type="title"/>
          </p:nvPr>
        </p:nvSpPr>
        <p:spPr>
          <a:xfrm>
            <a:off x="1792288" y="448674"/>
            <a:ext cx="9913041" cy="888031"/>
          </a:xfrm>
        </p:spPr>
        <p:txBody>
          <a:bodyPr>
            <a:normAutofit/>
          </a:bodyPr>
          <a:lstStyle>
            <a:lvl1pPr algn="ctr">
              <a:defRPr sz="3200" b="1"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2" name="Content Placeholder 2">
            <a:extLst>
              <a:ext uri="{FF2B5EF4-FFF2-40B4-BE49-F238E27FC236}">
                <a16:creationId xmlns:a16="http://schemas.microsoft.com/office/drawing/2014/main" id="{B2A50B16-EDDF-4F8E-8E61-17E398D06F32}"/>
              </a:ext>
            </a:extLst>
          </p:cNvPr>
          <p:cNvSpPr>
            <a:spLocks noGrp="1"/>
          </p:cNvSpPr>
          <p:nvPr>
            <p:ph idx="1"/>
          </p:nvPr>
        </p:nvSpPr>
        <p:spPr>
          <a:xfrm>
            <a:off x="475814" y="1693703"/>
            <a:ext cx="11229516" cy="4303509"/>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Picture 14" descr="A close up of a logo&#10;&#10;Description generated with very high confidence">
            <a:extLst>
              <a:ext uri="{FF2B5EF4-FFF2-40B4-BE49-F238E27FC236}">
                <a16:creationId xmlns:a16="http://schemas.microsoft.com/office/drawing/2014/main" id="{B361314F-AD54-4372-AC14-9CC620E0DE7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1044" b="10446"/>
          <a:stretch/>
        </p:blipFill>
        <p:spPr>
          <a:xfrm>
            <a:off x="4578232" y="6117024"/>
            <a:ext cx="3329507" cy="74666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1" name="Isosceles Triangle 9">
            <a:extLst>
              <a:ext uri="{FF2B5EF4-FFF2-40B4-BE49-F238E27FC236}">
                <a16:creationId xmlns:a16="http://schemas.microsoft.com/office/drawing/2014/main" id="{C97EE39D-45B9-4BC4-A0D5-310EF34CFB88}"/>
              </a:ext>
            </a:extLst>
          </p:cNvPr>
          <p:cNvSpPr/>
          <p:nvPr userDrawn="1"/>
        </p:nvSpPr>
        <p:spPr>
          <a:xfrm>
            <a:off x="12703" y="2031"/>
            <a:ext cx="12195630"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9">
            <a:extLst>
              <a:ext uri="{FF2B5EF4-FFF2-40B4-BE49-F238E27FC236}">
                <a16:creationId xmlns:a16="http://schemas.microsoft.com/office/drawing/2014/main" id="{66BF8A63-094C-431F-A3A0-63E41BD8DF9F}"/>
              </a:ext>
            </a:extLst>
          </p:cNvPr>
          <p:cNvSpPr/>
          <p:nvPr userDrawn="1"/>
        </p:nvSpPr>
        <p:spPr>
          <a:xfrm>
            <a:off x="-15213" y="-8794"/>
            <a:ext cx="12222426"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9">
            <a:extLst>
              <a:ext uri="{FF2B5EF4-FFF2-40B4-BE49-F238E27FC236}">
                <a16:creationId xmlns:a16="http://schemas.microsoft.com/office/drawing/2014/main" id="{ED72CE23-6E9E-445E-A127-A9C3AB89B488}"/>
              </a:ext>
            </a:extLst>
          </p:cNvPr>
          <p:cNvSpPr/>
          <p:nvPr userDrawn="1"/>
        </p:nvSpPr>
        <p:spPr>
          <a:xfrm rot="10800000">
            <a:off x="1"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ndoor&#10;&#10;Description generated with high confidence">
            <a:extLst>
              <a:ext uri="{FF2B5EF4-FFF2-40B4-BE49-F238E27FC236}">
                <a16:creationId xmlns:a16="http://schemas.microsoft.com/office/drawing/2014/main" id="{9358ED85-3F91-4A60-AA0D-5214CD30A548}"/>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7201"/>
          <a:stretch/>
        </p:blipFill>
        <p:spPr>
          <a:xfrm>
            <a:off x="354562" y="479042"/>
            <a:ext cx="1824738" cy="1432477"/>
          </a:xfrm>
          <a:prstGeom prst="rect">
            <a:avLst/>
          </a:prstGeom>
        </p:spPr>
      </p:pic>
      <p:sp>
        <p:nvSpPr>
          <p:cNvPr id="22" name="Subtitle 2">
            <a:extLst>
              <a:ext uri="{FF2B5EF4-FFF2-40B4-BE49-F238E27FC236}">
                <a16:creationId xmlns:a16="http://schemas.microsoft.com/office/drawing/2014/main" id="{BE025E4A-4CBA-48FB-AEF6-DE10B0DC6327}"/>
              </a:ext>
            </a:extLst>
          </p:cNvPr>
          <p:cNvSpPr txBox="1">
            <a:spLocks/>
          </p:cNvSpPr>
          <p:nvPr userDrawn="1"/>
        </p:nvSpPr>
        <p:spPr>
          <a:xfrm>
            <a:off x="6958652" y="5796343"/>
            <a:ext cx="5132090"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4" name="Rectangle 23">
            <a:extLst>
              <a:ext uri="{FF2B5EF4-FFF2-40B4-BE49-F238E27FC236}">
                <a16:creationId xmlns:a16="http://schemas.microsoft.com/office/drawing/2014/main" id="{6B09061E-C19F-4F07-A1CD-123D3E1DE607}"/>
              </a:ext>
            </a:extLst>
          </p:cNvPr>
          <p:cNvSpPr/>
          <p:nvPr userDrawn="1"/>
        </p:nvSpPr>
        <p:spPr>
          <a:xfrm>
            <a:off x="4042475" y="2034173"/>
            <a:ext cx="6001323" cy="1569660"/>
          </a:xfrm>
          <a:prstGeom prst="rect">
            <a:avLst/>
          </a:prstGeom>
          <a:noFill/>
        </p:spPr>
        <p:txBody>
          <a:bodyPr wrap="none" lIns="91440" tIns="45720" rIns="91440" bIns="45720">
            <a:spAutoFit/>
          </a:bodyPr>
          <a:lstStyle/>
          <a:p>
            <a:pPr algn="ctr"/>
            <a:r>
              <a:rPr lang="en-US" sz="9600" b="0" i="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Thank You</a:t>
            </a:r>
          </a:p>
        </p:txBody>
      </p:sp>
      <p:pic>
        <p:nvPicPr>
          <p:cNvPr id="19" name="Picture 18" descr="A close up of a logo&#10;&#10;Description generated with very high confidence">
            <a:extLst>
              <a:ext uri="{FF2B5EF4-FFF2-40B4-BE49-F238E27FC236}">
                <a16:creationId xmlns:a16="http://schemas.microsoft.com/office/drawing/2014/main" id="{FA31B2A8-CB08-462F-B7BA-1D4FF2A92CD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18451" y="770574"/>
            <a:ext cx="4263315" cy="1217780"/>
          </a:xfrm>
          <a:prstGeom prst="rect">
            <a:avLst/>
          </a:prstGeom>
        </p:spPr>
      </p:pic>
      <p:grpSp>
        <p:nvGrpSpPr>
          <p:cNvPr id="26" name="Group 25"/>
          <p:cNvGrpSpPr/>
          <p:nvPr userDrawn="1"/>
        </p:nvGrpSpPr>
        <p:grpSpPr>
          <a:xfrm>
            <a:off x="1433334" y="1661096"/>
            <a:ext cx="10658792" cy="5077641"/>
            <a:chOff x="1433334" y="1661096"/>
            <a:chExt cx="10658792" cy="5077641"/>
          </a:xfrm>
        </p:grpSpPr>
        <p:pic>
          <p:nvPicPr>
            <p:cNvPr id="27" name="Picture 26">
              <a:extLst>
                <a:ext uri="{FF2B5EF4-FFF2-40B4-BE49-F238E27FC236}">
                  <a16:creationId xmlns:a16="http://schemas.microsoft.com/office/drawing/2014/main" id="{10E009E9-C9B2-471A-9A7A-5D205EEDA1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20309" y="4249828"/>
              <a:ext cx="1280160" cy="1280160"/>
            </a:xfrm>
            <a:prstGeom prst="rect">
              <a:avLst/>
            </a:prstGeom>
            <a:noFill/>
          </p:spPr>
        </p:pic>
        <p:pic>
          <p:nvPicPr>
            <p:cNvPr id="28" name="Picture 2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3366" y="5267033"/>
              <a:ext cx="1243584" cy="1228038"/>
            </a:xfrm>
            <a:prstGeom prst="rect">
              <a:avLst/>
            </a:prstGeom>
          </p:spPr>
        </p:pic>
        <p:pic>
          <p:nvPicPr>
            <p:cNvPr id="29" name="Picture 2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587735" y="5409421"/>
              <a:ext cx="1234440" cy="1234440"/>
            </a:xfrm>
            <a:prstGeom prst="rect">
              <a:avLst/>
            </a:prstGeom>
          </p:spPr>
        </p:pic>
        <p:pic>
          <p:nvPicPr>
            <p:cNvPr id="30" name="Picture 2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52371" y="4984342"/>
              <a:ext cx="1554480" cy="1417874"/>
            </a:xfrm>
            <a:prstGeom prst="rect">
              <a:avLst/>
            </a:prstGeom>
          </p:spPr>
        </p:pic>
        <p:grpSp>
          <p:nvGrpSpPr>
            <p:cNvPr id="31" name="Group 30"/>
            <p:cNvGrpSpPr/>
            <p:nvPr userDrawn="1"/>
          </p:nvGrpSpPr>
          <p:grpSpPr>
            <a:xfrm>
              <a:off x="1433334" y="5625782"/>
              <a:ext cx="1947672" cy="1112955"/>
              <a:chOff x="1462142" y="5625782"/>
              <a:chExt cx="1947672" cy="1112955"/>
            </a:xfrm>
          </p:grpSpPr>
          <p:sp>
            <p:nvSpPr>
              <p:cNvPr id="36" name="Rectangle 35"/>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pic>
          <p:nvPicPr>
            <p:cNvPr id="32" name="Picture 3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35690" y="4846630"/>
              <a:ext cx="1252728" cy="1244376"/>
            </a:xfrm>
            <a:prstGeom prst="rect">
              <a:avLst/>
            </a:prstGeom>
          </p:spPr>
        </p:pic>
        <p:pic>
          <p:nvPicPr>
            <p:cNvPr id="33" name="Picture 32"/>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031422" y="1661096"/>
              <a:ext cx="1060704" cy="1416670"/>
            </a:xfrm>
            <a:prstGeom prst="rect">
              <a:avLst/>
            </a:prstGeom>
          </p:spPr>
        </p:pic>
        <p:pic>
          <p:nvPicPr>
            <p:cNvPr id="34" name="Picture 3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282832" y="5179620"/>
              <a:ext cx="1225296" cy="1418349"/>
            </a:xfrm>
            <a:prstGeom prst="rect">
              <a:avLst/>
            </a:prstGeom>
          </p:spPr>
        </p:pic>
        <p:pic>
          <p:nvPicPr>
            <p:cNvPr id="35" name="Picture 34"/>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739173" y="2994422"/>
              <a:ext cx="850392" cy="1490333"/>
            </a:xfrm>
            <a:prstGeom prst="rect">
              <a:avLst/>
            </a:prstGeom>
          </p:spPr>
        </p:pic>
      </p:grpSp>
      <p:grpSp>
        <p:nvGrpSpPr>
          <p:cNvPr id="25" name="Group 24">
            <a:extLst>
              <a:ext uri="{FF2B5EF4-FFF2-40B4-BE49-F238E27FC236}">
                <a16:creationId xmlns:a16="http://schemas.microsoft.com/office/drawing/2014/main" id="{45838C6F-2712-40E5-B33C-0F633F5A2BC1}"/>
              </a:ext>
            </a:extLst>
          </p:cNvPr>
          <p:cNvGrpSpPr/>
          <p:nvPr userDrawn="1"/>
        </p:nvGrpSpPr>
        <p:grpSpPr>
          <a:xfrm>
            <a:off x="208806" y="3605919"/>
            <a:ext cx="4259613" cy="2063948"/>
            <a:chOff x="1367874" y="3724026"/>
            <a:chExt cx="4259613" cy="2063948"/>
          </a:xfrm>
        </p:grpSpPr>
        <p:pic>
          <p:nvPicPr>
            <p:cNvPr id="38" name="Picture 8" descr="Related image">
              <a:extLst>
                <a:ext uri="{FF2B5EF4-FFF2-40B4-BE49-F238E27FC236}">
                  <a16:creationId xmlns:a16="http://schemas.microsoft.com/office/drawing/2014/main" id="{C347F2E1-32C3-42DE-A641-A761A9BC8457}"/>
                </a:ext>
              </a:extLst>
            </p:cNvPr>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l="12951" t="10377" r="11299" b="16033"/>
            <a:stretch/>
          </p:blipFill>
          <p:spPr bwMode="auto">
            <a:xfrm>
              <a:off x="1451557" y="4417174"/>
              <a:ext cx="658490" cy="63971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9" name="Picture 38" descr="Image result for youtube icon png">
              <a:extLst>
                <a:ext uri="{FF2B5EF4-FFF2-40B4-BE49-F238E27FC236}">
                  <a16:creationId xmlns:a16="http://schemas.microsoft.com/office/drawing/2014/main" id="{433171C4-5851-4396-BA52-6A4F1EB08AA1}"/>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367874" y="5129484"/>
              <a:ext cx="658490" cy="65849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0" name="Picture 6" descr="Image result for website icon png">
              <a:extLst>
                <a:ext uri="{FF2B5EF4-FFF2-40B4-BE49-F238E27FC236}">
                  <a16:creationId xmlns:a16="http://schemas.microsoft.com/office/drawing/2014/main" id="{700B0FFF-4324-4D36-ABB6-514B1D0CC3D6}"/>
                </a:ext>
              </a:extLst>
            </p:cNvPr>
            <p:cNvPicPr>
              <a:picLocks noChangeAspect="1" noChangeArrowheads="1"/>
            </p:cNvPicPr>
            <p:nvPr userDrawn="1"/>
          </p:nvPicPr>
          <p:blipFill rotWithShape="1">
            <a:blip r:embed="rId15">
              <a:extLst>
                <a:ext uri="{28A0092B-C50C-407E-A947-70E740481C1C}">
                  <a14:useLocalDpi xmlns:a14="http://schemas.microsoft.com/office/drawing/2010/main" val="0"/>
                </a:ext>
              </a:extLst>
            </a:blip>
            <a:srcRect b="6087"/>
            <a:stretch/>
          </p:blipFill>
          <p:spPr bwMode="auto">
            <a:xfrm>
              <a:off x="1496281" y="3724026"/>
              <a:ext cx="658490" cy="618404"/>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1" name="TextBox 40">
              <a:extLst>
                <a:ext uri="{FF2B5EF4-FFF2-40B4-BE49-F238E27FC236}">
                  <a16:creationId xmlns:a16="http://schemas.microsoft.com/office/drawing/2014/main" id="{A5E2B65C-C975-427A-8BB0-A7D46DE78454}"/>
                </a:ext>
              </a:extLst>
            </p:cNvPr>
            <p:cNvSpPr txBox="1"/>
            <p:nvPr userDrawn="1"/>
          </p:nvSpPr>
          <p:spPr>
            <a:xfrm>
              <a:off x="2137507" y="3833173"/>
              <a:ext cx="3489980" cy="400110"/>
            </a:xfrm>
            <a:prstGeom prst="rect">
              <a:avLst/>
            </a:prstGeom>
            <a:noFill/>
          </p:spPr>
          <p:txBody>
            <a:bodyPr wrap="square" rtlCol="0">
              <a:spAutoFit/>
            </a:bodyPr>
            <a:lstStyle/>
            <a:p>
              <a:pPr algn="l"/>
              <a:r>
                <a:rPr lang="en-US" sz="2000" dirty="0">
                  <a:solidFill>
                    <a:srgbClr val="002060"/>
                  </a:solidFill>
                </a:rPr>
                <a:t>https://msie4.ait.ac.th/</a:t>
              </a:r>
            </a:p>
          </p:txBody>
        </p:sp>
        <p:sp>
          <p:nvSpPr>
            <p:cNvPr id="42" name="TextBox 41">
              <a:extLst>
                <a:ext uri="{FF2B5EF4-FFF2-40B4-BE49-F238E27FC236}">
                  <a16:creationId xmlns:a16="http://schemas.microsoft.com/office/drawing/2014/main" id="{5D1A48ED-6076-4329-BBEF-FBED22F94A4E}"/>
                </a:ext>
              </a:extLst>
            </p:cNvPr>
            <p:cNvSpPr txBox="1"/>
            <p:nvPr userDrawn="1"/>
          </p:nvSpPr>
          <p:spPr>
            <a:xfrm>
              <a:off x="2060031" y="5269018"/>
              <a:ext cx="3166593" cy="400110"/>
            </a:xfrm>
            <a:prstGeom prst="rect">
              <a:avLst/>
            </a:prstGeom>
            <a:noFill/>
          </p:spPr>
          <p:txBody>
            <a:bodyPr wrap="square" rtlCol="0">
              <a:spAutoFit/>
            </a:bodyPr>
            <a:lstStyle/>
            <a:p>
              <a:pPr algn="l"/>
              <a:r>
                <a:rPr lang="en-US" sz="2000" dirty="0">
                  <a:solidFill>
                    <a:srgbClr val="002060"/>
                  </a:solidFill>
                </a:rPr>
                <a:t>MSIE 4.0 Channel</a:t>
              </a:r>
            </a:p>
          </p:txBody>
        </p:sp>
        <p:sp>
          <p:nvSpPr>
            <p:cNvPr id="43" name="TextBox 42">
              <a:extLst>
                <a:ext uri="{FF2B5EF4-FFF2-40B4-BE49-F238E27FC236}">
                  <a16:creationId xmlns:a16="http://schemas.microsoft.com/office/drawing/2014/main" id="{FD629B7C-F449-4D17-9736-3DF1838E5F47}"/>
                </a:ext>
              </a:extLst>
            </p:cNvPr>
            <p:cNvSpPr txBox="1"/>
            <p:nvPr userDrawn="1"/>
          </p:nvSpPr>
          <p:spPr>
            <a:xfrm>
              <a:off x="2109384" y="4536977"/>
              <a:ext cx="3166593" cy="400110"/>
            </a:xfrm>
            <a:prstGeom prst="rect">
              <a:avLst/>
            </a:prstGeom>
            <a:noFill/>
          </p:spPr>
          <p:txBody>
            <a:bodyPr wrap="square" rtlCol="0">
              <a:spAutoFit/>
            </a:bodyPr>
            <a:lstStyle/>
            <a:p>
              <a:pPr algn="l"/>
              <a:r>
                <a:rPr lang="en-US" sz="2000" dirty="0">
                  <a:solidFill>
                    <a:srgbClr val="002060"/>
                  </a:solidFill>
                </a:rPr>
                <a:t>@MSIE4Thailand</a:t>
              </a:r>
            </a:p>
          </p:txBody>
        </p:sp>
      </p:grpSp>
      <p:sp>
        <p:nvSpPr>
          <p:cNvPr id="44" name="TextBox 43">
            <a:extLst>
              <a:ext uri="{FF2B5EF4-FFF2-40B4-BE49-F238E27FC236}">
                <a16:creationId xmlns:a16="http://schemas.microsoft.com/office/drawing/2014/main" id="{F67F8699-7B71-4797-B9A1-850CF5BF8DCB}"/>
              </a:ext>
            </a:extLst>
          </p:cNvPr>
          <p:cNvSpPr txBox="1"/>
          <p:nvPr userDrawn="1"/>
        </p:nvSpPr>
        <p:spPr>
          <a:xfrm>
            <a:off x="4042475" y="3672689"/>
            <a:ext cx="6311008" cy="430887"/>
          </a:xfrm>
          <a:prstGeom prst="rect">
            <a:avLst/>
          </a:prstGeom>
          <a:noFill/>
        </p:spPr>
        <p:txBody>
          <a:bodyPr wrap="square" rtlCol="0">
            <a:spAutoFit/>
          </a:bodyPr>
          <a:lstStyle/>
          <a:p>
            <a:pPr algn="ctr"/>
            <a:r>
              <a:rPr lang="en-US" sz="2200" dirty="0">
                <a:solidFill>
                  <a:srgbClr val="002060"/>
                </a:solidFill>
              </a:rPr>
              <a:t>Together We Will Make Our Education Stronger</a:t>
            </a:r>
          </a:p>
        </p:txBody>
      </p:sp>
    </p:spTree>
    <p:extLst>
      <p:ext uri="{BB962C8B-B14F-4D97-AF65-F5344CB8AC3E}">
        <p14:creationId xmlns:p14="http://schemas.microsoft.com/office/powerpoint/2010/main" val="2860896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788607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7A579E-4B74-4964-A53B-FB8332EF50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EC04A4-EEFA-4B33-8F0B-8AD3425CE2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F46A3A-1AE9-4421-975B-95106E5773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CF984-20D0-475F-95E8-BAD667F37A1D}" type="datetimeFigureOut">
              <a:rPr lang="en-US" smtClean="0"/>
              <a:t>11/19/2019</a:t>
            </a:fld>
            <a:endParaRPr lang="en-US"/>
          </a:p>
        </p:txBody>
      </p:sp>
      <p:sp>
        <p:nvSpPr>
          <p:cNvPr id="5" name="Footer Placeholder 4">
            <a:extLst>
              <a:ext uri="{FF2B5EF4-FFF2-40B4-BE49-F238E27FC236}">
                <a16:creationId xmlns:a16="http://schemas.microsoft.com/office/drawing/2014/main" id="{3D2ECF4F-5EC1-4EF5-ABA2-A2BF923008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F6227D0-FBCE-4F46-A81F-6B494FE79A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2D2C98-E128-431B-B44D-4E0429A369B3}" type="slidenum">
              <a:rPr lang="en-US" smtClean="0"/>
              <a:t>‹#›</a:t>
            </a:fld>
            <a:endParaRPr lang="en-US"/>
          </a:p>
        </p:txBody>
      </p:sp>
    </p:spTree>
    <p:extLst>
      <p:ext uri="{BB962C8B-B14F-4D97-AF65-F5344CB8AC3E}">
        <p14:creationId xmlns:p14="http://schemas.microsoft.com/office/powerpoint/2010/main" val="3214893133"/>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3" r:id="rId3"/>
    <p:sldLayoutId id="2147483662" r:id="rId4"/>
    <p:sldLayoutId id="2147483664"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Microsoft_Visio_2003-2010_Drawing.vsd"/><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4.emf"/></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26.wmf"/><Relationship Id="rId4" Type="http://schemas.openxmlformats.org/officeDocument/2006/relationships/oleObject" Target="../embeddings/oleObject3.bin"/></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8.wmf"/><Relationship Id="rId4" Type="http://schemas.openxmlformats.org/officeDocument/2006/relationships/oleObject" Target="../embeddings/oleObject4.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Microsoft_Visio_2003-2010_Drawing1.vsd"/><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30.emf"/></Relationships>
</file>

<file path=ppt/slides/_rels/slide1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40.emf"/></Relationships>
</file>

<file path=ppt/slides/_rels/slide2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54.wmf"/><Relationship Id="rId4" Type="http://schemas.openxmlformats.org/officeDocument/2006/relationships/oleObject" Target="../embeddings/oleObject5.bin"/></Relationships>
</file>

<file path=ppt/slides/_rels/slide36.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5.wmf"/><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0.wmf"/></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56177" y="2204653"/>
            <a:ext cx="9672210" cy="1121423"/>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sz="4400" b="0" i="0" kern="1200">
                <a:solidFill>
                  <a:schemeClr val="tx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n-US" sz="4800" dirty="0">
                <a:solidFill>
                  <a:srgbClr val="002060"/>
                </a:solidFill>
              </a:rPr>
              <a:t>Advanced Optimization: </a:t>
            </a:r>
          </a:p>
          <a:p>
            <a:r>
              <a:rPr lang="en-US" dirty="0">
                <a:solidFill>
                  <a:srgbClr val="002060"/>
                </a:solidFill>
              </a:rPr>
              <a:t>Techniques and Industrial Applications</a:t>
            </a:r>
          </a:p>
          <a:p>
            <a:endParaRPr lang="en-US" sz="3200" dirty="0">
              <a:solidFill>
                <a:srgbClr val="002060"/>
              </a:solidFill>
            </a:endParaRPr>
          </a:p>
        </p:txBody>
      </p:sp>
      <p:sp>
        <p:nvSpPr>
          <p:cNvPr id="5" name="Subtitle 4">
            <a:extLst>
              <a:ext uri="{FF2B5EF4-FFF2-40B4-BE49-F238E27FC236}">
                <a16:creationId xmlns:a16="http://schemas.microsoft.com/office/drawing/2014/main" id="{5A51033F-DC79-40D3-B922-49AF37BB890E}"/>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457352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Introduction</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134050" y="1738149"/>
                <a:ext cx="10372150" cy="4303509"/>
              </a:xfrm>
            </p:spPr>
            <p:txBody>
              <a:bodyPr>
                <a:normAutofit fontScale="92500" lnSpcReduction="10000"/>
              </a:bodyPr>
              <a:lstStyle/>
              <a:p>
                <a:pPr marL="0" indent="0">
                  <a:buNone/>
                </a:pPr>
                <a:r>
                  <a:rPr lang="en-US" dirty="0"/>
                  <a:t>Solution can be found recursively as follows:</a:t>
                </a:r>
              </a:p>
              <a:p>
                <a:pPr marL="0" indent="0" algn="just">
                  <a:buNone/>
                </a:pP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b="0" i="1" smtClean="0">
                            <a:latin typeface="Cambria Math" panose="02040503050406030204" pitchFamily="18" charset="0"/>
                          </a:rPr>
                          <m:t>1</m:t>
                        </m:r>
                      </m:sub>
                    </m:sSub>
                    <m:r>
                      <a:rPr lang="en-US" i="1">
                        <a:latin typeface="Cambria Math" panose="02040503050406030204" pitchFamily="18" charset="0"/>
                      </a:rPr>
                      <m:t>=0</m:t>
                    </m:r>
                  </m:oMath>
                </a14:m>
                <a:endParaRPr lang="en-US" dirty="0"/>
              </a:p>
              <a:p>
                <a:pPr marL="0" indent="0">
                  <a:lnSpc>
                    <a:spcPct val="120000"/>
                  </a:lnSpc>
                  <a:spcBef>
                    <a:spcPts val="0"/>
                  </a:spcBef>
                  <a:buNone/>
                </a:pP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b="0" i="1" smtClean="0">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b="0" i="1" smtClean="0">
                            <a:latin typeface="Cambria Math" panose="02040503050406030204" pitchFamily="18" charset="0"/>
                          </a:rPr>
                          <m:t>12</m:t>
                        </m:r>
                      </m:sub>
                    </m:sSub>
                    <m:r>
                      <m:rPr>
                        <m:nor/>
                      </m:rPr>
                      <a:rPr lang="en-US" dirty="0"/>
                      <m:t>+ </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b="0" i="1" smtClean="0">
                            <a:latin typeface="Cambria Math" panose="02040503050406030204" pitchFamily="18" charset="0"/>
                          </a:rPr>
                          <m:t>1</m:t>
                        </m:r>
                      </m:sub>
                    </m:sSub>
                    <m:r>
                      <a:rPr lang="en-US" i="1">
                        <a:latin typeface="Cambria Math" panose="02040503050406030204" pitchFamily="18" charset="0"/>
                      </a:rPr>
                      <m:t>=1+0=1</m:t>
                    </m:r>
                  </m:oMath>
                </a14:m>
                <a:endParaRPr lang="en-US" dirty="0"/>
              </a:p>
              <a:p>
                <a:pPr marL="0" indent="0">
                  <a:lnSpc>
                    <a:spcPct val="120000"/>
                  </a:lnSpc>
                  <a:spcBef>
                    <a:spcPts val="0"/>
                  </a:spcBef>
                  <a:buNone/>
                </a:pP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b="0" i="1" smtClean="0">
                            <a:latin typeface="Cambria Math" panose="02040503050406030204" pitchFamily="18" charset="0"/>
                          </a:rPr>
                          <m:t>3</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b="0" i="1" smtClean="0">
                            <a:latin typeface="Cambria Math" panose="02040503050406030204" pitchFamily="18" charset="0"/>
                          </a:rPr>
                          <m:t>13</m:t>
                        </m:r>
                      </m:sub>
                    </m:sSub>
                    <m:r>
                      <m:rPr>
                        <m:nor/>
                      </m:rPr>
                      <a:rPr lang="en-US" dirty="0"/>
                      <m:t>+ </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b="0" i="1" smtClean="0">
                            <a:latin typeface="Cambria Math" panose="02040503050406030204" pitchFamily="18" charset="0"/>
                          </a:rPr>
                          <m:t>1</m:t>
                        </m:r>
                      </m:sub>
                    </m:sSub>
                    <m:r>
                      <a:rPr lang="en-US" i="1">
                        <a:latin typeface="Cambria Math" panose="02040503050406030204" pitchFamily="18" charset="0"/>
                      </a:rPr>
                      <m:t>=</m:t>
                    </m:r>
                    <m:r>
                      <a:rPr lang="en-US" b="0" i="1" smtClean="0">
                        <a:latin typeface="Cambria Math" panose="02040503050406030204" pitchFamily="18" charset="0"/>
                      </a:rPr>
                      <m:t>2</m:t>
                    </m:r>
                    <m:r>
                      <a:rPr lang="en-US" i="1">
                        <a:latin typeface="Cambria Math" panose="02040503050406030204" pitchFamily="18" charset="0"/>
                      </a:rPr>
                      <m:t>+0=</m:t>
                    </m:r>
                    <m:r>
                      <a:rPr lang="en-US" b="0" i="0" smtClean="0">
                        <a:latin typeface="Cambria Math" panose="02040503050406030204" pitchFamily="18" charset="0"/>
                      </a:rPr>
                      <m:t>2</m:t>
                    </m:r>
                  </m:oMath>
                </a14:m>
                <a:endParaRPr lang="en-US" dirty="0"/>
              </a:p>
              <a:p>
                <a:pPr marL="0" indent="0">
                  <a:lnSpc>
                    <a:spcPct val="120000"/>
                  </a:lnSpc>
                  <a:spcBef>
                    <a:spcPts val="0"/>
                  </a:spcBef>
                  <a:buNone/>
                </a:pP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b="0" i="1" smtClean="0">
                            <a:latin typeface="Cambria Math" panose="02040503050406030204" pitchFamily="18" charset="0"/>
                          </a:rPr>
                          <m:t>4</m:t>
                        </m:r>
                      </m:sub>
                    </m:sSub>
                    <m:r>
                      <a:rPr lang="en-US" i="1">
                        <a:latin typeface="Cambria Math" panose="02040503050406030204" pitchFamily="18" charset="0"/>
                      </a:rPr>
                      <m:t>=</m:t>
                    </m:r>
                    <m:r>
                      <m:rPr>
                        <m:sty m:val="p"/>
                      </m:rPr>
                      <a:rPr lang="en-US">
                        <a:latin typeface="Cambria Math" panose="02040503050406030204" pitchFamily="18" charset="0"/>
                      </a:rPr>
                      <m:t>min</m:t>
                    </m:r>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b="0" i="1" smtClean="0">
                                      <a:latin typeface="Cambria Math" panose="02040503050406030204" pitchFamily="18" charset="0"/>
                                    </a:rPr>
                                    <m:t>24</m:t>
                                  </m:r>
                                </m:sub>
                              </m:sSub>
                              <m:r>
                                <m:rPr>
                                  <m:nor/>
                                </m:rPr>
                                <a:rPr lang="en-US" dirty="0"/>
                                <m:t>+ </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b="0" i="1" smtClean="0">
                                      <a:latin typeface="Cambria Math" panose="02040503050406030204" pitchFamily="18" charset="0"/>
                                    </a:rPr>
                                    <m:t>2</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b="0" i="1" smtClean="0">
                                      <a:latin typeface="Cambria Math" panose="02040503050406030204" pitchFamily="18" charset="0"/>
                                    </a:rPr>
                                    <m:t>34</m:t>
                                  </m:r>
                                </m:sub>
                              </m:sSub>
                              <m:r>
                                <m:rPr>
                                  <m:nor/>
                                </m:rPr>
                                <a:rPr lang="en-US" dirty="0"/>
                                <m:t>+ </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b="0" i="1" smtClean="0">
                                      <a:latin typeface="Cambria Math" panose="02040503050406030204" pitchFamily="18" charset="0"/>
                                    </a:rPr>
                                    <m:t>3</m:t>
                                  </m:r>
                                </m:sub>
                              </m:sSub>
                            </m:e>
                          </m:mr>
                        </m:m>
                      </m:e>
                    </m:d>
                    <m:r>
                      <a:rPr lang="en-US" i="1">
                        <a:latin typeface="Cambria Math" panose="02040503050406030204" pitchFamily="18" charset="0"/>
                      </a:rPr>
                      <m:t>=</m:t>
                    </m:r>
                    <m:r>
                      <m:rPr>
                        <m:sty m:val="p"/>
                      </m:rPr>
                      <a:rPr lang="en-US">
                        <a:latin typeface="Cambria Math" panose="02040503050406030204" pitchFamily="18" charset="0"/>
                      </a:rPr>
                      <m:t>min</m:t>
                    </m:r>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m:rPr>
                                  <m:brk m:alnAt="7"/>
                                </m:rPr>
                                <a:rPr lang="en-US" b="0" i="1" smtClean="0">
                                  <a:latin typeface="Cambria Math" panose="02040503050406030204" pitchFamily="18" charset="0"/>
                                </a:rPr>
                                <m:t>6</m:t>
                              </m:r>
                              <m:r>
                                <a:rPr lang="en-US" i="1">
                                  <a:latin typeface="Cambria Math" panose="02040503050406030204" pitchFamily="18" charset="0"/>
                                </a:rPr>
                                <m:t>+1</m:t>
                              </m:r>
                            </m:e>
                          </m:mr>
                          <m:mr>
                            <m:e>
                              <m:r>
                                <a:rPr lang="en-US" b="0" i="1" smtClean="0">
                                  <a:latin typeface="Cambria Math" panose="02040503050406030204" pitchFamily="18" charset="0"/>
                                </a:rPr>
                                <m:t>3</m:t>
                              </m:r>
                              <m:r>
                                <a:rPr lang="en-US" i="1">
                                  <a:latin typeface="Cambria Math" panose="02040503050406030204" pitchFamily="18" charset="0"/>
                                </a:rPr>
                                <m:t>+</m:t>
                              </m:r>
                              <m:r>
                                <a:rPr lang="en-US" b="0" i="1" smtClean="0">
                                  <a:latin typeface="Cambria Math" panose="02040503050406030204" pitchFamily="18" charset="0"/>
                                </a:rPr>
                                <m:t>2</m:t>
                              </m:r>
                            </m:e>
                          </m:mr>
                        </m:m>
                      </m:e>
                    </m:d>
                    <m:r>
                      <a:rPr lang="en-US" i="1">
                        <a:latin typeface="Cambria Math" panose="02040503050406030204" pitchFamily="18" charset="0"/>
                      </a:rPr>
                      <m:t>=</m:t>
                    </m:r>
                    <m:r>
                      <a:rPr lang="en-US" i="1">
                        <a:latin typeface="Cambria Math" panose="02040503050406030204" pitchFamily="18" charset="0"/>
                      </a:rPr>
                      <m:t>5</m:t>
                    </m:r>
                  </m:oMath>
                </a14:m>
                <a:endParaRPr lang="en-US" dirty="0"/>
              </a:p>
              <a:p>
                <a:pPr marL="0" indent="0">
                  <a:lnSpc>
                    <a:spcPct val="120000"/>
                  </a:lnSpc>
                  <a:spcBef>
                    <a:spcPts val="0"/>
                  </a:spcBef>
                  <a:buNone/>
                </a:pP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b="0" i="1" smtClean="0">
                            <a:latin typeface="Cambria Math" panose="02040503050406030204" pitchFamily="18" charset="0"/>
                          </a:rPr>
                          <m:t>5</m:t>
                        </m:r>
                      </m:sub>
                    </m:sSub>
                    <m:r>
                      <a:rPr lang="en-US" i="1">
                        <a:latin typeface="Cambria Math" panose="02040503050406030204" pitchFamily="18" charset="0"/>
                      </a:rPr>
                      <m:t>=</m:t>
                    </m:r>
                    <m:r>
                      <m:rPr>
                        <m:sty m:val="p"/>
                      </m:rPr>
                      <a:rPr lang="en-US">
                        <a:latin typeface="Cambria Math" panose="02040503050406030204" pitchFamily="18" charset="0"/>
                      </a:rPr>
                      <m:t>min</m:t>
                    </m:r>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2</m:t>
                                  </m:r>
                                  <m:r>
                                    <a:rPr lang="en-US" b="0" i="1" smtClean="0">
                                      <a:latin typeface="Cambria Math" panose="02040503050406030204" pitchFamily="18" charset="0"/>
                                    </a:rPr>
                                    <m:t>5</m:t>
                                  </m:r>
                                </m:sub>
                              </m:sSub>
                              <m:r>
                                <m:rPr>
                                  <m:nor/>
                                </m:rPr>
                                <a:rPr lang="en-US" dirty="0"/>
                                <m:t>+ </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2</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b="0" i="1" smtClean="0">
                                      <a:latin typeface="Cambria Math" panose="02040503050406030204" pitchFamily="18" charset="0"/>
                                    </a:rPr>
                                    <m:t>45</m:t>
                                  </m:r>
                                </m:sub>
                              </m:sSub>
                              <m:r>
                                <m:rPr>
                                  <m:nor/>
                                </m:rPr>
                                <a:rPr lang="en-US" dirty="0"/>
                                <m:t>+ </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b="0" i="1" smtClean="0">
                                      <a:latin typeface="Cambria Math" panose="02040503050406030204" pitchFamily="18" charset="0"/>
                                    </a:rPr>
                                    <m:t>4</m:t>
                                  </m:r>
                                </m:sub>
                              </m:sSub>
                            </m:e>
                          </m:mr>
                        </m:m>
                      </m:e>
                    </m:d>
                    <m:r>
                      <a:rPr lang="en-US" i="1">
                        <a:latin typeface="Cambria Math" panose="02040503050406030204" pitchFamily="18" charset="0"/>
                      </a:rPr>
                      <m:t>=</m:t>
                    </m:r>
                    <m:r>
                      <m:rPr>
                        <m:sty m:val="p"/>
                      </m:rPr>
                      <a:rPr lang="en-US">
                        <a:latin typeface="Cambria Math" panose="02040503050406030204" pitchFamily="18" charset="0"/>
                      </a:rPr>
                      <m:t>min</m:t>
                    </m:r>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m:rPr>
                                  <m:brk m:alnAt="7"/>
                                </m:rPr>
                                <a:rPr lang="en-US" b="0" i="1" smtClean="0">
                                  <a:latin typeface="Cambria Math" panose="02040503050406030204" pitchFamily="18" charset="0"/>
                                </a:rPr>
                                <m:t>12</m:t>
                              </m:r>
                              <m:r>
                                <a:rPr lang="en-US" i="1">
                                  <a:latin typeface="Cambria Math" panose="02040503050406030204" pitchFamily="18" charset="0"/>
                                </a:rPr>
                                <m:t>+1</m:t>
                              </m:r>
                            </m:e>
                          </m:mr>
                          <m:mr>
                            <m:e>
                              <m:r>
                                <a:rPr lang="en-US" b="0" i="1" smtClean="0">
                                  <a:latin typeface="Cambria Math" panose="02040503050406030204" pitchFamily="18" charset="0"/>
                                </a:rPr>
                                <m:t>4</m:t>
                              </m:r>
                              <m:r>
                                <a:rPr lang="en-US" i="1">
                                  <a:latin typeface="Cambria Math" panose="02040503050406030204" pitchFamily="18" charset="0"/>
                                </a:rPr>
                                <m:t>+</m:t>
                              </m:r>
                              <m:r>
                                <a:rPr lang="en-US" b="0" i="1" smtClean="0">
                                  <a:latin typeface="Cambria Math" panose="02040503050406030204" pitchFamily="18" charset="0"/>
                                </a:rPr>
                                <m:t>5</m:t>
                              </m:r>
                            </m:e>
                          </m:mr>
                        </m:m>
                      </m:e>
                    </m:d>
                    <m:r>
                      <a:rPr lang="en-US" i="1">
                        <a:latin typeface="Cambria Math" panose="02040503050406030204" pitchFamily="18" charset="0"/>
                      </a:rPr>
                      <m:t>=</m:t>
                    </m:r>
                    <m:r>
                      <a:rPr lang="en-US" b="0" i="1" smtClean="0">
                        <a:latin typeface="Cambria Math" panose="02040503050406030204" pitchFamily="18" charset="0"/>
                      </a:rPr>
                      <m:t>9</m:t>
                    </m:r>
                  </m:oMath>
                </a14:m>
                <a:endParaRPr lang="en-US" b="0" dirty="0"/>
              </a:p>
              <a:p>
                <a:pPr marL="0" indent="0">
                  <a:lnSpc>
                    <a:spcPct val="120000"/>
                  </a:lnSpc>
                  <a:spcBef>
                    <a:spcPts val="0"/>
                  </a:spcBef>
                  <a:buNone/>
                </a:pP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b="0" i="1" smtClean="0">
                            <a:latin typeface="Cambria Math" panose="02040503050406030204" pitchFamily="18" charset="0"/>
                          </a:rPr>
                          <m:t>6</m:t>
                        </m:r>
                      </m:sub>
                    </m:sSub>
                    <m:r>
                      <a:rPr lang="en-US" i="1">
                        <a:latin typeface="Cambria Math" panose="02040503050406030204" pitchFamily="18" charset="0"/>
                      </a:rPr>
                      <m:t>=</m:t>
                    </m:r>
                    <m:r>
                      <m:rPr>
                        <m:sty m:val="p"/>
                      </m:rPr>
                      <a:rPr lang="en-US">
                        <a:latin typeface="Cambria Math" panose="02040503050406030204" pitchFamily="18" charset="0"/>
                      </a:rPr>
                      <m:t>min</m:t>
                    </m:r>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b="0" i="1" smtClean="0">
                                      <a:latin typeface="Cambria Math" panose="02040503050406030204" pitchFamily="18" charset="0"/>
                                    </a:rPr>
                                    <m:t>36</m:t>
                                  </m:r>
                                </m:sub>
                              </m:sSub>
                              <m:r>
                                <m:rPr>
                                  <m:nor/>
                                </m:rPr>
                                <a:rPr lang="en-US" dirty="0"/>
                                <m:t>+ </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b="0" i="1" smtClean="0">
                                      <a:latin typeface="Cambria Math" panose="02040503050406030204" pitchFamily="18" charset="0"/>
                                    </a:rPr>
                                    <m:t>3</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b="0" i="1" smtClean="0">
                                      <a:latin typeface="Cambria Math" panose="02040503050406030204" pitchFamily="18" charset="0"/>
                                    </a:rPr>
                                    <m:t>64</m:t>
                                  </m:r>
                                </m:sub>
                              </m:sSub>
                              <m:r>
                                <m:rPr>
                                  <m:nor/>
                                </m:rPr>
                                <a:rPr lang="en-US" dirty="0"/>
                                <m:t>+ </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4</m:t>
                                  </m:r>
                                </m:sub>
                              </m:sSub>
                            </m:e>
                          </m:mr>
                        </m:m>
                      </m:e>
                    </m:d>
                    <m:r>
                      <a:rPr lang="en-US" i="1">
                        <a:latin typeface="Cambria Math" panose="02040503050406030204" pitchFamily="18" charset="0"/>
                      </a:rPr>
                      <m:t>=</m:t>
                    </m:r>
                    <m:r>
                      <m:rPr>
                        <m:sty m:val="p"/>
                      </m:rPr>
                      <a:rPr lang="en-US">
                        <a:latin typeface="Cambria Math" panose="02040503050406030204" pitchFamily="18" charset="0"/>
                      </a:rPr>
                      <m:t>min</m:t>
                    </m:r>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m:rPr>
                                  <m:brk m:alnAt="7"/>
                                </m:rPr>
                                <a:rPr lang="en-US" b="0" i="1" smtClean="0">
                                  <a:latin typeface="Cambria Math" panose="02040503050406030204" pitchFamily="18" charset="0"/>
                                </a:rPr>
                                <m:t>4</m:t>
                              </m:r>
                              <m:r>
                                <a:rPr lang="en-US" i="1">
                                  <a:latin typeface="Cambria Math" panose="02040503050406030204" pitchFamily="18" charset="0"/>
                                </a:rPr>
                                <m:t>+</m:t>
                              </m:r>
                              <m:r>
                                <a:rPr lang="en-US" b="0" i="1" smtClean="0">
                                  <a:latin typeface="Cambria Math" panose="02040503050406030204" pitchFamily="18" charset="0"/>
                                </a:rPr>
                                <m:t>2</m:t>
                              </m:r>
                            </m:e>
                          </m:mr>
                          <m:mr>
                            <m:e>
                              <m:r>
                                <a:rPr lang="en-US" b="0" i="1" smtClean="0">
                                  <a:latin typeface="Cambria Math" panose="02040503050406030204" pitchFamily="18" charset="0"/>
                                </a:rPr>
                                <m:t>3</m:t>
                              </m:r>
                              <m:r>
                                <a:rPr lang="en-US" i="1">
                                  <a:latin typeface="Cambria Math" panose="02040503050406030204" pitchFamily="18" charset="0"/>
                                </a:rPr>
                                <m:t>+</m:t>
                              </m:r>
                              <m:r>
                                <a:rPr lang="en-US" i="1">
                                  <a:latin typeface="Cambria Math" panose="02040503050406030204" pitchFamily="18" charset="0"/>
                                </a:rPr>
                                <m:t>5</m:t>
                              </m:r>
                            </m:e>
                          </m:mr>
                        </m:m>
                      </m:e>
                    </m:d>
                    <m:r>
                      <a:rPr lang="en-US" i="1">
                        <a:latin typeface="Cambria Math" panose="02040503050406030204" pitchFamily="18" charset="0"/>
                      </a:rPr>
                      <m:t>=</m:t>
                    </m:r>
                    <m:r>
                      <a:rPr lang="en-US" b="0" i="1" smtClean="0">
                        <a:latin typeface="Cambria Math" panose="02040503050406030204" pitchFamily="18" charset="0"/>
                      </a:rPr>
                      <m:t>6</m:t>
                    </m:r>
                  </m:oMath>
                </a14:m>
                <a:endParaRPr lang="en-US" dirty="0"/>
              </a:p>
              <a:p>
                <a:pPr marL="0" indent="0">
                  <a:lnSpc>
                    <a:spcPct val="120000"/>
                  </a:lnSpc>
                  <a:spcBef>
                    <a:spcPts val="0"/>
                  </a:spcBef>
                  <a:buNone/>
                </a:pPr>
                <a:endParaRPr lang="en-US" dirty="0"/>
              </a:p>
              <a:p>
                <a:pPr marL="0" indent="0">
                  <a:lnSpc>
                    <a:spcPct val="120000"/>
                  </a:lnSpc>
                  <a:spcBef>
                    <a:spcPts val="0"/>
                  </a:spcBef>
                  <a:buNone/>
                </a:pPr>
                <a:endParaRPr lang="en-US" dirty="0"/>
              </a:p>
              <a:p>
                <a:pPr marL="0" indent="0">
                  <a:buNone/>
                </a:pPr>
                <a:endParaRPr lang="en-US" dirty="0"/>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058" t="-3116"/>
                </a:stretch>
              </a:blipFill>
            </p:spPr>
            <p:txBody>
              <a:bodyPr/>
              <a:lstStyle/>
              <a:p>
                <a:r>
                  <a:rPr lang="en-US">
                    <a:noFill/>
                  </a:rPr>
                  <a:t> </a:t>
                </a:r>
              </a:p>
            </p:txBody>
          </p:sp>
        </mc:Fallback>
      </mc:AlternateContent>
    </p:spTree>
    <p:extLst>
      <p:ext uri="{BB962C8B-B14F-4D97-AF65-F5344CB8AC3E}">
        <p14:creationId xmlns:p14="http://schemas.microsoft.com/office/powerpoint/2010/main" val="2962008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Introduction</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134050" y="1738149"/>
                <a:ext cx="10372150" cy="4303509"/>
              </a:xfrm>
            </p:spPr>
            <p:txBody>
              <a:bodyPr>
                <a:normAutofit fontScale="85000" lnSpcReduction="10000"/>
              </a:bodyPr>
              <a:lstStyle/>
              <a:p>
                <a:pPr marL="0" indent="0">
                  <a:lnSpc>
                    <a:spcPct val="120000"/>
                  </a:lnSpc>
                  <a:spcBef>
                    <a:spcPts val="0"/>
                  </a:spcBef>
                  <a:buNone/>
                </a:pP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b="0" i="1" smtClean="0">
                            <a:latin typeface="Cambria Math" panose="02040503050406030204" pitchFamily="18" charset="0"/>
                          </a:rPr>
                          <m:t>7</m:t>
                        </m:r>
                      </m:sub>
                    </m:sSub>
                    <m:r>
                      <a:rPr lang="en-US" i="1">
                        <a:latin typeface="Cambria Math" panose="02040503050406030204" pitchFamily="18" charset="0"/>
                      </a:rPr>
                      <m:t>=</m:t>
                    </m:r>
                    <m:r>
                      <m:rPr>
                        <m:sty m:val="p"/>
                      </m:rPr>
                      <a:rPr lang="en-US">
                        <a:latin typeface="Cambria Math" panose="02040503050406030204" pitchFamily="18" charset="0"/>
                      </a:rPr>
                      <m:t>min</m:t>
                    </m:r>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b="0" i="1" smtClean="0">
                                      <a:latin typeface="Cambria Math" panose="02040503050406030204" pitchFamily="18" charset="0"/>
                                    </a:rPr>
                                    <m:t>47</m:t>
                                  </m:r>
                                </m:sub>
                              </m:sSub>
                              <m:r>
                                <m:rPr>
                                  <m:nor/>
                                </m:rPr>
                                <a:rPr lang="en-US" dirty="0"/>
                                <m:t>+ </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b="0" i="1" smtClean="0">
                                      <a:latin typeface="Cambria Math" panose="02040503050406030204" pitchFamily="18" charset="0"/>
                                    </a:rPr>
                                    <m:t>4</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b="0" i="1" smtClean="0">
                                      <a:latin typeface="Cambria Math" panose="02040503050406030204" pitchFamily="18" charset="0"/>
                                    </a:rPr>
                                    <m:t>57</m:t>
                                  </m:r>
                                </m:sub>
                              </m:sSub>
                              <m:r>
                                <m:rPr>
                                  <m:nor/>
                                </m:rPr>
                                <a:rPr lang="en-US" dirty="0"/>
                                <m:t>+ </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b="0" i="1" smtClean="0">
                                      <a:latin typeface="Cambria Math" panose="02040503050406030204" pitchFamily="18" charset="0"/>
                                    </a:rPr>
                                    <m:t>5</m:t>
                                  </m:r>
                                </m:sub>
                              </m:sSub>
                            </m:e>
                          </m:mr>
                        </m:m>
                      </m:e>
                    </m:d>
                    <m:r>
                      <a:rPr lang="en-US" i="1">
                        <a:latin typeface="Cambria Math" panose="02040503050406030204" pitchFamily="18" charset="0"/>
                      </a:rPr>
                      <m:t>=</m:t>
                    </m:r>
                    <m:r>
                      <m:rPr>
                        <m:sty m:val="p"/>
                      </m:rPr>
                      <a:rPr lang="en-US">
                        <a:latin typeface="Cambria Math" panose="02040503050406030204" pitchFamily="18" charset="0"/>
                      </a:rPr>
                      <m:t>min</m:t>
                    </m:r>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m:rPr>
                                  <m:brk m:alnAt="7"/>
                                </m:rPr>
                                <a:rPr lang="en-US" b="0" i="1" smtClean="0">
                                  <a:latin typeface="Cambria Math" panose="02040503050406030204" pitchFamily="18" charset="0"/>
                                </a:rPr>
                                <m:t>15</m:t>
                              </m:r>
                              <m:r>
                                <a:rPr lang="en-US" i="1">
                                  <a:latin typeface="Cambria Math" panose="02040503050406030204" pitchFamily="18" charset="0"/>
                                </a:rPr>
                                <m:t>+</m:t>
                              </m:r>
                              <m:r>
                                <a:rPr lang="en-US" b="0" i="1" smtClean="0">
                                  <a:latin typeface="Cambria Math" panose="02040503050406030204" pitchFamily="18" charset="0"/>
                                </a:rPr>
                                <m:t>5</m:t>
                              </m:r>
                            </m:e>
                          </m:mr>
                          <m:mr>
                            <m:e>
                              <m:r>
                                <a:rPr lang="en-US" b="0" i="1" smtClean="0">
                                  <a:latin typeface="Cambria Math" panose="02040503050406030204" pitchFamily="18" charset="0"/>
                                </a:rPr>
                                <m:t>7</m:t>
                              </m:r>
                              <m:r>
                                <a:rPr lang="en-US" i="1">
                                  <a:latin typeface="Cambria Math" panose="02040503050406030204" pitchFamily="18" charset="0"/>
                                </a:rPr>
                                <m:t>+</m:t>
                              </m:r>
                              <m:r>
                                <a:rPr lang="en-US" b="0" i="1" smtClean="0">
                                  <a:latin typeface="Cambria Math" panose="02040503050406030204" pitchFamily="18" charset="0"/>
                                </a:rPr>
                                <m:t>9</m:t>
                              </m:r>
                            </m:e>
                          </m:mr>
                        </m:m>
                      </m:e>
                    </m:d>
                    <m:r>
                      <a:rPr lang="en-US" i="1">
                        <a:latin typeface="Cambria Math" panose="02040503050406030204" pitchFamily="18" charset="0"/>
                      </a:rPr>
                      <m:t>=</m:t>
                    </m:r>
                    <m:r>
                      <a:rPr lang="en-US" b="0" i="1" smtClean="0">
                        <a:latin typeface="Cambria Math" panose="02040503050406030204" pitchFamily="18" charset="0"/>
                      </a:rPr>
                      <m:t>16</m:t>
                    </m:r>
                  </m:oMath>
                </a14:m>
                <a:endParaRPr lang="en-US" dirty="0"/>
              </a:p>
              <a:p>
                <a:pPr marL="0" indent="0">
                  <a:lnSpc>
                    <a:spcPct val="120000"/>
                  </a:lnSpc>
                  <a:spcBef>
                    <a:spcPts val="0"/>
                  </a:spcBef>
                  <a:buNone/>
                </a:pP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b="0" i="1" smtClean="0">
                            <a:latin typeface="Cambria Math" panose="02040503050406030204" pitchFamily="18" charset="0"/>
                          </a:rPr>
                          <m:t>8</m:t>
                        </m:r>
                      </m:sub>
                    </m:sSub>
                    <m:r>
                      <a:rPr lang="en-US" i="1">
                        <a:latin typeface="Cambria Math" panose="02040503050406030204" pitchFamily="18" charset="0"/>
                      </a:rPr>
                      <m:t>=</m:t>
                    </m:r>
                    <m:r>
                      <m:rPr>
                        <m:sty m:val="p"/>
                      </m:rPr>
                      <a:rPr lang="en-US">
                        <a:latin typeface="Cambria Math" panose="02040503050406030204" pitchFamily="18" charset="0"/>
                      </a:rPr>
                      <m:t>min</m:t>
                    </m:r>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b="0" i="1" smtClean="0">
                                      <a:latin typeface="Cambria Math" panose="02040503050406030204" pitchFamily="18" charset="0"/>
                                    </a:rPr>
                                    <m:t>48</m:t>
                                  </m:r>
                                </m:sub>
                              </m:sSub>
                              <m:r>
                                <m:rPr>
                                  <m:nor/>
                                </m:rPr>
                                <a:rPr lang="en-US" dirty="0"/>
                                <m:t>+ </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b="0" i="1" smtClean="0">
                                      <a:latin typeface="Cambria Math" panose="02040503050406030204" pitchFamily="18" charset="0"/>
                                    </a:rPr>
                                    <m:t>4</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b="0" i="1" smtClean="0">
                                      <a:latin typeface="Cambria Math" panose="02040503050406030204" pitchFamily="18" charset="0"/>
                                    </a:rPr>
                                    <m:t>68</m:t>
                                  </m:r>
                                </m:sub>
                              </m:sSub>
                              <m:r>
                                <m:rPr>
                                  <m:nor/>
                                </m:rPr>
                                <a:rPr lang="en-US" dirty="0"/>
                                <m:t>+ </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b="0" i="1" smtClean="0">
                                      <a:latin typeface="Cambria Math" panose="02040503050406030204" pitchFamily="18" charset="0"/>
                                    </a:rPr>
                                    <m:t>6</m:t>
                                  </m:r>
                                </m:sub>
                              </m:sSub>
                            </m:e>
                          </m:mr>
                        </m:m>
                      </m:e>
                    </m:d>
                    <m:r>
                      <a:rPr lang="en-US" i="1">
                        <a:latin typeface="Cambria Math" panose="02040503050406030204" pitchFamily="18" charset="0"/>
                      </a:rPr>
                      <m:t>=</m:t>
                    </m:r>
                    <m:r>
                      <m:rPr>
                        <m:sty m:val="p"/>
                      </m:rPr>
                      <a:rPr lang="en-US">
                        <a:latin typeface="Cambria Math" panose="02040503050406030204" pitchFamily="18" charset="0"/>
                      </a:rPr>
                      <m:t>min</m:t>
                    </m:r>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m:rPr>
                                  <m:brk m:alnAt="7"/>
                                </m:rPr>
                                <a:rPr lang="en-US" b="0" i="1" smtClean="0">
                                  <a:latin typeface="Cambria Math" panose="02040503050406030204" pitchFamily="18" charset="0"/>
                                </a:rPr>
                                <m:t>7</m:t>
                              </m:r>
                              <m:r>
                                <a:rPr lang="en-US" i="1">
                                  <a:latin typeface="Cambria Math" panose="02040503050406030204" pitchFamily="18" charset="0"/>
                                </a:rPr>
                                <m:t>+</m:t>
                              </m:r>
                              <m:r>
                                <a:rPr lang="en-US" b="0" i="1" smtClean="0">
                                  <a:latin typeface="Cambria Math" panose="02040503050406030204" pitchFamily="18" charset="0"/>
                                </a:rPr>
                                <m:t>5</m:t>
                              </m:r>
                            </m:e>
                          </m:mr>
                          <m:mr>
                            <m:e>
                              <m:r>
                                <a:rPr lang="en-US" b="0" i="1" smtClean="0">
                                  <a:latin typeface="Cambria Math" panose="02040503050406030204" pitchFamily="18" charset="0"/>
                                </a:rPr>
                                <m:t>7</m:t>
                              </m:r>
                              <m:r>
                                <a:rPr lang="en-US" i="1">
                                  <a:latin typeface="Cambria Math" panose="02040503050406030204" pitchFamily="18" charset="0"/>
                                </a:rPr>
                                <m:t>+</m:t>
                              </m:r>
                              <m:r>
                                <a:rPr lang="en-US" b="0" i="1" smtClean="0">
                                  <a:latin typeface="Cambria Math" panose="02040503050406030204" pitchFamily="18" charset="0"/>
                                </a:rPr>
                                <m:t>6</m:t>
                              </m:r>
                            </m:e>
                          </m:mr>
                        </m:m>
                      </m:e>
                    </m:d>
                    <m:r>
                      <a:rPr lang="en-US" i="1">
                        <a:latin typeface="Cambria Math" panose="02040503050406030204" pitchFamily="18" charset="0"/>
                      </a:rPr>
                      <m:t>=</m:t>
                    </m:r>
                    <m:r>
                      <a:rPr lang="en-US" b="0" i="1" smtClean="0">
                        <a:latin typeface="Cambria Math" panose="02040503050406030204" pitchFamily="18" charset="0"/>
                      </a:rPr>
                      <m:t>12</m:t>
                    </m:r>
                  </m:oMath>
                </a14:m>
                <a:endParaRPr lang="en-US" b="0" dirty="0"/>
              </a:p>
              <a:p>
                <a:pPr marL="0" indent="0">
                  <a:lnSpc>
                    <a:spcPct val="120000"/>
                  </a:lnSpc>
                  <a:spcBef>
                    <a:spcPts val="0"/>
                  </a:spcBef>
                  <a:buNone/>
                </a:pP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b="0" i="1" smtClean="0">
                            <a:latin typeface="Cambria Math" panose="02040503050406030204" pitchFamily="18" charset="0"/>
                          </a:rPr>
                          <m:t>9</m:t>
                        </m:r>
                      </m:sub>
                    </m:sSub>
                    <m:r>
                      <a:rPr lang="en-US" i="1">
                        <a:latin typeface="Cambria Math" panose="02040503050406030204" pitchFamily="18" charset="0"/>
                      </a:rPr>
                      <m:t>=</m:t>
                    </m:r>
                    <m:r>
                      <m:rPr>
                        <m:sty m:val="p"/>
                      </m:rPr>
                      <a:rPr lang="en-US">
                        <a:latin typeface="Cambria Math" panose="02040503050406030204" pitchFamily="18" charset="0"/>
                      </a:rPr>
                      <m:t>min</m:t>
                    </m:r>
                    <m:d>
                      <m:dPr>
                        <m:begChr m:val="{"/>
                        <m:endChr m:val="}"/>
                        <m:ctrlPr>
                          <a:rPr lang="en-US" i="1">
                            <a:latin typeface="Cambria Math" panose="02040503050406030204" pitchFamily="18" charset="0"/>
                          </a:rPr>
                        </m:ctrlPr>
                      </m:dPr>
                      <m:e>
                        <m:m>
                          <m:mPr>
                            <m:mcs>
                              <m:mc>
                                <m:mcPr>
                                  <m:count m:val="1"/>
                                  <m:mcJc m:val="center"/>
                                </m:mcPr>
                              </m:mc>
                            </m:mcs>
                            <m:ctrlPr>
                              <a:rPr lang="en-US" i="1" smtClean="0">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b="0" i="1" smtClean="0">
                                      <a:latin typeface="Cambria Math" panose="02040503050406030204" pitchFamily="18" charset="0"/>
                                    </a:rPr>
                                    <m:t>69</m:t>
                                  </m:r>
                                </m:sub>
                              </m:sSub>
                              <m:r>
                                <m:rPr>
                                  <m:nor/>
                                </m:rPr>
                                <a:rPr lang="en-US" dirty="0"/>
                                <m:t>+ </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b="0" i="1" smtClean="0">
                                      <a:latin typeface="Cambria Math" panose="02040503050406030204" pitchFamily="18" charset="0"/>
                                    </a:rPr>
                                    <m:t>6</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b="0" i="1" smtClean="0">
                                      <a:latin typeface="Cambria Math" panose="02040503050406030204" pitchFamily="18" charset="0"/>
                                    </a:rPr>
                                    <m:t>79</m:t>
                                  </m:r>
                                </m:sub>
                              </m:sSub>
                              <m:r>
                                <m:rPr>
                                  <m:nor/>
                                </m:rPr>
                                <a:rPr lang="en-US" dirty="0"/>
                                <m:t>+ </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b="0" i="1" smtClean="0">
                                      <a:latin typeface="Cambria Math" panose="02040503050406030204" pitchFamily="18" charset="0"/>
                                    </a:rPr>
                                    <m:t>7</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b="0" i="1" smtClean="0">
                                      <a:latin typeface="Cambria Math" panose="02040503050406030204" pitchFamily="18" charset="0"/>
                                    </a:rPr>
                                    <m:t>89</m:t>
                                  </m:r>
                                </m:sub>
                              </m:sSub>
                              <m:r>
                                <m:rPr>
                                  <m:nor/>
                                </m:rPr>
                                <a:rPr lang="en-US" dirty="0"/>
                                <m:t>+ </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b="0" i="1" smtClean="0">
                                      <a:latin typeface="Cambria Math" panose="02040503050406030204" pitchFamily="18" charset="0"/>
                                    </a:rPr>
                                    <m:t>8</m:t>
                                  </m:r>
                                </m:sub>
                              </m:sSub>
                            </m:e>
                          </m:mr>
                        </m:m>
                      </m:e>
                    </m:d>
                    <m:r>
                      <a:rPr lang="en-US" i="1">
                        <a:latin typeface="Cambria Math" panose="02040503050406030204" pitchFamily="18" charset="0"/>
                      </a:rPr>
                      <m:t>=</m:t>
                    </m:r>
                    <m:r>
                      <m:rPr>
                        <m:sty m:val="p"/>
                      </m:rPr>
                      <a:rPr lang="en-US">
                        <a:latin typeface="Cambria Math" panose="02040503050406030204" pitchFamily="18" charset="0"/>
                      </a:rPr>
                      <m:t>min</m:t>
                    </m:r>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m:rPr>
                                  <m:brk m:alnAt="7"/>
                                </m:rPr>
                                <a:rPr lang="en-US" b="0" i="1" smtClean="0">
                                  <a:latin typeface="Cambria Math" panose="02040503050406030204" pitchFamily="18" charset="0"/>
                                </a:rPr>
                                <m:t>15+6</m:t>
                              </m:r>
                            </m:e>
                          </m:mr>
                          <m:mr>
                            <m:e>
                              <m:r>
                                <a:rPr lang="en-US" b="0" i="1" smtClean="0">
                                  <a:latin typeface="Cambria Math" panose="02040503050406030204" pitchFamily="18" charset="0"/>
                                </a:rPr>
                                <m:t>3+16</m:t>
                              </m:r>
                            </m:e>
                          </m:mr>
                          <m:mr>
                            <m:e>
                              <m:r>
                                <a:rPr lang="en-US" b="0" i="1" smtClean="0">
                                  <a:latin typeface="Cambria Math" panose="02040503050406030204" pitchFamily="18" charset="0"/>
                                </a:rPr>
                                <m:t>10+12</m:t>
                              </m:r>
                            </m:e>
                          </m:mr>
                        </m:m>
                      </m:e>
                    </m:d>
                    <m:r>
                      <a:rPr lang="en-US" i="1">
                        <a:latin typeface="Cambria Math" panose="02040503050406030204" pitchFamily="18" charset="0"/>
                      </a:rPr>
                      <m:t>=</m:t>
                    </m:r>
                    <m:r>
                      <a:rPr lang="en-US" b="0" i="1" smtClean="0">
                        <a:latin typeface="Cambria Math" panose="02040503050406030204" pitchFamily="18" charset="0"/>
                      </a:rPr>
                      <m:t>19</m:t>
                    </m:r>
                  </m:oMath>
                </a14:m>
                <a:endParaRPr lang="en-US" dirty="0"/>
              </a:p>
              <a:p>
                <a:pPr marL="0" indent="0" algn="just">
                  <a:lnSpc>
                    <a:spcPct val="120000"/>
                  </a:lnSpc>
                  <a:spcBef>
                    <a:spcPts val="0"/>
                  </a:spcBef>
                  <a:buNone/>
                </a:pPr>
                <a:endParaRPr lang="en-US" dirty="0"/>
              </a:p>
              <a:p>
                <a:pPr marL="0" indent="0" algn="just">
                  <a:lnSpc>
                    <a:spcPct val="120000"/>
                  </a:lnSpc>
                  <a:spcBef>
                    <a:spcPts val="0"/>
                  </a:spcBef>
                  <a:buNone/>
                </a:pPr>
                <a:r>
                  <a:rPr lang="en-US" dirty="0"/>
                  <a:t>The solution from forward recursive equation gives the shortage paths from </a:t>
                </a:r>
                <a:r>
                  <a:rPr lang="en-US" dirty="0">
                    <a:solidFill>
                      <a:srgbClr val="0070C0"/>
                    </a:solidFill>
                  </a:rPr>
                  <a:t>node 1 to every other nodes </a:t>
                </a:r>
                <a:r>
                  <a:rPr lang="en-US" dirty="0"/>
                  <a:t>of the network, not only to node 9. </a:t>
                </a:r>
              </a:p>
              <a:p>
                <a:pPr marL="0" indent="0">
                  <a:lnSpc>
                    <a:spcPct val="120000"/>
                  </a:lnSpc>
                  <a:spcBef>
                    <a:spcPts val="0"/>
                  </a:spcBef>
                  <a:buNone/>
                </a:pPr>
                <a:endParaRPr lang="en-US" dirty="0"/>
              </a:p>
              <a:p>
                <a:pPr marL="0" indent="0">
                  <a:lnSpc>
                    <a:spcPct val="120000"/>
                  </a:lnSpc>
                  <a:spcBef>
                    <a:spcPts val="0"/>
                  </a:spcBef>
                  <a:buNone/>
                </a:pPr>
                <a:endParaRPr lang="en-US" dirty="0"/>
              </a:p>
              <a:p>
                <a:pPr marL="0" indent="0">
                  <a:lnSpc>
                    <a:spcPct val="120000"/>
                  </a:lnSpc>
                  <a:spcBef>
                    <a:spcPts val="0"/>
                  </a:spcBef>
                  <a:buNone/>
                </a:pPr>
                <a:endParaRPr lang="en-US" dirty="0"/>
              </a:p>
              <a:p>
                <a:pPr marL="0" indent="0">
                  <a:buNone/>
                </a:pPr>
                <a:endParaRPr lang="en-US" dirty="0"/>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881" r="-881"/>
                </a:stretch>
              </a:blipFill>
            </p:spPr>
            <p:txBody>
              <a:bodyPr/>
              <a:lstStyle/>
              <a:p>
                <a:r>
                  <a:rPr lang="en-US">
                    <a:noFill/>
                  </a:rPr>
                  <a:t> </a:t>
                </a:r>
              </a:p>
            </p:txBody>
          </p:sp>
        </mc:Fallback>
      </mc:AlternateContent>
    </p:spTree>
    <p:extLst>
      <p:ext uri="{BB962C8B-B14F-4D97-AF65-F5344CB8AC3E}">
        <p14:creationId xmlns:p14="http://schemas.microsoft.com/office/powerpoint/2010/main" val="1638546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Introduction</a:t>
            </a:r>
          </a:p>
        </p:txBody>
      </p:sp>
      <p:sp>
        <p:nvSpPr>
          <p:cNvPr id="3" name="Content Placeholder 2"/>
          <p:cNvSpPr>
            <a:spLocks noGrp="1"/>
          </p:cNvSpPr>
          <p:nvPr>
            <p:ph idx="1"/>
          </p:nvPr>
        </p:nvSpPr>
        <p:spPr>
          <a:xfrm>
            <a:off x="1134050" y="1738149"/>
            <a:ext cx="10372150" cy="4303509"/>
          </a:xfrm>
        </p:spPr>
        <p:txBody>
          <a:bodyPr>
            <a:normAutofit/>
          </a:bodyPr>
          <a:lstStyle/>
          <a:p>
            <a:pPr marL="0" indent="0">
              <a:buNone/>
            </a:pPr>
            <a:r>
              <a:rPr lang="en-US" b="1" u="sng" dirty="0"/>
              <a:t>Note</a:t>
            </a:r>
            <a:r>
              <a:rPr lang="en-US" dirty="0"/>
              <a:t>:  </a:t>
            </a:r>
          </a:p>
          <a:p>
            <a:pPr marL="0" indent="0">
              <a:buNone/>
            </a:pPr>
            <a:endParaRPr lang="en-US" dirty="0"/>
          </a:p>
          <a:p>
            <a:pPr marL="0" indent="0" algn="just">
              <a:buNone/>
            </a:pPr>
            <a:r>
              <a:rPr lang="en-US" dirty="0"/>
              <a:t>Not all DP programs can be solved by both forward and backward recursive techniques.  The use of backward recursion or forward recursion depends on the specific structure of the problem under consideration.</a:t>
            </a:r>
          </a:p>
        </p:txBody>
      </p:sp>
    </p:spTree>
    <p:extLst>
      <p:ext uri="{BB962C8B-B14F-4D97-AF65-F5344CB8AC3E}">
        <p14:creationId xmlns:p14="http://schemas.microsoft.com/office/powerpoint/2010/main" val="26595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Introduction</a:t>
            </a:r>
            <a:br>
              <a:rPr lang="en-US" dirty="0"/>
            </a:br>
            <a:r>
              <a:rPr lang="en-US" dirty="0">
                <a:solidFill>
                  <a:srgbClr val="FF0000"/>
                </a:solidFill>
              </a:rPr>
              <a:t>Bellman’s Principle of Optimality</a:t>
            </a:r>
          </a:p>
        </p:txBody>
      </p:sp>
      <p:sp>
        <p:nvSpPr>
          <p:cNvPr id="3" name="Content Placeholder 2"/>
          <p:cNvSpPr>
            <a:spLocks noGrp="1"/>
          </p:cNvSpPr>
          <p:nvPr>
            <p:ph idx="1"/>
          </p:nvPr>
        </p:nvSpPr>
        <p:spPr>
          <a:xfrm>
            <a:off x="1134050" y="1738149"/>
            <a:ext cx="10372150" cy="4303509"/>
          </a:xfrm>
        </p:spPr>
        <p:txBody>
          <a:bodyPr>
            <a:normAutofit/>
          </a:bodyPr>
          <a:lstStyle/>
          <a:p>
            <a:pPr marL="0" indent="0" algn="just">
              <a:lnSpc>
                <a:spcPct val="100000"/>
              </a:lnSpc>
              <a:spcBef>
                <a:spcPts val="0"/>
              </a:spcBef>
              <a:buNone/>
            </a:pPr>
            <a:r>
              <a:rPr lang="en-US" sz="2400" dirty="0">
                <a:solidFill>
                  <a:srgbClr val="0070C0"/>
                </a:solidFill>
              </a:rPr>
              <a:t>An optimal policy has the property that whatever the initial state and the initial decision are, the remaining decisions must constitute an optimal policy with regard to the state resulting from the first decision</a:t>
            </a:r>
          </a:p>
          <a:p>
            <a:pPr marL="0" indent="0" algn="just">
              <a:lnSpc>
                <a:spcPct val="100000"/>
              </a:lnSpc>
              <a:spcBef>
                <a:spcPts val="0"/>
              </a:spcBef>
              <a:buNone/>
            </a:pPr>
            <a:endParaRPr lang="en-US" sz="2400" dirty="0"/>
          </a:p>
          <a:p>
            <a:pPr marL="0" indent="0" algn="just">
              <a:lnSpc>
                <a:spcPct val="100000"/>
              </a:lnSpc>
              <a:spcBef>
                <a:spcPts val="0"/>
              </a:spcBef>
              <a:buNone/>
            </a:pPr>
            <a:r>
              <a:rPr lang="en-US" sz="2400" dirty="0"/>
              <a:t>The basic DP approach can be illustrated by the following diagram:</a:t>
            </a:r>
          </a:p>
          <a:p>
            <a:pPr marL="0" indent="0">
              <a:buNone/>
            </a:pPr>
            <a:endParaRPr lang="en-US" dirty="0"/>
          </a:p>
        </p:txBody>
      </p:sp>
      <p:graphicFrame>
        <p:nvGraphicFramePr>
          <p:cNvPr id="4" name="Object 3">
            <a:extLst>
              <a:ext uri="{FF2B5EF4-FFF2-40B4-BE49-F238E27FC236}">
                <a16:creationId xmlns:a16="http://schemas.microsoft.com/office/drawing/2014/main" id="{45E1533F-C9DB-4EE5-BC0C-4AAC1D96540B}"/>
              </a:ext>
            </a:extLst>
          </p:cNvPr>
          <p:cNvGraphicFramePr>
            <a:graphicFrameLocks noChangeAspect="1"/>
          </p:cNvGraphicFramePr>
          <p:nvPr>
            <p:extLst>
              <p:ext uri="{D42A27DB-BD31-4B8C-83A1-F6EECF244321}">
                <p14:modId xmlns:p14="http://schemas.microsoft.com/office/powerpoint/2010/main" val="691587393"/>
              </p:ext>
            </p:extLst>
          </p:nvPr>
        </p:nvGraphicFramePr>
        <p:xfrm>
          <a:off x="3821389" y="3823641"/>
          <a:ext cx="4222680" cy="2052855"/>
        </p:xfrm>
        <a:graphic>
          <a:graphicData uri="http://schemas.openxmlformats.org/presentationml/2006/ole">
            <mc:AlternateContent xmlns:mc="http://schemas.openxmlformats.org/markup-compatibility/2006">
              <mc:Choice xmlns:v="urn:schemas-microsoft-com:vml" Requires="v">
                <p:oleObj spid="_x0000_s3080" name="Visio" r:id="rId3" imgW="3019419" imgH="1476238" progId="Visio.Drawing.11">
                  <p:embed/>
                </p:oleObj>
              </mc:Choice>
              <mc:Fallback>
                <p:oleObj name="Visio" r:id="rId3" imgW="3019419" imgH="1476238" progId="Visio.Drawing.11">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1389" y="3823641"/>
                        <a:ext cx="4222680" cy="205285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3145692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Introduction</a:t>
            </a:r>
            <a:br>
              <a:rPr lang="en-US" dirty="0"/>
            </a:br>
            <a:r>
              <a:rPr lang="en-US" dirty="0">
                <a:solidFill>
                  <a:srgbClr val="FF0000"/>
                </a:solidFill>
              </a:rPr>
              <a:t>Bellman’s Principle of Optimality</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134050" y="1738149"/>
                <a:ext cx="10372150" cy="4303509"/>
              </a:xfrm>
            </p:spPr>
            <p:txBody>
              <a:bodyPr>
                <a:normAutofit/>
              </a:bodyPr>
              <a:lstStyle/>
              <a:p>
                <a:pPr algn="just"/>
                <a:r>
                  <a:rPr lang="en-US" dirty="0"/>
                  <a:t>At state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𝑛</m:t>
                        </m:r>
                      </m:sub>
                    </m:sSub>
                  </m:oMath>
                </a14:m>
                <a:r>
                  <a:rPr lang="en-US" dirty="0"/>
                  <a:t> in stage </a:t>
                </a:r>
                <a14:m>
                  <m:oMath xmlns:m="http://schemas.openxmlformats.org/officeDocument/2006/math">
                    <m:r>
                      <a:rPr lang="en-US" i="1">
                        <a:latin typeface="Cambria Math" panose="02040503050406030204" pitchFamily="18" charset="0"/>
                      </a:rPr>
                      <m:t>𝑛</m:t>
                    </m:r>
                  </m:oMath>
                </a14:m>
                <a:r>
                  <a:rPr lang="en-US" dirty="0"/>
                  <a:t>, if decision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𝑥</m:t>
                        </m:r>
                      </m:e>
                      <m:sub>
                        <m:r>
                          <a:rPr lang="en-US" i="1">
                            <a:latin typeface="Cambria Math" panose="02040503050406030204" pitchFamily="18" charset="0"/>
                          </a:rPr>
                          <m:t>𝑛</m:t>
                        </m:r>
                      </m:sub>
                    </m:sSub>
                  </m:oMath>
                </a14:m>
                <a:r>
                  <a:rPr lang="en-US" dirty="0"/>
                  <a:t> is taken the current state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𝑛</m:t>
                        </m:r>
                      </m:sub>
                    </m:sSub>
                  </m:oMath>
                </a14:m>
                <a:r>
                  <a:rPr lang="en-US" dirty="0"/>
                  <a:t> will be transferred to a new state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𝑛</m:t>
                        </m:r>
                        <m:r>
                          <a:rPr lang="en-US" b="0" i="1" smtClean="0">
                            <a:latin typeface="Cambria Math" panose="02040503050406030204" pitchFamily="18" charset="0"/>
                          </a:rPr>
                          <m:t>+1</m:t>
                        </m:r>
                      </m:sub>
                    </m:sSub>
                  </m:oMath>
                </a14:m>
                <a:r>
                  <a:rPr lang="en-US" dirty="0"/>
                  <a:t> in stage </a:t>
                </a:r>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+1</m:t>
                        </m:r>
                      </m:e>
                    </m:d>
                  </m:oMath>
                </a14:m>
                <a:r>
                  <a:rPr lang="en-US" dirty="0"/>
                  <a:t>.</a:t>
                </a:r>
              </a:p>
              <a:p>
                <a:pPr algn="just"/>
                <a:endParaRPr lang="en-US" dirty="0"/>
              </a:p>
              <a:p>
                <a:pPr algn="just"/>
                <a:r>
                  <a:rPr lang="en-US" dirty="0"/>
                  <a:t>A revenue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𝑛</m:t>
                        </m:r>
                      </m:sub>
                    </m:sSub>
                    <m:d>
                      <m:dPr>
                        <m:ctrlPr>
                          <a:rPr lang="en-US" i="1" smtClean="0">
                            <a:latin typeface="Cambria Math" panose="02040503050406030204" pitchFamily="18" charset="0"/>
                          </a:rPr>
                        </m:ctrlPr>
                      </m:dPr>
                      <m:e>
                        <m:sSub>
                          <m:sSubPr>
                            <m:ctrlPr>
                              <a:rPr lang="en-US"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𝑛</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𝑛</m:t>
                            </m:r>
                          </m:sub>
                        </m:sSub>
                      </m:e>
                    </m:d>
                  </m:oMath>
                </a14:m>
                <a:r>
                  <a:rPr lang="en-US" dirty="0"/>
                  <a:t> will be obtained by decision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𝑛</m:t>
                        </m:r>
                      </m:sub>
                    </m:sSub>
                  </m:oMath>
                </a14:m>
                <a:r>
                  <a:rPr lang="en-US" dirty="0"/>
                  <a:t> taken at state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𝑛</m:t>
                        </m:r>
                      </m:sub>
                    </m:sSub>
                  </m:oMath>
                </a14:m>
                <a:endParaRPr lang="en-US" dirty="0"/>
              </a:p>
              <a:p>
                <a:pPr algn="just"/>
                <a:endParaRPr lang="en-US" dirty="0"/>
              </a:p>
              <a:p>
                <a:pPr algn="just"/>
                <a:r>
                  <a:rPr lang="en-US" dirty="0"/>
                  <a:t>The new state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𝑛</m:t>
                        </m:r>
                        <m:r>
                          <a:rPr lang="en-US" i="1">
                            <a:latin typeface="Cambria Math" panose="02040503050406030204" pitchFamily="18" charset="0"/>
                          </a:rPr>
                          <m:t>+1</m:t>
                        </m:r>
                      </m:sub>
                    </m:sSub>
                  </m:oMath>
                </a14:m>
                <a:r>
                  <a:rPr lang="en-US" dirty="0"/>
                  <a:t> is also a function of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𝑛</m:t>
                        </m:r>
                      </m:sub>
                    </m:sSub>
                  </m:oMath>
                </a14:m>
                <a:r>
                  <a:rPr lang="en-US" dirty="0"/>
                  <a:t> and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𝑥</m:t>
                        </m:r>
                      </m:e>
                      <m:sub>
                        <m:r>
                          <a:rPr lang="en-US" i="1">
                            <a:latin typeface="Cambria Math" panose="02040503050406030204" pitchFamily="18" charset="0"/>
                          </a:rPr>
                          <m:t>𝑛</m:t>
                        </m:r>
                      </m:sub>
                    </m:sSub>
                  </m:oMath>
                </a14:m>
                <a:r>
                  <a:rPr lang="en-US" dirty="0"/>
                  <a:t>, and can be expressed in form of a transformation function: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𝑛</m:t>
                        </m:r>
                        <m:r>
                          <a:rPr lang="en-US" i="1">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𝑡</m:t>
                        </m:r>
                      </m:e>
                      <m:sub>
                        <m:r>
                          <a:rPr lang="en-US" i="1">
                            <a:latin typeface="Cambria Math" panose="02040503050406030204" pitchFamily="18" charset="0"/>
                          </a:rPr>
                          <m:t>𝑛</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𝑛</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𝑛</m:t>
                            </m:r>
                          </m:sub>
                        </m:sSub>
                      </m:e>
                    </m:d>
                  </m:oMath>
                </a14:m>
                <a:r>
                  <a:rPr lang="en-US" dirty="0"/>
                  <a:t>.</a:t>
                </a:r>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058" t="-2408" r="-1175"/>
                </a:stretch>
              </a:blipFill>
            </p:spPr>
            <p:txBody>
              <a:bodyPr/>
              <a:lstStyle/>
              <a:p>
                <a:r>
                  <a:rPr lang="en-US">
                    <a:noFill/>
                  </a:rPr>
                  <a:t> </a:t>
                </a:r>
              </a:p>
            </p:txBody>
          </p:sp>
        </mc:Fallback>
      </mc:AlternateContent>
    </p:spTree>
    <p:extLst>
      <p:ext uri="{BB962C8B-B14F-4D97-AF65-F5344CB8AC3E}">
        <p14:creationId xmlns:p14="http://schemas.microsoft.com/office/powerpoint/2010/main" val="23465550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Introduction</a:t>
            </a:r>
            <a:br>
              <a:rPr lang="en-US" dirty="0"/>
            </a:br>
            <a:r>
              <a:rPr lang="en-US" dirty="0">
                <a:solidFill>
                  <a:srgbClr val="FF0000"/>
                </a:solidFill>
              </a:rPr>
              <a:t>Bellman’s Principle of Optimality</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134050" y="1738149"/>
                <a:ext cx="10372150" cy="4303509"/>
              </a:xfrm>
            </p:spPr>
            <p:txBody>
              <a:bodyPr>
                <a:normAutofit lnSpcReduction="10000"/>
              </a:bodyPr>
              <a:lstStyle/>
              <a:p>
                <a:pPr marL="0" indent="0" algn="just">
                  <a:buNone/>
                </a:pPr>
                <a:r>
                  <a:rPr lang="en-US" dirty="0"/>
                  <a:t>In case of </a:t>
                </a:r>
                <a:r>
                  <a:rPr lang="en-US" dirty="0">
                    <a:solidFill>
                      <a:srgbClr val="0070C0"/>
                    </a:solidFill>
                  </a:rPr>
                  <a:t>maximization problem </a:t>
                </a:r>
                <a:r>
                  <a:rPr lang="en-US" dirty="0"/>
                  <a:t>and </a:t>
                </a:r>
                <a:r>
                  <a:rPr lang="en-US" dirty="0">
                    <a:solidFill>
                      <a:srgbClr val="0070C0"/>
                    </a:solidFill>
                  </a:rPr>
                  <a:t>backward recursive </a:t>
                </a:r>
                <a:r>
                  <a:rPr lang="en-US" dirty="0"/>
                  <a:t>technique is employed, if we denote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𝑓</m:t>
                        </m:r>
                      </m:e>
                      <m:sub>
                        <m:r>
                          <a:rPr lang="en-US" i="1">
                            <a:latin typeface="Cambria Math" panose="02040503050406030204" pitchFamily="18" charset="0"/>
                          </a:rPr>
                          <m:t>𝑛</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𝑛</m:t>
                            </m:r>
                          </m:sub>
                        </m:sSub>
                      </m:e>
                    </m:d>
                  </m:oMath>
                </a14:m>
                <a:r>
                  <a:rPr lang="en-US" dirty="0"/>
                  <a:t>  as the </a:t>
                </a:r>
                <a:r>
                  <a:rPr lang="en-US" dirty="0">
                    <a:solidFill>
                      <a:srgbClr val="0070C0"/>
                    </a:solidFill>
                  </a:rPr>
                  <a:t>maximum total revenue</a:t>
                </a:r>
                <a:r>
                  <a:rPr lang="en-US" dirty="0"/>
                  <a:t> obtained when the system moves from stage </a:t>
                </a:r>
                <a14:m>
                  <m:oMath xmlns:m="http://schemas.openxmlformats.org/officeDocument/2006/math">
                    <m:r>
                      <a:rPr lang="en-US" b="0" i="1" smtClean="0">
                        <a:latin typeface="Cambria Math" panose="02040503050406030204" pitchFamily="18" charset="0"/>
                      </a:rPr>
                      <m:t>𝑛</m:t>
                    </m:r>
                  </m:oMath>
                </a14:m>
                <a:r>
                  <a:rPr lang="en-US" dirty="0"/>
                  <a:t> to stage </a:t>
                </a:r>
                <a14:m>
                  <m:oMath xmlns:m="http://schemas.openxmlformats.org/officeDocument/2006/math">
                    <m:r>
                      <a:rPr lang="en-US" b="0" i="1" smtClean="0">
                        <a:latin typeface="Cambria Math" panose="02040503050406030204" pitchFamily="18" charset="0"/>
                      </a:rPr>
                      <m:t>𝑁</m:t>
                    </m:r>
                  </m:oMath>
                </a14:m>
                <a:r>
                  <a:rPr lang="en-US" dirty="0"/>
                  <a:t> (the last stage), given the observed state at stage </a:t>
                </a:r>
                <a14:m>
                  <m:oMath xmlns:m="http://schemas.openxmlformats.org/officeDocument/2006/math">
                    <m:r>
                      <a:rPr lang="en-US" i="1">
                        <a:latin typeface="Cambria Math" panose="02040503050406030204" pitchFamily="18" charset="0"/>
                      </a:rPr>
                      <m:t>𝑛</m:t>
                    </m:r>
                  </m:oMath>
                </a14:m>
                <a:r>
                  <a:rPr lang="en-US" dirty="0"/>
                  <a:t> is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𝑛</m:t>
                        </m:r>
                      </m:sub>
                    </m:sSub>
                  </m:oMath>
                </a14:m>
                <a:r>
                  <a:rPr lang="en-US" dirty="0"/>
                  <a:t>, then:</a:t>
                </a:r>
              </a:p>
              <a:p>
                <a:pPr marL="0" indent="0" algn="just">
                  <a:buNone/>
                </a:pPr>
                <a:endParaRPr lang="en-US" dirty="0"/>
              </a:p>
              <a:p>
                <a:pPr marL="0" indent="0" algn="just">
                  <a:buNone/>
                </a:pPr>
                <a:endParaRPr lang="en-US" dirty="0"/>
              </a:p>
              <a:p>
                <a:pPr marL="0" indent="0" algn="just">
                  <a:buNone/>
                </a:pPr>
                <a:endParaRPr lang="en-US" dirty="0"/>
              </a:p>
              <a:p>
                <a:pPr marL="0" indent="0" algn="just">
                  <a:buNone/>
                </a:pPr>
                <a:r>
                  <a:rPr lang="en-US" dirty="0"/>
                  <a:t>In which </a:t>
                </a:r>
                <a14:m>
                  <m:oMath xmlns:m="http://schemas.openxmlformats.org/officeDocument/2006/math">
                    <m:r>
                      <a:rPr lang="en-US" b="0" i="1" smtClean="0">
                        <a:latin typeface="Cambria Math" panose="02040503050406030204" pitchFamily="18" charset="0"/>
                      </a:rPr>
                      <m:t>𝐷</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𝑛</m:t>
                            </m:r>
                          </m:sub>
                        </m:sSub>
                      </m:e>
                    </m:d>
                  </m:oMath>
                </a14:m>
                <a:r>
                  <a:rPr lang="en-US" dirty="0"/>
                  <a:t> is the set of all possible decisions of a </a:t>
                </a:r>
                <a:r>
                  <a:rPr lang="en-US" i="1" dirty="0">
                    <a:solidFill>
                      <a:srgbClr val="0070C0"/>
                    </a:solidFill>
                  </a:rPr>
                  <a:t>given </a:t>
                </a:r>
                <a:r>
                  <a:rPr lang="en-US" dirty="0"/>
                  <a:t>state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𝑛</m:t>
                        </m:r>
                      </m:sub>
                    </m:sSub>
                  </m:oMath>
                </a14:m>
                <a:r>
                  <a:rPr lang="en-US" dirty="0"/>
                  <a:t> at stage </a:t>
                </a:r>
                <a14:m>
                  <m:oMath xmlns:m="http://schemas.openxmlformats.org/officeDocument/2006/math">
                    <m:r>
                      <a:rPr lang="en-US" i="1">
                        <a:latin typeface="Cambria Math" panose="02040503050406030204" pitchFamily="18" charset="0"/>
                      </a:rPr>
                      <m:t>𝑛</m:t>
                    </m:r>
                  </m:oMath>
                </a14:m>
                <a:r>
                  <a:rPr lang="en-US" dirty="0"/>
                  <a:t> (decision set).</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3"/>
                <a:stretch>
                  <a:fillRect l="-1175" t="-3399" r="-1175"/>
                </a:stretch>
              </a:blipFill>
            </p:spPr>
            <p:txBody>
              <a:bodyPr/>
              <a:lstStyle/>
              <a:p>
                <a:r>
                  <a:rPr lang="en-US">
                    <a:noFill/>
                  </a:rPr>
                  <a:t> </a:t>
                </a:r>
              </a:p>
            </p:txBody>
          </p:sp>
        </mc:Fallback>
      </mc:AlternateContent>
      <p:sp>
        <p:nvSpPr>
          <p:cNvPr id="9" name="Rectangle 7">
            <a:extLst>
              <a:ext uri="{FF2B5EF4-FFF2-40B4-BE49-F238E27FC236}">
                <a16:creationId xmlns:a16="http://schemas.microsoft.com/office/drawing/2014/main" id="{6B459539-BC1A-4063-9194-F6143200496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ject 9">
            <a:extLst>
              <a:ext uri="{FF2B5EF4-FFF2-40B4-BE49-F238E27FC236}">
                <a16:creationId xmlns:a16="http://schemas.microsoft.com/office/drawing/2014/main" id="{A9A1DE78-356B-48E5-817A-42B91A491906}"/>
              </a:ext>
            </a:extLst>
          </p:cNvPr>
          <p:cNvGraphicFramePr>
            <a:graphicFrameLocks noChangeAspect="1"/>
          </p:cNvGraphicFramePr>
          <p:nvPr>
            <p:extLst>
              <p:ext uri="{D42A27DB-BD31-4B8C-83A1-F6EECF244321}">
                <p14:modId xmlns:p14="http://schemas.microsoft.com/office/powerpoint/2010/main" val="4281160976"/>
              </p:ext>
            </p:extLst>
          </p:nvPr>
        </p:nvGraphicFramePr>
        <p:xfrm>
          <a:off x="3308562" y="3789887"/>
          <a:ext cx="5840412" cy="706438"/>
        </p:xfrm>
        <a:graphic>
          <a:graphicData uri="http://schemas.openxmlformats.org/presentationml/2006/ole">
            <mc:AlternateContent xmlns:mc="http://schemas.openxmlformats.org/markup-compatibility/2006">
              <mc:Choice xmlns:v="urn:schemas-microsoft-com:vml" Requires="v">
                <p:oleObj spid="_x0000_s4109" name="Equation" r:id="rId4" imgW="6121080" imgH="711000" progId="Equation.DSMT4">
                  <p:embed/>
                </p:oleObj>
              </mc:Choice>
              <mc:Fallback>
                <p:oleObj name="Equation" r:id="rId4" imgW="6121080" imgH="711000" progId="Equation.DSMT4">
                  <p:embed/>
                  <p:pic>
                    <p:nvPicPr>
                      <p:cNvPr id="0" name="Object 6"/>
                      <p:cNvPicPr>
                        <a:picLocks noChangeAspect="1" noChangeArrowheads="1"/>
                      </p:cNvPicPr>
                      <p:nvPr/>
                    </p:nvPicPr>
                    <p:blipFill>
                      <a:blip r:embed="rId5"/>
                      <a:srcRect/>
                      <a:stretch>
                        <a:fillRect/>
                      </a:stretch>
                    </p:blipFill>
                    <p:spPr bwMode="auto">
                      <a:xfrm>
                        <a:off x="3308562" y="3789887"/>
                        <a:ext cx="5840412" cy="706438"/>
                      </a:xfrm>
                      <a:prstGeom prst="rect">
                        <a:avLst/>
                      </a:prstGeom>
                      <a:noFill/>
                      <a:ln w="25400">
                        <a:solidFill>
                          <a:schemeClr val="tx1"/>
                        </a:solidFill>
                      </a:ln>
                    </p:spPr>
                  </p:pic>
                </p:oleObj>
              </mc:Fallback>
            </mc:AlternateContent>
          </a:graphicData>
        </a:graphic>
      </p:graphicFrame>
    </p:spTree>
    <p:extLst>
      <p:ext uri="{BB962C8B-B14F-4D97-AF65-F5344CB8AC3E}">
        <p14:creationId xmlns:p14="http://schemas.microsoft.com/office/powerpoint/2010/main" val="36249589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Introduction</a:t>
            </a:r>
            <a:br>
              <a:rPr lang="en-US" dirty="0"/>
            </a:br>
            <a:r>
              <a:rPr lang="en-US" dirty="0">
                <a:solidFill>
                  <a:srgbClr val="FF0000"/>
                </a:solidFill>
              </a:rPr>
              <a:t>Bellman’s Principle of Optimality</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134050" y="1738149"/>
                <a:ext cx="10372150" cy="4303509"/>
              </a:xfrm>
            </p:spPr>
            <p:txBody>
              <a:bodyPr>
                <a:normAutofit fontScale="92500"/>
              </a:bodyPr>
              <a:lstStyle/>
              <a:p>
                <a:pPr marL="0" indent="0" algn="just">
                  <a:buNone/>
                </a:pPr>
                <a:r>
                  <a:rPr lang="en-US" dirty="0"/>
                  <a:t>Similarly, when the </a:t>
                </a:r>
                <a:r>
                  <a:rPr lang="en-US" dirty="0">
                    <a:solidFill>
                      <a:srgbClr val="0070C0"/>
                    </a:solidFill>
                  </a:rPr>
                  <a:t>forward recursive </a:t>
                </a:r>
                <a:r>
                  <a:rPr lang="en-US" dirty="0"/>
                  <a:t>technique is employed, if we denote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𝑛</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𝑛</m:t>
                            </m:r>
                          </m:sub>
                        </m:sSub>
                      </m:e>
                    </m:d>
                  </m:oMath>
                </a14:m>
                <a:r>
                  <a:rPr lang="en-US" dirty="0"/>
                  <a:t> as the </a:t>
                </a:r>
                <a:r>
                  <a:rPr lang="en-US" dirty="0">
                    <a:solidFill>
                      <a:srgbClr val="0070C0"/>
                    </a:solidFill>
                  </a:rPr>
                  <a:t>maximum total revenue </a:t>
                </a:r>
                <a:r>
                  <a:rPr lang="en-US" dirty="0"/>
                  <a:t>when the system move from stage 1 to stage </a:t>
                </a:r>
                <a14:m>
                  <m:oMath xmlns:m="http://schemas.openxmlformats.org/officeDocument/2006/math">
                    <m:r>
                      <a:rPr lang="en-US" i="1">
                        <a:latin typeface="Cambria Math" panose="02040503050406030204" pitchFamily="18" charset="0"/>
                      </a:rPr>
                      <m:t>𝑛</m:t>
                    </m:r>
                  </m:oMath>
                </a14:m>
                <a:r>
                  <a:rPr lang="en-US" dirty="0"/>
                  <a:t>, given the observed state at stage </a:t>
                </a:r>
                <a14:m>
                  <m:oMath xmlns:m="http://schemas.openxmlformats.org/officeDocument/2006/math">
                    <m:r>
                      <a:rPr lang="en-US" i="1">
                        <a:latin typeface="Cambria Math" panose="02040503050406030204" pitchFamily="18" charset="0"/>
                      </a:rPr>
                      <m:t>𝑛</m:t>
                    </m:r>
                  </m:oMath>
                </a14:m>
                <a:r>
                  <a:rPr lang="en-US" dirty="0"/>
                  <a:t> is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𝑛</m:t>
                        </m:r>
                      </m:sub>
                    </m:sSub>
                  </m:oMath>
                </a14:m>
                <a:r>
                  <a:rPr lang="en-US" dirty="0"/>
                  <a:t>, then: </a:t>
                </a:r>
              </a:p>
              <a:p>
                <a:pPr marL="0" indent="0" algn="just">
                  <a:buNone/>
                </a:pPr>
                <a:endParaRPr lang="en-US" dirty="0"/>
              </a:p>
              <a:p>
                <a:pPr marL="0" indent="0" algn="just">
                  <a:buNone/>
                </a:pPr>
                <a:r>
                  <a:rPr lang="en-US" dirty="0"/>
                  <a:t> </a:t>
                </a:r>
              </a:p>
              <a:p>
                <a:pPr marL="0" indent="0" algn="just">
                  <a:buNone/>
                </a:pPr>
                <a:endParaRPr lang="en-US" dirty="0"/>
              </a:p>
              <a:p>
                <a:pPr marL="0" indent="0" algn="just">
                  <a:buNone/>
                </a:pPr>
                <a:r>
                  <a:rPr lang="en-US" dirty="0"/>
                  <a:t>In which </a:t>
                </a:r>
                <a14:m>
                  <m:oMath xmlns:m="http://schemas.openxmlformats.org/officeDocument/2006/math">
                    <m:r>
                      <a:rPr lang="en-US" i="1">
                        <a:latin typeface="Cambria Math" panose="02040503050406030204" pitchFamily="18" charset="0"/>
                      </a:rPr>
                      <m:t>𝐷</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𝑛</m:t>
                            </m:r>
                            <m:r>
                              <a:rPr lang="en-US" b="0" i="1" smtClean="0">
                                <a:latin typeface="Cambria Math" panose="02040503050406030204" pitchFamily="18" charset="0"/>
                              </a:rPr>
                              <m:t>+1</m:t>
                            </m:r>
                          </m:sub>
                        </m:sSub>
                      </m:e>
                    </m:d>
                  </m:oMath>
                </a14:m>
                <a:r>
                  <a:rPr lang="en-US" dirty="0"/>
                  <a:t> is the set of all possible decisions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𝑥</m:t>
                        </m:r>
                      </m:e>
                      <m:sub>
                        <m:r>
                          <a:rPr lang="en-US" i="1">
                            <a:latin typeface="Cambria Math" panose="02040503050406030204" pitchFamily="18" charset="0"/>
                          </a:rPr>
                          <m:t>𝑛</m:t>
                        </m:r>
                      </m:sub>
                    </m:sSub>
                  </m:oMath>
                </a14:m>
                <a:r>
                  <a:rPr lang="en-US" dirty="0"/>
                  <a:t> at stage </a:t>
                </a:r>
                <a14:m>
                  <m:oMath xmlns:m="http://schemas.openxmlformats.org/officeDocument/2006/math">
                    <m:r>
                      <a:rPr lang="en-US" i="1">
                        <a:latin typeface="Cambria Math" panose="02040503050406030204" pitchFamily="18" charset="0"/>
                      </a:rPr>
                      <m:t>𝑛</m:t>
                    </m:r>
                  </m:oMath>
                </a14:m>
                <a:r>
                  <a:rPr lang="en-US" dirty="0"/>
                  <a:t> such that these decisions will help to transfer the states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𝑛</m:t>
                        </m:r>
                      </m:sub>
                    </m:sSub>
                  </m:oMath>
                </a14:m>
                <a:r>
                  <a:rPr lang="en-US" dirty="0"/>
                  <a:t>’s  at stage </a:t>
                </a:r>
                <a14:m>
                  <m:oMath xmlns:m="http://schemas.openxmlformats.org/officeDocument/2006/math">
                    <m:r>
                      <a:rPr lang="en-US" i="1">
                        <a:latin typeface="Cambria Math" panose="02040503050406030204" pitchFamily="18" charset="0"/>
                      </a:rPr>
                      <m:t>𝑛</m:t>
                    </m:r>
                    <m:r>
                      <a:rPr lang="en-US" i="1">
                        <a:latin typeface="Cambria Math" panose="02040503050406030204" pitchFamily="18" charset="0"/>
                      </a:rPr>
                      <m:t> </m:t>
                    </m:r>
                  </m:oMath>
                </a14:m>
                <a:r>
                  <a:rPr lang="en-US" dirty="0"/>
                  <a:t>to a </a:t>
                </a:r>
                <a:r>
                  <a:rPr lang="en-US" dirty="0">
                    <a:solidFill>
                      <a:srgbClr val="0070C0"/>
                    </a:solidFill>
                  </a:rPr>
                  <a:t>predefined</a:t>
                </a:r>
                <a:r>
                  <a:rPr lang="en-US" dirty="0"/>
                  <a:t> state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𝑛</m:t>
                        </m:r>
                        <m:r>
                          <a:rPr lang="en-US" b="0" i="1" smtClean="0">
                            <a:latin typeface="Cambria Math" panose="02040503050406030204" pitchFamily="18" charset="0"/>
                          </a:rPr>
                          <m:t>+1</m:t>
                        </m:r>
                      </m:sub>
                    </m:sSub>
                  </m:oMath>
                </a14:m>
                <a:r>
                  <a:rPr lang="en-US" dirty="0"/>
                  <a:t> in stage </a:t>
                </a:r>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+1</m:t>
                        </m:r>
                      </m:e>
                    </m:d>
                  </m:oMath>
                </a14:m>
                <a:r>
                  <a:rPr lang="en-US" dirty="0"/>
                  <a:t>, i.e.,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𝑛</m:t>
                        </m:r>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𝑛</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𝑛</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𝑛</m:t>
                            </m:r>
                          </m:sub>
                        </m:sSub>
                      </m:e>
                    </m:d>
                  </m:oMath>
                </a14:m>
                <a:r>
                  <a:rPr lang="en-US" dirty="0"/>
                  <a:t>.</a:t>
                </a:r>
              </a:p>
              <a:p>
                <a:pPr marL="0" indent="0" algn="just">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3"/>
                <a:stretch>
                  <a:fillRect l="-1058" t="-2266" r="-999" b="-425"/>
                </a:stretch>
              </a:blipFill>
            </p:spPr>
            <p:txBody>
              <a:bodyPr/>
              <a:lstStyle/>
              <a:p>
                <a:r>
                  <a:rPr lang="en-US">
                    <a:noFill/>
                  </a:rPr>
                  <a:t> </a:t>
                </a:r>
              </a:p>
            </p:txBody>
          </p:sp>
        </mc:Fallback>
      </mc:AlternateContent>
      <p:sp>
        <p:nvSpPr>
          <p:cNvPr id="4" name="Rectangle 2">
            <a:extLst>
              <a:ext uri="{FF2B5EF4-FFF2-40B4-BE49-F238E27FC236}">
                <a16:creationId xmlns:a16="http://schemas.microsoft.com/office/drawing/2014/main" id="{0F2A8E24-E7C7-4602-AB77-3DC9E1424DD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id="{D0569274-38A3-4CFD-8272-7F1624AFF711}"/>
              </a:ext>
            </a:extLst>
          </p:cNvPr>
          <p:cNvGraphicFramePr>
            <a:graphicFrameLocks noChangeAspect="1"/>
          </p:cNvGraphicFramePr>
          <p:nvPr>
            <p:extLst>
              <p:ext uri="{D42A27DB-BD31-4B8C-83A1-F6EECF244321}">
                <p14:modId xmlns:p14="http://schemas.microsoft.com/office/powerpoint/2010/main" val="938175738"/>
              </p:ext>
            </p:extLst>
          </p:nvPr>
        </p:nvGraphicFramePr>
        <p:xfrm>
          <a:off x="3375028" y="3531128"/>
          <a:ext cx="5270500" cy="717550"/>
        </p:xfrm>
        <a:graphic>
          <a:graphicData uri="http://schemas.openxmlformats.org/presentationml/2006/ole">
            <mc:AlternateContent xmlns:mc="http://schemas.openxmlformats.org/markup-compatibility/2006">
              <mc:Choice xmlns:v="urn:schemas-microsoft-com:vml" Requires="v">
                <p:oleObj spid="_x0000_s5129" name="Equation" r:id="rId4" imgW="5511600" imgH="723600" progId="Equation.DSMT4">
                  <p:embed/>
                </p:oleObj>
              </mc:Choice>
              <mc:Fallback>
                <p:oleObj name="Equation" r:id="rId4" imgW="5511600" imgH="723600" progId="Equation.DSMT4">
                  <p:embed/>
                  <p:pic>
                    <p:nvPicPr>
                      <p:cNvPr id="0" name="Object 1"/>
                      <p:cNvPicPr>
                        <a:picLocks noChangeAspect="1" noChangeArrowheads="1"/>
                      </p:cNvPicPr>
                      <p:nvPr/>
                    </p:nvPicPr>
                    <p:blipFill>
                      <a:blip r:embed="rId5"/>
                      <a:srcRect/>
                      <a:stretch>
                        <a:fillRect/>
                      </a:stretch>
                    </p:blipFill>
                    <p:spPr bwMode="auto">
                      <a:xfrm>
                        <a:off x="3375028" y="3531128"/>
                        <a:ext cx="5270500" cy="717550"/>
                      </a:xfrm>
                      <a:prstGeom prst="rect">
                        <a:avLst/>
                      </a:prstGeom>
                      <a:noFill/>
                      <a:ln w="25400">
                        <a:solidFill>
                          <a:schemeClr val="tx1"/>
                        </a:solidFill>
                      </a:ln>
                    </p:spPr>
                  </p:pic>
                </p:oleObj>
              </mc:Fallback>
            </mc:AlternateContent>
          </a:graphicData>
        </a:graphic>
      </p:graphicFrame>
    </p:spTree>
    <p:extLst>
      <p:ext uri="{BB962C8B-B14F-4D97-AF65-F5344CB8AC3E}">
        <p14:creationId xmlns:p14="http://schemas.microsoft.com/office/powerpoint/2010/main" val="4100872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Introduction</a:t>
            </a:r>
            <a:br>
              <a:rPr lang="en-US" dirty="0"/>
            </a:br>
            <a:r>
              <a:rPr lang="en-US" dirty="0">
                <a:solidFill>
                  <a:srgbClr val="FF0000"/>
                </a:solidFill>
              </a:rPr>
              <a:t>Bellman’s Principle of Optimality</a:t>
            </a:r>
          </a:p>
        </p:txBody>
      </p:sp>
      <p:sp>
        <p:nvSpPr>
          <p:cNvPr id="3" name="Content Placeholder 2"/>
          <p:cNvSpPr>
            <a:spLocks noGrp="1"/>
          </p:cNvSpPr>
          <p:nvPr>
            <p:ph idx="1"/>
          </p:nvPr>
        </p:nvSpPr>
        <p:spPr>
          <a:xfrm>
            <a:off x="1134050" y="1738149"/>
            <a:ext cx="10372150" cy="4303509"/>
          </a:xfrm>
        </p:spPr>
        <p:txBody>
          <a:bodyPr>
            <a:normAutofit/>
          </a:bodyPr>
          <a:lstStyle/>
          <a:p>
            <a:pPr marL="0" indent="0" algn="just">
              <a:buNone/>
            </a:pPr>
            <a:endParaRPr lang="en-US" dirty="0"/>
          </a:p>
          <a:p>
            <a:pPr marL="0" indent="0" algn="just">
              <a:buNone/>
            </a:pPr>
            <a:r>
              <a:rPr lang="en-US" dirty="0"/>
              <a:t>The Bellman’ optimality principle can help to establish recursive equations when </a:t>
            </a:r>
            <a:r>
              <a:rPr lang="en-US" dirty="0">
                <a:solidFill>
                  <a:schemeClr val="accent1"/>
                </a:solidFill>
              </a:rPr>
              <a:t>the structure of the problem can be arranged in stages</a:t>
            </a:r>
            <a:r>
              <a:rPr lang="en-US" dirty="0"/>
              <a:t>.</a:t>
            </a:r>
          </a:p>
        </p:txBody>
      </p:sp>
    </p:spTree>
    <p:extLst>
      <p:ext uri="{BB962C8B-B14F-4D97-AF65-F5344CB8AC3E}">
        <p14:creationId xmlns:p14="http://schemas.microsoft.com/office/powerpoint/2010/main" val="1653153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Introduction</a:t>
            </a:r>
            <a:br>
              <a:rPr lang="en-US" dirty="0"/>
            </a:br>
            <a:r>
              <a:rPr lang="en-US" dirty="0">
                <a:solidFill>
                  <a:srgbClr val="FF0000"/>
                </a:solidFill>
              </a:rPr>
              <a:t>Bellman’s Principle of Optimality</a:t>
            </a:r>
          </a:p>
        </p:txBody>
      </p:sp>
      <p:sp>
        <p:nvSpPr>
          <p:cNvPr id="3" name="Content Placeholder 2"/>
          <p:cNvSpPr>
            <a:spLocks noGrp="1"/>
          </p:cNvSpPr>
          <p:nvPr>
            <p:ph idx="1"/>
          </p:nvPr>
        </p:nvSpPr>
        <p:spPr>
          <a:xfrm>
            <a:off x="1134050" y="1738149"/>
            <a:ext cx="10372150" cy="4303509"/>
          </a:xfrm>
        </p:spPr>
        <p:txBody>
          <a:bodyPr>
            <a:normAutofit/>
          </a:bodyPr>
          <a:lstStyle/>
          <a:p>
            <a:pPr marL="0" indent="0" algn="just">
              <a:buNone/>
            </a:pPr>
            <a:r>
              <a:rPr lang="en-US" u="sng" dirty="0"/>
              <a:t>Example 2</a:t>
            </a:r>
            <a:r>
              <a:rPr lang="en-US" dirty="0"/>
              <a:t>: Find the shortage path from node 1 to node 10 of the network</a:t>
            </a:r>
          </a:p>
          <a:p>
            <a:pPr marL="0" indent="0" algn="just">
              <a:buNone/>
            </a:pPr>
            <a:endParaRPr lang="en-US" dirty="0"/>
          </a:p>
        </p:txBody>
      </p:sp>
      <p:graphicFrame>
        <p:nvGraphicFramePr>
          <p:cNvPr id="4" name="Object 3">
            <a:extLst>
              <a:ext uri="{FF2B5EF4-FFF2-40B4-BE49-F238E27FC236}">
                <a16:creationId xmlns:a16="http://schemas.microsoft.com/office/drawing/2014/main" id="{1633BC53-92BC-47D3-B30B-41FB0D9CB43B}"/>
              </a:ext>
            </a:extLst>
          </p:cNvPr>
          <p:cNvGraphicFramePr>
            <a:graphicFrameLocks noChangeAspect="1"/>
          </p:cNvGraphicFramePr>
          <p:nvPr>
            <p:extLst>
              <p:ext uri="{D42A27DB-BD31-4B8C-83A1-F6EECF244321}">
                <p14:modId xmlns:p14="http://schemas.microsoft.com/office/powerpoint/2010/main" val="1593200776"/>
              </p:ext>
            </p:extLst>
          </p:nvPr>
        </p:nvGraphicFramePr>
        <p:xfrm>
          <a:off x="2820285" y="2517775"/>
          <a:ext cx="6551429" cy="3323858"/>
        </p:xfrm>
        <a:graphic>
          <a:graphicData uri="http://schemas.openxmlformats.org/presentationml/2006/ole">
            <mc:AlternateContent xmlns:mc="http://schemas.openxmlformats.org/markup-compatibility/2006">
              <mc:Choice xmlns:v="urn:schemas-microsoft-com:vml" Requires="v">
                <p:oleObj spid="_x0000_s6151" name="Visio" r:id="rId3" imgW="4505489" imgH="2305042" progId="Visio.Drawing.11">
                  <p:embed/>
                </p:oleObj>
              </mc:Choice>
              <mc:Fallback>
                <p:oleObj name="Visio" r:id="rId3" imgW="4505489" imgH="2305042" progId="Visio.Drawing.11">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0285" y="2517775"/>
                        <a:ext cx="6551429" cy="332385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655950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Introduction</a:t>
            </a:r>
            <a:br>
              <a:rPr lang="en-US" dirty="0"/>
            </a:br>
            <a:r>
              <a:rPr lang="en-US" dirty="0">
                <a:solidFill>
                  <a:srgbClr val="FF0000"/>
                </a:solidFill>
              </a:rPr>
              <a:t>Bellman’s Principle of Optimality</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134050" y="1738149"/>
                <a:ext cx="10372150" cy="4303509"/>
              </a:xfrm>
            </p:spPr>
            <p:txBody>
              <a:bodyPr>
                <a:normAutofit fontScale="92500" lnSpcReduction="10000"/>
              </a:bodyPr>
              <a:lstStyle/>
              <a:p>
                <a:pPr marL="0" indent="0" algn="just">
                  <a:buNone/>
                </a:pPr>
                <a:r>
                  <a:rPr lang="en-US" dirty="0"/>
                  <a:t>Applying backward recursive approach, the solution can be found as follows:</a:t>
                </a:r>
              </a:p>
              <a:p>
                <a:pPr marL="0" indent="0" algn="just">
                  <a:buNone/>
                </a:pPr>
                <a:r>
                  <a:rPr lang="en-US" u="sng" dirty="0"/>
                  <a:t>Stage 4</a:t>
                </a:r>
                <a:r>
                  <a:rPr lang="en-US" dirty="0"/>
                  <a:t>:</a:t>
                </a:r>
              </a:p>
              <a:p>
                <a:pPr marL="0" indent="0" algn="just">
                  <a:buNone/>
                </a:pPr>
                <a:endParaRPr lang="en-US" dirty="0"/>
              </a:p>
              <a:p>
                <a:pPr marL="0" indent="0" algn="just">
                  <a:buNone/>
                </a:pPr>
                <a:endParaRPr lang="en-US" dirty="0"/>
              </a:p>
              <a:p>
                <a:pPr marL="0" indent="0" algn="just">
                  <a:buNone/>
                </a:pPr>
                <a:endParaRPr lang="en-US" dirty="0"/>
              </a:p>
              <a:p>
                <a:pPr marL="0" indent="0" algn="just">
                  <a:buNone/>
                </a:pPr>
                <a:endParaRPr lang="en-US" dirty="0"/>
              </a:p>
              <a:p>
                <a:pPr marL="0" indent="0" algn="just">
                  <a:buNone/>
                </a:pPr>
                <a:endParaRPr lang="en-US" dirty="0"/>
              </a:p>
              <a:p>
                <a:pPr marL="0" indent="0" algn="just">
                  <a:buNone/>
                </a:pPr>
                <a:r>
                  <a:rPr lang="en-US" dirty="0"/>
                  <a:t>In stage 4, the state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b="0" i="1" smtClean="0">
                            <a:latin typeface="Cambria Math" panose="02040503050406030204" pitchFamily="18" charset="0"/>
                          </a:rPr>
                          <m:t>4</m:t>
                        </m:r>
                      </m:sub>
                    </m:sSub>
                  </m:oMath>
                </a14:m>
                <a:r>
                  <a:rPr lang="en-US" dirty="0"/>
                  <a:t> can be </a:t>
                </a:r>
                <a:r>
                  <a:rPr lang="en-US" i="1" dirty="0">
                    <a:solidFill>
                      <a:schemeClr val="accent1"/>
                    </a:solidFill>
                  </a:rPr>
                  <a:t>node</a:t>
                </a:r>
                <a:r>
                  <a:rPr lang="en-US" dirty="0">
                    <a:solidFill>
                      <a:schemeClr val="accent1"/>
                    </a:solidFill>
                  </a:rPr>
                  <a:t> 8</a:t>
                </a:r>
                <a:r>
                  <a:rPr lang="en-US" dirty="0"/>
                  <a:t> or </a:t>
                </a:r>
                <a:r>
                  <a:rPr lang="en-US" i="1" dirty="0">
                    <a:solidFill>
                      <a:schemeClr val="accent1"/>
                    </a:solidFill>
                  </a:rPr>
                  <a:t>node</a:t>
                </a:r>
                <a:r>
                  <a:rPr lang="en-US" dirty="0">
                    <a:solidFill>
                      <a:schemeClr val="accent1"/>
                    </a:solidFill>
                  </a:rPr>
                  <a:t> 9</a:t>
                </a:r>
                <a:r>
                  <a:rPr lang="en-US" dirty="0"/>
                  <a:t>, and the only decision (i.e.,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4</m:t>
                        </m:r>
                      </m:sub>
                    </m:sSub>
                  </m:oMath>
                </a14:m>
                <a:r>
                  <a:rPr lang="en-US" dirty="0"/>
                  <a:t>) that can be taken is </a:t>
                </a:r>
                <a:r>
                  <a:rPr lang="en-US" i="1" dirty="0">
                    <a:solidFill>
                      <a:schemeClr val="accent1"/>
                    </a:solidFill>
                  </a:rPr>
                  <a:t>go to node </a:t>
                </a:r>
                <a:r>
                  <a:rPr lang="en-US" dirty="0">
                    <a:solidFill>
                      <a:schemeClr val="accent1"/>
                    </a:solidFill>
                  </a:rPr>
                  <a:t>10</a:t>
                </a:r>
                <a:r>
                  <a:rPr lang="en-US" dirty="0"/>
                  <a:t>.</a:t>
                </a:r>
              </a:p>
              <a:p>
                <a:pPr marL="0" indent="0" algn="just">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058" t="-3116" r="-999" b="-142"/>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593C35FC-4357-4287-AB45-747EBC0186F0}"/>
              </a:ext>
            </a:extLst>
          </p:cNvPr>
          <p:cNvPicPr>
            <a:picLocks noChangeAspect="1"/>
          </p:cNvPicPr>
          <p:nvPr/>
        </p:nvPicPr>
        <p:blipFill>
          <a:blip r:embed="rId3"/>
          <a:stretch>
            <a:fillRect/>
          </a:stretch>
        </p:blipFill>
        <p:spPr>
          <a:xfrm>
            <a:off x="2057065" y="3162769"/>
            <a:ext cx="7455132" cy="1695184"/>
          </a:xfrm>
          <a:prstGeom prst="rect">
            <a:avLst/>
          </a:prstGeom>
        </p:spPr>
      </p:pic>
    </p:spTree>
    <p:extLst>
      <p:ext uri="{BB962C8B-B14F-4D97-AF65-F5344CB8AC3E}">
        <p14:creationId xmlns:p14="http://schemas.microsoft.com/office/powerpoint/2010/main" val="448620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56177" y="2204653"/>
            <a:ext cx="9672210" cy="1121423"/>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sz="4400" b="0" i="0" kern="1200">
                <a:solidFill>
                  <a:schemeClr val="tx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n-US" sz="4800" dirty="0">
                <a:solidFill>
                  <a:srgbClr val="002060"/>
                </a:solidFill>
              </a:rPr>
              <a:t>Session 1.5: </a:t>
            </a:r>
          </a:p>
          <a:p>
            <a:r>
              <a:rPr lang="en-US" sz="4800" dirty="0">
                <a:solidFill>
                  <a:srgbClr val="002060"/>
                </a:solidFill>
              </a:rPr>
              <a:t>Dynamic Programming</a:t>
            </a:r>
          </a:p>
          <a:p>
            <a:endParaRPr lang="en-US" sz="3200" dirty="0">
              <a:solidFill>
                <a:srgbClr val="002060"/>
              </a:solidFill>
            </a:endParaRPr>
          </a:p>
        </p:txBody>
      </p:sp>
      <p:sp>
        <p:nvSpPr>
          <p:cNvPr id="5" name="Subtitle 4">
            <a:extLst>
              <a:ext uri="{FF2B5EF4-FFF2-40B4-BE49-F238E27FC236}">
                <a16:creationId xmlns:a16="http://schemas.microsoft.com/office/drawing/2014/main" id="{5A51033F-DC79-40D3-B922-49AF37BB890E}"/>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7754846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Introduction</a:t>
            </a:r>
            <a:br>
              <a:rPr lang="en-US" dirty="0"/>
            </a:br>
            <a:r>
              <a:rPr lang="en-US" dirty="0">
                <a:solidFill>
                  <a:srgbClr val="FF0000"/>
                </a:solidFill>
              </a:rPr>
              <a:t>Bellman’s Principle of Optimality</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134050" y="1738149"/>
                <a:ext cx="10372150" cy="4303509"/>
              </a:xfrm>
            </p:spPr>
            <p:txBody>
              <a:bodyPr>
                <a:normAutofit/>
              </a:bodyPr>
              <a:lstStyle/>
              <a:p>
                <a:pPr marL="0" indent="0" algn="just">
                  <a:buNone/>
                </a:pPr>
                <a:r>
                  <a:rPr lang="en-US" dirty="0"/>
                  <a:t>When the state is </a:t>
                </a:r>
                <a:r>
                  <a:rPr lang="en-US" i="1" dirty="0">
                    <a:solidFill>
                      <a:schemeClr val="accent1"/>
                    </a:solidFill>
                  </a:rPr>
                  <a:t>node</a:t>
                </a:r>
                <a:r>
                  <a:rPr lang="en-US" dirty="0">
                    <a:solidFill>
                      <a:schemeClr val="accent1"/>
                    </a:solidFill>
                  </a:rPr>
                  <a:t> 8</a:t>
                </a:r>
                <a:r>
                  <a:rPr lang="en-US" dirty="0"/>
                  <a:t>:  </a:t>
                </a:r>
              </a:p>
              <a:p>
                <a:pPr marL="0" indent="0" algn="just">
                  <a:buNone/>
                </a:pP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b="0" i="1" smtClean="0">
                            <a:latin typeface="Cambria Math" panose="02040503050406030204" pitchFamily="18" charset="0"/>
                          </a:rPr>
                          <m:t>4</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b="0" i="1" smtClean="0">
                                <a:latin typeface="Cambria Math" panose="02040503050406030204" pitchFamily="18" charset="0"/>
                              </a:rPr>
                              <m:t>4</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4</m:t>
                            </m:r>
                          </m:sub>
                        </m:sSub>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4</m:t>
                        </m:r>
                      </m:sub>
                    </m:sSub>
                    <m:d>
                      <m:dPr>
                        <m:ctrlPr>
                          <a:rPr lang="en-US" i="1">
                            <a:latin typeface="Cambria Math" panose="02040503050406030204" pitchFamily="18" charset="0"/>
                          </a:rPr>
                        </m:ctrlPr>
                      </m:dPr>
                      <m:e>
                        <m:r>
                          <a:rPr lang="en-US" b="0" i="1" smtClean="0">
                            <a:latin typeface="Cambria Math" panose="02040503050406030204" pitchFamily="18" charset="0"/>
                          </a:rPr>
                          <m:t>8</m:t>
                        </m:r>
                        <m:r>
                          <a:rPr lang="en-US" i="1">
                            <a:latin typeface="Cambria Math" panose="02040503050406030204" pitchFamily="18" charset="0"/>
                          </a:rPr>
                          <m:t>, </m:t>
                        </m:r>
                        <m:r>
                          <a:rPr lang="en-US" b="0" i="1" smtClean="0">
                            <a:latin typeface="Cambria Math" panose="02040503050406030204" pitchFamily="18" charset="0"/>
                          </a:rPr>
                          <m:t>10</m:t>
                        </m:r>
                      </m:e>
                    </m:d>
                    <m:r>
                      <a:rPr lang="en-US" b="0" i="1" smtClean="0">
                        <a:latin typeface="Cambria Math" panose="02040503050406030204" pitchFamily="18" charset="0"/>
                      </a:rPr>
                      <m:t>=3</m:t>
                    </m:r>
                  </m:oMath>
                </a14:m>
                <a:r>
                  <a:rPr lang="en-US" dirty="0"/>
                  <a: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5</m:t>
                        </m:r>
                      </m:sub>
                    </m:sSub>
                    <m:d>
                      <m:dPr>
                        <m:ctrlPr>
                          <a:rPr lang="en-US" i="1">
                            <a:latin typeface="Cambria Math" panose="02040503050406030204" pitchFamily="18" charset="0"/>
                          </a:rPr>
                        </m:ctrlPr>
                      </m:dPr>
                      <m:e>
                        <m:sSub>
                          <m:sSubPr>
                            <m:ctrlPr>
                              <a:rPr lang="en-US"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4</m:t>
                            </m:r>
                          </m:sub>
                        </m:sSub>
                        <m:d>
                          <m:dPr>
                            <m:ctrlPr>
                              <a:rPr lang="en-US"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4</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4</m:t>
                                </m:r>
                              </m:sub>
                            </m:sSub>
                          </m:e>
                        </m:d>
                      </m:e>
                    </m:d>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5</m:t>
                        </m:r>
                      </m:sub>
                    </m:sSub>
                    <m:d>
                      <m:dPr>
                        <m:ctrlPr>
                          <a:rPr lang="en-US" i="1">
                            <a:latin typeface="Cambria Math" panose="02040503050406030204" pitchFamily="18" charset="0"/>
                          </a:rPr>
                        </m:ctrlPr>
                      </m:dPr>
                      <m:e>
                        <m:r>
                          <a:rPr lang="en-US" i="1">
                            <a:latin typeface="Cambria Math" panose="02040503050406030204" pitchFamily="18" charset="0"/>
                          </a:rPr>
                          <m:t>10</m:t>
                        </m:r>
                      </m:e>
                    </m:d>
                    <m:r>
                      <a:rPr lang="en-US" b="0" i="1" smtClean="0">
                        <a:latin typeface="Cambria Math" panose="02040503050406030204" pitchFamily="18" charset="0"/>
                      </a:rPr>
                      <m:t>=0</m:t>
                    </m:r>
                  </m:oMath>
                </a14:m>
                <a:endParaRPr lang="en-US" b="0" dirty="0"/>
              </a:p>
              <a:p>
                <a:pPr marL="0" indent="0" algn="just">
                  <a:buNone/>
                </a:pPr>
                <a:r>
                  <a:rPr lang="en-US" dirty="0"/>
                  <a:t>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b="0" i="1" smtClean="0">
                            <a:latin typeface="Cambria Math" panose="02040503050406030204" pitchFamily="18" charset="0"/>
                          </a:rPr>
                          <m:t>4</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4</m:t>
                            </m:r>
                          </m:sub>
                        </m:sSub>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4</m:t>
                        </m:r>
                      </m:sub>
                    </m:sSub>
                    <m:d>
                      <m:dPr>
                        <m:ctrlPr>
                          <a:rPr lang="en-US" i="1">
                            <a:latin typeface="Cambria Math" panose="02040503050406030204" pitchFamily="18" charset="0"/>
                          </a:rPr>
                        </m:ctrlPr>
                      </m:dPr>
                      <m:e>
                        <m:r>
                          <a:rPr lang="en-US" b="0" i="1" smtClean="0">
                            <a:latin typeface="Cambria Math" panose="02040503050406030204" pitchFamily="18" charset="0"/>
                          </a:rPr>
                          <m:t>8</m:t>
                        </m:r>
                      </m:e>
                    </m:d>
                    <m:r>
                      <a:rPr lang="en-US" b="0" i="1" smtClean="0">
                        <a:latin typeface="Cambria Math" panose="02040503050406030204" pitchFamily="18" charset="0"/>
                      </a:rPr>
                      <m:t>=3</m:t>
                    </m:r>
                  </m:oMath>
                </a14:m>
                <a:endParaRPr lang="en-US" dirty="0"/>
              </a:p>
              <a:p>
                <a:pPr marL="0" indent="0" algn="just">
                  <a:buNone/>
                </a:pPr>
                <a:r>
                  <a:rPr lang="en-US" dirty="0"/>
                  <a:t>When the state is </a:t>
                </a:r>
                <a:r>
                  <a:rPr lang="en-US" i="1" dirty="0">
                    <a:solidFill>
                      <a:schemeClr val="accent1"/>
                    </a:solidFill>
                  </a:rPr>
                  <a:t>node</a:t>
                </a:r>
                <a:r>
                  <a:rPr lang="en-US" dirty="0">
                    <a:solidFill>
                      <a:schemeClr val="accent1"/>
                    </a:solidFill>
                  </a:rPr>
                  <a:t> 9</a:t>
                </a:r>
                <a:r>
                  <a:rPr lang="en-US" dirty="0"/>
                  <a:t>:  </a:t>
                </a:r>
              </a:p>
              <a:p>
                <a:pPr marL="0" indent="0" algn="just">
                  <a:buNone/>
                </a:pP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4</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4</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4</m:t>
                            </m:r>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4</m:t>
                        </m:r>
                      </m:sub>
                    </m:sSub>
                    <m:d>
                      <m:dPr>
                        <m:ctrlPr>
                          <a:rPr lang="en-US" i="1">
                            <a:latin typeface="Cambria Math" panose="02040503050406030204" pitchFamily="18" charset="0"/>
                          </a:rPr>
                        </m:ctrlPr>
                      </m:dPr>
                      <m:e>
                        <m:r>
                          <a:rPr lang="en-US" b="0" i="1" smtClean="0">
                            <a:latin typeface="Cambria Math" panose="02040503050406030204" pitchFamily="18" charset="0"/>
                          </a:rPr>
                          <m:t>9</m:t>
                        </m:r>
                        <m:r>
                          <a:rPr lang="en-US" i="1">
                            <a:latin typeface="Cambria Math" panose="02040503050406030204" pitchFamily="18" charset="0"/>
                          </a:rPr>
                          <m:t>, </m:t>
                        </m:r>
                        <m:r>
                          <a:rPr lang="en-US" i="1">
                            <a:latin typeface="Cambria Math" panose="02040503050406030204" pitchFamily="18" charset="0"/>
                          </a:rPr>
                          <m:t>10</m:t>
                        </m:r>
                      </m:e>
                    </m:d>
                    <m:r>
                      <a:rPr lang="en-US" i="1">
                        <a:latin typeface="Cambria Math" panose="02040503050406030204" pitchFamily="18" charset="0"/>
                      </a:rPr>
                      <m:t>=</m:t>
                    </m:r>
                    <m:r>
                      <a:rPr lang="en-US" b="0" i="1" smtClean="0">
                        <a:latin typeface="Cambria Math" panose="02040503050406030204" pitchFamily="18" charset="0"/>
                      </a:rPr>
                      <m:t>4</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5</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4</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4</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4</m:t>
                                </m:r>
                              </m:sub>
                            </m:sSub>
                          </m:e>
                        </m:d>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5</m:t>
                        </m:r>
                      </m:sub>
                    </m:sSub>
                    <m:d>
                      <m:dPr>
                        <m:ctrlPr>
                          <a:rPr lang="en-US" i="1">
                            <a:latin typeface="Cambria Math" panose="02040503050406030204" pitchFamily="18" charset="0"/>
                          </a:rPr>
                        </m:ctrlPr>
                      </m:dPr>
                      <m:e>
                        <m:r>
                          <a:rPr lang="en-US" i="1">
                            <a:latin typeface="Cambria Math" panose="02040503050406030204" pitchFamily="18" charset="0"/>
                          </a:rPr>
                          <m:t>10</m:t>
                        </m:r>
                      </m:e>
                    </m:d>
                    <m:r>
                      <a:rPr lang="en-US" i="1">
                        <a:latin typeface="Cambria Math" panose="02040503050406030204" pitchFamily="18" charset="0"/>
                      </a:rPr>
                      <m:t>=0</m:t>
                    </m:r>
                  </m:oMath>
                </a14:m>
                <a:endParaRPr lang="en-US" dirty="0"/>
              </a:p>
              <a:p>
                <a:pPr marL="0" indent="0" algn="just">
                  <a:buNone/>
                </a:pPr>
                <a:r>
                  <a:rPr lang="en-US" dirty="0"/>
                  <a:t>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4</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4</m:t>
                            </m:r>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4</m:t>
                        </m:r>
                      </m:sub>
                    </m:sSub>
                    <m:d>
                      <m:dPr>
                        <m:ctrlPr>
                          <a:rPr lang="en-US" i="1">
                            <a:latin typeface="Cambria Math" panose="02040503050406030204" pitchFamily="18" charset="0"/>
                          </a:rPr>
                        </m:ctrlPr>
                      </m:dPr>
                      <m:e>
                        <m:r>
                          <a:rPr lang="en-US" b="0" i="1" smtClean="0">
                            <a:latin typeface="Cambria Math" panose="02040503050406030204" pitchFamily="18" charset="0"/>
                          </a:rPr>
                          <m:t>9</m:t>
                        </m:r>
                      </m:e>
                    </m:d>
                    <m:r>
                      <a:rPr lang="en-US" i="1">
                        <a:latin typeface="Cambria Math" panose="02040503050406030204" pitchFamily="18" charset="0"/>
                      </a:rPr>
                      <m:t>=</m:t>
                    </m:r>
                    <m:r>
                      <a:rPr lang="en-US" b="0" i="1" smtClean="0">
                        <a:latin typeface="Cambria Math" panose="02040503050406030204" pitchFamily="18" charset="0"/>
                      </a:rPr>
                      <m:t>4</m:t>
                    </m:r>
                  </m:oMath>
                </a14:m>
                <a:endParaRPr lang="en-US" dirty="0"/>
              </a:p>
              <a:p>
                <a:pPr marL="0" indent="0" algn="just">
                  <a:buNone/>
                </a:pPr>
                <a:r>
                  <a:rPr lang="en-US" dirty="0"/>
                  <a:t>Due to the fact that there exists only one possible decision, that decision is the optimal decision.</a:t>
                </a:r>
              </a:p>
              <a:p>
                <a:pPr marL="0" indent="0" algn="just">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175" t="-2408" r="-1175"/>
                </a:stretch>
              </a:blipFill>
            </p:spPr>
            <p:txBody>
              <a:bodyPr/>
              <a:lstStyle/>
              <a:p>
                <a:r>
                  <a:rPr lang="en-US">
                    <a:noFill/>
                  </a:rPr>
                  <a:t> </a:t>
                </a:r>
              </a:p>
            </p:txBody>
          </p:sp>
        </mc:Fallback>
      </mc:AlternateContent>
    </p:spTree>
    <p:extLst>
      <p:ext uri="{BB962C8B-B14F-4D97-AF65-F5344CB8AC3E}">
        <p14:creationId xmlns:p14="http://schemas.microsoft.com/office/powerpoint/2010/main" val="41007148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Introduction</a:t>
            </a:r>
            <a:br>
              <a:rPr lang="en-US" dirty="0"/>
            </a:br>
            <a:r>
              <a:rPr lang="en-US" dirty="0">
                <a:solidFill>
                  <a:srgbClr val="FF0000"/>
                </a:solidFill>
              </a:rPr>
              <a:t>Bellman’s Principle of Optimality</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134050" y="1738149"/>
                <a:ext cx="10372150" cy="4303509"/>
              </a:xfrm>
            </p:spPr>
            <p:txBody>
              <a:bodyPr>
                <a:normAutofit/>
              </a:bodyPr>
              <a:lstStyle/>
              <a:p>
                <a:pPr marL="0" indent="0" algn="just">
                  <a:buNone/>
                </a:pPr>
                <a:r>
                  <a:rPr lang="en-US" u="sng" dirty="0"/>
                  <a:t>Stage 3</a:t>
                </a:r>
                <a:r>
                  <a:rPr lang="en-US" dirty="0"/>
                  <a:t>:</a:t>
                </a:r>
              </a:p>
              <a:p>
                <a:pPr marL="0" indent="0" algn="just">
                  <a:buNone/>
                </a:pPr>
                <a:endParaRPr lang="en-US" dirty="0"/>
              </a:p>
              <a:p>
                <a:pPr marL="0" indent="0" algn="just">
                  <a:buNone/>
                </a:pPr>
                <a:endParaRPr lang="en-US" dirty="0"/>
              </a:p>
              <a:p>
                <a:pPr marL="0" indent="0" algn="just">
                  <a:buNone/>
                </a:pPr>
                <a:endParaRPr lang="en-US" dirty="0"/>
              </a:p>
              <a:p>
                <a:pPr marL="0" indent="0" algn="just">
                  <a:buNone/>
                </a:pPr>
                <a:endParaRPr lang="en-US" dirty="0"/>
              </a:p>
              <a:p>
                <a:pPr marL="0" indent="0" algn="just">
                  <a:buNone/>
                </a:pPr>
                <a:endParaRPr lang="en-US" dirty="0"/>
              </a:p>
              <a:p>
                <a:pPr marL="0" indent="0" algn="just">
                  <a:buNone/>
                </a:pPr>
                <a:r>
                  <a:rPr lang="en-US" dirty="0"/>
                  <a:t>In this stage, the state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b="0" i="1" smtClean="0">
                            <a:latin typeface="Cambria Math" panose="02040503050406030204" pitchFamily="18" charset="0"/>
                          </a:rPr>
                          <m:t>3</m:t>
                        </m:r>
                      </m:sub>
                    </m:sSub>
                  </m:oMath>
                </a14:m>
                <a:r>
                  <a:rPr lang="en-US" dirty="0"/>
                  <a:t> can be </a:t>
                </a:r>
                <a:r>
                  <a:rPr lang="en-US" i="1" dirty="0">
                    <a:solidFill>
                      <a:schemeClr val="accent1"/>
                    </a:solidFill>
                  </a:rPr>
                  <a:t>node</a:t>
                </a:r>
                <a:r>
                  <a:rPr lang="en-US" dirty="0">
                    <a:solidFill>
                      <a:schemeClr val="accent1"/>
                    </a:solidFill>
                  </a:rPr>
                  <a:t> 5</a:t>
                </a:r>
                <a:r>
                  <a:rPr lang="en-US" dirty="0"/>
                  <a:t>, </a:t>
                </a:r>
                <a:r>
                  <a:rPr lang="en-US" i="1" dirty="0">
                    <a:solidFill>
                      <a:schemeClr val="accent1"/>
                    </a:solidFill>
                  </a:rPr>
                  <a:t>node</a:t>
                </a:r>
                <a:r>
                  <a:rPr lang="en-US" dirty="0">
                    <a:solidFill>
                      <a:schemeClr val="accent1"/>
                    </a:solidFill>
                  </a:rPr>
                  <a:t> 6</a:t>
                </a:r>
                <a:r>
                  <a:rPr lang="en-US" dirty="0"/>
                  <a:t> or </a:t>
                </a:r>
                <a:r>
                  <a:rPr lang="en-US" i="1" dirty="0">
                    <a:solidFill>
                      <a:schemeClr val="accent1"/>
                    </a:solidFill>
                  </a:rPr>
                  <a:t>node</a:t>
                </a:r>
                <a:r>
                  <a:rPr lang="en-US" dirty="0">
                    <a:solidFill>
                      <a:schemeClr val="accent1"/>
                    </a:solidFill>
                  </a:rPr>
                  <a:t> 7</a:t>
                </a:r>
                <a:r>
                  <a:rPr lang="en-US" dirty="0"/>
                  <a:t>. The decision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oMath>
                </a14:m>
                <a:r>
                  <a:rPr lang="en-US" dirty="0"/>
                  <a:t> can be </a:t>
                </a:r>
                <a:r>
                  <a:rPr lang="en-US" i="1" dirty="0">
                    <a:solidFill>
                      <a:schemeClr val="accent1"/>
                    </a:solidFill>
                  </a:rPr>
                  <a:t>go to node </a:t>
                </a:r>
                <a:r>
                  <a:rPr lang="en-US" dirty="0">
                    <a:solidFill>
                      <a:schemeClr val="accent1"/>
                    </a:solidFill>
                  </a:rPr>
                  <a:t>8 </a:t>
                </a:r>
                <a:r>
                  <a:rPr lang="en-US" dirty="0"/>
                  <a:t>or</a:t>
                </a:r>
                <a:r>
                  <a:rPr lang="en-US" dirty="0">
                    <a:solidFill>
                      <a:schemeClr val="accent1"/>
                    </a:solidFill>
                  </a:rPr>
                  <a:t> </a:t>
                </a:r>
                <a:r>
                  <a:rPr lang="en-US" i="1" dirty="0">
                    <a:solidFill>
                      <a:schemeClr val="accent1"/>
                    </a:solidFill>
                  </a:rPr>
                  <a:t>go to node </a:t>
                </a:r>
                <a:r>
                  <a:rPr lang="en-US" dirty="0">
                    <a:solidFill>
                      <a:schemeClr val="accent1"/>
                    </a:solidFill>
                  </a:rPr>
                  <a:t>9</a:t>
                </a:r>
                <a:r>
                  <a:rPr lang="en-US" dirty="0"/>
                  <a:t>.</a:t>
                </a:r>
              </a:p>
              <a:p>
                <a:pPr marL="0" indent="0" algn="just">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3"/>
                <a:stretch>
                  <a:fillRect l="-1175" t="-2408" r="-1175"/>
                </a:stretch>
              </a:blipFill>
            </p:spPr>
            <p:txBody>
              <a:bodyPr/>
              <a:lstStyle/>
              <a:p>
                <a:r>
                  <a:rPr lang="en-US">
                    <a:noFill/>
                  </a:rPr>
                  <a:t> </a:t>
                </a:r>
              </a:p>
            </p:txBody>
          </p:sp>
        </mc:Fallback>
      </mc:AlternateContent>
      <p:pic>
        <p:nvPicPr>
          <p:cNvPr id="11" name="Picture 10">
            <a:extLst>
              <a:ext uri="{FF2B5EF4-FFF2-40B4-BE49-F238E27FC236}">
                <a16:creationId xmlns:a16="http://schemas.microsoft.com/office/drawing/2014/main" id="{37EB516A-71A0-4E9D-8348-A73EB848C816}"/>
              </a:ext>
            </a:extLst>
          </p:cNvPr>
          <p:cNvPicPr>
            <a:picLocks noChangeAspect="1"/>
          </p:cNvPicPr>
          <p:nvPr/>
        </p:nvPicPr>
        <p:blipFill>
          <a:blip r:embed="rId4"/>
          <a:stretch>
            <a:fillRect/>
          </a:stretch>
        </p:blipFill>
        <p:spPr>
          <a:xfrm>
            <a:off x="2253739" y="2574879"/>
            <a:ext cx="7684521" cy="2059297"/>
          </a:xfrm>
          <a:prstGeom prst="rect">
            <a:avLst/>
          </a:prstGeom>
        </p:spPr>
      </p:pic>
    </p:spTree>
    <p:extLst>
      <p:ext uri="{BB962C8B-B14F-4D97-AF65-F5344CB8AC3E}">
        <p14:creationId xmlns:p14="http://schemas.microsoft.com/office/powerpoint/2010/main" val="30917833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Introduction</a:t>
            </a:r>
            <a:br>
              <a:rPr lang="en-US" dirty="0"/>
            </a:br>
            <a:r>
              <a:rPr lang="en-US" dirty="0">
                <a:solidFill>
                  <a:srgbClr val="FF0000"/>
                </a:solidFill>
              </a:rPr>
              <a:t>Bellman’s Principle of Optimality</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134050" y="1738149"/>
                <a:ext cx="10372150" cy="4303509"/>
              </a:xfrm>
            </p:spPr>
            <p:txBody>
              <a:bodyPr>
                <a:normAutofit/>
              </a:bodyPr>
              <a:lstStyle/>
              <a:p>
                <a:pPr marL="0" indent="0" algn="just">
                  <a:buNone/>
                </a:pPr>
                <a:r>
                  <a:rPr lang="en-US" u="sng" dirty="0"/>
                  <a:t>When the state is </a:t>
                </a:r>
                <a:r>
                  <a:rPr lang="en-US" i="1" u="sng" dirty="0">
                    <a:solidFill>
                      <a:srgbClr val="0070C0"/>
                    </a:solidFill>
                  </a:rPr>
                  <a:t>node</a:t>
                </a:r>
                <a:r>
                  <a:rPr lang="en-US" u="sng" dirty="0">
                    <a:solidFill>
                      <a:srgbClr val="0070C0"/>
                    </a:solidFill>
                  </a:rPr>
                  <a:t> 5</a:t>
                </a:r>
                <a:r>
                  <a:rPr lang="en-US" dirty="0"/>
                  <a:t>:</a:t>
                </a:r>
              </a:p>
              <a:p>
                <a:pPr marL="0" indent="0" algn="just">
                  <a:buNone/>
                </a:pPr>
                <a:r>
                  <a:rPr lang="en-US" dirty="0"/>
                  <a:t>If the decision is </a:t>
                </a:r>
                <a:r>
                  <a:rPr lang="en-US" i="1" dirty="0">
                    <a:solidFill>
                      <a:srgbClr val="0070C0"/>
                    </a:solidFill>
                  </a:rPr>
                  <a:t>go to node </a:t>
                </a:r>
                <a:r>
                  <a:rPr lang="en-US" dirty="0">
                    <a:solidFill>
                      <a:srgbClr val="0070C0"/>
                    </a:solidFill>
                  </a:rPr>
                  <a:t>8</a:t>
                </a:r>
                <a:r>
                  <a:rPr lang="en-US" dirty="0"/>
                  <a:t>:</a:t>
                </a:r>
              </a:p>
              <a:p>
                <a:pPr marL="0" indent="0" algn="just">
                  <a:buNone/>
                </a:pP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b="0" i="1" smtClean="0">
                            <a:latin typeface="Cambria Math" panose="02040503050406030204" pitchFamily="18" charset="0"/>
                          </a:rPr>
                          <m:t>3</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b="0" i="1" smtClean="0">
                                <a:latin typeface="Cambria Math" panose="02040503050406030204" pitchFamily="18" charset="0"/>
                              </a:rPr>
                              <m:t>3</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3</m:t>
                            </m:r>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b="0" i="1" smtClean="0">
                            <a:latin typeface="Cambria Math" panose="02040503050406030204" pitchFamily="18" charset="0"/>
                          </a:rPr>
                          <m:t>3</m:t>
                        </m:r>
                      </m:sub>
                    </m:sSub>
                    <m:d>
                      <m:dPr>
                        <m:ctrlPr>
                          <a:rPr lang="en-US" i="1">
                            <a:latin typeface="Cambria Math" panose="02040503050406030204" pitchFamily="18" charset="0"/>
                          </a:rPr>
                        </m:ctrlPr>
                      </m:dPr>
                      <m:e>
                        <m:r>
                          <a:rPr lang="en-US" b="0" i="1" smtClean="0">
                            <a:latin typeface="Cambria Math" panose="02040503050406030204" pitchFamily="18" charset="0"/>
                          </a:rPr>
                          <m:t>5</m:t>
                        </m:r>
                        <m:r>
                          <a:rPr lang="en-US" i="1">
                            <a:latin typeface="Cambria Math" panose="02040503050406030204" pitchFamily="18" charset="0"/>
                          </a:rPr>
                          <m:t>, </m:t>
                        </m:r>
                        <m:r>
                          <a:rPr lang="en-US" b="0" i="1" smtClean="0">
                            <a:latin typeface="Cambria Math" panose="02040503050406030204" pitchFamily="18" charset="0"/>
                          </a:rPr>
                          <m:t>8</m:t>
                        </m:r>
                      </m:e>
                    </m:d>
                    <m:r>
                      <a:rPr lang="en-US" i="1">
                        <a:latin typeface="Cambria Math" panose="02040503050406030204" pitchFamily="18" charset="0"/>
                      </a:rPr>
                      <m:t>=</m:t>
                    </m:r>
                    <m:r>
                      <a:rPr lang="en-US" b="0" i="1" smtClean="0">
                        <a:latin typeface="Cambria Math" panose="02040503050406030204" pitchFamily="18" charset="0"/>
                      </a:rPr>
                      <m:t>1</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b="0" i="1" smtClean="0">
                            <a:latin typeface="Cambria Math" panose="02040503050406030204" pitchFamily="18" charset="0"/>
                          </a:rPr>
                          <m:t>4</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b="0" i="1" smtClean="0">
                                <a:latin typeface="Cambria Math" panose="02040503050406030204" pitchFamily="18" charset="0"/>
                              </a:rPr>
                              <m:t>3</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b="0" i="1" smtClean="0">
                                    <a:latin typeface="Cambria Math" panose="02040503050406030204" pitchFamily="18" charset="0"/>
                                  </a:rPr>
                                  <m:t>3</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3</m:t>
                                </m:r>
                              </m:sub>
                            </m:sSub>
                          </m:e>
                        </m:d>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b="0" i="1" smtClean="0">
                            <a:latin typeface="Cambria Math" panose="02040503050406030204" pitchFamily="18" charset="0"/>
                          </a:rPr>
                          <m:t>4</m:t>
                        </m:r>
                      </m:sub>
                    </m:sSub>
                    <m:d>
                      <m:dPr>
                        <m:ctrlPr>
                          <a:rPr lang="en-US" i="1">
                            <a:latin typeface="Cambria Math" panose="02040503050406030204" pitchFamily="18" charset="0"/>
                          </a:rPr>
                        </m:ctrlPr>
                      </m:dPr>
                      <m:e>
                        <m:r>
                          <a:rPr lang="en-US" b="0" i="1" smtClean="0">
                            <a:latin typeface="Cambria Math" panose="02040503050406030204" pitchFamily="18" charset="0"/>
                          </a:rPr>
                          <m:t>8</m:t>
                        </m:r>
                      </m:e>
                    </m:d>
                    <m:r>
                      <a:rPr lang="en-US" i="1">
                        <a:latin typeface="Cambria Math" panose="02040503050406030204" pitchFamily="18" charset="0"/>
                      </a:rPr>
                      <m:t>=</m:t>
                    </m:r>
                    <m:r>
                      <a:rPr lang="en-US" b="0" i="1" smtClean="0">
                        <a:latin typeface="Cambria Math" panose="02040503050406030204" pitchFamily="18" charset="0"/>
                      </a:rPr>
                      <m:t>3</m:t>
                    </m:r>
                  </m:oMath>
                </a14:m>
                <a:endParaRPr lang="en-US" dirty="0"/>
              </a:p>
              <a:p>
                <a:pPr marL="0" indent="0" algn="just">
                  <a:buNone/>
                </a:pPr>
                <a:r>
                  <a:rPr lang="en-US" dirty="0"/>
                  <a:t>If the decision is </a:t>
                </a:r>
                <a:r>
                  <a:rPr lang="en-US" i="1" dirty="0">
                    <a:solidFill>
                      <a:srgbClr val="0070C0"/>
                    </a:solidFill>
                  </a:rPr>
                  <a:t>go to node </a:t>
                </a:r>
                <a:r>
                  <a:rPr lang="en-US" dirty="0">
                    <a:solidFill>
                      <a:srgbClr val="0070C0"/>
                    </a:solidFill>
                  </a:rPr>
                  <a:t>9</a:t>
                </a:r>
                <a:r>
                  <a:rPr lang="en-US" dirty="0"/>
                  <a:t>:</a:t>
                </a:r>
              </a:p>
              <a:p>
                <a:pPr marL="0" indent="0" algn="just">
                  <a:buNone/>
                </a:pP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3</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3</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3</m:t>
                            </m:r>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3</m:t>
                        </m:r>
                      </m:sub>
                    </m:sSub>
                    <m:d>
                      <m:dPr>
                        <m:ctrlPr>
                          <a:rPr lang="en-US" i="1">
                            <a:latin typeface="Cambria Math" panose="02040503050406030204" pitchFamily="18" charset="0"/>
                          </a:rPr>
                        </m:ctrlPr>
                      </m:dPr>
                      <m:e>
                        <m:r>
                          <a:rPr lang="en-US" i="1">
                            <a:latin typeface="Cambria Math" panose="02040503050406030204" pitchFamily="18" charset="0"/>
                          </a:rPr>
                          <m:t>5</m:t>
                        </m:r>
                        <m:r>
                          <a:rPr lang="en-US" i="1">
                            <a:latin typeface="Cambria Math" panose="02040503050406030204" pitchFamily="18" charset="0"/>
                          </a:rPr>
                          <m:t>, </m:t>
                        </m:r>
                        <m:r>
                          <a:rPr lang="en-US" b="0" i="1" smtClean="0">
                            <a:latin typeface="Cambria Math" panose="02040503050406030204" pitchFamily="18" charset="0"/>
                          </a:rPr>
                          <m:t>9</m:t>
                        </m:r>
                      </m:e>
                    </m:d>
                    <m:r>
                      <a:rPr lang="en-US" i="1">
                        <a:latin typeface="Cambria Math" panose="02040503050406030204" pitchFamily="18" charset="0"/>
                      </a:rPr>
                      <m:t>=</m:t>
                    </m:r>
                    <m:r>
                      <a:rPr lang="en-US" b="0" i="1" smtClean="0">
                        <a:latin typeface="Cambria Math" panose="02040503050406030204" pitchFamily="18" charset="0"/>
                      </a:rPr>
                      <m:t>4</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4</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3</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3</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3</m:t>
                                </m:r>
                              </m:sub>
                            </m:sSub>
                          </m:e>
                        </m:d>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4</m:t>
                        </m:r>
                      </m:sub>
                    </m:sSub>
                    <m:d>
                      <m:dPr>
                        <m:ctrlPr>
                          <a:rPr lang="en-US" i="1">
                            <a:latin typeface="Cambria Math" panose="02040503050406030204" pitchFamily="18" charset="0"/>
                          </a:rPr>
                        </m:ctrlPr>
                      </m:dPr>
                      <m:e>
                        <m:r>
                          <a:rPr lang="en-US" b="0" i="1" smtClean="0">
                            <a:latin typeface="Cambria Math" panose="02040503050406030204" pitchFamily="18" charset="0"/>
                          </a:rPr>
                          <m:t>9</m:t>
                        </m:r>
                      </m:e>
                    </m:d>
                    <m:r>
                      <a:rPr lang="en-US" i="1">
                        <a:latin typeface="Cambria Math" panose="02040503050406030204" pitchFamily="18" charset="0"/>
                      </a:rPr>
                      <m:t>=</m:t>
                    </m:r>
                    <m:r>
                      <a:rPr lang="en-US" b="0" i="1" smtClean="0">
                        <a:latin typeface="Cambria Math" panose="02040503050406030204" pitchFamily="18" charset="0"/>
                      </a:rPr>
                      <m:t>4</m:t>
                    </m:r>
                  </m:oMath>
                </a14:m>
                <a:endParaRPr lang="en-US" dirty="0"/>
              </a:p>
              <a:p>
                <a:pPr marL="0" indent="0" algn="just">
                  <a:buNone/>
                </a:pPr>
                <a:endParaRPr lang="en-US" dirty="0"/>
              </a:p>
              <a:p>
                <a:pPr marL="0" indent="0" algn="just">
                  <a:buNone/>
                </a:pPr>
                <a:r>
                  <a:rPr lang="en-US" dirty="0"/>
                  <a:t>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b="0" i="1" smtClean="0">
                            <a:latin typeface="Cambria Math" panose="02040503050406030204" pitchFamily="18" charset="0"/>
                          </a:rPr>
                          <m:t>3</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b="0" i="1" smtClean="0">
                                <a:latin typeface="Cambria Math" panose="02040503050406030204" pitchFamily="18" charset="0"/>
                              </a:rPr>
                              <m:t>3</m:t>
                            </m:r>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b="0" i="1" smtClean="0">
                            <a:latin typeface="Cambria Math" panose="02040503050406030204" pitchFamily="18" charset="0"/>
                          </a:rPr>
                          <m:t>3</m:t>
                        </m:r>
                      </m:sub>
                    </m:sSub>
                    <m:d>
                      <m:dPr>
                        <m:ctrlPr>
                          <a:rPr lang="en-US" i="1">
                            <a:latin typeface="Cambria Math" panose="02040503050406030204" pitchFamily="18" charset="0"/>
                          </a:rPr>
                        </m:ctrlPr>
                      </m:dPr>
                      <m:e>
                        <m:r>
                          <a:rPr lang="en-US" b="0" i="1" smtClean="0">
                            <a:latin typeface="Cambria Math" panose="02040503050406030204" pitchFamily="18" charset="0"/>
                          </a:rPr>
                          <m:t>5</m:t>
                        </m:r>
                      </m:e>
                    </m:d>
                    <m:r>
                      <a:rPr lang="en-US" i="1">
                        <a:latin typeface="Cambria Math" panose="02040503050406030204" pitchFamily="18" charset="0"/>
                      </a:rPr>
                      <m:t>=</m:t>
                    </m:r>
                    <m:r>
                      <m:rPr>
                        <m:sty m:val="p"/>
                      </m:rPr>
                      <a:rPr lang="en-US" b="0" i="0" smtClean="0">
                        <a:latin typeface="Cambria Math" panose="02040503050406030204" pitchFamily="18" charset="0"/>
                      </a:rPr>
                      <m:t>Min</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1+3,4+4</m:t>
                        </m:r>
                      </m:e>
                    </m:d>
                    <m:r>
                      <a:rPr lang="en-US" b="0" i="1" smtClean="0">
                        <a:latin typeface="Cambria Math" panose="02040503050406030204" pitchFamily="18" charset="0"/>
                      </a:rPr>
                      <m:t>=4</m:t>
                    </m:r>
                  </m:oMath>
                </a14:m>
                <a:endParaRPr lang="en-US" dirty="0"/>
              </a:p>
              <a:p>
                <a:pPr marL="0" indent="0" algn="just">
                  <a:buNone/>
                </a:pPr>
                <a:r>
                  <a:rPr lang="en-US" dirty="0"/>
                  <a:t>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	 Optimal decision: </a:t>
                </a:r>
                <a:r>
                  <a:rPr lang="en-US" i="1" dirty="0">
                    <a:solidFill>
                      <a:srgbClr val="0070C0"/>
                    </a:solidFill>
                  </a:rPr>
                  <a:t>go to node </a:t>
                </a:r>
                <a:r>
                  <a:rPr lang="en-US" dirty="0">
                    <a:solidFill>
                      <a:srgbClr val="0070C0"/>
                    </a:solidFill>
                  </a:rPr>
                  <a:t>8</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175" t="-2408" b="-425"/>
                </a:stretch>
              </a:blipFill>
            </p:spPr>
            <p:txBody>
              <a:bodyPr/>
              <a:lstStyle/>
              <a:p>
                <a:r>
                  <a:rPr lang="en-US">
                    <a:noFill/>
                  </a:rPr>
                  <a:t> </a:t>
                </a:r>
              </a:p>
            </p:txBody>
          </p:sp>
        </mc:Fallback>
      </mc:AlternateContent>
    </p:spTree>
    <p:extLst>
      <p:ext uri="{BB962C8B-B14F-4D97-AF65-F5344CB8AC3E}">
        <p14:creationId xmlns:p14="http://schemas.microsoft.com/office/powerpoint/2010/main" val="8500861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Introduction</a:t>
            </a:r>
            <a:br>
              <a:rPr lang="en-US" dirty="0"/>
            </a:br>
            <a:r>
              <a:rPr lang="en-US" dirty="0">
                <a:solidFill>
                  <a:srgbClr val="FF0000"/>
                </a:solidFill>
              </a:rPr>
              <a:t>Bellman’s Principle of Optimality</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134050" y="1738149"/>
                <a:ext cx="10372150" cy="4303509"/>
              </a:xfrm>
            </p:spPr>
            <p:txBody>
              <a:bodyPr>
                <a:normAutofit/>
              </a:bodyPr>
              <a:lstStyle/>
              <a:p>
                <a:pPr marL="0" indent="0" algn="just">
                  <a:buNone/>
                </a:pPr>
                <a:r>
                  <a:rPr lang="en-US" u="sng" dirty="0"/>
                  <a:t>When the state is </a:t>
                </a:r>
                <a:r>
                  <a:rPr lang="en-US" i="1" u="sng" dirty="0">
                    <a:solidFill>
                      <a:srgbClr val="0070C0"/>
                    </a:solidFill>
                  </a:rPr>
                  <a:t>node</a:t>
                </a:r>
                <a:r>
                  <a:rPr lang="en-US" u="sng" dirty="0">
                    <a:solidFill>
                      <a:srgbClr val="0070C0"/>
                    </a:solidFill>
                  </a:rPr>
                  <a:t> 6</a:t>
                </a:r>
                <a:r>
                  <a:rPr lang="en-US" dirty="0"/>
                  <a:t>:</a:t>
                </a:r>
              </a:p>
              <a:p>
                <a:pPr marL="0" indent="0" algn="just">
                  <a:buNone/>
                </a:pPr>
                <a:r>
                  <a:rPr lang="en-US" dirty="0"/>
                  <a:t>If the decision is </a:t>
                </a:r>
                <a:r>
                  <a:rPr lang="en-US" i="1" dirty="0">
                    <a:solidFill>
                      <a:srgbClr val="0070C0"/>
                    </a:solidFill>
                  </a:rPr>
                  <a:t>go to node </a:t>
                </a:r>
                <a:r>
                  <a:rPr lang="en-US" dirty="0">
                    <a:solidFill>
                      <a:srgbClr val="0070C0"/>
                    </a:solidFill>
                  </a:rPr>
                  <a:t>8</a:t>
                </a:r>
                <a:r>
                  <a:rPr lang="en-US" dirty="0"/>
                  <a:t>:</a:t>
                </a:r>
              </a:p>
              <a:p>
                <a:pPr marL="0" indent="0" algn="just">
                  <a:buNone/>
                </a:pP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b="0" i="1" smtClean="0">
                            <a:latin typeface="Cambria Math" panose="02040503050406030204" pitchFamily="18" charset="0"/>
                          </a:rPr>
                          <m:t>3</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b="0" i="1" smtClean="0">
                                <a:latin typeface="Cambria Math" panose="02040503050406030204" pitchFamily="18" charset="0"/>
                              </a:rPr>
                              <m:t>3</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3</m:t>
                            </m:r>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b="0" i="1" smtClean="0">
                            <a:latin typeface="Cambria Math" panose="02040503050406030204" pitchFamily="18" charset="0"/>
                          </a:rPr>
                          <m:t>3</m:t>
                        </m:r>
                      </m:sub>
                    </m:sSub>
                    <m:d>
                      <m:dPr>
                        <m:ctrlPr>
                          <a:rPr lang="en-US" i="1">
                            <a:latin typeface="Cambria Math" panose="02040503050406030204" pitchFamily="18" charset="0"/>
                          </a:rPr>
                        </m:ctrlPr>
                      </m:dPr>
                      <m:e>
                        <m:r>
                          <a:rPr lang="en-US" b="0" i="1" smtClean="0">
                            <a:latin typeface="Cambria Math" panose="02040503050406030204" pitchFamily="18" charset="0"/>
                          </a:rPr>
                          <m:t>6</m:t>
                        </m:r>
                        <m:r>
                          <a:rPr lang="en-US" i="1">
                            <a:latin typeface="Cambria Math" panose="02040503050406030204" pitchFamily="18" charset="0"/>
                          </a:rPr>
                          <m:t>, </m:t>
                        </m:r>
                        <m:r>
                          <a:rPr lang="en-US" b="0" i="1" smtClean="0">
                            <a:latin typeface="Cambria Math" panose="02040503050406030204" pitchFamily="18" charset="0"/>
                          </a:rPr>
                          <m:t>8</m:t>
                        </m:r>
                      </m:e>
                    </m:d>
                    <m:r>
                      <a:rPr lang="en-US" i="1">
                        <a:latin typeface="Cambria Math" panose="02040503050406030204" pitchFamily="18" charset="0"/>
                      </a:rPr>
                      <m:t>=</m:t>
                    </m:r>
                    <m:r>
                      <a:rPr lang="en-US" b="0" i="1" smtClean="0">
                        <a:latin typeface="Cambria Math" panose="02040503050406030204" pitchFamily="18" charset="0"/>
                      </a:rPr>
                      <m:t>6</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b="0" i="1" smtClean="0">
                            <a:latin typeface="Cambria Math" panose="02040503050406030204" pitchFamily="18" charset="0"/>
                          </a:rPr>
                          <m:t>4</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b="0" i="1" smtClean="0">
                                <a:latin typeface="Cambria Math" panose="02040503050406030204" pitchFamily="18" charset="0"/>
                              </a:rPr>
                              <m:t>3</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b="0" i="1" smtClean="0">
                                    <a:latin typeface="Cambria Math" panose="02040503050406030204" pitchFamily="18" charset="0"/>
                                  </a:rPr>
                                  <m:t>3</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3</m:t>
                                </m:r>
                              </m:sub>
                            </m:sSub>
                          </m:e>
                        </m:d>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b="0" i="1" smtClean="0">
                            <a:latin typeface="Cambria Math" panose="02040503050406030204" pitchFamily="18" charset="0"/>
                          </a:rPr>
                          <m:t>4</m:t>
                        </m:r>
                      </m:sub>
                    </m:sSub>
                    <m:d>
                      <m:dPr>
                        <m:ctrlPr>
                          <a:rPr lang="en-US" i="1">
                            <a:latin typeface="Cambria Math" panose="02040503050406030204" pitchFamily="18" charset="0"/>
                          </a:rPr>
                        </m:ctrlPr>
                      </m:dPr>
                      <m:e>
                        <m:r>
                          <a:rPr lang="en-US" b="0" i="1" smtClean="0">
                            <a:latin typeface="Cambria Math" panose="02040503050406030204" pitchFamily="18" charset="0"/>
                          </a:rPr>
                          <m:t>8</m:t>
                        </m:r>
                      </m:e>
                    </m:d>
                    <m:r>
                      <a:rPr lang="en-US" i="1">
                        <a:latin typeface="Cambria Math" panose="02040503050406030204" pitchFamily="18" charset="0"/>
                      </a:rPr>
                      <m:t>=</m:t>
                    </m:r>
                    <m:r>
                      <a:rPr lang="en-US" b="0" i="1" smtClean="0">
                        <a:latin typeface="Cambria Math" panose="02040503050406030204" pitchFamily="18" charset="0"/>
                      </a:rPr>
                      <m:t>3</m:t>
                    </m:r>
                  </m:oMath>
                </a14:m>
                <a:endParaRPr lang="en-US" dirty="0"/>
              </a:p>
              <a:p>
                <a:pPr marL="0" indent="0" algn="just">
                  <a:buNone/>
                </a:pPr>
                <a:r>
                  <a:rPr lang="en-US" dirty="0"/>
                  <a:t>If the decision is </a:t>
                </a:r>
                <a:r>
                  <a:rPr lang="en-US" i="1" dirty="0">
                    <a:solidFill>
                      <a:srgbClr val="0070C0"/>
                    </a:solidFill>
                  </a:rPr>
                  <a:t>go to node </a:t>
                </a:r>
                <a:r>
                  <a:rPr lang="en-US" dirty="0">
                    <a:solidFill>
                      <a:srgbClr val="0070C0"/>
                    </a:solidFill>
                  </a:rPr>
                  <a:t>9</a:t>
                </a:r>
                <a:r>
                  <a:rPr lang="en-US" dirty="0"/>
                  <a:t>:</a:t>
                </a:r>
              </a:p>
              <a:p>
                <a:pPr marL="0" indent="0" algn="just">
                  <a:buNone/>
                </a:pP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3</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3</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3</m:t>
                            </m:r>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3</m:t>
                        </m:r>
                      </m:sub>
                    </m:sSub>
                    <m:d>
                      <m:dPr>
                        <m:ctrlPr>
                          <a:rPr lang="en-US" i="1">
                            <a:latin typeface="Cambria Math" panose="02040503050406030204" pitchFamily="18" charset="0"/>
                          </a:rPr>
                        </m:ctrlPr>
                      </m:dPr>
                      <m:e>
                        <m:r>
                          <a:rPr lang="en-US" b="0" i="1" smtClean="0">
                            <a:latin typeface="Cambria Math" panose="02040503050406030204" pitchFamily="18" charset="0"/>
                          </a:rPr>
                          <m:t>6</m:t>
                        </m:r>
                        <m:r>
                          <a:rPr lang="en-US" i="1">
                            <a:latin typeface="Cambria Math" panose="02040503050406030204" pitchFamily="18" charset="0"/>
                          </a:rPr>
                          <m:t>, </m:t>
                        </m:r>
                        <m:r>
                          <a:rPr lang="en-US" b="0" i="1" smtClean="0">
                            <a:latin typeface="Cambria Math" panose="02040503050406030204" pitchFamily="18" charset="0"/>
                          </a:rPr>
                          <m:t>9</m:t>
                        </m:r>
                      </m:e>
                    </m:d>
                    <m:r>
                      <a:rPr lang="en-US" i="1">
                        <a:latin typeface="Cambria Math" panose="02040503050406030204" pitchFamily="18" charset="0"/>
                      </a:rPr>
                      <m:t>=</m:t>
                    </m:r>
                    <m:r>
                      <a:rPr lang="en-US" b="0" i="1" smtClean="0">
                        <a:latin typeface="Cambria Math" panose="02040503050406030204" pitchFamily="18" charset="0"/>
                      </a:rPr>
                      <m:t>3</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4</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3</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3</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3</m:t>
                                </m:r>
                              </m:sub>
                            </m:sSub>
                          </m:e>
                        </m:d>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4</m:t>
                        </m:r>
                      </m:sub>
                    </m:sSub>
                    <m:d>
                      <m:dPr>
                        <m:ctrlPr>
                          <a:rPr lang="en-US" i="1">
                            <a:latin typeface="Cambria Math" panose="02040503050406030204" pitchFamily="18" charset="0"/>
                          </a:rPr>
                        </m:ctrlPr>
                      </m:dPr>
                      <m:e>
                        <m:r>
                          <a:rPr lang="en-US" b="0" i="1" smtClean="0">
                            <a:latin typeface="Cambria Math" panose="02040503050406030204" pitchFamily="18" charset="0"/>
                          </a:rPr>
                          <m:t>9</m:t>
                        </m:r>
                      </m:e>
                    </m:d>
                    <m:r>
                      <a:rPr lang="en-US" i="1">
                        <a:latin typeface="Cambria Math" panose="02040503050406030204" pitchFamily="18" charset="0"/>
                      </a:rPr>
                      <m:t>=</m:t>
                    </m:r>
                    <m:r>
                      <a:rPr lang="en-US" b="0" i="1" smtClean="0">
                        <a:latin typeface="Cambria Math" panose="02040503050406030204" pitchFamily="18" charset="0"/>
                      </a:rPr>
                      <m:t>4</m:t>
                    </m:r>
                  </m:oMath>
                </a14:m>
                <a:endParaRPr lang="en-US" dirty="0"/>
              </a:p>
              <a:p>
                <a:pPr marL="0" indent="0" algn="just">
                  <a:buNone/>
                </a:pPr>
                <a:endParaRPr lang="en-US" dirty="0"/>
              </a:p>
              <a:p>
                <a:pPr marL="0" indent="0" algn="just">
                  <a:buNone/>
                </a:pPr>
                <a:r>
                  <a:rPr lang="en-US" dirty="0"/>
                  <a:t>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b="0" i="1" smtClean="0">
                            <a:latin typeface="Cambria Math" panose="02040503050406030204" pitchFamily="18" charset="0"/>
                          </a:rPr>
                          <m:t>3</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b="0" i="1" smtClean="0">
                                <a:latin typeface="Cambria Math" panose="02040503050406030204" pitchFamily="18" charset="0"/>
                              </a:rPr>
                              <m:t>3</m:t>
                            </m:r>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b="0" i="1" smtClean="0">
                            <a:latin typeface="Cambria Math" panose="02040503050406030204" pitchFamily="18" charset="0"/>
                          </a:rPr>
                          <m:t>3</m:t>
                        </m:r>
                      </m:sub>
                    </m:sSub>
                    <m:d>
                      <m:dPr>
                        <m:ctrlPr>
                          <a:rPr lang="en-US" i="1">
                            <a:latin typeface="Cambria Math" panose="02040503050406030204" pitchFamily="18" charset="0"/>
                          </a:rPr>
                        </m:ctrlPr>
                      </m:dPr>
                      <m:e>
                        <m:r>
                          <a:rPr lang="en-US" b="0" i="1" smtClean="0">
                            <a:latin typeface="Cambria Math" panose="02040503050406030204" pitchFamily="18" charset="0"/>
                          </a:rPr>
                          <m:t>6</m:t>
                        </m:r>
                      </m:e>
                    </m:d>
                    <m:r>
                      <a:rPr lang="en-US" i="1">
                        <a:latin typeface="Cambria Math" panose="02040503050406030204" pitchFamily="18" charset="0"/>
                      </a:rPr>
                      <m:t>=</m:t>
                    </m:r>
                    <m:r>
                      <m:rPr>
                        <m:sty m:val="p"/>
                      </m:rPr>
                      <a:rPr lang="en-US" b="0" i="0" smtClean="0">
                        <a:latin typeface="Cambria Math" panose="02040503050406030204" pitchFamily="18" charset="0"/>
                      </a:rPr>
                      <m:t>Min</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6+3,3+4</m:t>
                        </m:r>
                      </m:e>
                    </m:d>
                    <m:r>
                      <a:rPr lang="en-US" b="0" i="1" smtClean="0">
                        <a:latin typeface="Cambria Math" panose="02040503050406030204" pitchFamily="18" charset="0"/>
                      </a:rPr>
                      <m:t>=7</m:t>
                    </m:r>
                  </m:oMath>
                </a14:m>
                <a:endParaRPr lang="en-US" dirty="0"/>
              </a:p>
              <a:p>
                <a:pPr marL="0" indent="0" algn="just">
                  <a:buNone/>
                </a:pPr>
                <a:r>
                  <a:rPr lang="en-US" dirty="0"/>
                  <a:t>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	 Optimal decision: </a:t>
                </a:r>
                <a:r>
                  <a:rPr lang="en-US" i="1" dirty="0">
                    <a:solidFill>
                      <a:srgbClr val="0070C0"/>
                    </a:solidFill>
                  </a:rPr>
                  <a:t>go to node </a:t>
                </a:r>
                <a:r>
                  <a:rPr lang="en-US" dirty="0">
                    <a:solidFill>
                      <a:srgbClr val="0070C0"/>
                    </a:solidFill>
                  </a:rPr>
                  <a:t>9</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175" t="-2408" b="-425"/>
                </a:stretch>
              </a:blipFill>
            </p:spPr>
            <p:txBody>
              <a:bodyPr/>
              <a:lstStyle/>
              <a:p>
                <a:r>
                  <a:rPr lang="en-US">
                    <a:noFill/>
                  </a:rPr>
                  <a:t> </a:t>
                </a:r>
              </a:p>
            </p:txBody>
          </p:sp>
        </mc:Fallback>
      </mc:AlternateContent>
    </p:spTree>
    <p:extLst>
      <p:ext uri="{BB962C8B-B14F-4D97-AF65-F5344CB8AC3E}">
        <p14:creationId xmlns:p14="http://schemas.microsoft.com/office/powerpoint/2010/main" val="22767265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Introduction</a:t>
            </a:r>
            <a:br>
              <a:rPr lang="en-US" dirty="0"/>
            </a:br>
            <a:r>
              <a:rPr lang="en-US" dirty="0">
                <a:solidFill>
                  <a:srgbClr val="FF0000"/>
                </a:solidFill>
              </a:rPr>
              <a:t>Bellman’s Principle of Optimality</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134050" y="1738149"/>
                <a:ext cx="10372150" cy="4303509"/>
              </a:xfrm>
            </p:spPr>
            <p:txBody>
              <a:bodyPr>
                <a:normAutofit/>
              </a:bodyPr>
              <a:lstStyle/>
              <a:p>
                <a:pPr marL="0" indent="0" algn="just">
                  <a:buNone/>
                </a:pPr>
                <a:r>
                  <a:rPr lang="en-US" u="sng" dirty="0"/>
                  <a:t>When the state is </a:t>
                </a:r>
                <a:r>
                  <a:rPr lang="en-US" i="1" u="sng" dirty="0">
                    <a:solidFill>
                      <a:srgbClr val="0070C0"/>
                    </a:solidFill>
                  </a:rPr>
                  <a:t>node</a:t>
                </a:r>
                <a:r>
                  <a:rPr lang="en-US" u="sng" dirty="0">
                    <a:solidFill>
                      <a:srgbClr val="0070C0"/>
                    </a:solidFill>
                  </a:rPr>
                  <a:t> 7</a:t>
                </a:r>
                <a:r>
                  <a:rPr lang="en-US" dirty="0"/>
                  <a:t>:</a:t>
                </a:r>
              </a:p>
              <a:p>
                <a:pPr marL="0" indent="0" algn="just">
                  <a:buNone/>
                </a:pPr>
                <a:r>
                  <a:rPr lang="en-US" dirty="0"/>
                  <a:t>If the decision is </a:t>
                </a:r>
                <a:r>
                  <a:rPr lang="en-US" i="1" dirty="0">
                    <a:solidFill>
                      <a:srgbClr val="0070C0"/>
                    </a:solidFill>
                  </a:rPr>
                  <a:t>go to node </a:t>
                </a:r>
                <a:r>
                  <a:rPr lang="en-US" dirty="0">
                    <a:solidFill>
                      <a:srgbClr val="0070C0"/>
                    </a:solidFill>
                  </a:rPr>
                  <a:t>8</a:t>
                </a:r>
                <a:r>
                  <a:rPr lang="en-US" dirty="0"/>
                  <a:t>:</a:t>
                </a:r>
              </a:p>
              <a:p>
                <a:pPr marL="0" indent="0" algn="just">
                  <a:buNone/>
                </a:pP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b="0" i="1" smtClean="0">
                            <a:latin typeface="Cambria Math" panose="02040503050406030204" pitchFamily="18" charset="0"/>
                          </a:rPr>
                          <m:t>3</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b="0" i="1" smtClean="0">
                                <a:latin typeface="Cambria Math" panose="02040503050406030204" pitchFamily="18" charset="0"/>
                              </a:rPr>
                              <m:t>3</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3</m:t>
                            </m:r>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b="0" i="1" smtClean="0">
                            <a:latin typeface="Cambria Math" panose="02040503050406030204" pitchFamily="18" charset="0"/>
                          </a:rPr>
                          <m:t>3</m:t>
                        </m:r>
                      </m:sub>
                    </m:sSub>
                    <m:d>
                      <m:dPr>
                        <m:ctrlPr>
                          <a:rPr lang="en-US" i="1">
                            <a:latin typeface="Cambria Math" panose="02040503050406030204" pitchFamily="18" charset="0"/>
                          </a:rPr>
                        </m:ctrlPr>
                      </m:dPr>
                      <m:e>
                        <m:r>
                          <a:rPr lang="en-US" b="0" i="1" smtClean="0">
                            <a:latin typeface="Cambria Math" panose="02040503050406030204" pitchFamily="18" charset="0"/>
                          </a:rPr>
                          <m:t>7</m:t>
                        </m:r>
                        <m:r>
                          <a:rPr lang="en-US" i="1">
                            <a:latin typeface="Cambria Math" panose="02040503050406030204" pitchFamily="18" charset="0"/>
                          </a:rPr>
                          <m:t>, </m:t>
                        </m:r>
                        <m:r>
                          <a:rPr lang="en-US" b="0" i="1" smtClean="0">
                            <a:latin typeface="Cambria Math" panose="02040503050406030204" pitchFamily="18" charset="0"/>
                          </a:rPr>
                          <m:t>8</m:t>
                        </m:r>
                      </m:e>
                    </m:d>
                    <m:r>
                      <a:rPr lang="en-US" i="1">
                        <a:latin typeface="Cambria Math" panose="02040503050406030204" pitchFamily="18" charset="0"/>
                      </a:rPr>
                      <m:t>=</m:t>
                    </m:r>
                    <m:r>
                      <a:rPr lang="en-US" b="0" i="1" smtClean="0">
                        <a:latin typeface="Cambria Math" panose="02040503050406030204" pitchFamily="18" charset="0"/>
                      </a:rPr>
                      <m:t>3</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b="0" i="1" smtClean="0">
                            <a:latin typeface="Cambria Math" panose="02040503050406030204" pitchFamily="18" charset="0"/>
                          </a:rPr>
                          <m:t>4</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b="0" i="1" smtClean="0">
                                <a:latin typeface="Cambria Math" panose="02040503050406030204" pitchFamily="18" charset="0"/>
                              </a:rPr>
                              <m:t>3</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b="0" i="1" smtClean="0">
                                    <a:latin typeface="Cambria Math" panose="02040503050406030204" pitchFamily="18" charset="0"/>
                                  </a:rPr>
                                  <m:t>3</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3</m:t>
                                </m:r>
                              </m:sub>
                            </m:sSub>
                          </m:e>
                        </m:d>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b="0" i="1" smtClean="0">
                            <a:latin typeface="Cambria Math" panose="02040503050406030204" pitchFamily="18" charset="0"/>
                          </a:rPr>
                          <m:t>4</m:t>
                        </m:r>
                      </m:sub>
                    </m:sSub>
                    <m:d>
                      <m:dPr>
                        <m:ctrlPr>
                          <a:rPr lang="en-US" i="1">
                            <a:latin typeface="Cambria Math" panose="02040503050406030204" pitchFamily="18" charset="0"/>
                          </a:rPr>
                        </m:ctrlPr>
                      </m:dPr>
                      <m:e>
                        <m:r>
                          <a:rPr lang="en-US" b="0" i="1" smtClean="0">
                            <a:latin typeface="Cambria Math" panose="02040503050406030204" pitchFamily="18" charset="0"/>
                          </a:rPr>
                          <m:t>8</m:t>
                        </m:r>
                      </m:e>
                    </m:d>
                    <m:r>
                      <a:rPr lang="en-US" i="1">
                        <a:latin typeface="Cambria Math" panose="02040503050406030204" pitchFamily="18" charset="0"/>
                      </a:rPr>
                      <m:t>=</m:t>
                    </m:r>
                    <m:r>
                      <a:rPr lang="en-US" b="0" i="1" smtClean="0">
                        <a:latin typeface="Cambria Math" panose="02040503050406030204" pitchFamily="18" charset="0"/>
                      </a:rPr>
                      <m:t>3</m:t>
                    </m:r>
                  </m:oMath>
                </a14:m>
                <a:endParaRPr lang="en-US" dirty="0"/>
              </a:p>
              <a:p>
                <a:pPr marL="0" indent="0" algn="just">
                  <a:buNone/>
                </a:pPr>
                <a:r>
                  <a:rPr lang="en-US" dirty="0"/>
                  <a:t>If the decision is </a:t>
                </a:r>
                <a:r>
                  <a:rPr lang="en-US" i="1" dirty="0">
                    <a:solidFill>
                      <a:srgbClr val="0070C0"/>
                    </a:solidFill>
                  </a:rPr>
                  <a:t>go to node </a:t>
                </a:r>
                <a:r>
                  <a:rPr lang="en-US" dirty="0">
                    <a:solidFill>
                      <a:srgbClr val="0070C0"/>
                    </a:solidFill>
                  </a:rPr>
                  <a:t>9</a:t>
                </a:r>
                <a:r>
                  <a:rPr lang="en-US" dirty="0"/>
                  <a:t>:</a:t>
                </a:r>
              </a:p>
              <a:p>
                <a:pPr marL="0" indent="0" algn="just">
                  <a:buNone/>
                </a:pP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3</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3</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3</m:t>
                            </m:r>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3</m:t>
                        </m:r>
                      </m:sub>
                    </m:sSub>
                    <m:d>
                      <m:dPr>
                        <m:ctrlPr>
                          <a:rPr lang="en-US" i="1">
                            <a:latin typeface="Cambria Math" panose="02040503050406030204" pitchFamily="18" charset="0"/>
                          </a:rPr>
                        </m:ctrlPr>
                      </m:dPr>
                      <m:e>
                        <m:r>
                          <a:rPr lang="en-US" b="0" i="1" smtClean="0">
                            <a:latin typeface="Cambria Math" panose="02040503050406030204" pitchFamily="18" charset="0"/>
                          </a:rPr>
                          <m:t>7</m:t>
                        </m:r>
                        <m:r>
                          <a:rPr lang="en-US" i="1">
                            <a:latin typeface="Cambria Math" panose="02040503050406030204" pitchFamily="18" charset="0"/>
                          </a:rPr>
                          <m:t>, </m:t>
                        </m:r>
                        <m:r>
                          <a:rPr lang="en-US" b="0" i="1" smtClean="0">
                            <a:latin typeface="Cambria Math" panose="02040503050406030204" pitchFamily="18" charset="0"/>
                          </a:rPr>
                          <m:t>9</m:t>
                        </m:r>
                      </m:e>
                    </m:d>
                    <m:r>
                      <a:rPr lang="en-US" i="1">
                        <a:latin typeface="Cambria Math" panose="02040503050406030204" pitchFamily="18" charset="0"/>
                      </a:rPr>
                      <m:t>=</m:t>
                    </m:r>
                    <m:r>
                      <a:rPr lang="en-US" b="0" i="1" smtClean="0">
                        <a:latin typeface="Cambria Math" panose="02040503050406030204" pitchFamily="18" charset="0"/>
                      </a:rPr>
                      <m:t>3</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4</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3</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3</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3</m:t>
                                </m:r>
                              </m:sub>
                            </m:sSub>
                          </m:e>
                        </m:d>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4</m:t>
                        </m:r>
                      </m:sub>
                    </m:sSub>
                    <m:d>
                      <m:dPr>
                        <m:ctrlPr>
                          <a:rPr lang="en-US" i="1">
                            <a:latin typeface="Cambria Math" panose="02040503050406030204" pitchFamily="18" charset="0"/>
                          </a:rPr>
                        </m:ctrlPr>
                      </m:dPr>
                      <m:e>
                        <m:r>
                          <a:rPr lang="en-US" b="0" i="1" smtClean="0">
                            <a:latin typeface="Cambria Math" panose="02040503050406030204" pitchFamily="18" charset="0"/>
                          </a:rPr>
                          <m:t>9</m:t>
                        </m:r>
                      </m:e>
                    </m:d>
                    <m:r>
                      <a:rPr lang="en-US" i="1">
                        <a:latin typeface="Cambria Math" panose="02040503050406030204" pitchFamily="18" charset="0"/>
                      </a:rPr>
                      <m:t>=</m:t>
                    </m:r>
                    <m:r>
                      <a:rPr lang="en-US" b="0" i="1" smtClean="0">
                        <a:latin typeface="Cambria Math" panose="02040503050406030204" pitchFamily="18" charset="0"/>
                      </a:rPr>
                      <m:t>4</m:t>
                    </m:r>
                  </m:oMath>
                </a14:m>
                <a:endParaRPr lang="en-US" dirty="0"/>
              </a:p>
              <a:p>
                <a:pPr marL="0" indent="0" algn="just">
                  <a:buNone/>
                </a:pPr>
                <a:endParaRPr lang="en-US" dirty="0"/>
              </a:p>
              <a:p>
                <a:pPr marL="0" indent="0" algn="just">
                  <a:buNone/>
                </a:pPr>
                <a:r>
                  <a:rPr lang="en-US" dirty="0"/>
                  <a:t>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b="0" i="1" smtClean="0">
                            <a:latin typeface="Cambria Math" panose="02040503050406030204" pitchFamily="18" charset="0"/>
                          </a:rPr>
                          <m:t>3</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b="0" i="1" smtClean="0">
                                <a:latin typeface="Cambria Math" panose="02040503050406030204" pitchFamily="18" charset="0"/>
                              </a:rPr>
                              <m:t>3</m:t>
                            </m:r>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b="0" i="1" smtClean="0">
                            <a:latin typeface="Cambria Math" panose="02040503050406030204" pitchFamily="18" charset="0"/>
                          </a:rPr>
                          <m:t>3</m:t>
                        </m:r>
                      </m:sub>
                    </m:sSub>
                    <m:d>
                      <m:dPr>
                        <m:ctrlPr>
                          <a:rPr lang="en-US" i="1">
                            <a:latin typeface="Cambria Math" panose="02040503050406030204" pitchFamily="18" charset="0"/>
                          </a:rPr>
                        </m:ctrlPr>
                      </m:dPr>
                      <m:e>
                        <m:r>
                          <a:rPr lang="en-US" b="0" i="1" smtClean="0">
                            <a:latin typeface="Cambria Math" panose="02040503050406030204" pitchFamily="18" charset="0"/>
                          </a:rPr>
                          <m:t>7</m:t>
                        </m:r>
                      </m:e>
                    </m:d>
                    <m:r>
                      <a:rPr lang="en-US" i="1">
                        <a:latin typeface="Cambria Math" panose="02040503050406030204" pitchFamily="18" charset="0"/>
                      </a:rPr>
                      <m:t>=</m:t>
                    </m:r>
                    <m:r>
                      <m:rPr>
                        <m:sty m:val="p"/>
                      </m:rPr>
                      <a:rPr lang="en-US" b="0" i="0" smtClean="0">
                        <a:latin typeface="Cambria Math" panose="02040503050406030204" pitchFamily="18" charset="0"/>
                      </a:rPr>
                      <m:t>Min</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3+3,3+4</m:t>
                        </m:r>
                      </m:e>
                    </m:d>
                    <m:r>
                      <a:rPr lang="en-US" b="0" i="1" smtClean="0">
                        <a:latin typeface="Cambria Math" panose="02040503050406030204" pitchFamily="18" charset="0"/>
                      </a:rPr>
                      <m:t>=6</m:t>
                    </m:r>
                  </m:oMath>
                </a14:m>
                <a:endParaRPr lang="en-US" dirty="0"/>
              </a:p>
              <a:p>
                <a:pPr marL="0" indent="0" algn="just">
                  <a:buNone/>
                </a:pPr>
                <a:r>
                  <a:rPr lang="en-US" dirty="0"/>
                  <a:t>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	 Optimal decision: </a:t>
                </a:r>
                <a:r>
                  <a:rPr lang="en-US" i="1" dirty="0">
                    <a:solidFill>
                      <a:srgbClr val="0070C0"/>
                    </a:solidFill>
                  </a:rPr>
                  <a:t>go to node </a:t>
                </a:r>
                <a:r>
                  <a:rPr lang="en-US" dirty="0">
                    <a:solidFill>
                      <a:srgbClr val="0070C0"/>
                    </a:solidFill>
                  </a:rPr>
                  <a:t>8</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175" t="-2408" b="-425"/>
                </a:stretch>
              </a:blipFill>
            </p:spPr>
            <p:txBody>
              <a:bodyPr/>
              <a:lstStyle/>
              <a:p>
                <a:r>
                  <a:rPr lang="en-US">
                    <a:noFill/>
                  </a:rPr>
                  <a:t> </a:t>
                </a:r>
              </a:p>
            </p:txBody>
          </p:sp>
        </mc:Fallback>
      </mc:AlternateContent>
    </p:spTree>
    <p:extLst>
      <p:ext uri="{BB962C8B-B14F-4D97-AF65-F5344CB8AC3E}">
        <p14:creationId xmlns:p14="http://schemas.microsoft.com/office/powerpoint/2010/main" val="21249354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Introduction</a:t>
            </a:r>
            <a:br>
              <a:rPr lang="en-US" dirty="0"/>
            </a:br>
            <a:r>
              <a:rPr lang="en-US" dirty="0">
                <a:solidFill>
                  <a:srgbClr val="FF0000"/>
                </a:solidFill>
              </a:rPr>
              <a:t>Bellman’s Principle of Optimality</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134050" y="1738149"/>
                <a:ext cx="10372150" cy="4303509"/>
              </a:xfrm>
            </p:spPr>
            <p:txBody>
              <a:bodyPr>
                <a:normAutofit/>
              </a:bodyPr>
              <a:lstStyle/>
              <a:p>
                <a:pPr marL="0" indent="0" algn="just">
                  <a:buNone/>
                </a:pPr>
                <a:r>
                  <a:rPr lang="en-US" u="sng" dirty="0"/>
                  <a:t>Stage 2</a:t>
                </a:r>
                <a:r>
                  <a:rPr lang="en-US" dirty="0"/>
                  <a:t>:</a:t>
                </a:r>
              </a:p>
              <a:p>
                <a:pPr marL="0" indent="0" algn="just">
                  <a:buNone/>
                </a:pPr>
                <a:endParaRPr lang="en-US" dirty="0"/>
              </a:p>
              <a:p>
                <a:pPr marL="0" indent="0" algn="just">
                  <a:buNone/>
                </a:pPr>
                <a:endParaRPr lang="en-US" dirty="0"/>
              </a:p>
              <a:p>
                <a:pPr marL="0" indent="0" algn="just">
                  <a:buNone/>
                </a:pPr>
                <a:endParaRPr lang="en-US" dirty="0"/>
              </a:p>
              <a:p>
                <a:pPr marL="0" indent="0" algn="just">
                  <a:buNone/>
                </a:pPr>
                <a:endParaRPr lang="en-US" dirty="0"/>
              </a:p>
              <a:p>
                <a:pPr marL="0" indent="0" algn="just">
                  <a:buNone/>
                </a:pPr>
                <a:endParaRPr lang="en-US" dirty="0"/>
              </a:p>
              <a:p>
                <a:pPr marL="0" indent="0" algn="just">
                  <a:buNone/>
                </a:pPr>
                <a:r>
                  <a:rPr lang="en-US" dirty="0"/>
                  <a:t>In this stage, the state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b="0" i="1" smtClean="0">
                            <a:latin typeface="Cambria Math" panose="02040503050406030204" pitchFamily="18" charset="0"/>
                          </a:rPr>
                          <m:t>2</m:t>
                        </m:r>
                      </m:sub>
                    </m:sSub>
                  </m:oMath>
                </a14:m>
                <a:r>
                  <a:rPr lang="en-US" dirty="0"/>
                  <a:t> can be </a:t>
                </a:r>
                <a:r>
                  <a:rPr lang="en-US" i="1" dirty="0">
                    <a:solidFill>
                      <a:schemeClr val="accent1"/>
                    </a:solidFill>
                  </a:rPr>
                  <a:t>node</a:t>
                </a:r>
                <a:r>
                  <a:rPr lang="en-US" dirty="0">
                    <a:solidFill>
                      <a:schemeClr val="accent1"/>
                    </a:solidFill>
                  </a:rPr>
                  <a:t> 2</a:t>
                </a:r>
                <a:r>
                  <a:rPr lang="en-US" dirty="0"/>
                  <a:t>, </a:t>
                </a:r>
                <a:r>
                  <a:rPr lang="en-US" i="1" dirty="0">
                    <a:solidFill>
                      <a:schemeClr val="accent1"/>
                    </a:solidFill>
                  </a:rPr>
                  <a:t>node</a:t>
                </a:r>
                <a:r>
                  <a:rPr lang="en-US" dirty="0">
                    <a:solidFill>
                      <a:schemeClr val="accent1"/>
                    </a:solidFill>
                  </a:rPr>
                  <a:t> 3</a:t>
                </a:r>
                <a:r>
                  <a:rPr lang="en-US" dirty="0"/>
                  <a:t> or </a:t>
                </a:r>
                <a:r>
                  <a:rPr lang="en-US" i="1" dirty="0">
                    <a:solidFill>
                      <a:schemeClr val="accent1"/>
                    </a:solidFill>
                  </a:rPr>
                  <a:t>node</a:t>
                </a:r>
                <a:r>
                  <a:rPr lang="en-US" dirty="0">
                    <a:solidFill>
                      <a:schemeClr val="accent1"/>
                    </a:solidFill>
                  </a:rPr>
                  <a:t> 4</a:t>
                </a:r>
                <a:r>
                  <a:rPr lang="en-US" dirty="0"/>
                  <a:t>. The decision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oMath>
                </a14:m>
                <a:r>
                  <a:rPr lang="en-US" dirty="0"/>
                  <a:t> can be </a:t>
                </a:r>
                <a:r>
                  <a:rPr lang="en-US" i="1" dirty="0">
                    <a:solidFill>
                      <a:schemeClr val="accent1"/>
                    </a:solidFill>
                  </a:rPr>
                  <a:t>go to node </a:t>
                </a:r>
                <a:r>
                  <a:rPr lang="en-US" dirty="0">
                    <a:solidFill>
                      <a:schemeClr val="accent1"/>
                    </a:solidFill>
                  </a:rPr>
                  <a:t>5</a:t>
                </a:r>
                <a:r>
                  <a:rPr lang="en-US" dirty="0"/>
                  <a:t>,</a:t>
                </a:r>
                <a:r>
                  <a:rPr lang="en-US" dirty="0">
                    <a:solidFill>
                      <a:schemeClr val="accent1"/>
                    </a:solidFill>
                  </a:rPr>
                  <a:t> </a:t>
                </a:r>
                <a:r>
                  <a:rPr lang="en-US" i="1" dirty="0">
                    <a:solidFill>
                      <a:schemeClr val="accent1"/>
                    </a:solidFill>
                  </a:rPr>
                  <a:t>go to node </a:t>
                </a:r>
                <a:r>
                  <a:rPr lang="en-US" dirty="0">
                    <a:solidFill>
                      <a:schemeClr val="accent1"/>
                    </a:solidFill>
                  </a:rPr>
                  <a:t>6</a:t>
                </a:r>
                <a:r>
                  <a:rPr lang="en-US" dirty="0"/>
                  <a:t>,</a:t>
                </a:r>
                <a:r>
                  <a:rPr lang="en-US" dirty="0">
                    <a:solidFill>
                      <a:schemeClr val="accent1"/>
                    </a:solidFill>
                  </a:rPr>
                  <a:t> </a:t>
                </a:r>
                <a:r>
                  <a:rPr lang="en-US" dirty="0"/>
                  <a:t>or</a:t>
                </a:r>
                <a:r>
                  <a:rPr lang="en-US" dirty="0">
                    <a:solidFill>
                      <a:schemeClr val="accent1"/>
                    </a:solidFill>
                  </a:rPr>
                  <a:t> </a:t>
                </a:r>
                <a:r>
                  <a:rPr lang="en-US" i="1" dirty="0">
                    <a:solidFill>
                      <a:schemeClr val="accent1"/>
                    </a:solidFill>
                  </a:rPr>
                  <a:t>go to node </a:t>
                </a:r>
                <a:r>
                  <a:rPr lang="en-US" dirty="0">
                    <a:solidFill>
                      <a:schemeClr val="accent1"/>
                    </a:solidFill>
                  </a:rPr>
                  <a:t>7</a:t>
                </a:r>
                <a:r>
                  <a:rPr lang="en-US" dirty="0"/>
                  <a:t>.</a:t>
                </a:r>
              </a:p>
              <a:p>
                <a:pPr marL="0" indent="0" algn="just">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175" t="-2408" r="-1175"/>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2B0E386A-2096-43CC-ACED-396D54280546}"/>
              </a:ext>
            </a:extLst>
          </p:cNvPr>
          <p:cNvPicPr>
            <a:picLocks noChangeAspect="1"/>
          </p:cNvPicPr>
          <p:nvPr/>
        </p:nvPicPr>
        <p:blipFill>
          <a:blip r:embed="rId3"/>
          <a:stretch>
            <a:fillRect/>
          </a:stretch>
        </p:blipFill>
        <p:spPr>
          <a:xfrm>
            <a:off x="2253739" y="2574879"/>
            <a:ext cx="7684521" cy="2059297"/>
          </a:xfrm>
          <a:prstGeom prst="rect">
            <a:avLst/>
          </a:prstGeom>
        </p:spPr>
      </p:pic>
    </p:spTree>
    <p:extLst>
      <p:ext uri="{BB962C8B-B14F-4D97-AF65-F5344CB8AC3E}">
        <p14:creationId xmlns:p14="http://schemas.microsoft.com/office/powerpoint/2010/main" val="29134108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Introduction</a:t>
            </a:r>
            <a:br>
              <a:rPr lang="en-US" dirty="0"/>
            </a:br>
            <a:r>
              <a:rPr lang="en-US" dirty="0">
                <a:solidFill>
                  <a:srgbClr val="FF0000"/>
                </a:solidFill>
              </a:rPr>
              <a:t>Bellman’s Principle of Optimality</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134050" y="1738149"/>
                <a:ext cx="10372150" cy="4303509"/>
              </a:xfrm>
            </p:spPr>
            <p:txBody>
              <a:bodyPr>
                <a:normAutofit fontScale="92500" lnSpcReduction="20000"/>
              </a:bodyPr>
              <a:lstStyle/>
              <a:p>
                <a:pPr marL="0" indent="0" algn="just">
                  <a:buNone/>
                </a:pPr>
                <a:r>
                  <a:rPr lang="en-US" u="sng" dirty="0"/>
                  <a:t>When the state is </a:t>
                </a:r>
                <a:r>
                  <a:rPr lang="en-US" i="1" u="sng" dirty="0">
                    <a:solidFill>
                      <a:srgbClr val="0070C0"/>
                    </a:solidFill>
                  </a:rPr>
                  <a:t>node</a:t>
                </a:r>
                <a:r>
                  <a:rPr lang="en-US" u="sng" dirty="0">
                    <a:solidFill>
                      <a:srgbClr val="0070C0"/>
                    </a:solidFill>
                  </a:rPr>
                  <a:t> 2</a:t>
                </a:r>
                <a:r>
                  <a:rPr lang="en-US" dirty="0"/>
                  <a:t>:</a:t>
                </a:r>
              </a:p>
              <a:p>
                <a:pPr marL="0" indent="0" algn="just">
                  <a:buNone/>
                </a:pPr>
                <a:r>
                  <a:rPr lang="en-US" dirty="0"/>
                  <a:t>If the decision is </a:t>
                </a:r>
                <a:r>
                  <a:rPr lang="en-US" i="1" dirty="0">
                    <a:solidFill>
                      <a:srgbClr val="0070C0"/>
                    </a:solidFill>
                  </a:rPr>
                  <a:t>go to node </a:t>
                </a:r>
                <a:r>
                  <a:rPr lang="en-US" dirty="0">
                    <a:solidFill>
                      <a:srgbClr val="0070C0"/>
                    </a:solidFill>
                  </a:rPr>
                  <a:t>5</a:t>
                </a:r>
                <a:r>
                  <a:rPr lang="en-US" dirty="0"/>
                  <a:t>:</a:t>
                </a:r>
              </a:p>
              <a:p>
                <a:pPr marL="0" indent="0" algn="just">
                  <a:buNone/>
                </a:pP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b="0" i="1" smtClean="0">
                            <a:latin typeface="Cambria Math" panose="02040503050406030204" pitchFamily="18" charset="0"/>
                          </a:rPr>
                          <m:t>2</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b="0" i="1" smtClean="0">
                                <a:latin typeface="Cambria Math" panose="02040503050406030204" pitchFamily="18" charset="0"/>
                              </a:rPr>
                              <m:t>2</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m:t>
                            </m:r>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b="0" i="1" smtClean="0">
                            <a:latin typeface="Cambria Math" panose="02040503050406030204" pitchFamily="18" charset="0"/>
                          </a:rPr>
                          <m:t>2</m:t>
                        </m:r>
                      </m:sub>
                    </m:sSub>
                    <m:d>
                      <m:dPr>
                        <m:ctrlPr>
                          <a:rPr lang="en-US" i="1">
                            <a:latin typeface="Cambria Math" panose="02040503050406030204" pitchFamily="18" charset="0"/>
                          </a:rPr>
                        </m:ctrlPr>
                      </m:dPr>
                      <m:e>
                        <m:r>
                          <a:rPr lang="en-US" b="0" i="1" smtClean="0">
                            <a:latin typeface="Cambria Math" panose="02040503050406030204" pitchFamily="18" charset="0"/>
                          </a:rPr>
                          <m:t>2</m:t>
                        </m:r>
                        <m:r>
                          <a:rPr lang="en-US" i="1">
                            <a:latin typeface="Cambria Math" panose="02040503050406030204" pitchFamily="18" charset="0"/>
                          </a:rPr>
                          <m:t>, </m:t>
                        </m:r>
                        <m:r>
                          <a:rPr lang="en-US" b="0" i="1" smtClean="0">
                            <a:latin typeface="Cambria Math" panose="02040503050406030204" pitchFamily="18" charset="0"/>
                          </a:rPr>
                          <m:t>5</m:t>
                        </m:r>
                      </m:e>
                    </m:d>
                    <m:r>
                      <a:rPr lang="en-US" i="1">
                        <a:latin typeface="Cambria Math" panose="02040503050406030204" pitchFamily="18" charset="0"/>
                      </a:rPr>
                      <m:t>=</m:t>
                    </m:r>
                    <m:r>
                      <a:rPr lang="en-US" b="0" i="0" smtClean="0">
                        <a:latin typeface="Cambria Math" panose="02040503050406030204" pitchFamily="18" charset="0"/>
                      </a:rPr>
                      <m:t>7</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b="0" i="1" smtClean="0">
                            <a:latin typeface="Cambria Math" panose="02040503050406030204" pitchFamily="18" charset="0"/>
                          </a:rPr>
                          <m:t>3</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b="0" i="1" smtClean="0">
                                <a:latin typeface="Cambria Math" panose="02040503050406030204" pitchFamily="18" charset="0"/>
                              </a:rPr>
                              <m:t>2</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b="0" i="1" smtClean="0">
                                    <a:latin typeface="Cambria Math" panose="02040503050406030204" pitchFamily="18" charset="0"/>
                                  </a:rPr>
                                  <m:t>2</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m:t>
                                </m:r>
                              </m:sub>
                            </m:sSub>
                          </m:e>
                        </m:d>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b="0" i="1" smtClean="0">
                            <a:latin typeface="Cambria Math" panose="02040503050406030204" pitchFamily="18" charset="0"/>
                          </a:rPr>
                          <m:t>3</m:t>
                        </m:r>
                      </m:sub>
                    </m:sSub>
                    <m:d>
                      <m:dPr>
                        <m:ctrlPr>
                          <a:rPr lang="en-US" i="1">
                            <a:latin typeface="Cambria Math" panose="02040503050406030204" pitchFamily="18" charset="0"/>
                          </a:rPr>
                        </m:ctrlPr>
                      </m:dPr>
                      <m:e>
                        <m:r>
                          <a:rPr lang="en-US" b="0" i="1" smtClean="0">
                            <a:latin typeface="Cambria Math" panose="02040503050406030204" pitchFamily="18" charset="0"/>
                          </a:rPr>
                          <m:t>5</m:t>
                        </m:r>
                      </m:e>
                    </m:d>
                    <m:r>
                      <a:rPr lang="en-US" i="1">
                        <a:latin typeface="Cambria Math" panose="02040503050406030204" pitchFamily="18" charset="0"/>
                      </a:rPr>
                      <m:t>=</m:t>
                    </m:r>
                    <m:r>
                      <a:rPr lang="en-US" b="0" i="1" smtClean="0">
                        <a:latin typeface="Cambria Math" panose="02040503050406030204" pitchFamily="18" charset="0"/>
                      </a:rPr>
                      <m:t>4</m:t>
                    </m:r>
                  </m:oMath>
                </a14:m>
                <a:endParaRPr lang="en-US" dirty="0"/>
              </a:p>
              <a:p>
                <a:pPr marL="0" indent="0" algn="just">
                  <a:buNone/>
                </a:pPr>
                <a:r>
                  <a:rPr lang="en-US" dirty="0"/>
                  <a:t>If the decision is </a:t>
                </a:r>
                <a:r>
                  <a:rPr lang="en-US" i="1" dirty="0">
                    <a:solidFill>
                      <a:srgbClr val="0070C0"/>
                    </a:solidFill>
                  </a:rPr>
                  <a:t>go to node </a:t>
                </a:r>
                <a:r>
                  <a:rPr lang="en-US" dirty="0">
                    <a:solidFill>
                      <a:srgbClr val="0070C0"/>
                    </a:solidFill>
                  </a:rPr>
                  <a:t>6</a:t>
                </a:r>
                <a:r>
                  <a:rPr lang="en-US" dirty="0"/>
                  <a:t>:</a:t>
                </a:r>
              </a:p>
              <a:p>
                <a:pPr marL="0" indent="0" algn="just">
                  <a:buNone/>
                </a:pP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2</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2</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2</m:t>
                        </m:r>
                      </m:sub>
                    </m:sSub>
                    <m:d>
                      <m:dPr>
                        <m:ctrlPr>
                          <a:rPr lang="en-US" i="1">
                            <a:latin typeface="Cambria Math" panose="02040503050406030204" pitchFamily="18" charset="0"/>
                          </a:rPr>
                        </m:ctrlPr>
                      </m:dPr>
                      <m:e>
                        <m:r>
                          <a:rPr lang="en-US" i="1">
                            <a:latin typeface="Cambria Math" panose="02040503050406030204" pitchFamily="18" charset="0"/>
                          </a:rPr>
                          <m:t>2</m:t>
                        </m:r>
                        <m:r>
                          <a:rPr lang="en-US" i="1">
                            <a:latin typeface="Cambria Math" panose="02040503050406030204" pitchFamily="18" charset="0"/>
                          </a:rPr>
                          <m:t>, </m:t>
                        </m:r>
                        <m:r>
                          <a:rPr lang="en-US" b="0" i="1" smtClean="0">
                            <a:latin typeface="Cambria Math" panose="02040503050406030204" pitchFamily="18" charset="0"/>
                          </a:rPr>
                          <m:t>6</m:t>
                        </m:r>
                      </m:e>
                    </m:d>
                    <m:r>
                      <a:rPr lang="en-US" i="1">
                        <a:latin typeface="Cambria Math" panose="02040503050406030204" pitchFamily="18" charset="0"/>
                      </a:rPr>
                      <m:t>=</m:t>
                    </m:r>
                    <m:r>
                      <a:rPr lang="en-US" b="0" i="1" smtClean="0">
                        <a:latin typeface="Cambria Math" panose="02040503050406030204" pitchFamily="18" charset="0"/>
                      </a:rPr>
                      <m:t>4</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3</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2</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2</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e>
                        </m:d>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3</m:t>
                        </m:r>
                      </m:sub>
                    </m:sSub>
                    <m:d>
                      <m:dPr>
                        <m:ctrlPr>
                          <a:rPr lang="en-US" i="1">
                            <a:latin typeface="Cambria Math" panose="02040503050406030204" pitchFamily="18" charset="0"/>
                          </a:rPr>
                        </m:ctrlPr>
                      </m:dPr>
                      <m:e>
                        <m:r>
                          <a:rPr lang="en-US" b="0" i="1" smtClean="0">
                            <a:latin typeface="Cambria Math" panose="02040503050406030204" pitchFamily="18" charset="0"/>
                          </a:rPr>
                          <m:t>6</m:t>
                        </m:r>
                      </m:e>
                    </m:d>
                    <m:r>
                      <a:rPr lang="en-US" i="1">
                        <a:latin typeface="Cambria Math" panose="02040503050406030204" pitchFamily="18" charset="0"/>
                      </a:rPr>
                      <m:t>=</m:t>
                    </m:r>
                    <m:r>
                      <a:rPr lang="en-US" b="0" i="1" smtClean="0">
                        <a:latin typeface="Cambria Math" panose="02040503050406030204" pitchFamily="18" charset="0"/>
                      </a:rPr>
                      <m:t>7</m:t>
                    </m:r>
                  </m:oMath>
                </a14:m>
                <a:endParaRPr lang="en-US" dirty="0"/>
              </a:p>
              <a:p>
                <a:pPr marL="0" indent="0" algn="just">
                  <a:buNone/>
                </a:pPr>
                <a:r>
                  <a:rPr lang="en-US" dirty="0"/>
                  <a:t>If the decision is </a:t>
                </a:r>
                <a:r>
                  <a:rPr lang="en-US" i="1" dirty="0">
                    <a:solidFill>
                      <a:srgbClr val="0070C0"/>
                    </a:solidFill>
                  </a:rPr>
                  <a:t>go to node 7</a:t>
                </a:r>
                <a:r>
                  <a:rPr lang="en-US" dirty="0"/>
                  <a:t>:</a:t>
                </a:r>
              </a:p>
              <a:p>
                <a:pPr marL="0" indent="0" algn="just">
                  <a:buNone/>
                </a:pP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2</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2</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2</m:t>
                        </m:r>
                      </m:sub>
                    </m:sSub>
                    <m:d>
                      <m:dPr>
                        <m:ctrlPr>
                          <a:rPr lang="en-US" i="1">
                            <a:latin typeface="Cambria Math" panose="02040503050406030204" pitchFamily="18" charset="0"/>
                          </a:rPr>
                        </m:ctrlPr>
                      </m:dPr>
                      <m:e>
                        <m:r>
                          <a:rPr lang="en-US" i="1">
                            <a:latin typeface="Cambria Math" panose="02040503050406030204" pitchFamily="18" charset="0"/>
                          </a:rPr>
                          <m:t>2, </m:t>
                        </m:r>
                        <m:r>
                          <a:rPr lang="en-US" b="0" i="1" smtClean="0">
                            <a:latin typeface="Cambria Math" panose="02040503050406030204" pitchFamily="18" charset="0"/>
                          </a:rPr>
                          <m:t>7</m:t>
                        </m:r>
                      </m:e>
                    </m:d>
                    <m:r>
                      <a:rPr lang="en-US" i="1">
                        <a:latin typeface="Cambria Math" panose="02040503050406030204" pitchFamily="18" charset="0"/>
                      </a:rPr>
                      <m:t>=</m:t>
                    </m:r>
                    <m:r>
                      <a:rPr lang="en-US" b="0" i="1" smtClean="0">
                        <a:latin typeface="Cambria Math" panose="02040503050406030204" pitchFamily="18" charset="0"/>
                      </a:rPr>
                      <m:t>6</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3</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2</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2</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e>
                        </m:d>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3</m:t>
                        </m:r>
                      </m:sub>
                    </m:sSub>
                    <m:d>
                      <m:dPr>
                        <m:ctrlPr>
                          <a:rPr lang="en-US" i="1">
                            <a:latin typeface="Cambria Math" panose="02040503050406030204" pitchFamily="18" charset="0"/>
                          </a:rPr>
                        </m:ctrlPr>
                      </m:dPr>
                      <m:e>
                        <m:r>
                          <a:rPr lang="en-US" b="0" i="1" smtClean="0">
                            <a:latin typeface="Cambria Math" panose="02040503050406030204" pitchFamily="18" charset="0"/>
                          </a:rPr>
                          <m:t>7</m:t>
                        </m:r>
                      </m:e>
                    </m:d>
                    <m:r>
                      <a:rPr lang="en-US" i="1">
                        <a:latin typeface="Cambria Math" panose="02040503050406030204" pitchFamily="18" charset="0"/>
                      </a:rPr>
                      <m:t>=</m:t>
                    </m:r>
                    <m:r>
                      <a:rPr lang="en-US" b="0" i="1" smtClean="0">
                        <a:latin typeface="Cambria Math" panose="02040503050406030204" pitchFamily="18" charset="0"/>
                      </a:rPr>
                      <m:t>6</m:t>
                    </m:r>
                  </m:oMath>
                </a14:m>
                <a:endParaRPr lang="en-US" dirty="0"/>
              </a:p>
              <a:p>
                <a:pPr marL="0" indent="0" algn="just">
                  <a:buNone/>
                </a:pPr>
                <a:endParaRPr lang="en-US" dirty="0"/>
              </a:p>
              <a:p>
                <a:pPr marL="0" indent="0" algn="just">
                  <a:buNone/>
                </a:pPr>
                <a:r>
                  <a:rPr lang="en-US" dirty="0"/>
                  <a:t>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b="0" i="1" smtClean="0">
                            <a:latin typeface="Cambria Math" panose="02040503050406030204" pitchFamily="18" charset="0"/>
                          </a:rPr>
                          <m:t>2</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b="0" i="1" smtClean="0">
                                <a:latin typeface="Cambria Math" panose="02040503050406030204" pitchFamily="18" charset="0"/>
                              </a:rPr>
                              <m:t>2</m:t>
                            </m:r>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b="0" i="1" smtClean="0">
                            <a:latin typeface="Cambria Math" panose="02040503050406030204" pitchFamily="18" charset="0"/>
                          </a:rPr>
                          <m:t>2</m:t>
                        </m:r>
                      </m:sub>
                    </m:sSub>
                    <m:d>
                      <m:dPr>
                        <m:ctrlPr>
                          <a:rPr lang="en-US" i="1">
                            <a:latin typeface="Cambria Math" panose="02040503050406030204" pitchFamily="18" charset="0"/>
                          </a:rPr>
                        </m:ctrlPr>
                      </m:dPr>
                      <m:e>
                        <m:r>
                          <a:rPr lang="en-US" b="0" i="1" smtClean="0">
                            <a:latin typeface="Cambria Math" panose="02040503050406030204" pitchFamily="18" charset="0"/>
                          </a:rPr>
                          <m:t>2</m:t>
                        </m:r>
                      </m:e>
                    </m:d>
                    <m:r>
                      <a:rPr lang="en-US" i="1">
                        <a:latin typeface="Cambria Math" panose="02040503050406030204" pitchFamily="18" charset="0"/>
                      </a:rPr>
                      <m:t>=</m:t>
                    </m:r>
                    <m:r>
                      <m:rPr>
                        <m:sty m:val="p"/>
                      </m:rPr>
                      <a:rPr lang="en-US">
                        <a:latin typeface="Cambria Math" panose="02040503050406030204" pitchFamily="18" charset="0"/>
                      </a:rPr>
                      <m:t>Min</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7</m:t>
                        </m:r>
                        <m:r>
                          <a:rPr lang="en-US" i="1">
                            <a:latin typeface="Cambria Math" panose="02040503050406030204" pitchFamily="18" charset="0"/>
                          </a:rPr>
                          <m:t>+</m:t>
                        </m:r>
                        <m:r>
                          <a:rPr lang="en-US" b="0" i="1" smtClean="0">
                            <a:latin typeface="Cambria Math" panose="02040503050406030204" pitchFamily="18" charset="0"/>
                          </a:rPr>
                          <m:t>4</m:t>
                        </m:r>
                        <m:r>
                          <a:rPr lang="en-US" i="1">
                            <a:latin typeface="Cambria Math" panose="02040503050406030204" pitchFamily="18" charset="0"/>
                          </a:rPr>
                          <m:t>,</m:t>
                        </m:r>
                        <m:r>
                          <a:rPr lang="en-US" b="0" i="1" smtClean="0">
                            <a:latin typeface="Cambria Math" panose="02040503050406030204" pitchFamily="18" charset="0"/>
                          </a:rPr>
                          <m:t> 4+7, 6</m:t>
                        </m:r>
                        <m:r>
                          <a:rPr lang="en-US" i="1">
                            <a:latin typeface="Cambria Math" panose="02040503050406030204" pitchFamily="18" charset="0"/>
                          </a:rPr>
                          <m:t>+</m:t>
                        </m:r>
                        <m:r>
                          <a:rPr lang="en-US" b="0" i="1" smtClean="0">
                            <a:latin typeface="Cambria Math" panose="02040503050406030204" pitchFamily="18" charset="0"/>
                          </a:rPr>
                          <m:t>6</m:t>
                        </m:r>
                      </m:e>
                    </m:d>
                    <m:r>
                      <a:rPr lang="en-US" i="1">
                        <a:latin typeface="Cambria Math" panose="02040503050406030204" pitchFamily="18" charset="0"/>
                      </a:rPr>
                      <m:t>=</m:t>
                    </m:r>
                    <m:r>
                      <a:rPr lang="en-US" b="0" i="1" smtClean="0">
                        <a:latin typeface="Cambria Math" panose="02040503050406030204" pitchFamily="18" charset="0"/>
                      </a:rPr>
                      <m:t>11</m:t>
                    </m:r>
                  </m:oMath>
                </a14:m>
                <a:endParaRPr lang="en-US" dirty="0"/>
              </a:p>
              <a:p>
                <a:pPr marL="0" indent="0" algn="just">
                  <a:buNone/>
                </a:pPr>
                <a:r>
                  <a:rPr lang="en-US" dirty="0"/>
                  <a:t>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	 Optimal decision: </a:t>
                </a:r>
                <a:r>
                  <a:rPr lang="en-US" i="1" dirty="0">
                    <a:solidFill>
                      <a:srgbClr val="0070C0"/>
                    </a:solidFill>
                  </a:rPr>
                  <a:t>go to node </a:t>
                </a:r>
                <a:r>
                  <a:rPr lang="en-US" dirty="0">
                    <a:solidFill>
                      <a:srgbClr val="0070C0"/>
                    </a:solidFill>
                  </a:rPr>
                  <a:t>5 </a:t>
                </a:r>
                <a:r>
                  <a:rPr lang="en-US" dirty="0"/>
                  <a:t>or</a:t>
                </a:r>
                <a:r>
                  <a:rPr lang="en-US" dirty="0">
                    <a:solidFill>
                      <a:srgbClr val="0070C0"/>
                    </a:solidFill>
                  </a:rPr>
                  <a:t> </a:t>
                </a:r>
                <a:r>
                  <a:rPr lang="en-US" i="1" dirty="0">
                    <a:solidFill>
                      <a:srgbClr val="0070C0"/>
                    </a:solidFill>
                  </a:rPr>
                  <a:t>go to node </a:t>
                </a:r>
                <a:r>
                  <a:rPr lang="en-US" dirty="0">
                    <a:solidFill>
                      <a:srgbClr val="0070C0"/>
                    </a:solidFill>
                  </a:rPr>
                  <a:t>6</a:t>
                </a:r>
                <a:endParaRPr lang="en-US" dirty="0"/>
              </a:p>
              <a:p>
                <a:pPr marL="0" indent="0" algn="just">
                  <a:buNone/>
                </a:pPr>
                <a:endParaRPr lang="en-US" dirty="0"/>
              </a:p>
              <a:p>
                <a:pPr marL="0" indent="0" algn="just">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058" t="-3966"/>
                </a:stretch>
              </a:blipFill>
            </p:spPr>
            <p:txBody>
              <a:bodyPr/>
              <a:lstStyle/>
              <a:p>
                <a:r>
                  <a:rPr lang="en-US">
                    <a:noFill/>
                  </a:rPr>
                  <a:t> </a:t>
                </a:r>
              </a:p>
            </p:txBody>
          </p:sp>
        </mc:Fallback>
      </mc:AlternateContent>
    </p:spTree>
    <p:extLst>
      <p:ext uri="{BB962C8B-B14F-4D97-AF65-F5344CB8AC3E}">
        <p14:creationId xmlns:p14="http://schemas.microsoft.com/office/powerpoint/2010/main" val="26835014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Introduction</a:t>
            </a:r>
            <a:br>
              <a:rPr lang="en-US" dirty="0"/>
            </a:br>
            <a:r>
              <a:rPr lang="en-US" dirty="0">
                <a:solidFill>
                  <a:srgbClr val="FF0000"/>
                </a:solidFill>
              </a:rPr>
              <a:t>Bellman’s Principle of Optimality</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134050" y="1738149"/>
                <a:ext cx="10372150" cy="4303509"/>
              </a:xfrm>
            </p:spPr>
            <p:txBody>
              <a:bodyPr>
                <a:normAutofit fontScale="92500" lnSpcReduction="20000"/>
              </a:bodyPr>
              <a:lstStyle/>
              <a:p>
                <a:pPr marL="0" indent="0" algn="just">
                  <a:buNone/>
                </a:pPr>
                <a:r>
                  <a:rPr lang="en-US" u="sng" dirty="0"/>
                  <a:t>When the state is </a:t>
                </a:r>
                <a:r>
                  <a:rPr lang="en-US" i="1" u="sng" dirty="0">
                    <a:solidFill>
                      <a:srgbClr val="0070C0"/>
                    </a:solidFill>
                  </a:rPr>
                  <a:t>node</a:t>
                </a:r>
                <a:r>
                  <a:rPr lang="en-US" u="sng" dirty="0">
                    <a:solidFill>
                      <a:srgbClr val="0070C0"/>
                    </a:solidFill>
                  </a:rPr>
                  <a:t> 3</a:t>
                </a:r>
                <a:r>
                  <a:rPr lang="en-US" dirty="0"/>
                  <a:t>:</a:t>
                </a:r>
              </a:p>
              <a:p>
                <a:pPr marL="0" indent="0" algn="just">
                  <a:buNone/>
                </a:pPr>
                <a:r>
                  <a:rPr lang="en-US" dirty="0"/>
                  <a:t>If the decision is </a:t>
                </a:r>
                <a:r>
                  <a:rPr lang="en-US" i="1" dirty="0">
                    <a:solidFill>
                      <a:srgbClr val="0070C0"/>
                    </a:solidFill>
                  </a:rPr>
                  <a:t>go to node </a:t>
                </a:r>
                <a:r>
                  <a:rPr lang="en-US" dirty="0">
                    <a:solidFill>
                      <a:srgbClr val="0070C0"/>
                    </a:solidFill>
                  </a:rPr>
                  <a:t>5</a:t>
                </a:r>
                <a:r>
                  <a:rPr lang="en-US" dirty="0"/>
                  <a:t>:</a:t>
                </a:r>
              </a:p>
              <a:p>
                <a:pPr marL="0" indent="0" algn="just">
                  <a:buNone/>
                </a:pP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b="0" i="1" smtClean="0">
                            <a:latin typeface="Cambria Math" panose="02040503050406030204" pitchFamily="18" charset="0"/>
                          </a:rPr>
                          <m:t>2</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b="0" i="1" smtClean="0">
                                <a:latin typeface="Cambria Math" panose="02040503050406030204" pitchFamily="18" charset="0"/>
                              </a:rPr>
                              <m:t>2</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m:t>
                            </m:r>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b="0" i="1" smtClean="0">
                            <a:latin typeface="Cambria Math" panose="02040503050406030204" pitchFamily="18" charset="0"/>
                          </a:rPr>
                          <m:t>2</m:t>
                        </m:r>
                      </m:sub>
                    </m:sSub>
                    <m:d>
                      <m:dPr>
                        <m:ctrlPr>
                          <a:rPr lang="en-US" i="1">
                            <a:latin typeface="Cambria Math" panose="02040503050406030204" pitchFamily="18" charset="0"/>
                          </a:rPr>
                        </m:ctrlPr>
                      </m:dPr>
                      <m:e>
                        <m:r>
                          <a:rPr lang="en-US" b="0" i="1" smtClean="0">
                            <a:latin typeface="Cambria Math" panose="02040503050406030204" pitchFamily="18" charset="0"/>
                          </a:rPr>
                          <m:t>3</m:t>
                        </m:r>
                        <m:r>
                          <a:rPr lang="en-US" i="1">
                            <a:latin typeface="Cambria Math" panose="02040503050406030204" pitchFamily="18" charset="0"/>
                          </a:rPr>
                          <m:t>, </m:t>
                        </m:r>
                        <m:r>
                          <a:rPr lang="en-US" b="0" i="1" smtClean="0">
                            <a:latin typeface="Cambria Math" panose="02040503050406030204" pitchFamily="18" charset="0"/>
                          </a:rPr>
                          <m:t>5</m:t>
                        </m:r>
                      </m:e>
                    </m:d>
                    <m:r>
                      <a:rPr lang="en-US" i="1">
                        <a:latin typeface="Cambria Math" panose="02040503050406030204" pitchFamily="18" charset="0"/>
                      </a:rPr>
                      <m:t>=</m:t>
                    </m:r>
                    <m:r>
                      <a:rPr lang="en-US" b="0" i="0" smtClean="0">
                        <a:latin typeface="Cambria Math" panose="02040503050406030204" pitchFamily="18" charset="0"/>
                      </a:rPr>
                      <m:t>3</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b="0" i="1" smtClean="0">
                            <a:latin typeface="Cambria Math" panose="02040503050406030204" pitchFamily="18" charset="0"/>
                          </a:rPr>
                          <m:t>3</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b="0" i="1" smtClean="0">
                                <a:latin typeface="Cambria Math" panose="02040503050406030204" pitchFamily="18" charset="0"/>
                              </a:rPr>
                              <m:t>2</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b="0" i="1" smtClean="0">
                                    <a:latin typeface="Cambria Math" panose="02040503050406030204" pitchFamily="18" charset="0"/>
                                  </a:rPr>
                                  <m:t>2</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m:t>
                                </m:r>
                              </m:sub>
                            </m:sSub>
                          </m:e>
                        </m:d>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b="0" i="1" smtClean="0">
                            <a:latin typeface="Cambria Math" panose="02040503050406030204" pitchFamily="18" charset="0"/>
                          </a:rPr>
                          <m:t>3</m:t>
                        </m:r>
                      </m:sub>
                    </m:sSub>
                    <m:d>
                      <m:dPr>
                        <m:ctrlPr>
                          <a:rPr lang="en-US" i="1">
                            <a:latin typeface="Cambria Math" panose="02040503050406030204" pitchFamily="18" charset="0"/>
                          </a:rPr>
                        </m:ctrlPr>
                      </m:dPr>
                      <m:e>
                        <m:r>
                          <a:rPr lang="en-US" b="0" i="1" smtClean="0">
                            <a:latin typeface="Cambria Math" panose="02040503050406030204" pitchFamily="18" charset="0"/>
                          </a:rPr>
                          <m:t>5</m:t>
                        </m:r>
                      </m:e>
                    </m:d>
                    <m:r>
                      <a:rPr lang="en-US" i="1">
                        <a:latin typeface="Cambria Math" panose="02040503050406030204" pitchFamily="18" charset="0"/>
                      </a:rPr>
                      <m:t>=</m:t>
                    </m:r>
                    <m:r>
                      <a:rPr lang="en-US" b="0" i="1" smtClean="0">
                        <a:latin typeface="Cambria Math" panose="02040503050406030204" pitchFamily="18" charset="0"/>
                      </a:rPr>
                      <m:t>4</m:t>
                    </m:r>
                  </m:oMath>
                </a14:m>
                <a:endParaRPr lang="en-US" dirty="0"/>
              </a:p>
              <a:p>
                <a:pPr marL="0" indent="0" algn="just">
                  <a:buNone/>
                </a:pPr>
                <a:r>
                  <a:rPr lang="en-US" dirty="0"/>
                  <a:t>If the decision is </a:t>
                </a:r>
                <a:r>
                  <a:rPr lang="en-US" i="1" dirty="0">
                    <a:solidFill>
                      <a:srgbClr val="0070C0"/>
                    </a:solidFill>
                  </a:rPr>
                  <a:t>go to node </a:t>
                </a:r>
                <a:r>
                  <a:rPr lang="en-US" dirty="0">
                    <a:solidFill>
                      <a:srgbClr val="0070C0"/>
                    </a:solidFill>
                  </a:rPr>
                  <a:t>6</a:t>
                </a:r>
                <a:r>
                  <a:rPr lang="en-US" dirty="0"/>
                  <a:t>:</a:t>
                </a:r>
              </a:p>
              <a:p>
                <a:pPr marL="0" indent="0" algn="just">
                  <a:buNone/>
                </a:pP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2</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2</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2</m:t>
                        </m:r>
                      </m:sub>
                    </m:sSub>
                    <m:d>
                      <m:dPr>
                        <m:ctrlPr>
                          <a:rPr lang="en-US" i="1">
                            <a:latin typeface="Cambria Math" panose="02040503050406030204" pitchFamily="18" charset="0"/>
                          </a:rPr>
                        </m:ctrlPr>
                      </m:dPr>
                      <m:e>
                        <m:r>
                          <a:rPr lang="en-US" b="0" i="1" smtClean="0">
                            <a:latin typeface="Cambria Math" panose="02040503050406030204" pitchFamily="18" charset="0"/>
                          </a:rPr>
                          <m:t>3</m:t>
                        </m:r>
                        <m:r>
                          <a:rPr lang="en-US" i="1">
                            <a:latin typeface="Cambria Math" panose="02040503050406030204" pitchFamily="18" charset="0"/>
                          </a:rPr>
                          <m:t>, </m:t>
                        </m:r>
                        <m:r>
                          <a:rPr lang="en-US" b="0" i="1" smtClean="0">
                            <a:latin typeface="Cambria Math" panose="02040503050406030204" pitchFamily="18" charset="0"/>
                          </a:rPr>
                          <m:t>6</m:t>
                        </m:r>
                      </m:e>
                    </m:d>
                    <m:r>
                      <a:rPr lang="en-US" i="1">
                        <a:latin typeface="Cambria Math" panose="02040503050406030204" pitchFamily="18" charset="0"/>
                      </a:rPr>
                      <m:t>=</m:t>
                    </m:r>
                    <m:r>
                      <a:rPr lang="en-US" b="0" i="1" smtClean="0">
                        <a:latin typeface="Cambria Math" panose="02040503050406030204" pitchFamily="18" charset="0"/>
                      </a:rPr>
                      <m:t>2</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3</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2</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2</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e>
                        </m:d>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3</m:t>
                        </m:r>
                      </m:sub>
                    </m:sSub>
                    <m:d>
                      <m:dPr>
                        <m:ctrlPr>
                          <a:rPr lang="en-US" i="1">
                            <a:latin typeface="Cambria Math" panose="02040503050406030204" pitchFamily="18" charset="0"/>
                          </a:rPr>
                        </m:ctrlPr>
                      </m:dPr>
                      <m:e>
                        <m:r>
                          <a:rPr lang="en-US" b="0" i="1" smtClean="0">
                            <a:latin typeface="Cambria Math" panose="02040503050406030204" pitchFamily="18" charset="0"/>
                          </a:rPr>
                          <m:t>6</m:t>
                        </m:r>
                      </m:e>
                    </m:d>
                    <m:r>
                      <a:rPr lang="en-US" i="1">
                        <a:latin typeface="Cambria Math" panose="02040503050406030204" pitchFamily="18" charset="0"/>
                      </a:rPr>
                      <m:t>=</m:t>
                    </m:r>
                    <m:r>
                      <a:rPr lang="en-US" b="0" i="1" smtClean="0">
                        <a:latin typeface="Cambria Math" panose="02040503050406030204" pitchFamily="18" charset="0"/>
                      </a:rPr>
                      <m:t>7</m:t>
                    </m:r>
                  </m:oMath>
                </a14:m>
                <a:endParaRPr lang="en-US" dirty="0"/>
              </a:p>
              <a:p>
                <a:pPr marL="0" indent="0" algn="just">
                  <a:buNone/>
                </a:pPr>
                <a:r>
                  <a:rPr lang="en-US" dirty="0"/>
                  <a:t>If the decision is </a:t>
                </a:r>
                <a:r>
                  <a:rPr lang="en-US" i="1" dirty="0">
                    <a:solidFill>
                      <a:srgbClr val="0070C0"/>
                    </a:solidFill>
                  </a:rPr>
                  <a:t>go to node 7</a:t>
                </a:r>
                <a:r>
                  <a:rPr lang="en-US" dirty="0"/>
                  <a:t>:</a:t>
                </a:r>
              </a:p>
              <a:p>
                <a:pPr marL="0" indent="0" algn="just">
                  <a:buNone/>
                </a:pP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2</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2</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2</m:t>
                        </m:r>
                      </m:sub>
                    </m:sSub>
                    <m:d>
                      <m:dPr>
                        <m:ctrlPr>
                          <a:rPr lang="en-US" i="1">
                            <a:latin typeface="Cambria Math" panose="02040503050406030204" pitchFamily="18" charset="0"/>
                          </a:rPr>
                        </m:ctrlPr>
                      </m:dPr>
                      <m:e>
                        <m:r>
                          <a:rPr lang="en-US" b="0" i="1" smtClean="0">
                            <a:latin typeface="Cambria Math" panose="02040503050406030204" pitchFamily="18" charset="0"/>
                          </a:rPr>
                          <m:t>3</m:t>
                        </m:r>
                        <m:r>
                          <a:rPr lang="en-US" i="1">
                            <a:latin typeface="Cambria Math" panose="02040503050406030204" pitchFamily="18" charset="0"/>
                          </a:rPr>
                          <m:t>, </m:t>
                        </m:r>
                        <m:r>
                          <a:rPr lang="en-US" b="0" i="1" smtClean="0">
                            <a:latin typeface="Cambria Math" panose="02040503050406030204" pitchFamily="18" charset="0"/>
                          </a:rPr>
                          <m:t>7</m:t>
                        </m:r>
                      </m:e>
                    </m:d>
                    <m:r>
                      <a:rPr lang="en-US" i="1">
                        <a:latin typeface="Cambria Math" panose="02040503050406030204" pitchFamily="18" charset="0"/>
                      </a:rPr>
                      <m:t>=</m:t>
                    </m:r>
                    <m:r>
                      <a:rPr lang="en-US" b="0" i="1" smtClean="0">
                        <a:latin typeface="Cambria Math" panose="02040503050406030204" pitchFamily="18" charset="0"/>
                      </a:rPr>
                      <m:t>4</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3</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2</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2</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e>
                        </m:d>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3</m:t>
                        </m:r>
                      </m:sub>
                    </m:sSub>
                    <m:d>
                      <m:dPr>
                        <m:ctrlPr>
                          <a:rPr lang="en-US" i="1">
                            <a:latin typeface="Cambria Math" panose="02040503050406030204" pitchFamily="18" charset="0"/>
                          </a:rPr>
                        </m:ctrlPr>
                      </m:dPr>
                      <m:e>
                        <m:r>
                          <a:rPr lang="en-US" b="0" i="1" smtClean="0">
                            <a:latin typeface="Cambria Math" panose="02040503050406030204" pitchFamily="18" charset="0"/>
                          </a:rPr>
                          <m:t>7</m:t>
                        </m:r>
                      </m:e>
                    </m:d>
                    <m:r>
                      <a:rPr lang="en-US" i="1">
                        <a:latin typeface="Cambria Math" panose="02040503050406030204" pitchFamily="18" charset="0"/>
                      </a:rPr>
                      <m:t>=</m:t>
                    </m:r>
                    <m:r>
                      <a:rPr lang="en-US" b="0" i="1" smtClean="0">
                        <a:latin typeface="Cambria Math" panose="02040503050406030204" pitchFamily="18" charset="0"/>
                      </a:rPr>
                      <m:t>6</m:t>
                    </m:r>
                  </m:oMath>
                </a14:m>
                <a:endParaRPr lang="en-US" dirty="0"/>
              </a:p>
              <a:p>
                <a:pPr marL="0" indent="0" algn="just">
                  <a:buNone/>
                </a:pPr>
                <a:endParaRPr lang="en-US" dirty="0"/>
              </a:p>
              <a:p>
                <a:pPr marL="0" indent="0" algn="just">
                  <a:buNone/>
                </a:pPr>
                <a:r>
                  <a:rPr lang="en-US" dirty="0"/>
                  <a:t>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b="0" i="1" smtClean="0">
                            <a:latin typeface="Cambria Math" panose="02040503050406030204" pitchFamily="18" charset="0"/>
                          </a:rPr>
                          <m:t>2</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b="0" i="1" smtClean="0">
                                <a:latin typeface="Cambria Math" panose="02040503050406030204" pitchFamily="18" charset="0"/>
                              </a:rPr>
                              <m:t>2</m:t>
                            </m:r>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b="0" i="1" smtClean="0">
                            <a:latin typeface="Cambria Math" panose="02040503050406030204" pitchFamily="18" charset="0"/>
                          </a:rPr>
                          <m:t>2</m:t>
                        </m:r>
                      </m:sub>
                    </m:sSub>
                    <m:d>
                      <m:dPr>
                        <m:ctrlPr>
                          <a:rPr lang="en-US" i="1">
                            <a:latin typeface="Cambria Math" panose="02040503050406030204" pitchFamily="18" charset="0"/>
                          </a:rPr>
                        </m:ctrlPr>
                      </m:dPr>
                      <m:e>
                        <m:r>
                          <a:rPr lang="en-US" b="0" i="1" smtClean="0">
                            <a:latin typeface="Cambria Math" panose="02040503050406030204" pitchFamily="18" charset="0"/>
                          </a:rPr>
                          <m:t>3</m:t>
                        </m:r>
                      </m:e>
                    </m:d>
                    <m:r>
                      <a:rPr lang="en-US" i="1">
                        <a:latin typeface="Cambria Math" panose="02040503050406030204" pitchFamily="18" charset="0"/>
                      </a:rPr>
                      <m:t>=</m:t>
                    </m:r>
                    <m:r>
                      <m:rPr>
                        <m:sty m:val="p"/>
                      </m:rPr>
                      <a:rPr lang="en-US">
                        <a:latin typeface="Cambria Math" panose="02040503050406030204" pitchFamily="18" charset="0"/>
                      </a:rPr>
                      <m:t>Min</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3</m:t>
                        </m:r>
                        <m:r>
                          <a:rPr lang="en-US" i="1">
                            <a:latin typeface="Cambria Math" panose="02040503050406030204" pitchFamily="18" charset="0"/>
                          </a:rPr>
                          <m:t>+</m:t>
                        </m:r>
                        <m:r>
                          <a:rPr lang="en-US" b="0" i="1" smtClean="0">
                            <a:latin typeface="Cambria Math" panose="02040503050406030204" pitchFamily="18" charset="0"/>
                          </a:rPr>
                          <m:t>4</m:t>
                        </m:r>
                        <m:r>
                          <a:rPr lang="en-US" i="1">
                            <a:latin typeface="Cambria Math" panose="02040503050406030204" pitchFamily="18" charset="0"/>
                          </a:rPr>
                          <m:t>,</m:t>
                        </m:r>
                        <m:r>
                          <a:rPr lang="en-US" b="0" i="1" smtClean="0">
                            <a:latin typeface="Cambria Math" panose="02040503050406030204" pitchFamily="18" charset="0"/>
                          </a:rPr>
                          <m:t> 2+7, 4</m:t>
                        </m:r>
                        <m:r>
                          <a:rPr lang="en-US" i="1">
                            <a:latin typeface="Cambria Math" panose="02040503050406030204" pitchFamily="18" charset="0"/>
                          </a:rPr>
                          <m:t>+</m:t>
                        </m:r>
                        <m:r>
                          <a:rPr lang="en-US" b="0" i="1" smtClean="0">
                            <a:latin typeface="Cambria Math" panose="02040503050406030204" pitchFamily="18" charset="0"/>
                          </a:rPr>
                          <m:t>6</m:t>
                        </m:r>
                      </m:e>
                    </m:d>
                    <m:r>
                      <a:rPr lang="en-US" i="1">
                        <a:latin typeface="Cambria Math" panose="02040503050406030204" pitchFamily="18" charset="0"/>
                      </a:rPr>
                      <m:t>=</m:t>
                    </m:r>
                    <m:r>
                      <a:rPr lang="en-US" b="0" i="1" smtClean="0">
                        <a:latin typeface="Cambria Math" panose="02040503050406030204" pitchFamily="18" charset="0"/>
                      </a:rPr>
                      <m:t>7</m:t>
                    </m:r>
                  </m:oMath>
                </a14:m>
                <a:endParaRPr lang="en-US" dirty="0"/>
              </a:p>
              <a:p>
                <a:pPr marL="0" indent="0" algn="just">
                  <a:buNone/>
                </a:pPr>
                <a:r>
                  <a:rPr lang="en-US" dirty="0"/>
                  <a:t>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	 Optimal decision: </a:t>
                </a:r>
                <a:r>
                  <a:rPr lang="en-US" i="1" dirty="0">
                    <a:solidFill>
                      <a:srgbClr val="0070C0"/>
                    </a:solidFill>
                  </a:rPr>
                  <a:t>go to node </a:t>
                </a:r>
                <a:r>
                  <a:rPr lang="en-US" dirty="0">
                    <a:solidFill>
                      <a:srgbClr val="0070C0"/>
                    </a:solidFill>
                  </a:rPr>
                  <a:t>5</a:t>
                </a:r>
                <a:endParaRPr lang="en-US" dirty="0"/>
              </a:p>
              <a:p>
                <a:pPr marL="0" indent="0" algn="just">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058" t="-3966"/>
                </a:stretch>
              </a:blipFill>
            </p:spPr>
            <p:txBody>
              <a:bodyPr/>
              <a:lstStyle/>
              <a:p>
                <a:r>
                  <a:rPr lang="en-US">
                    <a:noFill/>
                  </a:rPr>
                  <a:t> </a:t>
                </a:r>
              </a:p>
            </p:txBody>
          </p:sp>
        </mc:Fallback>
      </mc:AlternateContent>
    </p:spTree>
    <p:extLst>
      <p:ext uri="{BB962C8B-B14F-4D97-AF65-F5344CB8AC3E}">
        <p14:creationId xmlns:p14="http://schemas.microsoft.com/office/powerpoint/2010/main" val="24783908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Introduction</a:t>
            </a:r>
            <a:br>
              <a:rPr lang="en-US" dirty="0"/>
            </a:br>
            <a:r>
              <a:rPr lang="en-US" dirty="0">
                <a:solidFill>
                  <a:srgbClr val="FF0000"/>
                </a:solidFill>
              </a:rPr>
              <a:t>Bellman’s Principle of Optimality</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134050" y="1738149"/>
                <a:ext cx="10372150" cy="4303509"/>
              </a:xfrm>
            </p:spPr>
            <p:txBody>
              <a:bodyPr>
                <a:normAutofit fontScale="92500" lnSpcReduction="20000"/>
              </a:bodyPr>
              <a:lstStyle/>
              <a:p>
                <a:pPr marL="0" indent="0" algn="just">
                  <a:buNone/>
                </a:pPr>
                <a:r>
                  <a:rPr lang="en-US" u="sng" dirty="0"/>
                  <a:t>When the state is </a:t>
                </a:r>
                <a:r>
                  <a:rPr lang="en-US" i="1" u="sng" dirty="0">
                    <a:solidFill>
                      <a:srgbClr val="0070C0"/>
                    </a:solidFill>
                  </a:rPr>
                  <a:t>node</a:t>
                </a:r>
                <a:r>
                  <a:rPr lang="en-US" u="sng" dirty="0">
                    <a:solidFill>
                      <a:srgbClr val="0070C0"/>
                    </a:solidFill>
                  </a:rPr>
                  <a:t> 4</a:t>
                </a:r>
                <a:r>
                  <a:rPr lang="en-US" dirty="0"/>
                  <a:t>:</a:t>
                </a:r>
              </a:p>
              <a:p>
                <a:pPr marL="0" indent="0" algn="just">
                  <a:buNone/>
                </a:pPr>
                <a:r>
                  <a:rPr lang="en-US" dirty="0"/>
                  <a:t>If the decision is </a:t>
                </a:r>
                <a:r>
                  <a:rPr lang="en-US" i="1" dirty="0">
                    <a:solidFill>
                      <a:srgbClr val="0070C0"/>
                    </a:solidFill>
                  </a:rPr>
                  <a:t>go to node </a:t>
                </a:r>
                <a:r>
                  <a:rPr lang="en-US" dirty="0">
                    <a:solidFill>
                      <a:srgbClr val="0070C0"/>
                    </a:solidFill>
                  </a:rPr>
                  <a:t>5</a:t>
                </a:r>
                <a:r>
                  <a:rPr lang="en-US" dirty="0"/>
                  <a:t>:</a:t>
                </a:r>
              </a:p>
              <a:p>
                <a:pPr marL="0" indent="0" algn="just">
                  <a:buNone/>
                </a:pP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b="0" i="1" smtClean="0">
                            <a:latin typeface="Cambria Math" panose="02040503050406030204" pitchFamily="18" charset="0"/>
                          </a:rPr>
                          <m:t>2</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b="0" i="1" smtClean="0">
                                <a:latin typeface="Cambria Math" panose="02040503050406030204" pitchFamily="18" charset="0"/>
                              </a:rPr>
                              <m:t>2</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m:t>
                            </m:r>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b="0" i="1" smtClean="0">
                            <a:latin typeface="Cambria Math" panose="02040503050406030204" pitchFamily="18" charset="0"/>
                          </a:rPr>
                          <m:t>2</m:t>
                        </m:r>
                      </m:sub>
                    </m:sSub>
                    <m:d>
                      <m:dPr>
                        <m:ctrlPr>
                          <a:rPr lang="en-US" i="1">
                            <a:latin typeface="Cambria Math" panose="02040503050406030204" pitchFamily="18" charset="0"/>
                          </a:rPr>
                        </m:ctrlPr>
                      </m:dPr>
                      <m:e>
                        <m:r>
                          <a:rPr lang="en-US" b="0" i="1" smtClean="0">
                            <a:latin typeface="Cambria Math" panose="02040503050406030204" pitchFamily="18" charset="0"/>
                          </a:rPr>
                          <m:t>4</m:t>
                        </m:r>
                        <m:r>
                          <a:rPr lang="en-US" i="1">
                            <a:latin typeface="Cambria Math" panose="02040503050406030204" pitchFamily="18" charset="0"/>
                          </a:rPr>
                          <m:t>, </m:t>
                        </m:r>
                        <m:r>
                          <a:rPr lang="en-US" b="0" i="1" smtClean="0">
                            <a:latin typeface="Cambria Math" panose="02040503050406030204" pitchFamily="18" charset="0"/>
                          </a:rPr>
                          <m:t>5</m:t>
                        </m:r>
                      </m:e>
                    </m:d>
                    <m:r>
                      <a:rPr lang="en-US" i="1">
                        <a:latin typeface="Cambria Math" panose="02040503050406030204" pitchFamily="18" charset="0"/>
                      </a:rPr>
                      <m:t>=</m:t>
                    </m:r>
                    <m:r>
                      <a:rPr lang="en-US" b="0" i="1" smtClean="0">
                        <a:latin typeface="Cambria Math" panose="02040503050406030204" pitchFamily="18" charset="0"/>
                      </a:rPr>
                      <m:t>4</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b="0" i="1" smtClean="0">
                            <a:latin typeface="Cambria Math" panose="02040503050406030204" pitchFamily="18" charset="0"/>
                          </a:rPr>
                          <m:t>3</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b="0" i="1" smtClean="0">
                                <a:latin typeface="Cambria Math" panose="02040503050406030204" pitchFamily="18" charset="0"/>
                              </a:rPr>
                              <m:t>2</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b="0" i="1" smtClean="0">
                                    <a:latin typeface="Cambria Math" panose="02040503050406030204" pitchFamily="18" charset="0"/>
                                  </a:rPr>
                                  <m:t>2</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m:t>
                                </m:r>
                              </m:sub>
                            </m:sSub>
                          </m:e>
                        </m:d>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b="0" i="1" smtClean="0">
                            <a:latin typeface="Cambria Math" panose="02040503050406030204" pitchFamily="18" charset="0"/>
                          </a:rPr>
                          <m:t>3</m:t>
                        </m:r>
                      </m:sub>
                    </m:sSub>
                    <m:d>
                      <m:dPr>
                        <m:ctrlPr>
                          <a:rPr lang="en-US" i="1">
                            <a:latin typeface="Cambria Math" panose="02040503050406030204" pitchFamily="18" charset="0"/>
                          </a:rPr>
                        </m:ctrlPr>
                      </m:dPr>
                      <m:e>
                        <m:r>
                          <a:rPr lang="en-US" b="0" i="1" smtClean="0">
                            <a:latin typeface="Cambria Math" panose="02040503050406030204" pitchFamily="18" charset="0"/>
                          </a:rPr>
                          <m:t>5</m:t>
                        </m:r>
                      </m:e>
                    </m:d>
                    <m:r>
                      <a:rPr lang="en-US" i="1">
                        <a:latin typeface="Cambria Math" panose="02040503050406030204" pitchFamily="18" charset="0"/>
                      </a:rPr>
                      <m:t>=</m:t>
                    </m:r>
                    <m:r>
                      <a:rPr lang="en-US" b="0" i="1" smtClean="0">
                        <a:latin typeface="Cambria Math" panose="02040503050406030204" pitchFamily="18" charset="0"/>
                      </a:rPr>
                      <m:t>4</m:t>
                    </m:r>
                  </m:oMath>
                </a14:m>
                <a:endParaRPr lang="en-US" dirty="0"/>
              </a:p>
              <a:p>
                <a:pPr marL="0" indent="0" algn="just">
                  <a:buNone/>
                </a:pPr>
                <a:r>
                  <a:rPr lang="en-US" dirty="0"/>
                  <a:t>If the decision is </a:t>
                </a:r>
                <a:r>
                  <a:rPr lang="en-US" i="1" dirty="0">
                    <a:solidFill>
                      <a:srgbClr val="0070C0"/>
                    </a:solidFill>
                  </a:rPr>
                  <a:t>go to node </a:t>
                </a:r>
                <a:r>
                  <a:rPr lang="en-US" dirty="0">
                    <a:solidFill>
                      <a:srgbClr val="0070C0"/>
                    </a:solidFill>
                  </a:rPr>
                  <a:t>6</a:t>
                </a:r>
                <a:r>
                  <a:rPr lang="en-US" dirty="0"/>
                  <a:t>:</a:t>
                </a:r>
              </a:p>
              <a:p>
                <a:pPr marL="0" indent="0" algn="just">
                  <a:buNone/>
                </a:pP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2</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2</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2</m:t>
                        </m:r>
                      </m:sub>
                    </m:sSub>
                    <m:d>
                      <m:dPr>
                        <m:ctrlPr>
                          <a:rPr lang="en-US" i="1">
                            <a:latin typeface="Cambria Math" panose="02040503050406030204" pitchFamily="18" charset="0"/>
                          </a:rPr>
                        </m:ctrlPr>
                      </m:dPr>
                      <m:e>
                        <m:r>
                          <a:rPr lang="en-US" b="0" i="1" smtClean="0">
                            <a:latin typeface="Cambria Math" panose="02040503050406030204" pitchFamily="18" charset="0"/>
                          </a:rPr>
                          <m:t>4</m:t>
                        </m:r>
                        <m:r>
                          <a:rPr lang="en-US" i="1">
                            <a:latin typeface="Cambria Math" panose="02040503050406030204" pitchFamily="18" charset="0"/>
                          </a:rPr>
                          <m:t>, </m:t>
                        </m:r>
                        <m:r>
                          <a:rPr lang="en-US" b="0" i="1" smtClean="0">
                            <a:latin typeface="Cambria Math" panose="02040503050406030204" pitchFamily="18" charset="0"/>
                          </a:rPr>
                          <m:t>6</m:t>
                        </m:r>
                      </m:e>
                    </m:d>
                    <m:r>
                      <a:rPr lang="en-US" i="1">
                        <a:latin typeface="Cambria Math" panose="02040503050406030204" pitchFamily="18" charset="0"/>
                      </a:rPr>
                      <m:t>=</m:t>
                    </m:r>
                  </m:oMath>
                </a14:m>
                <a:r>
                  <a:rPr lang="en-US" dirty="0"/>
                  <a:t>1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3</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2</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2</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e>
                        </m:d>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3</m:t>
                        </m:r>
                      </m:sub>
                    </m:sSub>
                    <m:d>
                      <m:dPr>
                        <m:ctrlPr>
                          <a:rPr lang="en-US" i="1">
                            <a:latin typeface="Cambria Math" panose="02040503050406030204" pitchFamily="18" charset="0"/>
                          </a:rPr>
                        </m:ctrlPr>
                      </m:dPr>
                      <m:e>
                        <m:r>
                          <a:rPr lang="en-US" b="0" i="1" smtClean="0">
                            <a:latin typeface="Cambria Math" panose="02040503050406030204" pitchFamily="18" charset="0"/>
                          </a:rPr>
                          <m:t>6</m:t>
                        </m:r>
                      </m:e>
                    </m:d>
                    <m:r>
                      <a:rPr lang="en-US" i="1">
                        <a:latin typeface="Cambria Math" panose="02040503050406030204" pitchFamily="18" charset="0"/>
                      </a:rPr>
                      <m:t>=</m:t>
                    </m:r>
                    <m:r>
                      <a:rPr lang="en-US" b="0" i="1" smtClean="0">
                        <a:latin typeface="Cambria Math" panose="02040503050406030204" pitchFamily="18" charset="0"/>
                      </a:rPr>
                      <m:t>7</m:t>
                    </m:r>
                  </m:oMath>
                </a14:m>
                <a:endParaRPr lang="en-US" dirty="0"/>
              </a:p>
              <a:p>
                <a:pPr marL="0" indent="0" algn="just">
                  <a:buNone/>
                </a:pPr>
                <a:r>
                  <a:rPr lang="en-US" dirty="0"/>
                  <a:t>If the decision is </a:t>
                </a:r>
                <a:r>
                  <a:rPr lang="en-US" i="1" dirty="0">
                    <a:solidFill>
                      <a:srgbClr val="0070C0"/>
                    </a:solidFill>
                  </a:rPr>
                  <a:t>go to node 7</a:t>
                </a:r>
                <a:r>
                  <a:rPr lang="en-US" dirty="0"/>
                  <a:t>:</a:t>
                </a:r>
              </a:p>
              <a:p>
                <a:pPr marL="0" indent="0" algn="just">
                  <a:buNone/>
                </a:pP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2</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2</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2</m:t>
                        </m:r>
                      </m:sub>
                    </m:sSub>
                    <m:d>
                      <m:dPr>
                        <m:ctrlPr>
                          <a:rPr lang="en-US" i="1">
                            <a:latin typeface="Cambria Math" panose="02040503050406030204" pitchFamily="18" charset="0"/>
                          </a:rPr>
                        </m:ctrlPr>
                      </m:dPr>
                      <m:e>
                        <m:r>
                          <a:rPr lang="en-US" b="0" i="1" smtClean="0">
                            <a:latin typeface="Cambria Math" panose="02040503050406030204" pitchFamily="18" charset="0"/>
                          </a:rPr>
                          <m:t>4</m:t>
                        </m:r>
                        <m:r>
                          <a:rPr lang="en-US" i="1">
                            <a:latin typeface="Cambria Math" panose="02040503050406030204" pitchFamily="18" charset="0"/>
                          </a:rPr>
                          <m:t>, </m:t>
                        </m:r>
                        <m:r>
                          <a:rPr lang="en-US" b="0" i="1" smtClean="0">
                            <a:latin typeface="Cambria Math" panose="02040503050406030204" pitchFamily="18" charset="0"/>
                          </a:rPr>
                          <m:t>7</m:t>
                        </m:r>
                      </m:e>
                    </m:d>
                    <m:r>
                      <a:rPr lang="en-US" i="1">
                        <a:latin typeface="Cambria Math" panose="02040503050406030204" pitchFamily="18" charset="0"/>
                      </a:rPr>
                      <m:t>=</m:t>
                    </m:r>
                    <m:r>
                      <a:rPr lang="en-US" b="0" i="1" smtClean="0">
                        <a:latin typeface="Cambria Math" panose="02040503050406030204" pitchFamily="18" charset="0"/>
                      </a:rPr>
                      <m:t>5</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3</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2</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2</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e>
                        </m:d>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3</m:t>
                        </m:r>
                      </m:sub>
                    </m:sSub>
                    <m:d>
                      <m:dPr>
                        <m:ctrlPr>
                          <a:rPr lang="en-US" i="1">
                            <a:latin typeface="Cambria Math" panose="02040503050406030204" pitchFamily="18" charset="0"/>
                          </a:rPr>
                        </m:ctrlPr>
                      </m:dPr>
                      <m:e>
                        <m:r>
                          <a:rPr lang="en-US" b="0" i="1" smtClean="0">
                            <a:latin typeface="Cambria Math" panose="02040503050406030204" pitchFamily="18" charset="0"/>
                          </a:rPr>
                          <m:t>7</m:t>
                        </m:r>
                      </m:e>
                    </m:d>
                    <m:r>
                      <a:rPr lang="en-US" i="1">
                        <a:latin typeface="Cambria Math" panose="02040503050406030204" pitchFamily="18" charset="0"/>
                      </a:rPr>
                      <m:t>=</m:t>
                    </m:r>
                    <m:r>
                      <a:rPr lang="en-US" b="0" i="1" smtClean="0">
                        <a:latin typeface="Cambria Math" panose="02040503050406030204" pitchFamily="18" charset="0"/>
                      </a:rPr>
                      <m:t>6</m:t>
                    </m:r>
                  </m:oMath>
                </a14:m>
                <a:endParaRPr lang="en-US" dirty="0"/>
              </a:p>
              <a:p>
                <a:pPr marL="0" indent="0" algn="just">
                  <a:buNone/>
                </a:pPr>
                <a:endParaRPr lang="en-US" dirty="0"/>
              </a:p>
              <a:p>
                <a:pPr marL="0" indent="0" algn="just">
                  <a:buNone/>
                </a:pPr>
                <a:r>
                  <a:rPr lang="en-US" dirty="0"/>
                  <a:t>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b="0" i="1" smtClean="0">
                            <a:latin typeface="Cambria Math" panose="02040503050406030204" pitchFamily="18" charset="0"/>
                          </a:rPr>
                          <m:t>2</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b="0" i="1" smtClean="0">
                                <a:latin typeface="Cambria Math" panose="02040503050406030204" pitchFamily="18" charset="0"/>
                              </a:rPr>
                              <m:t>2</m:t>
                            </m:r>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b="0" i="1" smtClean="0">
                            <a:latin typeface="Cambria Math" panose="02040503050406030204" pitchFamily="18" charset="0"/>
                          </a:rPr>
                          <m:t>2</m:t>
                        </m:r>
                      </m:sub>
                    </m:sSub>
                    <m:d>
                      <m:dPr>
                        <m:ctrlPr>
                          <a:rPr lang="en-US" i="1">
                            <a:latin typeface="Cambria Math" panose="02040503050406030204" pitchFamily="18" charset="0"/>
                          </a:rPr>
                        </m:ctrlPr>
                      </m:dPr>
                      <m:e>
                        <m:r>
                          <a:rPr lang="en-US" b="0" i="1" smtClean="0">
                            <a:latin typeface="Cambria Math" panose="02040503050406030204" pitchFamily="18" charset="0"/>
                          </a:rPr>
                          <m:t>3</m:t>
                        </m:r>
                      </m:e>
                    </m:d>
                    <m:r>
                      <a:rPr lang="en-US" i="1">
                        <a:latin typeface="Cambria Math" panose="02040503050406030204" pitchFamily="18" charset="0"/>
                      </a:rPr>
                      <m:t>=</m:t>
                    </m:r>
                    <m:r>
                      <m:rPr>
                        <m:sty m:val="p"/>
                      </m:rPr>
                      <a:rPr lang="en-US">
                        <a:latin typeface="Cambria Math" panose="02040503050406030204" pitchFamily="18" charset="0"/>
                      </a:rPr>
                      <m:t>Min</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4</m:t>
                        </m:r>
                        <m:r>
                          <a:rPr lang="en-US" i="1">
                            <a:latin typeface="Cambria Math" panose="02040503050406030204" pitchFamily="18" charset="0"/>
                          </a:rPr>
                          <m:t>+</m:t>
                        </m:r>
                        <m:r>
                          <a:rPr lang="en-US" b="0" i="1" smtClean="0">
                            <a:latin typeface="Cambria Math" panose="02040503050406030204" pitchFamily="18" charset="0"/>
                          </a:rPr>
                          <m:t>4</m:t>
                        </m:r>
                        <m:r>
                          <a:rPr lang="en-US" i="1">
                            <a:latin typeface="Cambria Math" panose="02040503050406030204" pitchFamily="18" charset="0"/>
                          </a:rPr>
                          <m:t>,</m:t>
                        </m:r>
                        <m:r>
                          <a:rPr lang="en-US" b="0" i="1" smtClean="0">
                            <a:latin typeface="Cambria Math" panose="02040503050406030204" pitchFamily="18" charset="0"/>
                          </a:rPr>
                          <m:t> 1+7, 5</m:t>
                        </m:r>
                        <m:r>
                          <a:rPr lang="en-US" i="1">
                            <a:latin typeface="Cambria Math" panose="02040503050406030204" pitchFamily="18" charset="0"/>
                          </a:rPr>
                          <m:t>+</m:t>
                        </m:r>
                        <m:r>
                          <a:rPr lang="en-US" b="0" i="1" smtClean="0">
                            <a:latin typeface="Cambria Math" panose="02040503050406030204" pitchFamily="18" charset="0"/>
                          </a:rPr>
                          <m:t>6</m:t>
                        </m:r>
                      </m:e>
                    </m:d>
                    <m:r>
                      <a:rPr lang="en-US" i="1">
                        <a:latin typeface="Cambria Math" panose="02040503050406030204" pitchFamily="18" charset="0"/>
                      </a:rPr>
                      <m:t>=</m:t>
                    </m:r>
                    <m:r>
                      <a:rPr lang="en-US" b="0" i="1" smtClean="0">
                        <a:latin typeface="Cambria Math" panose="02040503050406030204" pitchFamily="18" charset="0"/>
                      </a:rPr>
                      <m:t>8</m:t>
                    </m:r>
                  </m:oMath>
                </a14:m>
                <a:endParaRPr lang="en-US" dirty="0"/>
              </a:p>
              <a:p>
                <a:pPr marL="0" indent="0" algn="just">
                  <a:buNone/>
                </a:pPr>
                <a:r>
                  <a:rPr lang="en-US" dirty="0"/>
                  <a:t>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	 Optimal decision: </a:t>
                </a:r>
                <a:r>
                  <a:rPr lang="en-US" i="1" dirty="0">
                    <a:solidFill>
                      <a:srgbClr val="0070C0"/>
                    </a:solidFill>
                  </a:rPr>
                  <a:t>go to node </a:t>
                </a:r>
                <a:r>
                  <a:rPr lang="en-US" dirty="0">
                    <a:solidFill>
                      <a:srgbClr val="0070C0"/>
                    </a:solidFill>
                  </a:rPr>
                  <a:t>5 </a:t>
                </a:r>
                <a:r>
                  <a:rPr lang="en-US" dirty="0"/>
                  <a:t>or</a:t>
                </a:r>
                <a:r>
                  <a:rPr lang="en-US" dirty="0">
                    <a:solidFill>
                      <a:srgbClr val="0070C0"/>
                    </a:solidFill>
                  </a:rPr>
                  <a:t> </a:t>
                </a:r>
                <a:r>
                  <a:rPr lang="en-US" i="1" dirty="0">
                    <a:solidFill>
                      <a:srgbClr val="0070C0"/>
                    </a:solidFill>
                  </a:rPr>
                  <a:t>go to node </a:t>
                </a:r>
                <a:r>
                  <a:rPr lang="en-US" dirty="0">
                    <a:solidFill>
                      <a:srgbClr val="0070C0"/>
                    </a:solidFill>
                  </a:rPr>
                  <a:t>6</a:t>
                </a:r>
                <a:endParaRPr lang="en-US" dirty="0"/>
              </a:p>
              <a:p>
                <a:pPr marL="0" indent="0" algn="just">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058" t="-3966"/>
                </a:stretch>
              </a:blipFill>
            </p:spPr>
            <p:txBody>
              <a:bodyPr/>
              <a:lstStyle/>
              <a:p>
                <a:r>
                  <a:rPr lang="en-US">
                    <a:noFill/>
                  </a:rPr>
                  <a:t> </a:t>
                </a:r>
              </a:p>
            </p:txBody>
          </p:sp>
        </mc:Fallback>
      </mc:AlternateContent>
    </p:spTree>
    <p:extLst>
      <p:ext uri="{BB962C8B-B14F-4D97-AF65-F5344CB8AC3E}">
        <p14:creationId xmlns:p14="http://schemas.microsoft.com/office/powerpoint/2010/main" val="35120921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Introduction</a:t>
            </a:r>
            <a:br>
              <a:rPr lang="en-US" dirty="0"/>
            </a:br>
            <a:r>
              <a:rPr lang="en-US" dirty="0">
                <a:solidFill>
                  <a:srgbClr val="FF0000"/>
                </a:solidFill>
              </a:rPr>
              <a:t>Bellman’s Principle of Optimality</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134050" y="1738149"/>
                <a:ext cx="10372150" cy="4303509"/>
              </a:xfrm>
            </p:spPr>
            <p:txBody>
              <a:bodyPr>
                <a:normAutofit/>
              </a:bodyPr>
              <a:lstStyle/>
              <a:p>
                <a:pPr marL="0" indent="0" algn="just">
                  <a:buNone/>
                </a:pPr>
                <a:r>
                  <a:rPr lang="en-US" u="sng" dirty="0"/>
                  <a:t>Stage 1</a:t>
                </a:r>
                <a:r>
                  <a:rPr lang="en-US" dirty="0"/>
                  <a:t>:</a:t>
                </a:r>
              </a:p>
              <a:p>
                <a:pPr marL="0" indent="0" algn="just">
                  <a:buNone/>
                </a:pPr>
                <a:endParaRPr lang="en-US" dirty="0"/>
              </a:p>
              <a:p>
                <a:pPr marL="0" indent="0" algn="just">
                  <a:buNone/>
                </a:pPr>
                <a:endParaRPr lang="en-US" dirty="0"/>
              </a:p>
              <a:p>
                <a:pPr marL="0" indent="0" algn="just">
                  <a:buNone/>
                </a:pPr>
                <a:endParaRPr lang="en-US" dirty="0"/>
              </a:p>
              <a:p>
                <a:pPr marL="0" indent="0" algn="just">
                  <a:buNone/>
                </a:pPr>
                <a:endParaRPr lang="en-US" dirty="0"/>
              </a:p>
              <a:p>
                <a:pPr marL="0" indent="0" algn="just">
                  <a:buNone/>
                </a:pPr>
                <a:endParaRPr lang="en-US" dirty="0"/>
              </a:p>
              <a:p>
                <a:pPr marL="0" indent="0" algn="just">
                  <a:buNone/>
                </a:pPr>
                <a:r>
                  <a:rPr lang="en-US" dirty="0"/>
                  <a:t>In this stage, the state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b="0" i="1" smtClean="0">
                            <a:latin typeface="Cambria Math" panose="02040503050406030204" pitchFamily="18" charset="0"/>
                          </a:rPr>
                          <m:t>1</m:t>
                        </m:r>
                      </m:sub>
                    </m:sSub>
                  </m:oMath>
                </a14:m>
                <a:r>
                  <a:rPr lang="en-US" dirty="0"/>
                  <a:t> is </a:t>
                </a:r>
                <a:r>
                  <a:rPr lang="en-US" i="1" dirty="0">
                    <a:solidFill>
                      <a:schemeClr val="accent1"/>
                    </a:solidFill>
                  </a:rPr>
                  <a:t>node</a:t>
                </a:r>
                <a:r>
                  <a:rPr lang="en-US" dirty="0">
                    <a:solidFill>
                      <a:schemeClr val="accent1"/>
                    </a:solidFill>
                  </a:rPr>
                  <a:t> 1</a:t>
                </a:r>
                <a:r>
                  <a:rPr lang="en-US" dirty="0"/>
                  <a:t>. The decisions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oMath>
                </a14:m>
                <a:r>
                  <a:rPr lang="en-US" dirty="0"/>
                  <a:t> can be </a:t>
                </a:r>
                <a:r>
                  <a:rPr lang="en-US" i="1" dirty="0">
                    <a:solidFill>
                      <a:schemeClr val="accent1"/>
                    </a:solidFill>
                  </a:rPr>
                  <a:t>go to node </a:t>
                </a:r>
                <a:r>
                  <a:rPr lang="en-US" dirty="0">
                    <a:solidFill>
                      <a:schemeClr val="accent1"/>
                    </a:solidFill>
                  </a:rPr>
                  <a:t>2</a:t>
                </a:r>
                <a:r>
                  <a:rPr lang="en-US" dirty="0"/>
                  <a:t>,</a:t>
                </a:r>
                <a:r>
                  <a:rPr lang="en-US" dirty="0">
                    <a:solidFill>
                      <a:schemeClr val="accent1"/>
                    </a:solidFill>
                  </a:rPr>
                  <a:t> </a:t>
                </a:r>
                <a:r>
                  <a:rPr lang="en-US" i="1" dirty="0">
                    <a:solidFill>
                      <a:schemeClr val="accent1"/>
                    </a:solidFill>
                  </a:rPr>
                  <a:t>go to node </a:t>
                </a:r>
                <a:r>
                  <a:rPr lang="en-US" dirty="0">
                    <a:solidFill>
                      <a:schemeClr val="accent1"/>
                    </a:solidFill>
                  </a:rPr>
                  <a:t>3</a:t>
                </a:r>
                <a:r>
                  <a:rPr lang="en-US" dirty="0"/>
                  <a:t>, or </a:t>
                </a:r>
                <a:r>
                  <a:rPr lang="en-US" i="1" dirty="0">
                    <a:solidFill>
                      <a:schemeClr val="accent1"/>
                    </a:solidFill>
                  </a:rPr>
                  <a:t>go to node </a:t>
                </a:r>
                <a:r>
                  <a:rPr lang="en-US" dirty="0">
                    <a:solidFill>
                      <a:schemeClr val="accent1"/>
                    </a:solidFill>
                  </a:rPr>
                  <a:t>4</a:t>
                </a:r>
                <a:r>
                  <a:rPr lang="en-US" dirty="0"/>
                  <a:t>.</a:t>
                </a:r>
              </a:p>
              <a:p>
                <a:pPr marL="0" indent="0" algn="just">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175" t="-2408" r="-1175"/>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D618B987-002B-413E-BB6B-3D9AA57FAC66}"/>
              </a:ext>
            </a:extLst>
          </p:cNvPr>
          <p:cNvPicPr>
            <a:picLocks noChangeAspect="1"/>
          </p:cNvPicPr>
          <p:nvPr/>
        </p:nvPicPr>
        <p:blipFill>
          <a:blip r:embed="rId3"/>
          <a:stretch>
            <a:fillRect/>
          </a:stretch>
        </p:blipFill>
        <p:spPr>
          <a:xfrm>
            <a:off x="2139045" y="2690930"/>
            <a:ext cx="7913909" cy="1476139"/>
          </a:xfrm>
          <a:prstGeom prst="rect">
            <a:avLst/>
          </a:prstGeom>
        </p:spPr>
      </p:pic>
    </p:spTree>
    <p:extLst>
      <p:ext uri="{BB962C8B-B14F-4D97-AF65-F5344CB8AC3E}">
        <p14:creationId xmlns:p14="http://schemas.microsoft.com/office/powerpoint/2010/main" val="3019982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Introduction</a:t>
            </a:r>
          </a:p>
        </p:txBody>
      </p:sp>
      <p:sp>
        <p:nvSpPr>
          <p:cNvPr id="3" name="Content Placeholder 2"/>
          <p:cNvSpPr>
            <a:spLocks noGrp="1"/>
          </p:cNvSpPr>
          <p:nvPr>
            <p:ph idx="1"/>
          </p:nvPr>
        </p:nvSpPr>
        <p:spPr>
          <a:xfrm>
            <a:off x="1134050" y="1738149"/>
            <a:ext cx="10372150" cy="4303509"/>
          </a:xfrm>
        </p:spPr>
        <p:txBody>
          <a:bodyPr>
            <a:normAutofit fontScale="77500" lnSpcReduction="20000"/>
          </a:bodyPr>
          <a:lstStyle/>
          <a:p>
            <a:pPr algn="just">
              <a:lnSpc>
                <a:spcPct val="120000"/>
              </a:lnSpc>
              <a:spcBef>
                <a:spcPts val="0"/>
              </a:spcBef>
            </a:pPr>
            <a:r>
              <a:rPr lang="en-US" dirty="0"/>
              <a:t>A specific type of mathematical programming in which the optimal solution of the original problem is found by solving </a:t>
            </a:r>
            <a:r>
              <a:rPr lang="en-US" i="1" dirty="0">
                <a:solidFill>
                  <a:srgbClr val="0070C0"/>
                </a:solidFill>
              </a:rPr>
              <a:t>a chain of subproblems</a:t>
            </a:r>
            <a:r>
              <a:rPr lang="en-US" dirty="0"/>
              <a:t>.  </a:t>
            </a:r>
          </a:p>
          <a:p>
            <a:pPr algn="just">
              <a:lnSpc>
                <a:spcPct val="120000"/>
              </a:lnSpc>
              <a:spcBef>
                <a:spcPts val="0"/>
              </a:spcBef>
            </a:pPr>
            <a:endParaRPr lang="en-US" dirty="0"/>
          </a:p>
          <a:p>
            <a:pPr algn="just">
              <a:lnSpc>
                <a:spcPct val="120000"/>
              </a:lnSpc>
              <a:spcBef>
                <a:spcPts val="0"/>
              </a:spcBef>
            </a:pPr>
            <a:r>
              <a:rPr lang="en-US" dirty="0"/>
              <a:t>In dynamic programming, the optimal solution of one subproblem will be used as input to the next subproblem. When the last subproblem is solved, the optimal solution for the </a:t>
            </a:r>
            <a:r>
              <a:rPr lang="en-US" i="1" dirty="0">
                <a:solidFill>
                  <a:srgbClr val="0070C0"/>
                </a:solidFill>
              </a:rPr>
              <a:t>entire</a:t>
            </a:r>
            <a:r>
              <a:rPr lang="en-US" dirty="0"/>
              <a:t> problem is achieved, which includes the solution of the original problem.</a:t>
            </a:r>
          </a:p>
          <a:p>
            <a:pPr algn="just">
              <a:lnSpc>
                <a:spcPct val="120000"/>
              </a:lnSpc>
              <a:spcBef>
                <a:spcPts val="0"/>
              </a:spcBef>
            </a:pPr>
            <a:endParaRPr lang="en-US" dirty="0"/>
          </a:p>
          <a:p>
            <a:pPr algn="just">
              <a:lnSpc>
                <a:spcPct val="120000"/>
              </a:lnSpc>
              <a:spcBef>
                <a:spcPts val="0"/>
              </a:spcBef>
            </a:pPr>
            <a:r>
              <a:rPr lang="en-US" dirty="0"/>
              <a:t>Linkage between the stages of a DP problem is performed through </a:t>
            </a:r>
            <a:r>
              <a:rPr lang="en-US" i="1" dirty="0">
                <a:solidFill>
                  <a:srgbClr val="0070C0"/>
                </a:solidFill>
              </a:rPr>
              <a:t>recursive computations</a:t>
            </a:r>
            <a:r>
              <a:rPr lang="en-US" dirty="0"/>
              <a:t>.  Depending on the nature of the problem at hand, </a:t>
            </a:r>
            <a:r>
              <a:rPr lang="en-US" i="1" dirty="0">
                <a:solidFill>
                  <a:srgbClr val="FF0000"/>
                </a:solidFill>
              </a:rPr>
              <a:t>forward recursive equation </a:t>
            </a:r>
            <a:r>
              <a:rPr lang="en-US" dirty="0"/>
              <a:t>or </a:t>
            </a:r>
            <a:r>
              <a:rPr lang="en-US" i="1" dirty="0">
                <a:solidFill>
                  <a:srgbClr val="FF0000"/>
                </a:solidFill>
              </a:rPr>
              <a:t>backward recursive equation </a:t>
            </a:r>
            <a:r>
              <a:rPr lang="en-US" dirty="0"/>
              <a:t>will be developed for finding solution.</a:t>
            </a:r>
          </a:p>
          <a:p>
            <a:pPr marL="0" indent="0">
              <a:buNone/>
            </a:pPr>
            <a:endParaRPr lang="en-US" dirty="0"/>
          </a:p>
        </p:txBody>
      </p:sp>
    </p:spTree>
    <p:extLst>
      <p:ext uri="{BB962C8B-B14F-4D97-AF65-F5344CB8AC3E}">
        <p14:creationId xmlns:p14="http://schemas.microsoft.com/office/powerpoint/2010/main" val="20734756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Introduction</a:t>
            </a:r>
            <a:br>
              <a:rPr lang="en-US" dirty="0"/>
            </a:br>
            <a:r>
              <a:rPr lang="en-US" dirty="0">
                <a:solidFill>
                  <a:srgbClr val="FF0000"/>
                </a:solidFill>
              </a:rPr>
              <a:t>Bellman’s Principle of Optimality</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134050" y="1738149"/>
                <a:ext cx="10372150" cy="4303509"/>
              </a:xfrm>
            </p:spPr>
            <p:txBody>
              <a:bodyPr>
                <a:normAutofit/>
              </a:bodyPr>
              <a:lstStyle/>
              <a:p>
                <a:pPr marL="0" indent="0" algn="just">
                  <a:buNone/>
                </a:pPr>
                <a:r>
                  <a:rPr lang="en-US" dirty="0"/>
                  <a:t>If the decision is </a:t>
                </a:r>
                <a:r>
                  <a:rPr lang="en-US" i="1" dirty="0">
                    <a:solidFill>
                      <a:srgbClr val="0070C0"/>
                    </a:solidFill>
                  </a:rPr>
                  <a:t>go to node </a:t>
                </a:r>
                <a:r>
                  <a:rPr lang="en-US" dirty="0">
                    <a:solidFill>
                      <a:srgbClr val="0070C0"/>
                    </a:solidFill>
                  </a:rPr>
                  <a:t>2</a:t>
                </a:r>
                <a:r>
                  <a:rPr lang="en-US" dirty="0"/>
                  <a:t>:</a:t>
                </a:r>
              </a:p>
              <a:p>
                <a:pPr marL="0" indent="0" algn="just">
                  <a:buNone/>
                </a:pP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b="0" i="1" smtClean="0">
                            <a:latin typeface="Cambria Math" panose="02040503050406030204" pitchFamily="18" charset="0"/>
                          </a:rPr>
                          <m:t>1</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b="0" i="1" smtClean="0">
                                <a:latin typeface="Cambria Math" panose="02040503050406030204" pitchFamily="18" charset="0"/>
                              </a:rPr>
                              <m:t>1</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1</m:t>
                            </m:r>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b="0" i="1" smtClean="0">
                            <a:latin typeface="Cambria Math" panose="02040503050406030204" pitchFamily="18" charset="0"/>
                          </a:rPr>
                          <m:t>1</m:t>
                        </m:r>
                      </m:sub>
                    </m:sSub>
                    <m:d>
                      <m:dPr>
                        <m:ctrlPr>
                          <a:rPr lang="en-US" i="1">
                            <a:latin typeface="Cambria Math" panose="02040503050406030204" pitchFamily="18" charset="0"/>
                          </a:rPr>
                        </m:ctrlPr>
                      </m:dPr>
                      <m:e>
                        <m:r>
                          <a:rPr lang="en-US" b="0" i="1" smtClean="0">
                            <a:latin typeface="Cambria Math" panose="02040503050406030204" pitchFamily="18" charset="0"/>
                          </a:rPr>
                          <m:t>1</m:t>
                        </m:r>
                        <m:r>
                          <a:rPr lang="en-US" i="1">
                            <a:latin typeface="Cambria Math" panose="02040503050406030204" pitchFamily="18" charset="0"/>
                          </a:rPr>
                          <m:t>, </m:t>
                        </m:r>
                        <m:r>
                          <a:rPr lang="en-US" b="0" i="1" smtClean="0">
                            <a:latin typeface="Cambria Math" panose="02040503050406030204" pitchFamily="18" charset="0"/>
                          </a:rPr>
                          <m:t>2</m:t>
                        </m:r>
                      </m:e>
                    </m:d>
                    <m:r>
                      <a:rPr lang="en-US" i="1">
                        <a:latin typeface="Cambria Math" panose="02040503050406030204" pitchFamily="18" charset="0"/>
                      </a:rPr>
                      <m:t>=</m:t>
                    </m:r>
                    <m:r>
                      <a:rPr lang="en-US" b="0" i="1" smtClean="0">
                        <a:latin typeface="Cambria Math" panose="02040503050406030204" pitchFamily="18" charset="0"/>
                      </a:rPr>
                      <m:t>2</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b="0" i="1" smtClean="0">
                            <a:latin typeface="Cambria Math" panose="02040503050406030204" pitchFamily="18" charset="0"/>
                          </a:rPr>
                          <m:t>2</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b="0" i="1" smtClean="0">
                                <a:latin typeface="Cambria Math" panose="02040503050406030204" pitchFamily="18" charset="0"/>
                              </a:rPr>
                              <m:t>1</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b="0" i="1" smtClean="0">
                                    <a:latin typeface="Cambria Math" panose="02040503050406030204" pitchFamily="18" charset="0"/>
                                  </a:rPr>
                                  <m:t>1</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1</m:t>
                                </m:r>
                              </m:sub>
                            </m:sSub>
                          </m:e>
                        </m:d>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b="0" i="1" smtClean="0">
                            <a:latin typeface="Cambria Math" panose="02040503050406030204" pitchFamily="18" charset="0"/>
                          </a:rPr>
                          <m:t>2</m:t>
                        </m:r>
                      </m:sub>
                    </m:sSub>
                    <m:d>
                      <m:dPr>
                        <m:ctrlPr>
                          <a:rPr lang="en-US" i="1">
                            <a:latin typeface="Cambria Math" panose="02040503050406030204" pitchFamily="18" charset="0"/>
                          </a:rPr>
                        </m:ctrlPr>
                      </m:dPr>
                      <m:e>
                        <m:r>
                          <a:rPr lang="en-US" b="0" i="1" smtClean="0">
                            <a:latin typeface="Cambria Math" panose="02040503050406030204" pitchFamily="18" charset="0"/>
                          </a:rPr>
                          <m:t>2</m:t>
                        </m:r>
                      </m:e>
                    </m:d>
                    <m:r>
                      <a:rPr lang="en-US" i="1">
                        <a:latin typeface="Cambria Math" panose="02040503050406030204" pitchFamily="18" charset="0"/>
                      </a:rPr>
                      <m:t>=</m:t>
                    </m:r>
                    <m:r>
                      <a:rPr lang="en-US" b="0" i="1" smtClean="0">
                        <a:latin typeface="Cambria Math" panose="02040503050406030204" pitchFamily="18" charset="0"/>
                      </a:rPr>
                      <m:t>11</m:t>
                    </m:r>
                  </m:oMath>
                </a14:m>
                <a:endParaRPr lang="en-US" dirty="0"/>
              </a:p>
              <a:p>
                <a:pPr marL="0" indent="0" algn="just">
                  <a:buNone/>
                </a:pPr>
                <a:r>
                  <a:rPr lang="en-US" dirty="0"/>
                  <a:t>If the decision is </a:t>
                </a:r>
                <a:r>
                  <a:rPr lang="en-US" i="1" dirty="0">
                    <a:solidFill>
                      <a:srgbClr val="0070C0"/>
                    </a:solidFill>
                  </a:rPr>
                  <a:t>go to node </a:t>
                </a:r>
                <a:r>
                  <a:rPr lang="en-US" dirty="0">
                    <a:solidFill>
                      <a:srgbClr val="0070C0"/>
                    </a:solidFill>
                  </a:rPr>
                  <a:t>3</a:t>
                </a:r>
                <a:r>
                  <a:rPr lang="en-US" dirty="0"/>
                  <a:t>:</a:t>
                </a:r>
              </a:p>
              <a:p>
                <a:pPr marL="0" indent="0" algn="just">
                  <a:buNone/>
                </a:pP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1</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1</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1</m:t>
                        </m:r>
                      </m:sub>
                    </m:sSub>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 </m:t>
                        </m:r>
                        <m:r>
                          <a:rPr lang="en-US" b="0" i="1" smtClean="0">
                            <a:latin typeface="Cambria Math" panose="02040503050406030204" pitchFamily="18" charset="0"/>
                          </a:rPr>
                          <m:t>3</m:t>
                        </m:r>
                      </m:e>
                    </m:d>
                    <m:r>
                      <a:rPr lang="en-US" i="1">
                        <a:latin typeface="Cambria Math" panose="02040503050406030204" pitchFamily="18" charset="0"/>
                      </a:rPr>
                      <m:t>=</m:t>
                    </m:r>
                    <m:r>
                      <a:rPr lang="en-US" b="0" i="1" smtClean="0">
                        <a:latin typeface="Cambria Math" panose="02040503050406030204" pitchFamily="18" charset="0"/>
                      </a:rPr>
                      <m:t>4</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2</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1</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1</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e>
                        </m:d>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2</m:t>
                        </m:r>
                      </m:sub>
                    </m:sSub>
                    <m:d>
                      <m:dPr>
                        <m:ctrlPr>
                          <a:rPr lang="en-US" i="1">
                            <a:latin typeface="Cambria Math" panose="02040503050406030204" pitchFamily="18" charset="0"/>
                          </a:rPr>
                        </m:ctrlPr>
                      </m:dPr>
                      <m:e>
                        <m:r>
                          <a:rPr lang="en-US" b="0" i="1" smtClean="0">
                            <a:latin typeface="Cambria Math" panose="02040503050406030204" pitchFamily="18" charset="0"/>
                          </a:rPr>
                          <m:t>3</m:t>
                        </m:r>
                      </m:e>
                    </m:d>
                    <m:r>
                      <a:rPr lang="en-US" i="1">
                        <a:latin typeface="Cambria Math" panose="02040503050406030204" pitchFamily="18" charset="0"/>
                      </a:rPr>
                      <m:t>=</m:t>
                    </m:r>
                    <m:r>
                      <a:rPr lang="en-US" b="0" i="1" smtClean="0">
                        <a:latin typeface="Cambria Math" panose="02040503050406030204" pitchFamily="18" charset="0"/>
                      </a:rPr>
                      <m:t>7</m:t>
                    </m:r>
                  </m:oMath>
                </a14:m>
                <a:endParaRPr lang="en-US" dirty="0"/>
              </a:p>
              <a:p>
                <a:pPr marL="0" indent="0" algn="just">
                  <a:buNone/>
                </a:pPr>
                <a:r>
                  <a:rPr lang="en-US" dirty="0"/>
                  <a:t>If the decision is </a:t>
                </a:r>
                <a:r>
                  <a:rPr lang="en-US" i="1" dirty="0">
                    <a:solidFill>
                      <a:srgbClr val="0070C0"/>
                    </a:solidFill>
                  </a:rPr>
                  <a:t>go to node 7</a:t>
                </a:r>
                <a:r>
                  <a:rPr lang="en-US" dirty="0"/>
                  <a:t>:</a:t>
                </a:r>
              </a:p>
              <a:p>
                <a:pPr marL="0" indent="0" algn="just">
                  <a:buNone/>
                </a:pP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1</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1</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1</m:t>
                        </m:r>
                      </m:sub>
                    </m:sSub>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 </m:t>
                        </m:r>
                        <m:r>
                          <a:rPr lang="en-US" b="0" i="1" smtClean="0">
                            <a:latin typeface="Cambria Math" panose="02040503050406030204" pitchFamily="18" charset="0"/>
                          </a:rPr>
                          <m:t>4</m:t>
                        </m:r>
                      </m:e>
                    </m:d>
                    <m:r>
                      <a:rPr lang="en-US" i="1">
                        <a:latin typeface="Cambria Math" panose="02040503050406030204" pitchFamily="18" charset="0"/>
                      </a:rPr>
                      <m:t>=</m:t>
                    </m:r>
                    <m:r>
                      <a:rPr lang="en-US" b="0" i="1" smtClean="0">
                        <a:latin typeface="Cambria Math" panose="02040503050406030204" pitchFamily="18" charset="0"/>
                      </a:rPr>
                      <m:t>3</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2</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1</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1</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e>
                        </m:d>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2</m:t>
                        </m:r>
                      </m:sub>
                    </m:sSub>
                    <m:d>
                      <m:dPr>
                        <m:ctrlPr>
                          <a:rPr lang="en-US" i="1">
                            <a:latin typeface="Cambria Math" panose="02040503050406030204" pitchFamily="18" charset="0"/>
                          </a:rPr>
                        </m:ctrlPr>
                      </m:dPr>
                      <m:e>
                        <m:r>
                          <a:rPr lang="en-US" b="0" i="1" smtClean="0">
                            <a:latin typeface="Cambria Math" panose="02040503050406030204" pitchFamily="18" charset="0"/>
                          </a:rPr>
                          <m:t>4</m:t>
                        </m:r>
                      </m:e>
                    </m:d>
                    <m:r>
                      <a:rPr lang="en-US" i="1">
                        <a:latin typeface="Cambria Math" panose="02040503050406030204" pitchFamily="18" charset="0"/>
                      </a:rPr>
                      <m:t>=</m:t>
                    </m:r>
                    <m:r>
                      <a:rPr lang="en-US" b="0" i="1" smtClean="0">
                        <a:latin typeface="Cambria Math" panose="02040503050406030204" pitchFamily="18" charset="0"/>
                      </a:rPr>
                      <m:t>8</m:t>
                    </m:r>
                  </m:oMath>
                </a14:m>
                <a:endParaRPr lang="en-US" dirty="0"/>
              </a:p>
              <a:p>
                <a:pPr marL="0" indent="0" algn="just">
                  <a:buNone/>
                </a:pPr>
                <a:r>
                  <a:rPr lang="en-US" dirty="0"/>
                  <a:t>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b="0" i="1" smtClean="0">
                            <a:latin typeface="Cambria Math" panose="02040503050406030204" pitchFamily="18" charset="0"/>
                          </a:rPr>
                          <m:t>1</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b="0" i="1" smtClean="0">
                                <a:latin typeface="Cambria Math" panose="02040503050406030204" pitchFamily="18" charset="0"/>
                              </a:rPr>
                              <m:t>1</m:t>
                            </m:r>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b="0" i="1" smtClean="0">
                            <a:latin typeface="Cambria Math" panose="02040503050406030204" pitchFamily="18" charset="0"/>
                          </a:rPr>
                          <m:t>1</m:t>
                        </m:r>
                      </m:sub>
                    </m:sSub>
                    <m:d>
                      <m:dPr>
                        <m:ctrlPr>
                          <a:rPr lang="en-US" i="1">
                            <a:latin typeface="Cambria Math" panose="02040503050406030204" pitchFamily="18" charset="0"/>
                          </a:rPr>
                        </m:ctrlPr>
                      </m:dPr>
                      <m:e>
                        <m:r>
                          <a:rPr lang="en-US" b="0" i="1" smtClean="0">
                            <a:latin typeface="Cambria Math" panose="02040503050406030204" pitchFamily="18" charset="0"/>
                          </a:rPr>
                          <m:t>1</m:t>
                        </m:r>
                      </m:e>
                    </m:d>
                    <m:r>
                      <a:rPr lang="en-US" i="1">
                        <a:latin typeface="Cambria Math" panose="02040503050406030204" pitchFamily="18" charset="0"/>
                      </a:rPr>
                      <m:t>=</m:t>
                    </m:r>
                    <m:r>
                      <m:rPr>
                        <m:sty m:val="p"/>
                      </m:rPr>
                      <a:rPr lang="en-US">
                        <a:latin typeface="Cambria Math" panose="02040503050406030204" pitchFamily="18" charset="0"/>
                      </a:rPr>
                      <m:t>Min</m:t>
                    </m:r>
                    <m:d>
                      <m:dPr>
                        <m:begChr m:val="{"/>
                        <m:endChr m:val="}"/>
                        <m:ctrlPr>
                          <a:rPr lang="en-US" i="1">
                            <a:latin typeface="Cambria Math" panose="02040503050406030204" pitchFamily="18" charset="0"/>
                          </a:rPr>
                        </m:ctrlPr>
                      </m:dPr>
                      <m:e>
                        <m:r>
                          <a:rPr lang="en-US" b="0" i="1" smtClean="0">
                            <a:latin typeface="Cambria Math" panose="02040503050406030204" pitchFamily="18" charset="0"/>
                          </a:rPr>
                          <m:t>2</m:t>
                        </m:r>
                        <m:r>
                          <a:rPr lang="en-US" i="1">
                            <a:latin typeface="Cambria Math" panose="02040503050406030204" pitchFamily="18" charset="0"/>
                          </a:rPr>
                          <m:t>+</m:t>
                        </m:r>
                        <m:r>
                          <a:rPr lang="en-US" b="0" i="1" smtClean="0">
                            <a:latin typeface="Cambria Math" panose="02040503050406030204" pitchFamily="18" charset="0"/>
                          </a:rPr>
                          <m:t>11</m:t>
                        </m:r>
                        <m:r>
                          <a:rPr lang="en-US" i="1">
                            <a:latin typeface="Cambria Math" panose="02040503050406030204" pitchFamily="18" charset="0"/>
                          </a:rPr>
                          <m:t>,</m:t>
                        </m:r>
                        <m:r>
                          <a:rPr lang="en-US" i="1">
                            <a:latin typeface="Cambria Math" panose="02040503050406030204" pitchFamily="18" charset="0"/>
                          </a:rPr>
                          <m:t> </m:t>
                        </m:r>
                        <m:r>
                          <a:rPr lang="en-US" b="0" i="1" smtClean="0">
                            <a:latin typeface="Cambria Math" panose="02040503050406030204" pitchFamily="18" charset="0"/>
                          </a:rPr>
                          <m:t>4</m:t>
                        </m:r>
                        <m:r>
                          <a:rPr lang="en-US" i="1">
                            <a:latin typeface="Cambria Math" panose="02040503050406030204" pitchFamily="18" charset="0"/>
                          </a:rPr>
                          <m:t>+7, </m:t>
                        </m:r>
                        <m:r>
                          <a:rPr lang="en-US" b="0" i="1" smtClean="0">
                            <a:latin typeface="Cambria Math" panose="02040503050406030204" pitchFamily="18" charset="0"/>
                          </a:rPr>
                          <m:t>3</m:t>
                        </m:r>
                        <m:r>
                          <a:rPr lang="en-US" i="1">
                            <a:latin typeface="Cambria Math" panose="02040503050406030204" pitchFamily="18" charset="0"/>
                          </a:rPr>
                          <m:t>+</m:t>
                        </m:r>
                        <m:r>
                          <a:rPr lang="en-US" b="0" i="1" smtClean="0">
                            <a:latin typeface="Cambria Math" panose="02040503050406030204" pitchFamily="18" charset="0"/>
                          </a:rPr>
                          <m:t>8</m:t>
                        </m:r>
                      </m:e>
                    </m:d>
                    <m:r>
                      <a:rPr lang="en-US" i="1">
                        <a:latin typeface="Cambria Math" panose="02040503050406030204" pitchFamily="18" charset="0"/>
                      </a:rPr>
                      <m:t>=</m:t>
                    </m:r>
                    <m:r>
                      <a:rPr lang="en-US" b="0" i="1" smtClean="0">
                        <a:latin typeface="Cambria Math" panose="02040503050406030204" pitchFamily="18" charset="0"/>
                      </a:rPr>
                      <m:t>11</m:t>
                    </m:r>
                  </m:oMath>
                </a14:m>
                <a:endParaRPr lang="en-US" dirty="0"/>
              </a:p>
              <a:p>
                <a:pPr marL="0" indent="0" algn="just">
                  <a:buNone/>
                </a:pPr>
                <a:r>
                  <a:rPr lang="en-US" dirty="0"/>
                  <a:t>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	 Optimal decision: </a:t>
                </a:r>
                <a:r>
                  <a:rPr lang="en-US" i="1" dirty="0">
                    <a:solidFill>
                      <a:srgbClr val="0070C0"/>
                    </a:solidFill>
                  </a:rPr>
                  <a:t>go to node </a:t>
                </a:r>
                <a:r>
                  <a:rPr lang="en-US" dirty="0">
                    <a:solidFill>
                      <a:srgbClr val="0070C0"/>
                    </a:solidFill>
                  </a:rPr>
                  <a:t>3 </a:t>
                </a:r>
                <a:r>
                  <a:rPr lang="en-US" dirty="0"/>
                  <a:t>or</a:t>
                </a:r>
                <a:r>
                  <a:rPr lang="en-US" dirty="0">
                    <a:solidFill>
                      <a:srgbClr val="0070C0"/>
                    </a:solidFill>
                  </a:rPr>
                  <a:t> </a:t>
                </a:r>
                <a:r>
                  <a:rPr lang="en-US" i="1" dirty="0">
                    <a:solidFill>
                      <a:srgbClr val="0070C0"/>
                    </a:solidFill>
                  </a:rPr>
                  <a:t>go to node </a:t>
                </a:r>
                <a:r>
                  <a:rPr lang="en-US" dirty="0">
                    <a:solidFill>
                      <a:srgbClr val="0070C0"/>
                    </a:solidFill>
                  </a:rPr>
                  <a:t>4</a:t>
                </a:r>
                <a:endParaRPr lang="en-US" dirty="0"/>
              </a:p>
              <a:p>
                <a:pPr marL="0" indent="0" algn="just">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175" t="-2408" b="-1558"/>
                </a:stretch>
              </a:blipFill>
            </p:spPr>
            <p:txBody>
              <a:bodyPr/>
              <a:lstStyle/>
              <a:p>
                <a:r>
                  <a:rPr lang="en-US">
                    <a:noFill/>
                  </a:rPr>
                  <a:t> </a:t>
                </a:r>
              </a:p>
            </p:txBody>
          </p:sp>
        </mc:Fallback>
      </mc:AlternateContent>
    </p:spTree>
    <p:extLst>
      <p:ext uri="{BB962C8B-B14F-4D97-AF65-F5344CB8AC3E}">
        <p14:creationId xmlns:p14="http://schemas.microsoft.com/office/powerpoint/2010/main" val="2598805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Introduction</a:t>
            </a:r>
            <a:br>
              <a:rPr lang="en-US" dirty="0"/>
            </a:br>
            <a:r>
              <a:rPr lang="en-US" dirty="0">
                <a:solidFill>
                  <a:srgbClr val="FF0000"/>
                </a:solidFill>
              </a:rPr>
              <a:t>Bellman’s Principle of Optimality</a:t>
            </a:r>
          </a:p>
        </p:txBody>
      </p:sp>
      <p:sp>
        <p:nvSpPr>
          <p:cNvPr id="3" name="Content Placeholder 2"/>
          <p:cNvSpPr>
            <a:spLocks noGrp="1"/>
          </p:cNvSpPr>
          <p:nvPr>
            <p:ph idx="1"/>
          </p:nvPr>
        </p:nvSpPr>
        <p:spPr>
          <a:xfrm>
            <a:off x="1134050" y="1738149"/>
            <a:ext cx="10372150" cy="4303509"/>
          </a:xfrm>
        </p:spPr>
        <p:txBody>
          <a:bodyPr>
            <a:normAutofit/>
          </a:bodyPr>
          <a:lstStyle/>
          <a:p>
            <a:pPr marL="0" indent="0" algn="just">
              <a:buNone/>
            </a:pPr>
            <a:endParaRPr lang="en-US" dirty="0"/>
          </a:p>
          <a:p>
            <a:pPr marL="0" indent="0" algn="just">
              <a:buNone/>
            </a:pPr>
            <a:r>
              <a:rPr lang="en-US" dirty="0"/>
              <a:t>The optimal solution has been found. There exist three shortage paths from node 1 to node 10: </a:t>
            </a:r>
          </a:p>
          <a:p>
            <a:pPr marL="0" indent="0" algn="just">
              <a:buNone/>
            </a:pPr>
            <a:endParaRPr lang="en-US" dirty="0"/>
          </a:p>
          <a:p>
            <a:pPr marL="0" indent="0" algn="ctr">
              <a:buNone/>
            </a:pPr>
            <a:r>
              <a:rPr lang="en-US" dirty="0"/>
              <a:t>1-3-5-8-10, 1-4-5-8-10, 1-4-6-9-10</a:t>
            </a:r>
          </a:p>
          <a:p>
            <a:pPr marL="0" indent="0" algn="just">
              <a:buNone/>
            </a:pPr>
            <a:endParaRPr lang="en-US" dirty="0"/>
          </a:p>
        </p:txBody>
      </p:sp>
    </p:spTree>
    <p:extLst>
      <p:ext uri="{BB962C8B-B14F-4D97-AF65-F5344CB8AC3E}">
        <p14:creationId xmlns:p14="http://schemas.microsoft.com/office/powerpoint/2010/main" val="28072437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Introduction</a:t>
            </a:r>
            <a:br>
              <a:rPr lang="en-US" dirty="0"/>
            </a:br>
            <a:r>
              <a:rPr lang="en-US" dirty="0">
                <a:solidFill>
                  <a:srgbClr val="FF0000"/>
                </a:solidFill>
              </a:rPr>
              <a:t>Bellman’s Principle of Optimality</a:t>
            </a:r>
          </a:p>
        </p:txBody>
      </p:sp>
      <p:sp>
        <p:nvSpPr>
          <p:cNvPr id="3" name="Content Placeholder 2"/>
          <p:cNvSpPr>
            <a:spLocks noGrp="1"/>
          </p:cNvSpPr>
          <p:nvPr>
            <p:ph idx="1"/>
          </p:nvPr>
        </p:nvSpPr>
        <p:spPr>
          <a:xfrm>
            <a:off x="1134050" y="1738149"/>
            <a:ext cx="10372150" cy="4303509"/>
          </a:xfrm>
        </p:spPr>
        <p:txBody>
          <a:bodyPr>
            <a:normAutofit/>
          </a:bodyPr>
          <a:lstStyle/>
          <a:p>
            <a:pPr marL="0" indent="0" algn="just">
              <a:buNone/>
            </a:pPr>
            <a:r>
              <a:rPr lang="en-US" u="sng" dirty="0"/>
              <a:t>Example 3</a:t>
            </a:r>
            <a:r>
              <a:rPr lang="en-US" dirty="0"/>
              <a:t>: </a:t>
            </a:r>
          </a:p>
          <a:p>
            <a:pPr marL="0" indent="0" algn="just">
              <a:buNone/>
            </a:pPr>
            <a:endParaRPr lang="en-US" dirty="0"/>
          </a:p>
        </p:txBody>
      </p:sp>
      <p:sp>
        <p:nvSpPr>
          <p:cNvPr id="4" name="TextBox 3">
            <a:extLst>
              <a:ext uri="{FF2B5EF4-FFF2-40B4-BE49-F238E27FC236}">
                <a16:creationId xmlns:a16="http://schemas.microsoft.com/office/drawing/2014/main" id="{ACDF53D0-D090-4A8C-B626-CBB215F98D93}"/>
              </a:ext>
            </a:extLst>
          </p:cNvPr>
          <p:cNvSpPr txBox="1"/>
          <p:nvPr/>
        </p:nvSpPr>
        <p:spPr>
          <a:xfrm>
            <a:off x="928688" y="2473260"/>
            <a:ext cx="4643438" cy="2954655"/>
          </a:xfrm>
          <a:prstGeom prst="rect">
            <a:avLst/>
          </a:prstGeom>
          <a:noFill/>
        </p:spPr>
        <p:txBody>
          <a:bodyPr wrap="square" rtlCol="0">
            <a:spAutoFit/>
          </a:bodyPr>
          <a:lstStyle/>
          <a:p>
            <a:pPr algn="just"/>
            <a:r>
              <a:rPr lang="en-US" sz="2400" dirty="0"/>
              <a:t>Five medical teams will be dispatched to 3 regions to help improve medical care.  The performance is measured by the expected additional person-years of life. The estimated performance measures are given in the table:</a:t>
            </a:r>
          </a:p>
          <a:p>
            <a:endParaRPr lang="en-US" dirty="0"/>
          </a:p>
        </p:txBody>
      </p:sp>
      <p:graphicFrame>
        <p:nvGraphicFramePr>
          <p:cNvPr id="5" name="Table 4">
            <a:extLst>
              <a:ext uri="{FF2B5EF4-FFF2-40B4-BE49-F238E27FC236}">
                <a16:creationId xmlns:a16="http://schemas.microsoft.com/office/drawing/2014/main" id="{A0F90CCD-265E-49AE-96EE-E1ABDA0E6F4D}"/>
              </a:ext>
            </a:extLst>
          </p:cNvPr>
          <p:cNvGraphicFramePr>
            <a:graphicFrameLocks noGrp="1"/>
          </p:cNvGraphicFramePr>
          <p:nvPr>
            <p:extLst>
              <p:ext uri="{D42A27DB-BD31-4B8C-83A1-F6EECF244321}">
                <p14:modId xmlns:p14="http://schemas.microsoft.com/office/powerpoint/2010/main" val="831867939"/>
              </p:ext>
            </p:extLst>
          </p:nvPr>
        </p:nvGraphicFramePr>
        <p:xfrm>
          <a:off x="6434713" y="2473260"/>
          <a:ext cx="4389120" cy="2743200"/>
        </p:xfrm>
        <a:graphic>
          <a:graphicData uri="http://schemas.openxmlformats.org/drawingml/2006/table">
            <a:tbl>
              <a:tblPr>
                <a:tableStyleId>{5C22544A-7EE6-4342-B048-85BDC9FD1C3A}</a:tableStyleId>
              </a:tblPr>
              <a:tblGrid>
                <a:gridCol w="1097280">
                  <a:extLst>
                    <a:ext uri="{9D8B030D-6E8A-4147-A177-3AD203B41FA5}">
                      <a16:colId xmlns:a16="http://schemas.microsoft.com/office/drawing/2014/main" val="2369224530"/>
                    </a:ext>
                  </a:extLst>
                </a:gridCol>
                <a:gridCol w="1097280">
                  <a:extLst>
                    <a:ext uri="{9D8B030D-6E8A-4147-A177-3AD203B41FA5}">
                      <a16:colId xmlns:a16="http://schemas.microsoft.com/office/drawing/2014/main" val="1902944120"/>
                    </a:ext>
                  </a:extLst>
                </a:gridCol>
                <a:gridCol w="1097280">
                  <a:extLst>
                    <a:ext uri="{9D8B030D-6E8A-4147-A177-3AD203B41FA5}">
                      <a16:colId xmlns:a16="http://schemas.microsoft.com/office/drawing/2014/main" val="2734892268"/>
                    </a:ext>
                  </a:extLst>
                </a:gridCol>
                <a:gridCol w="1097280">
                  <a:extLst>
                    <a:ext uri="{9D8B030D-6E8A-4147-A177-3AD203B41FA5}">
                      <a16:colId xmlns:a16="http://schemas.microsoft.com/office/drawing/2014/main" val="1678340618"/>
                    </a:ext>
                  </a:extLst>
                </a:gridCol>
              </a:tblGrid>
              <a:tr h="0">
                <a:tc rowSpan="2">
                  <a:txBody>
                    <a:bodyPr/>
                    <a:lstStyle/>
                    <a:p>
                      <a:pPr marL="0" marR="0" algn="ctr">
                        <a:spcBef>
                          <a:spcPts val="600"/>
                        </a:spcBef>
                        <a:spcAft>
                          <a:spcPts val="0"/>
                        </a:spcAft>
                      </a:pPr>
                      <a:r>
                        <a:rPr lang="en-US" sz="2000" dirty="0">
                          <a:effectLst/>
                        </a:rPr>
                        <a:t>No. of Teams</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gridSpan="3">
                  <a:txBody>
                    <a:bodyPr/>
                    <a:lstStyle/>
                    <a:p>
                      <a:pPr marL="0" marR="0" algn="ctr">
                        <a:spcBef>
                          <a:spcPts val="0"/>
                        </a:spcBef>
                        <a:spcAft>
                          <a:spcPts val="0"/>
                        </a:spcAft>
                      </a:pPr>
                      <a:r>
                        <a:rPr lang="en-US" sz="2000" dirty="0">
                          <a:effectLst/>
                        </a:rPr>
                        <a:t>Additional person-years life</a:t>
                      </a:r>
                    </a:p>
                    <a:p>
                      <a:pPr marL="0" marR="0" algn="ctr">
                        <a:spcBef>
                          <a:spcPts val="0"/>
                        </a:spcBef>
                        <a:spcAft>
                          <a:spcPts val="0"/>
                        </a:spcAft>
                      </a:pPr>
                      <a:r>
                        <a:rPr lang="en-US" sz="2000" dirty="0">
                          <a:effectLst/>
                        </a:rPr>
                        <a:t>(in 1000 units)</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62255686"/>
                  </a:ext>
                </a:extLst>
              </a:tr>
              <a:tr h="0">
                <a:tc vMerge="1">
                  <a:txBody>
                    <a:bodyPr/>
                    <a:lstStyle/>
                    <a:p>
                      <a:endParaRPr lang="en-US"/>
                    </a:p>
                  </a:txBody>
                  <a:tcPr/>
                </a:tc>
                <a:tc>
                  <a:txBody>
                    <a:bodyPr/>
                    <a:lstStyle/>
                    <a:p>
                      <a:pPr marL="0" marR="0" algn="ctr">
                        <a:spcBef>
                          <a:spcPts val="0"/>
                        </a:spcBef>
                        <a:spcAft>
                          <a:spcPts val="0"/>
                        </a:spcAft>
                      </a:pPr>
                      <a:r>
                        <a:rPr lang="en-US" sz="2000" dirty="0">
                          <a:effectLst/>
                        </a:rPr>
                        <a:t>Region 1</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Region 2</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Region 3</a:t>
                      </a:r>
                      <a:endParaRPr lang="en-US" sz="2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324804365"/>
                  </a:ext>
                </a:extLst>
              </a:tr>
              <a:tr h="0">
                <a:tc>
                  <a:txBody>
                    <a:bodyPr/>
                    <a:lstStyle/>
                    <a:p>
                      <a:pPr marL="0" marR="0" algn="ctr">
                        <a:spcBef>
                          <a:spcPts val="0"/>
                        </a:spcBef>
                        <a:spcAft>
                          <a:spcPts val="0"/>
                        </a:spcAft>
                      </a:pPr>
                      <a:r>
                        <a:rPr lang="en-US" sz="2000">
                          <a:effectLst/>
                        </a:rPr>
                        <a:t>0</a:t>
                      </a:r>
                    </a:p>
                    <a:p>
                      <a:pPr marL="0" marR="0" algn="ctr">
                        <a:spcBef>
                          <a:spcPts val="0"/>
                        </a:spcBef>
                        <a:spcAft>
                          <a:spcPts val="0"/>
                        </a:spcAft>
                      </a:pPr>
                      <a:r>
                        <a:rPr lang="en-US" sz="2000">
                          <a:effectLst/>
                        </a:rPr>
                        <a:t>1</a:t>
                      </a:r>
                    </a:p>
                    <a:p>
                      <a:pPr marL="0" marR="0" algn="ctr">
                        <a:spcBef>
                          <a:spcPts val="0"/>
                        </a:spcBef>
                        <a:spcAft>
                          <a:spcPts val="0"/>
                        </a:spcAft>
                      </a:pPr>
                      <a:r>
                        <a:rPr lang="en-US" sz="2000">
                          <a:effectLst/>
                        </a:rPr>
                        <a:t>2</a:t>
                      </a:r>
                    </a:p>
                    <a:p>
                      <a:pPr marL="0" marR="0" algn="ctr">
                        <a:spcBef>
                          <a:spcPts val="0"/>
                        </a:spcBef>
                        <a:spcAft>
                          <a:spcPts val="0"/>
                        </a:spcAft>
                      </a:pPr>
                      <a:r>
                        <a:rPr lang="en-US" sz="2000">
                          <a:effectLst/>
                        </a:rPr>
                        <a:t>3</a:t>
                      </a:r>
                    </a:p>
                    <a:p>
                      <a:pPr marL="0" marR="0" algn="ctr">
                        <a:spcBef>
                          <a:spcPts val="0"/>
                        </a:spcBef>
                        <a:spcAft>
                          <a:spcPts val="0"/>
                        </a:spcAft>
                      </a:pPr>
                      <a:r>
                        <a:rPr lang="en-US" sz="2000">
                          <a:effectLst/>
                        </a:rPr>
                        <a:t>4</a:t>
                      </a:r>
                    </a:p>
                    <a:p>
                      <a:pPr marL="0" marR="0" algn="ctr">
                        <a:spcBef>
                          <a:spcPts val="0"/>
                        </a:spcBef>
                        <a:spcAft>
                          <a:spcPts val="0"/>
                        </a:spcAft>
                      </a:pPr>
                      <a:r>
                        <a:rPr lang="en-US" sz="2000">
                          <a:effectLst/>
                        </a:rPr>
                        <a:t>5</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a:effectLst/>
                        </a:rPr>
                        <a:t>0</a:t>
                      </a:r>
                    </a:p>
                    <a:p>
                      <a:pPr marL="0" marR="0" algn="ctr">
                        <a:spcBef>
                          <a:spcPts val="0"/>
                        </a:spcBef>
                        <a:spcAft>
                          <a:spcPts val="0"/>
                        </a:spcAft>
                      </a:pPr>
                      <a:r>
                        <a:rPr lang="en-US" sz="2000" dirty="0">
                          <a:effectLst/>
                        </a:rPr>
                        <a:t>45</a:t>
                      </a:r>
                    </a:p>
                    <a:p>
                      <a:pPr marL="0" marR="0" algn="ctr">
                        <a:spcBef>
                          <a:spcPts val="0"/>
                        </a:spcBef>
                        <a:spcAft>
                          <a:spcPts val="0"/>
                        </a:spcAft>
                      </a:pPr>
                      <a:r>
                        <a:rPr lang="en-US" sz="2000" dirty="0">
                          <a:effectLst/>
                        </a:rPr>
                        <a:t>70</a:t>
                      </a:r>
                    </a:p>
                    <a:p>
                      <a:pPr marL="0" marR="0" algn="ctr">
                        <a:spcBef>
                          <a:spcPts val="0"/>
                        </a:spcBef>
                        <a:spcAft>
                          <a:spcPts val="0"/>
                        </a:spcAft>
                      </a:pPr>
                      <a:r>
                        <a:rPr lang="en-US" sz="2000" dirty="0">
                          <a:effectLst/>
                        </a:rPr>
                        <a:t>90</a:t>
                      </a:r>
                    </a:p>
                    <a:p>
                      <a:pPr marL="0" marR="0" algn="ctr">
                        <a:spcBef>
                          <a:spcPts val="0"/>
                        </a:spcBef>
                        <a:spcAft>
                          <a:spcPts val="0"/>
                        </a:spcAft>
                      </a:pPr>
                      <a:r>
                        <a:rPr lang="en-US" sz="2000" dirty="0">
                          <a:effectLst/>
                        </a:rPr>
                        <a:t>105</a:t>
                      </a:r>
                    </a:p>
                    <a:p>
                      <a:pPr marL="0" marR="0" algn="ctr">
                        <a:spcBef>
                          <a:spcPts val="0"/>
                        </a:spcBef>
                        <a:spcAft>
                          <a:spcPts val="0"/>
                        </a:spcAft>
                      </a:pPr>
                      <a:r>
                        <a:rPr lang="en-US" sz="2000" dirty="0">
                          <a:effectLst/>
                        </a:rPr>
                        <a:t>120</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a:effectLst/>
                        </a:rPr>
                        <a:t>0</a:t>
                      </a:r>
                    </a:p>
                    <a:p>
                      <a:pPr marL="0" marR="0" algn="ctr">
                        <a:spcBef>
                          <a:spcPts val="0"/>
                        </a:spcBef>
                        <a:spcAft>
                          <a:spcPts val="0"/>
                        </a:spcAft>
                      </a:pPr>
                      <a:r>
                        <a:rPr lang="en-US" sz="2000" dirty="0">
                          <a:effectLst/>
                        </a:rPr>
                        <a:t>20</a:t>
                      </a:r>
                    </a:p>
                    <a:p>
                      <a:pPr marL="0" marR="0" algn="ctr">
                        <a:spcBef>
                          <a:spcPts val="0"/>
                        </a:spcBef>
                        <a:spcAft>
                          <a:spcPts val="0"/>
                        </a:spcAft>
                      </a:pPr>
                      <a:r>
                        <a:rPr lang="en-US" sz="2000" dirty="0">
                          <a:effectLst/>
                        </a:rPr>
                        <a:t>45</a:t>
                      </a:r>
                    </a:p>
                    <a:p>
                      <a:pPr marL="0" marR="0" algn="ctr">
                        <a:spcBef>
                          <a:spcPts val="0"/>
                        </a:spcBef>
                        <a:spcAft>
                          <a:spcPts val="0"/>
                        </a:spcAft>
                      </a:pPr>
                      <a:r>
                        <a:rPr lang="en-US" sz="2000" dirty="0">
                          <a:effectLst/>
                        </a:rPr>
                        <a:t>75</a:t>
                      </a:r>
                    </a:p>
                    <a:p>
                      <a:pPr marL="0" marR="0" algn="ctr">
                        <a:spcBef>
                          <a:spcPts val="0"/>
                        </a:spcBef>
                        <a:spcAft>
                          <a:spcPts val="0"/>
                        </a:spcAft>
                      </a:pPr>
                      <a:r>
                        <a:rPr lang="en-US" sz="2000" dirty="0">
                          <a:effectLst/>
                        </a:rPr>
                        <a:t>110</a:t>
                      </a:r>
                    </a:p>
                    <a:p>
                      <a:pPr marL="0" marR="0" algn="ctr">
                        <a:spcBef>
                          <a:spcPts val="0"/>
                        </a:spcBef>
                        <a:spcAft>
                          <a:spcPts val="0"/>
                        </a:spcAft>
                      </a:pPr>
                      <a:r>
                        <a:rPr lang="en-US" sz="2000" dirty="0">
                          <a:effectLst/>
                        </a:rPr>
                        <a:t>150</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a:effectLst/>
                        </a:rPr>
                        <a:t>0</a:t>
                      </a:r>
                    </a:p>
                    <a:p>
                      <a:pPr marL="0" marR="0" algn="ctr">
                        <a:spcBef>
                          <a:spcPts val="0"/>
                        </a:spcBef>
                        <a:spcAft>
                          <a:spcPts val="0"/>
                        </a:spcAft>
                      </a:pPr>
                      <a:r>
                        <a:rPr lang="en-US" sz="2000" dirty="0">
                          <a:effectLst/>
                        </a:rPr>
                        <a:t>50</a:t>
                      </a:r>
                    </a:p>
                    <a:p>
                      <a:pPr marL="0" marR="0" algn="ctr">
                        <a:spcBef>
                          <a:spcPts val="0"/>
                        </a:spcBef>
                        <a:spcAft>
                          <a:spcPts val="0"/>
                        </a:spcAft>
                      </a:pPr>
                      <a:r>
                        <a:rPr lang="en-US" sz="2000" dirty="0">
                          <a:effectLst/>
                        </a:rPr>
                        <a:t>70</a:t>
                      </a:r>
                    </a:p>
                    <a:p>
                      <a:pPr marL="0" marR="0" algn="ctr">
                        <a:spcBef>
                          <a:spcPts val="0"/>
                        </a:spcBef>
                        <a:spcAft>
                          <a:spcPts val="0"/>
                        </a:spcAft>
                      </a:pPr>
                      <a:r>
                        <a:rPr lang="en-US" sz="2000" dirty="0">
                          <a:effectLst/>
                        </a:rPr>
                        <a:t>80</a:t>
                      </a:r>
                    </a:p>
                    <a:p>
                      <a:pPr marL="0" marR="0" algn="ctr">
                        <a:spcBef>
                          <a:spcPts val="0"/>
                        </a:spcBef>
                        <a:spcAft>
                          <a:spcPts val="0"/>
                        </a:spcAft>
                      </a:pPr>
                      <a:r>
                        <a:rPr lang="en-US" sz="2000" dirty="0">
                          <a:effectLst/>
                        </a:rPr>
                        <a:t>100</a:t>
                      </a:r>
                    </a:p>
                    <a:p>
                      <a:pPr marL="0" marR="0" algn="ctr">
                        <a:spcBef>
                          <a:spcPts val="0"/>
                        </a:spcBef>
                        <a:spcAft>
                          <a:spcPts val="0"/>
                        </a:spcAft>
                      </a:pPr>
                      <a:r>
                        <a:rPr lang="en-US" sz="2000" dirty="0">
                          <a:effectLst/>
                        </a:rPr>
                        <a:t>130</a:t>
                      </a:r>
                      <a:endParaRPr lang="en-US"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935368513"/>
                  </a:ext>
                </a:extLst>
              </a:tr>
            </a:tbl>
          </a:graphicData>
        </a:graphic>
      </p:graphicFrame>
    </p:spTree>
    <p:extLst>
      <p:ext uri="{BB962C8B-B14F-4D97-AF65-F5344CB8AC3E}">
        <p14:creationId xmlns:p14="http://schemas.microsoft.com/office/powerpoint/2010/main" val="34354590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Introduction</a:t>
            </a:r>
            <a:br>
              <a:rPr lang="en-US" dirty="0"/>
            </a:br>
            <a:r>
              <a:rPr lang="en-US" dirty="0">
                <a:solidFill>
                  <a:srgbClr val="FF0000"/>
                </a:solidFill>
              </a:rPr>
              <a:t>Bellman’s Principle of Optimality</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134050" y="1738149"/>
                <a:ext cx="10372150" cy="4303509"/>
              </a:xfrm>
            </p:spPr>
            <p:txBody>
              <a:bodyPr>
                <a:normAutofit fontScale="85000" lnSpcReduction="10000"/>
              </a:bodyPr>
              <a:lstStyle/>
              <a:p>
                <a:pPr marL="0" indent="0" algn="just">
                  <a:buNone/>
                </a:pPr>
                <a:r>
                  <a:rPr lang="en-US" dirty="0"/>
                  <a:t>The problem is to allocate the medical teams so that the total additional person-years of life can be maximized.</a:t>
                </a:r>
              </a:p>
              <a:p>
                <a:pPr marL="0" indent="0" algn="just">
                  <a:buNone/>
                </a:pPr>
                <a:endParaRPr lang="en-US" dirty="0"/>
              </a:p>
              <a:p>
                <a:pPr marL="0" indent="0" algn="just">
                  <a:buNone/>
                </a:pPr>
                <a:r>
                  <a:rPr lang="en-US" dirty="0"/>
                  <a:t>Denote:</a:t>
                </a:r>
              </a:p>
              <a:p>
                <a:pPr marL="0" indent="0" algn="just">
                  <a:buNone/>
                </a:pP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𝑛</m:t>
                        </m:r>
                      </m:sub>
                    </m:sSub>
                    <m:r>
                      <a:rPr lang="en-US" i="1">
                        <a:latin typeface="Cambria Math" panose="02040503050406030204" pitchFamily="18" charset="0"/>
                      </a:rPr>
                      <m:t> </m:t>
                    </m:r>
                  </m:oMath>
                </a14:m>
                <a:r>
                  <a:rPr lang="en-US" dirty="0"/>
                  <a:t>	: number of teams to be allocated to region </a:t>
                </a:r>
                <a:r>
                  <a:rPr lang="en-US" i="1" dirty="0"/>
                  <a:t>n</a:t>
                </a:r>
                <a:r>
                  <a:rPr lang="en-US" dirty="0"/>
                  <a:t> (</a:t>
                </a:r>
                <a:r>
                  <a:rPr lang="en-US" i="1" dirty="0"/>
                  <a:t>n</a:t>
                </a:r>
                <a:r>
                  <a:rPr lang="en-US" dirty="0"/>
                  <a:t> = 1, 2, 3).</a:t>
                </a:r>
              </a:p>
              <a:p>
                <a:pPr marL="0" indent="0" algn="just">
                  <a:buNone/>
                </a:pPr>
                <a:r>
                  <a:rPr lang="en-US" dirty="0"/>
                  <a:t>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𝑛</m:t>
                        </m:r>
                      </m:sub>
                    </m:sSub>
                    <m:r>
                      <a:rPr lang="en-US" i="1">
                        <a:latin typeface="Cambria Math" panose="02040503050406030204" pitchFamily="18" charset="0"/>
                      </a:rPr>
                      <m:t> </m:t>
                    </m:r>
                  </m:oMath>
                </a14:m>
                <a:r>
                  <a:rPr lang="en-US" dirty="0"/>
                  <a:t>	: number of teams available for allocation to the regions </a:t>
                </a:r>
              </a:p>
              <a:p>
                <a:pPr marL="0" indent="0" algn="just">
                  <a:buNone/>
                </a:pPr>
                <a:r>
                  <a:rPr lang="en-US" dirty="0"/>
                  <a:t>	  </a:t>
                </a:r>
                <a:r>
                  <a:rPr lang="en-US" i="1" dirty="0"/>
                  <a:t>n</a:t>
                </a:r>
                <a:r>
                  <a:rPr lang="en-US" dirty="0"/>
                  <a:t>, </a:t>
                </a:r>
                <a:r>
                  <a:rPr lang="en-US" i="1" dirty="0"/>
                  <a:t>n</a:t>
                </a:r>
                <a:r>
                  <a:rPr lang="en-US" dirty="0"/>
                  <a:t> +1,…, 3.</a:t>
                </a:r>
              </a:p>
              <a:p>
                <a:pPr marL="0" indent="0" algn="just">
                  <a:buNone/>
                </a:pP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𝑛</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𝑛</m:t>
                            </m:r>
                          </m:sub>
                        </m:sSub>
                      </m:e>
                    </m:d>
                    <m:r>
                      <a:rPr lang="en-US" i="1">
                        <a:latin typeface="Cambria Math" panose="02040503050406030204" pitchFamily="18" charset="0"/>
                      </a:rPr>
                      <m:t> </m:t>
                    </m:r>
                  </m:oMath>
                </a14:m>
                <a:r>
                  <a:rPr lang="en-US" dirty="0"/>
                  <a:t>: the measure of performance from allocation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𝑛</m:t>
                        </m:r>
                      </m:sub>
                    </m:sSub>
                  </m:oMath>
                </a14:m>
                <a:r>
                  <a:rPr lang="en-US" dirty="0"/>
                  <a:t> teams to  region </a:t>
                </a:r>
                <a:r>
                  <a:rPr lang="en-US" i="1" dirty="0"/>
                  <a:t>n</a:t>
                </a:r>
                <a:r>
                  <a:rPr lang="en-US" dirty="0"/>
                  <a:t>.</a:t>
                </a:r>
              </a:p>
              <a:p>
                <a:pPr marL="0" indent="0" algn="just">
                  <a:buNone/>
                </a:pP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𝑓</m:t>
                        </m:r>
                      </m:e>
                      <m:sub>
                        <m:r>
                          <a:rPr lang="en-US" i="1">
                            <a:latin typeface="Cambria Math" panose="02040503050406030204" pitchFamily="18" charset="0"/>
                          </a:rPr>
                          <m:t>𝑛</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𝑠</m:t>
                            </m:r>
                          </m:e>
                          <m:sub>
                            <m:r>
                              <a:rPr lang="en-US" i="1">
                                <a:latin typeface="Cambria Math" panose="02040503050406030204" pitchFamily="18" charset="0"/>
                              </a:rPr>
                              <m:t>𝑛</m:t>
                            </m:r>
                          </m:sub>
                        </m:sSub>
                      </m:e>
                    </m:d>
                  </m:oMath>
                </a14:m>
                <a:r>
                  <a:rPr lang="en-US" dirty="0"/>
                  <a:t> 	: Total maximum performance obtained when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𝑛</m:t>
                        </m:r>
                      </m:sub>
                    </m:sSub>
                  </m:oMath>
                </a14:m>
                <a:r>
                  <a:rPr lang="en-US" dirty="0"/>
                  <a:t> teams are </a:t>
                </a:r>
              </a:p>
              <a:p>
                <a:pPr marL="0" indent="0" algn="just">
                  <a:buNone/>
                </a:pPr>
                <a:r>
                  <a:rPr lang="en-US" dirty="0"/>
                  <a:t>	  allocated to regions </a:t>
                </a:r>
                <a:r>
                  <a:rPr lang="en-US" i="1" dirty="0"/>
                  <a:t>n</a:t>
                </a:r>
                <a:r>
                  <a:rPr lang="en-US" dirty="0"/>
                  <a:t>, </a:t>
                </a:r>
                <a:r>
                  <a:rPr lang="en-US" i="1" dirty="0"/>
                  <a:t>n</a:t>
                </a:r>
                <a:r>
                  <a:rPr lang="en-US" dirty="0"/>
                  <a:t> +1,…, 3.</a:t>
                </a:r>
              </a:p>
              <a:p>
                <a:pPr marL="0" indent="0" algn="just">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881" t="-2691" r="-881"/>
                </a:stretch>
              </a:blipFill>
            </p:spPr>
            <p:txBody>
              <a:bodyPr/>
              <a:lstStyle/>
              <a:p>
                <a:r>
                  <a:rPr lang="en-US">
                    <a:noFill/>
                  </a:rPr>
                  <a:t> </a:t>
                </a:r>
              </a:p>
            </p:txBody>
          </p:sp>
        </mc:Fallback>
      </mc:AlternateContent>
    </p:spTree>
    <p:extLst>
      <p:ext uri="{BB962C8B-B14F-4D97-AF65-F5344CB8AC3E}">
        <p14:creationId xmlns:p14="http://schemas.microsoft.com/office/powerpoint/2010/main" val="27279733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Introduction</a:t>
            </a:r>
            <a:br>
              <a:rPr lang="en-US" dirty="0"/>
            </a:br>
            <a:r>
              <a:rPr lang="en-US" dirty="0">
                <a:solidFill>
                  <a:srgbClr val="FF0000"/>
                </a:solidFill>
              </a:rPr>
              <a:t>Bellman’s Principle of Optimality</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134050" y="1738149"/>
                <a:ext cx="10372150" cy="4303509"/>
              </a:xfrm>
            </p:spPr>
            <p:txBody>
              <a:bodyPr>
                <a:normAutofit fontScale="77500" lnSpcReduction="20000"/>
              </a:bodyPr>
              <a:lstStyle/>
              <a:p>
                <a:pPr marL="0" indent="0" algn="just">
                  <a:lnSpc>
                    <a:spcPct val="120000"/>
                  </a:lnSpc>
                  <a:spcBef>
                    <a:spcPts val="0"/>
                  </a:spcBef>
                  <a:buNone/>
                </a:pPr>
                <a:r>
                  <a:rPr lang="en-US" dirty="0"/>
                  <a:t>The problem can be formulated as follows:</a:t>
                </a:r>
              </a:p>
              <a:p>
                <a:pPr marL="0" indent="0" algn="just">
                  <a:lnSpc>
                    <a:spcPct val="120000"/>
                  </a:lnSpc>
                  <a:spcBef>
                    <a:spcPts val="0"/>
                  </a:spcBef>
                  <a:buNone/>
                </a:pPr>
                <a:endParaRPr lang="en-US" dirty="0"/>
              </a:p>
              <a:p>
                <a:pPr marL="0" indent="0" algn="just">
                  <a:lnSpc>
                    <a:spcPct val="120000"/>
                  </a:lnSpc>
                  <a:spcBef>
                    <a:spcPts val="0"/>
                  </a:spcBef>
                  <a:buNone/>
                </a:pPr>
                <a:r>
                  <a:rPr lang="en-US" dirty="0"/>
                  <a: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1</m:t>
                        </m:r>
                      </m:sub>
                    </m:sSub>
                    <m:d>
                      <m:dPr>
                        <m:ctrlPr>
                          <a:rPr lang="en-US" i="1" smtClean="0">
                            <a:latin typeface="Cambria Math" panose="02040503050406030204" pitchFamily="18" charset="0"/>
                          </a:rPr>
                        </m:ctrlPr>
                      </m:dPr>
                      <m:e>
                        <m:r>
                          <a:rPr lang="en-US" b="0" i="1" smtClean="0">
                            <a:latin typeface="Cambria Math" panose="02040503050406030204" pitchFamily="18" charset="0"/>
                          </a:rPr>
                          <m:t>5</m:t>
                        </m:r>
                      </m:e>
                    </m:d>
                    <m:r>
                      <a:rPr lang="en-US" b="0" i="1" smtClean="0">
                        <a:latin typeface="Cambria Math" panose="02040503050406030204" pitchFamily="18" charset="0"/>
                      </a:rPr>
                      <m:t>=</m:t>
                    </m:r>
                    <m:r>
                      <m:rPr>
                        <m:sty m:val="p"/>
                      </m:rPr>
                      <a:rPr lang="en-US" b="0" i="0" smtClean="0">
                        <a:latin typeface="Cambria Math" panose="02040503050406030204" pitchFamily="18" charset="0"/>
                      </a:rPr>
                      <m:t>Max</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m:t>
                        </m:r>
                      </m:sub>
                    </m:sSub>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b="0" i="1" smtClean="0">
                            <a:latin typeface="Cambria Math" panose="02040503050406030204" pitchFamily="18" charset="0"/>
                          </a:rPr>
                          <m:t>2</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m:t>
                            </m:r>
                          </m:sub>
                        </m:sSub>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b="0" i="1" smtClean="0">
                            <a:latin typeface="Cambria Math" panose="02040503050406030204" pitchFamily="18" charset="0"/>
                          </a:rPr>
                          <m:t>3</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3</m:t>
                            </m:r>
                          </m:sub>
                        </m:sSub>
                      </m:e>
                    </m:d>
                  </m:oMath>
                </a14:m>
                <a:endParaRPr lang="en-US" dirty="0"/>
              </a:p>
              <a:p>
                <a:pPr marL="0" indent="0" algn="just">
                  <a:lnSpc>
                    <a:spcPct val="120000"/>
                  </a:lnSpc>
                  <a:spcBef>
                    <a:spcPts val="0"/>
                  </a:spcBef>
                  <a:buNone/>
                </a:pPr>
                <a:r>
                  <a:rPr lang="en-US" dirty="0"/>
                  <a:t>		</a:t>
                </a:r>
                <a:r>
                  <a:rPr lang="en-US" dirty="0" err="1"/>
                  <a:t>s.t.</a:t>
                </a: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3</m:t>
                        </m:r>
                      </m:sub>
                    </m:sSub>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5</m:t>
                    </m:r>
                  </m:oMath>
                </a14:m>
                <a:endParaRPr lang="en-US" b="0" dirty="0">
                  <a:ea typeface="Cambria Math" panose="02040503050406030204" pitchFamily="18" charset="0"/>
                </a:endParaRPr>
              </a:p>
              <a:p>
                <a:pPr marL="0" indent="0" algn="just">
                  <a:lnSpc>
                    <a:spcPct val="120000"/>
                  </a:lnSpc>
                  <a:spcBef>
                    <a:spcPts val="0"/>
                  </a:spcBef>
                  <a:buNone/>
                </a:pP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𝑗</m:t>
                        </m:r>
                      </m:sub>
                    </m:sSub>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0</m:t>
                    </m:r>
                  </m:oMath>
                </a14:m>
                <a:r>
                  <a:rPr lang="en-US" dirty="0"/>
                  <a:t> and integer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=1,2,3</m:t>
                    </m:r>
                  </m:oMath>
                </a14:m>
                <a:endParaRPr lang="en-US" dirty="0"/>
              </a:p>
              <a:p>
                <a:pPr marL="0" indent="0" algn="just">
                  <a:lnSpc>
                    <a:spcPct val="120000"/>
                  </a:lnSpc>
                  <a:spcBef>
                    <a:spcPts val="0"/>
                  </a:spcBef>
                  <a:buNone/>
                </a:pPr>
                <a:endParaRPr lang="en-US" dirty="0"/>
              </a:p>
              <a:p>
                <a:pPr marL="0" indent="0" algn="just">
                  <a:lnSpc>
                    <a:spcPct val="120000"/>
                  </a:lnSpc>
                  <a:spcBef>
                    <a:spcPts val="0"/>
                  </a:spcBef>
                  <a:buNone/>
                </a:pPr>
                <a:r>
                  <a:rPr lang="en-US" dirty="0"/>
                  <a:t>The above problem can be considered as embedded in the following chains of subproblems:</a:t>
                </a:r>
              </a:p>
              <a:p>
                <a:pPr marL="0" indent="0" algn="just">
                  <a:lnSpc>
                    <a:spcPct val="120000"/>
                  </a:lnSpc>
                  <a:spcBef>
                    <a:spcPts val="0"/>
                  </a:spcBef>
                  <a:buNone/>
                </a:pPr>
                <a:endParaRPr lang="en-US" dirty="0"/>
              </a:p>
              <a:p>
                <a:pPr marL="0" indent="0" algn="just">
                  <a:lnSpc>
                    <a:spcPct val="120000"/>
                  </a:lnSpc>
                  <a:spcBef>
                    <a:spcPts val="0"/>
                  </a:spcBef>
                  <a:buNone/>
                </a:pP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b="0" i="1" smtClean="0">
                            <a:latin typeface="Cambria Math" panose="02040503050406030204" pitchFamily="18" charset="0"/>
                          </a:rPr>
                          <m:t>𝑛</m:t>
                        </m:r>
                      </m:sub>
                    </m:sSub>
                    <m:d>
                      <m:dPr>
                        <m:ctrlPr>
                          <a:rPr lang="en-US" i="1">
                            <a:latin typeface="Cambria Math" panose="02040503050406030204" pitchFamily="18" charset="0"/>
                          </a:rPr>
                        </m:ctrlPr>
                      </m:dPr>
                      <m:e>
                        <m:sSub>
                          <m:sSubPr>
                            <m:ctrlPr>
                              <a:rPr lang="en-US"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𝑛</m:t>
                            </m:r>
                          </m:sub>
                        </m:sSub>
                      </m:e>
                    </m:d>
                    <m:r>
                      <a:rPr lang="en-US" i="1">
                        <a:latin typeface="Cambria Math" panose="02040503050406030204" pitchFamily="18" charset="0"/>
                      </a:rPr>
                      <m:t>=</m:t>
                    </m:r>
                    <m:r>
                      <m:rPr>
                        <m:sty m:val="p"/>
                      </m:rPr>
                      <a:rPr lang="en-US">
                        <a:latin typeface="Cambria Math" panose="02040503050406030204" pitchFamily="18" charset="0"/>
                      </a:rPr>
                      <m:t>Max</m:t>
                    </m:r>
                    <m:r>
                      <a:rPr lang="en-US" i="1">
                        <a:latin typeface="Cambria Math" panose="02040503050406030204" pitchFamily="18" charset="0"/>
                      </a:rPr>
                      <m:t> </m:t>
                    </m:r>
                    <m:r>
                      <a:rPr lang="en-US" b="0" i="1" smtClean="0">
                        <a:latin typeface="Cambria Math" panose="02040503050406030204" pitchFamily="18" charset="0"/>
                      </a:rPr>
                      <m:t> </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𝑛</m:t>
                        </m:r>
                      </m:sub>
                      <m:sup>
                        <m:r>
                          <a:rPr lang="en-US" b="0" i="1" smtClean="0">
                            <a:latin typeface="Cambria Math" panose="02040503050406030204" pitchFamily="18" charset="0"/>
                          </a:rPr>
                          <m:t>3</m:t>
                        </m:r>
                      </m:sup>
                      <m:e>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b="0" i="1" smtClean="0">
                                <a:latin typeface="Cambria Math" panose="02040503050406030204" pitchFamily="18" charset="0"/>
                              </a:rPr>
                              <m:t>𝑖</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𝑖</m:t>
                                </m:r>
                              </m:sub>
                            </m:sSub>
                          </m:e>
                        </m:d>
                      </m:e>
                    </m:nary>
                  </m:oMath>
                </a14:m>
                <a:endParaRPr lang="en-US" dirty="0"/>
              </a:p>
              <a:p>
                <a:pPr marL="0" indent="0" algn="just">
                  <a:lnSpc>
                    <a:spcPct val="120000"/>
                  </a:lnSpc>
                  <a:spcBef>
                    <a:spcPts val="0"/>
                  </a:spcBef>
                  <a:buNone/>
                </a:pPr>
                <a:r>
                  <a:rPr lang="en-US" dirty="0"/>
                  <a:t>		 </a:t>
                </a:r>
                <a:r>
                  <a:rPr lang="en-US" dirty="0" err="1"/>
                  <a:t>s.t.</a:t>
                </a:r>
                <a:r>
                  <a:rPr lang="en-US" dirty="0"/>
                  <a:t>	       </a:t>
                </a:r>
                <a14:m>
                  <m:oMath xmlns:m="http://schemas.openxmlformats.org/officeDocument/2006/math">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𝑛</m:t>
                        </m:r>
                      </m:sub>
                      <m:sup>
                        <m:r>
                          <a:rPr lang="en-US" i="1">
                            <a:latin typeface="Cambria Math" panose="02040503050406030204" pitchFamily="18" charset="0"/>
                          </a:rPr>
                          <m:t>3</m:t>
                        </m:r>
                      </m:sup>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e>
                    </m:nary>
                    <m:r>
                      <a:rPr lang="en-US" i="1">
                        <a:latin typeface="Cambria Math" panose="02040503050406030204" pitchFamily="18" charset="0"/>
                      </a:rPr>
                      <m:t> </m:t>
                    </m:r>
                    <m:r>
                      <a:rPr lang="en-US" i="1">
                        <a:latin typeface="Cambria Math" panose="02040503050406030204" pitchFamily="18" charset="0"/>
                        <a:ea typeface="Cambria Math" panose="02040503050406030204" pitchFamily="18" charset="0"/>
                      </a:rPr>
                      <m:t>≤</m:t>
                    </m:r>
                  </m:oMath>
                </a14:m>
                <a:r>
                  <a:rPr lang="en-US" dirty="0"/>
                  <a:t>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𝑛</m:t>
                        </m:r>
                      </m:sub>
                    </m:sSub>
                  </m:oMath>
                </a14:m>
                <a:endParaRPr lang="en-US" dirty="0">
                  <a:ea typeface="Cambria Math" panose="02040503050406030204" pitchFamily="18" charset="0"/>
                </a:endParaRPr>
              </a:p>
              <a:p>
                <a:pPr marL="0" indent="0" algn="just">
                  <a:lnSpc>
                    <a:spcPct val="120000"/>
                  </a:lnSpc>
                  <a:spcBef>
                    <a:spcPts val="0"/>
                  </a:spcBef>
                  <a:buNone/>
                </a:pP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𝑗</m:t>
                        </m:r>
                      </m:sub>
                    </m:sSub>
                    <m:r>
                      <a:rPr lang="en-US" i="1">
                        <a:latin typeface="Cambria Math" panose="02040503050406030204" pitchFamily="18" charset="0"/>
                        <a:ea typeface="Cambria Math" panose="02040503050406030204" pitchFamily="18" charset="0"/>
                      </a:rPr>
                      <m:t>≥0</m:t>
                    </m:r>
                  </m:oMath>
                </a14:m>
                <a:r>
                  <a:rPr lang="en-US" dirty="0"/>
                  <a:t> and integer </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,3</m:t>
                    </m:r>
                  </m:oMath>
                </a14:m>
                <a:endParaRPr lang="en-US" dirty="0">
                  <a:ea typeface="Cambria Math" panose="02040503050406030204" pitchFamily="18" charset="0"/>
                </a:endParaRPr>
              </a:p>
              <a:p>
                <a:pPr marL="0" indent="0" algn="just">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764" t="-850" r="-705" b="-8499"/>
                </a:stretch>
              </a:blipFill>
            </p:spPr>
            <p:txBody>
              <a:bodyPr/>
              <a:lstStyle/>
              <a:p>
                <a:r>
                  <a:rPr lang="en-US">
                    <a:noFill/>
                  </a:rPr>
                  <a:t> </a:t>
                </a:r>
              </a:p>
            </p:txBody>
          </p:sp>
        </mc:Fallback>
      </mc:AlternateContent>
    </p:spTree>
    <p:extLst>
      <p:ext uri="{BB962C8B-B14F-4D97-AF65-F5344CB8AC3E}">
        <p14:creationId xmlns:p14="http://schemas.microsoft.com/office/powerpoint/2010/main" val="38351058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Introduction</a:t>
            </a:r>
            <a:br>
              <a:rPr lang="en-US" dirty="0"/>
            </a:br>
            <a:r>
              <a:rPr lang="en-US" dirty="0">
                <a:solidFill>
                  <a:srgbClr val="FF0000"/>
                </a:solidFill>
              </a:rPr>
              <a:t>Bellman’s Principle of Optimality</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134050" y="1738149"/>
                <a:ext cx="10372150" cy="4303509"/>
              </a:xfrm>
            </p:spPr>
            <p:txBody>
              <a:bodyPr>
                <a:normAutofit/>
              </a:bodyPr>
              <a:lstStyle/>
              <a:p>
                <a:pPr marL="0" indent="0" algn="just">
                  <a:lnSpc>
                    <a:spcPct val="100000"/>
                  </a:lnSpc>
                  <a:spcBef>
                    <a:spcPts val="0"/>
                  </a:spcBef>
                  <a:buNone/>
                </a:pPr>
                <a:r>
                  <a:rPr lang="en-US" dirty="0"/>
                  <a:t>The backward recursive equation can be developed as:</a:t>
                </a:r>
              </a:p>
              <a:p>
                <a:pPr marL="0" indent="0" algn="just">
                  <a:lnSpc>
                    <a:spcPct val="100000"/>
                  </a:lnSpc>
                  <a:spcBef>
                    <a:spcPts val="0"/>
                  </a:spcBef>
                  <a:buNone/>
                </a:pPr>
                <a:endParaRPr lang="en-US" dirty="0"/>
              </a:p>
              <a:p>
                <a:pPr marL="0" indent="0" algn="just">
                  <a:lnSpc>
                    <a:spcPct val="100000"/>
                  </a:lnSpc>
                  <a:spcBef>
                    <a:spcPts val="0"/>
                  </a:spcBef>
                  <a:buNone/>
                </a:pPr>
                <a:endParaRPr lang="en-US" dirty="0"/>
              </a:p>
              <a:p>
                <a:pPr marL="0" indent="0" algn="just">
                  <a:lnSpc>
                    <a:spcPct val="100000"/>
                  </a:lnSpc>
                  <a:spcBef>
                    <a:spcPts val="0"/>
                  </a:spcBef>
                  <a:buNone/>
                </a:pPr>
                <a:endParaRPr lang="en-US" dirty="0"/>
              </a:p>
              <a:p>
                <a:pPr marL="0" indent="0" algn="just">
                  <a:lnSpc>
                    <a:spcPct val="100000"/>
                  </a:lnSpc>
                  <a:spcBef>
                    <a:spcPts val="0"/>
                  </a:spcBef>
                  <a:buNone/>
                </a:pPr>
                <a:endParaRPr lang="en-US" dirty="0"/>
              </a:p>
              <a:p>
                <a:pPr marL="0" indent="0" algn="just">
                  <a:lnSpc>
                    <a:spcPct val="100000"/>
                  </a:lnSpc>
                  <a:spcBef>
                    <a:spcPts val="0"/>
                  </a:spcBef>
                  <a:buNone/>
                </a:pPr>
                <a:endParaRPr lang="en-US" dirty="0"/>
              </a:p>
              <a:p>
                <a:pPr marL="0" indent="0" algn="just">
                  <a:lnSpc>
                    <a:spcPct val="100000"/>
                  </a:lnSpc>
                  <a:spcBef>
                    <a:spcPts val="0"/>
                  </a:spcBef>
                  <a:buNone/>
                </a:pPr>
                <a:r>
                  <a:rPr lang="en-US" dirty="0"/>
                  <a:t>Noting that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b="0" i="1" smtClean="0">
                            <a:latin typeface="Cambria Math" panose="02040503050406030204" pitchFamily="18" charset="0"/>
                          </a:rPr>
                          <m:t>4</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b="0" i="1" smtClean="0">
                                <a:latin typeface="Cambria Math" panose="02040503050406030204" pitchFamily="18" charset="0"/>
                              </a:rPr>
                              <m:t>4</m:t>
                            </m:r>
                          </m:sub>
                        </m:sSub>
                      </m:e>
                    </m:d>
                    <m:r>
                      <a:rPr lang="en-US" b="0" i="1" smtClean="0">
                        <a:latin typeface="Cambria Math" panose="02040503050406030204" pitchFamily="18" charset="0"/>
                      </a:rPr>
                      <m:t>=0</m:t>
                    </m:r>
                  </m:oMath>
                </a14:m>
                <a:r>
                  <a:rPr lang="en-US" dirty="0"/>
                  <a:t>, the solution can be obtained as follows:</a:t>
                </a:r>
              </a:p>
              <a:p>
                <a:pPr marL="0" indent="0" algn="just">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3"/>
                <a:stretch>
                  <a:fillRect l="-1175" t="-1416"/>
                </a:stretch>
              </a:blipFill>
            </p:spPr>
            <p:txBody>
              <a:bodyPr/>
              <a:lstStyle/>
              <a:p>
                <a:r>
                  <a:rPr lang="en-US">
                    <a:noFill/>
                  </a:rPr>
                  <a:t> </a:t>
                </a:r>
              </a:p>
            </p:txBody>
          </p:sp>
        </mc:Fallback>
      </mc:AlternateContent>
      <p:sp>
        <p:nvSpPr>
          <p:cNvPr id="4" name="Rectangle 2">
            <a:extLst>
              <a:ext uri="{FF2B5EF4-FFF2-40B4-BE49-F238E27FC236}">
                <a16:creationId xmlns:a16="http://schemas.microsoft.com/office/drawing/2014/main" id="{E7D8CD90-5F3D-4A7A-98A5-487FF5C0AA7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id="{77E59D5C-7285-403B-90AA-E1B14AFB1E26}"/>
              </a:ext>
            </a:extLst>
          </p:cNvPr>
          <p:cNvGraphicFramePr>
            <a:graphicFrameLocks noChangeAspect="1"/>
          </p:cNvGraphicFramePr>
          <p:nvPr>
            <p:extLst>
              <p:ext uri="{D42A27DB-BD31-4B8C-83A1-F6EECF244321}">
                <p14:modId xmlns:p14="http://schemas.microsoft.com/office/powerpoint/2010/main" val="1579112925"/>
              </p:ext>
            </p:extLst>
          </p:nvPr>
        </p:nvGraphicFramePr>
        <p:xfrm>
          <a:off x="3359150" y="2690813"/>
          <a:ext cx="5703888" cy="1025525"/>
        </p:xfrm>
        <a:graphic>
          <a:graphicData uri="http://schemas.openxmlformats.org/presentationml/2006/ole">
            <mc:AlternateContent xmlns:mc="http://schemas.openxmlformats.org/markup-compatibility/2006">
              <mc:Choice xmlns:v="urn:schemas-microsoft-com:vml" Requires="v">
                <p:oleObj spid="_x0000_s10246" name="Equation" r:id="rId4" imgW="6070320" imgH="1041120" progId="Equation.DSMT4">
                  <p:embed/>
                </p:oleObj>
              </mc:Choice>
              <mc:Fallback>
                <p:oleObj name="Equation" r:id="rId4" imgW="6070320" imgH="1041120" progId="Equation.DSMT4">
                  <p:embed/>
                  <p:pic>
                    <p:nvPicPr>
                      <p:cNvPr id="0" name="Object 1"/>
                      <p:cNvPicPr>
                        <a:picLocks noChangeAspect="1" noChangeArrowheads="1"/>
                      </p:cNvPicPr>
                      <p:nvPr/>
                    </p:nvPicPr>
                    <p:blipFill>
                      <a:blip r:embed="rId5"/>
                      <a:srcRect/>
                      <a:stretch>
                        <a:fillRect/>
                      </a:stretch>
                    </p:blipFill>
                    <p:spPr bwMode="auto">
                      <a:xfrm>
                        <a:off x="3359150" y="2690813"/>
                        <a:ext cx="5703888" cy="1025525"/>
                      </a:xfrm>
                      <a:prstGeom prst="rect">
                        <a:avLst/>
                      </a:prstGeom>
                      <a:noFill/>
                      <a:ln w="25400">
                        <a:solidFill>
                          <a:schemeClr val="tx1"/>
                        </a:solidFill>
                      </a:ln>
                    </p:spPr>
                  </p:pic>
                </p:oleObj>
              </mc:Fallback>
            </mc:AlternateContent>
          </a:graphicData>
        </a:graphic>
      </p:graphicFrame>
    </p:spTree>
    <p:extLst>
      <p:ext uri="{BB962C8B-B14F-4D97-AF65-F5344CB8AC3E}">
        <p14:creationId xmlns:p14="http://schemas.microsoft.com/office/powerpoint/2010/main" val="7098832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Introduction</a:t>
            </a:r>
            <a:br>
              <a:rPr lang="en-US" dirty="0"/>
            </a:br>
            <a:r>
              <a:rPr lang="en-US" dirty="0">
                <a:solidFill>
                  <a:srgbClr val="FF0000"/>
                </a:solidFill>
              </a:rPr>
              <a:t>Bellman’s Principle of Optimality</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134050" y="1738149"/>
                <a:ext cx="10372150" cy="4303509"/>
              </a:xfrm>
            </p:spPr>
            <p:txBody>
              <a:bodyPr>
                <a:normAutofit/>
              </a:bodyPr>
              <a:lstStyle/>
              <a:p>
                <a:pPr marL="0" indent="0" algn="ctr">
                  <a:buNone/>
                </a:pPr>
                <a14:m>
                  <m:oMathPara xmlns:m="http://schemas.openxmlformats.org/officeDocument/2006/math">
                    <m:oMathParaPr>
                      <m:jc m:val="centerGroup"/>
                    </m:oMathParaPr>
                    <m:oMath xmlns:m="http://schemas.openxmlformats.org/officeDocument/2006/math">
                      <m:r>
                        <a:rPr lang="en-US" b="1" i="1" u="sng" smtClean="0">
                          <a:latin typeface="Cambria Math" panose="02040503050406030204" pitchFamily="18" charset="0"/>
                        </a:rPr>
                        <m:t>𝒏</m:t>
                      </m:r>
                      <m:r>
                        <a:rPr lang="en-US" b="1" i="1" u="sng" smtClean="0">
                          <a:latin typeface="Cambria Math" panose="02040503050406030204" pitchFamily="18" charset="0"/>
                        </a:rPr>
                        <m:t>=</m:t>
                      </m:r>
                      <m:r>
                        <a:rPr lang="en-US" b="1" i="1" u="sng" smtClean="0">
                          <a:latin typeface="Cambria Math" panose="02040503050406030204" pitchFamily="18" charset="0"/>
                        </a:rPr>
                        <m:t>𝟑</m:t>
                      </m:r>
                    </m:oMath>
                  </m:oMathPara>
                </a14:m>
                <a:endParaRPr lang="en-US" dirty="0"/>
              </a:p>
              <a:p>
                <a:pPr marL="0" indent="0" algn="ctr">
                  <a:buNone/>
                </a:pPr>
                <a:endParaRPr lang="en-US" b="1" u="sng"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DB85BB0D-50A9-40D0-AF5F-28C786482F9B}"/>
              </a:ext>
            </a:extLst>
          </p:cNvPr>
          <p:cNvPicPr>
            <a:picLocks noChangeAspect="1"/>
          </p:cNvPicPr>
          <p:nvPr/>
        </p:nvPicPr>
        <p:blipFill>
          <a:blip r:embed="rId3"/>
          <a:stretch>
            <a:fillRect/>
          </a:stretch>
        </p:blipFill>
        <p:spPr>
          <a:xfrm>
            <a:off x="1792288" y="2048818"/>
            <a:ext cx="9260609" cy="3939354"/>
          </a:xfrm>
          <a:prstGeom prst="rect">
            <a:avLst/>
          </a:prstGeom>
        </p:spPr>
      </p:pic>
    </p:spTree>
    <p:extLst>
      <p:ext uri="{BB962C8B-B14F-4D97-AF65-F5344CB8AC3E}">
        <p14:creationId xmlns:p14="http://schemas.microsoft.com/office/powerpoint/2010/main" val="21006742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Introduction</a:t>
            </a:r>
            <a:br>
              <a:rPr lang="en-US" dirty="0"/>
            </a:br>
            <a:r>
              <a:rPr lang="en-US" dirty="0">
                <a:solidFill>
                  <a:srgbClr val="FF0000"/>
                </a:solidFill>
              </a:rPr>
              <a:t>Bellman’s Principle of Optimality</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134050" y="1471613"/>
                <a:ext cx="10372150" cy="4570045"/>
              </a:xfrm>
            </p:spPr>
            <p:txBody>
              <a:bodyPr>
                <a:normAutofit/>
              </a:bodyPr>
              <a:lstStyle/>
              <a:p>
                <a:pPr marL="0" indent="0" algn="ctr">
                  <a:buNone/>
                </a:pPr>
                <a14:m>
                  <m:oMathPara xmlns:m="http://schemas.openxmlformats.org/officeDocument/2006/math">
                    <m:oMathParaPr>
                      <m:jc m:val="centerGroup"/>
                    </m:oMathParaPr>
                    <m:oMath xmlns:m="http://schemas.openxmlformats.org/officeDocument/2006/math">
                      <m:r>
                        <a:rPr lang="en-US" b="1" i="1" u="sng" smtClean="0">
                          <a:latin typeface="Cambria Math" panose="02040503050406030204" pitchFamily="18" charset="0"/>
                        </a:rPr>
                        <m:t>𝒏</m:t>
                      </m:r>
                      <m:r>
                        <a:rPr lang="en-US" b="1" i="1" u="sng" smtClean="0">
                          <a:latin typeface="Cambria Math" panose="02040503050406030204" pitchFamily="18" charset="0"/>
                        </a:rPr>
                        <m:t>=</m:t>
                      </m:r>
                      <m:r>
                        <a:rPr lang="en-US" b="1" i="1" u="sng" smtClean="0">
                          <a:latin typeface="Cambria Math" panose="02040503050406030204" pitchFamily="18" charset="0"/>
                        </a:rPr>
                        <m:t>𝟐</m:t>
                      </m:r>
                    </m:oMath>
                  </m:oMathPara>
                </a14:m>
                <a:endParaRPr lang="en-US" dirty="0"/>
              </a:p>
              <a:p>
                <a:pPr marL="0" indent="0" algn="ctr">
                  <a:buNone/>
                </a:pPr>
                <a:endParaRPr lang="en-US" b="1" u="sng"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134050" y="1471613"/>
                <a:ext cx="10372150" cy="4570045"/>
              </a:xfrm>
              <a:blipFill>
                <a:blip r:embed="rId2"/>
                <a:stretch>
                  <a:fillRect/>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E584CED4-25DF-4898-AB52-B99717A268CD}"/>
              </a:ext>
            </a:extLst>
          </p:cNvPr>
          <p:cNvPicPr>
            <a:picLocks noChangeAspect="1"/>
          </p:cNvPicPr>
          <p:nvPr/>
        </p:nvPicPr>
        <p:blipFill>
          <a:blip r:embed="rId3"/>
          <a:stretch>
            <a:fillRect/>
          </a:stretch>
        </p:blipFill>
        <p:spPr>
          <a:xfrm>
            <a:off x="2307194" y="2037385"/>
            <a:ext cx="8025861" cy="4229061"/>
          </a:xfrm>
          <a:prstGeom prst="rect">
            <a:avLst/>
          </a:prstGeom>
        </p:spPr>
      </p:pic>
    </p:spTree>
    <p:extLst>
      <p:ext uri="{BB962C8B-B14F-4D97-AF65-F5344CB8AC3E}">
        <p14:creationId xmlns:p14="http://schemas.microsoft.com/office/powerpoint/2010/main" val="40928116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Introduction</a:t>
            </a:r>
            <a:br>
              <a:rPr lang="en-US" dirty="0"/>
            </a:br>
            <a:r>
              <a:rPr lang="en-US" dirty="0">
                <a:solidFill>
                  <a:srgbClr val="FF0000"/>
                </a:solidFill>
              </a:rPr>
              <a:t>Bellman’s Principle of Optimality</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134050" y="1528763"/>
                <a:ext cx="10372150" cy="4512895"/>
              </a:xfrm>
            </p:spPr>
            <p:txBody>
              <a:bodyPr>
                <a:normAutofit fontScale="77500" lnSpcReduction="20000"/>
              </a:bodyPr>
              <a:lstStyle/>
              <a:p>
                <a:pPr marL="0" indent="0" algn="ctr">
                  <a:buNone/>
                </a:pPr>
                <a14:m>
                  <m:oMathPara xmlns:m="http://schemas.openxmlformats.org/officeDocument/2006/math">
                    <m:oMathParaPr>
                      <m:jc m:val="centerGroup"/>
                    </m:oMathParaPr>
                    <m:oMath xmlns:m="http://schemas.openxmlformats.org/officeDocument/2006/math">
                      <m:r>
                        <a:rPr lang="en-US" b="1" i="1" u="sng" smtClean="0">
                          <a:latin typeface="Cambria Math" panose="02040503050406030204" pitchFamily="18" charset="0"/>
                        </a:rPr>
                        <m:t>𝒏</m:t>
                      </m:r>
                      <m:r>
                        <a:rPr lang="en-US" b="1" i="1" u="sng" smtClean="0">
                          <a:latin typeface="Cambria Math" panose="02040503050406030204" pitchFamily="18" charset="0"/>
                        </a:rPr>
                        <m:t>=</m:t>
                      </m:r>
                      <m:r>
                        <a:rPr lang="en-US" b="1" i="1" u="sng" smtClean="0">
                          <a:latin typeface="Cambria Math" panose="02040503050406030204" pitchFamily="18" charset="0"/>
                        </a:rPr>
                        <m:t>𝟏</m:t>
                      </m:r>
                    </m:oMath>
                  </m:oMathPara>
                </a14:m>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dirty="0"/>
                  <a:t>(*: no need to determine those values)</a:t>
                </a:r>
              </a:p>
              <a:p>
                <a:pPr marL="0" indent="0" algn="just">
                  <a:buNone/>
                </a:pPr>
                <a:r>
                  <a:rPr lang="en-US" dirty="0"/>
                  <a:t>Optimal solution: </a:t>
                </a:r>
                <a14:m>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1</m:t>
                        </m:r>
                      </m:sub>
                      <m:sup>
                        <m:r>
                          <a:rPr lang="en-US" b="0" i="1" smtClean="0">
                            <a:latin typeface="Cambria Math" panose="02040503050406030204" pitchFamily="18" charset="0"/>
                          </a:rPr>
                          <m:t>∗</m:t>
                        </m:r>
                      </m:sup>
                    </m:sSubSup>
                    <m:r>
                      <a:rPr lang="en-US" b="0" i="1" smtClean="0">
                        <a:latin typeface="Cambria Math" panose="02040503050406030204" pitchFamily="18" charset="0"/>
                      </a:rPr>
                      <m:t>=1,</m:t>
                    </m:r>
                    <m:sSubSup>
                      <m:sSubSupPr>
                        <m:ctrlPr>
                          <a:rPr lang="en-US" i="1">
                            <a:latin typeface="Cambria Math" panose="02040503050406030204" pitchFamily="18" charset="0"/>
                          </a:rPr>
                        </m:ctrlPr>
                      </m:sSubSupPr>
                      <m:e>
                        <m:r>
                          <a:rPr lang="en-US" i="1">
                            <a:latin typeface="Cambria Math" panose="02040503050406030204" pitchFamily="18" charset="0"/>
                          </a:rPr>
                          <m:t>𝑥</m:t>
                        </m:r>
                      </m:e>
                      <m:sub>
                        <m:r>
                          <a:rPr lang="en-US" b="0" i="1" smtClean="0">
                            <a:latin typeface="Cambria Math" panose="02040503050406030204" pitchFamily="18" charset="0"/>
                          </a:rPr>
                          <m:t>2</m:t>
                        </m:r>
                      </m:sub>
                      <m:sup>
                        <m:r>
                          <a:rPr lang="en-US" i="1">
                            <a:latin typeface="Cambria Math" panose="02040503050406030204" pitchFamily="18" charset="0"/>
                          </a:rPr>
                          <m:t>∗</m:t>
                        </m:r>
                      </m:sup>
                    </m:sSubSup>
                    <m:r>
                      <a:rPr lang="en-US" i="1">
                        <a:latin typeface="Cambria Math" panose="02040503050406030204" pitchFamily="18" charset="0"/>
                      </a:rPr>
                      <m:t>=</m:t>
                    </m:r>
                    <m:r>
                      <a:rPr lang="en-US" b="0" i="1" smtClean="0">
                        <a:latin typeface="Cambria Math" panose="02040503050406030204" pitchFamily="18" charset="0"/>
                      </a:rPr>
                      <m:t>3,</m:t>
                    </m:r>
                    <m:sSubSup>
                      <m:sSubSupPr>
                        <m:ctrlPr>
                          <a:rPr lang="en-US" i="1">
                            <a:latin typeface="Cambria Math" panose="02040503050406030204" pitchFamily="18" charset="0"/>
                          </a:rPr>
                        </m:ctrlPr>
                      </m:sSubSupPr>
                      <m:e>
                        <m:r>
                          <a:rPr lang="en-US" i="1">
                            <a:latin typeface="Cambria Math" panose="02040503050406030204" pitchFamily="18" charset="0"/>
                          </a:rPr>
                          <m:t>𝑥</m:t>
                        </m:r>
                      </m:e>
                      <m:sub>
                        <m:r>
                          <a:rPr lang="en-US" b="0" i="1" smtClean="0">
                            <a:latin typeface="Cambria Math" panose="02040503050406030204" pitchFamily="18" charset="0"/>
                          </a:rPr>
                          <m:t>3</m:t>
                        </m:r>
                      </m:sub>
                      <m:sup>
                        <m:r>
                          <a:rPr lang="en-US" i="1">
                            <a:latin typeface="Cambria Math" panose="02040503050406030204" pitchFamily="18" charset="0"/>
                          </a:rPr>
                          <m:t>∗</m:t>
                        </m:r>
                      </m:sup>
                    </m:sSubSup>
                    <m:r>
                      <a:rPr lang="en-US" i="1">
                        <a:latin typeface="Cambria Math" panose="02040503050406030204" pitchFamily="18" charset="0"/>
                      </a:rPr>
                      <m:t>=1</m:t>
                    </m:r>
                  </m:oMath>
                </a14:m>
                <a:r>
                  <a:rPr lang="en-US" dirty="0"/>
                  <a:t>; optimal objective function 170.</a:t>
                </a:r>
              </a:p>
              <a:p>
                <a:pPr marL="0" indent="0" algn="ctr">
                  <a:buNone/>
                </a:pPr>
                <a:endParaRPr lang="en-US" b="1" u="sng"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134050" y="1528763"/>
                <a:ext cx="10372150" cy="4512895"/>
              </a:xfrm>
              <a:blipFill>
                <a:blip r:embed="rId2"/>
                <a:stretch>
                  <a:fillRect l="-764"/>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636E9A43-AC21-4638-B743-ABFAEA060E1B}"/>
              </a:ext>
            </a:extLst>
          </p:cNvPr>
          <p:cNvPicPr>
            <a:picLocks noChangeAspect="1"/>
          </p:cNvPicPr>
          <p:nvPr/>
        </p:nvPicPr>
        <p:blipFill>
          <a:blip r:embed="rId3"/>
          <a:stretch>
            <a:fillRect/>
          </a:stretch>
        </p:blipFill>
        <p:spPr>
          <a:xfrm>
            <a:off x="2278618" y="2017883"/>
            <a:ext cx="8025861" cy="3297402"/>
          </a:xfrm>
          <a:prstGeom prst="rect">
            <a:avLst/>
          </a:prstGeom>
        </p:spPr>
      </p:pic>
    </p:spTree>
    <p:extLst>
      <p:ext uri="{BB962C8B-B14F-4D97-AF65-F5344CB8AC3E}">
        <p14:creationId xmlns:p14="http://schemas.microsoft.com/office/powerpoint/2010/main" val="10080937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Introduction</a:t>
            </a:r>
            <a:br>
              <a:rPr lang="en-US" dirty="0"/>
            </a:br>
            <a:r>
              <a:rPr lang="en-US" dirty="0">
                <a:solidFill>
                  <a:srgbClr val="FF0000"/>
                </a:solidFill>
              </a:rPr>
              <a:t>Bellman’s Principle of Optimality</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134050" y="1738149"/>
                <a:ext cx="10372150" cy="4303509"/>
              </a:xfrm>
            </p:spPr>
            <p:txBody>
              <a:bodyPr>
                <a:normAutofit fontScale="77500" lnSpcReduction="20000"/>
              </a:bodyPr>
              <a:lstStyle/>
              <a:p>
                <a:pPr marL="0" indent="0" algn="just">
                  <a:lnSpc>
                    <a:spcPct val="120000"/>
                  </a:lnSpc>
                  <a:spcBef>
                    <a:spcPts val="0"/>
                  </a:spcBef>
                  <a:buNone/>
                </a:pPr>
                <a:r>
                  <a:rPr lang="en-US" u="sng" dirty="0"/>
                  <a:t>Example 4</a:t>
                </a:r>
                <a:r>
                  <a:rPr lang="en-US" dirty="0"/>
                  <a:t>: Resource Allocation Problem</a:t>
                </a:r>
              </a:p>
              <a:p>
                <a:pPr marL="0" indent="0" algn="just">
                  <a:lnSpc>
                    <a:spcPct val="120000"/>
                  </a:lnSpc>
                  <a:spcBef>
                    <a:spcPts val="0"/>
                  </a:spcBef>
                  <a:buNone/>
                </a:pPr>
                <a:endParaRPr lang="en-US" dirty="0"/>
              </a:p>
              <a:p>
                <a:pPr marL="0" indent="0" algn="just">
                  <a:lnSpc>
                    <a:spcPct val="120000"/>
                  </a:lnSpc>
                  <a:spcBef>
                    <a:spcPts val="0"/>
                  </a:spcBef>
                  <a:buNone/>
                </a:pPr>
                <a:r>
                  <a:rPr lang="en-US" dirty="0"/>
                  <a:t>Consider the single resource allocation problem to produce </a:t>
                </a:r>
                <a:r>
                  <a:rPr lang="en-US" i="1" dirty="0"/>
                  <a:t>N</a:t>
                </a:r>
                <a:r>
                  <a:rPr lang="en-US" dirty="0"/>
                  <a:t> products:</a:t>
                </a:r>
              </a:p>
              <a:p>
                <a:pPr marL="0" indent="0" algn="just">
                  <a:lnSpc>
                    <a:spcPct val="120000"/>
                  </a:lnSpc>
                  <a:spcBef>
                    <a:spcPts val="0"/>
                  </a:spcBef>
                  <a:buNone/>
                </a:pPr>
                <a:endParaRPr lang="en-US" dirty="0"/>
              </a:p>
              <a:p>
                <a:pPr marL="0" indent="0" algn="just">
                  <a:lnSpc>
                    <a:spcPct val="120000"/>
                  </a:lnSpc>
                  <a:spcBef>
                    <a:spcPts val="0"/>
                  </a:spcBef>
                  <a:buNone/>
                </a:pPr>
                <a:r>
                  <a:rPr lang="en-US" dirty="0"/>
                  <a:t>		Max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1</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2</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e>
                    </m:d>
                    <m:r>
                      <a:rPr lang="en-US" i="1">
                        <a:latin typeface="Cambria Math" panose="02040503050406030204" pitchFamily="18" charset="0"/>
                      </a:rPr>
                      <m:t>+</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b="0" i="1" smtClean="0">
                            <a:latin typeface="Cambria Math" panose="02040503050406030204" pitchFamily="18" charset="0"/>
                          </a:rPr>
                          <m:t>𝑁</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𝑁</m:t>
                            </m:r>
                          </m:sub>
                        </m:sSub>
                      </m:e>
                    </m:d>
                  </m:oMath>
                </a14:m>
                <a:endParaRPr lang="en-US" dirty="0"/>
              </a:p>
              <a:p>
                <a:pPr marL="0" indent="0" algn="just">
                  <a:lnSpc>
                    <a:spcPct val="120000"/>
                  </a:lnSpc>
                  <a:spcBef>
                    <a:spcPts val="0"/>
                  </a:spcBef>
                  <a:buNone/>
                </a:pPr>
                <a:r>
                  <a:rPr lang="en-US" dirty="0"/>
                  <a:t>		</a:t>
                </a:r>
                <a:r>
                  <a:rPr lang="en-US" dirty="0" err="1"/>
                  <a:t>s.t.</a:t>
                </a:r>
                <a:r>
                  <a:rPr lang="en-US" dirty="0"/>
                  <a: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𝑐</m:t>
                        </m:r>
                      </m:e>
                      <m:sub>
                        <m:r>
                          <a:rPr lang="en-US" i="1">
                            <a:latin typeface="Cambria Math" panose="02040503050406030204" pitchFamily="18" charset="0"/>
                          </a:rPr>
                          <m:t>1</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b="0" i="1" smtClean="0">
                            <a:latin typeface="Cambria Math" panose="02040503050406030204" pitchFamily="18" charset="0"/>
                          </a:rPr>
                          <m:t>2</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m:t>
                            </m:r>
                          </m:sub>
                        </m:sSub>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b="0" i="1" smtClean="0">
                            <a:latin typeface="Cambria Math" panose="02040503050406030204" pitchFamily="18" charset="0"/>
                          </a:rPr>
                          <m:t>𝑁</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𝑁</m:t>
                            </m:r>
                          </m:sub>
                        </m:sSub>
                      </m:e>
                    </m:d>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𝐾</m:t>
                    </m:r>
                  </m:oMath>
                </a14:m>
                <a:endParaRPr lang="en-US" dirty="0">
                  <a:ea typeface="Cambria Math" panose="02040503050406030204" pitchFamily="18" charset="0"/>
                </a:endParaRPr>
              </a:p>
              <a:p>
                <a:pPr marL="0" indent="0" algn="just">
                  <a:lnSpc>
                    <a:spcPct val="120000"/>
                  </a:lnSpc>
                  <a:spcBef>
                    <a:spcPts val="0"/>
                  </a:spcBef>
                  <a:buNone/>
                </a:pP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𝑗</m:t>
                        </m:r>
                      </m:sub>
                    </m:sSub>
                    <m:r>
                      <a:rPr lang="en-US" i="1"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m:rPr>
                            <m:sty m:val="p"/>
                          </m:rPr>
                          <a:rPr lang="el-GR" i="1" smtClean="0">
                            <a:latin typeface="Cambria Math" panose="02040503050406030204" pitchFamily="18" charset="0"/>
                            <a:ea typeface="Cambria Math" panose="02040503050406030204" pitchFamily="18" charset="0"/>
                          </a:rPr>
                          <m:t>Ω</m:t>
                        </m:r>
                      </m:e>
                      <m:sub>
                        <m:r>
                          <a:rPr lang="en-US" b="0" i="1" smtClean="0">
                            <a:latin typeface="Cambria Math" panose="02040503050406030204" pitchFamily="18" charset="0"/>
                            <a:ea typeface="Cambria Math" panose="02040503050406030204" pitchFamily="18" charset="0"/>
                          </a:rPr>
                          <m:t>𝑗</m:t>
                        </m:r>
                      </m:sub>
                    </m:sSub>
                  </m:oMath>
                </a14:m>
                <a:r>
                  <a:rPr lang="en-US" dirty="0"/>
                  <a:t> 	</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=1,2,…,</m:t>
                    </m:r>
                    <m:r>
                      <a:rPr lang="en-US" b="0" i="1" smtClean="0">
                        <a:latin typeface="Cambria Math" panose="02040503050406030204" pitchFamily="18" charset="0"/>
                        <a:ea typeface="Cambria Math" panose="02040503050406030204" pitchFamily="18" charset="0"/>
                      </a:rPr>
                      <m:t>𝑁</m:t>
                    </m:r>
                  </m:oMath>
                </a14:m>
                <a:endParaRPr lang="en-US" i="1" dirty="0"/>
              </a:p>
              <a:p>
                <a:pPr marL="0" indent="0" algn="just">
                  <a:lnSpc>
                    <a:spcPct val="120000"/>
                  </a:lnSpc>
                  <a:spcBef>
                    <a:spcPts val="0"/>
                  </a:spcBef>
                  <a:buNone/>
                </a:pPr>
                <a:r>
                  <a:rPr lang="en-US" dirty="0"/>
                  <a:t>In which:</a:t>
                </a:r>
              </a:p>
              <a:p>
                <a:pPr marL="0" indent="0" algn="just">
                  <a:lnSpc>
                    <a:spcPct val="120000"/>
                  </a:lnSpc>
                  <a:spcBef>
                    <a:spcPts val="0"/>
                  </a:spcBef>
                  <a:buNone/>
                </a:pP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b="0" i="1" smtClean="0">
                            <a:latin typeface="Cambria Math" panose="02040503050406030204" pitchFamily="18" charset="0"/>
                          </a:rPr>
                          <m:t>𝑗</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𝑗</m:t>
                            </m:r>
                          </m:sub>
                        </m:sSub>
                      </m:e>
                    </m:d>
                    <m:r>
                      <a:rPr lang="en-US" i="1">
                        <a:latin typeface="Cambria Math" panose="02040503050406030204" pitchFamily="18" charset="0"/>
                      </a:rPr>
                      <m:t> </m:t>
                    </m:r>
                  </m:oMath>
                </a14:m>
                <a:r>
                  <a:rPr lang="en-US" dirty="0"/>
                  <a:t>	: profit obtained by producing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𝑗</m:t>
                        </m:r>
                      </m:sub>
                    </m:sSub>
                    <m:r>
                      <a:rPr lang="en-US" i="1">
                        <a:latin typeface="Cambria Math" panose="02040503050406030204" pitchFamily="18" charset="0"/>
                      </a:rPr>
                      <m:t> </m:t>
                    </m:r>
                  </m:oMath>
                </a14:m>
                <a:r>
                  <a:rPr lang="en-US" dirty="0"/>
                  <a:t> units of product </a:t>
                </a:r>
                <a:r>
                  <a:rPr lang="en-US" i="1" dirty="0"/>
                  <a:t>j</a:t>
                </a:r>
                <a:r>
                  <a:rPr lang="en-US" dirty="0"/>
                  <a:t>.</a:t>
                </a:r>
              </a:p>
              <a:p>
                <a:pPr marL="0" indent="0" algn="just">
                  <a:lnSpc>
                    <a:spcPct val="120000"/>
                  </a:lnSpc>
                  <a:spcBef>
                    <a:spcPts val="0"/>
                  </a:spcBef>
                  <a:buNone/>
                </a:pP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b="0" i="1" smtClean="0">
                            <a:latin typeface="Cambria Math" panose="02040503050406030204" pitchFamily="18" charset="0"/>
                          </a:rPr>
                          <m:t>𝑗</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𝑗</m:t>
                            </m:r>
                          </m:sub>
                        </m:sSub>
                      </m:e>
                    </m:d>
                    <m:r>
                      <a:rPr lang="en-US" i="1">
                        <a:latin typeface="Cambria Math" panose="02040503050406030204" pitchFamily="18" charset="0"/>
                      </a:rPr>
                      <m:t> </m:t>
                    </m:r>
                  </m:oMath>
                </a14:m>
                <a:r>
                  <a:rPr lang="en-US" dirty="0"/>
                  <a:t>	: units of the resource consumed for producing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𝑗</m:t>
                        </m:r>
                      </m:sub>
                    </m:sSub>
                  </m:oMath>
                </a14:m>
                <a:r>
                  <a:rPr lang="en-US" dirty="0"/>
                  <a:t> units of product </a:t>
                </a:r>
                <a:r>
                  <a:rPr lang="en-US" i="1" dirty="0"/>
                  <a:t>j</a:t>
                </a:r>
                <a:r>
                  <a:rPr lang="en-US" dirty="0"/>
                  <a:t>.</a:t>
                </a:r>
              </a:p>
              <a:p>
                <a:pPr marL="0" indent="0" algn="just">
                  <a:lnSpc>
                    <a:spcPct val="120000"/>
                  </a:lnSpc>
                  <a:spcBef>
                    <a:spcPts val="0"/>
                  </a:spcBef>
                  <a:buNone/>
                </a:pPr>
                <a:r>
                  <a:rPr lang="en-US" dirty="0"/>
                  <a:t> 	</a:t>
                </a:r>
                <a:r>
                  <a:rPr lang="en-US" dirty="0">
                    <a:ea typeface="Cambria Math" panose="02040503050406030204" pitchFamily="18" charset="0"/>
                  </a:rPr>
                  <a:t>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m:rPr>
                            <m:sty m:val="p"/>
                          </m:rPr>
                          <a:rPr lang="el-GR" i="1">
                            <a:latin typeface="Cambria Math" panose="02040503050406030204" pitchFamily="18" charset="0"/>
                            <a:ea typeface="Cambria Math" panose="02040503050406030204" pitchFamily="18" charset="0"/>
                          </a:rPr>
                          <m:t>Ω</m:t>
                        </m:r>
                      </m:e>
                      <m:sub>
                        <m:r>
                          <a:rPr lang="en-US" i="1">
                            <a:latin typeface="Cambria Math" panose="02040503050406030204" pitchFamily="18" charset="0"/>
                            <a:ea typeface="Cambria Math" panose="02040503050406030204" pitchFamily="18" charset="0"/>
                          </a:rPr>
                          <m:t>𝑗</m:t>
                        </m:r>
                      </m:sub>
                    </m:sSub>
                  </m:oMath>
                </a14:m>
                <a:r>
                  <a:rPr lang="en-US" dirty="0"/>
                  <a:t> 	: the set of possible production levels for product </a:t>
                </a:r>
                <a:r>
                  <a:rPr lang="en-US" i="1" dirty="0"/>
                  <a:t>j</a:t>
                </a:r>
                <a:r>
                  <a:rPr lang="en-US" dirty="0"/>
                  <a:t>.</a:t>
                </a:r>
              </a:p>
              <a:p>
                <a:pPr marL="0" indent="0" algn="just">
                  <a:lnSpc>
                    <a:spcPct val="120000"/>
                  </a:lnSpc>
                  <a:spcBef>
                    <a:spcPts val="0"/>
                  </a:spcBef>
                  <a:buNone/>
                </a:pPr>
                <a:r>
                  <a:rPr lang="en-US" dirty="0"/>
                  <a:t>The above problem can be solved by dynamic programming</a:t>
                </a:r>
              </a:p>
              <a:p>
                <a:pPr marL="0" indent="0" algn="just">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764" t="-850" r="-118" b="-2266"/>
                </a:stretch>
              </a:blipFill>
            </p:spPr>
            <p:txBody>
              <a:bodyPr/>
              <a:lstStyle/>
              <a:p>
                <a:r>
                  <a:rPr lang="en-US">
                    <a:noFill/>
                  </a:rPr>
                  <a:t> </a:t>
                </a:r>
              </a:p>
            </p:txBody>
          </p:sp>
        </mc:Fallback>
      </mc:AlternateContent>
    </p:spTree>
    <p:extLst>
      <p:ext uri="{BB962C8B-B14F-4D97-AF65-F5344CB8AC3E}">
        <p14:creationId xmlns:p14="http://schemas.microsoft.com/office/powerpoint/2010/main" val="1108576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Introduction</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134050" y="1738149"/>
                <a:ext cx="10372150" cy="4303509"/>
              </a:xfrm>
            </p:spPr>
            <p:txBody>
              <a:bodyPr>
                <a:normAutofit fontScale="62500" lnSpcReduction="20000"/>
              </a:bodyPr>
              <a:lstStyle/>
              <a:p>
                <a:pPr marL="0" indent="0">
                  <a:buNone/>
                </a:pPr>
                <a:r>
                  <a:rPr lang="en-US" u="sng" dirty="0"/>
                  <a:t>Example 1</a:t>
                </a:r>
                <a:r>
                  <a:rPr lang="en-US" dirty="0"/>
                  <a:t>: Shortage Path Problem</a:t>
                </a:r>
              </a:p>
              <a:p>
                <a:pPr marL="0" indent="0">
                  <a:buNone/>
                </a:pPr>
                <a:endParaRPr lang="en-US" dirty="0"/>
              </a:p>
              <a:p>
                <a:pPr marL="0" indent="0">
                  <a:buNone/>
                </a:pPr>
                <a:r>
                  <a:rPr lang="en-US" dirty="0"/>
                  <a:t>Find the shortage path from node 1 to node 9 of the network:</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Define:</a:t>
                </a:r>
              </a:p>
              <a:p>
                <a:pPr marL="0" indent="0">
                  <a:buNone/>
                </a:pPr>
                <a:r>
                  <a:rPr lang="en-US" dirty="0"/>
                  <a: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𝑖</m:t>
                        </m:r>
                      </m:sub>
                    </m:sSub>
                  </m:oMath>
                </a14:m>
                <a:r>
                  <a:rPr lang="en-US" dirty="0"/>
                  <a:t>: minimum total travel time from node </a:t>
                </a:r>
                <a:r>
                  <a:rPr lang="en-US" i="1" dirty="0" err="1"/>
                  <a:t>i</a:t>
                </a:r>
                <a:r>
                  <a:rPr lang="en-US" dirty="0"/>
                  <a:t> to node 9.</a:t>
                </a:r>
              </a:p>
              <a:p>
                <a:pPr marL="0" indent="0">
                  <a:buNone/>
                </a:pPr>
                <a:r>
                  <a:rPr lang="en-US" dirty="0"/>
                  <a:t>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𝑡</m:t>
                        </m:r>
                      </m:e>
                      <m:sub>
                        <m:r>
                          <a:rPr lang="en-US" i="1">
                            <a:latin typeface="Cambria Math" panose="02040503050406030204" pitchFamily="18" charset="0"/>
                          </a:rPr>
                          <m:t>𝑖</m:t>
                        </m:r>
                        <m:r>
                          <a:rPr lang="en-US" b="0" i="1" smtClean="0">
                            <a:latin typeface="Cambria Math" panose="02040503050406030204" pitchFamily="18" charset="0"/>
                          </a:rPr>
                          <m:t>𝑗</m:t>
                        </m:r>
                      </m:sub>
                    </m:sSub>
                    <m:r>
                      <a:rPr lang="en-US" i="1">
                        <a:latin typeface="Cambria Math" panose="02040503050406030204" pitchFamily="18" charset="0"/>
                      </a:rPr>
                      <m:t> </m:t>
                    </m:r>
                  </m:oMath>
                </a14:m>
                <a:r>
                  <a:rPr lang="en-US" dirty="0"/>
                  <a:t>: travel time through the directed arc </a:t>
                </a:r>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e>
                    </m:d>
                  </m:oMath>
                </a14:m>
                <a:r>
                  <a:rPr lang="en-US" dirty="0"/>
                  <a:t>.</a:t>
                </a:r>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3"/>
                <a:stretch>
                  <a:fillRect l="-470" t="-2408"/>
                </a:stretch>
              </a:blipFill>
            </p:spPr>
            <p:txBody>
              <a:bodyPr/>
              <a:lstStyle/>
              <a:p>
                <a:r>
                  <a:rPr lang="en-US">
                    <a:noFill/>
                  </a:rPr>
                  <a:t> </a:t>
                </a:r>
              </a:p>
            </p:txBody>
          </p:sp>
        </mc:Fallback>
      </mc:AlternateContent>
      <p:graphicFrame>
        <p:nvGraphicFramePr>
          <p:cNvPr id="4" name="Object 3">
            <a:extLst>
              <a:ext uri="{FF2B5EF4-FFF2-40B4-BE49-F238E27FC236}">
                <a16:creationId xmlns:a16="http://schemas.microsoft.com/office/drawing/2014/main" id="{07BD169F-AAF2-400D-94D6-333C9AF80C94}"/>
              </a:ext>
            </a:extLst>
          </p:cNvPr>
          <p:cNvGraphicFramePr>
            <a:graphicFrameLocks noChangeAspect="1"/>
          </p:cNvGraphicFramePr>
          <p:nvPr>
            <p:extLst>
              <p:ext uri="{D42A27DB-BD31-4B8C-83A1-F6EECF244321}">
                <p14:modId xmlns:p14="http://schemas.microsoft.com/office/powerpoint/2010/main" val="1602955378"/>
              </p:ext>
            </p:extLst>
          </p:nvPr>
        </p:nvGraphicFramePr>
        <p:xfrm>
          <a:off x="2762801" y="2666860"/>
          <a:ext cx="5272409" cy="2355713"/>
        </p:xfrm>
        <a:graphic>
          <a:graphicData uri="http://schemas.openxmlformats.org/presentationml/2006/ole">
            <mc:AlternateContent xmlns:mc="http://schemas.openxmlformats.org/markup-compatibility/2006">
              <mc:Choice xmlns:v="urn:schemas-microsoft-com:vml" Requires="v">
                <p:oleObj spid="_x0000_s1033" name="Visio" r:id="rId4" imgW="3947040" imgH="1764720" progId="Visio.Drawing.11">
                  <p:embed/>
                </p:oleObj>
              </mc:Choice>
              <mc:Fallback>
                <p:oleObj name="Visio" r:id="rId4" imgW="3947040" imgH="1764720" progId="Visio.Drawing.11">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2801" y="2666860"/>
                        <a:ext cx="5272409" cy="235571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5010740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Introduction</a:t>
            </a:r>
            <a:br>
              <a:rPr lang="en-US" dirty="0"/>
            </a:br>
            <a:r>
              <a:rPr lang="en-US" dirty="0">
                <a:solidFill>
                  <a:srgbClr val="FF0000"/>
                </a:solidFill>
              </a:rPr>
              <a:t>Bellman’s Principle of Optimality</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134050" y="1738149"/>
                <a:ext cx="10372150" cy="4303509"/>
              </a:xfrm>
            </p:spPr>
            <p:txBody>
              <a:bodyPr>
                <a:normAutofit/>
              </a:bodyPr>
              <a:lstStyle/>
              <a:p>
                <a:pPr marL="0" indent="0" algn="ctr">
                  <a:buNone/>
                </a:pPr>
                <a:r>
                  <a:rPr lang="en-US" b="1" u="sng" dirty="0">
                    <a:solidFill>
                      <a:schemeClr val="accent1"/>
                    </a:solidFill>
                  </a:rPr>
                  <a:t>The embedded problem in backward recursive form</a:t>
                </a:r>
              </a:p>
              <a:p>
                <a:pPr marL="0" indent="0" algn="just">
                  <a:buNone/>
                </a:pPr>
                <a:endParaRPr lang="en-US" dirty="0"/>
              </a:p>
              <a:p>
                <a:pPr marL="0" indent="0" algn="just">
                  <a:buNone/>
                </a:pPr>
                <a:r>
                  <a:rPr lang="en-US" dirty="0"/>
                  <a:t>Define:	</a:t>
                </a:r>
              </a:p>
              <a:p>
                <a:pPr algn="just"/>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𝑦</m:t>
                        </m:r>
                      </m:e>
                    </m:d>
                  </m:oMath>
                </a14:m>
                <a:r>
                  <a:rPr lang="en-US" dirty="0"/>
                  <a:t>: state - </a:t>
                </a:r>
                <a:r>
                  <a:rPr lang="en-US" i="1" dirty="0"/>
                  <a:t>y</a:t>
                </a:r>
                <a:r>
                  <a:rPr lang="en-US" dirty="0"/>
                  <a:t> units of resource are allocated to produce products from </a:t>
                </a:r>
                <a:r>
                  <a:rPr lang="en-US" i="1" dirty="0"/>
                  <a:t>n</a:t>
                </a:r>
                <a:r>
                  <a:rPr lang="en-US" dirty="0"/>
                  <a:t> through </a:t>
                </a:r>
                <a:r>
                  <a:rPr lang="en-US" i="1" dirty="0"/>
                  <a:t>N</a:t>
                </a:r>
                <a:r>
                  <a:rPr lang="en-US" dirty="0"/>
                  <a:t>.</a:t>
                </a:r>
                <a:endParaRPr lang="en-US" i="1" dirty="0">
                  <a:latin typeface="Cambria Math" panose="02040503050406030204" pitchFamily="18" charset="0"/>
                </a:endParaRPr>
              </a:p>
              <a:p>
                <a:pPr algn="just"/>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𝑛</m:t>
                        </m:r>
                      </m:sub>
                    </m:sSub>
                    <m:d>
                      <m:dPr>
                        <m:ctrlPr>
                          <a:rPr lang="en-US" i="1" smtClean="0">
                            <a:latin typeface="Cambria Math" panose="02040503050406030204" pitchFamily="18" charset="0"/>
                          </a:rPr>
                        </m:ctrlPr>
                      </m:dPr>
                      <m:e>
                        <m:r>
                          <a:rPr lang="en-US" b="0" i="1" smtClean="0">
                            <a:latin typeface="Cambria Math" panose="02040503050406030204" pitchFamily="18" charset="0"/>
                          </a:rPr>
                          <m:t>𝑦</m:t>
                        </m:r>
                      </m:e>
                    </m:d>
                  </m:oMath>
                </a14:m>
                <a:r>
                  <a:rPr lang="en-US" dirty="0"/>
                  <a:t>: maximum total profit obtained from products </a:t>
                </a:r>
                <a:r>
                  <a:rPr lang="en-US" i="1" dirty="0"/>
                  <a:t>n</a:t>
                </a:r>
                <a:r>
                  <a:rPr lang="en-US" dirty="0"/>
                  <a:t> through </a:t>
                </a:r>
                <a:r>
                  <a:rPr lang="en-US" i="1" dirty="0"/>
                  <a:t>N</a:t>
                </a:r>
                <a:r>
                  <a:rPr lang="en-US" dirty="0"/>
                  <a:t>, when </a:t>
                </a:r>
                <a:r>
                  <a:rPr lang="en-US" i="1" dirty="0"/>
                  <a:t>y</a:t>
                </a:r>
                <a:r>
                  <a:rPr lang="en-US" dirty="0"/>
                  <a:t> units of resource are allocated to them.</a:t>
                </a:r>
                <a:endParaRPr lang="en-US" i="1" dirty="0">
                  <a:latin typeface="Cambria Math" panose="02040503050406030204" pitchFamily="18" charset="0"/>
                </a:endParaRPr>
              </a:p>
              <a:p>
                <a:pPr algn="just"/>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b="0" i="1" smtClean="0">
                            <a:latin typeface="Cambria Math" panose="02040503050406030204" pitchFamily="18" charset="0"/>
                          </a:rPr>
                          <m:t>1</m:t>
                        </m:r>
                      </m:sub>
                    </m:sSub>
                    <m:d>
                      <m:dPr>
                        <m:ctrlPr>
                          <a:rPr lang="en-US" i="1">
                            <a:latin typeface="Cambria Math" panose="02040503050406030204" pitchFamily="18" charset="0"/>
                          </a:rPr>
                        </m:ctrlPr>
                      </m:dPr>
                      <m:e>
                        <m:r>
                          <a:rPr lang="en-US" b="0" i="1" smtClean="0">
                            <a:latin typeface="Cambria Math" panose="02040503050406030204" pitchFamily="18" charset="0"/>
                          </a:rPr>
                          <m:t>𝐾</m:t>
                        </m:r>
                      </m:e>
                    </m:d>
                    <m:r>
                      <a:rPr lang="en-US" i="1">
                        <a:latin typeface="Cambria Math" panose="02040503050406030204" pitchFamily="18" charset="0"/>
                      </a:rPr>
                      <m:t> </m:t>
                    </m:r>
                  </m:oMath>
                </a14:m>
                <a:r>
                  <a:rPr lang="en-US" dirty="0"/>
                  <a:t>: the optimal value to be determined.</a:t>
                </a:r>
              </a:p>
              <a:p>
                <a:pPr marL="0" indent="0" algn="just">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175" t="-2408" r="-1175"/>
                </a:stretch>
              </a:blipFill>
            </p:spPr>
            <p:txBody>
              <a:bodyPr/>
              <a:lstStyle/>
              <a:p>
                <a:r>
                  <a:rPr lang="en-US">
                    <a:noFill/>
                  </a:rPr>
                  <a:t> </a:t>
                </a:r>
              </a:p>
            </p:txBody>
          </p:sp>
        </mc:Fallback>
      </mc:AlternateContent>
    </p:spTree>
    <p:extLst>
      <p:ext uri="{BB962C8B-B14F-4D97-AF65-F5344CB8AC3E}">
        <p14:creationId xmlns:p14="http://schemas.microsoft.com/office/powerpoint/2010/main" val="7574039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Introduction</a:t>
            </a:r>
            <a:br>
              <a:rPr lang="en-US" dirty="0"/>
            </a:br>
            <a:r>
              <a:rPr lang="en-US" dirty="0">
                <a:solidFill>
                  <a:srgbClr val="FF0000"/>
                </a:solidFill>
              </a:rPr>
              <a:t>Bellman’s Principle of Optimality</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134050" y="1738149"/>
                <a:ext cx="10372150" cy="4303509"/>
              </a:xfrm>
            </p:spPr>
            <p:txBody>
              <a:bodyPr>
                <a:normAutofit lnSpcReduction="10000"/>
              </a:bodyPr>
              <a:lstStyle/>
              <a:p>
                <a:pPr marL="0" indent="0" algn="just">
                  <a:buNone/>
                </a:pPr>
                <a:r>
                  <a:rPr lang="en-US" u="sng" dirty="0"/>
                  <a:t>Notes</a:t>
                </a:r>
                <a:r>
                  <a:rPr lang="en-US" dirty="0"/>
                  <a:t>:</a:t>
                </a:r>
              </a:p>
              <a:p>
                <a:pPr marL="0" indent="0" algn="just">
                  <a:buNone/>
                </a:pPr>
                <a:r>
                  <a:rPr lang="en-US" dirty="0"/>
                  <a:t>1.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𝑛</m:t>
                        </m:r>
                      </m:sub>
                    </m:sSub>
                    <m:d>
                      <m:dPr>
                        <m:ctrlPr>
                          <a:rPr lang="en-US" i="1">
                            <a:latin typeface="Cambria Math" panose="02040503050406030204" pitchFamily="18" charset="0"/>
                          </a:rPr>
                        </m:ctrlPr>
                      </m:dPr>
                      <m:e>
                        <m:r>
                          <a:rPr lang="en-US" i="1">
                            <a:latin typeface="Cambria Math" panose="02040503050406030204" pitchFamily="18" charset="0"/>
                          </a:rPr>
                          <m:t>𝑦</m:t>
                        </m:r>
                      </m:e>
                    </m:d>
                  </m:oMath>
                </a14:m>
                <a:r>
                  <a:rPr lang="en-US" dirty="0"/>
                  <a:t>  can be expressed as:</a:t>
                </a:r>
              </a:p>
              <a:p>
                <a:pPr marL="0" indent="0" algn="just">
                  <a:lnSpc>
                    <a:spcPct val="120000"/>
                  </a:lnSpc>
                  <a:spcBef>
                    <a:spcPts val="0"/>
                  </a:spcBef>
                  <a:buNone/>
                </a:pPr>
                <a:r>
                  <a:rPr lang="en-US" dirty="0"/>
                  <a:t>	</a:t>
                </a:r>
              </a:p>
              <a:p>
                <a:pPr marL="0" indent="0" algn="just">
                  <a:lnSpc>
                    <a:spcPct val="120000"/>
                  </a:lnSpc>
                  <a:spcBef>
                    <a:spcPts val="0"/>
                  </a:spcBef>
                  <a:buNone/>
                </a:pPr>
                <a:r>
                  <a:rPr lang="en-US" dirty="0"/>
                  <a:t>		Max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b="0" i="1" smtClean="0">
                            <a:latin typeface="Cambria Math" panose="02040503050406030204" pitchFamily="18" charset="0"/>
                          </a:rPr>
                          <m:t>𝑛</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𝑛</m:t>
                            </m:r>
                          </m:sub>
                        </m:sSub>
                      </m:e>
                    </m:d>
                    <m:r>
                      <a:rPr lang="en-US" i="1">
                        <a:latin typeface="Cambria Math" panose="02040503050406030204" pitchFamily="18" charset="0"/>
                      </a:rPr>
                      <m:t>+</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𝑁</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𝑁</m:t>
                            </m:r>
                          </m:sub>
                        </m:sSub>
                      </m:e>
                    </m:d>
                  </m:oMath>
                </a14:m>
                <a:endParaRPr lang="en-US" dirty="0"/>
              </a:p>
              <a:p>
                <a:pPr marL="0" indent="0" algn="just">
                  <a:lnSpc>
                    <a:spcPct val="120000"/>
                  </a:lnSpc>
                  <a:spcBef>
                    <a:spcPts val="0"/>
                  </a:spcBef>
                  <a:buNone/>
                </a:pPr>
                <a:r>
                  <a:rPr lang="en-US" dirty="0"/>
                  <a:t>		</a:t>
                </a:r>
                <a:r>
                  <a:rPr lang="en-US" dirty="0" err="1"/>
                  <a:t>s.t.</a:t>
                </a: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b="0" i="1" smtClean="0">
                            <a:latin typeface="Cambria Math" panose="02040503050406030204" pitchFamily="18" charset="0"/>
                          </a:rPr>
                          <m:t>𝑛</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𝑛</m:t>
                            </m:r>
                          </m:sub>
                        </m:sSub>
                      </m:e>
                    </m:d>
                    <m:r>
                      <a:rPr lang="en-US" i="1">
                        <a:latin typeface="Cambria Math" panose="02040503050406030204" pitchFamily="18" charset="0"/>
                      </a:rPr>
                      <m:t>+</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𝑁</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𝑁</m:t>
                            </m:r>
                          </m:sub>
                        </m:sSub>
                      </m:e>
                    </m:d>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𝑦</m:t>
                    </m:r>
                  </m:oMath>
                </a14:m>
                <a:endParaRPr lang="en-US" dirty="0">
                  <a:ea typeface="Cambria Math" panose="02040503050406030204" pitchFamily="18" charset="0"/>
                </a:endParaRPr>
              </a:p>
              <a:p>
                <a:pPr marL="0" indent="0" algn="just">
                  <a:lnSpc>
                    <a:spcPct val="120000"/>
                  </a:lnSpc>
                  <a:spcBef>
                    <a:spcPts val="0"/>
                  </a:spcBef>
                  <a:buNone/>
                </a:pP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𝑗</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m:rPr>
                            <m:sty m:val="p"/>
                          </m:rPr>
                          <a:rPr lang="el-GR" i="1">
                            <a:latin typeface="Cambria Math" panose="02040503050406030204" pitchFamily="18" charset="0"/>
                            <a:ea typeface="Cambria Math" panose="02040503050406030204" pitchFamily="18" charset="0"/>
                          </a:rPr>
                          <m:t>Ω</m:t>
                        </m:r>
                      </m:e>
                      <m:sub>
                        <m:r>
                          <a:rPr lang="en-US" i="1">
                            <a:latin typeface="Cambria Math" panose="02040503050406030204" pitchFamily="18" charset="0"/>
                            <a:ea typeface="Cambria Math" panose="02040503050406030204" pitchFamily="18" charset="0"/>
                          </a:rPr>
                          <m:t>𝑗</m:t>
                        </m:r>
                      </m:sub>
                    </m:sSub>
                  </m:oMath>
                </a14:m>
                <a:r>
                  <a:rPr lang="en-US" dirty="0"/>
                  <a:t> 	</a:t>
                </a:r>
                <a14:m>
                  <m:oMath xmlns:m="http://schemas.openxmlformats.org/officeDocument/2006/math">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𝑗</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𝑛</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𝑁</m:t>
                    </m:r>
                  </m:oMath>
                </a14:m>
                <a:endParaRPr lang="en-US" i="1" dirty="0"/>
              </a:p>
              <a:p>
                <a:pPr marL="0" indent="0" algn="just">
                  <a:buNone/>
                </a:pPr>
                <a:endParaRPr lang="en-US" dirty="0"/>
              </a:p>
              <a:p>
                <a:pPr marL="0" indent="0" algn="just">
                  <a:buNone/>
                </a:pPr>
                <a:r>
                  <a:rPr lang="en-US" dirty="0"/>
                  <a:t>The problem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b="0" i="1" smtClean="0">
                            <a:latin typeface="Cambria Math" panose="02040503050406030204" pitchFamily="18" charset="0"/>
                          </a:rPr>
                          <m:t>1</m:t>
                        </m:r>
                      </m:sub>
                    </m:sSub>
                    <m:d>
                      <m:dPr>
                        <m:ctrlPr>
                          <a:rPr lang="en-US" i="1">
                            <a:latin typeface="Cambria Math" panose="02040503050406030204" pitchFamily="18" charset="0"/>
                          </a:rPr>
                        </m:ctrlPr>
                      </m:dPr>
                      <m:e>
                        <m:r>
                          <a:rPr lang="en-US" b="0" i="1" smtClean="0">
                            <a:latin typeface="Cambria Math" panose="02040503050406030204" pitchFamily="18" charset="0"/>
                          </a:rPr>
                          <m:t>𝐾</m:t>
                        </m:r>
                      </m:e>
                    </m:d>
                  </m:oMath>
                </a14:m>
                <a:r>
                  <a:rPr lang="en-US" dirty="0"/>
                  <a:t> is embedded in the above problems: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𝑛</m:t>
                        </m:r>
                      </m:sub>
                    </m:sSub>
                    <m:d>
                      <m:dPr>
                        <m:ctrlPr>
                          <a:rPr lang="en-US" i="1">
                            <a:latin typeface="Cambria Math" panose="02040503050406030204" pitchFamily="18" charset="0"/>
                          </a:rPr>
                        </m:ctrlPr>
                      </m:dPr>
                      <m:e>
                        <m:r>
                          <a:rPr lang="en-US" i="1">
                            <a:latin typeface="Cambria Math" panose="02040503050406030204" pitchFamily="18" charset="0"/>
                          </a:rPr>
                          <m:t>𝑦</m:t>
                        </m:r>
                      </m:e>
                    </m:d>
                  </m:oMath>
                </a14:m>
                <a:r>
                  <a:rPr lang="en-US" dirty="0"/>
                  <a:t> for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=1,2,…,</m:t>
                    </m:r>
                    <m:r>
                      <a:rPr lang="en-US" b="0" i="1" smtClean="0">
                        <a:latin typeface="Cambria Math" panose="02040503050406030204" pitchFamily="18" charset="0"/>
                      </a:rPr>
                      <m:t>𝑁</m:t>
                    </m:r>
                  </m:oMath>
                </a14:m>
                <a:r>
                  <a:rPr lang="en-US" dirty="0"/>
                  <a:t> and </a:t>
                </a:r>
                <a14:m>
                  <m:oMath xmlns:m="http://schemas.openxmlformats.org/officeDocument/2006/math">
                    <m:r>
                      <a:rPr lang="en-US" i="1">
                        <a:latin typeface="Cambria Math" panose="02040503050406030204" pitchFamily="18" charset="0"/>
                      </a:rPr>
                      <m:t>𝑦</m:t>
                    </m:r>
                    <m:r>
                      <a:rPr lang="en-US" b="0" i="1" smtClean="0">
                        <a:latin typeface="Cambria Math" panose="02040503050406030204" pitchFamily="18" charset="0"/>
                      </a:rPr>
                      <m:t>=0,1,2,…,</m:t>
                    </m:r>
                    <m:r>
                      <a:rPr lang="en-US" b="0" i="1" smtClean="0">
                        <a:latin typeface="Cambria Math" panose="02040503050406030204" pitchFamily="18" charset="0"/>
                      </a:rPr>
                      <m:t>𝐾</m:t>
                    </m:r>
                  </m:oMath>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175" t="-3399"/>
                </a:stretch>
              </a:blipFill>
            </p:spPr>
            <p:txBody>
              <a:bodyPr/>
              <a:lstStyle/>
              <a:p>
                <a:r>
                  <a:rPr lang="en-US">
                    <a:noFill/>
                  </a:rPr>
                  <a:t> </a:t>
                </a:r>
              </a:p>
            </p:txBody>
          </p:sp>
        </mc:Fallback>
      </mc:AlternateContent>
    </p:spTree>
    <p:extLst>
      <p:ext uri="{BB962C8B-B14F-4D97-AF65-F5344CB8AC3E}">
        <p14:creationId xmlns:p14="http://schemas.microsoft.com/office/powerpoint/2010/main" val="27067821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Introduction</a:t>
            </a:r>
            <a:br>
              <a:rPr lang="en-US" dirty="0"/>
            </a:br>
            <a:r>
              <a:rPr lang="en-US" dirty="0">
                <a:solidFill>
                  <a:srgbClr val="FF0000"/>
                </a:solidFill>
              </a:rPr>
              <a:t>Bellman’s Principle of Optimality</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134050" y="1738149"/>
                <a:ext cx="10372150" cy="4303509"/>
              </a:xfrm>
            </p:spPr>
            <p:txBody>
              <a:bodyPr>
                <a:normAutofit/>
              </a:bodyPr>
              <a:lstStyle/>
              <a:p>
                <a:pPr marL="0" indent="0" algn="just">
                  <a:buNone/>
                </a:pPr>
                <a:r>
                  <a:rPr lang="en-US" dirty="0"/>
                  <a:t>2.	Boundary conditions:</a:t>
                </a:r>
              </a:p>
              <a:p>
                <a:pPr marL="0" indent="0" algn="just">
                  <a:buNone/>
                </a:pPr>
                <a:endParaRPr lang="en-US" dirty="0"/>
              </a:p>
              <a:p>
                <a:pPr marL="0" indent="0" algn="just">
                  <a:lnSpc>
                    <a:spcPct val="120000"/>
                  </a:lnSpc>
                  <a:spcBef>
                    <a:spcPts val="0"/>
                  </a:spcBef>
                  <a:buNone/>
                </a:pPr>
                <a:r>
                  <a:rPr lang="en-US" dirty="0"/>
                  <a:t>	Max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𝑁</m:t>
                        </m:r>
                      </m:sub>
                    </m:sSub>
                    <m:d>
                      <m:dPr>
                        <m:ctrlPr>
                          <a:rPr lang="en-US" i="1" smtClean="0">
                            <a:latin typeface="Cambria Math" panose="02040503050406030204" pitchFamily="18" charset="0"/>
                          </a:rPr>
                        </m:ctrlPr>
                      </m:dPr>
                      <m:e>
                        <m:r>
                          <a:rPr lang="en-US" b="0" i="1" smtClean="0">
                            <a:latin typeface="Cambria Math" panose="02040503050406030204" pitchFamily="18" charset="0"/>
                          </a:rPr>
                          <m:t>𝑦</m:t>
                        </m:r>
                      </m:e>
                    </m:d>
                    <m:r>
                      <a:rPr lang="en-US" b="0" i="1" smtClean="0">
                        <a:latin typeface="Cambria Math" panose="02040503050406030204" pitchFamily="18" charset="0"/>
                      </a:rPr>
                      <m:t>=</m:t>
                    </m:r>
                    <m:r>
                      <m:rPr>
                        <m:sty m:val="p"/>
                      </m:rPr>
                      <a:rPr lang="en-US" b="0" i="0" smtClean="0">
                        <a:latin typeface="Cambria Math" panose="02040503050406030204" pitchFamily="18" charset="0"/>
                      </a:rPr>
                      <m:t>Max</m:t>
                    </m:r>
                    <m:r>
                      <a:rPr lang="en-US" b="0" i="1" smtClean="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𝑁</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𝑁</m:t>
                            </m:r>
                          </m:sub>
                        </m:sSub>
                      </m:e>
                    </m:d>
                  </m:oMath>
                </a14:m>
                <a:endParaRPr lang="en-US" dirty="0"/>
              </a:p>
              <a:p>
                <a:pPr marL="0" indent="0" algn="just">
                  <a:lnSpc>
                    <a:spcPct val="120000"/>
                  </a:lnSpc>
                  <a:spcBef>
                    <a:spcPts val="0"/>
                  </a:spcBef>
                  <a:buNone/>
                </a:pPr>
                <a:r>
                  <a:rPr lang="en-US" dirty="0"/>
                  <a:t>		 </a:t>
                </a:r>
                <a:r>
                  <a:rPr lang="en-US" dirty="0" err="1"/>
                  <a:t>s.t.</a:t>
                </a: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𝑁</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𝑁</m:t>
                            </m:r>
                          </m:sub>
                        </m:sSub>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𝑦</m:t>
                    </m:r>
                  </m:oMath>
                </a14:m>
                <a:endParaRPr lang="en-US" dirty="0">
                  <a:ea typeface="Cambria Math" panose="02040503050406030204" pitchFamily="18" charset="0"/>
                </a:endParaRPr>
              </a:p>
              <a:p>
                <a:pPr marL="0" indent="0" algn="just">
                  <a:lnSpc>
                    <a:spcPct val="120000"/>
                  </a:lnSpc>
                  <a:spcBef>
                    <a:spcPts val="0"/>
                  </a:spcBef>
                  <a:buNone/>
                </a:pP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𝑁</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m:rPr>
                            <m:sty m:val="p"/>
                          </m:rPr>
                          <a:rPr lang="el-GR" i="1">
                            <a:latin typeface="Cambria Math" panose="02040503050406030204" pitchFamily="18" charset="0"/>
                            <a:ea typeface="Cambria Math" panose="02040503050406030204" pitchFamily="18" charset="0"/>
                          </a:rPr>
                          <m:t>Ω</m:t>
                        </m:r>
                      </m:e>
                      <m:sub>
                        <m:r>
                          <a:rPr lang="en-US" b="0" i="1" smtClean="0">
                            <a:latin typeface="Cambria Math" panose="02040503050406030204" pitchFamily="18" charset="0"/>
                            <a:ea typeface="Cambria Math" panose="02040503050406030204" pitchFamily="18" charset="0"/>
                          </a:rPr>
                          <m:t>𝑁</m:t>
                        </m:r>
                      </m:sub>
                    </m:sSub>
                  </m:oMath>
                </a14:m>
                <a:r>
                  <a:rPr lang="en-US" dirty="0"/>
                  <a:t> 	</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175" t="-2408"/>
                </a:stretch>
              </a:blipFill>
            </p:spPr>
            <p:txBody>
              <a:bodyPr/>
              <a:lstStyle/>
              <a:p>
                <a:r>
                  <a:rPr lang="en-US">
                    <a:noFill/>
                  </a:rPr>
                  <a:t> </a:t>
                </a:r>
              </a:p>
            </p:txBody>
          </p:sp>
        </mc:Fallback>
      </mc:AlternateContent>
    </p:spTree>
    <p:extLst>
      <p:ext uri="{BB962C8B-B14F-4D97-AF65-F5344CB8AC3E}">
        <p14:creationId xmlns:p14="http://schemas.microsoft.com/office/powerpoint/2010/main" val="2241931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Introduction</a:t>
            </a:r>
            <a:br>
              <a:rPr lang="en-US" dirty="0"/>
            </a:br>
            <a:r>
              <a:rPr lang="en-US" dirty="0">
                <a:solidFill>
                  <a:srgbClr val="FF0000"/>
                </a:solidFill>
              </a:rPr>
              <a:t>Bellman’s Principle of Optimality</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134050" y="1738149"/>
                <a:ext cx="10372150" cy="4303509"/>
              </a:xfrm>
            </p:spPr>
            <p:txBody>
              <a:bodyPr>
                <a:normAutofit/>
              </a:bodyPr>
              <a:lstStyle/>
              <a:p>
                <a:pPr marL="0" indent="0" algn="just">
                  <a:buNone/>
                </a:pPr>
                <a:r>
                  <a:rPr lang="en-US" u="sng" dirty="0">
                    <a:solidFill>
                      <a:schemeClr val="accent1"/>
                    </a:solidFill>
                  </a:rPr>
                  <a:t>Backward recursive equation</a:t>
                </a:r>
                <a:r>
                  <a:rPr lang="en-US" dirty="0"/>
                  <a:t>:</a:t>
                </a:r>
              </a:p>
              <a:p>
                <a:pPr marL="0" indent="0" algn="just">
                  <a:buNone/>
                </a:pPr>
                <a:endParaRPr lang="en-US" dirty="0"/>
              </a:p>
              <a:p>
                <a:pPr marL="0" indent="0" algn="ctr">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𝑛</m:t>
                          </m:r>
                        </m:sub>
                      </m:sSub>
                      <m:d>
                        <m:dPr>
                          <m:ctrlPr>
                            <a:rPr lang="en-US" i="1">
                              <a:latin typeface="Cambria Math" panose="02040503050406030204" pitchFamily="18" charset="0"/>
                            </a:rPr>
                          </m:ctrlPr>
                        </m:dPr>
                        <m:e>
                          <m:r>
                            <a:rPr lang="en-US" i="1">
                              <a:latin typeface="Cambria Math" panose="02040503050406030204" pitchFamily="18" charset="0"/>
                            </a:rPr>
                            <m:t>𝑦</m:t>
                          </m:r>
                        </m:e>
                      </m:d>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max</m:t>
                              </m:r>
                            </m:e>
                            <m:lim>
                              <m:eqArr>
                                <m:eqArrPr>
                                  <m:ctrlPr>
                                    <a:rPr lang="en-US" b="0" i="1" smtClean="0">
                                      <a:latin typeface="Cambria Math" panose="02040503050406030204" pitchFamily="18" charset="0"/>
                                    </a:rPr>
                                  </m:ctrlPr>
                                </m:eqArr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𝑛</m:t>
                                      </m:r>
                                    </m:sub>
                                  </m:sSub>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𝑛</m:t>
                                          </m:r>
                                        </m:sub>
                                      </m:sSub>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𝑦</m:t>
                                  </m:r>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𝑛</m:t>
                                      </m:r>
                                    </m:sub>
                                  </m:sSub>
                                  <m:r>
                                    <a:rPr lang="en-US" i="1"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m:rPr>
                                          <m:sty m:val="p"/>
                                        </m:rPr>
                                        <a:rPr lang="el-GR" i="1" smtClean="0">
                                          <a:latin typeface="Cambria Math" panose="02040503050406030204" pitchFamily="18" charset="0"/>
                                          <a:ea typeface="Cambria Math" panose="02040503050406030204" pitchFamily="18" charset="0"/>
                                        </a:rPr>
                                        <m:t>Ω</m:t>
                                      </m:r>
                                    </m:e>
                                    <m:sub>
                                      <m:r>
                                        <a:rPr lang="en-US" b="0" i="1" smtClean="0">
                                          <a:latin typeface="Cambria Math" panose="02040503050406030204" pitchFamily="18" charset="0"/>
                                          <a:ea typeface="Cambria Math" panose="02040503050406030204" pitchFamily="18" charset="0"/>
                                        </a:rPr>
                                        <m:t>𝑛</m:t>
                                      </m:r>
                                    </m:sub>
                                  </m:sSub>
                                </m:e>
                              </m:eqArr>
                            </m:lim>
                          </m:limLow>
                        </m:fName>
                        <m:e>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𝑛</m:t>
                                  </m:r>
                                </m:sub>
                              </m:sSub>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𝑛</m:t>
                                      </m:r>
                                    </m:sub>
                                  </m:sSub>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𝑛</m:t>
                                  </m:r>
                                  <m:r>
                                    <a:rPr lang="en-US" b="0" i="1" smtClean="0">
                                      <a:latin typeface="Cambria Math" panose="02040503050406030204" pitchFamily="18" charset="0"/>
                                    </a:rPr>
                                    <m:t>+1</m:t>
                                  </m:r>
                                </m:sub>
                              </m:sSub>
                              <m:d>
                                <m:dPr>
                                  <m:ctrlPr>
                                    <a:rPr lang="en-US" i="1">
                                      <a:latin typeface="Cambria Math" panose="02040503050406030204" pitchFamily="18" charset="0"/>
                                    </a:rPr>
                                  </m:ctrlPr>
                                </m:dPr>
                                <m:e>
                                  <m:r>
                                    <a:rPr lang="en-US" i="1">
                                      <a:latin typeface="Cambria Math" panose="02040503050406030204" pitchFamily="18" charset="0"/>
                                    </a:rPr>
                                    <m:t>𝑦</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𝑐</m:t>
                                      </m:r>
                                    </m:e>
                                    <m:sub>
                                      <m:r>
                                        <a:rPr lang="en-US" i="1">
                                          <a:latin typeface="Cambria Math" panose="02040503050406030204" pitchFamily="18" charset="0"/>
                                        </a:rPr>
                                        <m:t>𝑛</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𝑛</m:t>
                                          </m:r>
                                        </m:sub>
                                      </m:sSub>
                                    </m:e>
                                  </m:d>
                                </m:e>
                              </m:d>
                            </m:e>
                          </m:d>
                        </m:e>
                      </m:func>
                    </m:oMath>
                  </m:oMathPara>
                </a14:m>
                <a:endParaRPr lang="en-US" dirty="0"/>
              </a:p>
              <a:p>
                <a:pPr marL="0" indent="0" algn="just">
                  <a:buNone/>
                </a:pPr>
                <a:endParaRPr lang="en-US" dirty="0"/>
              </a:p>
              <a:p>
                <a:pPr marL="0" indent="0" algn="just">
                  <a:buNone/>
                </a:pPr>
                <a:r>
                  <a:rPr lang="en-US" dirty="0"/>
                  <a:t>In this case, we have: </a:t>
                </a:r>
              </a:p>
              <a:p>
                <a:pPr marL="0" indent="0" algn="ctr">
                  <a:buNone/>
                </a:pP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𝑛</m:t>
                        </m:r>
                      </m:sub>
                    </m:sSub>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𝑦</m:t>
                        </m:r>
                      </m:e>
                    </m:d>
                  </m:oMath>
                </a14:m>
                <a:r>
                  <a:rPr lang="en-US" dirty="0"/>
                  <a:t>; </a:t>
                </a:r>
                <a14:m>
                  <m:oMath xmlns:m="http://schemas.openxmlformats.org/officeDocument/2006/math">
                    <m:r>
                      <a:rPr lang="en-US" b="0" i="1" smtClean="0">
                        <a:latin typeface="Cambria Math" panose="02040503050406030204" pitchFamily="18" charset="0"/>
                      </a:rPr>
                      <m:t>𝐷</m:t>
                    </m:r>
                    <m:d>
                      <m:dPr>
                        <m:ctrlPr>
                          <a:rPr lang="en-US" b="0"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𝑛</m:t>
                            </m:r>
                          </m:sub>
                        </m:sSub>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m:rPr>
                                <m:sty m:val="p"/>
                              </m:rPr>
                              <a:rPr lang="el-GR" i="1">
                                <a:latin typeface="Cambria Math" panose="02040503050406030204" pitchFamily="18" charset="0"/>
                                <a:ea typeface="Cambria Math" panose="02040503050406030204" pitchFamily="18" charset="0"/>
                              </a:rPr>
                              <m:t>Ω</m:t>
                            </m:r>
                          </m:e>
                          <m:sub>
                            <m:r>
                              <a:rPr lang="en-US" i="1">
                                <a:latin typeface="Cambria Math" panose="02040503050406030204" pitchFamily="18" charset="0"/>
                                <a:ea typeface="Cambria Math" panose="02040503050406030204" pitchFamily="18" charset="0"/>
                              </a:rPr>
                              <m:t>𝑛</m:t>
                            </m:r>
                          </m:sub>
                        </m:sSub>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𝑛</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𝑦</m:t>
                        </m:r>
                      </m:e>
                    </m:d>
                  </m:oMath>
                </a14:m>
                <a:r>
                  <a:rPr lang="en-US" dirty="0"/>
                  <a:t>; and </a:t>
                </a:r>
                <a:endParaRPr lang="en-US" i="1" dirty="0">
                  <a:latin typeface="Cambria Math" panose="02040503050406030204" pitchFamily="18" charset="0"/>
                </a:endParaRPr>
              </a:p>
              <a:p>
                <a:pPr marL="0" indent="0" algn="ctr">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𝑛</m:t>
                              </m:r>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𝑡</m:t>
                          </m:r>
                        </m:e>
                        <m:sub>
                          <m:r>
                            <a:rPr lang="en-US" i="1">
                              <a:latin typeface="Cambria Math" panose="02040503050406030204" pitchFamily="18" charset="0"/>
                            </a:rPr>
                            <m:t>𝑛</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𝑠</m:t>
                              </m:r>
                            </m:e>
                            <m:sub>
                              <m:r>
                                <a:rPr lang="en-US" i="1">
                                  <a:latin typeface="Cambria Math" panose="02040503050406030204" pitchFamily="18" charset="0"/>
                                </a:rPr>
                                <m:t>𝑛</m:t>
                              </m:r>
                            </m:sub>
                          </m:sSub>
                          <m:r>
                            <a:rPr lang="en-US" b="0" i="1" smtClean="0">
                              <a:latin typeface="Cambria Math" panose="02040503050406030204" pitchFamily="18" charset="0"/>
                            </a:rPr>
                            <m:t>,</m:t>
                          </m:r>
                          <m:r>
                            <a:rPr lang="en-US" b="0" i="1" smtClean="0">
                              <a:latin typeface="Cambria Math" panose="02040503050406030204" pitchFamily="18" charset="0"/>
                            </a:rPr>
                            <m:t>𝑥</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+1,</m:t>
                          </m:r>
                          <m:r>
                            <a:rPr lang="en-US" i="1">
                              <a:latin typeface="Cambria Math" panose="02040503050406030204" pitchFamily="18" charset="0"/>
                            </a:rPr>
                            <m:t>𝑦</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𝑛</m:t>
                              </m:r>
                            </m:sub>
                          </m:sSub>
                          <m:d>
                            <m:dPr>
                              <m:ctrlPr>
                                <a:rPr lang="en-US" i="1">
                                  <a:latin typeface="Cambria Math" panose="02040503050406030204" pitchFamily="18" charset="0"/>
                                </a:rPr>
                              </m:ctrlPr>
                            </m:dPr>
                            <m:e>
                              <m:r>
                                <a:rPr lang="en-US" i="1">
                                  <a:latin typeface="Cambria Math" panose="02040503050406030204" pitchFamily="18" charset="0"/>
                                </a:rPr>
                                <m:t>𝑥</m:t>
                              </m:r>
                            </m:e>
                          </m:d>
                        </m:e>
                      </m:d>
                    </m:oMath>
                  </m:oMathPara>
                </a14:m>
                <a:endParaRPr lang="en-US" dirty="0"/>
              </a:p>
              <a:p>
                <a:pPr marL="0" indent="0" algn="just">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175" t="-2408"/>
                </a:stretch>
              </a:blipFill>
            </p:spPr>
            <p:txBody>
              <a:bodyPr/>
              <a:lstStyle/>
              <a:p>
                <a:r>
                  <a:rPr lang="en-US">
                    <a:noFill/>
                  </a:rPr>
                  <a:t> </a:t>
                </a:r>
              </a:p>
            </p:txBody>
          </p:sp>
        </mc:Fallback>
      </mc:AlternateContent>
    </p:spTree>
    <p:extLst>
      <p:ext uri="{BB962C8B-B14F-4D97-AF65-F5344CB8AC3E}">
        <p14:creationId xmlns:p14="http://schemas.microsoft.com/office/powerpoint/2010/main" val="208423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Introduction</a:t>
            </a:r>
            <a:br>
              <a:rPr lang="en-US" dirty="0"/>
            </a:br>
            <a:r>
              <a:rPr lang="en-US" dirty="0">
                <a:solidFill>
                  <a:srgbClr val="FF0000"/>
                </a:solidFill>
              </a:rPr>
              <a:t>Bellman’s Principle of Optimality</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134050" y="1738149"/>
                <a:ext cx="10372150" cy="4303509"/>
              </a:xfrm>
            </p:spPr>
            <p:txBody>
              <a:bodyPr>
                <a:normAutofit/>
              </a:bodyPr>
              <a:lstStyle/>
              <a:p>
                <a:pPr marL="0" indent="0" algn="ctr">
                  <a:buNone/>
                </a:pPr>
                <a:r>
                  <a:rPr lang="en-US" b="1" u="sng" dirty="0">
                    <a:solidFill>
                      <a:schemeClr val="accent1"/>
                    </a:solidFill>
                  </a:rPr>
                  <a:t>The embedded problem in forward recursive form</a:t>
                </a:r>
              </a:p>
              <a:p>
                <a:pPr marL="0" indent="0" algn="just">
                  <a:buNone/>
                </a:pPr>
                <a:endParaRPr lang="en-US" dirty="0"/>
              </a:p>
              <a:p>
                <a:pPr marL="0" indent="0" algn="just">
                  <a:buNone/>
                </a:pPr>
                <a:r>
                  <a:rPr lang="en-US" dirty="0"/>
                  <a:t>Define:	</a:t>
                </a:r>
              </a:p>
              <a:p>
                <a:pPr algn="just"/>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𝑦</m:t>
                        </m:r>
                      </m:e>
                    </m:d>
                  </m:oMath>
                </a14:m>
                <a:r>
                  <a:rPr lang="en-US" dirty="0"/>
                  <a:t>: state - </a:t>
                </a:r>
                <a:r>
                  <a:rPr lang="en-US" i="1" dirty="0"/>
                  <a:t>y</a:t>
                </a:r>
                <a:r>
                  <a:rPr lang="en-US" dirty="0"/>
                  <a:t> units of resource are allocated to produce products from 1 to </a:t>
                </a:r>
                <a:r>
                  <a:rPr lang="en-US" i="1" dirty="0"/>
                  <a:t>n</a:t>
                </a:r>
                <a:r>
                  <a:rPr lang="en-US" dirty="0"/>
                  <a:t>.</a:t>
                </a:r>
                <a:endParaRPr lang="en-US" i="1" dirty="0">
                  <a:latin typeface="Cambria Math" panose="02040503050406030204" pitchFamily="18" charset="0"/>
                </a:endParaRPr>
              </a:p>
              <a:p>
                <a:pPr algn="just"/>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𝑛</m:t>
                        </m:r>
                      </m:sub>
                    </m:sSub>
                    <m:d>
                      <m:dPr>
                        <m:ctrlPr>
                          <a:rPr lang="en-US" i="1" smtClean="0">
                            <a:latin typeface="Cambria Math" panose="02040503050406030204" pitchFamily="18" charset="0"/>
                          </a:rPr>
                        </m:ctrlPr>
                      </m:dPr>
                      <m:e>
                        <m:r>
                          <a:rPr lang="en-US" b="0" i="1" smtClean="0">
                            <a:latin typeface="Cambria Math" panose="02040503050406030204" pitchFamily="18" charset="0"/>
                          </a:rPr>
                          <m:t>𝑦</m:t>
                        </m:r>
                      </m:e>
                    </m:d>
                  </m:oMath>
                </a14:m>
                <a:r>
                  <a:rPr lang="en-US" dirty="0"/>
                  <a:t>: maximum total profit obtained from products 1 through </a:t>
                </a:r>
                <a:r>
                  <a:rPr lang="en-US" i="1" dirty="0"/>
                  <a:t>n</a:t>
                </a:r>
                <a:r>
                  <a:rPr lang="en-US" dirty="0"/>
                  <a:t>, when </a:t>
                </a:r>
                <a:r>
                  <a:rPr lang="en-US" i="1" dirty="0"/>
                  <a:t>y</a:t>
                </a:r>
                <a:r>
                  <a:rPr lang="en-US" dirty="0"/>
                  <a:t> units of resource are allocated to them.</a:t>
                </a:r>
                <a:endParaRPr lang="en-US" i="1" dirty="0">
                  <a:latin typeface="Cambria Math" panose="02040503050406030204" pitchFamily="18" charset="0"/>
                </a:endParaRPr>
              </a:p>
              <a:p>
                <a:pPr algn="just"/>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b="0" i="1" smtClean="0">
                            <a:latin typeface="Cambria Math" panose="02040503050406030204" pitchFamily="18" charset="0"/>
                          </a:rPr>
                          <m:t>𝑁</m:t>
                        </m:r>
                      </m:sub>
                    </m:sSub>
                    <m:d>
                      <m:dPr>
                        <m:ctrlPr>
                          <a:rPr lang="en-US" i="1">
                            <a:latin typeface="Cambria Math" panose="02040503050406030204" pitchFamily="18" charset="0"/>
                          </a:rPr>
                        </m:ctrlPr>
                      </m:dPr>
                      <m:e>
                        <m:r>
                          <a:rPr lang="en-US" b="0" i="1" smtClean="0">
                            <a:latin typeface="Cambria Math" panose="02040503050406030204" pitchFamily="18" charset="0"/>
                          </a:rPr>
                          <m:t>𝐾</m:t>
                        </m:r>
                      </m:e>
                    </m:d>
                    <m:r>
                      <a:rPr lang="en-US" i="1">
                        <a:latin typeface="Cambria Math" panose="02040503050406030204" pitchFamily="18" charset="0"/>
                      </a:rPr>
                      <m:t> </m:t>
                    </m:r>
                  </m:oMath>
                </a14:m>
                <a:r>
                  <a:rPr lang="en-US" dirty="0"/>
                  <a:t>: the optimal value to be determined.</a:t>
                </a:r>
              </a:p>
              <a:p>
                <a:pPr marL="0" indent="0" algn="just">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175" t="-2408" r="-1175"/>
                </a:stretch>
              </a:blipFill>
            </p:spPr>
            <p:txBody>
              <a:bodyPr/>
              <a:lstStyle/>
              <a:p>
                <a:r>
                  <a:rPr lang="en-US">
                    <a:noFill/>
                  </a:rPr>
                  <a:t> </a:t>
                </a:r>
              </a:p>
            </p:txBody>
          </p:sp>
        </mc:Fallback>
      </mc:AlternateContent>
    </p:spTree>
    <p:extLst>
      <p:ext uri="{BB962C8B-B14F-4D97-AF65-F5344CB8AC3E}">
        <p14:creationId xmlns:p14="http://schemas.microsoft.com/office/powerpoint/2010/main" val="24563783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Introduction</a:t>
            </a:r>
            <a:br>
              <a:rPr lang="en-US" dirty="0"/>
            </a:br>
            <a:r>
              <a:rPr lang="en-US" dirty="0">
                <a:solidFill>
                  <a:srgbClr val="FF0000"/>
                </a:solidFill>
              </a:rPr>
              <a:t>Bellman’s Principle of Optimality</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134050" y="1738149"/>
                <a:ext cx="10372150" cy="4303509"/>
              </a:xfrm>
            </p:spPr>
            <p:txBody>
              <a:bodyPr>
                <a:normAutofit/>
              </a:bodyPr>
              <a:lstStyle/>
              <a:p>
                <a:pPr marL="0" lvl="0" indent="0" algn="just">
                  <a:buNone/>
                </a:pPr>
                <a:r>
                  <a:rPr lang="en-US" u="sng" dirty="0">
                    <a:solidFill>
                      <a:srgbClr val="4472C4"/>
                    </a:solidFill>
                  </a:rPr>
                  <a:t>Forward recursive equation</a:t>
                </a:r>
                <a:r>
                  <a:rPr lang="en-US" dirty="0">
                    <a:solidFill>
                      <a:prstClr val="black"/>
                    </a:solidFill>
                  </a:rPr>
                  <a:t>:</a:t>
                </a:r>
              </a:p>
              <a:p>
                <a:pPr marL="0" lvl="0" indent="0" algn="just">
                  <a:buNone/>
                </a:pPr>
                <a:endParaRPr lang="en-US" dirty="0">
                  <a:solidFill>
                    <a:prstClr val="black"/>
                  </a:solidFill>
                </a:endParaRPr>
              </a:p>
              <a:p>
                <a:pPr marL="0" lvl="0" indent="0" algn="ctr">
                  <a:buNone/>
                </a:pPr>
                <a14:m>
                  <m:oMathPara xmlns:m="http://schemas.openxmlformats.org/officeDocument/2006/math">
                    <m:oMathParaPr>
                      <m:jc m:val="centerGroup"/>
                    </m:oMathParaPr>
                    <m:oMath xmlns:m="http://schemas.openxmlformats.org/officeDocument/2006/math">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𝑓</m:t>
                          </m:r>
                        </m:e>
                        <m:sub>
                          <m:r>
                            <a:rPr lang="en-US" i="1">
                              <a:solidFill>
                                <a:prstClr val="black"/>
                              </a:solidFill>
                              <a:latin typeface="Cambria Math" panose="02040503050406030204" pitchFamily="18" charset="0"/>
                            </a:rPr>
                            <m:t>𝑛</m:t>
                          </m:r>
                        </m:sub>
                      </m:sSub>
                      <m:d>
                        <m:dPr>
                          <m:ctrlPr>
                            <a:rPr lang="en-US" i="1">
                              <a:solidFill>
                                <a:prstClr val="black"/>
                              </a:solidFill>
                              <a:latin typeface="Cambria Math" panose="02040503050406030204" pitchFamily="18" charset="0"/>
                            </a:rPr>
                          </m:ctrlPr>
                        </m:dPr>
                        <m:e>
                          <m:r>
                            <a:rPr lang="en-US" i="1">
                              <a:solidFill>
                                <a:prstClr val="black"/>
                              </a:solidFill>
                              <a:latin typeface="Cambria Math" panose="02040503050406030204" pitchFamily="18" charset="0"/>
                            </a:rPr>
                            <m:t>𝑦</m:t>
                          </m:r>
                        </m:e>
                      </m:d>
                      <m:r>
                        <a:rPr lang="en-US" i="1">
                          <a:solidFill>
                            <a:prstClr val="black"/>
                          </a:solidFill>
                          <a:latin typeface="Cambria Math" panose="02040503050406030204" pitchFamily="18" charset="0"/>
                        </a:rPr>
                        <m:t>=</m:t>
                      </m:r>
                      <m:func>
                        <m:funcPr>
                          <m:ctrlPr>
                            <a:rPr lang="en-US" i="1">
                              <a:solidFill>
                                <a:prstClr val="black"/>
                              </a:solidFill>
                              <a:latin typeface="Cambria Math" panose="02040503050406030204" pitchFamily="18" charset="0"/>
                            </a:rPr>
                          </m:ctrlPr>
                        </m:funcPr>
                        <m:fName>
                          <m:limLow>
                            <m:limLowPr>
                              <m:ctrlPr>
                                <a:rPr lang="en-US" i="1">
                                  <a:solidFill>
                                    <a:prstClr val="black"/>
                                  </a:solidFill>
                                  <a:latin typeface="Cambria Math" panose="02040503050406030204" pitchFamily="18" charset="0"/>
                                </a:rPr>
                              </m:ctrlPr>
                            </m:limLowPr>
                            <m:e>
                              <m:r>
                                <m:rPr>
                                  <m:sty m:val="p"/>
                                </m:rPr>
                                <a:rPr lang="en-US">
                                  <a:solidFill>
                                    <a:prstClr val="black"/>
                                  </a:solidFill>
                                  <a:latin typeface="Cambria Math" panose="02040503050406030204" pitchFamily="18" charset="0"/>
                                </a:rPr>
                                <m:t>max</m:t>
                              </m:r>
                            </m:e>
                            <m:lim>
                              <m:eqArr>
                                <m:eqArrPr>
                                  <m:ctrlPr>
                                    <a:rPr lang="en-US" i="1">
                                      <a:solidFill>
                                        <a:prstClr val="black"/>
                                      </a:solidFill>
                                      <a:latin typeface="Cambria Math" panose="02040503050406030204" pitchFamily="18" charset="0"/>
                                    </a:rPr>
                                  </m:ctrlPr>
                                </m:eqArrPr>
                                <m:e>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𝑐</m:t>
                                      </m:r>
                                    </m:e>
                                    <m:sub>
                                      <m:r>
                                        <a:rPr lang="en-US" i="1">
                                          <a:solidFill>
                                            <a:prstClr val="black"/>
                                          </a:solidFill>
                                          <a:latin typeface="Cambria Math" panose="02040503050406030204" pitchFamily="18" charset="0"/>
                                        </a:rPr>
                                        <m:t>𝑛</m:t>
                                      </m:r>
                                    </m:sub>
                                  </m:sSub>
                                  <m:d>
                                    <m:dPr>
                                      <m:ctrlPr>
                                        <a:rPr lang="en-US" i="1">
                                          <a:solidFill>
                                            <a:prstClr val="black"/>
                                          </a:solidFill>
                                          <a:latin typeface="Cambria Math" panose="02040503050406030204" pitchFamily="18" charset="0"/>
                                        </a:rPr>
                                      </m:ctrlPr>
                                    </m:dPr>
                                    <m:e>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𝑥</m:t>
                                          </m:r>
                                        </m:e>
                                        <m:sub>
                                          <m:r>
                                            <a:rPr lang="en-US" i="1">
                                              <a:solidFill>
                                                <a:prstClr val="black"/>
                                              </a:solidFill>
                                              <a:latin typeface="Cambria Math" panose="02040503050406030204" pitchFamily="18" charset="0"/>
                                            </a:rPr>
                                            <m:t>𝑛</m:t>
                                          </m:r>
                                        </m:sub>
                                      </m:sSub>
                                    </m:e>
                                  </m:d>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rPr>
                                    <m:t>𝑦</m:t>
                                  </m:r>
                                </m:e>
                                <m:e>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𝑥</m:t>
                                      </m:r>
                                    </m:e>
                                    <m:sub>
                                      <m:r>
                                        <a:rPr lang="en-US" i="1">
                                          <a:solidFill>
                                            <a:prstClr val="black"/>
                                          </a:solidFill>
                                          <a:latin typeface="Cambria Math" panose="02040503050406030204" pitchFamily="18" charset="0"/>
                                        </a:rPr>
                                        <m:t>𝑛</m:t>
                                      </m:r>
                                    </m:sub>
                                  </m:sSub>
                                  <m:r>
                                    <a:rPr lang="en-US" i="1">
                                      <a:solidFill>
                                        <a:prstClr val="black"/>
                                      </a:solidFill>
                                      <a:latin typeface="Cambria Math" panose="02040503050406030204" pitchFamily="18" charset="0"/>
                                      <a:ea typeface="Cambria Math" panose="02040503050406030204" pitchFamily="18" charset="0"/>
                                    </a:rPr>
                                    <m:t>∈</m:t>
                                  </m:r>
                                  <m:sSub>
                                    <m:sSubPr>
                                      <m:ctrlPr>
                                        <a:rPr lang="en-US" i="1">
                                          <a:solidFill>
                                            <a:prstClr val="black"/>
                                          </a:solidFill>
                                          <a:latin typeface="Cambria Math" panose="02040503050406030204" pitchFamily="18" charset="0"/>
                                          <a:ea typeface="Cambria Math" panose="02040503050406030204" pitchFamily="18" charset="0"/>
                                        </a:rPr>
                                      </m:ctrlPr>
                                    </m:sSubPr>
                                    <m:e>
                                      <m:r>
                                        <m:rPr>
                                          <m:sty m:val="p"/>
                                        </m:rPr>
                                        <a:rPr lang="el-GR" i="1">
                                          <a:solidFill>
                                            <a:prstClr val="black"/>
                                          </a:solidFill>
                                          <a:latin typeface="Cambria Math" panose="02040503050406030204" pitchFamily="18" charset="0"/>
                                          <a:ea typeface="Cambria Math" panose="02040503050406030204" pitchFamily="18" charset="0"/>
                                        </a:rPr>
                                        <m:t>Ω</m:t>
                                      </m:r>
                                    </m:e>
                                    <m:sub>
                                      <m:r>
                                        <a:rPr lang="en-US" i="1">
                                          <a:solidFill>
                                            <a:prstClr val="black"/>
                                          </a:solidFill>
                                          <a:latin typeface="Cambria Math" panose="02040503050406030204" pitchFamily="18" charset="0"/>
                                          <a:ea typeface="Cambria Math" panose="02040503050406030204" pitchFamily="18" charset="0"/>
                                        </a:rPr>
                                        <m:t>𝑛</m:t>
                                      </m:r>
                                    </m:sub>
                                  </m:sSub>
                                </m:e>
                              </m:eqArr>
                            </m:lim>
                          </m:limLow>
                        </m:fName>
                        <m:e>
                          <m:d>
                            <m:dPr>
                              <m:begChr m:val="{"/>
                              <m:endChr m:val="}"/>
                              <m:ctrlPr>
                                <a:rPr lang="en-US" i="1">
                                  <a:solidFill>
                                    <a:prstClr val="black"/>
                                  </a:solidFill>
                                  <a:latin typeface="Cambria Math" panose="02040503050406030204" pitchFamily="18" charset="0"/>
                                </a:rPr>
                              </m:ctrlPr>
                            </m:dPr>
                            <m:e>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𝑝</m:t>
                                  </m:r>
                                </m:e>
                                <m:sub>
                                  <m:r>
                                    <a:rPr lang="en-US" i="1">
                                      <a:solidFill>
                                        <a:prstClr val="black"/>
                                      </a:solidFill>
                                      <a:latin typeface="Cambria Math" panose="02040503050406030204" pitchFamily="18" charset="0"/>
                                    </a:rPr>
                                    <m:t>𝑛</m:t>
                                  </m:r>
                                </m:sub>
                              </m:sSub>
                              <m:d>
                                <m:dPr>
                                  <m:ctrlPr>
                                    <a:rPr lang="en-US" i="1">
                                      <a:solidFill>
                                        <a:prstClr val="black"/>
                                      </a:solidFill>
                                      <a:latin typeface="Cambria Math" panose="02040503050406030204" pitchFamily="18" charset="0"/>
                                    </a:rPr>
                                  </m:ctrlPr>
                                </m:dPr>
                                <m:e>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𝑥</m:t>
                                      </m:r>
                                    </m:e>
                                    <m:sub>
                                      <m:r>
                                        <a:rPr lang="en-US" i="1">
                                          <a:solidFill>
                                            <a:prstClr val="black"/>
                                          </a:solidFill>
                                          <a:latin typeface="Cambria Math" panose="02040503050406030204" pitchFamily="18" charset="0"/>
                                        </a:rPr>
                                        <m:t>𝑛</m:t>
                                      </m:r>
                                    </m:sub>
                                  </m:sSub>
                                </m:e>
                              </m:d>
                              <m:r>
                                <a:rPr lang="en-US" i="1">
                                  <a:solidFill>
                                    <a:prstClr val="black"/>
                                  </a:solidFill>
                                  <a:latin typeface="Cambria Math" panose="02040503050406030204" pitchFamily="18" charset="0"/>
                                </a:rPr>
                                <m:t>+</m:t>
                              </m:r>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𝑓</m:t>
                                  </m:r>
                                </m:e>
                                <m:sub>
                                  <m:r>
                                    <a:rPr lang="en-US" i="1">
                                      <a:solidFill>
                                        <a:prstClr val="black"/>
                                      </a:solidFill>
                                      <a:latin typeface="Cambria Math" panose="02040503050406030204" pitchFamily="18" charset="0"/>
                                    </a:rPr>
                                    <m:t>𝑛</m:t>
                                  </m:r>
                                  <m:r>
                                    <a:rPr lang="en-US" b="0" i="1" smtClean="0">
                                      <a:solidFill>
                                        <a:prstClr val="black"/>
                                      </a:solidFill>
                                      <a:latin typeface="Cambria Math" panose="02040503050406030204" pitchFamily="18" charset="0"/>
                                    </a:rPr>
                                    <m:t>−</m:t>
                                  </m:r>
                                  <m:r>
                                    <a:rPr lang="en-US" i="1">
                                      <a:solidFill>
                                        <a:prstClr val="black"/>
                                      </a:solidFill>
                                      <a:latin typeface="Cambria Math" panose="02040503050406030204" pitchFamily="18" charset="0"/>
                                    </a:rPr>
                                    <m:t>1</m:t>
                                  </m:r>
                                </m:sub>
                              </m:sSub>
                              <m:d>
                                <m:dPr>
                                  <m:ctrlPr>
                                    <a:rPr lang="en-US" i="1">
                                      <a:solidFill>
                                        <a:prstClr val="black"/>
                                      </a:solidFill>
                                      <a:latin typeface="Cambria Math" panose="02040503050406030204" pitchFamily="18" charset="0"/>
                                    </a:rPr>
                                  </m:ctrlPr>
                                </m:dPr>
                                <m:e>
                                  <m:r>
                                    <a:rPr lang="en-US" i="1">
                                      <a:solidFill>
                                        <a:prstClr val="black"/>
                                      </a:solidFill>
                                      <a:latin typeface="Cambria Math" panose="02040503050406030204" pitchFamily="18" charset="0"/>
                                    </a:rPr>
                                    <m:t>𝑦</m:t>
                                  </m:r>
                                  <m:r>
                                    <a:rPr lang="en-US" i="1">
                                      <a:solidFill>
                                        <a:prstClr val="black"/>
                                      </a:solidFill>
                                      <a:latin typeface="Cambria Math" panose="02040503050406030204" pitchFamily="18" charset="0"/>
                                    </a:rPr>
                                    <m:t>−</m:t>
                                  </m:r>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𝑐</m:t>
                                      </m:r>
                                    </m:e>
                                    <m:sub>
                                      <m:r>
                                        <a:rPr lang="en-US" i="1">
                                          <a:solidFill>
                                            <a:prstClr val="black"/>
                                          </a:solidFill>
                                          <a:latin typeface="Cambria Math" panose="02040503050406030204" pitchFamily="18" charset="0"/>
                                        </a:rPr>
                                        <m:t>𝑛</m:t>
                                      </m:r>
                                    </m:sub>
                                  </m:sSub>
                                  <m:d>
                                    <m:dPr>
                                      <m:ctrlPr>
                                        <a:rPr lang="en-US" i="1">
                                          <a:solidFill>
                                            <a:prstClr val="black"/>
                                          </a:solidFill>
                                          <a:latin typeface="Cambria Math" panose="02040503050406030204" pitchFamily="18" charset="0"/>
                                        </a:rPr>
                                      </m:ctrlPr>
                                    </m:dPr>
                                    <m:e>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𝑥</m:t>
                                          </m:r>
                                        </m:e>
                                        <m:sub>
                                          <m:r>
                                            <a:rPr lang="en-US" i="1">
                                              <a:solidFill>
                                                <a:prstClr val="black"/>
                                              </a:solidFill>
                                              <a:latin typeface="Cambria Math" panose="02040503050406030204" pitchFamily="18" charset="0"/>
                                            </a:rPr>
                                            <m:t>𝑛</m:t>
                                          </m:r>
                                        </m:sub>
                                      </m:sSub>
                                    </m:e>
                                  </m:d>
                                </m:e>
                              </m:d>
                            </m:e>
                          </m:d>
                        </m:e>
                      </m:func>
                    </m:oMath>
                  </m:oMathPara>
                </a14:m>
                <a:endParaRPr lang="en-US" dirty="0">
                  <a:solidFill>
                    <a:prstClr val="black"/>
                  </a:solidFill>
                </a:endParaRPr>
              </a:p>
              <a:p>
                <a:pPr marL="0" lvl="0" indent="0" algn="just">
                  <a:buNone/>
                </a:pPr>
                <a:endParaRPr lang="en-US" dirty="0">
                  <a:solidFill>
                    <a:prstClr val="black"/>
                  </a:solidFill>
                </a:endParaRPr>
              </a:p>
              <a:p>
                <a:pPr marL="0" lvl="0" indent="0" algn="just">
                  <a:buNone/>
                </a:pPr>
                <a:r>
                  <a:rPr lang="en-US" dirty="0">
                    <a:solidFill>
                      <a:prstClr val="black"/>
                    </a:solidFill>
                  </a:rPr>
                  <a:t>In this case, we still have: </a:t>
                </a:r>
              </a:p>
              <a:p>
                <a:pPr marL="0" lvl="0" indent="0" algn="ctr">
                  <a:buNone/>
                </a:pPr>
                <a14:m>
                  <m:oMath xmlns:m="http://schemas.openxmlformats.org/officeDocument/2006/math">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𝑠</m:t>
                        </m:r>
                      </m:e>
                      <m:sub>
                        <m:r>
                          <a:rPr lang="en-US" i="1">
                            <a:solidFill>
                              <a:prstClr val="black"/>
                            </a:solidFill>
                            <a:latin typeface="Cambria Math" panose="02040503050406030204" pitchFamily="18" charset="0"/>
                          </a:rPr>
                          <m:t>𝑛</m:t>
                        </m:r>
                      </m:sub>
                    </m:sSub>
                    <m:r>
                      <a:rPr lang="en-US" i="1">
                        <a:solidFill>
                          <a:prstClr val="black"/>
                        </a:solidFill>
                        <a:latin typeface="Cambria Math" panose="02040503050406030204" pitchFamily="18" charset="0"/>
                      </a:rPr>
                      <m:t>=</m:t>
                    </m:r>
                    <m:d>
                      <m:dPr>
                        <m:ctrlPr>
                          <a:rPr lang="en-US" i="1">
                            <a:solidFill>
                              <a:prstClr val="black"/>
                            </a:solidFill>
                            <a:latin typeface="Cambria Math" panose="02040503050406030204" pitchFamily="18" charset="0"/>
                          </a:rPr>
                        </m:ctrlPr>
                      </m:dPr>
                      <m:e>
                        <m:r>
                          <a:rPr lang="en-US" i="1">
                            <a:solidFill>
                              <a:prstClr val="black"/>
                            </a:solidFill>
                            <a:latin typeface="Cambria Math" panose="02040503050406030204" pitchFamily="18" charset="0"/>
                          </a:rPr>
                          <m:t>𝑛</m:t>
                        </m:r>
                        <m:r>
                          <a:rPr lang="en-US" i="1">
                            <a:solidFill>
                              <a:prstClr val="black"/>
                            </a:solidFill>
                            <a:latin typeface="Cambria Math" panose="02040503050406030204" pitchFamily="18" charset="0"/>
                          </a:rPr>
                          <m:t>,</m:t>
                        </m:r>
                        <m:r>
                          <a:rPr lang="en-US" i="1">
                            <a:solidFill>
                              <a:prstClr val="black"/>
                            </a:solidFill>
                            <a:latin typeface="Cambria Math" panose="02040503050406030204" pitchFamily="18" charset="0"/>
                          </a:rPr>
                          <m:t>𝑦</m:t>
                        </m:r>
                      </m:e>
                    </m:d>
                  </m:oMath>
                </a14:m>
                <a:r>
                  <a:rPr lang="en-US" dirty="0">
                    <a:solidFill>
                      <a:prstClr val="black"/>
                    </a:solidFill>
                  </a:rPr>
                  <a:t>; </a:t>
                </a:r>
                <a14:m>
                  <m:oMath xmlns:m="http://schemas.openxmlformats.org/officeDocument/2006/math">
                    <m:r>
                      <a:rPr lang="en-US" i="1">
                        <a:solidFill>
                          <a:prstClr val="black"/>
                        </a:solidFill>
                        <a:latin typeface="Cambria Math" panose="02040503050406030204" pitchFamily="18" charset="0"/>
                      </a:rPr>
                      <m:t>𝐷</m:t>
                    </m:r>
                    <m:d>
                      <m:dPr>
                        <m:ctrlPr>
                          <a:rPr lang="en-US" i="1">
                            <a:solidFill>
                              <a:prstClr val="black"/>
                            </a:solidFill>
                            <a:latin typeface="Cambria Math" panose="02040503050406030204" pitchFamily="18" charset="0"/>
                          </a:rPr>
                        </m:ctrlPr>
                      </m:dPr>
                      <m:e>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𝑠</m:t>
                            </m:r>
                          </m:e>
                          <m:sub>
                            <m:r>
                              <a:rPr lang="en-US" i="1">
                                <a:solidFill>
                                  <a:prstClr val="black"/>
                                </a:solidFill>
                                <a:latin typeface="Cambria Math" panose="02040503050406030204" pitchFamily="18" charset="0"/>
                              </a:rPr>
                              <m:t>𝑛</m:t>
                            </m:r>
                          </m:sub>
                        </m:sSub>
                      </m:e>
                    </m:d>
                    <m:r>
                      <a:rPr lang="en-US" i="1">
                        <a:solidFill>
                          <a:prstClr val="black"/>
                        </a:solidFill>
                        <a:latin typeface="Cambria Math" panose="02040503050406030204" pitchFamily="18" charset="0"/>
                      </a:rPr>
                      <m:t>=</m:t>
                    </m:r>
                    <m:d>
                      <m:dPr>
                        <m:begChr m:val="{"/>
                        <m:endChr m:val="}"/>
                        <m:ctrlPr>
                          <a:rPr lang="en-US" i="1">
                            <a:solidFill>
                              <a:prstClr val="black"/>
                            </a:solidFill>
                            <a:latin typeface="Cambria Math" panose="02040503050406030204" pitchFamily="18" charset="0"/>
                          </a:rPr>
                        </m:ctrlPr>
                      </m:dPr>
                      <m:e>
                        <m:r>
                          <a:rPr lang="en-US" i="1">
                            <a:solidFill>
                              <a:prstClr val="black"/>
                            </a:solidFill>
                            <a:latin typeface="Cambria Math" panose="02040503050406030204" pitchFamily="18" charset="0"/>
                          </a:rPr>
                          <m:t>𝑥</m:t>
                        </m:r>
                        <m:r>
                          <a:rPr lang="en-US" i="1">
                            <a:solidFill>
                              <a:prstClr val="black"/>
                            </a:solidFill>
                            <a:latin typeface="Cambria Math" panose="02040503050406030204" pitchFamily="18" charset="0"/>
                            <a:ea typeface="Cambria Math" panose="02040503050406030204" pitchFamily="18" charset="0"/>
                          </a:rPr>
                          <m:t>∈</m:t>
                        </m:r>
                        <m:sSub>
                          <m:sSubPr>
                            <m:ctrlPr>
                              <a:rPr lang="en-US" i="1">
                                <a:solidFill>
                                  <a:prstClr val="black"/>
                                </a:solidFill>
                                <a:latin typeface="Cambria Math" panose="02040503050406030204" pitchFamily="18" charset="0"/>
                                <a:ea typeface="Cambria Math" panose="02040503050406030204" pitchFamily="18" charset="0"/>
                              </a:rPr>
                            </m:ctrlPr>
                          </m:sSubPr>
                          <m:e>
                            <m:r>
                              <m:rPr>
                                <m:sty m:val="p"/>
                              </m:rPr>
                              <a:rPr lang="el-GR" i="1">
                                <a:solidFill>
                                  <a:prstClr val="black"/>
                                </a:solidFill>
                                <a:latin typeface="Cambria Math" panose="02040503050406030204" pitchFamily="18" charset="0"/>
                                <a:ea typeface="Cambria Math" panose="02040503050406030204" pitchFamily="18" charset="0"/>
                              </a:rPr>
                              <m:t>Ω</m:t>
                            </m:r>
                          </m:e>
                          <m:sub>
                            <m:r>
                              <a:rPr lang="en-US" i="1">
                                <a:solidFill>
                                  <a:prstClr val="black"/>
                                </a:solidFill>
                                <a:latin typeface="Cambria Math" panose="02040503050406030204" pitchFamily="18" charset="0"/>
                                <a:ea typeface="Cambria Math" panose="02040503050406030204" pitchFamily="18" charset="0"/>
                              </a:rPr>
                              <m:t>𝑛</m:t>
                            </m:r>
                          </m:sub>
                        </m:sSub>
                      </m:e>
                      <m:e>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𝑐</m:t>
                            </m:r>
                          </m:e>
                          <m:sub>
                            <m:r>
                              <a:rPr lang="en-US" i="1">
                                <a:solidFill>
                                  <a:prstClr val="black"/>
                                </a:solidFill>
                                <a:latin typeface="Cambria Math" panose="02040503050406030204" pitchFamily="18" charset="0"/>
                              </a:rPr>
                              <m:t>𝑛</m:t>
                            </m:r>
                          </m:sub>
                        </m:sSub>
                        <m:d>
                          <m:dPr>
                            <m:ctrlPr>
                              <a:rPr lang="en-US" i="1">
                                <a:solidFill>
                                  <a:prstClr val="black"/>
                                </a:solidFill>
                                <a:latin typeface="Cambria Math" panose="02040503050406030204" pitchFamily="18" charset="0"/>
                              </a:rPr>
                            </m:ctrlPr>
                          </m:dPr>
                          <m:e>
                            <m:r>
                              <a:rPr lang="en-US" i="1">
                                <a:solidFill>
                                  <a:prstClr val="black"/>
                                </a:solidFill>
                                <a:latin typeface="Cambria Math" panose="02040503050406030204" pitchFamily="18" charset="0"/>
                              </a:rPr>
                              <m:t>𝑥</m:t>
                            </m:r>
                          </m:e>
                        </m:d>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rPr>
                          <m:t>𝑦</m:t>
                        </m:r>
                      </m:e>
                    </m:d>
                  </m:oMath>
                </a14:m>
                <a:r>
                  <a:rPr lang="en-US" dirty="0">
                    <a:solidFill>
                      <a:prstClr val="black"/>
                    </a:solidFill>
                  </a:rPr>
                  <a:t>; and </a:t>
                </a:r>
                <a:endParaRPr lang="en-US" i="1" dirty="0">
                  <a:solidFill>
                    <a:prstClr val="black"/>
                  </a:solidFill>
                  <a:latin typeface="Cambria Math" panose="02040503050406030204" pitchFamily="18" charset="0"/>
                </a:endParaRPr>
              </a:p>
              <a:p>
                <a:pPr marL="0" lvl="0" indent="0" algn="ctr">
                  <a:buNone/>
                </a:pPr>
                <a14:m>
                  <m:oMath xmlns:m="http://schemas.openxmlformats.org/officeDocument/2006/math">
                    <m:sSub>
                      <m:sSubPr>
                        <m:ctrlPr>
                          <a:rPr lang="en-US" i="1">
                            <a:solidFill>
                              <a:prstClr val="black"/>
                            </a:solidFill>
                            <a:latin typeface="Cambria Math" panose="02040503050406030204" pitchFamily="18" charset="0"/>
                          </a:rPr>
                        </m:ctrlPr>
                      </m:sSubPr>
                      <m:e>
                        <m:sSub>
                          <m:sSubPr>
                            <m:ctrlPr>
                              <a:rPr lang="en-US" i="1" smtClean="0">
                                <a:solidFill>
                                  <a:prstClr val="black"/>
                                </a:solidFill>
                                <a:latin typeface="Cambria Math" panose="02040503050406030204" pitchFamily="18" charset="0"/>
                              </a:rPr>
                            </m:ctrlPr>
                          </m:sSubPr>
                          <m:e>
                            <m:r>
                              <a:rPr lang="en-US" b="0" i="1" smtClean="0">
                                <a:solidFill>
                                  <a:prstClr val="black"/>
                                </a:solidFill>
                                <a:latin typeface="Cambria Math" panose="02040503050406030204" pitchFamily="18" charset="0"/>
                              </a:rPr>
                              <m:t>𝑠</m:t>
                            </m:r>
                          </m:e>
                          <m:sub>
                            <m:r>
                              <a:rPr lang="en-US" b="0" i="1" smtClean="0">
                                <a:solidFill>
                                  <a:prstClr val="black"/>
                                </a:solidFill>
                                <a:latin typeface="Cambria Math" panose="02040503050406030204" pitchFamily="18" charset="0"/>
                              </a:rPr>
                              <m:t>𝑛</m:t>
                            </m:r>
                            <m:r>
                              <a:rPr lang="en-US" b="0" i="1" smtClean="0">
                                <a:solidFill>
                                  <a:prstClr val="black"/>
                                </a:solidFill>
                                <a:latin typeface="Cambria Math" panose="02040503050406030204" pitchFamily="18" charset="0"/>
                              </a:rPr>
                              <m:t>−1</m:t>
                            </m:r>
                          </m:sub>
                        </m:sSub>
                        <m:r>
                          <a:rPr lang="en-US" b="0" i="1" smtClean="0">
                            <a:solidFill>
                              <a:prstClr val="black"/>
                            </a:solidFill>
                            <a:latin typeface="Cambria Math" panose="02040503050406030204" pitchFamily="18" charset="0"/>
                          </a:rPr>
                          <m:t>=</m:t>
                        </m:r>
                        <m:r>
                          <a:rPr lang="en-US" i="1">
                            <a:solidFill>
                              <a:prstClr val="black"/>
                            </a:solidFill>
                            <a:latin typeface="Cambria Math" panose="02040503050406030204" pitchFamily="18" charset="0"/>
                          </a:rPr>
                          <m:t>𝑡</m:t>
                        </m:r>
                      </m:e>
                      <m:sub>
                        <m:r>
                          <a:rPr lang="en-US" i="1">
                            <a:solidFill>
                              <a:prstClr val="black"/>
                            </a:solidFill>
                            <a:latin typeface="Cambria Math" panose="02040503050406030204" pitchFamily="18" charset="0"/>
                          </a:rPr>
                          <m:t>𝑛</m:t>
                        </m:r>
                      </m:sub>
                    </m:sSub>
                    <m:d>
                      <m:dPr>
                        <m:ctrlPr>
                          <a:rPr lang="en-US" i="1">
                            <a:solidFill>
                              <a:prstClr val="black"/>
                            </a:solidFill>
                            <a:latin typeface="Cambria Math" panose="02040503050406030204" pitchFamily="18" charset="0"/>
                          </a:rPr>
                        </m:ctrlPr>
                      </m:dPr>
                      <m:e>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𝑠</m:t>
                            </m:r>
                          </m:e>
                          <m:sub>
                            <m:r>
                              <a:rPr lang="en-US" i="1">
                                <a:solidFill>
                                  <a:prstClr val="black"/>
                                </a:solidFill>
                                <a:latin typeface="Cambria Math" panose="02040503050406030204" pitchFamily="18" charset="0"/>
                              </a:rPr>
                              <m:t>𝑛</m:t>
                            </m:r>
                          </m:sub>
                        </m:sSub>
                        <m:r>
                          <a:rPr lang="en-US" i="1">
                            <a:solidFill>
                              <a:prstClr val="black"/>
                            </a:solidFill>
                            <a:latin typeface="Cambria Math" panose="02040503050406030204" pitchFamily="18" charset="0"/>
                          </a:rPr>
                          <m:t>,</m:t>
                        </m:r>
                        <m:r>
                          <a:rPr lang="en-US" i="1">
                            <a:solidFill>
                              <a:prstClr val="black"/>
                            </a:solidFill>
                            <a:latin typeface="Cambria Math" panose="02040503050406030204" pitchFamily="18" charset="0"/>
                          </a:rPr>
                          <m:t>𝑥</m:t>
                        </m:r>
                      </m:e>
                    </m:d>
                    <m:r>
                      <a:rPr lang="en-US" i="1">
                        <a:solidFill>
                          <a:prstClr val="black"/>
                        </a:solidFill>
                        <a:latin typeface="Cambria Math" panose="02040503050406030204" pitchFamily="18" charset="0"/>
                      </a:rPr>
                      <m:t>=</m:t>
                    </m:r>
                    <m:d>
                      <m:dPr>
                        <m:ctrlPr>
                          <a:rPr lang="en-US" i="1" smtClean="0">
                            <a:solidFill>
                              <a:prstClr val="black"/>
                            </a:solidFill>
                            <a:latin typeface="Cambria Math" panose="02040503050406030204" pitchFamily="18" charset="0"/>
                          </a:rPr>
                        </m:ctrlPr>
                      </m:dPr>
                      <m:e>
                        <m:r>
                          <a:rPr lang="en-US" b="0" i="1" smtClean="0">
                            <a:solidFill>
                              <a:prstClr val="black"/>
                            </a:solidFill>
                            <a:latin typeface="Cambria Math" panose="02040503050406030204" pitchFamily="18" charset="0"/>
                          </a:rPr>
                          <m:t>𝑛</m:t>
                        </m:r>
                        <m:r>
                          <a:rPr lang="en-US" b="0" i="1" smtClean="0">
                            <a:solidFill>
                              <a:prstClr val="black"/>
                            </a:solidFill>
                            <a:latin typeface="Cambria Math" panose="02040503050406030204" pitchFamily="18" charset="0"/>
                          </a:rPr>
                          <m:t>−1,</m:t>
                        </m:r>
                        <m:r>
                          <a:rPr lang="en-US" i="1">
                            <a:solidFill>
                              <a:prstClr val="black"/>
                            </a:solidFill>
                            <a:latin typeface="Cambria Math" panose="02040503050406030204" pitchFamily="18" charset="0"/>
                          </a:rPr>
                          <m:t>𝑦</m:t>
                        </m:r>
                        <m:r>
                          <a:rPr lang="en-US" i="1">
                            <a:solidFill>
                              <a:prstClr val="black"/>
                            </a:solidFill>
                            <a:latin typeface="Cambria Math" panose="02040503050406030204" pitchFamily="18" charset="0"/>
                          </a:rPr>
                          <m:t>−</m:t>
                        </m:r>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𝑐</m:t>
                            </m:r>
                          </m:e>
                          <m:sub>
                            <m:r>
                              <a:rPr lang="en-US" i="1">
                                <a:solidFill>
                                  <a:prstClr val="black"/>
                                </a:solidFill>
                                <a:latin typeface="Cambria Math" panose="02040503050406030204" pitchFamily="18" charset="0"/>
                              </a:rPr>
                              <m:t>𝑛</m:t>
                            </m:r>
                          </m:sub>
                        </m:sSub>
                        <m:d>
                          <m:dPr>
                            <m:ctrlPr>
                              <a:rPr lang="en-US" i="1">
                                <a:solidFill>
                                  <a:prstClr val="black"/>
                                </a:solidFill>
                                <a:latin typeface="Cambria Math" panose="02040503050406030204" pitchFamily="18" charset="0"/>
                              </a:rPr>
                            </m:ctrlPr>
                          </m:dPr>
                          <m:e>
                            <m:r>
                              <a:rPr lang="en-US" i="1">
                                <a:solidFill>
                                  <a:prstClr val="black"/>
                                </a:solidFill>
                                <a:latin typeface="Cambria Math" panose="02040503050406030204" pitchFamily="18" charset="0"/>
                              </a:rPr>
                              <m:t>𝑥</m:t>
                            </m:r>
                          </m:e>
                        </m:d>
                      </m:e>
                    </m:d>
                  </m:oMath>
                </a14:m>
                <a:r>
                  <a:rPr lang="en-US" dirty="0">
                    <a:solidFill>
                      <a:prstClr val="black"/>
                    </a:solidFill>
                  </a:rPr>
                  <a:t>.</a:t>
                </a:r>
              </a:p>
              <a:p>
                <a:pPr marL="0" indent="0" algn="just">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175" t="-2408"/>
                </a:stretch>
              </a:blipFill>
            </p:spPr>
            <p:txBody>
              <a:bodyPr/>
              <a:lstStyle/>
              <a:p>
                <a:r>
                  <a:rPr lang="en-US">
                    <a:noFill/>
                  </a:rPr>
                  <a:t> </a:t>
                </a:r>
              </a:p>
            </p:txBody>
          </p:sp>
        </mc:Fallback>
      </mc:AlternateContent>
    </p:spTree>
    <p:extLst>
      <p:ext uri="{BB962C8B-B14F-4D97-AF65-F5344CB8AC3E}">
        <p14:creationId xmlns:p14="http://schemas.microsoft.com/office/powerpoint/2010/main" val="4222468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Introduction</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134050" y="1738149"/>
                <a:ext cx="10372150" cy="4303509"/>
              </a:xfrm>
            </p:spPr>
            <p:txBody>
              <a:bodyPr>
                <a:normAutofit fontScale="70000" lnSpcReduction="20000"/>
              </a:bodyPr>
              <a:lstStyle/>
              <a:p>
                <a:pPr marL="0" indent="0">
                  <a:lnSpc>
                    <a:spcPct val="120000"/>
                  </a:lnSpc>
                  <a:spcBef>
                    <a:spcPts val="0"/>
                  </a:spcBef>
                  <a:buNone/>
                </a:pPr>
                <a:r>
                  <a:rPr lang="en-US" dirty="0"/>
                  <a:t>On an arbitrary arc </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𝑗</m:t>
                        </m:r>
                      </m:e>
                    </m:d>
                  </m:oMath>
                </a14:m>
                <a:r>
                  <a:rPr lang="en-US" dirty="0"/>
                  <a:t>, it can be seen that:</a:t>
                </a:r>
              </a:p>
              <a:p>
                <a:pPr marL="0" indent="0">
                  <a:lnSpc>
                    <a:spcPct val="120000"/>
                  </a:lnSpc>
                  <a:spcBef>
                    <a:spcPts val="0"/>
                  </a:spcBef>
                  <a:buNone/>
                </a:pPr>
                <a:endParaRPr lang="en-US" dirty="0"/>
              </a:p>
              <a:p>
                <a:pPr marL="0" indent="0" algn="ctr">
                  <a:lnSpc>
                    <a:spcPct val="120000"/>
                  </a:lnSpc>
                  <a:spcBef>
                    <a:spcPts val="0"/>
                  </a:spcBef>
                  <a:buNone/>
                </a:pP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𝑖</m:t>
                        </m:r>
                      </m:sub>
                    </m:sSub>
                    <m:r>
                      <a:rPr lang="en-US"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𝑡</m:t>
                        </m:r>
                      </m:e>
                      <m:sub>
                        <m:r>
                          <a:rPr lang="en-US" i="1">
                            <a:latin typeface="Cambria Math" panose="02040503050406030204" pitchFamily="18" charset="0"/>
                          </a:rPr>
                          <m:t>𝑖</m:t>
                        </m:r>
                        <m:r>
                          <a:rPr lang="en-US" b="0" i="1" smtClean="0">
                            <a:latin typeface="Cambria Math" panose="02040503050406030204" pitchFamily="18" charset="0"/>
                          </a:rPr>
                          <m:t>𝑗</m:t>
                        </m:r>
                      </m:sub>
                    </m:sSub>
                  </m:oMath>
                </a14:m>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b="0" i="1" smtClean="0">
                            <a:latin typeface="Cambria Math" panose="02040503050406030204" pitchFamily="18" charset="0"/>
                          </a:rPr>
                          <m:t>𝑗</m:t>
                        </m:r>
                      </m:sub>
                    </m:sSub>
                  </m:oMath>
                </a14:m>
                <a:r>
                  <a:rPr lang="en-US" dirty="0"/>
                  <a:t>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≠9, ∀</m:t>
                    </m:r>
                    <m:r>
                      <a:rPr lang="en-US" b="0" i="1" smtClean="0">
                        <a:latin typeface="Cambria Math" panose="02040503050406030204" pitchFamily="18" charset="0"/>
                        <a:ea typeface="Cambria Math" panose="02040503050406030204" pitchFamily="18" charset="0"/>
                      </a:rPr>
                      <m:t>𝑗</m:t>
                    </m:r>
                  </m:oMath>
                </a14:m>
                <a:endParaRPr lang="en-US" dirty="0"/>
              </a:p>
              <a:p>
                <a:pPr marL="0" indent="0">
                  <a:lnSpc>
                    <a:spcPct val="120000"/>
                  </a:lnSpc>
                  <a:spcBef>
                    <a:spcPts val="0"/>
                  </a:spcBef>
                  <a:buNone/>
                </a:pPr>
                <a:r>
                  <a:rPr lang="en-US" dirty="0"/>
                  <a:t>Hence:			  	 </a:t>
                </a:r>
              </a:p>
              <a:p>
                <a:pPr marL="0" indent="0" algn="ctr">
                  <a:lnSpc>
                    <a:spcPct val="120000"/>
                  </a:lnSpc>
                  <a:spcBef>
                    <a:spcPts val="0"/>
                  </a:spcBef>
                  <a:buNone/>
                </a:pP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𝑖</m:t>
                        </m:r>
                      </m:sub>
                    </m:sSub>
                    <m:r>
                      <a:rPr lang="en-US" i="1">
                        <a:latin typeface="Cambria Math" panose="02040503050406030204" pitchFamily="18" charset="0"/>
                        <a:ea typeface="Cambria Math" panose="02040503050406030204" pitchFamily="18" charset="0"/>
                      </a:rPr>
                      <m:t>≤</m:t>
                    </m:r>
                    <m:func>
                      <m:funcPr>
                        <m:ctrlPr>
                          <a:rPr lang="en-US" i="1" smtClean="0">
                            <a:latin typeface="Cambria Math" panose="02040503050406030204" pitchFamily="18" charset="0"/>
                            <a:ea typeface="Cambria Math" panose="02040503050406030204" pitchFamily="18" charset="0"/>
                          </a:rPr>
                        </m:ctrlPr>
                      </m:funcPr>
                      <m:fName>
                        <m:limLow>
                          <m:limLowPr>
                            <m:ctrlPr>
                              <a:rPr lang="en-US" i="1" smtClean="0">
                                <a:latin typeface="Cambria Math" panose="02040503050406030204" pitchFamily="18" charset="0"/>
                                <a:ea typeface="Cambria Math" panose="02040503050406030204" pitchFamily="18" charset="0"/>
                              </a:rPr>
                            </m:ctrlPr>
                          </m:limLowPr>
                          <m:e>
                            <m:r>
                              <m:rPr>
                                <m:sty m:val="p"/>
                              </m:rPr>
                              <a:rPr lang="en-US" i="0" smtClean="0">
                                <a:latin typeface="Cambria Math" panose="02040503050406030204" pitchFamily="18" charset="0"/>
                                <a:ea typeface="Cambria Math" panose="02040503050406030204" pitchFamily="18" charset="0"/>
                              </a:rPr>
                              <m:t>min</m:t>
                            </m:r>
                          </m:e>
                          <m:lim>
                            <m:r>
                              <a:rPr lang="en-US" b="0" i="1" smtClean="0">
                                <a:latin typeface="Cambria Math" panose="02040503050406030204" pitchFamily="18" charset="0"/>
                                <a:ea typeface="Cambria Math" panose="02040503050406030204" pitchFamily="18" charset="0"/>
                              </a:rPr>
                              <m:t>𝑗</m:t>
                            </m:r>
                          </m:lim>
                        </m:limLow>
                      </m:fName>
                      <m:e>
                        <m:d>
                          <m:dPr>
                            <m:begChr m:val="{"/>
                            <m:endChr m:val="}"/>
                            <m:ctrlPr>
                              <a:rPr lang="en-US" i="1" smtClean="0">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𝑖𝑗</m:t>
                                </m:r>
                              </m:sub>
                            </m:sSub>
                            <m:r>
                              <m:rPr>
                                <m:nor/>
                              </m:rPr>
                              <a:rPr lang="en-US" dirty="0"/>
                              <m:t>+ </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𝑗</m:t>
                                </m:r>
                              </m:sub>
                            </m:sSub>
                          </m:e>
                        </m:d>
                      </m:e>
                    </m:func>
                  </m:oMath>
                </a14:m>
                <a:r>
                  <a:rPr lang="en-US" dirty="0"/>
                  <a:t> </a:t>
                </a:r>
                <a14:m>
                  <m:oMath xmlns:m="http://schemas.openxmlformats.org/officeDocument/2006/math">
                    <m:r>
                      <a:rPr lang="en-US" b="0" i="0" smtClean="0">
                        <a:latin typeface="Cambria Math" panose="02040503050406030204" pitchFamily="18" charset="0"/>
                      </a:rPr>
                      <m:t>         </m:t>
                    </m:r>
                    <m:r>
                      <a:rPr lang="en-US" i="1">
                        <a:latin typeface="Cambria Math" panose="02040503050406030204" pitchFamily="18" charset="0"/>
                      </a:rPr>
                      <m:t>𝑖</m:t>
                    </m:r>
                    <m:r>
                      <a:rPr lang="en-US" i="1">
                        <a:latin typeface="Cambria Math" panose="02040503050406030204" pitchFamily="18" charset="0"/>
                        <a:ea typeface="Cambria Math" panose="02040503050406030204" pitchFamily="18" charset="0"/>
                      </a:rPr>
                      <m:t>≠9</m:t>
                    </m:r>
                  </m:oMath>
                </a14:m>
                <a:endParaRPr lang="en-US" dirty="0"/>
              </a:p>
              <a:p>
                <a:pPr marL="0" indent="0" algn="ctr">
                  <a:lnSpc>
                    <a:spcPct val="120000"/>
                  </a:lnSpc>
                  <a:spcBef>
                    <a:spcPts val="0"/>
                  </a:spcBef>
                  <a:buNone/>
                </a:pPr>
                <a:endParaRPr lang="en-US" dirty="0"/>
              </a:p>
              <a:p>
                <a:pPr marL="0" indent="0">
                  <a:lnSpc>
                    <a:spcPct val="120000"/>
                  </a:lnSpc>
                  <a:spcBef>
                    <a:spcPts val="0"/>
                  </a:spcBef>
                  <a:buNone/>
                </a:pPr>
                <a:r>
                  <a:rPr lang="en-US" dirty="0"/>
                  <a:t>However, the shortage path from node </a:t>
                </a:r>
                <a:r>
                  <a:rPr lang="en-US" i="1" dirty="0" err="1"/>
                  <a:t>i</a:t>
                </a:r>
                <a:r>
                  <a:rPr lang="en-US" dirty="0"/>
                  <a:t> to node 9 should include some intermediate node </a:t>
                </a:r>
                <a:r>
                  <a:rPr lang="en-US" i="1" dirty="0"/>
                  <a:t>j</a:t>
                </a:r>
                <a:r>
                  <a:rPr lang="en-US" dirty="0"/>
                  <a:t> (if these intermediate nodes exist).  Then,</a:t>
                </a:r>
              </a:p>
              <a:p>
                <a:pPr marL="0" indent="0" algn="ctr">
                  <a:lnSpc>
                    <a:spcPct val="120000"/>
                  </a:lnSpc>
                  <a:spcBef>
                    <a:spcPts val="0"/>
                  </a:spcBef>
                  <a:buNone/>
                </a:pPr>
                <a:endParaRPr lang="en-US" i="1" dirty="0">
                  <a:latin typeface="Cambria Math" panose="02040503050406030204" pitchFamily="18" charset="0"/>
                </a:endParaRPr>
              </a:p>
              <a:p>
                <a:pPr marL="0" indent="0" algn="ctr">
                  <a:lnSpc>
                    <a:spcPct val="120000"/>
                  </a:lnSpc>
                  <a:spcBef>
                    <a:spcPts val="0"/>
                  </a:spcBef>
                  <a:buNone/>
                </a:pP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𝑖</m:t>
                        </m:r>
                      </m:sub>
                    </m:sSub>
                    <m:r>
                      <a:rPr lang="en-US" b="0" i="1" smtClean="0">
                        <a:latin typeface="Cambria Math" panose="02040503050406030204" pitchFamily="18" charset="0"/>
                      </a:rPr>
                      <m:t>=</m:t>
                    </m:r>
                    <m:func>
                      <m:funcPr>
                        <m:ctrlPr>
                          <a:rPr lang="en-US" i="1">
                            <a:latin typeface="Cambria Math" panose="02040503050406030204" pitchFamily="18" charset="0"/>
                            <a:ea typeface="Cambria Math" panose="02040503050406030204" pitchFamily="18" charset="0"/>
                          </a:rPr>
                        </m:ctrlPr>
                      </m:funcPr>
                      <m:fName>
                        <m:limLow>
                          <m:limLowPr>
                            <m:ctrlPr>
                              <a:rPr lang="en-US" i="1">
                                <a:latin typeface="Cambria Math" panose="02040503050406030204" pitchFamily="18" charset="0"/>
                                <a:ea typeface="Cambria Math" panose="02040503050406030204" pitchFamily="18" charset="0"/>
                              </a:rPr>
                            </m:ctrlPr>
                          </m:limLowPr>
                          <m:e>
                            <m:r>
                              <m:rPr>
                                <m:sty m:val="p"/>
                              </m:rPr>
                              <a:rPr lang="en-US">
                                <a:latin typeface="Cambria Math" panose="02040503050406030204" pitchFamily="18" charset="0"/>
                                <a:ea typeface="Cambria Math" panose="02040503050406030204" pitchFamily="18" charset="0"/>
                              </a:rPr>
                              <m:t>min</m:t>
                            </m:r>
                          </m:e>
                          <m:lim>
                            <m:r>
                              <a:rPr lang="en-US" i="1">
                                <a:latin typeface="Cambria Math" panose="02040503050406030204" pitchFamily="18" charset="0"/>
                                <a:ea typeface="Cambria Math" panose="02040503050406030204" pitchFamily="18" charset="0"/>
                              </a:rPr>
                              <m:t>𝑗</m:t>
                            </m:r>
                          </m:lim>
                        </m:limLow>
                      </m:fName>
                      <m:e>
                        <m:d>
                          <m:dPr>
                            <m:begChr m:val="{"/>
                            <m:endChr m:val="}"/>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𝑖𝑗</m:t>
                                </m:r>
                              </m:sub>
                            </m:sSub>
                            <m:r>
                              <m:rPr>
                                <m:nor/>
                              </m:rPr>
                              <a:rPr lang="en-US" dirty="0"/>
                              <m:t>+ </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𝑗</m:t>
                                </m:r>
                              </m:sub>
                            </m:sSub>
                          </m:e>
                        </m:d>
                      </m:e>
                    </m:func>
                  </m:oMath>
                </a14:m>
                <a:r>
                  <a:rPr lang="en-US" dirty="0"/>
                  <a:t> </a:t>
                </a:r>
                <a14:m>
                  <m:oMath xmlns:m="http://schemas.openxmlformats.org/officeDocument/2006/math">
                    <m:r>
                      <a:rPr lang="en-US">
                        <a:latin typeface="Cambria Math" panose="02040503050406030204" pitchFamily="18" charset="0"/>
                      </a:rPr>
                      <m:t>         </m:t>
                    </m:r>
                    <m:r>
                      <a:rPr lang="en-US" i="1">
                        <a:latin typeface="Cambria Math" panose="02040503050406030204" pitchFamily="18" charset="0"/>
                      </a:rPr>
                      <m:t>𝑖</m:t>
                    </m:r>
                    <m:r>
                      <a:rPr lang="en-US" i="1">
                        <a:latin typeface="Cambria Math" panose="02040503050406030204" pitchFamily="18" charset="0"/>
                        <a:ea typeface="Cambria Math" panose="02040503050406030204" pitchFamily="18" charset="0"/>
                      </a:rPr>
                      <m:t>≠9</m:t>
                    </m:r>
                  </m:oMath>
                </a14:m>
                <a:endParaRPr lang="en-US" dirty="0"/>
              </a:p>
              <a:p>
                <a:pPr marL="0" indent="0" algn="ctr">
                  <a:lnSpc>
                    <a:spcPct val="120000"/>
                  </a:lnSpc>
                  <a:spcBef>
                    <a:spcPts val="0"/>
                  </a:spcBef>
                  <a:buNone/>
                </a:pPr>
                <a:endParaRPr lang="en-US" dirty="0"/>
              </a:p>
              <a:p>
                <a:pPr marL="0" indent="0">
                  <a:lnSpc>
                    <a:spcPct val="120000"/>
                  </a:lnSpc>
                  <a:spcBef>
                    <a:spcPts val="0"/>
                  </a:spcBef>
                  <a:buNone/>
                </a:pPr>
                <a:r>
                  <a:rPr lang="en-US" dirty="0"/>
                  <a:t>The above equation is the </a:t>
                </a:r>
                <a:r>
                  <a:rPr lang="en-US" i="1" dirty="0">
                    <a:solidFill>
                      <a:srgbClr val="FF0000"/>
                    </a:solidFill>
                  </a:rPr>
                  <a:t>recursive equation </a:t>
                </a:r>
                <a:r>
                  <a:rPr lang="en-US" dirty="0"/>
                  <a:t>(or functional equation) of the shortage path problem in the </a:t>
                </a:r>
                <a:r>
                  <a:rPr lang="en-US" i="1" dirty="0">
                    <a:solidFill>
                      <a:srgbClr val="FF0000"/>
                    </a:solidFill>
                  </a:rPr>
                  <a:t>backward </a:t>
                </a:r>
                <a:r>
                  <a:rPr lang="en-US" dirty="0"/>
                  <a:t>form.</a:t>
                </a:r>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588" t="-567" r="-529" b="-1841"/>
                </a:stretch>
              </a:blipFill>
            </p:spPr>
            <p:txBody>
              <a:bodyPr/>
              <a:lstStyle/>
              <a:p>
                <a:r>
                  <a:rPr lang="en-US">
                    <a:noFill/>
                  </a:rPr>
                  <a:t> </a:t>
                </a:r>
              </a:p>
            </p:txBody>
          </p:sp>
        </mc:Fallback>
      </mc:AlternateContent>
    </p:spTree>
    <p:extLst>
      <p:ext uri="{BB962C8B-B14F-4D97-AF65-F5344CB8AC3E}">
        <p14:creationId xmlns:p14="http://schemas.microsoft.com/office/powerpoint/2010/main" val="2803891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Introduction</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134050" y="1738149"/>
                <a:ext cx="10372150" cy="4303509"/>
              </a:xfrm>
            </p:spPr>
            <p:txBody>
              <a:bodyPr>
                <a:normAutofit fontScale="85000" lnSpcReduction="20000"/>
              </a:bodyPr>
              <a:lstStyle/>
              <a:p>
                <a:pPr marL="0" indent="0" algn="just">
                  <a:buNone/>
                </a:pPr>
                <a:r>
                  <a:rPr lang="en-US" dirty="0"/>
                  <a:t>Based on the recursive equation, the optimal solution can be found as follows:</a:t>
                </a:r>
              </a:p>
              <a:p>
                <a:pPr marL="0" indent="0">
                  <a:lnSpc>
                    <a:spcPct val="120000"/>
                  </a:lnSpc>
                  <a:spcBef>
                    <a:spcPts val="0"/>
                  </a:spcBef>
                  <a:buNone/>
                </a:pPr>
                <a:r>
                  <a:rPr lang="en-US" dirty="0"/>
                  <a: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9</m:t>
                        </m:r>
                      </m:sub>
                    </m:sSub>
                    <m:r>
                      <a:rPr lang="en-US" b="0" i="1" smtClean="0">
                        <a:latin typeface="Cambria Math" panose="02040503050406030204" pitchFamily="18" charset="0"/>
                      </a:rPr>
                      <m:t>=0</m:t>
                    </m:r>
                  </m:oMath>
                </a14:m>
                <a:endParaRPr lang="en-US" b="0" dirty="0"/>
              </a:p>
              <a:p>
                <a:pPr marL="0" indent="0">
                  <a:lnSpc>
                    <a:spcPct val="120000"/>
                  </a:lnSpc>
                  <a:spcBef>
                    <a:spcPts val="0"/>
                  </a:spcBef>
                  <a:buNone/>
                </a:pP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b="0" i="1" smtClean="0">
                            <a:latin typeface="Cambria Math" panose="02040503050406030204" pitchFamily="18" charset="0"/>
                          </a:rPr>
                          <m:t>8</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b="0" i="1" smtClean="0">
                            <a:latin typeface="Cambria Math" panose="02040503050406030204" pitchFamily="18" charset="0"/>
                          </a:rPr>
                          <m:t>89</m:t>
                        </m:r>
                      </m:sub>
                    </m:sSub>
                    <m:r>
                      <m:rPr>
                        <m:nor/>
                      </m:rPr>
                      <a:rPr lang="en-US" dirty="0"/>
                      <m:t>+ </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b="0" i="1" smtClean="0">
                            <a:latin typeface="Cambria Math" panose="02040503050406030204" pitchFamily="18" charset="0"/>
                          </a:rPr>
                          <m:t>9</m:t>
                        </m:r>
                      </m:sub>
                    </m:sSub>
                    <m:r>
                      <a:rPr lang="en-US" b="0" i="1" smtClean="0">
                        <a:latin typeface="Cambria Math" panose="02040503050406030204" pitchFamily="18" charset="0"/>
                      </a:rPr>
                      <m:t>=10+0=10</m:t>
                    </m:r>
                  </m:oMath>
                </a14:m>
                <a:endParaRPr lang="en-US" dirty="0"/>
              </a:p>
              <a:p>
                <a:pPr marL="0" indent="0">
                  <a:lnSpc>
                    <a:spcPct val="120000"/>
                  </a:lnSpc>
                  <a:spcBef>
                    <a:spcPts val="0"/>
                  </a:spcBef>
                  <a:buNone/>
                </a:pP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b="0" i="1" smtClean="0">
                            <a:latin typeface="Cambria Math" panose="02040503050406030204" pitchFamily="18" charset="0"/>
                          </a:rPr>
                          <m:t>7</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b="0" i="1" smtClean="0">
                            <a:latin typeface="Cambria Math" panose="02040503050406030204" pitchFamily="18" charset="0"/>
                          </a:rPr>
                          <m:t>7</m:t>
                        </m:r>
                        <m:r>
                          <a:rPr lang="en-US" i="1">
                            <a:latin typeface="Cambria Math" panose="02040503050406030204" pitchFamily="18" charset="0"/>
                          </a:rPr>
                          <m:t>9</m:t>
                        </m:r>
                      </m:sub>
                    </m:sSub>
                    <m:r>
                      <m:rPr>
                        <m:nor/>
                      </m:rPr>
                      <a:rPr lang="en-US" dirty="0"/>
                      <m:t>+ </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9</m:t>
                        </m:r>
                      </m:sub>
                    </m:sSub>
                    <m:r>
                      <a:rPr lang="en-US" i="1">
                        <a:latin typeface="Cambria Math" panose="02040503050406030204" pitchFamily="18" charset="0"/>
                      </a:rPr>
                      <m:t>=</m:t>
                    </m:r>
                    <m:r>
                      <a:rPr lang="en-US" b="0" i="1" smtClean="0">
                        <a:latin typeface="Cambria Math" panose="02040503050406030204" pitchFamily="18" charset="0"/>
                      </a:rPr>
                      <m:t>3</m:t>
                    </m:r>
                    <m:r>
                      <a:rPr lang="en-US" i="1">
                        <a:latin typeface="Cambria Math" panose="02040503050406030204" pitchFamily="18" charset="0"/>
                      </a:rPr>
                      <m:t>+0=</m:t>
                    </m:r>
                    <m:r>
                      <a:rPr lang="en-US" b="0" i="0" smtClean="0">
                        <a:latin typeface="Cambria Math" panose="02040503050406030204" pitchFamily="18" charset="0"/>
                      </a:rPr>
                      <m:t>3</m:t>
                    </m:r>
                  </m:oMath>
                </a14:m>
                <a:endParaRPr lang="en-US" dirty="0"/>
              </a:p>
              <a:p>
                <a:pPr marL="0" indent="0">
                  <a:lnSpc>
                    <a:spcPct val="120000"/>
                  </a:lnSpc>
                  <a:spcBef>
                    <a:spcPts val="0"/>
                  </a:spcBef>
                  <a:buNone/>
                </a:pP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b="0" i="1" smtClean="0">
                            <a:latin typeface="Cambria Math" panose="02040503050406030204" pitchFamily="18" charset="0"/>
                          </a:rPr>
                          <m:t>6</m:t>
                        </m:r>
                      </m:sub>
                    </m:sSub>
                    <m:r>
                      <a:rPr lang="en-US" b="0" i="1" smtClean="0">
                        <a:latin typeface="Cambria Math" panose="02040503050406030204" pitchFamily="18" charset="0"/>
                      </a:rPr>
                      <m:t>=</m:t>
                    </m:r>
                    <m:r>
                      <m:rPr>
                        <m:sty m:val="p"/>
                      </m:rPr>
                      <a:rPr lang="en-US" b="0" i="0" smtClean="0">
                        <a:latin typeface="Cambria Math" panose="02040503050406030204" pitchFamily="18" charset="0"/>
                      </a:rPr>
                      <m:t>min</m:t>
                    </m:r>
                    <m:d>
                      <m:dPr>
                        <m:begChr m:val="{"/>
                        <m:endChr m:val="}"/>
                        <m:ctrlPr>
                          <a:rPr lang="en-US" b="0" i="1" smtClean="0">
                            <a:latin typeface="Cambria Math" panose="02040503050406030204" pitchFamily="18" charset="0"/>
                          </a:rPr>
                        </m:ctrlPr>
                      </m:dPr>
                      <m:e>
                        <m:m>
                          <m:mPr>
                            <m:mcs>
                              <m:mc>
                                <m:mcPr>
                                  <m:count m:val="1"/>
                                  <m:mcJc m:val="center"/>
                                </m:mcPr>
                              </m:mc>
                            </m:mcs>
                            <m:ctrlPr>
                              <a:rPr lang="en-US" b="0" i="1" smtClean="0">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b="0" i="1" smtClean="0">
                                      <a:latin typeface="Cambria Math" panose="02040503050406030204" pitchFamily="18" charset="0"/>
                                    </a:rPr>
                                    <m:t>68</m:t>
                                  </m:r>
                                </m:sub>
                              </m:sSub>
                              <m:r>
                                <m:rPr>
                                  <m:nor/>
                                </m:rPr>
                                <a:rPr lang="en-US" dirty="0"/>
                                <m:t>+ </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b="0" i="1" smtClean="0">
                                      <a:latin typeface="Cambria Math" panose="02040503050406030204" pitchFamily="18" charset="0"/>
                                    </a:rPr>
                                    <m:t>8</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b="0" i="1" smtClean="0">
                                      <a:latin typeface="Cambria Math" panose="02040503050406030204" pitchFamily="18" charset="0"/>
                                    </a:rPr>
                                    <m:t>6</m:t>
                                  </m:r>
                                  <m:r>
                                    <a:rPr lang="en-US" i="1">
                                      <a:latin typeface="Cambria Math" panose="02040503050406030204" pitchFamily="18" charset="0"/>
                                    </a:rPr>
                                    <m:t>9</m:t>
                                  </m:r>
                                </m:sub>
                              </m:sSub>
                              <m:r>
                                <m:rPr>
                                  <m:nor/>
                                </m:rPr>
                                <a:rPr lang="en-US" dirty="0"/>
                                <m:t>+ </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9</m:t>
                                  </m:r>
                                </m:sub>
                              </m:sSub>
                            </m:e>
                          </m:mr>
                        </m:m>
                      </m:e>
                    </m:d>
                    <m:r>
                      <a:rPr lang="en-US" b="0" i="1" smtClean="0">
                        <a:latin typeface="Cambria Math" panose="02040503050406030204" pitchFamily="18" charset="0"/>
                      </a:rPr>
                      <m:t>=</m:t>
                    </m:r>
                    <m:r>
                      <m:rPr>
                        <m:sty m:val="p"/>
                      </m:rPr>
                      <a:rPr lang="en-US">
                        <a:latin typeface="Cambria Math" panose="02040503050406030204" pitchFamily="18" charset="0"/>
                      </a:rPr>
                      <m:t>min</m:t>
                    </m:r>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a:rPr lang="en-US" b="0" i="1" smtClean="0">
                                  <a:latin typeface="Cambria Math" panose="02040503050406030204" pitchFamily="18" charset="0"/>
                                </a:rPr>
                                <m:t>7+10</m:t>
                              </m:r>
                            </m:e>
                          </m:mr>
                          <m:mr>
                            <m:e>
                              <m:r>
                                <a:rPr lang="en-US" b="0" i="1" smtClean="0">
                                  <a:latin typeface="Cambria Math" panose="02040503050406030204" pitchFamily="18" charset="0"/>
                                </a:rPr>
                                <m:t>15+0</m:t>
                              </m:r>
                            </m:e>
                          </m:mr>
                        </m:m>
                      </m:e>
                    </m:d>
                    <m:r>
                      <a:rPr lang="en-US" i="1">
                        <a:latin typeface="Cambria Math" panose="02040503050406030204" pitchFamily="18" charset="0"/>
                      </a:rPr>
                      <m:t>=</m:t>
                    </m:r>
                    <m:r>
                      <a:rPr lang="en-US" b="0" i="1" smtClean="0">
                        <a:latin typeface="Cambria Math" panose="02040503050406030204" pitchFamily="18" charset="0"/>
                      </a:rPr>
                      <m:t>15</m:t>
                    </m:r>
                  </m:oMath>
                </a14:m>
                <a:endParaRPr lang="en-US" dirty="0"/>
              </a:p>
              <a:p>
                <a:pPr marL="0" indent="0">
                  <a:lnSpc>
                    <a:spcPct val="120000"/>
                  </a:lnSpc>
                  <a:spcBef>
                    <a:spcPts val="0"/>
                  </a:spcBef>
                  <a:buNone/>
                </a:pP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b="0" i="1" smtClean="0">
                            <a:latin typeface="Cambria Math" panose="02040503050406030204" pitchFamily="18" charset="0"/>
                          </a:rPr>
                          <m:t>5</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b="0" i="1" smtClean="0">
                            <a:latin typeface="Cambria Math" panose="02040503050406030204" pitchFamily="18" charset="0"/>
                          </a:rPr>
                          <m:t>57</m:t>
                        </m:r>
                      </m:sub>
                    </m:sSub>
                    <m:r>
                      <m:rPr>
                        <m:nor/>
                      </m:rPr>
                      <a:rPr lang="en-US" dirty="0"/>
                      <m:t>+ </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b="0" i="1" smtClean="0">
                            <a:latin typeface="Cambria Math" panose="02040503050406030204" pitchFamily="18" charset="0"/>
                          </a:rPr>
                          <m:t>7</m:t>
                        </m:r>
                      </m:sub>
                    </m:sSub>
                    <m:r>
                      <a:rPr lang="en-US" i="1">
                        <a:latin typeface="Cambria Math" panose="02040503050406030204" pitchFamily="18" charset="0"/>
                      </a:rPr>
                      <m:t>=</m:t>
                    </m:r>
                    <m:r>
                      <a:rPr lang="en-US" b="0" i="1" smtClean="0">
                        <a:latin typeface="Cambria Math" panose="02040503050406030204" pitchFamily="18" charset="0"/>
                      </a:rPr>
                      <m:t>7+</m:t>
                    </m:r>
                    <m:r>
                      <a:rPr lang="en-US" i="1">
                        <a:latin typeface="Cambria Math" panose="02040503050406030204" pitchFamily="18" charset="0"/>
                      </a:rPr>
                      <m:t>3</m:t>
                    </m:r>
                    <m:r>
                      <a:rPr lang="en-US" i="1">
                        <a:latin typeface="Cambria Math" panose="02040503050406030204" pitchFamily="18" charset="0"/>
                      </a:rPr>
                      <m:t>=</m:t>
                    </m:r>
                    <m:r>
                      <a:rPr lang="en-US" b="0" i="1" smtClean="0">
                        <a:latin typeface="Cambria Math" panose="02040503050406030204" pitchFamily="18" charset="0"/>
                      </a:rPr>
                      <m:t>10</m:t>
                    </m:r>
                  </m:oMath>
                </a14:m>
                <a:endParaRPr lang="en-US" dirty="0"/>
              </a:p>
              <a:p>
                <a:pPr marL="0" indent="0">
                  <a:lnSpc>
                    <a:spcPct val="120000"/>
                  </a:lnSpc>
                  <a:spcBef>
                    <a:spcPts val="0"/>
                  </a:spcBef>
                  <a:buNone/>
                </a:pP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b="0" i="1" smtClean="0">
                            <a:latin typeface="Cambria Math" panose="02040503050406030204" pitchFamily="18" charset="0"/>
                          </a:rPr>
                          <m:t>4</m:t>
                        </m:r>
                      </m:sub>
                    </m:sSub>
                    <m:r>
                      <a:rPr lang="en-US" i="1">
                        <a:latin typeface="Cambria Math" panose="02040503050406030204" pitchFamily="18" charset="0"/>
                      </a:rPr>
                      <m:t>=</m:t>
                    </m:r>
                    <m:r>
                      <m:rPr>
                        <m:sty m:val="p"/>
                      </m:rPr>
                      <a:rPr lang="en-US">
                        <a:latin typeface="Cambria Math" panose="02040503050406030204" pitchFamily="18" charset="0"/>
                      </a:rPr>
                      <m:t>min</m:t>
                    </m:r>
                    <m:d>
                      <m:dPr>
                        <m:begChr m:val="{"/>
                        <m:endChr m:val="}"/>
                        <m:ctrlPr>
                          <a:rPr lang="en-US" i="1" smtClean="0">
                            <a:latin typeface="Cambria Math" panose="02040503050406030204" pitchFamily="18" charset="0"/>
                          </a:rPr>
                        </m:ctrlPr>
                      </m:dPr>
                      <m:e>
                        <m:m>
                          <m:mPr>
                            <m:mcs>
                              <m:mc>
                                <m:mcPr>
                                  <m:count m:val="1"/>
                                  <m:mcJc m:val="center"/>
                                </m:mcPr>
                              </m:mc>
                            </m:mcs>
                            <m:ctrlPr>
                              <a:rPr lang="en-US" i="1" smtClean="0">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b="0" i="1" smtClean="0">
                                      <a:latin typeface="Cambria Math" panose="02040503050406030204" pitchFamily="18" charset="0"/>
                                    </a:rPr>
                                    <m:t>45</m:t>
                                  </m:r>
                                </m:sub>
                              </m:sSub>
                              <m:r>
                                <m:rPr>
                                  <m:nor/>
                                </m:rPr>
                                <a:rPr lang="en-US" dirty="0"/>
                                <m:t>+ </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b="0" i="1" smtClean="0">
                                      <a:latin typeface="Cambria Math" panose="02040503050406030204" pitchFamily="18" charset="0"/>
                                    </a:rPr>
                                    <m:t>5</m:t>
                                  </m:r>
                                </m:sub>
                              </m:sSub>
                            </m:e>
                          </m:mr>
                          <m:mr>
                            <m:e>
                              <m:m>
                                <m:mPr>
                                  <m:mcs>
                                    <m:mc>
                                      <m:mcPr>
                                        <m:count m:val="1"/>
                                        <m:mcJc m:val="center"/>
                                      </m:mcPr>
                                    </m:mc>
                                  </m:mcs>
                                  <m:ctrlPr>
                                    <a:rPr lang="en-US" i="1" smtClean="0">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b="0" i="1" smtClean="0">
                                            <a:latin typeface="Cambria Math" panose="02040503050406030204" pitchFamily="18" charset="0"/>
                                          </a:rPr>
                                          <m:t>46</m:t>
                                        </m:r>
                                      </m:sub>
                                    </m:sSub>
                                    <m:r>
                                      <m:rPr>
                                        <m:nor/>
                                      </m:rPr>
                                      <a:rPr lang="en-US" dirty="0"/>
                                      <m:t>+ </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b="0" i="1" smtClean="0">
                                            <a:latin typeface="Cambria Math" panose="02040503050406030204" pitchFamily="18" charset="0"/>
                                          </a:rPr>
                                          <m:t>6</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b="0" i="1" smtClean="0">
                                            <a:latin typeface="Cambria Math" panose="02040503050406030204" pitchFamily="18" charset="0"/>
                                          </a:rPr>
                                          <m:t>4</m:t>
                                        </m:r>
                                        <m:r>
                                          <a:rPr lang="en-US" i="1">
                                            <a:latin typeface="Cambria Math" panose="02040503050406030204" pitchFamily="18" charset="0"/>
                                          </a:rPr>
                                          <m:t>7</m:t>
                                        </m:r>
                                      </m:sub>
                                    </m:sSub>
                                    <m:r>
                                      <m:rPr>
                                        <m:nor/>
                                      </m:rPr>
                                      <a:rPr lang="en-US" dirty="0"/>
                                      <m:t>+ </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7</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b="0" i="1" smtClean="0">
                                            <a:latin typeface="Cambria Math" panose="02040503050406030204" pitchFamily="18" charset="0"/>
                                          </a:rPr>
                                          <m:t>48</m:t>
                                        </m:r>
                                      </m:sub>
                                    </m:sSub>
                                    <m:r>
                                      <m:rPr>
                                        <m:nor/>
                                      </m:rPr>
                                      <a:rPr lang="en-US" dirty="0"/>
                                      <m:t>+ </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b="0" i="1" smtClean="0">
                                            <a:latin typeface="Cambria Math" panose="02040503050406030204" pitchFamily="18" charset="0"/>
                                          </a:rPr>
                                          <m:t>8</m:t>
                                        </m:r>
                                      </m:sub>
                                    </m:sSub>
                                  </m:e>
                                </m:mr>
                              </m:m>
                            </m:e>
                          </m:mr>
                        </m:m>
                      </m:e>
                    </m:d>
                    <m:r>
                      <a:rPr lang="en-US" i="1">
                        <a:latin typeface="Cambria Math" panose="02040503050406030204" pitchFamily="18" charset="0"/>
                      </a:rPr>
                      <m:t>=</m:t>
                    </m:r>
                    <m:r>
                      <m:rPr>
                        <m:sty m:val="p"/>
                      </m:rPr>
                      <a:rPr lang="en-US">
                        <a:latin typeface="Cambria Math" panose="02040503050406030204" pitchFamily="18" charset="0"/>
                      </a:rPr>
                      <m:t>min</m:t>
                    </m:r>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a:rPr lang="en-US" b="0" i="1" smtClean="0">
                                  <a:latin typeface="Cambria Math" panose="02040503050406030204" pitchFamily="18" charset="0"/>
                                </a:rPr>
                                <m:t>4+10</m:t>
                              </m:r>
                            </m:e>
                          </m:mr>
                          <m:mr>
                            <m:e>
                              <m:m>
                                <m:mPr>
                                  <m:mcs>
                                    <m:mc>
                                      <m:mcPr>
                                        <m:count m:val="1"/>
                                        <m:mcJc m:val="center"/>
                                      </m:mcPr>
                                    </m:mc>
                                  </m:mcs>
                                  <m:ctrlPr>
                                    <a:rPr lang="en-US" i="1">
                                      <a:latin typeface="Cambria Math" panose="02040503050406030204" pitchFamily="18" charset="0"/>
                                    </a:rPr>
                                  </m:ctrlPr>
                                </m:mPr>
                                <m:mr>
                                  <m:e>
                                    <m:r>
                                      <a:rPr lang="en-US" b="0" i="1" smtClean="0">
                                        <a:latin typeface="Cambria Math" panose="02040503050406030204" pitchFamily="18" charset="0"/>
                                      </a:rPr>
                                      <m:t>3+15</m:t>
                                    </m:r>
                                  </m:e>
                                </m:mr>
                                <m:mr>
                                  <m:e>
                                    <m:r>
                                      <a:rPr lang="en-US" b="0" i="1" smtClean="0">
                                        <a:latin typeface="Cambria Math" panose="02040503050406030204" pitchFamily="18" charset="0"/>
                                      </a:rPr>
                                      <m:t>15+3</m:t>
                                    </m:r>
                                  </m:e>
                                </m:mr>
                                <m:mr>
                                  <m:e>
                                    <m:r>
                                      <a:rPr lang="en-US" b="0" i="1" smtClean="0">
                                        <a:latin typeface="Cambria Math" panose="02040503050406030204" pitchFamily="18" charset="0"/>
                                      </a:rPr>
                                      <m:t>7+10</m:t>
                                    </m:r>
                                  </m:e>
                                </m:mr>
                              </m:m>
                            </m:e>
                          </m:mr>
                        </m:m>
                      </m:e>
                    </m:d>
                    <m:r>
                      <a:rPr lang="en-US" i="1">
                        <a:latin typeface="Cambria Math" panose="02040503050406030204" pitchFamily="18" charset="0"/>
                      </a:rPr>
                      <m:t>=</m:t>
                    </m:r>
                    <m:r>
                      <a:rPr lang="en-US" i="1">
                        <a:latin typeface="Cambria Math" panose="02040503050406030204" pitchFamily="18" charset="0"/>
                      </a:rPr>
                      <m:t>1</m:t>
                    </m:r>
                  </m:oMath>
                </a14:m>
                <a:r>
                  <a:rPr lang="en-US" dirty="0"/>
                  <a:t>4</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881" t="-3399" r="-881"/>
                </a:stretch>
              </a:blipFill>
            </p:spPr>
            <p:txBody>
              <a:bodyPr/>
              <a:lstStyle/>
              <a:p>
                <a:r>
                  <a:rPr lang="en-US">
                    <a:noFill/>
                  </a:rPr>
                  <a:t> </a:t>
                </a:r>
              </a:p>
            </p:txBody>
          </p:sp>
        </mc:Fallback>
      </mc:AlternateContent>
    </p:spTree>
    <p:extLst>
      <p:ext uri="{BB962C8B-B14F-4D97-AF65-F5344CB8AC3E}">
        <p14:creationId xmlns:p14="http://schemas.microsoft.com/office/powerpoint/2010/main" val="1307781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Introduction</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134050" y="1738149"/>
                <a:ext cx="10372150" cy="4303509"/>
              </a:xfrm>
            </p:spPr>
            <p:txBody>
              <a:bodyPr>
                <a:normAutofit/>
              </a:bodyPr>
              <a:lstStyle/>
              <a:p>
                <a:pPr marL="0" indent="0">
                  <a:buNone/>
                </a:pP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b="0" i="1" smtClean="0">
                            <a:latin typeface="Cambria Math" panose="02040503050406030204" pitchFamily="18" charset="0"/>
                          </a:rPr>
                          <m:t>3</m:t>
                        </m:r>
                      </m:sub>
                    </m:sSub>
                    <m:r>
                      <a:rPr lang="en-US" i="1">
                        <a:latin typeface="Cambria Math" panose="02040503050406030204" pitchFamily="18" charset="0"/>
                      </a:rPr>
                      <m:t>=</m:t>
                    </m:r>
                    <m:r>
                      <m:rPr>
                        <m:sty m:val="p"/>
                      </m:rPr>
                      <a:rPr lang="en-US">
                        <a:latin typeface="Cambria Math" panose="02040503050406030204" pitchFamily="18" charset="0"/>
                      </a:rPr>
                      <m:t>min</m:t>
                    </m:r>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b="0" i="1" smtClean="0">
                                      <a:latin typeface="Cambria Math" panose="02040503050406030204" pitchFamily="18" charset="0"/>
                                    </a:rPr>
                                    <m:t>34</m:t>
                                  </m:r>
                                </m:sub>
                              </m:sSub>
                              <m:r>
                                <m:rPr>
                                  <m:nor/>
                                </m:rPr>
                                <a:rPr lang="en-US" dirty="0"/>
                                <m:t>+ </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b="0" i="1" smtClean="0">
                                      <a:latin typeface="Cambria Math" panose="02040503050406030204" pitchFamily="18" charset="0"/>
                                    </a:rPr>
                                    <m:t>4</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b="0" i="1" smtClean="0">
                                      <a:latin typeface="Cambria Math" panose="02040503050406030204" pitchFamily="18" charset="0"/>
                                    </a:rPr>
                                    <m:t>36</m:t>
                                  </m:r>
                                </m:sub>
                              </m:sSub>
                              <m:r>
                                <m:rPr>
                                  <m:nor/>
                                </m:rPr>
                                <a:rPr lang="en-US" dirty="0"/>
                                <m:t>+ </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b="0" i="1" smtClean="0">
                                      <a:latin typeface="Cambria Math" panose="02040503050406030204" pitchFamily="18" charset="0"/>
                                    </a:rPr>
                                    <m:t>6</m:t>
                                  </m:r>
                                </m:sub>
                              </m:sSub>
                            </m:e>
                          </m:mr>
                        </m:m>
                      </m:e>
                    </m:d>
                    <m:r>
                      <a:rPr lang="en-US" i="1">
                        <a:latin typeface="Cambria Math" panose="02040503050406030204" pitchFamily="18" charset="0"/>
                      </a:rPr>
                      <m:t>=</m:t>
                    </m:r>
                    <m:r>
                      <m:rPr>
                        <m:sty m:val="p"/>
                      </m:rPr>
                      <a:rPr lang="en-US">
                        <a:latin typeface="Cambria Math" panose="02040503050406030204" pitchFamily="18" charset="0"/>
                      </a:rPr>
                      <m:t>min</m:t>
                    </m:r>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m:rPr>
                                  <m:brk m:alnAt="7"/>
                                </m:rPr>
                                <a:rPr lang="en-US" b="0" i="1" smtClean="0">
                                  <a:latin typeface="Cambria Math" panose="02040503050406030204" pitchFamily="18" charset="0"/>
                                </a:rPr>
                                <m:t>3</m:t>
                              </m:r>
                              <m:r>
                                <a:rPr lang="en-US" i="1">
                                  <a:latin typeface="Cambria Math" panose="02040503050406030204" pitchFamily="18" charset="0"/>
                                </a:rPr>
                                <m:t>+1</m:t>
                              </m:r>
                              <m:r>
                                <a:rPr lang="en-US" b="0" i="1" smtClean="0">
                                  <a:latin typeface="Cambria Math" panose="02040503050406030204" pitchFamily="18" charset="0"/>
                                </a:rPr>
                                <m:t>4</m:t>
                              </m:r>
                            </m:e>
                          </m:mr>
                          <m:mr>
                            <m:e>
                              <m:r>
                                <a:rPr lang="en-US" b="0" i="1" smtClean="0">
                                  <a:latin typeface="Cambria Math" panose="02040503050406030204" pitchFamily="18" charset="0"/>
                                </a:rPr>
                                <m:t>4+</m:t>
                              </m:r>
                              <m:r>
                                <a:rPr lang="en-US" i="1">
                                  <a:latin typeface="Cambria Math" panose="02040503050406030204" pitchFamily="18" charset="0"/>
                                </a:rPr>
                                <m:t>15</m:t>
                              </m:r>
                            </m:e>
                          </m:mr>
                        </m:m>
                      </m:e>
                    </m:d>
                    <m:r>
                      <a:rPr lang="en-US" i="1">
                        <a:latin typeface="Cambria Math" panose="02040503050406030204" pitchFamily="18" charset="0"/>
                      </a:rPr>
                      <m:t>=</m:t>
                    </m:r>
                    <m:r>
                      <a:rPr lang="en-US" b="0" i="1" smtClean="0">
                        <a:latin typeface="Cambria Math" panose="02040503050406030204" pitchFamily="18" charset="0"/>
                      </a:rPr>
                      <m:t>17</m:t>
                    </m:r>
                  </m:oMath>
                </a14:m>
                <a:endParaRPr lang="en-US" dirty="0"/>
              </a:p>
              <a:p>
                <a:pPr marL="0" indent="0">
                  <a:buNone/>
                </a:pP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b="0" i="1" smtClean="0">
                            <a:latin typeface="Cambria Math" panose="02040503050406030204" pitchFamily="18" charset="0"/>
                          </a:rPr>
                          <m:t>2</m:t>
                        </m:r>
                      </m:sub>
                    </m:sSub>
                    <m:r>
                      <a:rPr lang="en-US" i="1">
                        <a:latin typeface="Cambria Math" panose="02040503050406030204" pitchFamily="18" charset="0"/>
                      </a:rPr>
                      <m:t>=</m:t>
                    </m:r>
                    <m:r>
                      <m:rPr>
                        <m:sty m:val="p"/>
                      </m:rPr>
                      <a:rPr lang="en-US">
                        <a:latin typeface="Cambria Math" panose="02040503050406030204" pitchFamily="18" charset="0"/>
                      </a:rPr>
                      <m:t>min</m:t>
                    </m:r>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b="0" i="1" smtClean="0">
                                      <a:latin typeface="Cambria Math" panose="02040503050406030204" pitchFamily="18" charset="0"/>
                                    </a:rPr>
                                    <m:t>24</m:t>
                                  </m:r>
                                </m:sub>
                              </m:sSub>
                              <m:r>
                                <m:rPr>
                                  <m:nor/>
                                </m:rPr>
                                <a:rPr lang="en-US" dirty="0"/>
                                <m:t>+ </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b="0" i="1" smtClean="0">
                                      <a:latin typeface="Cambria Math" panose="02040503050406030204" pitchFamily="18" charset="0"/>
                                    </a:rPr>
                                    <m:t>4</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b="0" i="1" smtClean="0">
                                      <a:latin typeface="Cambria Math" panose="02040503050406030204" pitchFamily="18" charset="0"/>
                                    </a:rPr>
                                    <m:t>25</m:t>
                                  </m:r>
                                </m:sub>
                              </m:sSub>
                              <m:r>
                                <m:rPr>
                                  <m:nor/>
                                </m:rPr>
                                <a:rPr lang="en-US" dirty="0"/>
                                <m:t>+ </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b="0" i="1" smtClean="0">
                                      <a:latin typeface="Cambria Math" panose="02040503050406030204" pitchFamily="18" charset="0"/>
                                    </a:rPr>
                                    <m:t>5</m:t>
                                  </m:r>
                                </m:sub>
                              </m:sSub>
                            </m:e>
                          </m:mr>
                        </m:m>
                      </m:e>
                    </m:d>
                    <m:r>
                      <a:rPr lang="en-US" i="1">
                        <a:latin typeface="Cambria Math" panose="02040503050406030204" pitchFamily="18" charset="0"/>
                      </a:rPr>
                      <m:t>=</m:t>
                    </m:r>
                    <m:r>
                      <m:rPr>
                        <m:sty m:val="p"/>
                      </m:rPr>
                      <a:rPr lang="en-US">
                        <a:latin typeface="Cambria Math" panose="02040503050406030204" pitchFamily="18" charset="0"/>
                      </a:rPr>
                      <m:t>min</m:t>
                    </m:r>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m:rPr>
                                  <m:brk m:alnAt="7"/>
                                </m:rPr>
                                <a:rPr lang="en-US" b="0" i="1" smtClean="0">
                                  <a:latin typeface="Cambria Math" panose="02040503050406030204" pitchFamily="18" charset="0"/>
                                </a:rPr>
                                <m:t>6</m:t>
                              </m:r>
                              <m:r>
                                <a:rPr lang="en-US" i="1">
                                  <a:latin typeface="Cambria Math" panose="02040503050406030204" pitchFamily="18" charset="0"/>
                                </a:rPr>
                                <m:t>+1</m:t>
                              </m:r>
                              <m:r>
                                <a:rPr lang="en-US" b="0" i="1" smtClean="0">
                                  <a:latin typeface="Cambria Math" panose="02040503050406030204" pitchFamily="18" charset="0"/>
                                </a:rPr>
                                <m:t>4</m:t>
                              </m:r>
                            </m:e>
                          </m:mr>
                          <m:mr>
                            <m:e>
                              <m:r>
                                <a:rPr lang="en-US" i="1">
                                  <a:latin typeface="Cambria Math" panose="02040503050406030204" pitchFamily="18" charset="0"/>
                                </a:rPr>
                                <m:t>1</m:t>
                              </m:r>
                              <m:r>
                                <a:rPr lang="en-US" b="0" i="1" smtClean="0">
                                  <a:latin typeface="Cambria Math" panose="02040503050406030204" pitchFamily="18" charset="0"/>
                                </a:rPr>
                                <m:t>2</m:t>
                              </m:r>
                              <m:r>
                                <a:rPr lang="en-US" i="1">
                                  <a:latin typeface="Cambria Math" panose="02040503050406030204" pitchFamily="18" charset="0"/>
                                </a:rPr>
                                <m:t>+</m:t>
                              </m:r>
                              <m:r>
                                <a:rPr lang="en-US" b="0" i="1" smtClean="0">
                                  <a:latin typeface="Cambria Math" panose="02040503050406030204" pitchFamily="18" charset="0"/>
                                </a:rPr>
                                <m:t>1</m:t>
                              </m:r>
                              <m:r>
                                <a:rPr lang="en-US" i="1">
                                  <a:latin typeface="Cambria Math" panose="02040503050406030204" pitchFamily="18" charset="0"/>
                                </a:rPr>
                                <m:t>0</m:t>
                              </m:r>
                            </m:e>
                          </m:mr>
                        </m:m>
                      </m:e>
                    </m:d>
                    <m:r>
                      <a:rPr lang="en-US" i="1">
                        <a:latin typeface="Cambria Math" panose="02040503050406030204" pitchFamily="18" charset="0"/>
                      </a:rPr>
                      <m:t>=</m:t>
                    </m:r>
                    <m:r>
                      <a:rPr lang="en-US" b="0" i="1" smtClean="0">
                        <a:latin typeface="Cambria Math" panose="02040503050406030204" pitchFamily="18" charset="0"/>
                      </a:rPr>
                      <m:t>20</m:t>
                    </m:r>
                  </m:oMath>
                </a14:m>
                <a:endParaRPr lang="en-US" dirty="0"/>
              </a:p>
              <a:p>
                <a:pPr marL="0" indent="0">
                  <a:buNone/>
                </a:pP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b="0" i="1" smtClean="0">
                            <a:latin typeface="Cambria Math" panose="02040503050406030204" pitchFamily="18" charset="0"/>
                          </a:rPr>
                          <m:t>1</m:t>
                        </m:r>
                      </m:sub>
                    </m:sSub>
                    <m:r>
                      <a:rPr lang="en-US" i="1">
                        <a:latin typeface="Cambria Math" panose="02040503050406030204" pitchFamily="18" charset="0"/>
                      </a:rPr>
                      <m:t>=</m:t>
                    </m:r>
                    <m:r>
                      <m:rPr>
                        <m:sty m:val="p"/>
                      </m:rPr>
                      <a:rPr lang="en-US">
                        <a:latin typeface="Cambria Math" panose="02040503050406030204" pitchFamily="18" charset="0"/>
                      </a:rPr>
                      <m:t>min</m:t>
                    </m:r>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b="0" i="1" smtClean="0">
                                      <a:latin typeface="Cambria Math" panose="02040503050406030204" pitchFamily="18" charset="0"/>
                                    </a:rPr>
                                    <m:t>12</m:t>
                                  </m:r>
                                </m:sub>
                              </m:sSub>
                              <m:r>
                                <m:rPr>
                                  <m:nor/>
                                </m:rPr>
                                <a:rPr lang="en-US" dirty="0"/>
                                <m:t>+ </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b="0" i="1" smtClean="0">
                                      <a:latin typeface="Cambria Math" panose="02040503050406030204" pitchFamily="18" charset="0"/>
                                    </a:rPr>
                                    <m:t>2</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b="0" i="1" smtClean="0">
                                      <a:latin typeface="Cambria Math" panose="02040503050406030204" pitchFamily="18" charset="0"/>
                                    </a:rPr>
                                    <m:t>13</m:t>
                                  </m:r>
                                </m:sub>
                              </m:sSub>
                              <m:r>
                                <m:rPr>
                                  <m:nor/>
                                </m:rPr>
                                <a:rPr lang="en-US" dirty="0"/>
                                <m:t>+ </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b="0" i="1" smtClean="0">
                                      <a:latin typeface="Cambria Math" panose="02040503050406030204" pitchFamily="18" charset="0"/>
                                    </a:rPr>
                                    <m:t>3</m:t>
                                  </m:r>
                                </m:sub>
                              </m:sSub>
                            </m:e>
                          </m:mr>
                        </m:m>
                      </m:e>
                    </m:d>
                    <m:r>
                      <a:rPr lang="en-US" i="1">
                        <a:latin typeface="Cambria Math" panose="02040503050406030204" pitchFamily="18" charset="0"/>
                      </a:rPr>
                      <m:t>=</m:t>
                    </m:r>
                    <m:r>
                      <m:rPr>
                        <m:sty m:val="p"/>
                      </m:rPr>
                      <a:rPr lang="en-US">
                        <a:latin typeface="Cambria Math" panose="02040503050406030204" pitchFamily="18" charset="0"/>
                      </a:rPr>
                      <m:t>min</m:t>
                    </m:r>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m:rPr>
                                  <m:brk m:alnAt="7"/>
                                </m:rPr>
                                <a:rPr lang="en-US" b="0" i="1" smtClean="0">
                                  <a:latin typeface="Cambria Math" panose="02040503050406030204" pitchFamily="18" charset="0"/>
                                </a:rPr>
                                <m:t>1</m:t>
                              </m:r>
                              <m:r>
                                <a:rPr lang="en-US" i="1">
                                  <a:latin typeface="Cambria Math" panose="02040503050406030204" pitchFamily="18" charset="0"/>
                                </a:rPr>
                                <m:t>+</m:t>
                              </m:r>
                              <m:r>
                                <a:rPr lang="en-US" b="0" i="1" smtClean="0">
                                  <a:latin typeface="Cambria Math" panose="02040503050406030204" pitchFamily="18" charset="0"/>
                                </a:rPr>
                                <m:t>2</m:t>
                              </m:r>
                              <m:r>
                                <a:rPr lang="en-US" i="1">
                                  <a:latin typeface="Cambria Math" panose="02040503050406030204" pitchFamily="18" charset="0"/>
                                </a:rPr>
                                <m:t>0</m:t>
                              </m:r>
                            </m:e>
                          </m:mr>
                          <m:mr>
                            <m:e>
                              <m:r>
                                <a:rPr lang="en-US" b="0" i="1" smtClean="0">
                                  <a:latin typeface="Cambria Math" panose="02040503050406030204" pitchFamily="18" charset="0"/>
                                </a:rPr>
                                <m:t>2</m:t>
                              </m:r>
                              <m:r>
                                <a:rPr lang="en-US" i="1">
                                  <a:latin typeface="Cambria Math" panose="02040503050406030204" pitchFamily="18" charset="0"/>
                                </a:rPr>
                                <m:t>+</m:t>
                              </m:r>
                              <m:r>
                                <a:rPr lang="en-US" b="0" i="1" smtClean="0">
                                  <a:latin typeface="Cambria Math" panose="02040503050406030204" pitchFamily="18" charset="0"/>
                                </a:rPr>
                                <m:t>17</m:t>
                              </m:r>
                            </m:e>
                          </m:mr>
                        </m:m>
                      </m:e>
                    </m:d>
                    <m:r>
                      <a:rPr lang="en-US" i="1">
                        <a:latin typeface="Cambria Math" panose="02040503050406030204" pitchFamily="18" charset="0"/>
                      </a:rPr>
                      <m:t>=</m:t>
                    </m:r>
                    <m:r>
                      <a:rPr lang="en-US" b="0" i="1" smtClean="0">
                        <a:latin typeface="Cambria Math" panose="02040503050406030204" pitchFamily="18" charset="0"/>
                      </a:rPr>
                      <m:t>19</m:t>
                    </m:r>
                  </m:oMath>
                </a14:m>
                <a:endParaRPr lang="en-US" dirty="0"/>
              </a:p>
              <a:p>
                <a:pPr marL="0" indent="0" algn="just">
                  <a:buNone/>
                </a:pPr>
                <a:endParaRPr lang="en-US" dirty="0"/>
              </a:p>
              <a:p>
                <a:pPr marL="0" indent="0" algn="just">
                  <a:buNone/>
                </a:pPr>
                <a:r>
                  <a:rPr lang="en-US" dirty="0"/>
                  <a:t>Shortage path from node 1 to node 9: 1-3-4-5-7-9 with total travel time = 19.</a:t>
                </a:r>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1175" r="-1175"/>
                </a:stretch>
              </a:blipFill>
            </p:spPr>
            <p:txBody>
              <a:bodyPr/>
              <a:lstStyle/>
              <a:p>
                <a:r>
                  <a:rPr lang="en-US">
                    <a:noFill/>
                  </a:rPr>
                  <a:t> </a:t>
                </a:r>
              </a:p>
            </p:txBody>
          </p:sp>
        </mc:Fallback>
      </mc:AlternateContent>
    </p:spTree>
    <p:extLst>
      <p:ext uri="{BB962C8B-B14F-4D97-AF65-F5344CB8AC3E}">
        <p14:creationId xmlns:p14="http://schemas.microsoft.com/office/powerpoint/2010/main" val="3115224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Introduction</a:t>
            </a:r>
          </a:p>
        </p:txBody>
      </p:sp>
      <p:sp>
        <p:nvSpPr>
          <p:cNvPr id="3" name="Content Placeholder 2"/>
          <p:cNvSpPr>
            <a:spLocks noGrp="1"/>
          </p:cNvSpPr>
          <p:nvPr>
            <p:ph idx="1"/>
          </p:nvPr>
        </p:nvSpPr>
        <p:spPr>
          <a:xfrm>
            <a:off x="1134050" y="1738149"/>
            <a:ext cx="10372150" cy="4303509"/>
          </a:xfrm>
        </p:spPr>
        <p:txBody>
          <a:bodyPr>
            <a:normAutofit/>
          </a:bodyPr>
          <a:lstStyle/>
          <a:p>
            <a:pPr marL="0" indent="0" algn="just">
              <a:lnSpc>
                <a:spcPct val="100000"/>
              </a:lnSpc>
              <a:spcBef>
                <a:spcPts val="0"/>
              </a:spcBef>
              <a:buNone/>
            </a:pPr>
            <a:r>
              <a:rPr lang="en-US" sz="2400" dirty="0"/>
              <a:t>It is noted that each subproblem is associated with a network’s node and when the shortage path from node 1 to node 9 is determined, we also know the shortage paths from </a:t>
            </a:r>
            <a:r>
              <a:rPr lang="en-US" sz="2400" dirty="0">
                <a:solidFill>
                  <a:srgbClr val="0070C0"/>
                </a:solidFill>
              </a:rPr>
              <a:t>every nodes of the network to node 9</a:t>
            </a:r>
            <a:r>
              <a:rPr lang="en-US" sz="2400" dirty="0"/>
              <a:t>. </a:t>
            </a:r>
          </a:p>
        </p:txBody>
      </p:sp>
      <p:graphicFrame>
        <p:nvGraphicFramePr>
          <p:cNvPr id="4" name="Object 3">
            <a:extLst>
              <a:ext uri="{FF2B5EF4-FFF2-40B4-BE49-F238E27FC236}">
                <a16:creationId xmlns:a16="http://schemas.microsoft.com/office/drawing/2014/main" id="{FCCA3D85-E2BA-414F-9F46-B3C4DD9EA79E}"/>
              </a:ext>
            </a:extLst>
          </p:cNvPr>
          <p:cNvGraphicFramePr>
            <a:graphicFrameLocks noChangeAspect="1"/>
          </p:cNvGraphicFramePr>
          <p:nvPr>
            <p:extLst>
              <p:ext uri="{D42A27DB-BD31-4B8C-83A1-F6EECF244321}">
                <p14:modId xmlns:p14="http://schemas.microsoft.com/office/powerpoint/2010/main" val="4061297742"/>
              </p:ext>
            </p:extLst>
          </p:nvPr>
        </p:nvGraphicFramePr>
        <p:xfrm>
          <a:off x="3090704" y="3239269"/>
          <a:ext cx="6010592" cy="2618191"/>
        </p:xfrm>
        <a:graphic>
          <a:graphicData uri="http://schemas.openxmlformats.org/presentationml/2006/ole">
            <mc:AlternateContent xmlns:mc="http://schemas.openxmlformats.org/markup-compatibility/2006">
              <mc:Choice xmlns:v="urn:schemas-microsoft-com:vml" Requires="v">
                <p:oleObj spid="_x0000_s2057" name="Visio" r:id="rId3" imgW="0" imgH="0" progId="Visio.Drawing.11">
                  <p:embed/>
                </p:oleObj>
              </mc:Choice>
              <mc:Fallback>
                <p:oleObj name="Visio" r:id="rId3" imgW="0" imgH="0" progId="Visio.Drawing.11">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0704" y="3239269"/>
                        <a:ext cx="6010592" cy="2618191"/>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732510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Introduction</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134050" y="1738149"/>
                <a:ext cx="10372150" cy="4303509"/>
              </a:xfrm>
            </p:spPr>
            <p:txBody>
              <a:bodyPr>
                <a:normAutofit fontScale="62500" lnSpcReduction="20000"/>
              </a:bodyPr>
              <a:lstStyle/>
              <a:p>
                <a:pPr marL="0" indent="0" algn="just">
                  <a:lnSpc>
                    <a:spcPct val="120000"/>
                  </a:lnSpc>
                  <a:spcBef>
                    <a:spcPts val="0"/>
                  </a:spcBef>
                  <a:buNone/>
                </a:pPr>
                <a:r>
                  <a:rPr lang="en-US" sz="2900" dirty="0"/>
                  <a:t>The above problem can also be solved by use of </a:t>
                </a:r>
                <a:r>
                  <a:rPr lang="en-US" sz="2900" i="1" dirty="0">
                    <a:solidFill>
                      <a:srgbClr val="FF0000"/>
                    </a:solidFill>
                  </a:rPr>
                  <a:t>forward</a:t>
                </a:r>
                <a:r>
                  <a:rPr lang="en-US" sz="2900" dirty="0"/>
                  <a:t> recursive equation as presented below</a:t>
                </a:r>
              </a:p>
              <a:p>
                <a:pPr marL="0" lvl="0" indent="0">
                  <a:lnSpc>
                    <a:spcPct val="120000"/>
                  </a:lnSpc>
                  <a:spcBef>
                    <a:spcPts val="0"/>
                  </a:spcBef>
                  <a:buNone/>
                </a:pPr>
                <a:r>
                  <a:rPr lang="en-US" sz="2900" dirty="0">
                    <a:solidFill>
                      <a:prstClr val="black"/>
                    </a:solidFill>
                  </a:rPr>
                  <a:t>Define:</a:t>
                </a:r>
              </a:p>
              <a:p>
                <a:pPr marL="0" lvl="0" indent="0">
                  <a:lnSpc>
                    <a:spcPct val="120000"/>
                  </a:lnSpc>
                  <a:spcBef>
                    <a:spcPts val="0"/>
                  </a:spcBef>
                  <a:buNone/>
                </a:pPr>
                <a:r>
                  <a:rPr lang="en-US" sz="2900" dirty="0">
                    <a:solidFill>
                      <a:prstClr val="black"/>
                    </a:solidFill>
                  </a:rPr>
                  <a:t> 	</a:t>
                </a:r>
                <a14:m>
                  <m:oMath xmlns:m="http://schemas.openxmlformats.org/officeDocument/2006/math">
                    <m:sSub>
                      <m:sSubPr>
                        <m:ctrlPr>
                          <a:rPr lang="en-US" sz="2900" i="1">
                            <a:solidFill>
                              <a:prstClr val="black"/>
                            </a:solidFill>
                            <a:latin typeface="Cambria Math" panose="02040503050406030204" pitchFamily="18" charset="0"/>
                          </a:rPr>
                        </m:ctrlPr>
                      </m:sSubPr>
                      <m:e>
                        <m:r>
                          <a:rPr lang="en-US" sz="2900" i="1">
                            <a:solidFill>
                              <a:prstClr val="black"/>
                            </a:solidFill>
                            <a:latin typeface="Cambria Math" panose="02040503050406030204" pitchFamily="18" charset="0"/>
                          </a:rPr>
                          <m:t>𝑓</m:t>
                        </m:r>
                      </m:e>
                      <m:sub>
                        <m:r>
                          <a:rPr lang="en-US" sz="2900" b="0" i="1" smtClean="0">
                            <a:solidFill>
                              <a:prstClr val="black"/>
                            </a:solidFill>
                            <a:latin typeface="Cambria Math" panose="02040503050406030204" pitchFamily="18" charset="0"/>
                          </a:rPr>
                          <m:t>𝑗</m:t>
                        </m:r>
                      </m:sub>
                    </m:sSub>
                  </m:oMath>
                </a14:m>
                <a:r>
                  <a:rPr lang="en-US" sz="2900" dirty="0">
                    <a:solidFill>
                      <a:prstClr val="black"/>
                    </a:solidFill>
                  </a:rPr>
                  <a:t>: minimum total travel time from node 1 to node </a:t>
                </a:r>
                <a:r>
                  <a:rPr lang="en-US" sz="2900" i="1" dirty="0">
                    <a:solidFill>
                      <a:prstClr val="black"/>
                    </a:solidFill>
                  </a:rPr>
                  <a:t>j</a:t>
                </a:r>
                <a:r>
                  <a:rPr lang="en-US" sz="2900" dirty="0">
                    <a:solidFill>
                      <a:prstClr val="black"/>
                    </a:solidFill>
                  </a:rPr>
                  <a:t>.</a:t>
                </a:r>
              </a:p>
              <a:p>
                <a:pPr marL="0" lvl="0" indent="0">
                  <a:lnSpc>
                    <a:spcPct val="120000"/>
                  </a:lnSpc>
                  <a:spcBef>
                    <a:spcPts val="0"/>
                  </a:spcBef>
                  <a:buNone/>
                </a:pPr>
                <a:r>
                  <a:rPr lang="en-US" sz="2900" dirty="0">
                    <a:solidFill>
                      <a:prstClr val="black"/>
                    </a:solidFill>
                  </a:rPr>
                  <a:t> 	</a:t>
                </a:r>
                <a14:m>
                  <m:oMath xmlns:m="http://schemas.openxmlformats.org/officeDocument/2006/math">
                    <m:sSub>
                      <m:sSubPr>
                        <m:ctrlPr>
                          <a:rPr lang="en-US" sz="2900" i="1">
                            <a:solidFill>
                              <a:prstClr val="black"/>
                            </a:solidFill>
                            <a:latin typeface="Cambria Math" panose="02040503050406030204" pitchFamily="18" charset="0"/>
                          </a:rPr>
                        </m:ctrlPr>
                      </m:sSubPr>
                      <m:e>
                        <m:r>
                          <a:rPr lang="en-US" sz="2900" i="1">
                            <a:solidFill>
                              <a:prstClr val="black"/>
                            </a:solidFill>
                            <a:latin typeface="Cambria Math" panose="02040503050406030204" pitchFamily="18" charset="0"/>
                          </a:rPr>
                          <m:t>𝑡</m:t>
                        </m:r>
                      </m:e>
                      <m:sub>
                        <m:r>
                          <a:rPr lang="en-US" sz="2900" i="1">
                            <a:solidFill>
                              <a:prstClr val="black"/>
                            </a:solidFill>
                            <a:latin typeface="Cambria Math" panose="02040503050406030204" pitchFamily="18" charset="0"/>
                          </a:rPr>
                          <m:t>𝑖</m:t>
                        </m:r>
                        <m:r>
                          <a:rPr lang="en-US" sz="2900" i="1">
                            <a:solidFill>
                              <a:prstClr val="black"/>
                            </a:solidFill>
                            <a:latin typeface="Cambria Math" panose="02040503050406030204" pitchFamily="18" charset="0"/>
                          </a:rPr>
                          <m:t>𝑗</m:t>
                        </m:r>
                      </m:sub>
                    </m:sSub>
                    <m:r>
                      <a:rPr lang="en-US" sz="2900" i="1">
                        <a:solidFill>
                          <a:prstClr val="black"/>
                        </a:solidFill>
                        <a:latin typeface="Cambria Math" panose="02040503050406030204" pitchFamily="18" charset="0"/>
                      </a:rPr>
                      <m:t> </m:t>
                    </m:r>
                  </m:oMath>
                </a14:m>
                <a:r>
                  <a:rPr lang="en-US" sz="2900" dirty="0">
                    <a:solidFill>
                      <a:prstClr val="black"/>
                    </a:solidFill>
                  </a:rPr>
                  <a:t>: travel time through the directed arc </a:t>
                </a:r>
                <a14:m>
                  <m:oMath xmlns:m="http://schemas.openxmlformats.org/officeDocument/2006/math">
                    <m:d>
                      <m:dPr>
                        <m:ctrlPr>
                          <a:rPr lang="en-US" sz="2900" i="1">
                            <a:solidFill>
                              <a:prstClr val="black"/>
                            </a:solidFill>
                            <a:latin typeface="Cambria Math" panose="02040503050406030204" pitchFamily="18" charset="0"/>
                          </a:rPr>
                        </m:ctrlPr>
                      </m:dPr>
                      <m:e>
                        <m:r>
                          <a:rPr lang="en-US" sz="2900" i="1">
                            <a:solidFill>
                              <a:prstClr val="black"/>
                            </a:solidFill>
                            <a:latin typeface="Cambria Math" panose="02040503050406030204" pitchFamily="18" charset="0"/>
                          </a:rPr>
                          <m:t>𝑖</m:t>
                        </m:r>
                        <m:r>
                          <a:rPr lang="en-US" sz="2900" i="1">
                            <a:solidFill>
                              <a:prstClr val="black"/>
                            </a:solidFill>
                            <a:latin typeface="Cambria Math" panose="02040503050406030204" pitchFamily="18" charset="0"/>
                          </a:rPr>
                          <m:t>,</m:t>
                        </m:r>
                        <m:r>
                          <a:rPr lang="en-US" sz="2900" i="1">
                            <a:solidFill>
                              <a:prstClr val="black"/>
                            </a:solidFill>
                            <a:latin typeface="Cambria Math" panose="02040503050406030204" pitchFamily="18" charset="0"/>
                          </a:rPr>
                          <m:t>𝑗</m:t>
                        </m:r>
                      </m:e>
                    </m:d>
                  </m:oMath>
                </a14:m>
                <a:r>
                  <a:rPr lang="en-US" sz="2900" dirty="0">
                    <a:solidFill>
                      <a:prstClr val="black"/>
                    </a:solidFill>
                  </a:rPr>
                  <a:t>.</a:t>
                </a:r>
              </a:p>
              <a:p>
                <a:pPr marL="0" indent="0">
                  <a:lnSpc>
                    <a:spcPct val="120000"/>
                  </a:lnSpc>
                  <a:spcBef>
                    <a:spcPts val="0"/>
                  </a:spcBef>
                  <a:buNone/>
                </a:pPr>
                <a:endParaRPr lang="en-US" sz="2900" dirty="0"/>
              </a:p>
              <a:p>
                <a:pPr marL="0" indent="0">
                  <a:lnSpc>
                    <a:spcPct val="120000"/>
                  </a:lnSpc>
                  <a:spcBef>
                    <a:spcPts val="0"/>
                  </a:spcBef>
                  <a:buNone/>
                </a:pPr>
                <a:r>
                  <a:rPr lang="en-US" sz="2900" dirty="0"/>
                  <a:t>On an arbitrary arc </a:t>
                </a:r>
                <a14:m>
                  <m:oMath xmlns:m="http://schemas.openxmlformats.org/officeDocument/2006/math">
                    <m:d>
                      <m:dPr>
                        <m:ctrlPr>
                          <a:rPr lang="en-US" sz="2900" i="1">
                            <a:latin typeface="Cambria Math" panose="02040503050406030204" pitchFamily="18" charset="0"/>
                          </a:rPr>
                        </m:ctrlPr>
                      </m:dPr>
                      <m:e>
                        <m:r>
                          <a:rPr lang="en-US" sz="2900" i="1">
                            <a:latin typeface="Cambria Math" panose="02040503050406030204" pitchFamily="18" charset="0"/>
                          </a:rPr>
                          <m:t>𝑖</m:t>
                        </m:r>
                        <m:r>
                          <a:rPr lang="en-US" sz="2900" i="1">
                            <a:latin typeface="Cambria Math" panose="02040503050406030204" pitchFamily="18" charset="0"/>
                          </a:rPr>
                          <m:t>,</m:t>
                        </m:r>
                        <m:r>
                          <a:rPr lang="en-US" sz="2900" i="1">
                            <a:latin typeface="Cambria Math" panose="02040503050406030204" pitchFamily="18" charset="0"/>
                          </a:rPr>
                          <m:t>𝑗</m:t>
                        </m:r>
                      </m:e>
                    </m:d>
                  </m:oMath>
                </a14:m>
                <a:r>
                  <a:rPr lang="en-US" sz="2900" dirty="0"/>
                  <a:t>, it can be seen that:</a:t>
                </a:r>
              </a:p>
              <a:p>
                <a:pPr marL="0" indent="0">
                  <a:lnSpc>
                    <a:spcPct val="120000"/>
                  </a:lnSpc>
                  <a:spcBef>
                    <a:spcPts val="0"/>
                  </a:spcBef>
                  <a:buNone/>
                </a:pPr>
                <a:endParaRPr lang="en-US" sz="2900" dirty="0"/>
              </a:p>
              <a:p>
                <a:pPr marL="0" indent="0" algn="ctr">
                  <a:lnSpc>
                    <a:spcPct val="120000"/>
                  </a:lnSpc>
                  <a:spcBef>
                    <a:spcPts val="0"/>
                  </a:spcBef>
                  <a:buNone/>
                </a:pPr>
                <a14:m>
                  <m:oMath xmlns:m="http://schemas.openxmlformats.org/officeDocument/2006/math">
                    <m:sSub>
                      <m:sSubPr>
                        <m:ctrlPr>
                          <a:rPr lang="en-US" sz="2900" i="1">
                            <a:latin typeface="Cambria Math" panose="02040503050406030204" pitchFamily="18" charset="0"/>
                          </a:rPr>
                        </m:ctrlPr>
                      </m:sSubPr>
                      <m:e>
                        <m:r>
                          <a:rPr lang="en-US" sz="2900" i="1">
                            <a:latin typeface="Cambria Math" panose="02040503050406030204" pitchFamily="18" charset="0"/>
                          </a:rPr>
                          <m:t>𝑓</m:t>
                        </m:r>
                      </m:e>
                      <m:sub>
                        <m:r>
                          <a:rPr lang="en-US" sz="2900" b="0" i="1" smtClean="0">
                            <a:latin typeface="Cambria Math" panose="02040503050406030204" pitchFamily="18" charset="0"/>
                          </a:rPr>
                          <m:t>𝑗</m:t>
                        </m:r>
                      </m:sub>
                    </m:sSub>
                    <m:r>
                      <a:rPr lang="en-US" sz="2900" i="1">
                        <a:latin typeface="Cambria Math" panose="02040503050406030204" pitchFamily="18" charset="0"/>
                        <a:ea typeface="Cambria Math" panose="02040503050406030204" pitchFamily="18" charset="0"/>
                      </a:rPr>
                      <m:t>≤</m:t>
                    </m:r>
                    <m:sSub>
                      <m:sSubPr>
                        <m:ctrlPr>
                          <a:rPr lang="en-US" sz="2900" i="1">
                            <a:latin typeface="Cambria Math" panose="02040503050406030204" pitchFamily="18" charset="0"/>
                          </a:rPr>
                        </m:ctrlPr>
                      </m:sSubPr>
                      <m:e>
                        <m:r>
                          <a:rPr lang="en-US" sz="2900" i="1">
                            <a:latin typeface="Cambria Math" panose="02040503050406030204" pitchFamily="18" charset="0"/>
                          </a:rPr>
                          <m:t>𝑡</m:t>
                        </m:r>
                      </m:e>
                      <m:sub>
                        <m:r>
                          <a:rPr lang="en-US" sz="2900" i="1">
                            <a:latin typeface="Cambria Math" panose="02040503050406030204" pitchFamily="18" charset="0"/>
                          </a:rPr>
                          <m:t>𝑖</m:t>
                        </m:r>
                        <m:r>
                          <a:rPr lang="en-US" sz="2900" i="1">
                            <a:latin typeface="Cambria Math" panose="02040503050406030204" pitchFamily="18" charset="0"/>
                          </a:rPr>
                          <m:t>𝑗</m:t>
                        </m:r>
                      </m:sub>
                    </m:sSub>
                  </m:oMath>
                </a14:m>
                <a:r>
                  <a:rPr lang="en-US" sz="2900" dirty="0"/>
                  <a:t>+ </a:t>
                </a:r>
                <a14:m>
                  <m:oMath xmlns:m="http://schemas.openxmlformats.org/officeDocument/2006/math">
                    <m:sSub>
                      <m:sSubPr>
                        <m:ctrlPr>
                          <a:rPr lang="en-US" sz="2900" i="1">
                            <a:latin typeface="Cambria Math" panose="02040503050406030204" pitchFamily="18" charset="0"/>
                          </a:rPr>
                        </m:ctrlPr>
                      </m:sSubPr>
                      <m:e>
                        <m:r>
                          <a:rPr lang="en-US" sz="2900" i="1">
                            <a:latin typeface="Cambria Math" panose="02040503050406030204" pitchFamily="18" charset="0"/>
                          </a:rPr>
                          <m:t>𝑓</m:t>
                        </m:r>
                      </m:e>
                      <m:sub>
                        <m:r>
                          <a:rPr lang="en-US" sz="2900" b="0" i="1" smtClean="0">
                            <a:latin typeface="Cambria Math" panose="02040503050406030204" pitchFamily="18" charset="0"/>
                          </a:rPr>
                          <m:t>𝑖</m:t>
                        </m:r>
                      </m:sub>
                    </m:sSub>
                  </m:oMath>
                </a14:m>
                <a:r>
                  <a:rPr lang="en-US" sz="2900" dirty="0"/>
                  <a:t>	</a:t>
                </a:r>
                <a14:m>
                  <m:oMath xmlns:m="http://schemas.openxmlformats.org/officeDocument/2006/math">
                    <m:r>
                      <a:rPr lang="en-US" sz="2900" b="0" i="1" smtClean="0">
                        <a:latin typeface="Cambria Math" panose="02040503050406030204" pitchFamily="18" charset="0"/>
                      </a:rPr>
                      <m:t>𝑗</m:t>
                    </m:r>
                    <m:r>
                      <a:rPr lang="en-US" sz="2900" i="1" smtClean="0">
                        <a:latin typeface="Cambria Math" panose="02040503050406030204" pitchFamily="18" charset="0"/>
                        <a:ea typeface="Cambria Math" panose="02040503050406030204" pitchFamily="18" charset="0"/>
                      </a:rPr>
                      <m:t>≠</m:t>
                    </m:r>
                    <m:r>
                      <a:rPr lang="en-US" sz="2900" b="0" i="1" smtClean="0">
                        <a:latin typeface="Cambria Math" panose="02040503050406030204" pitchFamily="18" charset="0"/>
                        <a:ea typeface="Cambria Math" panose="02040503050406030204" pitchFamily="18" charset="0"/>
                      </a:rPr>
                      <m:t>1</m:t>
                    </m:r>
                    <m:r>
                      <a:rPr lang="en-US" sz="2900" i="1">
                        <a:latin typeface="Cambria Math" panose="02040503050406030204" pitchFamily="18" charset="0"/>
                        <a:ea typeface="Cambria Math" panose="02040503050406030204" pitchFamily="18" charset="0"/>
                      </a:rPr>
                      <m:t>, ∀</m:t>
                    </m:r>
                    <m:r>
                      <a:rPr lang="en-US" sz="2900" b="0" i="1" smtClean="0">
                        <a:latin typeface="Cambria Math" panose="02040503050406030204" pitchFamily="18" charset="0"/>
                        <a:ea typeface="Cambria Math" panose="02040503050406030204" pitchFamily="18" charset="0"/>
                      </a:rPr>
                      <m:t>𝑖</m:t>
                    </m:r>
                  </m:oMath>
                </a14:m>
                <a:endParaRPr lang="en-US" sz="2900" dirty="0"/>
              </a:p>
              <a:p>
                <a:pPr marL="0" indent="0">
                  <a:lnSpc>
                    <a:spcPct val="120000"/>
                  </a:lnSpc>
                  <a:spcBef>
                    <a:spcPts val="0"/>
                  </a:spcBef>
                  <a:buNone/>
                </a:pPr>
                <a:r>
                  <a:rPr lang="en-US" sz="2900" dirty="0"/>
                  <a:t>Hence:			  	 </a:t>
                </a:r>
              </a:p>
              <a:p>
                <a:pPr marL="0" indent="0" algn="ctr">
                  <a:lnSpc>
                    <a:spcPct val="120000"/>
                  </a:lnSpc>
                  <a:spcBef>
                    <a:spcPts val="0"/>
                  </a:spcBef>
                  <a:buNone/>
                </a:pPr>
                <a14:m>
                  <m:oMath xmlns:m="http://schemas.openxmlformats.org/officeDocument/2006/math">
                    <m:sSub>
                      <m:sSubPr>
                        <m:ctrlPr>
                          <a:rPr lang="en-US" sz="2900" i="1">
                            <a:latin typeface="Cambria Math" panose="02040503050406030204" pitchFamily="18" charset="0"/>
                          </a:rPr>
                        </m:ctrlPr>
                      </m:sSubPr>
                      <m:e>
                        <m:r>
                          <a:rPr lang="en-US" sz="2900" i="1">
                            <a:latin typeface="Cambria Math" panose="02040503050406030204" pitchFamily="18" charset="0"/>
                          </a:rPr>
                          <m:t>𝑓</m:t>
                        </m:r>
                      </m:e>
                      <m:sub>
                        <m:r>
                          <a:rPr lang="en-US" sz="2900" b="0" i="1" smtClean="0">
                            <a:latin typeface="Cambria Math" panose="02040503050406030204" pitchFamily="18" charset="0"/>
                          </a:rPr>
                          <m:t>𝑗</m:t>
                        </m:r>
                      </m:sub>
                    </m:sSub>
                    <m:r>
                      <a:rPr lang="en-US" sz="2900" i="1">
                        <a:latin typeface="Cambria Math" panose="02040503050406030204" pitchFamily="18" charset="0"/>
                        <a:ea typeface="Cambria Math" panose="02040503050406030204" pitchFamily="18" charset="0"/>
                      </a:rPr>
                      <m:t>≤</m:t>
                    </m:r>
                    <m:func>
                      <m:funcPr>
                        <m:ctrlPr>
                          <a:rPr lang="en-US" sz="2900" i="1">
                            <a:latin typeface="Cambria Math" panose="02040503050406030204" pitchFamily="18" charset="0"/>
                            <a:ea typeface="Cambria Math" panose="02040503050406030204" pitchFamily="18" charset="0"/>
                          </a:rPr>
                        </m:ctrlPr>
                      </m:funcPr>
                      <m:fName>
                        <m:limLow>
                          <m:limLowPr>
                            <m:ctrlPr>
                              <a:rPr lang="en-US" sz="2900" i="1">
                                <a:latin typeface="Cambria Math" panose="02040503050406030204" pitchFamily="18" charset="0"/>
                                <a:ea typeface="Cambria Math" panose="02040503050406030204" pitchFamily="18" charset="0"/>
                              </a:rPr>
                            </m:ctrlPr>
                          </m:limLowPr>
                          <m:e>
                            <m:r>
                              <m:rPr>
                                <m:sty m:val="p"/>
                              </m:rPr>
                              <a:rPr lang="en-US" sz="2900">
                                <a:latin typeface="Cambria Math" panose="02040503050406030204" pitchFamily="18" charset="0"/>
                                <a:ea typeface="Cambria Math" panose="02040503050406030204" pitchFamily="18" charset="0"/>
                              </a:rPr>
                              <m:t>min</m:t>
                            </m:r>
                          </m:e>
                          <m:lim>
                            <m:r>
                              <a:rPr lang="en-US" sz="2900" b="0" i="1" smtClean="0">
                                <a:latin typeface="Cambria Math" panose="02040503050406030204" pitchFamily="18" charset="0"/>
                                <a:ea typeface="Cambria Math" panose="02040503050406030204" pitchFamily="18" charset="0"/>
                              </a:rPr>
                              <m:t>𝑖</m:t>
                            </m:r>
                          </m:lim>
                        </m:limLow>
                      </m:fName>
                      <m:e>
                        <m:d>
                          <m:dPr>
                            <m:begChr m:val="{"/>
                            <m:endChr m:val="}"/>
                            <m:ctrlPr>
                              <a:rPr lang="en-US" sz="2900" i="1">
                                <a:latin typeface="Cambria Math" panose="02040503050406030204" pitchFamily="18" charset="0"/>
                                <a:ea typeface="Cambria Math" panose="02040503050406030204" pitchFamily="18" charset="0"/>
                              </a:rPr>
                            </m:ctrlPr>
                          </m:dPr>
                          <m:e>
                            <m:sSub>
                              <m:sSubPr>
                                <m:ctrlPr>
                                  <a:rPr lang="en-US" sz="2900" i="1">
                                    <a:latin typeface="Cambria Math" panose="02040503050406030204" pitchFamily="18" charset="0"/>
                                  </a:rPr>
                                </m:ctrlPr>
                              </m:sSubPr>
                              <m:e>
                                <m:r>
                                  <a:rPr lang="en-US" sz="2900" i="1">
                                    <a:latin typeface="Cambria Math" panose="02040503050406030204" pitchFamily="18" charset="0"/>
                                  </a:rPr>
                                  <m:t>𝑡</m:t>
                                </m:r>
                              </m:e>
                              <m:sub>
                                <m:r>
                                  <a:rPr lang="en-US" sz="2900" i="1">
                                    <a:latin typeface="Cambria Math" panose="02040503050406030204" pitchFamily="18" charset="0"/>
                                  </a:rPr>
                                  <m:t>𝑖𝑗</m:t>
                                </m:r>
                              </m:sub>
                            </m:sSub>
                            <m:r>
                              <m:rPr>
                                <m:nor/>
                              </m:rPr>
                              <a:rPr lang="en-US" sz="2900" dirty="0"/>
                              <m:t>+ </m:t>
                            </m:r>
                            <m:sSub>
                              <m:sSubPr>
                                <m:ctrlPr>
                                  <a:rPr lang="en-US" sz="2900" i="1" smtClean="0">
                                    <a:latin typeface="Cambria Math" panose="02040503050406030204" pitchFamily="18" charset="0"/>
                                  </a:rPr>
                                </m:ctrlPr>
                              </m:sSubPr>
                              <m:e>
                                <m:r>
                                  <a:rPr lang="en-US" sz="2900" i="1">
                                    <a:latin typeface="Cambria Math" panose="02040503050406030204" pitchFamily="18" charset="0"/>
                                  </a:rPr>
                                  <m:t>𝑓</m:t>
                                </m:r>
                              </m:e>
                              <m:sub>
                                <m:r>
                                  <a:rPr lang="en-US" sz="2900" b="0" i="1" smtClean="0">
                                    <a:latin typeface="Cambria Math" panose="02040503050406030204" pitchFamily="18" charset="0"/>
                                  </a:rPr>
                                  <m:t>𝑖</m:t>
                                </m:r>
                              </m:sub>
                            </m:sSub>
                          </m:e>
                        </m:d>
                      </m:e>
                    </m:func>
                  </m:oMath>
                </a14:m>
                <a:r>
                  <a:rPr lang="en-US" sz="2900" dirty="0"/>
                  <a:t> </a:t>
                </a:r>
                <a14:m>
                  <m:oMath xmlns:m="http://schemas.openxmlformats.org/officeDocument/2006/math">
                    <m:r>
                      <a:rPr lang="en-US" sz="2900">
                        <a:latin typeface="Cambria Math" panose="02040503050406030204" pitchFamily="18" charset="0"/>
                      </a:rPr>
                      <m:t>         </m:t>
                    </m:r>
                    <m:r>
                      <a:rPr lang="en-US" sz="2900" b="0" i="1" smtClean="0">
                        <a:latin typeface="Cambria Math" panose="02040503050406030204" pitchFamily="18" charset="0"/>
                      </a:rPr>
                      <m:t>𝑗</m:t>
                    </m:r>
                    <m:r>
                      <a:rPr lang="en-US" sz="2900" i="1">
                        <a:latin typeface="Cambria Math" panose="02040503050406030204" pitchFamily="18" charset="0"/>
                        <a:ea typeface="Cambria Math" panose="02040503050406030204" pitchFamily="18" charset="0"/>
                      </a:rPr>
                      <m:t>≠</m:t>
                    </m:r>
                    <m:r>
                      <a:rPr lang="en-US" sz="2900" b="0" i="1" smtClean="0">
                        <a:latin typeface="Cambria Math" panose="02040503050406030204" pitchFamily="18" charset="0"/>
                        <a:ea typeface="Cambria Math" panose="02040503050406030204" pitchFamily="18" charset="0"/>
                      </a:rPr>
                      <m:t>1</m:t>
                    </m:r>
                  </m:oMath>
                </a14:m>
                <a:endParaRPr lang="en-US" sz="2900" dirty="0"/>
              </a:p>
              <a:p>
                <a:pPr marL="0" indent="0">
                  <a:lnSpc>
                    <a:spcPct val="120000"/>
                  </a:lnSpc>
                  <a:spcBef>
                    <a:spcPts val="0"/>
                  </a:spcBef>
                  <a:buNone/>
                </a:pPr>
                <a:r>
                  <a:rPr lang="en-US" sz="2900" dirty="0"/>
                  <a:t>However, the shortage path from node 1 to node </a:t>
                </a:r>
                <a:r>
                  <a:rPr lang="en-US" sz="2900" i="1" dirty="0"/>
                  <a:t>j</a:t>
                </a:r>
                <a:r>
                  <a:rPr lang="en-US" sz="2900" dirty="0"/>
                  <a:t>  should include some intermediate node </a:t>
                </a:r>
                <a:r>
                  <a:rPr lang="en-US" sz="2900" i="1" dirty="0" err="1"/>
                  <a:t>i</a:t>
                </a:r>
                <a:r>
                  <a:rPr lang="en-US" sz="2900" dirty="0"/>
                  <a:t> (if these intermediate nodes exist).  Then,</a:t>
                </a:r>
              </a:p>
              <a:p>
                <a:pPr marL="0" indent="0" algn="ctr">
                  <a:lnSpc>
                    <a:spcPct val="120000"/>
                  </a:lnSpc>
                  <a:spcBef>
                    <a:spcPts val="0"/>
                  </a:spcBef>
                  <a:buNone/>
                </a:pPr>
                <a:endParaRPr lang="en-US" sz="2900" i="1" dirty="0">
                  <a:latin typeface="Cambria Math" panose="02040503050406030204" pitchFamily="18" charset="0"/>
                </a:endParaRPr>
              </a:p>
              <a:p>
                <a:pPr marL="0" indent="0" algn="ctr">
                  <a:lnSpc>
                    <a:spcPct val="120000"/>
                  </a:lnSpc>
                  <a:spcBef>
                    <a:spcPts val="0"/>
                  </a:spcBef>
                  <a:buNone/>
                </a:pPr>
                <a14:m>
                  <m:oMath xmlns:m="http://schemas.openxmlformats.org/officeDocument/2006/math">
                    <m:sSub>
                      <m:sSubPr>
                        <m:ctrlPr>
                          <a:rPr lang="en-US" sz="2900" i="1">
                            <a:latin typeface="Cambria Math" panose="02040503050406030204" pitchFamily="18" charset="0"/>
                          </a:rPr>
                        </m:ctrlPr>
                      </m:sSubPr>
                      <m:e>
                        <m:r>
                          <a:rPr lang="en-US" sz="2900" i="1">
                            <a:latin typeface="Cambria Math" panose="02040503050406030204" pitchFamily="18" charset="0"/>
                          </a:rPr>
                          <m:t>𝑓</m:t>
                        </m:r>
                      </m:e>
                      <m:sub>
                        <m:r>
                          <a:rPr lang="en-US" sz="2900" b="0" i="1" smtClean="0">
                            <a:latin typeface="Cambria Math" panose="02040503050406030204" pitchFamily="18" charset="0"/>
                          </a:rPr>
                          <m:t>𝑗</m:t>
                        </m:r>
                      </m:sub>
                    </m:sSub>
                    <m:r>
                      <a:rPr lang="en-US" sz="2900" i="1">
                        <a:latin typeface="Cambria Math" panose="02040503050406030204" pitchFamily="18" charset="0"/>
                      </a:rPr>
                      <m:t>=</m:t>
                    </m:r>
                    <m:func>
                      <m:funcPr>
                        <m:ctrlPr>
                          <a:rPr lang="en-US" sz="2900" i="1">
                            <a:latin typeface="Cambria Math" panose="02040503050406030204" pitchFamily="18" charset="0"/>
                            <a:ea typeface="Cambria Math" panose="02040503050406030204" pitchFamily="18" charset="0"/>
                          </a:rPr>
                        </m:ctrlPr>
                      </m:funcPr>
                      <m:fName>
                        <m:limLow>
                          <m:limLowPr>
                            <m:ctrlPr>
                              <a:rPr lang="en-US" sz="2900" i="1">
                                <a:latin typeface="Cambria Math" panose="02040503050406030204" pitchFamily="18" charset="0"/>
                                <a:ea typeface="Cambria Math" panose="02040503050406030204" pitchFamily="18" charset="0"/>
                              </a:rPr>
                            </m:ctrlPr>
                          </m:limLowPr>
                          <m:e>
                            <m:r>
                              <m:rPr>
                                <m:sty m:val="p"/>
                              </m:rPr>
                              <a:rPr lang="en-US" sz="2900">
                                <a:latin typeface="Cambria Math" panose="02040503050406030204" pitchFamily="18" charset="0"/>
                                <a:ea typeface="Cambria Math" panose="02040503050406030204" pitchFamily="18" charset="0"/>
                              </a:rPr>
                              <m:t>min</m:t>
                            </m:r>
                          </m:e>
                          <m:lim>
                            <m:r>
                              <a:rPr lang="en-US" sz="2900" b="0" i="1" smtClean="0">
                                <a:latin typeface="Cambria Math" panose="02040503050406030204" pitchFamily="18" charset="0"/>
                                <a:ea typeface="Cambria Math" panose="02040503050406030204" pitchFamily="18" charset="0"/>
                              </a:rPr>
                              <m:t>𝑖</m:t>
                            </m:r>
                          </m:lim>
                        </m:limLow>
                      </m:fName>
                      <m:e>
                        <m:d>
                          <m:dPr>
                            <m:begChr m:val="{"/>
                            <m:endChr m:val="}"/>
                            <m:ctrlPr>
                              <a:rPr lang="en-US" sz="2900" i="1">
                                <a:latin typeface="Cambria Math" panose="02040503050406030204" pitchFamily="18" charset="0"/>
                                <a:ea typeface="Cambria Math" panose="02040503050406030204" pitchFamily="18" charset="0"/>
                              </a:rPr>
                            </m:ctrlPr>
                          </m:dPr>
                          <m:e>
                            <m:sSub>
                              <m:sSubPr>
                                <m:ctrlPr>
                                  <a:rPr lang="en-US" sz="2900" i="1">
                                    <a:latin typeface="Cambria Math" panose="02040503050406030204" pitchFamily="18" charset="0"/>
                                  </a:rPr>
                                </m:ctrlPr>
                              </m:sSubPr>
                              <m:e>
                                <m:r>
                                  <a:rPr lang="en-US" sz="2900" i="1">
                                    <a:latin typeface="Cambria Math" panose="02040503050406030204" pitchFamily="18" charset="0"/>
                                  </a:rPr>
                                  <m:t>𝑡</m:t>
                                </m:r>
                              </m:e>
                              <m:sub>
                                <m:r>
                                  <a:rPr lang="en-US" sz="2900" i="1">
                                    <a:latin typeface="Cambria Math" panose="02040503050406030204" pitchFamily="18" charset="0"/>
                                  </a:rPr>
                                  <m:t>𝑖𝑗</m:t>
                                </m:r>
                              </m:sub>
                            </m:sSub>
                            <m:r>
                              <m:rPr>
                                <m:nor/>
                              </m:rPr>
                              <a:rPr lang="en-US" sz="2900" dirty="0"/>
                              <m:t>+ </m:t>
                            </m:r>
                            <m:sSub>
                              <m:sSubPr>
                                <m:ctrlPr>
                                  <a:rPr lang="en-US" sz="2900" i="1">
                                    <a:latin typeface="Cambria Math" panose="02040503050406030204" pitchFamily="18" charset="0"/>
                                  </a:rPr>
                                </m:ctrlPr>
                              </m:sSubPr>
                              <m:e>
                                <m:r>
                                  <a:rPr lang="en-US" sz="2900" i="1">
                                    <a:latin typeface="Cambria Math" panose="02040503050406030204" pitchFamily="18" charset="0"/>
                                  </a:rPr>
                                  <m:t>𝑓</m:t>
                                </m:r>
                              </m:e>
                              <m:sub>
                                <m:r>
                                  <a:rPr lang="en-US" sz="2900" b="0" i="1" smtClean="0">
                                    <a:latin typeface="Cambria Math" panose="02040503050406030204" pitchFamily="18" charset="0"/>
                                  </a:rPr>
                                  <m:t>𝑖</m:t>
                                </m:r>
                              </m:sub>
                            </m:sSub>
                          </m:e>
                        </m:d>
                      </m:e>
                    </m:func>
                  </m:oMath>
                </a14:m>
                <a:r>
                  <a:rPr lang="en-US" sz="2900" dirty="0"/>
                  <a:t> </a:t>
                </a:r>
                <a14:m>
                  <m:oMath xmlns:m="http://schemas.openxmlformats.org/officeDocument/2006/math">
                    <m:r>
                      <a:rPr lang="en-US" sz="2900">
                        <a:latin typeface="Cambria Math" panose="02040503050406030204" pitchFamily="18" charset="0"/>
                      </a:rPr>
                      <m:t>         </m:t>
                    </m:r>
                    <m:r>
                      <a:rPr lang="en-US" sz="2900" b="0" i="1" smtClean="0">
                        <a:latin typeface="Cambria Math" panose="02040503050406030204" pitchFamily="18" charset="0"/>
                      </a:rPr>
                      <m:t>𝑗</m:t>
                    </m:r>
                    <m:r>
                      <a:rPr lang="en-US" sz="2900" i="1">
                        <a:latin typeface="Cambria Math" panose="02040503050406030204" pitchFamily="18" charset="0"/>
                        <a:ea typeface="Cambria Math" panose="02040503050406030204" pitchFamily="18" charset="0"/>
                      </a:rPr>
                      <m:t>≠</m:t>
                    </m:r>
                    <m:r>
                      <a:rPr lang="en-US" sz="2900" b="0" i="1" smtClean="0">
                        <a:latin typeface="Cambria Math" panose="02040503050406030204" pitchFamily="18" charset="0"/>
                        <a:ea typeface="Cambria Math" panose="02040503050406030204" pitchFamily="18" charset="0"/>
                      </a:rPr>
                      <m:t>1</m:t>
                    </m:r>
                  </m:oMath>
                </a14:m>
                <a:endParaRPr lang="en-US" sz="2900" dirty="0"/>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134050" y="1738149"/>
                <a:ext cx="10372150" cy="4303509"/>
              </a:xfrm>
              <a:blipFill>
                <a:blip r:embed="rId2"/>
                <a:stretch>
                  <a:fillRect l="-470" t="-708" r="-353"/>
                </a:stretch>
              </a:blipFill>
            </p:spPr>
            <p:txBody>
              <a:bodyPr/>
              <a:lstStyle/>
              <a:p>
                <a:r>
                  <a:rPr lang="en-US">
                    <a:noFill/>
                  </a:rPr>
                  <a:t> </a:t>
                </a:r>
              </a:p>
            </p:txBody>
          </p:sp>
        </mc:Fallback>
      </mc:AlternateContent>
    </p:spTree>
    <p:extLst>
      <p:ext uri="{BB962C8B-B14F-4D97-AF65-F5344CB8AC3E}">
        <p14:creationId xmlns:p14="http://schemas.microsoft.com/office/powerpoint/2010/main" val="13560950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9" id="{C62A709E-BDC5-A046-9ECD-57A6FD34528D}" vid="{392FA3C1-01DE-2349-B0AB-32C1135A0C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553</TotalTime>
  <Words>3003</Words>
  <Application>Microsoft Office PowerPoint</Application>
  <PresentationFormat>Widescreen</PresentationFormat>
  <Paragraphs>369</Paragraphs>
  <Slides>45</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45</vt:i4>
      </vt:variant>
    </vt:vector>
  </HeadingPairs>
  <TitlesOfParts>
    <vt:vector size="53" baseType="lpstr">
      <vt:lpstr>Arial</vt:lpstr>
      <vt:lpstr>Calibri</vt:lpstr>
      <vt:lpstr>Calibri Light</vt:lpstr>
      <vt:lpstr>Cambria Math</vt:lpstr>
      <vt:lpstr>Times New Roman</vt:lpstr>
      <vt:lpstr>Office Theme</vt:lpstr>
      <vt:lpstr>Microsoft Visio 2003-2010 Drawing</vt:lpstr>
      <vt:lpstr>MathType 6.0 Equation</vt:lpstr>
      <vt:lpstr>PowerPoint Presentation</vt:lpstr>
      <vt:lpstr>PowerPoint Presentation</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Introduction Bellman’s Principle of Optimality</vt:lpstr>
      <vt:lpstr>Introduction Bellman’s Principle of Optimality</vt:lpstr>
      <vt:lpstr>Introduction Bellman’s Principle of Optimality</vt:lpstr>
      <vt:lpstr>Introduction Bellman’s Principle of Optimality</vt:lpstr>
      <vt:lpstr>Introduction Bellman’s Principle of Optimality</vt:lpstr>
      <vt:lpstr>Introduction Bellman’s Principle of Optimality</vt:lpstr>
      <vt:lpstr>Introduction Bellman’s Principle of Optimality</vt:lpstr>
      <vt:lpstr>Introduction Bellman’s Principle of Optimality</vt:lpstr>
      <vt:lpstr>Introduction Bellman’s Principle of Optimality</vt:lpstr>
      <vt:lpstr>Introduction Bellman’s Principle of Optimality</vt:lpstr>
      <vt:lpstr>Introduction Bellman’s Principle of Optimality</vt:lpstr>
      <vt:lpstr>Introduction Bellman’s Principle of Optimality</vt:lpstr>
      <vt:lpstr>Introduction Bellman’s Principle of Optimality</vt:lpstr>
      <vt:lpstr>Introduction Bellman’s Principle of Optimality</vt:lpstr>
      <vt:lpstr>Introduction Bellman’s Principle of Optimality</vt:lpstr>
      <vt:lpstr>Introduction Bellman’s Principle of Optimality</vt:lpstr>
      <vt:lpstr>Introduction Bellman’s Principle of Optimality</vt:lpstr>
      <vt:lpstr>Introduction Bellman’s Principle of Optimality</vt:lpstr>
      <vt:lpstr>Introduction Bellman’s Principle of Optimality</vt:lpstr>
      <vt:lpstr>Introduction Bellman’s Principle of Optimality</vt:lpstr>
      <vt:lpstr>Introduction Bellman’s Principle of Optimality</vt:lpstr>
      <vt:lpstr>Introduction Bellman’s Principle of Optimality</vt:lpstr>
      <vt:lpstr>Introduction Bellman’s Principle of Optimality</vt:lpstr>
      <vt:lpstr>Introduction Bellman’s Principle of Optimality</vt:lpstr>
      <vt:lpstr>Introduction Bellman’s Principle of Optimality</vt:lpstr>
      <vt:lpstr>Introduction Bellman’s Principle of Optimality</vt:lpstr>
      <vt:lpstr>Introduction Bellman’s Principle of Optimality</vt:lpstr>
      <vt:lpstr>Introduction Bellman’s Principle of Optimality</vt:lpstr>
      <vt:lpstr>Introduction Bellman’s Principle of Optimality</vt:lpstr>
      <vt:lpstr>Introduction Bellman’s Principle of Optimality</vt:lpstr>
      <vt:lpstr>Introduction Bellman’s Principle of Optimality</vt:lpstr>
      <vt:lpstr>Introduction Bellman’s Principle of Optimality</vt:lpstr>
      <vt:lpstr>Introduction Bellman’s Principle of Optimality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Huynh Trung Luong</dc:creator>
  <cp:lastModifiedBy>Huynh Trung Luong</cp:lastModifiedBy>
  <cp:revision>59</cp:revision>
  <dcterms:created xsi:type="dcterms:W3CDTF">2019-10-02T07:34:54Z</dcterms:created>
  <dcterms:modified xsi:type="dcterms:W3CDTF">2019-11-19T09:04:29Z</dcterms:modified>
</cp:coreProperties>
</file>