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93" r:id="rId3"/>
    <p:sldId id="290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5" r:id="rId15"/>
    <p:sldId id="306" r:id="rId16"/>
    <p:sldId id="307" r:id="rId17"/>
    <p:sldId id="308" r:id="rId18"/>
    <p:sldId id="309" r:id="rId19"/>
    <p:sldId id="310" r:id="rId20"/>
    <p:sldId id="315" r:id="rId21"/>
    <p:sldId id="316" r:id="rId22"/>
    <p:sldId id="317" r:id="rId23"/>
    <p:sldId id="31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7DF6E65-56AE-4916-8FD6-26EE4009862F}">
          <p14:sldIdLst>
            <p14:sldId id="257"/>
            <p14:sldId id="293"/>
          </p14:sldIdLst>
        </p14:section>
        <p14:section name="Untitled Section" id="{85306A4D-7A6A-4D94-8672-EA660703CEF9}">
          <p14:sldIdLst>
            <p14:sldId id="290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5"/>
            <p14:sldId id="306"/>
            <p14:sldId id="307"/>
            <p14:sldId id="308"/>
            <p14:sldId id="309"/>
            <p14:sldId id="310"/>
            <p14:sldId id="315"/>
            <p14:sldId id="316"/>
            <p14:sldId id="317"/>
            <p14:sldId id="31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38.png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3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800" dirty="0">
                <a:solidFill>
                  <a:srgbClr val="002060"/>
                </a:solidFill>
              </a:rPr>
              <a:t>Advanced Optimization: </a:t>
            </a:r>
          </a:p>
          <a:p>
            <a:r>
              <a:rPr lang="en-US" dirty="0">
                <a:solidFill>
                  <a:srgbClr val="002060"/>
                </a:solidFill>
              </a:rPr>
              <a:t>Techniques and Industrial Applications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51033F-DC79-40D3-B922-49AF37BB8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Optimality Conditions for Unconstrained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000" dirty="0"/>
                  <a:t>2.  We also have: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0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0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0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0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0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0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0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0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0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000" dirty="0"/>
                  <a:t>Hence,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/>
                  <a:t> is positive semidefinite.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3"/>
                <a:stretch>
                  <a:fillRect l="-588" t="-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ED914C68-FE72-49C7-89FD-544D23F59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061" y="322027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EA2B599-E113-4724-802B-E608C15AB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1E3A4E1-797B-4F79-9C82-DCB7BF9B67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507913"/>
              </p:ext>
            </p:extLst>
          </p:nvPr>
        </p:nvGraphicFramePr>
        <p:xfrm>
          <a:off x="2667483" y="2347015"/>
          <a:ext cx="6396038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4" imgW="6400800" imgH="1981080" progId="Equation.DSMT4">
                  <p:embed/>
                </p:oleObj>
              </mc:Choice>
              <mc:Fallback>
                <p:oleObj name="Equation" r:id="rId4" imgW="6400800" imgH="19810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483" y="2347015"/>
                        <a:ext cx="6396038" cy="197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876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Optimality Conditions for Unconstrained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/>
                  <a:t>Note</a:t>
                </a:r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positive semidefinite” does </a:t>
                </a:r>
                <a:r>
                  <a:rPr lang="en-US" i="1" dirty="0">
                    <a:solidFill>
                      <a:srgbClr val="FF0000"/>
                    </a:solidFill>
                  </a:rPr>
                  <a:t>not necessarily imply </a:t>
                </a:r>
                <a:r>
                  <a:rPr lang="en-US" dirty="0"/>
                  <a:t>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a local minimum.  For example, 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  It can be checked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not a local minimum although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is positive semidefinite.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175" t="-2408" r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ED914C68-FE72-49C7-89FD-544D23F59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061" y="322027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02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Optimality Conditions for Unconstrained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b="1" u="sng" dirty="0">
                    <a:solidFill>
                      <a:srgbClr val="FF0000"/>
                    </a:solidFill>
                  </a:rPr>
                  <a:t>Theorem</a:t>
                </a:r>
                <a:r>
                  <a:rPr lang="en-US" dirty="0">
                    <a:solidFill>
                      <a:srgbClr val="FF0000"/>
                    </a:solidFill>
                  </a:rPr>
                  <a:t>: Second Order Sufficient Conditions for Optimality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If satisfies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</a:t>
                </a:r>
                <a:r>
                  <a:rPr lang="en-US" dirty="0">
                    <a:solidFill>
                      <a:schemeClr val="accent1"/>
                    </a:solidFill>
                  </a:rPr>
                  <a:t>positive definite</a:t>
                </a:r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a strict local minimum.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u="sng" dirty="0"/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u="sng" dirty="0"/>
                  <a:t>Proof</a:t>
                </a:r>
                <a:r>
                  <a:rPr lang="en-US" dirty="0"/>
                  <a:t>:</a:t>
                </a:r>
              </a:p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2!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(.)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Due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is positive definite: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Hence,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 This means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a strict local minimum.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058" t="-2266" r="-999" b="-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ED914C68-FE72-49C7-89FD-544D23F59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061" y="322027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7B898E6-33A0-42D3-B93F-A87691F17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39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Optimality Conditions for Unconstrained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/>
                  <a:t>Note</a:t>
                </a:r>
                <a:r>
                  <a:rPr lang="en-US" dirty="0"/>
                  <a:t>: </a:t>
                </a:r>
              </a:p>
              <a:p>
                <a:pPr marL="0" indent="0" algn="just">
                  <a:buNone/>
                </a:pPr>
                <a:r>
                  <a:rPr lang="en-US" dirty="0"/>
                  <a:t>“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a strict local minimum” does not imply that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is positive definite”.  For example, 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</m:oMath>
                </a14:m>
                <a:r>
                  <a:rPr lang="en-US" dirty="0"/>
                  <a:t> 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/>
                  <a:t>.  It is easily to prove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/>
                  <a:t> is a strict local minimum (actually, a strict global minimum).  However,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But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sup>
                              </m:sSub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is not positive definite!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175" t="-2408" r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ED914C68-FE72-49C7-89FD-544D23F59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061" y="322027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95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Optimality Conditions for Unconstrained Optimization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Convex Function and Global Optimality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u="sng" dirty="0"/>
                  <a:t>Definition 4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r>
                  <a:rPr lang="en-US" dirty="0"/>
                  <a:t> is convex over convex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if for any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𝐲</m:t>
                        </m:r>
                      </m:e>
                    </m:d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u="sng" dirty="0"/>
                  <a:t>Theorem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r>
                  <a:rPr lang="en-US" dirty="0"/>
                  <a:t> is convex over convex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if and only if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𝐲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𝐲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 	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175" t="-3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ED914C68-FE72-49C7-89FD-544D23F59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061" y="322027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55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Optimality Conditions for Unconstrained Optimization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Convex Function and Global Optimality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u="sng" dirty="0"/>
                  <a:t>Proof</a:t>
                </a:r>
                <a:r>
                  <a:rPr lang="en-US" dirty="0"/>
                  <a:t>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1.  Assume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r>
                  <a:rPr lang="en-US" dirty="0"/>
                  <a:t> is convex over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  We have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𝐲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𝐲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𝐲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𝐲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𝐲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(Note that: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𝐝</m:t>
                                </m:r>
                              </m:e>
                            </m:d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</m:func>
                  </m:oMath>
                </a14:m>
                <a:r>
                  <a:rPr lang="en-US" dirty="0"/>
                  <a:t>  )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Hence, 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𝐲</m:t>
                        </m:r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058" t="-1275" b="-1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ED914C68-FE72-49C7-89FD-544D23F59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061" y="322027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79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Optimality Conditions for Unconstrained Optimization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Convex Function and Global Optimality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2.  Assume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𝐲</m:t>
                        </m:r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𝐲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𝐳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𝐲</m:t>
                    </m:r>
                  </m:oMath>
                </a14:m>
                <a:r>
                  <a:rPr lang="en-US" dirty="0"/>
                  <a:t>.  By the assumption, we have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𝐲</m:t>
                        </m:r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Multiply the two inequalities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dirty="0"/>
                  <a:t>, respectively, and summing them up, we have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𝐲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𝐲</m:t>
                              </m:r>
                              <m:r>
                                <a:rPr lang="en-US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 or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𝐲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Hence,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r>
                  <a:rPr lang="en-US" dirty="0"/>
                  <a:t> is convex.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764" t="-850" r="-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ED914C68-FE72-49C7-89FD-544D23F59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061" y="322027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82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Optimality Conditions for Unconstrained Optimization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Convex Function and Global Optimality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b="1" u="sng" dirty="0">
                    <a:solidFill>
                      <a:srgbClr val="FF0000"/>
                    </a:solidFill>
                  </a:rPr>
                  <a:t>Theorem</a:t>
                </a:r>
                <a:r>
                  <a:rPr lang="en-US" b="1" dirty="0">
                    <a:solidFill>
                      <a:srgbClr val="FF0000"/>
                    </a:solidFill>
                  </a:rPr>
                  <a:t>: Global Optimality for Convex Function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For a convex function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satisfies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a global minimum.  Conversely,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a global minimum,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u="sng" dirty="0"/>
                  <a:t>Proof</a:t>
                </a:r>
                <a:r>
                  <a:rPr lang="en-US" dirty="0"/>
                  <a:t>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convex set), assume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differentiable convex function, we have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/>
                  <a:t> 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/>
                  <a:t>, i.e.,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a global minimum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764" t="-850" r="-1704" b="-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ED914C68-FE72-49C7-89FD-544D23F59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061" y="322027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25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Optimality Conditions for Constrained Optimization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Consider the problem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(</a:t>
                </a:r>
                <a:r>
                  <a:rPr lang="en-US" b="1" dirty="0"/>
                  <a:t>P</a:t>
                </a:r>
                <a:r>
                  <a:rPr lang="en-US" dirty="0"/>
                  <a:t>)	Min 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dirty="0"/>
                  <a:t>	 	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</a:t>
                </a:r>
                <a:r>
                  <a:rPr lang="en-US" dirty="0" err="1"/>
                  <a:t>s.t.</a:t>
                </a: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	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		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The </a:t>
                </a:r>
                <a:r>
                  <a:rPr lang="en-US" dirty="0" err="1"/>
                  <a:t>Lagrangian</a:t>
                </a:r>
                <a:r>
                  <a:rPr lang="en-US" dirty="0"/>
                  <a:t> function of the problem is defined as: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𝛌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In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’s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) are Lagrange multipliers.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058" t="-1275" b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ED914C68-FE72-49C7-89FD-544D23F59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061" y="322027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37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Optimality Conditions for Constrained Optimization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err="1">
                <a:solidFill>
                  <a:srgbClr val="FF0000"/>
                </a:solidFill>
              </a:rPr>
              <a:t>Karush</a:t>
            </a:r>
            <a:r>
              <a:rPr lang="en-US" dirty="0">
                <a:solidFill>
                  <a:srgbClr val="FF0000"/>
                </a:solidFill>
              </a:rPr>
              <a:t>-Kuhn-Tucker (KKT) Necessary Condition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a local minimum of (</a:t>
                </a:r>
                <a:r>
                  <a:rPr lang="en-US" b="1" dirty="0">
                    <a:solidFill>
                      <a:srgbClr val="0070C0"/>
                    </a:solidFill>
                  </a:rPr>
                  <a:t>P</a:t>
                </a:r>
                <a:r>
                  <a:rPr lang="en-US" dirty="0">
                    <a:solidFill>
                      <a:srgbClr val="0070C0"/>
                    </a:solidFill>
                  </a:rPr>
                  <a:t>), then there should exist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𝛌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𝛌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are the solutions of: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70C0"/>
                    </a:solidFill>
                  </a:rPr>
                  <a:t>		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70C0"/>
                    </a:solidFill>
                  </a:rPr>
                  <a:t>		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	 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175" t="-2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ED914C68-FE72-49C7-89FD-544D23F59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061" y="322027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0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800" dirty="0">
                <a:solidFill>
                  <a:srgbClr val="002060"/>
                </a:solidFill>
              </a:rPr>
              <a:t>Session 1.4: </a:t>
            </a:r>
          </a:p>
          <a:p>
            <a:r>
              <a:rPr lang="en-US" sz="4800" dirty="0">
                <a:solidFill>
                  <a:srgbClr val="002060"/>
                </a:solidFill>
              </a:rPr>
              <a:t>Non-linear Optimization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51033F-DC79-40D3-B922-49AF37BB8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4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Optimality Conditions for Constrained Optimization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err="1">
                <a:solidFill>
                  <a:srgbClr val="FF0000"/>
                </a:solidFill>
              </a:rPr>
              <a:t>Karush</a:t>
            </a:r>
            <a:r>
              <a:rPr lang="en-US" dirty="0">
                <a:solidFill>
                  <a:srgbClr val="FF0000"/>
                </a:solidFill>
              </a:rPr>
              <a:t>-Kuhn-Tucker (KKT) Necessary Condition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/>
                  <a:t>Notes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If the </a:t>
                </a:r>
                <a:r>
                  <a:rPr lang="en-US" dirty="0">
                    <a:solidFill>
                      <a:schemeClr val="tx1"/>
                    </a:solidFill>
                  </a:rPr>
                  <a:t>constraint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then the condition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is: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If the constraint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is unrestricted in sign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en-US" dirty="0"/>
                  <a:t>The KKT condition is also sufficient if program (</a:t>
                </a:r>
                <a:r>
                  <a:rPr lang="en-US" b="1" dirty="0"/>
                  <a:t>P</a:t>
                </a:r>
                <a:r>
                  <a:rPr lang="en-US" dirty="0"/>
                  <a:t>) is a </a:t>
                </a:r>
                <a:r>
                  <a:rPr lang="en-US" dirty="0">
                    <a:solidFill>
                      <a:srgbClr val="0070C0"/>
                    </a:solidFill>
                  </a:rPr>
                  <a:t>convex program</a:t>
                </a:r>
                <a:r>
                  <a:rPr lang="en-US" dirty="0"/>
                  <a:t>, i.e., if </a:t>
                </a:r>
                <a:r>
                  <a:rPr lang="en-US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𝛌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 satisfies the KKT conditions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is a </a:t>
                </a:r>
                <a:r>
                  <a:rPr lang="en-US" i="1" dirty="0">
                    <a:solidFill>
                      <a:srgbClr val="FF0000"/>
                    </a:solidFill>
                  </a:rPr>
                  <a:t>global minimum </a:t>
                </a:r>
                <a:r>
                  <a:rPr lang="en-US" dirty="0"/>
                  <a:t>for (</a:t>
                </a:r>
                <a:r>
                  <a:rPr lang="en-US" b="1" dirty="0"/>
                  <a:t>P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175" t="-2408" r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ED914C68-FE72-49C7-89FD-544D23F59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061" y="322027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00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Optimality Conditions for Constrained Optimization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 algn="ctr">
                  <a:buNone/>
                </a:pPr>
                <a:r>
                  <a:rPr lang="en-US" b="1" u="sng" dirty="0"/>
                  <a:t>Convex Program</a:t>
                </a:r>
              </a:p>
              <a:p>
                <a:pPr marL="0" indent="0">
                  <a:buNone/>
                </a:pPr>
                <a:r>
                  <a:rPr lang="en-US" dirty="0"/>
                  <a:t>Consider the program: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(</a:t>
                </a:r>
                <a:r>
                  <a:rPr lang="en-US" b="1" dirty="0"/>
                  <a:t>P</a:t>
                </a:r>
                <a:r>
                  <a:rPr lang="en-US" dirty="0"/>
                  <a:t>)	Min 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dirty="0"/>
                  <a:t>	 	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</a:t>
                </a:r>
                <a:r>
                  <a:rPr lang="en-US" dirty="0" err="1"/>
                  <a:t>s.t.</a:t>
                </a: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 	</a:t>
                </a:r>
              </a:p>
              <a:p>
                <a:pPr marL="0" indent="0">
                  <a:buNone/>
                </a:pPr>
                <a:r>
                  <a:rPr lang="en-US" dirty="0"/>
                  <a:t>The above program is a convex program if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sz="2800" dirty="0"/>
                  <a:t> is a convex function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sz="2800" dirty="0"/>
                  <a:t> 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) are convex functions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sz="2800" dirty="0"/>
                  <a:t> 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+1,…,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) are concave functions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sz="2800" dirty="0"/>
                  <a:t> 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+1,…,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) are linear functions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881" t="-3399" b="-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ED914C68-FE72-49C7-89FD-544D23F59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061" y="322027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82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Optimality Conditions for Constrained Optimization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u="sng" dirty="0"/>
                  <a:t>Example</a:t>
                </a:r>
                <a:r>
                  <a:rPr lang="en-US" dirty="0"/>
                  <a:t>:  Consider the problem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(</a:t>
                </a:r>
                <a:r>
                  <a:rPr lang="en-US" b="1" dirty="0"/>
                  <a:t>P</a:t>
                </a:r>
                <a:r>
                  <a:rPr lang="en-US" dirty="0"/>
                  <a:t>)	Min 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	 	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</a:t>
                </a:r>
                <a:r>
                  <a:rPr lang="en-US" dirty="0" err="1"/>
                  <a:t>s.t.</a:t>
                </a: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1         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2         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The above program is a convex program.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058" t="-3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ED914C68-FE72-49C7-89FD-544D23F59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061" y="322027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71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Optimality Conditions for Constrained Optimization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The KKT conditions are given as: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The solution (global minimum) 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3"/>
                <a:stretch>
                  <a:fillRect l="-588" t="-1275" b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ED914C68-FE72-49C7-89FD-544D23F59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061" y="322027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6765197-D91A-48FB-A741-EE0DCBA32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88E1DFF-F924-4FF9-B4FF-C98B61A3AC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274374"/>
              </p:ext>
            </p:extLst>
          </p:nvPr>
        </p:nvGraphicFramePr>
        <p:xfrm>
          <a:off x="1267651" y="2512598"/>
          <a:ext cx="189706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4" imgW="1892160" imgH="330120" progId="Equation.DSMT4">
                  <p:embed/>
                </p:oleObj>
              </mc:Choice>
              <mc:Fallback>
                <p:oleObj name="Equation" r:id="rId4" imgW="1892160" imgH="3301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7651" y="2512598"/>
                        <a:ext cx="1897063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>
            <a:extLst>
              <a:ext uri="{FF2B5EF4-FFF2-40B4-BE49-F238E27FC236}">
                <a16:creationId xmlns:a16="http://schemas.microsoft.com/office/drawing/2014/main" id="{59FEB87A-84B9-4C2F-804D-F122B1C8B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6107" y="192407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A4A7E11-8571-4AFE-ABE0-2A452C86C1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943523"/>
              </p:ext>
            </p:extLst>
          </p:nvPr>
        </p:nvGraphicFramePr>
        <p:xfrm>
          <a:off x="4412354" y="1738950"/>
          <a:ext cx="60325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6" imgW="6032160" imgH="1879560" progId="Equation.DSMT4">
                  <p:embed/>
                </p:oleObj>
              </mc:Choice>
              <mc:Fallback>
                <p:oleObj name="Equation" r:id="rId6" imgW="6032160" imgH="18795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2354" y="1738950"/>
                        <a:ext cx="6032500" cy="187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>
            <a:extLst>
              <a:ext uri="{FF2B5EF4-FFF2-40B4-BE49-F238E27FC236}">
                <a16:creationId xmlns:a16="http://schemas.microsoft.com/office/drawing/2014/main" id="{37CABA38-73E8-419B-96D1-0189D3293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99AFDB5-DBB6-4BD1-A1E4-5D8FC9BC90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496884"/>
              </p:ext>
            </p:extLst>
          </p:nvPr>
        </p:nvGraphicFramePr>
        <p:xfrm>
          <a:off x="3426516" y="3197489"/>
          <a:ext cx="1971675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8" imgW="1968480" imgH="2057400" progId="Equation.DSMT4">
                  <p:embed/>
                </p:oleObj>
              </mc:Choice>
              <mc:Fallback>
                <p:oleObj name="Equation" r:id="rId8" imgW="1968480" imgH="2057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6516" y="3197489"/>
                        <a:ext cx="1971675" cy="205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1">
            <a:extLst>
              <a:ext uri="{FF2B5EF4-FFF2-40B4-BE49-F238E27FC236}">
                <a16:creationId xmlns:a16="http://schemas.microsoft.com/office/drawing/2014/main" id="{377A1AB2-73FD-47B2-B418-FBF6C031D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0FAD1194-0586-41C1-A376-44AE3EBD9C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306042"/>
              </p:ext>
            </p:extLst>
          </p:nvPr>
        </p:nvGraphicFramePr>
        <p:xfrm>
          <a:off x="5721834" y="3216566"/>
          <a:ext cx="193357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10" imgW="1930320" imgH="1091880" progId="Equation.DSMT4">
                  <p:embed/>
                </p:oleObj>
              </mc:Choice>
              <mc:Fallback>
                <p:oleObj name="Equation" r:id="rId10" imgW="1930320" imgH="10918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1834" y="3216566"/>
                        <a:ext cx="1933575" cy="1089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1417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Optimality Conditions for Unconstrained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Consider an unconstrained minimization problem: 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Then,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514350" indent="-514350">
                  <a:lnSpc>
                    <a:spcPct val="12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a </a:t>
                </a:r>
                <a:r>
                  <a:rPr lang="en-US" i="1" dirty="0">
                    <a:solidFill>
                      <a:srgbClr val="0070C0"/>
                    </a:solidFill>
                  </a:rPr>
                  <a:t>local</a:t>
                </a:r>
                <a:r>
                  <a:rPr lang="en-US" dirty="0"/>
                  <a:t> minimum, if there exists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such that 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b="0" dirty="0"/>
                  <a:t>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 for any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nary>
                              <m:naryPr>
                                <m:chr m:val="∑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       i.e.,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the best among its neighborhood.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514350" indent="-514350">
                  <a:lnSpc>
                    <a:spcPct val="120000"/>
                  </a:lnSpc>
                  <a:spcBef>
                    <a:spcPts val="0"/>
                  </a:spcBef>
                  <a:buFont typeface="+mj-lt"/>
                  <a:buAutoNum type="arabicPeriod" startAt="2"/>
                </a:pP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 is a </a:t>
                </a:r>
                <a:r>
                  <a:rPr lang="en-US" i="1" dirty="0">
                    <a:solidFill>
                      <a:srgbClr val="0070C0"/>
                    </a:solidFill>
                  </a:rPr>
                  <a:t>strict</a:t>
                </a:r>
                <a:r>
                  <a:rPr lang="en-US" dirty="0"/>
                  <a:t> local minimum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in the neighborhood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514350" indent="-514350">
                  <a:lnSpc>
                    <a:spcPct val="120000"/>
                  </a:lnSpc>
                  <a:spcBef>
                    <a:spcPts val="0"/>
                  </a:spcBef>
                  <a:buFont typeface="+mj-lt"/>
                  <a:buAutoNum type="arabicPeriod" startAt="3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dirty="0"/>
                  <a:t> are called the first order and the second order conditions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588" t="-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475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Optimality Conditions for Unconstrained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ctr">
                  <a:buNone/>
                </a:pPr>
                <a:r>
                  <a:rPr lang="en-US" sz="3100" b="1" dirty="0">
                    <a:solidFill>
                      <a:srgbClr val="FF0000"/>
                    </a:solidFill>
                  </a:rPr>
                  <a:t>Theoretical Review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u="sng" dirty="0"/>
                  <a:t>Definition 1</a:t>
                </a:r>
                <a:r>
                  <a:rPr lang="en-US" dirty="0"/>
                  <a:t>: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A square matrix </a:t>
                </a:r>
                <a:r>
                  <a:rPr lang="en-US" b="1" dirty="0"/>
                  <a:t>A</a:t>
                </a:r>
                <a:r>
                  <a:rPr lang="en-US" dirty="0"/>
                  <a:t> is said to be </a:t>
                </a:r>
                <a:r>
                  <a:rPr lang="en-US" i="1" dirty="0">
                    <a:solidFill>
                      <a:srgbClr val="0070C0"/>
                    </a:solidFill>
                  </a:rPr>
                  <a:t>positive definite </a:t>
                </a:r>
                <a:r>
                  <a:rPr lang="en-US" dirty="0"/>
                  <a:t>(or </a:t>
                </a:r>
                <a:r>
                  <a:rPr lang="en-US" i="1" dirty="0">
                    <a:solidFill>
                      <a:srgbClr val="0070C0"/>
                    </a:solidFill>
                  </a:rPr>
                  <a:t>negative definite</a:t>
                </a:r>
                <a:r>
                  <a:rPr lang="en-US" dirty="0"/>
                  <a:t>) if the quadratic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</a:rPr>
                      <m:t>𝐀𝐱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 (or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) for all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u="sng" dirty="0"/>
                  <a:t>Definition 2</a:t>
                </a:r>
                <a:r>
                  <a:rPr lang="en-US" dirty="0"/>
                  <a:t>: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A square matrix A is said to be </a:t>
                </a:r>
                <a:r>
                  <a:rPr lang="en-US" i="1" dirty="0">
                    <a:solidFill>
                      <a:srgbClr val="0070C0"/>
                    </a:solidFill>
                  </a:rPr>
                  <a:t>positive semidefinite </a:t>
                </a:r>
                <a:r>
                  <a:rPr lang="en-US" dirty="0"/>
                  <a:t>(or </a:t>
                </a:r>
                <a:r>
                  <a:rPr lang="en-US" i="1" dirty="0">
                    <a:solidFill>
                      <a:srgbClr val="0070C0"/>
                    </a:solidFill>
                  </a:rPr>
                  <a:t>negative semidefinite</a:t>
                </a:r>
                <a:r>
                  <a:rPr lang="en-US" dirty="0"/>
                  <a:t>) if the quadratic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𝐀𝐱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(or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) for all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u="sng" dirty="0"/>
                  <a:t>Definition 3</a:t>
                </a:r>
                <a:r>
                  <a:rPr lang="en-US" dirty="0"/>
                  <a:t>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an eigen value of a square matrix </a:t>
                </a:r>
                <a:r>
                  <a:rPr lang="en-US" b="1" dirty="0"/>
                  <a:t>A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𝐀𝐱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764" t="-3399" r="-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520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Optimality Conditions for Unconstrained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u="sng" dirty="0"/>
                  <a:t>Properties</a:t>
                </a:r>
                <a:r>
                  <a:rPr lang="en-US" dirty="0"/>
                  <a:t>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i="1" dirty="0"/>
              </a:p>
              <a:p>
                <a:pPr marL="514350" indent="-514350" algn="just">
                  <a:lnSpc>
                    <a:spcPct val="12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an </a:t>
                </a:r>
                <a:r>
                  <a:rPr lang="en-US" i="1" dirty="0">
                    <a:solidFill>
                      <a:srgbClr val="FF0000"/>
                    </a:solidFill>
                  </a:rPr>
                  <a:t>eigen value </a:t>
                </a:r>
                <a:r>
                  <a:rPr lang="en-US" dirty="0"/>
                  <a:t>of a square matrix </a:t>
                </a:r>
                <a:r>
                  <a:rPr lang="en-US" b="1" dirty="0"/>
                  <a:t>A</a:t>
                </a:r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is a root of the following characteristic function of </a:t>
                </a:r>
                <a:r>
                  <a:rPr lang="en-US" b="1" dirty="0"/>
                  <a:t>A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</m:d>
                  </m:oMath>
                </a14:m>
                <a:r>
                  <a:rPr lang="en-US" dirty="0"/>
                  <a:t>, which is a polynomial of degree </a:t>
                </a:r>
                <a:r>
                  <a:rPr lang="en-US" i="1" dirty="0"/>
                  <a:t>n</a:t>
                </a:r>
                <a:r>
                  <a:rPr lang="en-US" dirty="0"/>
                  <a:t>.</a:t>
                </a:r>
              </a:p>
              <a:p>
                <a:pPr marL="514350" indent="-514350" algn="just">
                  <a:lnSpc>
                    <a:spcPct val="12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A square matrix </a:t>
                </a:r>
                <a:r>
                  <a:rPr lang="en-US" b="1" dirty="0"/>
                  <a:t>A</a:t>
                </a:r>
                <a:r>
                  <a:rPr lang="en-US" dirty="0"/>
                  <a:t> is </a:t>
                </a:r>
                <a:r>
                  <a:rPr lang="en-US" i="1" dirty="0">
                    <a:solidFill>
                      <a:srgbClr val="0070C0"/>
                    </a:solidFill>
                  </a:rPr>
                  <a:t>positive </a:t>
                </a:r>
                <a:r>
                  <a:rPr lang="en-US" dirty="0">
                    <a:solidFill>
                      <a:srgbClr val="0070C0"/>
                    </a:solidFill>
                  </a:rPr>
                  <a:t>(</a:t>
                </a:r>
                <a:r>
                  <a:rPr lang="en-US" i="1" dirty="0">
                    <a:solidFill>
                      <a:srgbClr val="0070C0"/>
                    </a:solidFill>
                  </a:rPr>
                  <a:t>negative</a:t>
                </a:r>
                <a:r>
                  <a:rPr lang="en-US" dirty="0">
                    <a:solidFill>
                      <a:srgbClr val="0070C0"/>
                    </a:solidFill>
                  </a:rPr>
                  <a:t>)</a:t>
                </a:r>
                <a:r>
                  <a:rPr lang="en-US" i="1" dirty="0">
                    <a:solidFill>
                      <a:srgbClr val="0070C0"/>
                    </a:solidFill>
                  </a:rPr>
                  <a:t> definite</a:t>
                </a:r>
                <a:r>
                  <a:rPr lang="en-US" i="1" dirty="0"/>
                  <a:t> </a:t>
                </a:r>
                <a:r>
                  <a:rPr lang="en-US" dirty="0"/>
                  <a:t>if all its eigen values are </a:t>
                </a:r>
                <a:r>
                  <a:rPr lang="en-US" i="1" dirty="0">
                    <a:solidFill>
                      <a:srgbClr val="0070C0"/>
                    </a:solidFill>
                  </a:rPr>
                  <a:t>positive </a:t>
                </a:r>
                <a:r>
                  <a:rPr lang="en-US" dirty="0">
                    <a:solidFill>
                      <a:srgbClr val="0070C0"/>
                    </a:solidFill>
                  </a:rPr>
                  <a:t>(</a:t>
                </a:r>
                <a:r>
                  <a:rPr lang="en-US" i="1" dirty="0">
                    <a:solidFill>
                      <a:srgbClr val="0070C0"/>
                    </a:solidFill>
                  </a:rPr>
                  <a:t>negative</a:t>
                </a:r>
                <a:r>
                  <a:rPr lang="en-US" dirty="0">
                    <a:solidFill>
                      <a:srgbClr val="0070C0"/>
                    </a:solidFill>
                  </a:rPr>
                  <a:t>)</a:t>
                </a:r>
                <a:r>
                  <a:rPr lang="en-US" i="1" dirty="0"/>
                  <a:t>.</a:t>
                </a:r>
              </a:p>
              <a:p>
                <a:pPr marL="514350" indent="-514350">
                  <a:lnSpc>
                    <a:spcPct val="12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A square matrix </a:t>
                </a:r>
                <a:r>
                  <a:rPr lang="en-US" b="1" dirty="0"/>
                  <a:t>A</a:t>
                </a:r>
                <a:r>
                  <a:rPr lang="en-US" dirty="0"/>
                  <a:t> is </a:t>
                </a:r>
                <a:r>
                  <a:rPr lang="en-US" i="1" dirty="0">
                    <a:solidFill>
                      <a:srgbClr val="0070C0"/>
                    </a:solidFill>
                  </a:rPr>
                  <a:t>positive </a:t>
                </a:r>
                <a:r>
                  <a:rPr lang="en-US" dirty="0">
                    <a:solidFill>
                      <a:srgbClr val="0070C0"/>
                    </a:solidFill>
                  </a:rPr>
                  <a:t>(</a:t>
                </a:r>
                <a:r>
                  <a:rPr lang="en-US" i="1" dirty="0">
                    <a:solidFill>
                      <a:srgbClr val="0070C0"/>
                    </a:solidFill>
                  </a:rPr>
                  <a:t>negative</a:t>
                </a:r>
                <a:r>
                  <a:rPr lang="en-US" dirty="0">
                    <a:solidFill>
                      <a:srgbClr val="0070C0"/>
                    </a:solidFill>
                  </a:rPr>
                  <a:t>)</a:t>
                </a:r>
                <a:r>
                  <a:rPr lang="en-US" i="1" dirty="0">
                    <a:solidFill>
                      <a:srgbClr val="0070C0"/>
                    </a:solidFill>
                  </a:rPr>
                  <a:t> semidefinite </a:t>
                </a:r>
                <a:r>
                  <a:rPr lang="en-US" dirty="0"/>
                  <a:t>if all its eigen values are </a:t>
                </a:r>
                <a:r>
                  <a:rPr lang="en-US" i="1" dirty="0">
                    <a:solidFill>
                      <a:srgbClr val="0070C0"/>
                    </a:solidFill>
                  </a:rPr>
                  <a:t>nonnegative </a:t>
                </a:r>
                <a:r>
                  <a:rPr lang="en-US" dirty="0">
                    <a:solidFill>
                      <a:srgbClr val="0070C0"/>
                    </a:solidFill>
                  </a:rPr>
                  <a:t>(</a:t>
                </a:r>
                <a:r>
                  <a:rPr lang="en-US" i="1" dirty="0">
                    <a:solidFill>
                      <a:srgbClr val="0070C0"/>
                    </a:solidFill>
                  </a:rPr>
                  <a:t>nonpositive</a:t>
                </a:r>
                <a:r>
                  <a:rPr lang="en-US" dirty="0">
                    <a:solidFill>
                      <a:srgbClr val="0070C0"/>
                    </a:solidFill>
                  </a:rPr>
                  <a:t>)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058" t="-1133" r="-1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685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Optimality Conditions for Unconstrained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it-IT" sz="2600" dirty="0"/>
              <a:t>Consider square matrix </a:t>
            </a:r>
          </a:p>
          <a:p>
            <a:pPr marL="0" indent="0">
              <a:buNone/>
            </a:pPr>
            <a:endParaRPr lang="it-IT" sz="2600" dirty="0"/>
          </a:p>
          <a:p>
            <a:pPr marL="0" indent="0">
              <a:buNone/>
            </a:pPr>
            <a:endParaRPr lang="it-IT" sz="2600" dirty="0"/>
          </a:p>
          <a:p>
            <a:pPr marL="0" indent="0">
              <a:buNone/>
            </a:pPr>
            <a:endParaRPr lang="it-IT" sz="2600" dirty="0"/>
          </a:p>
          <a:p>
            <a:pPr marL="0" indent="0">
              <a:buNone/>
            </a:pPr>
            <a:r>
              <a:rPr lang="it-IT" sz="2600" dirty="0"/>
              <a:t>Define:</a:t>
            </a:r>
            <a:endParaRPr lang="en-US" sz="26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98BECE9-7DE4-4BAA-A1FD-1922B41FD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6A4893C-066C-4612-BD78-92771B6064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889023"/>
              </p:ext>
            </p:extLst>
          </p:nvPr>
        </p:nvGraphicFramePr>
        <p:xfrm>
          <a:off x="5263460" y="1785378"/>
          <a:ext cx="3309938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3" imgW="3314520" imgH="1942920" progId="Equation.DSMT4">
                  <p:embed/>
                </p:oleObj>
              </mc:Choice>
              <mc:Fallback>
                <p:oleObj name="Equation" r:id="rId3" imgW="3314520" imgH="19429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3460" y="1785378"/>
                        <a:ext cx="3309938" cy="194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6BAD92BA-7CA8-4A31-9466-36B0073CE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39C5B9C-05AC-4E66-8852-93FFF35EB8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769370"/>
              </p:ext>
            </p:extLst>
          </p:nvPr>
        </p:nvGraphicFramePr>
        <p:xfrm>
          <a:off x="2649825" y="3913518"/>
          <a:ext cx="73406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5" imgW="7340400" imgH="1942920" progId="Equation.DSMT4">
                  <p:embed/>
                </p:oleObj>
              </mc:Choice>
              <mc:Fallback>
                <p:oleObj name="Equation" r:id="rId5" imgW="7340400" imgH="19429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9825" y="3913518"/>
                        <a:ext cx="7340600" cy="194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3857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Optimality Conditions for Unconstrained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The matrix </a:t>
                </a:r>
                <a:r>
                  <a:rPr lang="en-US" b="1" dirty="0"/>
                  <a:t>A</a:t>
                </a:r>
                <a:r>
                  <a:rPr lang="en-US" dirty="0"/>
                  <a:t> will be </a:t>
                </a:r>
                <a:r>
                  <a:rPr lang="en-US" i="1" dirty="0">
                    <a:solidFill>
                      <a:srgbClr val="FF0000"/>
                    </a:solidFill>
                  </a:rPr>
                  <a:t>positive definite </a:t>
                </a:r>
                <a:r>
                  <a:rPr lang="en-US" dirty="0"/>
                  <a:t>if and only if all the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 are positive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The matrix A will be </a:t>
                </a:r>
                <a:r>
                  <a:rPr lang="en-US" i="1" dirty="0">
                    <a:solidFill>
                      <a:srgbClr val="FF0000"/>
                    </a:solidFill>
                  </a:rPr>
                  <a:t>negative definite </a:t>
                </a:r>
                <a:r>
                  <a:rPr lang="en-US" dirty="0"/>
                  <a:t>if and only if the sign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dirty="0"/>
                  <a:t> 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If some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are positive and the remaining are zero, the matrix A will be </a:t>
                </a:r>
                <a:r>
                  <a:rPr lang="en-US" i="1" dirty="0">
                    <a:solidFill>
                      <a:srgbClr val="FF0000"/>
                    </a:solidFill>
                  </a:rPr>
                  <a:t>positive semidefinite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058" t="-1416" r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7746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Optimality Conditions for Unconstrained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u="sng" dirty="0">
                    <a:solidFill>
                      <a:srgbClr val="FF0000"/>
                    </a:solidFill>
                  </a:rPr>
                  <a:t>Theorem</a:t>
                </a:r>
                <a:r>
                  <a:rPr lang="en-US" dirty="0">
                    <a:solidFill>
                      <a:srgbClr val="FF0000"/>
                    </a:solidFill>
                  </a:rPr>
                  <a:t>: Second Order Necessary Conditions for Optimality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a local minimum,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positive semidefinite.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=1,2,…,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 is called the Hessian matrix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175" t="-2408" r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9487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Optimality Conditions for Unconstrained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b="1" u="sng" dirty="0">
                    <a:solidFill>
                      <a:srgbClr val="0070C0"/>
                    </a:solidFill>
                  </a:rPr>
                  <a:t>Proof</a:t>
                </a:r>
                <a:r>
                  <a:rPr lang="en-US" dirty="0"/>
                  <a:t>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We </a:t>
                </a:r>
                <a:r>
                  <a:rPr lang="en-US" dirty="0">
                    <a:solidFill>
                      <a:schemeClr val="tx1"/>
                    </a:solidFill>
                  </a:rPr>
                  <a:t>have: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1.  By using Taylor’s series expansion: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Note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might be positive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/>
                  <a:t> ) or negative (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/>
                  <a:t> ).  Hence, (*) holds true if and only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 or equivalently,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3"/>
                <a:stretch>
                  <a:fillRect l="-588" t="-567" r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ED914C68-FE72-49C7-89FD-544D23F59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061" y="322027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FA62F10-B4E8-469F-8448-E9B3393CB8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4698651"/>
              </p:ext>
            </p:extLst>
          </p:nvPr>
        </p:nvGraphicFramePr>
        <p:xfrm>
          <a:off x="2722700" y="2808908"/>
          <a:ext cx="6083300" cy="226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4" imgW="6083280" imgH="2260440" progId="Equation.DSMT4">
                  <p:embed/>
                </p:oleObj>
              </mc:Choice>
              <mc:Fallback>
                <p:oleObj name="Equation" r:id="rId4" imgW="6083280" imgH="22604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700" y="2808908"/>
                        <a:ext cx="6083300" cy="2266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0415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1714</Words>
  <Application>Microsoft Office PowerPoint</Application>
  <PresentationFormat>Widescreen</PresentationFormat>
  <Paragraphs>195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Office Theme</vt:lpstr>
      <vt:lpstr>Equation</vt:lpstr>
      <vt:lpstr>MathType 6.0 Equation</vt:lpstr>
      <vt:lpstr>PowerPoint Presentation</vt:lpstr>
      <vt:lpstr>PowerPoint Presentation</vt:lpstr>
      <vt:lpstr>Optimality Conditions for Unconstrained Optimization</vt:lpstr>
      <vt:lpstr>Optimality Conditions for Unconstrained Optimization</vt:lpstr>
      <vt:lpstr>Optimality Conditions for Unconstrained Optimization</vt:lpstr>
      <vt:lpstr>Optimality Conditions for Unconstrained Optimization</vt:lpstr>
      <vt:lpstr>Optimality Conditions for Unconstrained Optimization</vt:lpstr>
      <vt:lpstr>Optimality Conditions for Unconstrained Optimization</vt:lpstr>
      <vt:lpstr>Optimality Conditions for Unconstrained Optimization</vt:lpstr>
      <vt:lpstr>Optimality Conditions for Unconstrained Optimization</vt:lpstr>
      <vt:lpstr>Optimality Conditions for Unconstrained Optimization</vt:lpstr>
      <vt:lpstr>Optimality Conditions for Unconstrained Optimization</vt:lpstr>
      <vt:lpstr>Optimality Conditions for Unconstrained Optimization</vt:lpstr>
      <vt:lpstr>Optimality Conditions for Unconstrained Optimization Convex Function and Global Optimality</vt:lpstr>
      <vt:lpstr>Optimality Conditions for Unconstrained Optimization Convex Function and Global Optimality</vt:lpstr>
      <vt:lpstr>Optimality Conditions for Unconstrained Optimization Convex Function and Global Optimality</vt:lpstr>
      <vt:lpstr>Optimality Conditions for Unconstrained Optimization Convex Function and Global Optimality</vt:lpstr>
      <vt:lpstr>Optimality Conditions for Constrained Optimization</vt:lpstr>
      <vt:lpstr>Optimality Conditions for Constrained Optimization The Karush-Kuhn-Tucker (KKT) Necessary Condition</vt:lpstr>
      <vt:lpstr>Optimality Conditions for Constrained Optimization The Karush-Kuhn-Tucker (KKT) Necessary Condition</vt:lpstr>
      <vt:lpstr>Optimality Conditions for Constrained Optimization</vt:lpstr>
      <vt:lpstr>Optimality Conditions for Constrained Optimization</vt:lpstr>
      <vt:lpstr>Optimality Conditions for Constrained Optimization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Huynh Trung Luong</dc:creator>
  <cp:lastModifiedBy>Huynh Trung Luong</cp:lastModifiedBy>
  <cp:revision>56</cp:revision>
  <dcterms:created xsi:type="dcterms:W3CDTF">2019-10-02T07:34:54Z</dcterms:created>
  <dcterms:modified xsi:type="dcterms:W3CDTF">2019-11-15T04:03:00Z</dcterms:modified>
</cp:coreProperties>
</file>