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257" r:id="rId2"/>
    <p:sldId id="293" r:id="rId3"/>
    <p:sldId id="290" r:id="rId4"/>
    <p:sldId id="294" r:id="rId5"/>
    <p:sldId id="295" r:id="rId6"/>
    <p:sldId id="296" r:id="rId7"/>
    <p:sldId id="297" r:id="rId8"/>
    <p:sldId id="298" r:id="rId9"/>
    <p:sldId id="299"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5" r:id="rId50"/>
    <p:sldId id="341" r:id="rId51"/>
    <p:sldId id="342" r:id="rId52"/>
    <p:sldId id="343" r:id="rId53"/>
    <p:sldId id="344"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1" r:id="rId89"/>
    <p:sldId id="382" r:id="rId90"/>
    <p:sldId id="383" r:id="rId91"/>
    <p:sldId id="384" r:id="rId92"/>
    <p:sldId id="385" r:id="rId93"/>
    <p:sldId id="386" r:id="rId94"/>
    <p:sldId id="390" r:id="rId95"/>
    <p:sldId id="391" r:id="rId96"/>
    <p:sldId id="392" r:id="rId97"/>
    <p:sldId id="393" r:id="rId98"/>
    <p:sldId id="387" r:id="rId99"/>
    <p:sldId id="388" r:id="rId100"/>
    <p:sldId id="389" r:id="rId101"/>
    <p:sldId id="394" r:id="rId102"/>
    <p:sldId id="395" r:id="rId103"/>
    <p:sldId id="396" r:id="rId104"/>
    <p:sldId id="397" r:id="rId105"/>
    <p:sldId id="398" r:id="rId106"/>
    <p:sldId id="399" r:id="rId107"/>
    <p:sldId id="400" r:id="rId108"/>
    <p:sldId id="401" r:id="rId109"/>
    <p:sldId id="407" r:id="rId110"/>
    <p:sldId id="403" r:id="rId111"/>
    <p:sldId id="404" r:id="rId112"/>
    <p:sldId id="405" r:id="rId113"/>
    <p:sldId id="408" r:id="rId114"/>
    <p:sldId id="409" r:id="rId115"/>
    <p:sldId id="410" r:id="rId116"/>
    <p:sldId id="411" r:id="rId117"/>
    <p:sldId id="412" r:id="rId118"/>
    <p:sldId id="413" r:id="rId119"/>
    <p:sldId id="414" r:id="rId120"/>
    <p:sldId id="415" r:id="rId121"/>
    <p:sldId id="416" r:id="rId122"/>
    <p:sldId id="417" r:id="rId123"/>
    <p:sldId id="418" r:id="rId124"/>
    <p:sldId id="419" r:id="rId125"/>
    <p:sldId id="420" r:id="rId126"/>
    <p:sldId id="421" r:id="rId127"/>
    <p:sldId id="422" r:id="rId128"/>
    <p:sldId id="423" r:id="rId129"/>
    <p:sldId id="424" r:id="rId130"/>
    <p:sldId id="425" r:id="rId131"/>
    <p:sldId id="426" r:id="rId132"/>
    <p:sldId id="427" r:id="rId133"/>
    <p:sldId id="428" r:id="rId134"/>
    <p:sldId id="429" r:id="rId135"/>
    <p:sldId id="430" r:id="rId136"/>
    <p:sldId id="431" r:id="rId137"/>
    <p:sldId id="432" r:id="rId138"/>
    <p:sldId id="433" r:id="rId139"/>
    <p:sldId id="434" r:id="rId140"/>
    <p:sldId id="435" r:id="rId141"/>
    <p:sldId id="436" r:id="rId142"/>
    <p:sldId id="437" r:id="rId143"/>
    <p:sldId id="438" r:id="rId144"/>
    <p:sldId id="439" r:id="rId145"/>
    <p:sldId id="440" r:id="rId146"/>
    <p:sldId id="441" r:id="rId147"/>
    <p:sldId id="443" r:id="rId148"/>
    <p:sldId id="442"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11/13/2019</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99.png"/><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65.wmf"/><Relationship Id="rId4" Type="http://schemas.openxmlformats.org/officeDocument/2006/relationships/oleObject" Target="../embeddings/oleObject7.bin"/><Relationship Id="rId9" Type="http://schemas.openxmlformats.org/officeDocument/2006/relationships/image" Target="../media/image67.wmf"/></Relationships>
</file>

<file path=ppt/slides/_rels/slide10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3.emf"/><Relationship Id="rId4" Type="http://schemas.openxmlformats.org/officeDocument/2006/relationships/image" Target="../media/image82.wmf"/></Relationships>
</file>

<file path=ppt/slides/_rels/slide1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6.wmf"/></Relationships>
</file>

<file path=ppt/slides/_rels/slide12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1.wmf"/></Relationships>
</file>

<file path=ppt/slides/_rels/slide13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05.wmf"/></Relationships>
</file>

<file path=ppt/slides/_rels/slide13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11.wmf"/></Relationships>
</file>

<file path=ppt/slides/_rels/slide1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15.wmf"/></Relationships>
</file>

<file path=ppt/slides/_rels/slide14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png"/><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6.emf"/></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0.wmf"/><Relationship Id="rId5" Type="http://schemas.openxmlformats.org/officeDocument/2006/relationships/oleObject" Target="../embeddings/oleObject5.bin"/><Relationship Id="rId4" Type="http://schemas.openxmlformats.org/officeDocument/2006/relationships/image" Target="../media/image49.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5.wmf"/><Relationship Id="rId4" Type="http://schemas.openxmlformats.org/officeDocument/2006/relationships/oleObject" Target="../embeddings/oleObject6.bin"/></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Advanced Optimization: </a:t>
            </a:r>
          </a:p>
          <a:p>
            <a:r>
              <a:rPr lang="en-US" dirty="0">
                <a:solidFill>
                  <a:srgbClr val="002060"/>
                </a:solidFill>
              </a:rPr>
              <a:t>Techniques and Industrial Applications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problem can be formulated as a mixed IP:</a:t>
                </a:r>
              </a:p>
              <a:p>
                <a:pPr marL="0" lvl="0" indent="0">
                  <a:buNone/>
                </a:pPr>
                <a:r>
                  <a:rPr lang="en-US" dirty="0">
                    <a:solidFill>
                      <a:prstClr val="black"/>
                    </a:solidFill>
                  </a:rPr>
                  <a:t>	</a:t>
                </a:r>
              </a:p>
              <a:p>
                <a:pPr marL="0" lvl="0" indent="0">
                  <a:buNone/>
                </a:pPr>
                <a:r>
                  <a:rPr lang="en-US" dirty="0">
                    <a:solidFill>
                      <a:prstClr val="black"/>
                    </a:solidFill>
                  </a:rPr>
                  <a:t>	Min	Cost = </a:t>
                </a:r>
                <a14:m>
                  <m:oMath xmlns:m="http://schemas.openxmlformats.org/officeDocument/2006/math">
                    <m:nary>
                      <m:naryPr>
                        <m:chr m:val="∑"/>
                        <m:limLoc m:val="subSup"/>
                        <m:ctrlPr>
                          <a:rPr lang="en-US" i="1" smtClean="0">
                            <a:solidFill>
                              <a:prstClr val="black"/>
                            </a:solidFill>
                            <a:latin typeface="Cambria Math" panose="02040503050406030204" pitchFamily="18" charset="0"/>
                          </a:rPr>
                        </m:ctrlPr>
                      </m:naryPr>
                      <m:sub>
                        <m:r>
                          <m:rPr>
                            <m:brk m:alnAt="25"/>
                          </m:rPr>
                          <a:rPr lang="en-US" b="0" i="1" smtClean="0">
                            <a:solidFill>
                              <a:prstClr val="black"/>
                            </a:solidFill>
                            <a:latin typeface="Cambria Math" panose="02040503050406030204" pitchFamily="18" charset="0"/>
                          </a:rPr>
                          <m:t>𝑖</m:t>
                        </m:r>
                        <m:r>
                          <a:rPr lang="en-US" b="0" i="1" smtClean="0">
                            <a:solidFill>
                              <a:prstClr val="black"/>
                            </a:solidFill>
                            <a:latin typeface="Cambria Math" panose="02040503050406030204" pitchFamily="18" charset="0"/>
                          </a:rPr>
                          <m:t>=1</m:t>
                        </m:r>
                      </m:sub>
                      <m:sup>
                        <m:r>
                          <a:rPr lang="en-US" b="0" i="1" smtClean="0">
                            <a:solidFill>
                              <a:prstClr val="black"/>
                            </a:solidFill>
                            <a:latin typeface="Cambria Math" panose="02040503050406030204" pitchFamily="18" charset="0"/>
                          </a:rPr>
                          <m:t>𝑚</m:t>
                        </m:r>
                      </m:sup>
                      <m:e>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b="0" i="1" smtClean="0">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𝑗</m:t>
                                </m:r>
                              </m:sub>
                            </m:sSub>
                          </m:e>
                        </m:nary>
                      </m:e>
                    </m:nary>
                    <m:r>
                      <a:rPr lang="en-US" b="0" i="1" smtClean="0">
                        <a:solidFill>
                          <a:prstClr val="black"/>
                        </a:solidFill>
                        <a:latin typeface="Cambria Math" panose="02040503050406030204" pitchFamily="18" charset="0"/>
                      </a:rPr>
                      <m:t>+</m:t>
                    </m:r>
                    <m:nary>
                      <m:naryPr>
                        <m:chr m:val="∑"/>
                        <m:ctrlPr>
                          <a:rPr lang="en-US" i="1">
                            <a:solidFill>
                              <a:prstClr val="black"/>
                            </a:solidFill>
                            <a:latin typeface="Cambria Math" panose="02040503050406030204" pitchFamily="18" charset="0"/>
                          </a:rPr>
                        </m:ctrlPr>
                      </m:naryPr>
                      <m:sub>
                        <m:r>
                          <a:rPr lang="en-US" b="0" i="1" smtClean="0">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=1</m:t>
                        </m:r>
                      </m:sub>
                      <m:sup>
                        <m:r>
                          <a:rPr lang="en-US" b="0" i="1" smtClean="0">
                            <a:solidFill>
                              <a:prstClr val="black"/>
                            </a:solidFill>
                            <a:latin typeface="Cambria Math" panose="02040503050406030204" pitchFamily="18" charset="0"/>
                          </a:rPr>
                          <m:t>𝑚</m:t>
                        </m:r>
                      </m:sup>
                      <m:e>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𝑓</m:t>
                            </m:r>
                          </m:e>
                          <m:sub>
                            <m:r>
                              <a:rPr lang="en-US" b="0" i="1" smtClean="0">
                                <a:solidFill>
                                  <a:prstClr val="black"/>
                                </a:solidFill>
                                <a:latin typeface="Cambria Math" panose="02040503050406030204" pitchFamily="18" charset="0"/>
                              </a:rPr>
                              <m:t>𝑖</m:t>
                            </m:r>
                          </m:sub>
                        </m:sSub>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𝑦</m:t>
                            </m:r>
                          </m:e>
                          <m:sub>
                            <m:r>
                              <a:rPr lang="en-US" b="0" i="1" smtClean="0">
                                <a:solidFill>
                                  <a:prstClr val="black"/>
                                </a:solidFill>
                                <a:latin typeface="Cambria Math" panose="02040503050406030204" pitchFamily="18" charset="0"/>
                              </a:rPr>
                              <m:t>𝑖</m:t>
                            </m:r>
                          </m:sub>
                        </m:sSub>
                      </m:e>
                    </m:nary>
                  </m:oMath>
                </a14:m>
                <a:endParaRPr lang="en-US" dirty="0">
                  <a:solidFill>
                    <a:prstClr val="black"/>
                  </a:solidFill>
                </a:endParaRPr>
              </a:p>
              <a:p>
                <a:pPr marL="0" lvl="0" indent="0">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e>
                    </m:nary>
                    <m:r>
                      <a:rPr lang="en-US" i="1">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ea typeface="Cambria Math" panose="02040503050406030204" pitchFamily="18" charset="0"/>
                      </a:rPr>
                      <m:t>≤</m:t>
                    </m:r>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𝑖</m:t>
                        </m:r>
                      </m:sub>
                    </m:sSub>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𝑦</m:t>
                        </m:r>
                      </m:e>
                      <m:sub>
                        <m:r>
                          <a:rPr lang="en-US" b="0" i="1" smtClean="0">
                            <a:solidFill>
                              <a:prstClr val="black"/>
                            </a:solidFill>
                            <a:latin typeface="Cambria Math" panose="02040503050406030204" pitchFamily="18" charset="0"/>
                            <a:ea typeface="Cambria Math" panose="02040503050406030204" pitchFamily="18" charset="0"/>
                          </a:rPr>
                          <m:t>𝑖</m:t>
                        </m:r>
                      </m:sub>
                    </m:sSub>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oMath>
                </a14:m>
                <a:endParaRPr lang="en-US" dirty="0">
                  <a:solidFill>
                    <a:prstClr val="black"/>
                  </a:solidFill>
                </a:endParaRPr>
              </a:p>
              <a:p>
                <a:pPr marL="0" indent="0">
                  <a:buNone/>
                </a:pP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a:rPr lang="en-US" b="0" i="1" smtClean="0">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=1</m:t>
                        </m:r>
                      </m:sub>
                      <m:sup>
                        <m:r>
                          <a:rPr lang="en-US" b="0" i="1" smtClean="0">
                            <a:solidFill>
                              <a:prstClr val="black"/>
                            </a:solidFill>
                            <a:latin typeface="Cambria Math" panose="02040503050406030204" pitchFamily="18" charset="0"/>
                          </a:rPr>
                          <m:t>𝑚</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e>
                    </m:nary>
                    <m:r>
                      <a:rPr lang="en-US" i="1">
                        <a:solidFill>
                          <a:prstClr val="black"/>
                        </a:solidFill>
                        <a:latin typeface="Cambria Math" panose="02040503050406030204" pitchFamily="18" charset="0"/>
                      </a:rPr>
                      <m:t> </m:t>
                    </m:r>
                    <m:r>
                      <a:rPr lang="en-US" i="1" smtClean="0">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𝑑</m:t>
                        </m:r>
                      </m:e>
                      <m:sub>
                        <m:r>
                          <a:rPr lang="en-US" b="0" i="1" smtClean="0">
                            <a:solidFill>
                              <a:prstClr val="black"/>
                            </a:solidFill>
                            <a:latin typeface="Cambria Math" panose="02040503050406030204" pitchFamily="18" charset="0"/>
                            <a:ea typeface="Cambria Math" panose="02040503050406030204" pitchFamily="18" charset="0"/>
                          </a:rPr>
                          <m:t>𝑗</m:t>
                        </m:r>
                      </m:sub>
                    </m:sSub>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𝑗</m:t>
                    </m:r>
                  </m:oMath>
                </a14:m>
                <a:endParaRPr lang="en-US" dirty="0">
                  <a:solidFill>
                    <a:prstClr val="black"/>
                  </a:solidFill>
                </a:endParaRPr>
              </a:p>
              <a:p>
                <a:pPr marL="0" lvl="0" indent="0">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𝑗</m:t>
                        </m:r>
                      </m:sub>
                    </m:sSub>
                    <m:r>
                      <a:rPr lang="en-US" i="1">
                        <a:solidFill>
                          <a:prstClr val="black"/>
                        </a:solidFill>
                        <a:latin typeface="Cambria Math" panose="02040503050406030204" pitchFamily="18" charset="0"/>
                        <a:ea typeface="Cambria Math" panose="02040503050406030204" pitchFamily="18" charset="0"/>
                      </a:rPr>
                      <m:t>≥0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𝑖</m:t>
                    </m:r>
                    <m:r>
                      <a:rPr lang="en-US" b="0" i="1" smtClean="0">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oMath>
                </a14:m>
                <a:endParaRPr lang="en-US" dirty="0">
                  <a:solidFill>
                    <a:prstClr val="black"/>
                  </a:solidFill>
                </a:endParaRP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606712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sz="2600" i="1" dirty="0">
                  <a:latin typeface="Cambria Math" panose="02040503050406030204" pitchFamily="18" charset="0"/>
                  <a:ea typeface="Cambria Math" panose="02040503050406030204" pitchFamily="18" charset="0"/>
                </a:endParaRPr>
              </a:p>
              <a:p>
                <a:pPr marL="0" indent="0" algn="just">
                  <a:buNone/>
                </a:pPr>
                <a14:m>
                  <m:oMath xmlns:m="http://schemas.openxmlformats.org/officeDocument/2006/math">
                    <m:r>
                      <a:rPr lang="en-US" sz="2600" i="1" smtClean="0">
                        <a:latin typeface="Cambria Math" panose="02040503050406030204" pitchFamily="18" charset="0"/>
                        <a:ea typeface="Cambria Math" panose="02040503050406030204" pitchFamily="18" charset="0"/>
                      </a:rPr>
                      <m:t>⇒</m:t>
                    </m:r>
                  </m:oMath>
                </a14:m>
                <a:r>
                  <a:rPr lang="en-US" sz="2600" dirty="0"/>
                  <a: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𝐼</m:t>
                        </m:r>
                      </m:e>
                      <m:sub>
                        <m:r>
                          <a:rPr lang="en-US" sz="2600" i="1">
                            <a:latin typeface="Cambria Math" panose="02040503050406030204" pitchFamily="18" charset="0"/>
                          </a:rPr>
                          <m:t>1</m:t>
                        </m:r>
                        <m:r>
                          <a:rPr lang="en-US" sz="2600" b="0" i="1" smtClean="0">
                            <a:latin typeface="Cambria Math" panose="02040503050406030204" pitchFamily="18" charset="0"/>
                          </a:rPr>
                          <m:t>3</m:t>
                        </m:r>
                      </m:sub>
                    </m:sSub>
                    <m:r>
                      <a:rPr lang="en-US" sz="2600" i="1">
                        <a:latin typeface="Cambria Math" panose="02040503050406030204" pitchFamily="18" charset="0"/>
                      </a:rPr>
                      <m:t>=1</m:t>
                    </m:r>
                    <m:r>
                      <a:rPr lang="en-US" sz="2600" b="0" i="1" smtClean="0">
                        <a:latin typeface="Cambria Math" panose="02040503050406030204" pitchFamily="18" charset="0"/>
                      </a:rPr>
                      <m:t>8</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𝐼</m:t>
                        </m:r>
                      </m:e>
                      <m:sub>
                        <m:r>
                          <a:rPr lang="en-US" sz="2600" b="0" i="1" smtClean="0">
                            <a:latin typeface="Cambria Math" panose="02040503050406030204" pitchFamily="18" charset="0"/>
                          </a:rPr>
                          <m:t>14</m:t>
                        </m:r>
                      </m:sub>
                    </m:sSub>
                    <m:r>
                      <a:rPr lang="en-US" sz="2600" i="1">
                        <a:latin typeface="Cambria Math" panose="02040503050406030204" pitchFamily="18" charset="0"/>
                      </a:rPr>
                      <m:t>=</m:t>
                    </m:r>
                    <m:r>
                      <a:rPr lang="en-US" sz="2600" b="0" i="1" smtClean="0">
                        <a:latin typeface="Cambria Math" panose="02040503050406030204" pitchFamily="18" charset="0"/>
                      </a:rPr>
                      <m:t>−2</m:t>
                    </m:r>
                    <m:r>
                      <a:rPr lang="en-US" sz="2600" i="1">
                        <a:latin typeface="Cambria Math" panose="02040503050406030204" pitchFamily="18" charset="0"/>
                      </a:rPr>
                      <m:t>,</m:t>
                    </m:r>
                  </m:oMath>
                </a14:m>
                <a:r>
                  <a:rPr lang="en-US" sz="2600" dirty="0"/>
                  <a: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𝐼</m:t>
                        </m:r>
                      </m:e>
                      <m:sub>
                        <m:r>
                          <a:rPr lang="en-US" sz="2600" b="0" i="1" smtClean="0">
                            <a:latin typeface="Cambria Math" panose="02040503050406030204" pitchFamily="18" charset="0"/>
                          </a:rPr>
                          <m:t>2</m:t>
                        </m:r>
                        <m:r>
                          <a:rPr lang="en-US" sz="2600" i="1">
                            <a:latin typeface="Cambria Math" panose="02040503050406030204" pitchFamily="18" charset="0"/>
                          </a:rPr>
                          <m:t>1</m:t>
                        </m:r>
                      </m:sub>
                    </m:sSub>
                    <m:r>
                      <a:rPr lang="en-US" sz="2600" i="1">
                        <a:latin typeface="Cambria Math" panose="02040503050406030204" pitchFamily="18" charset="0"/>
                      </a:rPr>
                      <m:t>=</m:t>
                    </m:r>
                    <m:r>
                      <a:rPr lang="en-US" sz="2600" b="0" i="1" smtClean="0">
                        <a:latin typeface="Cambria Math" panose="02040503050406030204" pitchFamily="18" charset="0"/>
                      </a:rPr>
                      <m:t>−5</m:t>
                    </m:r>
                    <m:r>
                      <a:rPr lang="en-US" sz="2600" i="1">
                        <a:latin typeface="Cambria Math" panose="02040503050406030204" pitchFamily="18" charset="0"/>
                      </a:rPr>
                      <m:t>,</m:t>
                    </m:r>
                  </m:oMath>
                </a14:m>
                <a:r>
                  <a:rPr lang="en-US" sz="2600" dirty="0"/>
                  <a: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𝐼</m:t>
                        </m:r>
                      </m:e>
                      <m:sub>
                        <m:r>
                          <a:rPr lang="en-US" sz="2600" i="1">
                            <a:latin typeface="Cambria Math" panose="02040503050406030204" pitchFamily="18" charset="0"/>
                          </a:rPr>
                          <m:t>3</m:t>
                        </m:r>
                        <m:r>
                          <a:rPr lang="en-US" sz="2600" b="0" i="1" smtClean="0">
                            <a:latin typeface="Cambria Math" panose="02040503050406030204" pitchFamily="18" charset="0"/>
                          </a:rPr>
                          <m:t>1</m:t>
                        </m:r>
                      </m:sub>
                    </m:sSub>
                    <m:r>
                      <a:rPr lang="en-US" sz="2600" i="1">
                        <a:latin typeface="Cambria Math" panose="02040503050406030204" pitchFamily="18" charset="0"/>
                      </a:rPr>
                      <m:t>=</m:t>
                    </m:r>
                    <m:r>
                      <a:rPr lang="en-US" sz="2600" b="0" i="1" smtClean="0">
                        <a:latin typeface="Cambria Math" panose="02040503050406030204" pitchFamily="18" charset="0"/>
                      </a:rPr>
                      <m:t>−15</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𝐼</m:t>
                        </m:r>
                      </m:e>
                      <m:sub>
                        <m:r>
                          <a:rPr lang="en-US" sz="2600" i="1">
                            <a:latin typeface="Cambria Math" panose="02040503050406030204" pitchFamily="18" charset="0"/>
                          </a:rPr>
                          <m:t>3</m:t>
                        </m:r>
                        <m:r>
                          <a:rPr lang="en-US" sz="2600" b="0" i="1" smtClean="0">
                            <a:latin typeface="Cambria Math" panose="02040503050406030204" pitchFamily="18" charset="0"/>
                          </a:rPr>
                          <m:t>2</m:t>
                        </m:r>
                      </m:sub>
                    </m:sSub>
                    <m:r>
                      <a:rPr lang="en-US" sz="2600" i="1">
                        <a:latin typeface="Cambria Math" panose="02040503050406030204" pitchFamily="18" charset="0"/>
                      </a:rPr>
                      <m:t>=</m:t>
                    </m:r>
                    <m:r>
                      <a:rPr lang="en-US" sz="2600" b="0" i="1" smtClean="0">
                        <a:latin typeface="Cambria Math" panose="02040503050406030204" pitchFamily="18" charset="0"/>
                      </a:rPr>
                      <m:t>9,</m:t>
                    </m:r>
                    <m:sSub>
                      <m:sSubPr>
                        <m:ctrlPr>
                          <a:rPr lang="en-US" sz="2600" i="1">
                            <a:latin typeface="Cambria Math" panose="02040503050406030204" pitchFamily="18" charset="0"/>
                          </a:rPr>
                        </m:ctrlPr>
                      </m:sSubPr>
                      <m:e>
                        <m:r>
                          <a:rPr lang="en-US" sz="2600" i="1">
                            <a:latin typeface="Cambria Math" panose="02040503050406030204" pitchFamily="18" charset="0"/>
                          </a:rPr>
                          <m:t>𝐼</m:t>
                        </m:r>
                      </m:e>
                      <m:sub>
                        <m:r>
                          <a:rPr lang="en-US" sz="2600" i="1">
                            <a:latin typeface="Cambria Math" panose="02040503050406030204" pitchFamily="18" charset="0"/>
                          </a:rPr>
                          <m:t>3</m:t>
                        </m:r>
                        <m:r>
                          <a:rPr lang="en-US" sz="2600" b="0" i="1" smtClean="0">
                            <a:latin typeface="Cambria Math" panose="02040503050406030204" pitchFamily="18" charset="0"/>
                          </a:rPr>
                          <m:t>3</m:t>
                        </m:r>
                      </m:sub>
                    </m:sSub>
                    <m:r>
                      <a:rPr lang="en-US" sz="2600" i="1">
                        <a:latin typeface="Cambria Math" panose="02040503050406030204" pitchFamily="18" charset="0"/>
                      </a:rPr>
                      <m:t>=9</m:t>
                    </m:r>
                  </m:oMath>
                </a14:m>
                <a:r>
                  <a:rPr lang="en-US" sz="2600" dirty="0"/>
                  <a:t> (</a:t>
                </a:r>
                <a14:m>
                  <m:oMath xmlns:m="http://schemas.openxmlformats.org/officeDocument/2006/math">
                    <m:r>
                      <a:rPr lang="en-US" sz="2600" b="0" i="1" dirty="0" smtClean="0">
                        <a:latin typeface="Cambria Math" panose="02040503050406030204" pitchFamily="18" charset="0"/>
                      </a:rPr>
                      <m:t>𝑍</m:t>
                    </m:r>
                    <m:r>
                      <a:rPr lang="en-US" sz="2600" b="0" i="1" dirty="0" smtClean="0">
                        <a:latin typeface="Cambria Math" panose="02040503050406030204" pitchFamily="18" charset="0"/>
                      </a:rPr>
                      <m:t>=1420</m:t>
                    </m:r>
                  </m:oMath>
                </a14:m>
                <a:r>
                  <a:rPr lang="en-US" sz="2600" dirty="0"/>
                  <a:t>)</a:t>
                </a:r>
              </a:p>
              <a:p>
                <a:pPr marL="0" indent="0" algn="just">
                  <a:buNone/>
                </a:pPr>
                <a:endParaRPr lang="en-US" sz="2600" dirty="0"/>
              </a:p>
              <a:p>
                <a:pPr marL="0" indent="0" algn="just">
                  <a:buNone/>
                </a:pPr>
                <a14:m>
                  <m:oMath xmlns:m="http://schemas.openxmlformats.org/officeDocument/2006/math">
                    <m:r>
                      <a:rPr lang="en-US" sz="2600" i="1">
                        <a:latin typeface="Cambria Math" panose="02040503050406030204" pitchFamily="18" charset="0"/>
                        <a:ea typeface="Cambria Math" panose="02040503050406030204" pitchFamily="18" charset="0"/>
                      </a:rPr>
                      <m:t>⇒</m:t>
                    </m:r>
                  </m:oMath>
                </a14:m>
                <a:r>
                  <a:rPr lang="en-US" sz="2600" dirty="0"/>
                  <a:t>  The first iteration: Select cell (3,1)</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7E73E764-DC88-478D-B151-53324934195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D16763A-E366-4A8F-AD97-12A14732FF5F}"/>
              </a:ext>
            </a:extLst>
          </p:cNvPr>
          <p:cNvGraphicFramePr>
            <a:graphicFrameLocks noChangeAspect="1"/>
          </p:cNvGraphicFramePr>
          <p:nvPr>
            <p:extLst>
              <p:ext uri="{D42A27DB-BD31-4B8C-83A1-F6EECF244321}">
                <p14:modId xmlns:p14="http://schemas.microsoft.com/office/powerpoint/2010/main" val="56975787"/>
              </p:ext>
            </p:extLst>
          </p:nvPr>
        </p:nvGraphicFramePr>
        <p:xfrm>
          <a:off x="2229644" y="2307433"/>
          <a:ext cx="3149600" cy="1404938"/>
        </p:xfrm>
        <a:graphic>
          <a:graphicData uri="http://schemas.openxmlformats.org/presentationml/2006/ole">
            <mc:AlternateContent xmlns:mc="http://schemas.openxmlformats.org/markup-compatibility/2006">
              <mc:Choice xmlns:v="urn:schemas-microsoft-com:vml" Requires="v">
                <p:oleObj spid="_x0000_s29754" name="Equation" r:id="rId4" imgW="3124080" imgH="1409400" progId="Equation.DSMT4">
                  <p:embed/>
                </p:oleObj>
              </mc:Choice>
              <mc:Fallback>
                <p:oleObj name="Equation" r:id="rId4" imgW="3124080" imgH="1409400" progId="Equation.DSMT4">
                  <p:embed/>
                  <p:pic>
                    <p:nvPicPr>
                      <p:cNvPr id="0" name="Object 1"/>
                      <p:cNvPicPr>
                        <a:picLocks noChangeAspect="1" noChangeArrowheads="1"/>
                      </p:cNvPicPr>
                      <p:nvPr/>
                    </p:nvPicPr>
                    <p:blipFill>
                      <a:blip r:embed="rId5"/>
                      <a:srcRect/>
                      <a:stretch>
                        <a:fillRect/>
                      </a:stretch>
                    </p:blipFill>
                    <p:spPr bwMode="auto">
                      <a:xfrm>
                        <a:off x="2229644" y="2307433"/>
                        <a:ext cx="3149600" cy="140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D823CA3C-1C2D-49B8-8B07-704BBCB4BA7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15BC8B10-5E0B-4C5A-8177-0CCFF46B1181}"/>
              </a:ext>
            </a:extLst>
          </p:cNvPr>
          <p:cNvGraphicFramePr>
            <a:graphicFrameLocks noChangeAspect="1"/>
          </p:cNvGraphicFramePr>
          <p:nvPr>
            <p:extLst>
              <p:ext uri="{D42A27DB-BD31-4B8C-83A1-F6EECF244321}">
                <p14:modId xmlns:p14="http://schemas.microsoft.com/office/powerpoint/2010/main" val="228416274"/>
              </p:ext>
            </p:extLst>
          </p:nvPr>
        </p:nvGraphicFramePr>
        <p:xfrm>
          <a:off x="5649913" y="2593975"/>
          <a:ext cx="893762" cy="528638"/>
        </p:xfrm>
        <a:graphic>
          <a:graphicData uri="http://schemas.openxmlformats.org/presentationml/2006/ole">
            <mc:AlternateContent xmlns:mc="http://schemas.openxmlformats.org/markup-compatibility/2006">
              <mc:Choice xmlns:v="urn:schemas-microsoft-com:vml" Requires="v">
                <p:oleObj spid="_x0000_s29755" name="Equation" r:id="rId6" imgW="888840" imgH="533160" progId="Equation.DSMT4">
                  <p:embed/>
                </p:oleObj>
              </mc:Choice>
              <mc:Fallback>
                <p:oleObj name="Equation" r:id="rId6" imgW="888840" imgH="533160" progId="Equation.DSMT4">
                  <p:embed/>
                  <p:pic>
                    <p:nvPicPr>
                      <p:cNvPr id="0" name="Object 3"/>
                      <p:cNvPicPr>
                        <a:picLocks noChangeAspect="1" noChangeArrowheads="1"/>
                      </p:cNvPicPr>
                      <p:nvPr/>
                    </p:nvPicPr>
                    <p:blipFill>
                      <a:blip r:embed="rId7"/>
                      <a:srcRect/>
                      <a:stretch>
                        <a:fillRect/>
                      </a:stretch>
                    </p:blipFill>
                    <p:spPr bwMode="auto">
                      <a:xfrm>
                        <a:off x="5649913" y="2593975"/>
                        <a:ext cx="893762"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a:extLst>
              <a:ext uri="{FF2B5EF4-FFF2-40B4-BE49-F238E27FC236}">
                <a16:creationId xmlns:a16="http://schemas.microsoft.com/office/drawing/2014/main" id="{929BA9A9-5E63-41BF-957E-BE46BB6B053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14856D00-F5F6-4CB3-A8A8-242D8E2B6B0D}"/>
              </a:ext>
            </a:extLst>
          </p:cNvPr>
          <p:cNvGraphicFramePr>
            <a:graphicFrameLocks noChangeAspect="1"/>
          </p:cNvGraphicFramePr>
          <p:nvPr>
            <p:extLst>
              <p:ext uri="{D42A27DB-BD31-4B8C-83A1-F6EECF244321}">
                <p14:modId xmlns:p14="http://schemas.microsoft.com/office/powerpoint/2010/main" val="97853388"/>
              </p:ext>
            </p:extLst>
          </p:nvPr>
        </p:nvGraphicFramePr>
        <p:xfrm>
          <a:off x="7069138" y="2482850"/>
          <a:ext cx="3616325" cy="911225"/>
        </p:xfrm>
        <a:graphic>
          <a:graphicData uri="http://schemas.openxmlformats.org/presentationml/2006/ole">
            <mc:AlternateContent xmlns:mc="http://schemas.openxmlformats.org/markup-compatibility/2006">
              <mc:Choice xmlns:v="urn:schemas-microsoft-com:vml" Requires="v">
                <p:oleObj spid="_x0000_s29756" name="Equation" r:id="rId8" imgW="3606480" imgH="901440" progId="Equation.DSMT4">
                  <p:embed/>
                </p:oleObj>
              </mc:Choice>
              <mc:Fallback>
                <p:oleObj name="Equation" r:id="rId8" imgW="3606480" imgH="901440" progId="Equation.DSMT4">
                  <p:embed/>
                  <p:pic>
                    <p:nvPicPr>
                      <p:cNvPr id="0" name="Object 5"/>
                      <p:cNvPicPr>
                        <a:picLocks noChangeAspect="1" noChangeArrowheads="1"/>
                      </p:cNvPicPr>
                      <p:nvPr/>
                    </p:nvPicPr>
                    <p:blipFill>
                      <a:blip r:embed="rId9"/>
                      <a:srcRect/>
                      <a:stretch>
                        <a:fillRect/>
                      </a:stretch>
                    </p:blipFill>
                    <p:spPr bwMode="auto">
                      <a:xfrm>
                        <a:off x="7069138" y="2482850"/>
                        <a:ext cx="3616325"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052780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3" name="Content Placeholder 2"/>
          <p:cNvSpPr>
            <a:spLocks noGrp="1"/>
          </p:cNvSpPr>
          <p:nvPr>
            <p:ph idx="1"/>
          </p:nvPr>
        </p:nvSpPr>
        <p:spPr>
          <a:xfrm>
            <a:off x="1134050" y="1557340"/>
            <a:ext cx="10372150" cy="4629145"/>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This tableau is optimal!</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429F933-2E75-4304-B88A-69EACC2D1185}"/>
              </a:ext>
            </a:extLst>
          </p:cNvPr>
          <p:cNvPicPr>
            <a:picLocks noChangeAspect="1"/>
          </p:cNvPicPr>
          <p:nvPr/>
        </p:nvPicPr>
        <p:blipFill>
          <a:blip r:embed="rId2"/>
          <a:stretch>
            <a:fillRect/>
          </a:stretch>
        </p:blipFill>
        <p:spPr>
          <a:xfrm>
            <a:off x="2306890" y="1785378"/>
            <a:ext cx="8026470" cy="3851407"/>
          </a:xfrm>
          <a:prstGeom prst="rect">
            <a:avLst/>
          </a:prstGeom>
        </p:spPr>
      </p:pic>
    </p:spTree>
    <p:extLst>
      <p:ext uri="{BB962C8B-B14F-4D97-AF65-F5344CB8AC3E}">
        <p14:creationId xmlns:p14="http://schemas.microsoft.com/office/powerpoint/2010/main" val="736272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solidFill>
                      <a:srgbClr val="0070C0"/>
                    </a:solidFill>
                  </a:rPr>
                  <a:t>Degeneracy</a:t>
                </a:r>
              </a:p>
              <a:p>
                <a:pPr marL="0" indent="0" algn="just">
                  <a:buNone/>
                </a:pPr>
                <a:endParaRPr lang="en-US" dirty="0"/>
              </a:p>
              <a:p>
                <a:pPr marL="514350" indent="-514350" algn="just">
                  <a:buFont typeface="+mj-lt"/>
                  <a:buAutoNum type="arabicPeriod"/>
                </a:pPr>
                <a:r>
                  <a:rPr lang="en-US" dirty="0"/>
                  <a:t>If degeneracy occurs at starting tableau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Assign 0 to an empty cell and deal with this cell as a nonempty one.</a:t>
                </a:r>
              </a:p>
              <a:p>
                <a:pPr marL="514350" indent="-514350" algn="just">
                  <a:buFont typeface="+mj-lt"/>
                  <a:buAutoNum type="arabicPeriod"/>
                </a:pPr>
                <a:endParaRPr lang="en-US" dirty="0"/>
              </a:p>
              <a:p>
                <a:pPr marL="514350" indent="-514350" algn="just">
                  <a:buFont typeface="+mj-lt"/>
                  <a:buAutoNum type="arabicPeriod"/>
                </a:pPr>
                <a:r>
                  <a:rPr lang="en-US" dirty="0"/>
                  <a:t>If degeneracy occurs at an iteration (when there are two nonempty cells associated with the minimum value on the path)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Assign to one of them and deal with this cell as a nonempty one (usually select the cell with smaller unit transportation cost).</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726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18</a:t>
            </a:r>
            <a:r>
              <a:rPr lang="en-US" dirty="0"/>
              <a:t>:</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077310E-2C94-468B-93B9-819A6EE2E7BB}"/>
              </a:ext>
            </a:extLst>
          </p:cNvPr>
          <p:cNvPicPr>
            <a:picLocks noChangeAspect="1"/>
          </p:cNvPicPr>
          <p:nvPr/>
        </p:nvPicPr>
        <p:blipFill>
          <a:blip r:embed="rId2"/>
          <a:stretch>
            <a:fillRect/>
          </a:stretch>
        </p:blipFill>
        <p:spPr>
          <a:xfrm>
            <a:off x="2082765" y="2281761"/>
            <a:ext cx="8313130" cy="4072795"/>
          </a:xfrm>
          <a:prstGeom prst="rect">
            <a:avLst/>
          </a:prstGeom>
        </p:spPr>
      </p:pic>
    </p:spTree>
    <p:extLst>
      <p:ext uri="{BB962C8B-B14F-4D97-AF65-F5344CB8AC3E}">
        <p14:creationId xmlns:p14="http://schemas.microsoft.com/office/powerpoint/2010/main" val="12103700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After iteration 1 (pivot at cell (3,1)):</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C3B081F-F360-4A7E-873F-5DA284E89137}"/>
              </a:ext>
            </a:extLst>
          </p:cNvPr>
          <p:cNvPicPr>
            <a:picLocks noChangeAspect="1"/>
          </p:cNvPicPr>
          <p:nvPr/>
        </p:nvPicPr>
        <p:blipFill>
          <a:blip r:embed="rId2"/>
          <a:stretch>
            <a:fillRect/>
          </a:stretch>
        </p:blipFill>
        <p:spPr>
          <a:xfrm>
            <a:off x="2163560" y="2348929"/>
            <a:ext cx="8313130" cy="3988957"/>
          </a:xfrm>
          <a:prstGeom prst="rect">
            <a:avLst/>
          </a:prstGeom>
        </p:spPr>
      </p:pic>
    </p:spTree>
    <p:extLst>
      <p:ext uri="{BB962C8B-B14F-4D97-AF65-F5344CB8AC3E}">
        <p14:creationId xmlns:p14="http://schemas.microsoft.com/office/powerpoint/2010/main" val="7982165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3" name="Content Placeholder 2"/>
          <p:cNvSpPr>
            <a:spLocks noGrp="1"/>
          </p:cNvSpPr>
          <p:nvPr>
            <p:ph idx="1"/>
          </p:nvPr>
        </p:nvSpPr>
        <p:spPr>
          <a:xfrm>
            <a:off x="1134050" y="1585922"/>
            <a:ext cx="10372150" cy="4672001"/>
          </a:xfrm>
        </p:spPr>
        <p:txBody>
          <a:bodyPr>
            <a:normAutofit fontScale="92500" lnSpcReduction="10000"/>
          </a:bodyPr>
          <a:lstStyle/>
          <a:p>
            <a:pPr marL="0" indent="0" algn="just">
              <a:buNone/>
            </a:pPr>
            <a:r>
              <a:rPr lang="en-US" sz="2600" dirty="0"/>
              <a:t>After iteration 2 (pivot at cell (2,3)):</a:t>
            </a:r>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r>
              <a:rPr lang="en-US" sz="2600" dirty="0"/>
              <a:t>Assign 0 to cell (3,3)!</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F5B3A5E-B0E0-47E0-A819-53A642F0580F}"/>
              </a:ext>
            </a:extLst>
          </p:cNvPr>
          <p:cNvPicPr>
            <a:picLocks noChangeAspect="1"/>
          </p:cNvPicPr>
          <p:nvPr/>
        </p:nvPicPr>
        <p:blipFill>
          <a:blip r:embed="rId2"/>
          <a:stretch>
            <a:fillRect/>
          </a:stretch>
        </p:blipFill>
        <p:spPr>
          <a:xfrm>
            <a:off x="2192348" y="2053370"/>
            <a:ext cx="8026470" cy="3851407"/>
          </a:xfrm>
          <a:prstGeom prst="rect">
            <a:avLst/>
          </a:prstGeom>
        </p:spPr>
      </p:pic>
    </p:spTree>
    <p:extLst>
      <p:ext uri="{BB962C8B-B14F-4D97-AF65-F5344CB8AC3E}">
        <p14:creationId xmlns:p14="http://schemas.microsoft.com/office/powerpoint/2010/main" val="6023240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solidFill>
                  <a:srgbClr val="0070C0"/>
                </a:solidFill>
              </a:rPr>
              <a:t>Multiple Solutions</a:t>
            </a:r>
          </a:p>
          <a:p>
            <a:pPr marL="0" indent="0" algn="just">
              <a:buNone/>
            </a:pPr>
            <a:endParaRPr lang="en-US" dirty="0"/>
          </a:p>
          <a:p>
            <a:pPr marL="0" indent="0" algn="just">
              <a:buNone/>
            </a:pPr>
            <a:r>
              <a:rPr lang="en-US" dirty="0"/>
              <a:t>The transportation problem will has multiple solutions if the improvement index of an empty cell equals to 0 at the optimal tableau</a:t>
            </a:r>
          </a:p>
          <a:p>
            <a:pPr marL="0" indent="0" algn="just">
              <a:buNone/>
            </a:pPr>
            <a:endParaRPr lang="en-US" dirty="0"/>
          </a:p>
          <a:p>
            <a:pPr marL="0" indent="0" algn="just">
              <a:buNone/>
            </a:pPr>
            <a:r>
              <a:rPr lang="en-US" b="1" u="sng" dirty="0"/>
              <a:t>Reason</a:t>
            </a:r>
            <a:r>
              <a:rPr lang="en-US" dirty="0"/>
              <a:t>: </a:t>
            </a:r>
            <a:r>
              <a:rPr lang="en-US" dirty="0">
                <a:solidFill>
                  <a:srgbClr val="FF0000"/>
                </a:solidFill>
              </a:rPr>
              <a:t>Pivoting at that empty cell will result in a new solution with the same (optimal) objective function.</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5555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Problem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lnSpcReduction="10000"/>
          </a:bodyPr>
          <a:lstStyle/>
          <a:p>
            <a:pPr algn="just"/>
            <a:r>
              <a:rPr lang="en-US" dirty="0"/>
              <a:t>A specific type of LP that aims at assigning a set of </a:t>
            </a:r>
            <a:r>
              <a:rPr lang="en-US" i="1" dirty="0"/>
              <a:t>n</a:t>
            </a:r>
            <a:r>
              <a:rPr lang="en-US" dirty="0"/>
              <a:t> jobs to a set of </a:t>
            </a:r>
            <a:r>
              <a:rPr lang="en-US" i="1" dirty="0"/>
              <a:t>n</a:t>
            </a:r>
            <a:r>
              <a:rPr lang="en-US" dirty="0"/>
              <a:t> machines/workers/employees. </a:t>
            </a:r>
          </a:p>
          <a:p>
            <a:pPr marL="0" indent="0" algn="just">
              <a:buNone/>
            </a:pPr>
            <a:endParaRPr lang="en-US" dirty="0"/>
          </a:p>
          <a:p>
            <a:pPr algn="just"/>
            <a:r>
              <a:rPr lang="en-US" dirty="0"/>
              <a:t>Objective: minimize the total cost or total time </a:t>
            </a:r>
          </a:p>
          <a:p>
            <a:pPr marL="0" indent="0" algn="just">
              <a:buNone/>
            </a:pPr>
            <a:endParaRPr lang="en-US" dirty="0"/>
          </a:p>
          <a:p>
            <a:pPr marL="0" indent="0" algn="just">
              <a:buNone/>
            </a:pPr>
            <a:r>
              <a:rPr lang="en-US" dirty="0"/>
              <a:t>Assignment problem can be considered as a balanced transportation problem in which all supplies and demands are equal to 1.  However, the methods developed for balanced transportations problems are very inefficient in this case because the problem is highly degenerate.</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266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Problem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dirty="0"/>
                  <a:t>Denote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oMath>
                </a14:m>
                <a:r>
                  <a:rPr lang="en-US" dirty="0"/>
                  <a:t>: cost of assigning job </a:t>
                </a:r>
                <a:r>
                  <a:rPr lang="en-US" i="1" dirty="0"/>
                  <a:t>j</a:t>
                </a:r>
                <a:r>
                  <a:rPr lang="en-US" dirty="0"/>
                  <a:t> to machine </a:t>
                </a:r>
                <a:r>
                  <a:rPr lang="en-US" i="1" dirty="0" err="1"/>
                  <a:t>i</a:t>
                </a:r>
                <a:r>
                  <a:rPr lang="en-US" dirty="0"/>
                  <a:t>   </a:t>
                </a:r>
              </a:p>
              <a:p>
                <a:pPr marL="0" indent="0" algn="just">
                  <a:buNone/>
                </a:pPr>
                <a:r>
                  <a:rPr lang="en-US" dirty="0"/>
                  <a:t>Decision variables</a:t>
                </a:r>
              </a:p>
              <a:p>
                <a:pPr marL="0" indent="0" algn="jus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job</m:t>
                              </m:r>
                              <m:r>
                                <a:rPr lang="en-US" b="0" i="0" smtClean="0">
                                  <a:latin typeface="Cambria Math" panose="02040503050406030204" pitchFamily="18" charset="0"/>
                                </a:rPr>
                                <m:t> </m:t>
                              </m:r>
                              <m:r>
                                <a:rPr lang="en-US" b="0" i="1" smtClean="0">
                                  <a:latin typeface="Cambria Math" panose="02040503050406030204" pitchFamily="18" charset="0"/>
                                </a:rPr>
                                <m:t>𝑗</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assigned</m:t>
                              </m:r>
                              <m:r>
                                <a:rPr lang="en-US" b="0" i="0" smtClean="0">
                                  <a:latin typeface="Cambria Math" panose="02040503050406030204" pitchFamily="18" charset="0"/>
                                </a:rPr>
                                <m:t> </m:t>
                              </m:r>
                              <m:r>
                                <m:rPr>
                                  <m:sty m:val="p"/>
                                </m:rPr>
                                <a:rPr lang="en-US" b="0" i="0" smtClean="0">
                                  <a:latin typeface="Cambria Math" panose="02040503050406030204" pitchFamily="18" charset="0"/>
                                </a:rPr>
                                <m:t>to</m:t>
                              </m:r>
                              <m:r>
                                <a:rPr lang="en-US" b="0" i="0" smtClean="0">
                                  <a:latin typeface="Cambria Math" panose="02040503050406030204" pitchFamily="18" charset="0"/>
                                </a:rPr>
                                <m:t> </m:t>
                              </m:r>
                              <m:r>
                                <m:rPr>
                                  <m:sty m:val="p"/>
                                </m:rPr>
                                <a:rPr lang="en-US" b="0" i="0" smtClean="0">
                                  <a:latin typeface="Cambria Math" panose="02040503050406030204" pitchFamily="18" charset="0"/>
                                </a:rPr>
                                <m:t>machine</m:t>
                              </m:r>
                              <m:r>
                                <a:rPr lang="en-US" b="0" i="0" smtClean="0">
                                  <a:latin typeface="Cambria Math" panose="02040503050406030204" pitchFamily="18" charset="0"/>
                                </a:rPr>
                                <m:t> </m:t>
                              </m:r>
                              <m:r>
                                <a:rPr lang="en-US" b="0" i="1" smtClean="0">
                                  <a:latin typeface="Cambria Math" panose="02040503050406030204" pitchFamily="18" charset="0"/>
                                </a:rPr>
                                <m:t>𝑖</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a14:m>
                <a:endParaRPr lang="en-US" dirty="0"/>
              </a:p>
              <a:p>
                <a:pPr marL="0" indent="0" algn="just">
                  <a:lnSpc>
                    <a:spcPct val="120000"/>
                  </a:lnSpc>
                  <a:spcBef>
                    <a:spcPts val="0"/>
                  </a:spcBef>
                  <a:buNone/>
                </a:pPr>
                <a:r>
                  <a:rPr lang="en-US" u="sng" dirty="0"/>
                  <a:t>Problem</a:t>
                </a:r>
                <a:r>
                  <a:rPr lang="en-US" dirty="0"/>
                  <a:t>:</a:t>
                </a:r>
              </a:p>
              <a:p>
                <a:pPr marL="0" indent="0" algn="just">
                  <a:lnSpc>
                    <a:spcPct val="120000"/>
                  </a:lnSpc>
                  <a:spcBef>
                    <a:spcPts val="0"/>
                  </a:spcBef>
                  <a:buNone/>
                </a:pPr>
                <a:r>
                  <a:rPr lang="en-US" dirty="0"/>
                  <a:t>	Minimize	</a:t>
                </a:r>
                <a:r>
                  <a:rPr lang="en-US" i="1" dirty="0"/>
                  <a:t>Z</a:t>
                </a:r>
                <a:r>
                  <a:rPr lang="en-US" dirty="0"/>
                  <a:t> =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𝑛</m:t>
                        </m:r>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e>
                        </m:nary>
                      </m:e>
                    </m:nary>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e>
                    </m:nary>
                    <m:r>
                      <a:rPr lang="en-US" i="1">
                        <a:latin typeface="Cambria Math" panose="02040503050406030204" pitchFamily="18" charset="0"/>
                      </a:rPr>
                      <m:t>=1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oMath>
                </a14:m>
                <a:endParaRPr lang="en-US" dirty="0"/>
              </a:p>
              <a:p>
                <a:pPr marL="0" indent="0" algn="just">
                  <a:lnSpc>
                    <a:spcPct val="120000"/>
                  </a:lnSpc>
                  <a:spcBef>
                    <a:spcPts val="0"/>
                  </a:spcBef>
                  <a:buNone/>
                </a:pPr>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e>
                    </m:nary>
                    <m:r>
                      <a:rPr lang="en-US" b="0" i="1" smtClean="0">
                        <a:latin typeface="Cambria Math" panose="02040503050406030204" pitchFamily="18" charset="0"/>
                      </a:rPr>
                      <m:t>=1</m:t>
                    </m:r>
                    <m:r>
                      <a:rPr lang="en-US" i="1">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oMath>
                </a14:m>
                <a:endParaRPr lang="en-US" dirty="0"/>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or</m:t>
                    </m:r>
                    <m:r>
                      <a:rPr lang="en-US" b="0" i="1" smtClean="0">
                        <a:latin typeface="Cambria Math" panose="02040503050406030204" pitchFamily="18" charset="0"/>
                        <a:ea typeface="Cambria Math" panose="02040503050406030204" pitchFamily="18" charset="0"/>
                      </a:rPr>
                      <m:t> 1</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oMath>
                </a14:m>
                <a:endParaRPr lang="en-US" dirty="0"/>
              </a:p>
              <a:p>
                <a:pPr marL="0" indent="0" algn="just">
                  <a:buNone/>
                </a:pPr>
                <a:r>
                  <a:rPr lang="en-US" dirty="0"/>
                  <a:t> </a:t>
                </a:r>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683"/>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1722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Determine the cost matrix of the assignment problem</a:t>
            </a:r>
          </a:p>
          <a:p>
            <a:pPr marL="0" indent="0" algn="just">
              <a:buNone/>
            </a:pPr>
            <a:endParaRPr lang="en-US" dirty="0"/>
          </a:p>
          <a:p>
            <a:pPr marL="0" indent="0" algn="just">
              <a:buNone/>
            </a:pPr>
            <a:r>
              <a:rPr lang="en-US" b="1" u="sng" dirty="0"/>
              <a:t>Step 1</a:t>
            </a:r>
            <a:r>
              <a:rPr lang="en-US" dirty="0"/>
              <a:t>: Determine the reduced cost matrix of the problem</a:t>
            </a:r>
          </a:p>
          <a:p>
            <a:pPr algn="just"/>
            <a:r>
              <a:rPr lang="en-US" dirty="0"/>
              <a:t>Find the minimum element in each row of the cost matrix; subtract this minimum cost from each cost in the same row of the cost matrix</a:t>
            </a:r>
          </a:p>
          <a:p>
            <a:pPr algn="just"/>
            <a:r>
              <a:rPr lang="en-US" dirty="0"/>
              <a:t>Find the minimum element in each column of the new matrix; subtract this minimum cost from each cost in the same column of the matrix</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65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5</a:t>
                </a:r>
                <a:r>
                  <a:rPr lang="en-US" dirty="0"/>
                  <a:t>:  Traveling Salesman Problem</a:t>
                </a:r>
              </a:p>
              <a:p>
                <a:pPr marL="0" indent="0">
                  <a:buNone/>
                </a:pPr>
                <a:endParaRPr lang="en-US" dirty="0"/>
              </a:p>
              <a:p>
                <a:pPr marL="0" indent="0" algn="just">
                  <a:buNone/>
                </a:pPr>
                <a:r>
                  <a:rPr lang="en-US" dirty="0"/>
                  <a:t>A traveling salesman has to visit each of </a:t>
                </a:r>
                <a:r>
                  <a:rPr lang="en-US" i="1" dirty="0"/>
                  <a:t>n</a:t>
                </a:r>
                <a:r>
                  <a:rPr lang="en-US" dirty="0"/>
                  <a:t> sites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𝑛</m:t>
                        </m:r>
                      </m:sub>
                    </m:sSub>
                  </m:oMath>
                </a14:m>
                <a:r>
                  <a:rPr lang="en-US" dirty="0"/>
                  <a:t>.  He must start from his office located at site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oMath>
                </a14:m>
                <a:r>
                  <a:rPr lang="en-US" dirty="0"/>
                  <a:t> and return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oMath>
                </a14:m>
                <a:r>
                  <a:rPr lang="en-US" dirty="0"/>
                  <a:t> after visit each site exactly once.  The distance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𝑗</m:t>
                        </m:r>
                      </m:sub>
                    </m:sSub>
                  </m:oMath>
                </a14:m>
                <a:r>
                  <a:rPr lang="en-US" dirty="0"/>
                  <a:t> is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oMath>
                </a14:m>
                <a:r>
                  <a:rPr lang="en-US" dirty="0"/>
                  <a:t>.  The problem is to find the route which minimizes the total distance traveled.</a:t>
                </a:r>
              </a:p>
              <a:p>
                <a:pPr marL="0" indent="0">
                  <a:buNone/>
                </a:pPr>
                <a:r>
                  <a:rPr lang="en-US" dirty="0"/>
                  <a:t>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r>
                          <a:rPr lang="en-US" i="1">
                            <a:latin typeface="Cambria Math" panose="02040503050406030204" pitchFamily="18" charset="0"/>
                          </a:rPr>
                          <m:t>𝑗</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m:rPr>
                                  <m:sty m:val="p"/>
                                </m:rPr>
                                <a:rPr lang="en-US">
                                  <a:latin typeface="Cambria Math" panose="02040503050406030204" pitchFamily="18" charset="0"/>
                                </a:rPr>
                                <m:t>if</m:t>
                              </m:r>
                              <m:r>
                                <a:rPr lang="en-US">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route</m:t>
                              </m:r>
                              <m:r>
                                <a:rPr lang="en-US" b="0" i="0" smtClean="0">
                                  <a:latin typeface="Cambria Math" panose="02040503050406030204" pitchFamily="18" charset="0"/>
                                </a:rPr>
                                <m:t> </m:t>
                              </m:r>
                              <m:r>
                                <m:rPr>
                                  <m:sty m:val="p"/>
                                </m:rPr>
                                <a:rPr lang="en-US" b="0" i="0" smtClean="0">
                                  <a:latin typeface="Cambria Math" panose="02040503050406030204" pitchFamily="18" charset="0"/>
                                </a:rPr>
                                <m:t>includes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arc</m:t>
                              </m:r>
                              <m: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𝑗</m:t>
                                      </m:r>
                                    </m:sub>
                                  </m:sSub>
                                </m:e>
                              </m:d>
                            </m:e>
                          </m:mr>
                          <m:mr>
                            <m:e>
                              <m:r>
                                <a:rPr lang="en-US" i="1">
                                  <a:latin typeface="Cambria Math" panose="02040503050406030204" pitchFamily="18" charset="0"/>
                                </a:rPr>
                                <m:t>0</m:t>
                              </m:r>
                            </m:e>
                            <m:e>
                              <m:r>
                                <m:rPr>
                                  <m:sty m:val="p"/>
                                </m:rPr>
                                <a:rPr lang="en-US">
                                  <a:latin typeface="Cambria Math" panose="02040503050406030204" pitchFamily="18" charset="0"/>
                                </a:rPr>
                                <m:t>otherwise</m:t>
                              </m:r>
                            </m:e>
                          </m:mr>
                        </m:m>
                      </m:e>
                    </m:d>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21306207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buNone/>
            </a:pPr>
            <a:r>
              <a:rPr lang="en-US" b="1" u="sng" dirty="0"/>
              <a:t>Step 2</a:t>
            </a:r>
            <a:r>
              <a:rPr lang="en-US" dirty="0"/>
              <a:t>:</a:t>
            </a:r>
          </a:p>
          <a:p>
            <a:pPr algn="just"/>
            <a:r>
              <a:rPr lang="en-US" dirty="0"/>
              <a:t>Draw the minimum number of lines (horizontal or vertical) that are needed to cover all the zeros in the reduced cost matrix.  If n lines are drawn, stop: the optimal solution is found and determined from the covered zeros.  Otherwise, go to step 3.</a:t>
            </a:r>
          </a:p>
          <a:p>
            <a:pPr marL="0" indent="0" algn="just">
              <a:buNone/>
            </a:pPr>
            <a:r>
              <a:rPr lang="en-US" u="sng" dirty="0"/>
              <a:t>Note</a:t>
            </a:r>
            <a:r>
              <a:rPr lang="en-US" dirty="0"/>
              <a:t>:  The optimal solution is defined from a set of independent zeros in the final matrix, which is the set of zeros such that there is no horizontal or vertical line that covers more than one of them.</a:t>
            </a:r>
          </a:p>
          <a:p>
            <a:pPr marL="0" indent="0" algn="just">
              <a:buNone/>
            </a:pPr>
            <a:endParaRPr lang="en-US" b="1" u="sng" dirty="0"/>
          </a:p>
          <a:p>
            <a:pPr marL="0" indent="0" algn="just">
              <a:buNone/>
            </a:pPr>
            <a:r>
              <a:rPr lang="en-US" b="1" u="sng" dirty="0"/>
              <a:t>Step 3</a:t>
            </a:r>
            <a:r>
              <a:rPr lang="en-US" dirty="0"/>
              <a:t>:</a:t>
            </a:r>
          </a:p>
          <a:p>
            <a:pPr algn="just"/>
            <a:r>
              <a:rPr lang="en-US" dirty="0"/>
              <a:t>Find the smallest uncovered element in the reduced cost matrix.  Subtract this value from each uncovered element and add this value to each element that is covered by two lines.  Return to step 2</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6095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19</a:t>
            </a:r>
            <a:r>
              <a:rPr lang="en-US" dirty="0"/>
              <a:t>:</a:t>
            </a:r>
          </a:p>
          <a:p>
            <a:pPr marL="0" indent="0" algn="just">
              <a:buNone/>
            </a:pPr>
            <a:endParaRPr lang="en-US" dirty="0"/>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8F5AF79-A7F1-4C9A-860F-7DFE6A9575FD}"/>
              </a:ext>
            </a:extLst>
          </p:cNvPr>
          <p:cNvPicPr>
            <a:picLocks noChangeAspect="1"/>
          </p:cNvPicPr>
          <p:nvPr/>
        </p:nvPicPr>
        <p:blipFill>
          <a:blip r:embed="rId2"/>
          <a:stretch>
            <a:fillRect/>
          </a:stretch>
        </p:blipFill>
        <p:spPr>
          <a:xfrm>
            <a:off x="1792288" y="2783546"/>
            <a:ext cx="8599790" cy="2793609"/>
          </a:xfrm>
          <a:prstGeom prst="rect">
            <a:avLst/>
          </a:prstGeom>
        </p:spPr>
      </p:pic>
    </p:spTree>
    <p:extLst>
      <p:ext uri="{BB962C8B-B14F-4D97-AF65-F5344CB8AC3E}">
        <p14:creationId xmlns:p14="http://schemas.microsoft.com/office/powerpoint/2010/main" val="19328533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Reduced cost matrix</a:t>
            </a:r>
            <a:r>
              <a:rPr lang="en-US" dirty="0"/>
              <a:t>:</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B8F9F8A-D94A-4C57-A313-6346C819D961}"/>
              </a:ext>
            </a:extLst>
          </p:cNvPr>
          <p:cNvPicPr>
            <a:picLocks noChangeAspect="1"/>
          </p:cNvPicPr>
          <p:nvPr/>
        </p:nvPicPr>
        <p:blipFill>
          <a:blip r:embed="rId2"/>
          <a:stretch>
            <a:fillRect/>
          </a:stretch>
        </p:blipFill>
        <p:spPr>
          <a:xfrm>
            <a:off x="1134050" y="2583187"/>
            <a:ext cx="8846739" cy="2880339"/>
          </a:xfrm>
          <a:prstGeom prst="rect">
            <a:avLst/>
          </a:prstGeom>
        </p:spPr>
      </p:pic>
    </p:spTree>
    <p:extLst>
      <p:ext uri="{BB962C8B-B14F-4D97-AF65-F5344CB8AC3E}">
        <p14:creationId xmlns:p14="http://schemas.microsoft.com/office/powerpoint/2010/main" val="15229333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pic>
        <p:nvPicPr>
          <p:cNvPr id="5" name="Content Placeholder 4">
            <a:extLst>
              <a:ext uri="{FF2B5EF4-FFF2-40B4-BE49-F238E27FC236}">
                <a16:creationId xmlns:a16="http://schemas.microsoft.com/office/drawing/2014/main" id="{811362D3-22F1-4D3F-B56F-677762C2036B}"/>
              </a:ext>
            </a:extLst>
          </p:cNvPr>
          <p:cNvPicPr>
            <a:picLocks noGrp="1" noChangeAspect="1"/>
          </p:cNvPicPr>
          <p:nvPr>
            <p:ph idx="1"/>
          </p:nvPr>
        </p:nvPicPr>
        <p:blipFill>
          <a:blip r:embed="rId2"/>
          <a:stretch>
            <a:fillRect/>
          </a:stretch>
        </p:blipFill>
        <p:spPr>
          <a:xfrm>
            <a:off x="2086019" y="2070630"/>
            <a:ext cx="8629515" cy="3444081"/>
          </a:xfrm>
          <a:prstGeom prst="rect">
            <a:avLst/>
          </a:prstGeom>
        </p:spPr>
      </p:pic>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597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(Minimum number of lines: 3 &lt; 5)</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DA9EAE3-3670-4590-8F7B-0EA94484000B}"/>
              </a:ext>
            </a:extLst>
          </p:cNvPr>
          <p:cNvPicPr>
            <a:picLocks noChangeAspect="1"/>
          </p:cNvPicPr>
          <p:nvPr/>
        </p:nvPicPr>
        <p:blipFill>
          <a:blip r:embed="rId2"/>
          <a:stretch>
            <a:fillRect/>
          </a:stretch>
        </p:blipFill>
        <p:spPr>
          <a:xfrm>
            <a:off x="1853257" y="2330410"/>
            <a:ext cx="8599790" cy="2910009"/>
          </a:xfrm>
          <a:prstGeom prst="rect">
            <a:avLst/>
          </a:prstGeom>
        </p:spPr>
      </p:pic>
    </p:spTree>
    <p:extLst>
      <p:ext uri="{BB962C8B-B14F-4D97-AF65-F5344CB8AC3E}">
        <p14:creationId xmlns:p14="http://schemas.microsoft.com/office/powerpoint/2010/main" val="10307651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(Minimum number of lines:  4 &lt; 5)</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65C72F4-C870-4944-8843-C8C166120884}"/>
              </a:ext>
            </a:extLst>
          </p:cNvPr>
          <p:cNvPicPr>
            <a:picLocks noChangeAspect="1"/>
          </p:cNvPicPr>
          <p:nvPr/>
        </p:nvPicPr>
        <p:blipFill>
          <a:blip r:embed="rId2"/>
          <a:stretch>
            <a:fillRect/>
          </a:stretch>
        </p:blipFill>
        <p:spPr>
          <a:xfrm>
            <a:off x="1900664" y="2434898"/>
            <a:ext cx="8599790" cy="2910009"/>
          </a:xfrm>
          <a:prstGeom prst="rect">
            <a:avLst/>
          </a:prstGeom>
        </p:spPr>
      </p:pic>
    </p:spTree>
    <p:extLst>
      <p:ext uri="{BB962C8B-B14F-4D97-AF65-F5344CB8AC3E}">
        <p14:creationId xmlns:p14="http://schemas.microsoft.com/office/powerpoint/2010/main" val="7994211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solidFill>
                  <a:srgbClr val="FF0000"/>
                </a:solidFill>
              </a:rPr>
              <a:t>Optimal Solution</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AA967D8-5E00-4B7C-BD48-D9B3A0A1C7FA}"/>
              </a:ext>
            </a:extLst>
          </p:cNvPr>
          <p:cNvPicPr>
            <a:picLocks noChangeAspect="1"/>
          </p:cNvPicPr>
          <p:nvPr/>
        </p:nvPicPr>
        <p:blipFill>
          <a:blip r:embed="rId2"/>
          <a:stretch>
            <a:fillRect/>
          </a:stretch>
        </p:blipFill>
        <p:spPr>
          <a:xfrm>
            <a:off x="2020230" y="2434898"/>
            <a:ext cx="8599790" cy="2910009"/>
          </a:xfrm>
          <a:prstGeom prst="rect">
            <a:avLst/>
          </a:prstGeom>
        </p:spPr>
      </p:pic>
    </p:spTree>
    <p:extLst>
      <p:ext uri="{BB962C8B-B14F-4D97-AF65-F5344CB8AC3E}">
        <p14:creationId xmlns:p14="http://schemas.microsoft.com/office/powerpoint/2010/main" val="18054808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Problem</a:t>
            </a:r>
            <a:br>
              <a:rPr lang="en-US" dirty="0"/>
            </a:br>
            <a:r>
              <a:rPr lang="en-US" dirty="0">
                <a:solidFill>
                  <a:schemeClr val="accent1"/>
                </a:solidFill>
              </a:rPr>
              <a:t>The Hungarian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There are multiple solutions:</a:t>
                </a:r>
              </a:p>
              <a:p>
                <a:pPr marL="0" indent="0" algn="just">
                  <a:buNone/>
                </a:pPr>
                <a:endParaRPr lang="en-US" dirty="0"/>
              </a:p>
              <a:p>
                <a:pPr marL="971550" lvl="1" indent="-514350" algn="just">
                  <a:buFont typeface="+mj-lt"/>
                  <a:buAutoNum type="arabicPeriod"/>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0" smtClean="0">
                            <a:latin typeface="Cambria Math" panose="02040503050406030204" pitchFamily="18" charset="0"/>
                          </a:rPr>
                          <m:t>12</m:t>
                        </m:r>
                      </m:sub>
                    </m:sSub>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b="0" i="0" smtClean="0">
                            <a:latin typeface="Cambria Math" panose="02040503050406030204" pitchFamily="18" charset="0"/>
                          </a:rPr>
                          <m:t>2</m:t>
                        </m:r>
                        <m:r>
                          <a:rPr lang="en-US" sz="2800" i="0" smtClean="0">
                            <a:latin typeface="Cambria Math" panose="02040503050406030204" pitchFamily="18" charset="0"/>
                          </a:rPr>
                          <m:t>1</m:t>
                        </m:r>
                      </m:sub>
                    </m:sSub>
                    <m:r>
                      <a:rPr lang="en-US" sz="2800" i="0" smtClean="0">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b="0" i="0" smtClean="0">
                            <a:latin typeface="Cambria Math" panose="02040503050406030204" pitchFamily="18" charset="0"/>
                          </a:rPr>
                          <m:t>35</m:t>
                        </m:r>
                      </m:sub>
                    </m:sSub>
                    <m:r>
                      <a:rPr lang="en-US" sz="280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b="0" i="0" smtClean="0">
                            <a:latin typeface="Cambria Math" panose="02040503050406030204" pitchFamily="18" charset="0"/>
                          </a:rPr>
                          <m:t>44</m:t>
                        </m:r>
                      </m:sub>
                    </m:sSub>
                    <m:r>
                      <a:rPr lang="en-US" sz="2800" i="0"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b="0" i="1" smtClean="0">
                            <a:latin typeface="Cambria Math" panose="02040503050406030204" pitchFamily="18" charset="0"/>
                          </a:rPr>
                          <m:t>53</m:t>
                        </m:r>
                      </m:sub>
                    </m:sSub>
                    <m:r>
                      <a:rPr lang="en-US" sz="2800" i="0" smtClean="0">
                        <a:latin typeface="Cambria Math" panose="02040503050406030204" pitchFamily="18" charset="0"/>
                      </a:rPr>
                      <m:t>=</m:t>
                    </m:r>
                    <m:r>
                      <a:rPr lang="en-US" sz="2800" b="0" i="0" smtClean="0">
                        <a:latin typeface="Cambria Math" panose="02040503050406030204" pitchFamily="18" charset="0"/>
                      </a:rPr>
                      <m:t>1</m:t>
                    </m:r>
                    <m:r>
                      <a:rPr lang="en-US" sz="2800" i="0" smtClean="0">
                        <a:latin typeface="Cambria Math" panose="02040503050406030204" pitchFamily="18" charset="0"/>
                      </a:rPr>
                      <m:t> </m:t>
                    </m:r>
                  </m:oMath>
                </a14:m>
                <a:r>
                  <a:rPr lang="en-US" sz="2800" dirty="0"/>
                  <a:t>	 </a:t>
                </a:r>
              </a:p>
              <a:p>
                <a:pPr marL="971550" lvl="1" indent="-514350" algn="just">
                  <a:buFont typeface="+mj-lt"/>
                  <a:buAutoNum type="arabicPeriod"/>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1</m:t>
                        </m:r>
                        <m:r>
                          <a:rPr lang="en-US" sz="2800" b="0" i="1" smtClean="0">
                            <a:latin typeface="Cambria Math" panose="02040503050406030204" pitchFamily="18" charset="0"/>
                          </a:rPr>
                          <m:t>4</m:t>
                        </m:r>
                      </m:sub>
                    </m:sSub>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2</m:t>
                        </m:r>
                        <m:r>
                          <a:rPr lang="en-US" sz="2800" b="0" i="1" smtClean="0">
                            <a:latin typeface="Cambria Math" panose="02040503050406030204" pitchFamily="18" charset="0"/>
                          </a:rPr>
                          <m:t>2</m:t>
                        </m:r>
                      </m:sub>
                    </m:sSub>
                    <m:r>
                      <a:rPr lang="en-US" sz="2800" i="1" smtClean="0">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35</m:t>
                        </m:r>
                      </m:sub>
                    </m:sSub>
                    <m:r>
                      <a:rPr lang="en-US" sz="280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4</m:t>
                        </m:r>
                        <m:r>
                          <a:rPr lang="en-US" sz="2800" b="0" i="1" smtClean="0">
                            <a:latin typeface="Cambria Math" panose="02040503050406030204" pitchFamily="18" charset="0"/>
                          </a:rPr>
                          <m:t>1</m:t>
                        </m:r>
                      </m:sub>
                    </m:sSub>
                    <m:r>
                      <a:rPr lang="en-US" sz="280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53</m:t>
                        </m:r>
                      </m:sub>
                    </m:sSub>
                    <m:r>
                      <a:rPr lang="en-US" sz="2800" i="1" smtClean="0">
                        <a:latin typeface="Cambria Math" panose="02040503050406030204" pitchFamily="18" charset="0"/>
                      </a:rPr>
                      <m:t>=1</m:t>
                    </m:r>
                  </m:oMath>
                </a14:m>
                <a:endParaRPr lang="en-US" sz="2800" dirty="0"/>
              </a:p>
              <a:p>
                <a:pPr marL="971550" lvl="1" indent="-514350" algn="just">
                  <a:buFont typeface="+mj-lt"/>
                  <a:buAutoNum type="arabicPeriod"/>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1</m:t>
                        </m:r>
                        <m:r>
                          <a:rPr lang="en-US" sz="2800" b="0" i="1" smtClean="0">
                            <a:latin typeface="Cambria Math" panose="02040503050406030204" pitchFamily="18" charset="0"/>
                          </a:rPr>
                          <m:t>4</m:t>
                        </m:r>
                      </m:sub>
                    </m:sSub>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21</m:t>
                        </m:r>
                      </m:sub>
                    </m:sSub>
                    <m:r>
                      <a:rPr lang="en-US" sz="2800" i="1" smtClean="0">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35</m:t>
                        </m:r>
                      </m:sub>
                    </m:sSub>
                    <m:r>
                      <a:rPr lang="en-US" sz="280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4</m:t>
                        </m:r>
                        <m:r>
                          <a:rPr lang="en-US" sz="2800" b="0" i="1" smtClean="0">
                            <a:latin typeface="Cambria Math" panose="02040503050406030204" pitchFamily="18" charset="0"/>
                          </a:rPr>
                          <m:t>2</m:t>
                        </m:r>
                      </m:sub>
                    </m:sSub>
                    <m:r>
                      <a:rPr lang="en-US" sz="280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53</m:t>
                        </m:r>
                      </m:sub>
                    </m:sSub>
                    <m:r>
                      <a:rPr lang="en-US" sz="2800" i="1" smtClean="0">
                        <a:latin typeface="Cambria Math" panose="02040503050406030204" pitchFamily="18" charset="0"/>
                      </a:rPr>
                      <m:t>=1</m:t>
                    </m:r>
                  </m:oMath>
                </a14:m>
                <a:r>
                  <a:rPr lang="en-US" sz="2800" dirty="0"/>
                  <a:t>	</a:t>
                </a:r>
              </a:p>
              <a:p>
                <a:pPr marL="971550" lvl="1" indent="-514350" algn="just">
                  <a:buFont typeface="+mj-lt"/>
                  <a:buAutoNum type="arabicPeriod"/>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1</m:t>
                        </m:r>
                        <m:r>
                          <a:rPr lang="en-US" sz="2800" b="0" i="1" smtClean="0">
                            <a:latin typeface="Cambria Math" panose="02040503050406030204" pitchFamily="18" charset="0"/>
                          </a:rPr>
                          <m:t>4</m:t>
                        </m:r>
                      </m:sub>
                    </m:sSub>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21</m:t>
                        </m:r>
                      </m:sub>
                    </m:sSub>
                    <m:r>
                      <a:rPr lang="en-US" sz="2800" i="1" smtClean="0">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35</m:t>
                        </m:r>
                      </m:sub>
                    </m:sSub>
                    <m:r>
                      <a:rPr lang="en-US" sz="280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4</m:t>
                        </m:r>
                        <m:r>
                          <a:rPr lang="en-US" sz="2800" b="0" i="1" smtClean="0">
                            <a:latin typeface="Cambria Math" panose="02040503050406030204" pitchFamily="18" charset="0"/>
                          </a:rPr>
                          <m:t>3</m:t>
                        </m:r>
                      </m:sub>
                    </m:sSub>
                    <m:r>
                      <a:rPr lang="en-US" sz="280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smtClean="0">
                            <a:latin typeface="Cambria Math" panose="02040503050406030204" pitchFamily="18" charset="0"/>
                          </a:rPr>
                          <m:t>𝑥</m:t>
                        </m:r>
                      </m:e>
                      <m:sub>
                        <m:r>
                          <a:rPr lang="en-US" sz="2800" i="1" smtClean="0">
                            <a:latin typeface="Cambria Math" panose="02040503050406030204" pitchFamily="18" charset="0"/>
                          </a:rPr>
                          <m:t>5</m:t>
                        </m:r>
                        <m:r>
                          <a:rPr lang="en-US" sz="2800" b="0" i="1" smtClean="0">
                            <a:latin typeface="Cambria Math" panose="02040503050406030204" pitchFamily="18" charset="0"/>
                          </a:rPr>
                          <m:t>2</m:t>
                        </m:r>
                      </m:sub>
                    </m:sSub>
                    <m:r>
                      <a:rPr lang="en-US" sz="2800" i="1" smtClean="0">
                        <a:latin typeface="Cambria Math" panose="02040503050406030204" pitchFamily="18" charset="0"/>
                      </a:rPr>
                      <m:t>=1</m:t>
                    </m:r>
                  </m:oMath>
                </a14:m>
                <a:r>
                  <a:rPr lang="en-US" dirty="0"/>
                  <a:t>	 </a:t>
                </a:r>
              </a:p>
              <a:p>
                <a:pPr marL="0" indent="0" algn="just">
                  <a:buNone/>
                </a:pPr>
                <a:endParaRPr lang="en-US" dirty="0"/>
              </a:p>
              <a:p>
                <a:pPr marL="0" indent="0" algn="just">
                  <a:buNone/>
                </a:pPr>
                <a:r>
                  <a:rPr lang="en-US" dirty="0"/>
                  <a:t>Optimal objective value = 5</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8627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Maximum Flow </a:t>
            </a:r>
            <a:r>
              <a:rPr lang="en-US" dirty="0"/>
              <a:t>Problem</a:t>
            </a:r>
            <a:endParaRPr lang="en-US" dirty="0">
              <a:solidFill>
                <a:schemeClr val="accent1"/>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Consider the following network’s problem: Transport the maximum amount of flow from a starting point (the source node) to a terminal point (the sink node) </a:t>
            </a:r>
          </a:p>
          <a:p>
            <a:pPr marL="0" indent="0" algn="just">
              <a:buNone/>
            </a:pPr>
            <a:endParaRPr lang="en-US" dirty="0"/>
          </a:p>
          <a:p>
            <a:pPr marL="0" indent="0" algn="just">
              <a:buNone/>
            </a:pPr>
            <a:r>
              <a:rPr lang="en-US" dirty="0"/>
              <a:t>The network with </a:t>
            </a:r>
            <a:r>
              <a:rPr lang="en-US" dirty="0">
                <a:solidFill>
                  <a:srgbClr val="0070C0"/>
                </a:solidFill>
              </a:rPr>
              <a:t>directed arcs </a:t>
            </a:r>
            <a:r>
              <a:rPr lang="en-US" dirty="0"/>
              <a:t>will be considered first and expansion to networks with </a:t>
            </a:r>
            <a:r>
              <a:rPr lang="en-US" dirty="0">
                <a:solidFill>
                  <a:srgbClr val="0070C0"/>
                </a:solidFill>
              </a:rPr>
              <a:t>undirected arcs </a:t>
            </a:r>
            <a:r>
              <a:rPr lang="en-US" dirty="0"/>
              <a:t>will then be investigated.</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5573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dirty="0"/>
                  <a:t>Consider the network with </a:t>
                </a:r>
                <a14:m>
                  <m:oMath xmlns:m="http://schemas.openxmlformats.org/officeDocument/2006/math">
                    <m:r>
                      <a:rPr lang="en-US" b="0" i="1" smtClean="0">
                        <a:latin typeface="Cambria Math" panose="02040503050406030204" pitchFamily="18" charset="0"/>
                      </a:rPr>
                      <m:t>𝑚</m:t>
                    </m:r>
                  </m:oMath>
                </a14:m>
                <a:r>
                  <a:rPr lang="en-US" dirty="0"/>
                  <a:t> nodes  and </a:t>
                </a:r>
                <a14:m>
                  <m:oMath xmlns:m="http://schemas.openxmlformats.org/officeDocument/2006/math">
                    <m:r>
                      <a:rPr lang="en-US" b="0" i="1" smtClean="0">
                        <a:latin typeface="Cambria Math" panose="02040503050406030204" pitchFamily="18" charset="0"/>
                      </a:rPr>
                      <m:t>𝑛</m:t>
                    </m:r>
                  </m:oMath>
                </a14:m>
                <a:r>
                  <a:rPr lang="en-US" dirty="0"/>
                  <a:t> arcs.  The capacity of arc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oMath>
                </a14:m>
                <a:r>
                  <a:rPr lang="en-US" dirty="0"/>
                  <a:t> (</a:t>
                </a:r>
                <a14:m>
                  <m:oMath xmlns:m="http://schemas.openxmlformats.org/officeDocument/2006/math">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𝑗</m:t>
                    </m:r>
                    <m:r>
                      <a:rPr lang="en-US" b="0" i="1" dirty="0" smtClean="0">
                        <a:latin typeface="Cambria Math" panose="02040503050406030204" pitchFamily="18" charset="0"/>
                      </a:rPr>
                      <m:t>=1,2,..,</m:t>
                    </m:r>
                    <m:r>
                      <a:rPr lang="en-US" b="0" i="1" dirty="0" smtClean="0">
                        <a:latin typeface="Cambria Math" panose="02040503050406030204" pitchFamily="18" charset="0"/>
                      </a:rPr>
                      <m:t>𝑚</m:t>
                    </m:r>
                  </m:oMath>
                </a14:m>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dirty="0"/>
                  <a:t>Decision variables: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𝑖𝑗</m:t>
                        </m:r>
                      </m:sub>
                    </m:sSub>
                  </m:oMath>
                </a14:m>
                <a:r>
                  <a:rPr lang="en-US" dirty="0"/>
                  <a:t> - flow through arc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a:t>
                </a:r>
              </a:p>
              <a:p>
                <a:pPr marL="0" indent="0" algn="just">
                  <a:lnSpc>
                    <a:spcPct val="120000"/>
                  </a:lnSpc>
                  <a:spcBef>
                    <a:spcPts val="0"/>
                  </a:spcBef>
                  <a:buNone/>
                </a:pPr>
                <a:r>
                  <a:rPr lang="en-US" dirty="0"/>
                  <a:t>Denote </a:t>
                </a:r>
                <a14:m>
                  <m:oMath xmlns:m="http://schemas.openxmlformats.org/officeDocument/2006/math">
                    <m:r>
                      <a:rPr lang="en-US" b="0" i="1" smtClean="0">
                        <a:latin typeface="Cambria Math" panose="02040503050406030204" pitchFamily="18" charset="0"/>
                      </a:rPr>
                      <m:t>𝑓</m:t>
                    </m:r>
                  </m:oMath>
                </a14:m>
                <a:r>
                  <a:rPr lang="en-US" dirty="0"/>
                  <a:t> : total flow from source node 1 to sink node </a:t>
                </a:r>
                <a14:m>
                  <m:oMath xmlns:m="http://schemas.openxmlformats.org/officeDocument/2006/math">
                    <m:r>
                      <a:rPr lang="en-US" i="1">
                        <a:latin typeface="Cambria Math" panose="02040503050406030204" pitchFamily="18" charset="0"/>
                      </a:rPr>
                      <m:t>𝑚</m:t>
                    </m:r>
                  </m:oMath>
                </a14:m>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The problem can be formulated as an LP:</a:t>
                </a:r>
              </a:p>
              <a:p>
                <a:pPr marL="0" indent="0" algn="just">
                  <a:lnSpc>
                    <a:spcPct val="120000"/>
                  </a:lnSpc>
                  <a:spcBef>
                    <a:spcPts val="0"/>
                  </a:spcBef>
                  <a:buNone/>
                </a:pPr>
                <a:r>
                  <a:rPr lang="en-US" dirty="0"/>
                  <a:t>		Max 	 </a:t>
                </a:r>
                <a14:m>
                  <m:oMath xmlns:m="http://schemas.openxmlformats.org/officeDocument/2006/math">
                    <m:r>
                      <a:rPr lang="en-US" i="1">
                        <a:latin typeface="Cambria Math" panose="02040503050406030204" pitchFamily="18" charset="0"/>
                      </a:rPr>
                      <m:t>𝑓</m:t>
                    </m:r>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b="0" i="1" smtClean="0">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b="0" i="1" smtClean="0">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𝑘𝑖</m:t>
                            </m:r>
                          </m:sub>
                        </m:sSub>
                      </m:e>
                    </m:nary>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𝑓</m:t>
                              </m:r>
                            </m:e>
                            <m:e>
                              <m:r>
                                <m:rPr>
                                  <m:sty m:val="p"/>
                                </m:rPr>
                                <a:rPr lang="en-US" b="0" i="0" smtClean="0">
                                  <a:latin typeface="Cambria Math" panose="02040503050406030204" pitchFamily="18" charset="0"/>
                                </a:rPr>
                                <m:t>if</m:t>
                              </m:r>
                            </m:e>
                            <m:e>
                              <m:r>
                                <a:rPr lang="en-US" b="0" i="1" smtClean="0">
                                  <a:latin typeface="Cambria Math" panose="02040503050406030204" pitchFamily="18" charset="0"/>
                                </a:rPr>
                                <m:t>𝑖</m:t>
                              </m:r>
                              <m:r>
                                <a:rPr lang="en-US" b="0" i="1" smtClean="0">
                                  <a:latin typeface="Cambria Math" panose="02040503050406030204" pitchFamily="18" charset="0"/>
                                </a:rPr>
                                <m:t>=1</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if</m:t>
                              </m:r>
                            </m:e>
                            <m:e>
                              <m:r>
                                <a:rPr lang="en-US" b="0" i="1" smtClean="0">
                                  <a:latin typeface="Cambria Math" panose="02040503050406030204" pitchFamily="18" charset="0"/>
                                </a:rPr>
                                <m:t>𝑖</m:t>
                              </m:r>
                              <m:r>
                                <a:rPr lang="en-US" b="0" i="1" smtClean="0">
                                  <a:latin typeface="Cambria Math" panose="02040503050406030204" pitchFamily="18" charset="0"/>
                                </a:rPr>
                                <m:t>=2,3,…,</m:t>
                              </m:r>
                              <m:r>
                                <a:rPr lang="en-US" b="0" i="1" smtClean="0">
                                  <a:latin typeface="Cambria Math" panose="02040503050406030204" pitchFamily="18" charset="0"/>
                                </a:rPr>
                                <m:t>𝑚</m:t>
                              </m:r>
                              <m:r>
                                <a:rPr lang="en-US" b="0" i="1" smtClean="0">
                                  <a:latin typeface="Cambria Math" panose="02040503050406030204" pitchFamily="18" charset="0"/>
                                </a:rPr>
                                <m:t>−1</m:t>
                              </m:r>
                            </m:e>
                          </m:mr>
                          <m:mr>
                            <m:e>
                              <m:r>
                                <a:rPr lang="en-US" b="0" i="1" smtClean="0">
                                  <a:latin typeface="Cambria Math" panose="02040503050406030204" pitchFamily="18" charset="0"/>
                                </a:rPr>
                                <m:t>−</m:t>
                              </m:r>
                              <m:r>
                                <a:rPr lang="en-US" b="0" i="1" smtClean="0">
                                  <a:latin typeface="Cambria Math" panose="02040503050406030204" pitchFamily="18" charset="0"/>
                                </a:rPr>
                                <m:t>𝑓</m:t>
                              </m:r>
                            </m:e>
                            <m:e>
                              <m:r>
                                <m:rPr>
                                  <m:sty m:val="p"/>
                                </m:rPr>
                                <a:rPr lang="en-US" b="0" i="0" smtClean="0">
                                  <a:latin typeface="Cambria Math" panose="02040503050406030204" pitchFamily="18" charset="0"/>
                                </a:rPr>
                                <m:t>if</m:t>
                              </m:r>
                            </m:e>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𝑚</m:t>
                              </m:r>
                            </m:e>
                          </m:mr>
                        </m:m>
                      </m:e>
                    </m:d>
                  </m:oMath>
                </a14:m>
                <a:endParaRPr lang="en-US" i="1" dirty="0">
                  <a:latin typeface="Cambria Math" panose="02040503050406030204" pitchFamily="18" charset="0"/>
                </a:endParaRP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𝑖𝑗</m:t>
                        </m:r>
                      </m:sub>
                    </m:sSub>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oMath>
                </a14:m>
                <a:endParaRPr lang="en-US" dirty="0"/>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7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47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dirty="0"/>
                  <a:t>The problem can be formulated as a mixed IP as follows:</a:t>
                </a:r>
              </a:p>
              <a:p>
                <a:pPr marL="0" lvl="0" indent="0">
                  <a:buNone/>
                </a:pPr>
                <a:r>
                  <a:rPr lang="en-US" dirty="0">
                    <a:solidFill>
                      <a:prstClr val="black"/>
                    </a:solidFill>
                  </a:rPr>
                  <a:t>	Min	Cost = </a:t>
                </a:r>
                <a14:m>
                  <m:oMath xmlns:m="http://schemas.openxmlformats.org/officeDocument/2006/math">
                    <m:nary>
                      <m:naryPr>
                        <m:chr m:val="∑"/>
                        <m:limLoc m:val="subSup"/>
                        <m:ctrlPr>
                          <a:rPr lang="en-US" i="1">
                            <a:solidFill>
                              <a:prstClr val="black"/>
                            </a:solidFill>
                            <a:latin typeface="Cambria Math" panose="02040503050406030204" pitchFamily="18" charset="0"/>
                          </a:rPr>
                        </m:ctrlPr>
                      </m:naryPr>
                      <m:sub>
                        <m:r>
                          <m:rPr>
                            <m:brk m:alnAt="25"/>
                          </m:rP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=1</m:t>
                        </m:r>
                      </m:sub>
                      <m:sup>
                        <m:r>
                          <a:rPr lang="en-US" b="0" i="1" smtClean="0">
                            <a:solidFill>
                              <a:prstClr val="black"/>
                            </a:solidFill>
                            <a:latin typeface="Cambria Math" panose="02040503050406030204" pitchFamily="18" charset="0"/>
                          </a:rPr>
                          <m:t>𝑛</m:t>
                        </m:r>
                      </m:sup>
                      <m:e>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𝑖𝑗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e>
                        </m:nary>
                      </m:e>
                    </m:nary>
                  </m:oMath>
                </a14:m>
                <a:endParaRPr lang="en-US" dirty="0">
                  <a:solidFill>
                    <a:prstClr val="black"/>
                  </a:solidFill>
                </a:endParaRPr>
              </a:p>
              <a:p>
                <a:pPr marL="0" lvl="0" indent="0">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e>
                    </m:nary>
                    <m:r>
                      <a:rPr lang="en-US" b="0" i="1" smtClean="0">
                        <a:solidFill>
                          <a:prstClr val="black"/>
                        </a:solidFill>
                        <a:latin typeface="Cambria Math" panose="02040503050406030204" pitchFamily="18" charset="0"/>
                      </a:rPr>
                      <m:t>=1</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oMath>
                </a14:m>
                <a:endParaRPr lang="en-US" dirty="0">
                  <a:solidFill>
                    <a:prstClr val="black"/>
                  </a:solidFill>
                </a:endParaRPr>
              </a:p>
              <a:p>
                <a:pPr marL="0" lvl="0" indent="0">
                  <a:buNone/>
                </a:pPr>
                <a:r>
                  <a:rPr lang="en-US" dirty="0">
                    <a:solidFill>
                      <a:prstClr val="black"/>
                    </a:solidFill>
                  </a:rPr>
                  <a:t>	 	</a:t>
                </a:r>
                <a14:m>
                  <m:oMath xmlns:m="http://schemas.openxmlformats.org/officeDocument/2006/math">
                    <m:nary>
                      <m:naryPr>
                        <m:chr m:val="∑"/>
                        <m:ctrlPr>
                          <a:rPr lang="en-US" i="1" smtClean="0">
                            <a:solidFill>
                              <a:prstClr val="black"/>
                            </a:solidFill>
                            <a:latin typeface="Cambria Math" panose="02040503050406030204" pitchFamily="18" charset="0"/>
                          </a:rPr>
                        </m:ctrlPr>
                      </m:naryPr>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=1</m:t>
                        </m:r>
                      </m:sub>
                      <m:sup>
                        <m:r>
                          <a:rPr lang="en-US" b="0" i="1" smtClean="0">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e>
                    </m:nary>
                    <m:r>
                      <a:rPr lang="en-US" b="0" i="1" smtClean="0">
                        <a:solidFill>
                          <a:prstClr val="black"/>
                        </a:solidFill>
                        <a:latin typeface="Cambria Math" panose="02040503050406030204" pitchFamily="18" charset="0"/>
                      </a:rPr>
                      <m:t>=1</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𝑗</m:t>
                    </m:r>
                  </m:oMath>
                </a14:m>
                <a:endParaRPr lang="en-US" dirty="0">
                  <a:solidFill>
                    <a:prstClr val="black"/>
                  </a:solidFill>
                </a:endParaRPr>
              </a:p>
              <a:p>
                <a:pPr marL="0" lvl="0" indent="0">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r>
                      <a:rPr lang="en-US" i="1">
                        <a:solidFill>
                          <a:prstClr val="black"/>
                        </a:solidFill>
                        <a:latin typeface="Cambria Math" panose="02040503050406030204" pitchFamily="18" charset="0"/>
                        <a:ea typeface="Cambria Math" panose="02040503050406030204" pitchFamily="18" charset="0"/>
                      </a:rPr>
                      <m:t>≥0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oMath>
                </a14:m>
                <a:endParaRPr lang="en-US" dirty="0">
                  <a:solidFill>
                    <a:prstClr val="black"/>
                  </a:solidFill>
                </a:endParaRPr>
              </a:p>
              <a:p>
                <a:pPr marL="0" lvl="0" indent="0">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𝑢</m:t>
                        </m:r>
                      </m:e>
                      <m:sub>
                        <m:r>
                          <a:rPr lang="en-US" i="1">
                            <a:solidFill>
                              <a:prstClr val="black"/>
                            </a:solidFill>
                            <a:latin typeface="Cambria Math" panose="02040503050406030204" pitchFamily="18" charset="0"/>
                          </a:rPr>
                          <m:t>𝑖</m:t>
                        </m:r>
                      </m:sub>
                    </m:sSub>
                  </m:oMath>
                </a14:m>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𝑢</m:t>
                        </m:r>
                      </m:e>
                      <m:sub>
                        <m:r>
                          <a:rPr lang="en-US" i="1">
                            <a:solidFill>
                              <a:prstClr val="black"/>
                            </a:solidFill>
                            <a:latin typeface="Cambria Math" panose="02040503050406030204" pitchFamily="18" charset="0"/>
                          </a:rPr>
                          <m:t>𝑗</m:t>
                        </m:r>
                      </m:sub>
                    </m:sSub>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𝑛</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𝑛</m:t>
                    </m:r>
                    <m:r>
                      <a:rPr lang="en-US" b="0" i="1" smtClean="0">
                        <a:solidFill>
                          <a:prstClr val="black"/>
                        </a:solidFill>
                        <a:latin typeface="Cambria Math" panose="02040503050406030204" pitchFamily="18" charset="0"/>
                        <a:ea typeface="Cambria Math" panose="02040503050406030204" pitchFamily="18" charset="0"/>
                      </a:rPr>
                      <m:t>−1</m:t>
                    </m:r>
                  </m:oMath>
                </a14:m>
                <a:r>
                  <a:rPr lang="en-US" dirty="0">
                    <a:solidFill>
                      <a:prstClr val="black"/>
                    </a:solidFill>
                  </a:rPr>
                  <a:t>    </a:t>
                </a:r>
                <a14:m>
                  <m:oMath xmlns:m="http://schemas.openxmlformats.org/officeDocument/2006/math">
                    <m:r>
                      <a:rPr lang="en-US" b="0" i="1" dirty="0" smtClean="0">
                        <a:solidFill>
                          <a:prstClr val="black"/>
                        </a:solidFill>
                        <a:latin typeface="Cambria Math" panose="02040503050406030204" pitchFamily="18" charset="0"/>
                      </a:rPr>
                      <m:t>𝑖</m:t>
                    </m:r>
                    <m:r>
                      <a:rPr lang="en-US" b="0" i="1" dirty="0" smtClean="0">
                        <a:solidFill>
                          <a:prstClr val="black"/>
                        </a:solidFill>
                        <a:latin typeface="Cambria Math" panose="02040503050406030204" pitchFamily="18" charset="0"/>
                      </a:rPr>
                      <m:t>,</m:t>
                    </m:r>
                    <m:r>
                      <a:rPr lang="en-US" b="0" i="1" dirty="0" smtClean="0">
                        <a:solidFill>
                          <a:prstClr val="black"/>
                        </a:solidFill>
                        <a:latin typeface="Cambria Math" panose="02040503050406030204" pitchFamily="18" charset="0"/>
                      </a:rPr>
                      <m:t>𝑗</m:t>
                    </m:r>
                    <m:r>
                      <a:rPr lang="en-US" b="0" i="1" dirty="0" smtClean="0">
                        <a:solidFill>
                          <a:prstClr val="black"/>
                        </a:solidFill>
                        <a:latin typeface="Cambria Math" panose="02040503050406030204" pitchFamily="18" charset="0"/>
                      </a:rPr>
                      <m:t>=2,3,..,</m:t>
                    </m:r>
                    <m:r>
                      <a:rPr lang="en-US" b="0" i="1" dirty="0" smtClean="0">
                        <a:solidFill>
                          <a:prstClr val="black"/>
                        </a:solidFill>
                        <a:latin typeface="Cambria Math" panose="02040503050406030204" pitchFamily="18" charset="0"/>
                      </a:rPr>
                      <m:t>𝑛</m:t>
                    </m:r>
                    <m:r>
                      <a:rPr lang="en-US" b="0" i="1" dirty="0" smtClean="0">
                        <a:solidFill>
                          <a:prstClr val="black"/>
                        </a:solidFill>
                        <a:latin typeface="Cambria Math" panose="02040503050406030204" pitchFamily="18" charset="0"/>
                      </a:rPr>
                      <m:t>;  </m:t>
                    </m:r>
                    <m:r>
                      <a:rPr lang="en-US" b="0" i="1" dirty="0" smtClean="0">
                        <a:solidFill>
                          <a:prstClr val="black"/>
                        </a:solidFill>
                        <a:latin typeface="Cambria Math" panose="02040503050406030204" pitchFamily="18" charset="0"/>
                      </a:rPr>
                      <m:t>𝑖</m:t>
                    </m:r>
                    <m:r>
                      <a:rPr lang="en-US" b="0" i="1" dirty="0" smtClean="0">
                        <a:solidFill>
                          <a:prstClr val="black"/>
                        </a:solidFill>
                        <a:latin typeface="Cambria Math" panose="02040503050406030204" pitchFamily="18" charset="0"/>
                        <a:ea typeface="Cambria Math" panose="02040503050406030204" pitchFamily="18" charset="0"/>
                      </a:rPr>
                      <m:t>≠</m:t>
                    </m:r>
                    <m:r>
                      <a:rPr lang="en-US" b="0" i="1" dirty="0" smtClean="0">
                        <a:solidFill>
                          <a:prstClr val="black"/>
                        </a:solidFill>
                        <a:latin typeface="Cambria Math" panose="02040503050406030204" pitchFamily="18" charset="0"/>
                      </a:rPr>
                      <m:t>𝑗</m:t>
                    </m:r>
                  </m:oMath>
                </a14:m>
                <a:r>
                  <a:rPr lang="en-US" dirty="0">
                    <a:solidFill>
                      <a:prstClr val="black"/>
                    </a:solidFill>
                  </a:rPr>
                  <a:t>(*)</a:t>
                </a:r>
              </a:p>
              <a:p>
                <a:pPr marL="0" indent="0">
                  <a:buNone/>
                </a:pPr>
                <a:r>
                  <a:rPr lang="en-US" dirty="0"/>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𝑖𝑗</m:t>
                        </m:r>
                      </m:sub>
                    </m:sSub>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0</m:t>
                    </m:r>
                    <m:r>
                      <a:rPr lang="en-US" b="0" i="1" smtClean="0">
                        <a:solidFill>
                          <a:prstClr val="black"/>
                        </a:solidFill>
                        <a:latin typeface="Cambria Math" panose="02040503050406030204" pitchFamily="18" charset="0"/>
                        <a:ea typeface="Cambria Math" panose="02040503050406030204" pitchFamily="18" charset="0"/>
                      </a:rPr>
                      <m:t> </m:t>
                    </m:r>
                    <m:r>
                      <m:rPr>
                        <m:sty m:val="p"/>
                      </m:rPr>
                      <a:rPr lang="en-US" b="0" i="0" smtClean="0">
                        <a:solidFill>
                          <a:prstClr val="black"/>
                        </a:solidFill>
                        <a:latin typeface="Cambria Math" panose="02040503050406030204" pitchFamily="18" charset="0"/>
                        <a:ea typeface="Cambria Math" panose="02040503050406030204" pitchFamily="18" charset="0"/>
                      </a:rPr>
                      <m:t>or</m:t>
                    </m:r>
                    <m:r>
                      <a:rPr lang="en-US" b="0" i="1" smtClean="0">
                        <a:solidFill>
                          <a:prstClr val="black"/>
                        </a:solidFill>
                        <a:latin typeface="Cambria Math" panose="02040503050406030204" pitchFamily="18" charset="0"/>
                        <a:ea typeface="Cambria Math" panose="02040503050406030204" pitchFamily="18" charset="0"/>
                      </a:rPr>
                      <m:t> 1</m:t>
                    </m:r>
                    <m:r>
                      <a:rPr lang="en-US" i="1">
                        <a:solidFill>
                          <a:prstClr val="black"/>
                        </a:solidFill>
                        <a:latin typeface="Cambria Math" panose="02040503050406030204" pitchFamily="18" charset="0"/>
                        <a:ea typeface="Cambria Math" panose="02040503050406030204" pitchFamily="18" charset="0"/>
                      </a:rPr>
                      <m:t>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oMath>
                </a14:m>
                <a:endParaRPr lang="en-US" dirty="0">
                  <a:solidFill>
                    <a:prstClr val="black"/>
                  </a:solidFill>
                </a:endParaRPr>
              </a:p>
              <a:p>
                <a:pPr marL="0" indent="0">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𝑢</m:t>
                        </m:r>
                      </m:e>
                      <m:sub>
                        <m:r>
                          <a:rPr lang="en-US" i="1">
                            <a:solidFill>
                              <a:prstClr val="black"/>
                            </a:solidFill>
                            <a:latin typeface="Cambria Math" panose="02040503050406030204" pitchFamily="18" charset="0"/>
                          </a:rPr>
                          <m:t>𝑖</m:t>
                        </m:r>
                      </m:sub>
                    </m:sSub>
                    <m:r>
                      <a:rPr lang="en-US" i="1">
                        <a:solidFill>
                          <a:prstClr val="black"/>
                        </a:solidFill>
                        <a:latin typeface="Cambria Math" panose="02040503050406030204" pitchFamily="18" charset="0"/>
                        <a:ea typeface="Cambria Math" panose="02040503050406030204" pitchFamily="18" charset="0"/>
                      </a:rPr>
                      <m:t>≥0</m:t>
                    </m:r>
                    <m:r>
                      <a:rPr lang="en-US" b="0" i="1" smtClean="0">
                        <a:solidFill>
                          <a:prstClr val="black"/>
                        </a:solidFill>
                        <a:latin typeface="Cambria Math" panose="02040503050406030204" pitchFamily="18" charset="0"/>
                        <a:ea typeface="Cambria Math" panose="02040503050406030204" pitchFamily="18" charset="0"/>
                      </a:rPr>
                      <m:t> </m:t>
                    </m:r>
                    <m:r>
                      <m:rPr>
                        <m:sty m:val="p"/>
                      </m:rPr>
                      <a:rPr lang="en-US" b="0" i="0" smtClean="0">
                        <a:solidFill>
                          <a:prstClr val="black"/>
                        </a:solidFill>
                        <a:latin typeface="Cambria Math" panose="02040503050406030204" pitchFamily="18" charset="0"/>
                        <a:ea typeface="Cambria Math" panose="02040503050406030204" pitchFamily="18" charset="0"/>
                      </a:rPr>
                      <m:t>and</m:t>
                    </m:r>
                    <m:r>
                      <a:rPr lang="en-US" b="0" i="0" smtClean="0">
                        <a:solidFill>
                          <a:prstClr val="black"/>
                        </a:solidFill>
                        <a:latin typeface="Cambria Math" panose="02040503050406030204" pitchFamily="18" charset="0"/>
                        <a:ea typeface="Cambria Math" panose="02040503050406030204" pitchFamily="18" charset="0"/>
                      </a:rPr>
                      <m:t> </m:t>
                    </m:r>
                    <m:r>
                      <m:rPr>
                        <m:sty m:val="p"/>
                      </m:rPr>
                      <a:rPr lang="en-US" b="0" i="0" smtClean="0">
                        <a:solidFill>
                          <a:prstClr val="black"/>
                        </a:solidFill>
                        <a:latin typeface="Cambria Math" panose="02040503050406030204" pitchFamily="18" charset="0"/>
                        <a:ea typeface="Cambria Math" panose="02040503050406030204" pitchFamily="18" charset="0"/>
                      </a:rPr>
                      <m:t>integer</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dirty="0">
                        <a:solidFill>
                          <a:prstClr val="black"/>
                        </a:solidFill>
                        <a:latin typeface="Cambria Math" panose="02040503050406030204" pitchFamily="18" charset="0"/>
                      </a:rPr>
                      <m:t>𝑖</m:t>
                    </m:r>
                    <m:r>
                      <a:rPr lang="en-US" i="1" dirty="0">
                        <a:solidFill>
                          <a:prstClr val="black"/>
                        </a:solidFill>
                        <a:latin typeface="Cambria Math" panose="02040503050406030204" pitchFamily="18" charset="0"/>
                      </a:rPr>
                      <m:t>=2,3,..,</m:t>
                    </m:r>
                    <m:r>
                      <a:rPr lang="en-US" i="1" dirty="0">
                        <a:solidFill>
                          <a:prstClr val="black"/>
                        </a:solidFill>
                        <a:latin typeface="Cambria Math" panose="02040503050406030204" pitchFamily="18" charset="0"/>
                      </a:rPr>
                      <m:t>𝑛</m:t>
                    </m:r>
                  </m:oMath>
                </a14:m>
                <a:endParaRPr lang="en-US" dirty="0">
                  <a:solidFill>
                    <a:prstClr val="black"/>
                  </a:solidFill>
                </a:endParaRPr>
              </a:p>
              <a:p>
                <a:pPr marL="0" indent="0" algn="just">
                  <a:buNone/>
                </a:pPr>
                <a:r>
                  <a:rPr lang="en-US" dirty="0">
                    <a:solidFill>
                      <a:prstClr val="black"/>
                    </a:solidFill>
                  </a:rPr>
                  <a:t>The role of (*):  </a:t>
                </a:r>
                <a:r>
                  <a:rPr lang="en-US" dirty="0">
                    <a:solidFill>
                      <a:srgbClr val="0070C0"/>
                    </a:solidFill>
                  </a:rPr>
                  <a:t>To eliminate solutions that contain a subtour </a:t>
                </a:r>
                <a:r>
                  <a:rPr lang="en-US" dirty="0">
                    <a:solidFill>
                      <a:prstClr val="black"/>
                    </a:solidFill>
                  </a:rPr>
                  <a:t>(disconnected route)</a:t>
                </a:r>
              </a:p>
              <a:p>
                <a:pPr marL="0" indent="0">
                  <a:buNone/>
                </a:pPr>
                <a:endParaRPr lang="en-US" dirty="0">
                  <a:solidFill>
                    <a:prstClr val="black"/>
                  </a:solidFill>
                </a:endParaRPr>
              </a:p>
              <a:p>
                <a:pPr marL="0" indent="0">
                  <a:buNone/>
                </a:pPr>
                <a:endParaRPr lang="en-US" dirty="0">
                  <a:solidFill>
                    <a:prstClr val="black"/>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r="-1939"/>
                </a:stretch>
              </a:blipFill>
            </p:spPr>
            <p:txBody>
              <a:bodyPr/>
              <a:lstStyle/>
              <a:p>
                <a:r>
                  <a:rPr lang="en-US">
                    <a:noFill/>
                  </a:rPr>
                  <a:t> </a:t>
                </a:r>
              </a:p>
            </p:txBody>
          </p:sp>
        </mc:Fallback>
      </mc:AlternateContent>
    </p:spTree>
    <p:extLst>
      <p:ext uri="{BB962C8B-B14F-4D97-AF65-F5344CB8AC3E}">
        <p14:creationId xmlns:p14="http://schemas.microsoft.com/office/powerpoint/2010/main" val="41826139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20</a:t>
            </a:r>
            <a:r>
              <a:rPr lang="en-US" dirty="0"/>
              <a:t>:</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ECF6A4A9-4B02-43B2-B532-F11E7ABA0591}"/>
              </a:ext>
            </a:extLst>
          </p:cNvPr>
          <p:cNvGraphicFramePr>
            <a:graphicFrameLocks noChangeAspect="1"/>
          </p:cNvGraphicFramePr>
          <p:nvPr>
            <p:extLst>
              <p:ext uri="{D42A27DB-BD31-4B8C-83A1-F6EECF244321}">
                <p14:modId xmlns:p14="http://schemas.microsoft.com/office/powerpoint/2010/main" val="790738041"/>
              </p:ext>
            </p:extLst>
          </p:nvPr>
        </p:nvGraphicFramePr>
        <p:xfrm>
          <a:off x="685800" y="2757909"/>
          <a:ext cx="3765428" cy="2263987"/>
        </p:xfrm>
        <a:graphic>
          <a:graphicData uri="http://schemas.openxmlformats.org/presentationml/2006/ole">
            <mc:AlternateContent xmlns:mc="http://schemas.openxmlformats.org/markup-compatibility/2006">
              <mc:Choice xmlns:v="urn:schemas-microsoft-com:vml" Requires="v">
                <p:oleObj spid="_x0000_s30731" name="Visio" r:id="rId3" imgW="3032640" imgH="1824840" progId="Visio.Drawing.11">
                  <p:embed/>
                </p:oleObj>
              </mc:Choice>
              <mc:Fallback>
                <p:oleObj name="Visio" r:id="rId3" imgW="3032640" imgH="182484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57909"/>
                        <a:ext cx="3765428" cy="2263987"/>
                      </a:xfrm>
                      <a:prstGeom prst="rect">
                        <a:avLst/>
                      </a:prstGeom>
                      <a:noFill/>
                      <a:ln>
                        <a:noFill/>
                      </a:ln>
                    </p:spPr>
                  </p:pic>
                </p:oleObj>
              </mc:Fallback>
            </mc:AlternateContent>
          </a:graphicData>
        </a:graphic>
      </p:graphicFrame>
      <p:pic>
        <p:nvPicPr>
          <p:cNvPr id="7" name="Picture 6">
            <a:extLst>
              <a:ext uri="{FF2B5EF4-FFF2-40B4-BE49-F238E27FC236}">
                <a16:creationId xmlns:a16="http://schemas.microsoft.com/office/drawing/2014/main" id="{6A81C303-BB35-4F55-A311-AD95B4335EED}"/>
              </a:ext>
            </a:extLst>
          </p:cNvPr>
          <p:cNvPicPr>
            <a:picLocks noChangeAspect="1"/>
          </p:cNvPicPr>
          <p:nvPr/>
        </p:nvPicPr>
        <p:blipFill>
          <a:blip r:embed="rId5"/>
          <a:stretch>
            <a:fillRect/>
          </a:stretch>
        </p:blipFill>
        <p:spPr>
          <a:xfrm>
            <a:off x="3423349" y="2142212"/>
            <a:ext cx="8404702" cy="2879684"/>
          </a:xfrm>
          <a:prstGeom prst="rect">
            <a:avLst/>
          </a:prstGeom>
        </p:spPr>
      </p:pic>
    </p:spTree>
    <p:extLst>
      <p:ext uri="{BB962C8B-B14F-4D97-AF65-F5344CB8AC3E}">
        <p14:creationId xmlns:p14="http://schemas.microsoft.com/office/powerpoint/2010/main" val="42702514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b="1" u="sng" dirty="0">
                    <a:solidFill>
                      <a:srgbClr val="FF0000"/>
                    </a:solidFill>
                  </a:rPr>
                  <a:t>Ford-Fulkerson’s Labeling Algorithm</a:t>
                </a:r>
              </a:p>
              <a:p>
                <a:pPr marL="0" indent="0" algn="ctr">
                  <a:buNone/>
                </a:pPr>
                <a:r>
                  <a:rPr lang="en-US" dirty="0"/>
                  <a:t>Can be applied when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oMath>
                </a14:m>
                <a:r>
                  <a:rPr lang="en-US" dirty="0"/>
                  <a:t>’s are integers or rational numbers </a:t>
                </a:r>
              </a:p>
              <a:p>
                <a:pPr marL="0" indent="0" algn="just">
                  <a:buNone/>
                </a:pPr>
                <a:r>
                  <a:rPr lang="en-US" b="1" u="sng" dirty="0"/>
                  <a:t>General Principle</a:t>
                </a:r>
                <a:r>
                  <a:rPr lang="en-US" dirty="0"/>
                  <a:t>:  An unlabeled node </a:t>
                </a:r>
                <a:r>
                  <a:rPr lang="en-US" i="1" dirty="0"/>
                  <a:t>j</a:t>
                </a:r>
                <a:r>
                  <a:rPr lang="en-US" dirty="0"/>
                  <a:t> will be labeled based on a labeled node </a:t>
                </a:r>
                <a:r>
                  <a:rPr lang="en-US" i="1" dirty="0" err="1"/>
                  <a:t>i</a:t>
                </a:r>
                <a:r>
                  <a:rPr lang="en-US" dirty="0"/>
                  <a:t> which is connected to </a:t>
                </a:r>
                <a:r>
                  <a:rPr lang="en-US" i="1" dirty="0"/>
                  <a:t>j</a:t>
                </a:r>
                <a:r>
                  <a:rPr lang="en-US" dirty="0"/>
                  <a:t> by arc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The label of node </a:t>
                </a:r>
                <a:r>
                  <a:rPr lang="en-US" i="1" dirty="0"/>
                  <a:t>j</a:t>
                </a:r>
                <a:r>
                  <a:rPr lang="en-US" dirty="0"/>
                  <a:t> will have the form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𝑗</m:t>
                            </m:r>
                          </m:sub>
                        </m:sSub>
                      </m:e>
                    </m:d>
                  </m:oMath>
                </a14:m>
                <a:r>
                  <a:rPr lang="en-US" dirty="0"/>
                  <a:t>, in which:</a:t>
                </a:r>
              </a:p>
              <a:p>
                <a:pPr algn="just"/>
                <a14:m>
                  <m:oMath xmlns:m="http://schemas.openxmlformats.org/officeDocument/2006/math">
                    <m:sSub>
                      <m:sSubPr>
                        <m:ctrlPr>
                          <a:rPr lang="en-US">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𝑗</m:t>
                        </m:r>
                      </m:sub>
                    </m:sSub>
                  </m:oMath>
                </a14:m>
                <a:r>
                  <a:rPr lang="en-US" dirty="0"/>
                  <a:t>  : the amount of flow changed between </a:t>
                </a:r>
                <a:r>
                  <a:rPr lang="en-US" i="1" dirty="0" err="1"/>
                  <a:t>i</a:t>
                </a:r>
                <a:r>
                  <a:rPr lang="en-US" dirty="0"/>
                  <a:t> and </a:t>
                </a:r>
                <a:r>
                  <a:rPr lang="en-US" i="1" dirty="0"/>
                  <a:t>j</a:t>
                </a:r>
                <a:r>
                  <a:rPr lang="en-US" dirty="0"/>
                  <a:t>.</a:t>
                </a:r>
              </a:p>
              <a:p>
                <a:pPr algn="just"/>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 if the flow from </a:t>
                </a:r>
                <a:r>
                  <a:rPr lang="en-US" i="1" dirty="0" err="1"/>
                  <a:t>i</a:t>
                </a:r>
                <a:r>
                  <a:rPr lang="en-US" dirty="0"/>
                  <a:t> to </a:t>
                </a:r>
                <a:r>
                  <a:rPr lang="en-US" i="1" dirty="0"/>
                  <a:t>j</a:t>
                </a:r>
                <a:r>
                  <a:rPr lang="en-US" dirty="0"/>
                  <a:t> increases by an amount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𝑗</m:t>
                        </m:r>
                      </m:sub>
                    </m:sSub>
                  </m:oMath>
                </a14:m>
                <a:r>
                  <a:rPr lang="en-US" dirty="0"/>
                  <a:t>.</a:t>
                </a:r>
              </a:p>
              <a:p>
                <a:pPr algn="just"/>
                <a14:m>
                  <m:oMath xmlns:m="http://schemas.openxmlformats.org/officeDocument/2006/math">
                    <m:r>
                      <a:rPr lang="en-US" i="1">
                        <a:latin typeface="Cambria Math" panose="02040503050406030204" pitchFamily="18" charset="0"/>
                      </a:rPr>
                      <m:t>𝑖</m:t>
                    </m:r>
                    <m:r>
                      <a:rPr lang="en-US" b="0" i="1" smtClean="0">
                        <a:latin typeface="Cambria Math" panose="02040503050406030204" pitchFamily="18" charset="0"/>
                      </a:rPr>
                      <m:t>−</m:t>
                    </m:r>
                  </m:oMath>
                </a14:m>
                <a:r>
                  <a:rPr lang="en-US" dirty="0"/>
                  <a:t> : if the flow from </a:t>
                </a:r>
                <a:r>
                  <a:rPr lang="en-US" dirty="0" err="1"/>
                  <a:t>i</a:t>
                </a:r>
                <a:r>
                  <a:rPr lang="en-US" dirty="0"/>
                  <a:t> to j decreases by an amount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𝑗</m:t>
                        </m:r>
                      </m:sub>
                    </m:sSub>
                  </m:oMath>
                </a14:m>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9739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Step 1</a:t>
                </a:r>
                <a:r>
                  <a:rPr lang="en-US" dirty="0"/>
                  <a:t>:  </a:t>
                </a:r>
              </a:p>
              <a:p>
                <a:pPr marL="0" indent="0" algn="just">
                  <a:buNone/>
                </a:pPr>
                <a:endParaRPr lang="en-US" dirty="0"/>
              </a:p>
              <a:p>
                <a:pPr marL="514350" indent="-514350" algn="just">
                  <a:buFont typeface="+mj-lt"/>
                  <a:buAutoNum type="arabicPeriod"/>
                </a:pPr>
                <a:r>
                  <a:rPr lang="en-US" dirty="0"/>
                  <a:t>Find a starting feasible solution for the problem (for instance,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oMath>
                </a14:m>
                <a:r>
                  <a:rPr lang="en-US" dirty="0"/>
                  <a:t>).</a:t>
                </a:r>
              </a:p>
              <a:p>
                <a:pPr marL="514350" indent="-514350" algn="just">
                  <a:buFont typeface="+mj-lt"/>
                  <a:buAutoNum type="arabicPeriod"/>
                </a:pPr>
                <a:r>
                  <a:rPr lang="en-US" dirty="0"/>
                  <a:t>Assign label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e>
                    </m:d>
                  </m:oMath>
                </a14:m>
                <a:r>
                  <a:rPr lang="en-US" dirty="0"/>
                  <a:t> to node 1 (the source node): this means that the source node has unlimited supply capacity.</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6031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u="sng" dirty="0"/>
                  <a:t>Step 2</a:t>
                </a:r>
                <a:r>
                  <a:rPr lang="en-US" dirty="0"/>
                  <a:t>:  Successively assign label for unlabeled nodes as follows </a:t>
                </a:r>
              </a:p>
              <a:p>
                <a:pPr marL="0" indent="0" algn="just">
                  <a:lnSpc>
                    <a:spcPct val="120000"/>
                  </a:lnSpc>
                  <a:spcBef>
                    <a:spcPts val="0"/>
                  </a:spcBef>
                  <a:buNone/>
                </a:pPr>
                <a:endParaRPr lang="en-US" dirty="0"/>
              </a:p>
              <a:p>
                <a:pPr marL="514350" indent="-514350" algn="just">
                  <a:lnSpc>
                    <a:spcPct val="120000"/>
                  </a:lnSpc>
                  <a:spcBef>
                    <a:spcPts val="0"/>
                  </a:spcBef>
                  <a:buFont typeface="+mj-lt"/>
                  <a:buAutoNum type="arabicPeriod"/>
                </a:pPr>
                <a:r>
                  <a:rPr lang="en-US" dirty="0"/>
                  <a:t>Select a labeled node – At the beginning, only node 1 is labeled node.</a:t>
                </a:r>
              </a:p>
              <a:p>
                <a:pPr marL="514350" indent="-514350" algn="just">
                  <a:lnSpc>
                    <a:spcPct val="120000"/>
                  </a:lnSpc>
                  <a:spcBef>
                    <a:spcPts val="0"/>
                  </a:spcBef>
                  <a:buFont typeface="+mj-lt"/>
                  <a:buAutoNum type="arabicPeriod"/>
                </a:pPr>
                <a:r>
                  <a:rPr lang="en-US" dirty="0"/>
                  <a:t>Consider an unlabeled node </a:t>
                </a:r>
                <a:r>
                  <a:rPr lang="en-US" i="1" dirty="0"/>
                  <a:t>j</a:t>
                </a:r>
                <a:r>
                  <a:rPr lang="en-US" dirty="0"/>
                  <a:t> that is directly connected to </a:t>
                </a:r>
                <a:r>
                  <a:rPr lang="en-US" i="1" dirty="0"/>
                  <a:t>i</a:t>
                </a:r>
                <a:r>
                  <a:rPr lang="en-US" dirty="0"/>
                  <a:t>:</a:t>
                </a:r>
              </a:p>
              <a:p>
                <a:pPr marL="514350" indent="-514350" algn="just">
                  <a:lnSpc>
                    <a:spcPct val="120000"/>
                  </a:lnSpc>
                  <a:spcBef>
                    <a:spcPts val="0"/>
                  </a:spcBef>
                  <a:buFont typeface="+mj-lt"/>
                  <a:buAutoNum type="alphaLcPeriod"/>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𝑖𝑗</m:t>
                        </m:r>
                      </m:sub>
                    </m:sSub>
                  </m:oMath>
                </a14:m>
                <a:r>
                  <a:rPr lang="en-US" dirty="0"/>
                  <a:t>: assign the label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𝑗</m:t>
                            </m:r>
                          </m:sub>
                        </m:sSub>
                      </m:e>
                    </m:d>
                  </m:oMath>
                </a14:m>
                <a:r>
                  <a:rPr lang="en-US" dirty="0"/>
                  <a:t> to node </a:t>
                </a:r>
                <a:r>
                  <a:rPr lang="en-US" i="1" dirty="0"/>
                  <a:t>j</a:t>
                </a:r>
                <a:r>
                  <a:rPr lang="en-US" dirty="0"/>
                  <a:t>, in which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𝑀𝑖𝑛</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𝑖𝑗</m:t>
                            </m:r>
                          </m:sub>
                        </m:sSub>
                      </m:e>
                    </m:d>
                  </m:oMath>
                </a14:m>
                <a:r>
                  <a:rPr lang="en-US" dirty="0"/>
                  <a:t>. </a:t>
                </a:r>
                <a:r>
                  <a:rPr lang="en-US" u="sng" dirty="0">
                    <a:solidFill>
                      <a:srgbClr val="FF0000"/>
                    </a:solidFill>
                  </a:rPr>
                  <a:t>Meaning</a:t>
                </a:r>
                <a:r>
                  <a:rPr lang="en-US" dirty="0"/>
                  <a:t>: the maximum increase of amount of flow from </a:t>
                </a:r>
                <a:r>
                  <a:rPr lang="en-US" i="1" dirty="0" err="1"/>
                  <a:t>i</a:t>
                </a:r>
                <a:r>
                  <a:rPr lang="en-US" dirty="0"/>
                  <a:t> to </a:t>
                </a:r>
                <a:r>
                  <a:rPr lang="en-US" i="1" dirty="0"/>
                  <a:t>j</a:t>
                </a:r>
                <a:r>
                  <a:rPr lang="en-US" dirty="0"/>
                  <a:t> is the smaller value between the amount of flow that can be transported from </a:t>
                </a:r>
                <a:r>
                  <a:rPr lang="en-US" i="1" dirty="0" err="1"/>
                  <a:t>i</a:t>
                </a:r>
                <a:r>
                  <a:rPr lang="en-US" dirty="0"/>
                  <a:t> and the remaining capacity of arc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a:t>
                </a:r>
              </a:p>
              <a:p>
                <a:pPr marL="514350" indent="-514350" algn="just">
                  <a:lnSpc>
                    <a:spcPct val="120000"/>
                  </a:lnSpc>
                  <a:spcBef>
                    <a:spcPts val="0"/>
                  </a:spcBef>
                  <a:buFont typeface="+mj-lt"/>
                  <a:buAutoNum type="alphaLcPeriod"/>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0</m:t>
                    </m:r>
                  </m:oMath>
                </a14:m>
                <a:r>
                  <a:rPr lang="en-US" dirty="0"/>
                  <a:t>: assign the label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𝑗</m:t>
                            </m:r>
                          </m:sub>
                        </m:sSub>
                      </m:e>
                    </m:d>
                  </m:oMath>
                </a14:m>
                <a:r>
                  <a:rPr lang="en-US" dirty="0"/>
                  <a:t>  to node </a:t>
                </a:r>
                <a:r>
                  <a:rPr lang="en-US" i="1" dirty="0"/>
                  <a:t>j</a:t>
                </a:r>
                <a:r>
                  <a:rPr lang="en-US" dirty="0"/>
                  <a:t>, in which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𝑀𝑖𝑛</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𝑖</m:t>
                            </m:r>
                          </m:sub>
                        </m:sSub>
                      </m:e>
                    </m:d>
                  </m:oMath>
                </a14:m>
                <a:r>
                  <a:rPr lang="en-US" dirty="0"/>
                  <a:t>.    </a:t>
                </a:r>
                <a:r>
                  <a:rPr lang="en-US" u="sng" dirty="0">
                    <a:solidFill>
                      <a:srgbClr val="FF0000"/>
                    </a:solidFill>
                  </a:rPr>
                  <a:t>Meaning</a:t>
                </a:r>
                <a:r>
                  <a:rPr lang="en-US" dirty="0"/>
                  <a:t>: take back to node </a:t>
                </a:r>
                <a:r>
                  <a:rPr lang="en-US" i="1" dirty="0"/>
                  <a:t>j</a:t>
                </a:r>
                <a:r>
                  <a:rPr lang="en-US" dirty="0"/>
                  <a:t> a portion of the amount of flow that has been transported to </a:t>
                </a:r>
                <a:r>
                  <a:rPr lang="en-US" i="1" dirty="0" err="1"/>
                  <a:t>i</a:t>
                </a:r>
                <a:r>
                  <a:rPr lang="en-US" dirty="0"/>
                  <a:t>.</a:t>
                </a:r>
              </a:p>
              <a:p>
                <a:pPr marL="0" indent="0" algn="just">
                  <a:lnSpc>
                    <a:spcPct val="120000"/>
                  </a:lnSpc>
                  <a:spcBef>
                    <a:spcPts val="0"/>
                  </a:spcBef>
                  <a:buNone/>
                </a:pPr>
                <a:r>
                  <a:rPr lang="en-US" dirty="0">
                    <a:solidFill>
                      <a:srgbClr val="0070C0"/>
                    </a:solidFill>
                  </a:rPr>
                  <a:t>This step is repeated until</a:t>
                </a:r>
                <a:r>
                  <a:rPr lang="en-US" dirty="0"/>
                  <a:t>:</a:t>
                </a:r>
              </a:p>
              <a:p>
                <a:pPr algn="just">
                  <a:lnSpc>
                    <a:spcPct val="120000"/>
                  </a:lnSpc>
                  <a:spcBef>
                    <a:spcPts val="0"/>
                  </a:spcBef>
                </a:pPr>
                <a:r>
                  <a:rPr lang="en-US" dirty="0"/>
                  <a:t>Node </a:t>
                </a:r>
                <a:r>
                  <a:rPr lang="en-US" i="1" dirty="0"/>
                  <a:t>m</a:t>
                </a:r>
                <a:r>
                  <a:rPr lang="en-US" dirty="0"/>
                  <a:t> has been labeled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 </a:t>
                </a:r>
                <a:r>
                  <a:rPr lang="en-US" b="1" i="1" dirty="0">
                    <a:solidFill>
                      <a:srgbClr val="FF0000"/>
                    </a:solidFill>
                  </a:rPr>
                  <a:t>breakthrough path </a:t>
                </a:r>
                <a:r>
                  <a:rPr lang="en-US" dirty="0"/>
                  <a:t>exists between the source node and the sink node.  Then, go to step 3. Or,</a:t>
                </a:r>
              </a:p>
              <a:p>
                <a:pPr algn="just">
                  <a:lnSpc>
                    <a:spcPct val="120000"/>
                  </a:lnSpc>
                  <a:spcBef>
                    <a:spcPts val="0"/>
                  </a:spcBef>
                </a:pPr>
                <a:r>
                  <a:rPr lang="en-US" dirty="0"/>
                  <a:t>Cannot find a breakthrough path.  Then, go to step 4.</a:t>
                </a:r>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r="-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2921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lnSpc>
                    <a:spcPct val="100000"/>
                  </a:lnSpc>
                  <a:spcBef>
                    <a:spcPts val="0"/>
                  </a:spcBef>
                  <a:buNone/>
                </a:pPr>
                <a:r>
                  <a:rPr lang="en-US" u="sng" dirty="0"/>
                  <a:t>Step 3</a:t>
                </a:r>
                <a:r>
                  <a:rPr lang="en-US" dirty="0"/>
                  <a:t>:  </a:t>
                </a:r>
              </a:p>
              <a:p>
                <a:pPr marL="0" indent="0" algn="just">
                  <a:lnSpc>
                    <a:spcPct val="100000"/>
                  </a:lnSpc>
                  <a:spcBef>
                    <a:spcPts val="0"/>
                  </a:spcBef>
                  <a:buNone/>
                </a:pPr>
                <a:endParaRPr lang="en-US" dirty="0"/>
              </a:p>
              <a:p>
                <a:pPr marL="0" indent="0" algn="just">
                  <a:lnSpc>
                    <a:spcPct val="100000"/>
                  </a:lnSpc>
                  <a:spcBef>
                    <a:spcPts val="0"/>
                  </a:spcBef>
                  <a:buNone/>
                </a:pPr>
                <a:r>
                  <a:rPr lang="en-US" dirty="0"/>
                  <a:t>The breakthrough path defined in step 3 is a </a:t>
                </a:r>
                <a:r>
                  <a:rPr lang="en-US" i="1" dirty="0">
                    <a:solidFill>
                      <a:srgbClr val="FF0000"/>
                    </a:solidFill>
                  </a:rPr>
                  <a:t>flow augmenting path</a:t>
                </a:r>
                <a:r>
                  <a:rPr lang="en-US" dirty="0"/>
                  <a:t>.  The labeling procedure has assigned a label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𝑚</m:t>
                            </m:r>
                          </m:sub>
                        </m:sSub>
                      </m:e>
                    </m:d>
                  </m:oMath>
                </a14:m>
                <a:r>
                  <a:rPr lang="en-US" dirty="0"/>
                  <a:t> to node </a:t>
                </a:r>
                <a14:m>
                  <m:oMath xmlns:m="http://schemas.openxmlformats.org/officeDocument/2006/math">
                    <m:r>
                      <a:rPr lang="en-US" b="0" i="1" smtClean="0">
                        <a:latin typeface="Cambria Math" panose="02040503050406030204" pitchFamily="18" charset="0"/>
                      </a:rPr>
                      <m:t>𝑚</m:t>
                    </m:r>
                  </m:oMath>
                </a14:m>
                <a:r>
                  <a:rPr lang="en-US" dirty="0"/>
                  <a:t>.  Revise the starting feasible solution to get a better feasible solution as follows:</a:t>
                </a:r>
              </a:p>
              <a:p>
                <a:pPr marL="0" indent="0" algn="just">
                  <a:lnSpc>
                    <a:spcPct val="100000"/>
                  </a:lnSpc>
                  <a:spcBef>
                    <a:spcPts val="0"/>
                  </a:spcBef>
                  <a:buNone/>
                </a:pPr>
                <a:endParaRPr lang="en-US" dirty="0"/>
              </a:p>
              <a:p>
                <a:pPr lvl="1" algn="just">
                  <a:lnSpc>
                    <a:spcPct val="100000"/>
                  </a:lnSpc>
                  <a:spcBef>
                    <a:spcPts val="0"/>
                  </a:spcBef>
                </a:pP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𝑥</m:t>
                        </m:r>
                      </m:e>
                      <m:sub>
                        <m:r>
                          <a:rPr lang="en-US" sz="2800" b="0" i="1" smtClean="0">
                            <a:latin typeface="Cambria Math" panose="02040503050406030204" pitchFamily="18" charset="0"/>
                          </a:rPr>
                          <m:t>𝑖𝑗</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𝑚</m:t>
                        </m:r>
                      </m:sub>
                    </m:sSub>
                  </m:oMath>
                </a14:m>
                <a:r>
                  <a:rPr lang="en-US" sz="2800" dirty="0"/>
                  <a:t> if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𝑗</m:t>
                        </m:r>
                      </m:e>
                    </m:d>
                  </m:oMath>
                </a14:m>
                <a:r>
                  <a:rPr lang="en-US" sz="2800" dirty="0"/>
                  <a:t> is on the flow augmenting path and node </a:t>
                </a:r>
                <a:r>
                  <a:rPr lang="en-US" sz="2800" i="1" dirty="0"/>
                  <a:t>j</a:t>
                </a:r>
                <a:r>
                  <a:rPr lang="en-US" sz="2800" dirty="0"/>
                  <a:t> has the label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𝑗</m:t>
                            </m:r>
                          </m:sub>
                        </m:sSub>
                      </m:e>
                    </m:d>
                  </m:oMath>
                </a14:m>
                <a:endParaRPr lang="en-US" sz="2800" dirty="0"/>
              </a:p>
              <a:p>
                <a:pPr lvl="1" algn="just">
                  <a:lnSpc>
                    <a:spcPct val="100000"/>
                  </a:lnSpc>
                  <a:spcBef>
                    <a:spcPts val="0"/>
                  </a:spcBef>
                </a:pP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𝑥</m:t>
                        </m:r>
                      </m:e>
                      <m:sub>
                        <m:r>
                          <a:rPr lang="en-US" sz="2800" b="0" i="1" smtClean="0">
                            <a:latin typeface="Cambria Math" panose="02040503050406030204" pitchFamily="18" charset="0"/>
                          </a:rPr>
                          <m:t>𝑗</m:t>
                        </m:r>
                        <m:r>
                          <a:rPr lang="en-US" sz="2800" i="1">
                            <a:latin typeface="Cambria Math" panose="02040503050406030204" pitchFamily="18" charset="0"/>
                          </a:rPr>
                          <m:t>𝑖</m:t>
                        </m:r>
                      </m:sub>
                      <m:sup>
                        <m:r>
                          <a:rPr lang="en-US" sz="2800" i="1">
                            <a:latin typeface="Cambria Math" panose="02040503050406030204" pitchFamily="18" charset="0"/>
                          </a:rPr>
                          <m:t>′</m:t>
                        </m:r>
                      </m:sup>
                    </m:sSubSup>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𝑗</m:t>
                        </m:r>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𝑚</m:t>
                        </m:r>
                      </m:sub>
                    </m:sSub>
                  </m:oMath>
                </a14:m>
                <a:r>
                  <a:rPr lang="en-US" sz="2800" dirty="0"/>
                  <a:t> if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𝑗</m:t>
                        </m:r>
                      </m:e>
                    </m:d>
                  </m:oMath>
                </a14:m>
                <a:r>
                  <a:rPr lang="en-US" sz="2800" dirty="0"/>
                  <a:t> is on the flow augmenting path and node </a:t>
                </a:r>
                <a:r>
                  <a:rPr lang="en-US" sz="2800" i="1" dirty="0"/>
                  <a:t>j</a:t>
                </a:r>
                <a:r>
                  <a:rPr lang="en-US" sz="2800" dirty="0"/>
                  <a:t> has the label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𝑖</m:t>
                        </m:r>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𝑗</m:t>
                            </m:r>
                          </m:sub>
                        </m:sSub>
                      </m:e>
                    </m:d>
                  </m:oMath>
                </a14:m>
                <a:r>
                  <a:rPr lang="en-US" sz="2800" dirty="0"/>
                  <a:t> </a:t>
                </a:r>
              </a:p>
              <a:p>
                <a:pPr marL="0" indent="0" algn="just">
                  <a:lnSpc>
                    <a:spcPct val="100000"/>
                  </a:lnSpc>
                  <a:spcBef>
                    <a:spcPts val="0"/>
                  </a:spcBef>
                  <a:buNone/>
                </a:pPr>
                <a:endParaRPr lang="en-US" dirty="0"/>
              </a:p>
              <a:p>
                <a:pPr marL="0" indent="0" algn="just">
                  <a:lnSpc>
                    <a:spcPct val="100000"/>
                  </a:lnSpc>
                  <a:spcBef>
                    <a:spcPts val="0"/>
                  </a:spcBef>
                  <a:buNone/>
                </a:pPr>
                <a:r>
                  <a:rPr lang="en-US" dirty="0"/>
                  <a:t>Remove all labels and return to step 2.</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841" r="-881" b="-12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59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Autofit/>
              </a:bodyPr>
              <a:lstStyle/>
              <a:p>
                <a:pPr marL="0" indent="0" algn="just">
                  <a:lnSpc>
                    <a:spcPct val="120000"/>
                  </a:lnSpc>
                  <a:spcBef>
                    <a:spcPts val="0"/>
                  </a:spcBef>
                  <a:buNone/>
                </a:pPr>
                <a:r>
                  <a:rPr lang="en-US" sz="2000" u="sng" dirty="0"/>
                  <a:t>Step 4</a:t>
                </a:r>
                <a:r>
                  <a:rPr lang="en-US" sz="2000" dirty="0"/>
                  <a:t>:  </a:t>
                </a:r>
              </a:p>
              <a:p>
                <a:pPr marL="0" indent="0" algn="just">
                  <a:lnSpc>
                    <a:spcPct val="120000"/>
                  </a:lnSpc>
                  <a:spcBef>
                    <a:spcPts val="0"/>
                  </a:spcBef>
                  <a:buNone/>
                </a:pPr>
                <a:r>
                  <a:rPr lang="en-US" sz="2000" dirty="0"/>
                  <a:t>Optimal solution is achieved. The maximum flow can be determined from the sum of all labels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𝑚</m:t>
                        </m:r>
                      </m:sub>
                    </m:sSub>
                  </m:oMath>
                </a14:m>
                <a:r>
                  <a:rPr lang="en-US" sz="2000" dirty="0"/>
                  <a:t>’s received in step 3 (only if the starting solution is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𝑖𝑗</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oMath>
                </a14:m>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m:t>
                    </m:r>
                  </m:oMath>
                </a14:m>
                <a:r>
                  <a:rPr lang="en-US" sz="2000" dirty="0"/>
                  <a:t>).</a:t>
                </a:r>
              </a:p>
              <a:p>
                <a:pPr marL="0" indent="0" algn="just">
                  <a:lnSpc>
                    <a:spcPct val="120000"/>
                  </a:lnSpc>
                  <a:spcBef>
                    <a:spcPts val="0"/>
                  </a:spcBef>
                  <a:buNone/>
                </a:pPr>
                <a:endParaRPr lang="en-US" sz="2000" dirty="0"/>
              </a:p>
              <a:p>
                <a:pPr marL="0" indent="0" algn="just">
                  <a:lnSpc>
                    <a:spcPct val="120000"/>
                  </a:lnSpc>
                  <a:spcBef>
                    <a:spcPts val="0"/>
                  </a:spcBef>
                  <a:buNone/>
                </a:pPr>
                <a:r>
                  <a:rPr lang="en-US" sz="2000" b="1" u="sng" dirty="0"/>
                  <a:t>Notes</a:t>
                </a:r>
                <a:r>
                  <a:rPr lang="en-US" sz="2000" dirty="0"/>
                  <a:t>:</a:t>
                </a:r>
              </a:p>
              <a:p>
                <a:pPr marL="514350" indent="-514350" algn="just">
                  <a:lnSpc>
                    <a:spcPct val="120000"/>
                  </a:lnSpc>
                  <a:spcBef>
                    <a:spcPts val="0"/>
                  </a:spcBef>
                  <a:buFont typeface="+mj-lt"/>
                  <a:buAutoNum type="arabicPeriod"/>
                </a:pPr>
                <a:r>
                  <a:rPr lang="en-US" sz="2000" dirty="0"/>
                  <a:t>The purpose of step 2 is to find a breakthrough path that connects the source node and the sink node.  Therefore, it is not necessary to determine the labels of all nodes.  The target should be finding a path such that the augmented flow is as large as possible </a:t>
                </a:r>
              </a:p>
              <a:p>
                <a:pPr marL="0" indent="0" algn="just">
                  <a:lnSpc>
                    <a:spcPct val="120000"/>
                  </a:lnSpc>
                  <a:spcBef>
                    <a:spcPts val="0"/>
                  </a:spcBef>
                  <a:buNone/>
                </a:pP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a:t>
                </a:r>
                <a:r>
                  <a:rPr lang="en-US" sz="2000" u="sng" dirty="0">
                    <a:solidFill>
                      <a:srgbClr val="FF0000"/>
                    </a:solidFill>
                  </a:rPr>
                  <a:t>Rule of thumb</a:t>
                </a:r>
                <a:r>
                  <a:rPr lang="en-US" sz="2000" dirty="0"/>
                  <a:t>:  starting from a labeled node, select an unlabeled node </a:t>
                </a:r>
                <a:r>
                  <a:rPr lang="en-US" sz="2000" i="1" dirty="0"/>
                  <a:t>j</a:t>
                </a:r>
                <a:r>
                  <a:rPr lang="en-US" sz="2000" dirty="0"/>
                  <a:t> such that the assigned label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𝑣</m:t>
                        </m:r>
                      </m:e>
                      <m:sub>
                        <m:r>
                          <a:rPr lang="en-US" sz="2000" i="1">
                            <a:latin typeface="Cambria Math" panose="02040503050406030204" pitchFamily="18" charset="0"/>
                            <a:ea typeface="Cambria Math" panose="02040503050406030204" pitchFamily="18" charset="0"/>
                          </a:rPr>
                          <m:t>𝑗</m:t>
                        </m:r>
                      </m:sub>
                    </m:sSub>
                  </m:oMath>
                </a14:m>
                <a:r>
                  <a:rPr lang="en-US" sz="2000" dirty="0"/>
                  <a:t> to that node is largest.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r="-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0204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514350" indent="-514350" algn="just">
                  <a:lnSpc>
                    <a:spcPct val="110000"/>
                  </a:lnSpc>
                  <a:spcBef>
                    <a:spcPts val="0"/>
                  </a:spcBef>
                  <a:buFont typeface="+mj-lt"/>
                  <a:buAutoNum type="arabicPeriod" startAt="2"/>
                </a:pPr>
                <a:r>
                  <a:rPr lang="en-US" dirty="0"/>
                  <a:t>In each iteration (step 2), each node has a unique label. </a:t>
                </a:r>
              </a:p>
              <a:p>
                <a:pPr marL="514350" indent="-514350" algn="just">
                  <a:lnSpc>
                    <a:spcPct val="110000"/>
                  </a:lnSpc>
                  <a:spcBef>
                    <a:spcPts val="0"/>
                  </a:spcBef>
                  <a:buFont typeface="+mj-lt"/>
                  <a:buAutoNum type="arabicPeriod" startAt="2"/>
                </a:pPr>
                <a:endParaRPr lang="en-US" dirty="0"/>
              </a:p>
              <a:p>
                <a:pPr marL="514350" indent="-514350" algn="just">
                  <a:lnSpc>
                    <a:spcPct val="110000"/>
                  </a:lnSpc>
                  <a:spcBef>
                    <a:spcPts val="0"/>
                  </a:spcBef>
                  <a:buFont typeface="+mj-lt"/>
                  <a:buAutoNum type="arabicPeriod" startAt="2"/>
                </a:pPr>
                <a:r>
                  <a:rPr lang="en-US" dirty="0"/>
                  <a:t>Other ways to determine maximum flow</a:t>
                </a:r>
              </a:p>
              <a:p>
                <a:pPr marL="971550" lvl="1" indent="-514350" algn="just">
                  <a:lnSpc>
                    <a:spcPct val="110000"/>
                  </a:lnSpc>
                  <a:spcBef>
                    <a:spcPts val="0"/>
                  </a:spcBef>
                  <a:buFont typeface="+mj-lt"/>
                  <a:buAutoNum type="alphaLcPeriod"/>
                </a:pPr>
                <a:r>
                  <a:rPr lang="en-US" dirty="0"/>
                  <a:t>Total algebraic flows at the source node.</a:t>
                </a:r>
              </a:p>
              <a:p>
                <a:pPr marL="971550" lvl="1" indent="-514350" algn="just">
                  <a:lnSpc>
                    <a:spcPct val="110000"/>
                  </a:lnSpc>
                  <a:spcBef>
                    <a:spcPts val="0"/>
                  </a:spcBef>
                  <a:buFont typeface="+mj-lt"/>
                  <a:buAutoNum type="alphaLcPeriod"/>
                </a:pPr>
                <a:r>
                  <a:rPr lang="en-US" dirty="0"/>
                  <a:t>Total algebraic flows at the sink node.</a:t>
                </a:r>
              </a:p>
              <a:p>
                <a:pPr marL="971550" lvl="1" indent="-514350" algn="just">
                  <a:lnSpc>
                    <a:spcPct val="110000"/>
                  </a:lnSpc>
                  <a:spcBef>
                    <a:spcPts val="0"/>
                  </a:spcBef>
                  <a:buFont typeface="+mj-lt"/>
                  <a:buAutoNum type="alphaLcPeriod"/>
                </a:pPr>
                <a:r>
                  <a:rPr lang="en-US" dirty="0"/>
                  <a:t>When the breakthrough path does not exist (the last iteration), the network’s nodes can be divided into two sets: Set </a:t>
                </a:r>
                <a14:m>
                  <m:oMath xmlns:m="http://schemas.openxmlformats.org/officeDocument/2006/math">
                    <m:r>
                      <a:rPr lang="en-US" b="0" i="1" smtClean="0">
                        <a:latin typeface="Cambria Math" panose="02040503050406030204" pitchFamily="18" charset="0"/>
                      </a:rPr>
                      <m:t>𝑋</m:t>
                    </m:r>
                  </m:oMath>
                </a14:m>
                <a:r>
                  <a:rPr lang="en-US" dirty="0"/>
                  <a:t> includes the source node and set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𝑋</m:t>
                        </m:r>
                      </m:e>
                    </m:bar>
                  </m:oMath>
                </a14:m>
                <a:r>
                  <a:rPr lang="en-US" dirty="0"/>
                  <a:t> includes the sink node.  The arcs that connect </a:t>
                </a:r>
                <a14:m>
                  <m:oMath xmlns:m="http://schemas.openxmlformats.org/officeDocument/2006/math">
                    <m:r>
                      <a:rPr lang="en-US" i="1">
                        <a:latin typeface="Cambria Math" panose="02040503050406030204" pitchFamily="18" charset="0"/>
                      </a:rPr>
                      <m:t>𝑋</m:t>
                    </m:r>
                  </m:oMath>
                </a14:m>
                <a:r>
                  <a:rPr lang="en-US" dirty="0"/>
                  <a:t> and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𝑋</m:t>
                        </m:r>
                      </m:e>
                    </m:bar>
                  </m:oMath>
                </a14:m>
                <a:r>
                  <a:rPr lang="en-US" dirty="0"/>
                  <a:t> is called a </a:t>
                </a:r>
                <a:r>
                  <a:rPr lang="en-US" i="1" dirty="0">
                    <a:solidFill>
                      <a:srgbClr val="FF0000"/>
                    </a:solidFill>
                  </a:rPr>
                  <a:t>cut set</a:t>
                </a:r>
                <a:r>
                  <a:rPr lang="en-US" dirty="0"/>
                  <a:t>.  Total transport capacity of the cut set </a:t>
                </a:r>
                <a14:m>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e>
                    </m:d>
                  </m:oMath>
                </a14:m>
                <a:r>
                  <a:rPr lang="en-US" dirty="0"/>
                  <a:t>is the maximum amount of flow that can be transported from the source node to the sink node.</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275" r="-70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3258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21</a:t>
            </a:r>
            <a:r>
              <a:rPr lang="en-US" dirty="0"/>
              <a:t>:</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C69EC7A4-AC69-4935-A962-F9AB4A5A90C7}"/>
              </a:ext>
            </a:extLst>
          </p:cNvPr>
          <p:cNvGraphicFramePr>
            <a:graphicFrameLocks noChangeAspect="1"/>
          </p:cNvGraphicFramePr>
          <p:nvPr>
            <p:extLst>
              <p:ext uri="{D42A27DB-BD31-4B8C-83A1-F6EECF244321}">
                <p14:modId xmlns:p14="http://schemas.microsoft.com/office/powerpoint/2010/main" val="1880340798"/>
              </p:ext>
            </p:extLst>
          </p:nvPr>
        </p:nvGraphicFramePr>
        <p:xfrm>
          <a:off x="3261621" y="2245967"/>
          <a:ext cx="5975143" cy="3595717"/>
        </p:xfrm>
        <a:graphic>
          <a:graphicData uri="http://schemas.openxmlformats.org/presentationml/2006/ole">
            <mc:AlternateContent xmlns:mc="http://schemas.openxmlformats.org/markup-compatibility/2006">
              <mc:Choice xmlns:v="urn:schemas-microsoft-com:vml" Requires="v">
                <p:oleObj spid="_x0000_s31755" name="Visio" r:id="rId3" imgW="3032640" imgH="1824840" progId="Visio.Drawing.11">
                  <p:embed/>
                </p:oleObj>
              </mc:Choice>
              <mc:Fallback>
                <p:oleObj name="Visio" r:id="rId3" imgW="3032640" imgH="182484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621" y="2245967"/>
                        <a:ext cx="5975143" cy="35957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117419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u="sng" dirty="0"/>
                  <a:t>Iteration 1</a:t>
                </a:r>
                <a:r>
                  <a:rPr lang="en-US" dirty="0"/>
                  <a:t>:  starting feasible solution: zeros for all arcs</a:t>
                </a:r>
              </a:p>
              <a:p>
                <a:pPr marL="0" indent="0" algn="just">
                  <a:lnSpc>
                    <a:spcPct val="120000"/>
                  </a:lnSpc>
                  <a:spcBef>
                    <a:spcPts val="0"/>
                  </a:spcBef>
                  <a:buNone/>
                </a:pPr>
                <a:endParaRPr lang="en-US" dirty="0"/>
              </a:p>
              <a:p>
                <a:pPr marL="0" indent="0" algn="just">
                  <a:lnSpc>
                    <a:spcPct val="120000"/>
                  </a:lnSpc>
                  <a:spcBef>
                    <a:spcPts val="0"/>
                  </a:spcBef>
                  <a:buNone/>
                </a:pPr>
                <a:r>
                  <a:rPr lang="en-US" dirty="0"/>
                  <a:t>Node 1: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e>
                    </m:d>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9</m:t>
                        </m:r>
                      </m:e>
                    </m:d>
                    <m:r>
                      <a:rPr lang="en-US" i="1">
                        <a:latin typeface="Cambria Math" panose="02040503050406030204" pitchFamily="18" charset="0"/>
                        <a:ea typeface="Cambria Math" panose="02040503050406030204" pitchFamily="18" charset="0"/>
                      </a:rPr>
                      <m:t> </m:t>
                    </m:r>
                  </m:oMath>
                </a14:m>
                <a:r>
                  <a:rPr lang="en-US" dirty="0"/>
                  <a:t>	Node 4: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4</m:t>
                        </m:r>
                      </m:e>
                    </m:d>
                    <m:r>
                      <a:rPr lang="en-US" i="1">
                        <a:latin typeface="Cambria Math" panose="02040503050406030204" pitchFamily="18" charset="0"/>
                        <a:ea typeface="Cambria Math" panose="02040503050406030204" pitchFamily="18" charset="0"/>
                      </a:rPr>
                      <m:t> </m:t>
                    </m:r>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4</m:t>
                        </m:r>
                      </m:e>
                    </m:d>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Breakthrough path: 1-2-4-6.  </a:t>
                </a:r>
              </a:p>
              <a:p>
                <a:pPr marL="0" indent="0" algn="just">
                  <a:lnSpc>
                    <a:spcPct val="120000"/>
                  </a:lnSpc>
                  <a:spcBef>
                    <a:spcPts val="0"/>
                  </a:spcBef>
                  <a:buNone/>
                </a:pPr>
                <a:r>
                  <a:rPr lang="en-US" dirty="0"/>
                  <a:t>New feasible solution: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24</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46</m:t>
                        </m:r>
                      </m:sub>
                    </m:sSub>
                    <m:r>
                      <a:rPr lang="en-US" b="0" i="1" smtClean="0">
                        <a:latin typeface="Cambria Math" panose="02040503050406030204" pitchFamily="18" charset="0"/>
                      </a:rPr>
                      <m:t>=4</m:t>
                    </m:r>
                  </m:oMath>
                </a14:m>
                <a:r>
                  <a:rPr lang="en-US" dirty="0"/>
                  <a:t>, other variables = 0</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Iteration 2</a:t>
                </a:r>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3: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8</m:t>
                        </m:r>
                      </m:e>
                    </m:d>
                    <m:r>
                      <a:rPr lang="en-US" i="1">
                        <a:latin typeface="Cambria Math" panose="02040503050406030204" pitchFamily="18" charset="0"/>
                        <a:ea typeface="Cambria Math" panose="02040503050406030204" pitchFamily="18" charset="0"/>
                      </a:rPr>
                      <m:t> </m:t>
                    </m:r>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5</m:t>
                        </m:r>
                      </m:e>
                    </m:d>
                    <m:r>
                      <a:rPr lang="en-US" i="1">
                        <a:latin typeface="Cambria Math" panose="02040503050406030204" pitchFamily="18" charset="0"/>
                        <a:ea typeface="Cambria Math" panose="02040503050406030204" pitchFamily="18" charset="0"/>
                      </a:rPr>
                      <m:t> </m:t>
                    </m:r>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5+</m:t>
                        </m:r>
                        <m:r>
                          <a:rPr lang="en-US" i="1">
                            <a:latin typeface="Cambria Math" panose="02040503050406030204" pitchFamily="18" charset="0"/>
                          </a:rPr>
                          <m:t>,</m:t>
                        </m:r>
                        <m:r>
                          <a:rPr lang="en-US" b="0" i="1" smtClean="0">
                            <a:latin typeface="Cambria Math" panose="02040503050406030204" pitchFamily="18" charset="0"/>
                          </a:rPr>
                          <m:t>5</m:t>
                        </m:r>
                      </m:e>
                    </m:d>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Breakthrough path: 1-3-5-6.  </a:t>
                </a:r>
              </a:p>
              <a:p>
                <a:pPr marL="0" indent="0" algn="just">
                  <a:lnSpc>
                    <a:spcPct val="120000"/>
                  </a:lnSpc>
                  <a:spcBef>
                    <a:spcPts val="0"/>
                  </a:spcBef>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r>
                          <a:rPr lang="en-US" i="1">
                            <a:latin typeface="Cambria Math" panose="02040503050406030204" pitchFamily="18" charset="0"/>
                          </a:rPr>
                          <m:t>6</m:t>
                        </m:r>
                      </m:sub>
                    </m:sSub>
                    <m:r>
                      <a:rPr lang="en-US" i="1">
                        <a:latin typeface="Cambria Math" panose="02040503050406030204" pitchFamily="18" charset="0"/>
                      </a:rPr>
                      <m:t>=</m:t>
                    </m:r>
                  </m:oMath>
                </a14:m>
                <a:r>
                  <a:rPr lang="en-US" dirty="0"/>
                  <a:t>5, other variables = 0</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1579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buNone/>
                </a:pPr>
                <a:r>
                  <a:rPr lang="en-US" u="sng" dirty="0"/>
                  <a:t>Iteration 3</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5</m:t>
                        </m:r>
                      </m:e>
                    </m:d>
                    <m:r>
                      <a:rPr lang="en-US" i="1">
                        <a:latin typeface="Cambria Math" panose="02040503050406030204" pitchFamily="18" charset="0"/>
                        <a:ea typeface="Cambria Math" panose="02040503050406030204" pitchFamily="18" charset="0"/>
                      </a:rPr>
                      <m:t> </m:t>
                    </m:r>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4</m:t>
                        </m:r>
                      </m:e>
                    </m:d>
                    <m:r>
                      <a:rPr lang="en-US" i="1">
                        <a:latin typeface="Cambria Math" panose="02040503050406030204" pitchFamily="18" charset="0"/>
                        <a:ea typeface="Cambria Math" panose="02040503050406030204" pitchFamily="18" charset="0"/>
                      </a:rPr>
                      <m:t> </m:t>
                    </m:r>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5+</m:t>
                        </m:r>
                        <m:r>
                          <a:rPr lang="en-US" i="1">
                            <a:latin typeface="Cambria Math" panose="02040503050406030204" pitchFamily="18" charset="0"/>
                          </a:rPr>
                          <m:t>,</m:t>
                        </m:r>
                        <m:r>
                          <a:rPr lang="en-US" b="0" i="1" smtClean="0">
                            <a:latin typeface="Cambria Math" panose="02040503050406030204" pitchFamily="18" charset="0"/>
                          </a:rPr>
                          <m:t>1</m:t>
                        </m:r>
                      </m:e>
                    </m:d>
                  </m:oMath>
                </a14:m>
                <a:endParaRPr lang="en-US" dirty="0"/>
              </a:p>
              <a:p>
                <a:pPr marL="0" indent="0" algn="just">
                  <a:buNone/>
                </a:pPr>
                <a:endParaRPr lang="en-US" dirty="0"/>
              </a:p>
              <a:p>
                <a:pPr marL="0" indent="0" algn="just">
                  <a:buNone/>
                </a:pPr>
                <a:r>
                  <a:rPr lang="en-US" dirty="0"/>
                  <a:t>Breakthrough path: 1-2-5-6.  </a:t>
                </a:r>
              </a:p>
              <a:p>
                <a:pPr marL="0" indent="0" algn="just">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12</m:t>
                        </m:r>
                      </m:sub>
                    </m:sSub>
                    <m:r>
                      <a:rPr lang="en-US" i="1">
                        <a:latin typeface="Cambria Math" panose="02040503050406030204" pitchFamily="18" charset="0"/>
                      </a:rPr>
                      <m:t>=</m:t>
                    </m:r>
                  </m:oMath>
                </a14:m>
                <a:r>
                  <a:rPr lang="en-US" dirty="0"/>
                  <a:t>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35</m:t>
                        </m:r>
                      </m:sub>
                    </m:sSub>
                    <m:r>
                      <a:rPr lang="en-US" i="1">
                        <a:latin typeface="Cambria Math" panose="02040503050406030204" pitchFamily="18" charset="0"/>
                      </a:rPr>
                      <m:t>=</m:t>
                    </m:r>
                  </m:oMath>
                </a14:m>
                <a:r>
                  <a:rPr lang="en-US" dirty="0"/>
                  <a:t>5,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r>
                          <a:rPr lang="en-US" i="1">
                            <a:latin typeface="Cambria Math" panose="02040503050406030204" pitchFamily="18" charset="0"/>
                          </a:rPr>
                          <m:t>6</m:t>
                        </m:r>
                      </m:sub>
                    </m:sSub>
                    <m:r>
                      <a:rPr lang="en-US" i="1">
                        <a:latin typeface="Cambria Math" panose="02040503050406030204" pitchFamily="18" charset="0"/>
                      </a:rPr>
                      <m:t>=</m:t>
                    </m:r>
                    <m:r>
                      <a:rPr lang="en-US" b="0" i="1" smtClean="0">
                        <a:latin typeface="Cambria Math" panose="02040503050406030204" pitchFamily="18" charset="0"/>
                      </a:rPr>
                      <m:t>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25</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other variables = 0</a:t>
                </a:r>
              </a:p>
              <a:p>
                <a:pPr marL="0" indent="0" algn="just">
                  <a:buNone/>
                </a:pPr>
                <a:endParaRPr lang="en-US" dirty="0"/>
              </a:p>
              <a:p>
                <a:pPr marL="0" indent="0" algn="just">
                  <a:buNone/>
                </a:pPr>
                <a:r>
                  <a:rPr lang="en-US" u="sng" dirty="0"/>
                  <a:t>Iteration 4</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Node 3: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3</m:t>
                        </m:r>
                      </m:e>
                    </m:d>
                    <m:r>
                      <a:rPr lang="en-US" i="1">
                        <a:latin typeface="Cambria Math" panose="02040503050406030204" pitchFamily="18" charset="0"/>
                        <a:ea typeface="Cambria Math" panose="02040503050406030204" pitchFamily="18" charset="0"/>
                      </a:rPr>
                      <m:t> </m:t>
                    </m:r>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2</m:t>
                        </m:r>
                      </m:e>
                    </m:d>
                  </m:oMath>
                </a14:m>
                <a:endParaRPr lang="en-US" dirty="0"/>
              </a:p>
              <a:p>
                <a:pPr marL="0" indent="0" algn="just">
                  <a:buNone/>
                </a:pPr>
                <a:endParaRPr lang="en-US" dirty="0"/>
              </a:p>
              <a:p>
                <a:pPr marL="0" indent="0" algn="just">
                  <a:buNone/>
                </a:pPr>
                <a:r>
                  <a:rPr lang="en-US" dirty="0"/>
                  <a:t>Breakthrough path: 1-3-6.  </a:t>
                </a:r>
              </a:p>
              <a:p>
                <a:pPr marL="0" indent="0" algn="just">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12</m:t>
                        </m:r>
                      </m:sub>
                    </m:sSub>
                    <m:r>
                      <a:rPr lang="en-US" i="1">
                        <a:latin typeface="Cambria Math" panose="02040503050406030204" pitchFamily="18" charset="0"/>
                      </a:rPr>
                      <m:t>=</m:t>
                    </m:r>
                  </m:oMath>
                </a14:m>
                <a:r>
                  <a:rPr lang="en-US" dirty="0"/>
                  <a:t>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3</m:t>
                        </m:r>
                      </m:sub>
                    </m:sSub>
                    <m:r>
                      <a:rPr lang="en-US" i="1">
                        <a:latin typeface="Cambria Math" panose="02040503050406030204" pitchFamily="18" charset="0"/>
                      </a:rPr>
                      <m:t>=</m:t>
                    </m:r>
                  </m:oMath>
                </a14:m>
                <a:r>
                  <a:rPr lang="en-US" dirty="0"/>
                  <a:t>7,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35</m:t>
                        </m:r>
                      </m:sub>
                    </m:sSub>
                    <m:r>
                      <a:rPr lang="en-US" i="1">
                        <a:latin typeface="Cambria Math" panose="02040503050406030204" pitchFamily="18" charset="0"/>
                      </a:rPr>
                      <m:t>=</m:t>
                    </m:r>
                  </m:oMath>
                </a14:m>
                <a:r>
                  <a:rPr lang="en-US" dirty="0"/>
                  <a:t>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r>
                          <a:rPr lang="en-US" i="1">
                            <a:latin typeface="Cambria Math" panose="02040503050406030204" pitchFamily="18" charset="0"/>
                          </a:rPr>
                          <m:t>6</m:t>
                        </m:r>
                      </m:sub>
                    </m:sSub>
                    <m:r>
                      <a:rPr lang="en-US" i="1">
                        <a:latin typeface="Cambria Math" panose="02040503050406030204" pitchFamily="18" charset="0"/>
                      </a:rPr>
                      <m:t>=</m:t>
                    </m:r>
                    <m:r>
                      <a:rPr lang="en-US" i="1">
                        <a:latin typeface="Cambria Math" panose="02040503050406030204" pitchFamily="18" charset="0"/>
                      </a:rPr>
                      <m:t>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6</m:t>
                        </m:r>
                      </m:sub>
                    </m:sSub>
                    <m:r>
                      <a:rPr lang="en-US" i="1">
                        <a:latin typeface="Cambria Math" panose="02040503050406030204" pitchFamily="18" charset="0"/>
                      </a:rPr>
                      <m:t>=</m:t>
                    </m:r>
                  </m:oMath>
                </a14:m>
                <a:r>
                  <a:rPr lang="en-US" dirty="0"/>
                  <a:t>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25</m:t>
                        </m:r>
                      </m:sub>
                    </m:sSub>
                    <m:r>
                      <a:rPr lang="en-US" i="1">
                        <a:latin typeface="Cambria Math" panose="02040503050406030204" pitchFamily="18" charset="0"/>
                      </a:rPr>
                      <m:t>=</m:t>
                    </m:r>
                    <m:r>
                      <a:rPr lang="en-US" i="1">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32</m:t>
                        </m:r>
                      </m:sub>
                    </m:sSub>
                    <m:r>
                      <a:rPr lang="en-US" i="1">
                        <a:latin typeface="Cambria Math" panose="02040503050406030204" pitchFamily="18" charset="0"/>
                      </a:rPr>
                      <m:t>=</m:t>
                    </m:r>
                  </m:oMath>
                </a14:m>
                <a:r>
                  <a:rPr lang="en-US" dirty="0"/>
                  <a:t>0</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2691" r="-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66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 In fact, if a “solution” contains a subtour, it will be infeasible.</a:t>
                </a:r>
              </a:p>
              <a:p>
                <a:pPr marL="0" indent="0" algn="just">
                  <a:lnSpc>
                    <a:spcPct val="120000"/>
                  </a:lnSpc>
                  <a:spcBef>
                    <a:spcPts val="0"/>
                  </a:spcBef>
                  <a:buNone/>
                </a:pPr>
                <a:endParaRPr lang="en-US" dirty="0"/>
              </a:p>
              <a:p>
                <a:pPr marL="0" indent="0" algn="just">
                  <a:lnSpc>
                    <a:spcPct val="120000"/>
                  </a:lnSpc>
                  <a:spcBef>
                    <a:spcPts val="0"/>
                  </a:spcBef>
                  <a:buNone/>
                </a:pPr>
                <a:r>
                  <a:rPr lang="en-US" dirty="0"/>
                  <a:t>Consider a subtour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2</m:t>
                            </m:r>
                          </m:sub>
                        </m:sSub>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𝑘</m:t>
                            </m:r>
                          </m:sub>
                        </m:sSub>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sub>
                    </m:sSub>
                  </m:oMath>
                </a14:m>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&lt;</m:t>
                    </m:r>
                    <m:r>
                      <a:rPr lang="en-US" b="0" i="1" dirty="0" smtClean="0">
                        <a:latin typeface="Cambria Math" panose="02040503050406030204" pitchFamily="18" charset="0"/>
                      </a:rPr>
                      <m:t>𝑛</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𝑖</m:t>
                        </m:r>
                      </m:e>
                      <m:sub>
                        <m:r>
                          <a:rPr lang="en-US" b="0" i="1" dirty="0" smtClean="0">
                            <a:latin typeface="Cambria Math" panose="02040503050406030204" pitchFamily="18" charset="0"/>
                          </a:rPr>
                          <m:t>𝑘</m:t>
                        </m:r>
                      </m:sub>
                    </m:sSub>
                    <m:r>
                      <a:rPr lang="en-US" b="0" i="1" dirty="0" smtClean="0">
                        <a:latin typeface="Cambria Math" panose="02040503050406030204" pitchFamily="18" charset="0"/>
                        <a:ea typeface="Cambria Math" panose="02040503050406030204" pitchFamily="18" charset="0"/>
                      </a:rPr>
                      <m:t>≠1)</m:t>
                    </m:r>
                  </m:oMath>
                </a14:m>
                <a:r>
                  <a:rPr lang="en-US" dirty="0"/>
                  <a:t>.  Note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𝑗</m:t>
                            </m:r>
                            <m:r>
                              <a:rPr lang="en-US" b="0" i="1" smtClean="0">
                                <a:latin typeface="Cambria Math" panose="02040503050406030204" pitchFamily="18" charset="0"/>
                              </a:rPr>
                              <m:t>+1</m:t>
                            </m:r>
                          </m:sub>
                        </m:sSub>
                      </m:sub>
                    </m:sSub>
                    <m:r>
                      <a:rPr lang="en-US" b="0" i="1" smtClean="0">
                        <a:latin typeface="Cambria Math" panose="02040503050406030204" pitchFamily="18" charset="0"/>
                      </a:rPr>
                      <m:t>=1 (</m:t>
                    </m:r>
                    <m:r>
                      <a:rPr lang="en-US" b="0" i="1" smtClean="0">
                        <a:latin typeface="Cambria Math" panose="02040503050406030204" pitchFamily="18" charset="0"/>
                      </a:rPr>
                      <m:t>𝑗</m:t>
                    </m:r>
                    <m:r>
                      <a:rPr lang="en-US" b="0" i="1" smtClean="0">
                        <a:latin typeface="Cambria Math" panose="02040503050406030204" pitchFamily="18" charset="0"/>
                      </a:rPr>
                      <m:t>=1,2,…,</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we have:</a:t>
                </a:r>
              </a:p>
              <a:p>
                <a:pPr marL="0" indent="0" algn="just">
                  <a:lnSpc>
                    <a:spcPct val="120000"/>
                  </a:lnSpc>
                  <a:spcBef>
                    <a:spcPts val="0"/>
                  </a:spcBef>
                  <a:buNone/>
                </a:pPr>
                <a:r>
                  <a:rPr lang="en-US" dirty="0"/>
                  <a:t>		</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𝑢</m:t>
                        </m:r>
                      </m:e>
                      <m:sub>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𝑖</m:t>
                            </m:r>
                          </m:e>
                          <m:sub>
                            <m:r>
                              <a:rPr lang="en-US" b="0" i="1" smtClean="0">
                                <a:solidFill>
                                  <a:prstClr val="black"/>
                                </a:solidFill>
                                <a:latin typeface="Cambria Math" panose="02040503050406030204" pitchFamily="18" charset="0"/>
                              </a:rPr>
                              <m:t>1</m:t>
                            </m:r>
                          </m:sub>
                        </m:sSub>
                      </m:sub>
                    </m:sSub>
                  </m:oMath>
                </a14:m>
                <a:r>
                  <a:rPr lang="en-US" dirty="0">
                    <a:solidFill>
                      <a:prstClr val="black"/>
                    </a:solidFill>
                  </a:rPr>
                  <a:t>-</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𝑢</m:t>
                        </m:r>
                      </m:e>
                      <m: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𝑖</m:t>
                            </m:r>
                          </m:e>
                          <m:sub>
                            <m:r>
                              <a:rPr lang="en-US" b="0" i="1" smtClean="0">
                                <a:solidFill>
                                  <a:prstClr val="black"/>
                                </a:solidFill>
                                <a:latin typeface="Cambria Math" panose="02040503050406030204" pitchFamily="18" charset="0"/>
                              </a:rPr>
                              <m:t>2</m:t>
                            </m:r>
                          </m:sub>
                        </m:sSub>
                      </m:sub>
                    </m:sSub>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𝑛</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𝑛</m:t>
                    </m:r>
                    <m:r>
                      <a:rPr lang="en-US" i="1">
                        <a:solidFill>
                          <a:prstClr val="black"/>
                        </a:solidFill>
                        <a:latin typeface="Cambria Math" panose="02040503050406030204" pitchFamily="18" charset="0"/>
                        <a:ea typeface="Cambria Math" panose="02040503050406030204" pitchFamily="18" charset="0"/>
                      </a:rPr>
                      <m:t>−1</m:t>
                    </m:r>
                  </m:oMath>
                </a14:m>
                <a:r>
                  <a:rPr lang="en-US" dirty="0">
                    <a:solidFill>
                      <a:prstClr val="black"/>
                    </a:solidFill>
                  </a:rPr>
                  <a:t> </a:t>
                </a:r>
                <a:r>
                  <a:rPr lang="en-US" dirty="0"/>
                  <a:t>	 </a:t>
                </a:r>
              </a:p>
              <a:p>
                <a:pPr marL="0" indent="0" algn="just">
                  <a:lnSpc>
                    <a:spcPct val="120000"/>
                  </a:lnSpc>
                  <a:spcBef>
                    <a:spcPts val="0"/>
                  </a:spcBef>
                  <a:buNone/>
                </a:pPr>
                <a:r>
                  <a:rPr lang="en-US" dirty="0"/>
                  <a:t>		</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𝑢</m:t>
                        </m:r>
                      </m:e>
                      <m: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𝑖</m:t>
                            </m:r>
                          </m:e>
                          <m:sub>
                            <m:r>
                              <a:rPr lang="en-US" b="0" i="1" smtClean="0">
                                <a:solidFill>
                                  <a:prstClr val="black"/>
                                </a:solidFill>
                                <a:latin typeface="Cambria Math" panose="02040503050406030204" pitchFamily="18" charset="0"/>
                              </a:rPr>
                              <m:t>2</m:t>
                            </m:r>
                          </m:sub>
                        </m:sSub>
                      </m:sub>
                    </m:sSub>
                  </m:oMath>
                </a14:m>
                <a:r>
                  <a:rPr lang="en-US" dirty="0">
                    <a:solidFill>
                      <a:prstClr val="black"/>
                    </a:solidFill>
                  </a:rPr>
                  <a:t>-</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𝑢</m:t>
                        </m:r>
                      </m:e>
                      <m:sub>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𝑖</m:t>
                            </m:r>
                          </m:e>
                          <m:sub>
                            <m:r>
                              <a:rPr lang="en-US" b="0" i="1" smtClean="0">
                                <a:solidFill>
                                  <a:prstClr val="black"/>
                                </a:solidFill>
                                <a:latin typeface="Cambria Math" panose="02040503050406030204" pitchFamily="18" charset="0"/>
                              </a:rPr>
                              <m:t>3</m:t>
                            </m:r>
                          </m:sub>
                        </m:sSub>
                      </m:sub>
                    </m:sSub>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𝑛</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𝑛</m:t>
                    </m:r>
                    <m:r>
                      <a:rPr lang="en-US" i="1">
                        <a:solidFill>
                          <a:prstClr val="black"/>
                        </a:solidFill>
                        <a:latin typeface="Cambria Math" panose="02040503050406030204" pitchFamily="18" charset="0"/>
                        <a:ea typeface="Cambria Math" panose="02040503050406030204" pitchFamily="18" charset="0"/>
                      </a:rPr>
                      <m:t>−1</m:t>
                    </m:r>
                  </m:oMath>
                </a14:m>
                <a:r>
                  <a:rPr lang="en-US" dirty="0">
                    <a:solidFill>
                      <a:prstClr val="black"/>
                    </a:solidFill>
                  </a:rPr>
                  <a:t> </a:t>
                </a: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		</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𝑢</m:t>
                        </m:r>
                      </m:e>
                      <m: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𝑖</m:t>
                            </m:r>
                          </m:e>
                          <m:sub>
                            <m:r>
                              <a:rPr lang="en-US" b="0" i="1" smtClean="0">
                                <a:solidFill>
                                  <a:prstClr val="black"/>
                                </a:solidFill>
                                <a:latin typeface="Cambria Math" panose="02040503050406030204" pitchFamily="18" charset="0"/>
                              </a:rPr>
                              <m:t>𝑘</m:t>
                            </m:r>
                          </m:sub>
                        </m:sSub>
                      </m:sub>
                    </m:sSub>
                  </m:oMath>
                </a14:m>
                <a:r>
                  <a:rPr lang="en-US" dirty="0">
                    <a:solidFill>
                      <a:prstClr val="black"/>
                    </a:solidFill>
                  </a:rPr>
                  <a:t>-</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𝑢</m:t>
                        </m:r>
                      </m:e>
                      <m:sub>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𝑖</m:t>
                            </m:r>
                          </m:e>
                          <m:sub>
                            <m:r>
                              <a:rPr lang="en-US" b="0" i="1" smtClean="0">
                                <a:solidFill>
                                  <a:prstClr val="black"/>
                                </a:solidFill>
                                <a:latin typeface="Cambria Math" panose="02040503050406030204" pitchFamily="18" charset="0"/>
                              </a:rPr>
                              <m:t>1</m:t>
                            </m:r>
                          </m:sub>
                        </m:sSub>
                      </m:sub>
                    </m:sSub>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𝑛</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𝑛</m:t>
                    </m:r>
                    <m:r>
                      <a:rPr lang="en-US" i="1">
                        <a:solidFill>
                          <a:prstClr val="black"/>
                        </a:solidFill>
                        <a:latin typeface="Cambria Math" panose="02040503050406030204" pitchFamily="18" charset="0"/>
                        <a:ea typeface="Cambria Math" panose="02040503050406030204" pitchFamily="18" charset="0"/>
                      </a:rPr>
                      <m:t>−1</m:t>
                    </m:r>
                  </m:oMath>
                </a14:m>
                <a:r>
                  <a:rPr lang="en-US" dirty="0">
                    <a:solidFill>
                      <a:prstClr val="black"/>
                    </a:solidFill>
                  </a:rPr>
                  <a:t> </a:t>
                </a:r>
                <a:endParaRPr lang="en-US" dirty="0"/>
              </a:p>
              <a:p>
                <a:pPr marL="0" indent="0" algn="just">
                  <a:lnSpc>
                    <a:spcPct val="120000"/>
                  </a:lnSpc>
                  <a:spcBef>
                    <a:spcPts val="0"/>
                  </a:spcBef>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𝑘𝑛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e>
                    </m:d>
                  </m:oMath>
                </a14:m>
                <a:r>
                  <a:rPr lang="en-US" dirty="0"/>
                  <a:t>	 : </a:t>
                </a:r>
                <a:r>
                  <a:rPr lang="en-US" dirty="0">
                    <a:solidFill>
                      <a:srgbClr val="FF0000"/>
                    </a:solidFill>
                  </a:rPr>
                  <a:t>impossible!</a:t>
                </a:r>
              </a:p>
              <a:p>
                <a:pPr marL="0" indent="0" algn="just">
                  <a:lnSpc>
                    <a:spcPct val="120000"/>
                  </a:lnSpc>
                  <a:spcBef>
                    <a:spcPts val="0"/>
                  </a:spcBef>
                  <a:buNone/>
                </a:pPr>
                <a:r>
                  <a:rPr lang="en-US" dirty="0"/>
                  <a:t>• For any feasible solution, there exist values of the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oMath>
                </a14:m>
                <a:r>
                  <a:rPr lang="en-US" dirty="0"/>
                  <a:t> that satisfy (*)</a:t>
                </a:r>
              </a:p>
              <a:p>
                <a:pPr marL="0" indent="0" algn="just">
                  <a:lnSpc>
                    <a:spcPct val="120000"/>
                  </a:lnSpc>
                  <a:spcBef>
                    <a:spcPts val="0"/>
                  </a:spcBef>
                  <a:buNone/>
                </a:pPr>
                <a:endParaRPr lang="en-US" dirty="0"/>
              </a:p>
              <a:p>
                <a:pPr marL="0" indent="0" algn="just">
                  <a:lnSpc>
                    <a:spcPct val="120000"/>
                  </a:lnSpc>
                  <a:spcBef>
                    <a:spcPts val="0"/>
                  </a:spcBef>
                  <a:buNone/>
                </a:pPr>
                <a:r>
                  <a:rPr lang="en-US" dirty="0"/>
                  <a:t>In fact,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0" smtClean="0">
                        <a:latin typeface="Cambria Math" panose="02040503050406030204" pitchFamily="18" charset="0"/>
                      </a:rPr>
                      <m:t>=</m:t>
                    </m:r>
                  </m:oMath>
                </a14:m>
                <a:r>
                  <a:rPr lang="en-US" dirty="0"/>
                  <a:t> </a:t>
                </a:r>
                <a:r>
                  <a:rPr lang="en-US" dirty="0">
                    <a:solidFill>
                      <a:srgbClr val="0070C0"/>
                    </a:solidFill>
                  </a:rPr>
                  <a:t>the location of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𝑖</m:t>
                        </m:r>
                      </m:sub>
                    </m:sSub>
                  </m:oMath>
                </a14:m>
                <a:r>
                  <a:rPr lang="en-US" dirty="0">
                    <a:solidFill>
                      <a:srgbClr val="0070C0"/>
                    </a:solidFill>
                  </a:rPr>
                  <a:t> in the tour </a:t>
                </a:r>
                <a:r>
                  <a:rPr lang="en-US" dirty="0"/>
                  <a:t>then (*) will be satisfied.</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b="-2266"/>
                </a:stretch>
              </a:blipFill>
            </p:spPr>
            <p:txBody>
              <a:bodyPr/>
              <a:lstStyle/>
              <a:p>
                <a:r>
                  <a:rPr lang="en-US">
                    <a:noFill/>
                  </a:rPr>
                  <a:t> </a:t>
                </a:r>
              </a:p>
            </p:txBody>
          </p:sp>
        </mc:Fallback>
      </mc:AlternateContent>
    </p:spTree>
    <p:extLst>
      <p:ext uri="{BB962C8B-B14F-4D97-AF65-F5344CB8AC3E}">
        <p14:creationId xmlns:p14="http://schemas.microsoft.com/office/powerpoint/2010/main" val="29386162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000" u="sng" dirty="0"/>
                  <a:t>Iteration 5</a:t>
                </a:r>
                <a:r>
                  <a:rPr lang="en-US" sz="2000" dirty="0"/>
                  <a:t>:</a:t>
                </a:r>
              </a:p>
              <a:p>
                <a:pPr marL="0" indent="0" algn="just">
                  <a:lnSpc>
                    <a:spcPct val="100000"/>
                  </a:lnSpc>
                  <a:spcBef>
                    <a:spcPts val="0"/>
                  </a:spcBef>
                  <a:buNone/>
                </a:pPr>
                <a:endParaRPr lang="en-US" sz="2000" dirty="0"/>
              </a:p>
              <a:p>
                <a:pPr marL="0" indent="0" algn="just">
                  <a:lnSpc>
                    <a:spcPct val="100000"/>
                  </a:lnSpc>
                  <a:spcBef>
                    <a:spcPts val="0"/>
                  </a:spcBef>
                  <a:buNone/>
                </a:pPr>
                <a:r>
                  <a:rPr lang="en-US" sz="2000" dirty="0"/>
                  <a:t>Node 1: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e>
                    </m:d>
                    <m:r>
                      <a:rPr lang="en-US" sz="2000" i="1">
                        <a:latin typeface="Cambria Math" panose="02040503050406030204" pitchFamily="18" charset="0"/>
                        <a:ea typeface="Cambria Math" panose="02040503050406030204" pitchFamily="18" charset="0"/>
                      </a:rPr>
                      <m:t> </m:t>
                    </m:r>
                  </m:oMath>
                </a14:m>
                <a:r>
                  <a:rPr lang="en-US" sz="2000" dirty="0"/>
                  <a:t>	Node 2: </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4</m:t>
                        </m:r>
                      </m:e>
                    </m:d>
                    <m:r>
                      <a:rPr lang="en-US" sz="2000" i="1">
                        <a:latin typeface="Cambria Math" panose="02040503050406030204" pitchFamily="18" charset="0"/>
                        <a:ea typeface="Cambria Math" panose="02040503050406030204" pitchFamily="18" charset="0"/>
                      </a:rPr>
                      <m:t> </m:t>
                    </m:r>
                  </m:oMath>
                </a14:m>
                <a:r>
                  <a:rPr lang="en-US" sz="2000" dirty="0"/>
                  <a:t>	Node 5: </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2+</m:t>
                        </m:r>
                        <m:r>
                          <a:rPr lang="en-US" sz="2000" i="1">
                            <a:latin typeface="Cambria Math" panose="02040503050406030204" pitchFamily="18" charset="0"/>
                          </a:rPr>
                          <m:t>,</m:t>
                        </m:r>
                        <m:r>
                          <a:rPr lang="en-US" sz="2000" b="0" i="1" smtClean="0">
                            <a:latin typeface="Cambria Math" panose="02040503050406030204" pitchFamily="18" charset="0"/>
                          </a:rPr>
                          <m:t>3</m:t>
                        </m:r>
                      </m:e>
                    </m:d>
                    <m:r>
                      <a:rPr lang="en-US" sz="2000" i="1">
                        <a:latin typeface="Cambria Math" panose="02040503050406030204" pitchFamily="18" charset="0"/>
                        <a:ea typeface="Cambria Math" panose="02040503050406030204" pitchFamily="18" charset="0"/>
                      </a:rPr>
                      <m:t> </m:t>
                    </m:r>
                  </m:oMath>
                </a14:m>
                <a:r>
                  <a:rPr lang="en-US" sz="2000" dirty="0"/>
                  <a:t>	Node 3: </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1</m:t>
                        </m:r>
                      </m:e>
                    </m:d>
                  </m:oMath>
                </a14:m>
                <a:endParaRPr lang="en-US" sz="2000" dirty="0"/>
              </a:p>
              <a:p>
                <a:pPr marL="0" indent="0" algn="just">
                  <a:lnSpc>
                    <a:spcPct val="100000"/>
                  </a:lnSpc>
                  <a:spcBef>
                    <a:spcPts val="0"/>
                  </a:spcBef>
                  <a:buNone/>
                </a:pPr>
                <a:endParaRPr lang="en-US" sz="2000" dirty="0"/>
              </a:p>
              <a:p>
                <a:pPr marL="0" indent="0" algn="just">
                  <a:lnSpc>
                    <a:spcPct val="100000"/>
                  </a:lnSpc>
                  <a:spcBef>
                    <a:spcPts val="0"/>
                  </a:spcBef>
                  <a:buNone/>
                </a:pPr>
                <a:r>
                  <a:rPr lang="en-US" sz="2000" dirty="0"/>
                  <a:t>The breakthrough path does not exist: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1,2,3,5</m:t>
                        </m:r>
                      </m:e>
                    </m:d>
                  </m:oMath>
                </a14:m>
                <a:r>
                  <a:rPr lang="en-US" sz="2000" dirty="0"/>
                  <a:t>   </a:t>
                </a:r>
                <a14:m>
                  <m:oMath xmlns:m="http://schemas.openxmlformats.org/officeDocument/2006/math">
                    <m:bar>
                      <m:barPr>
                        <m:pos m:val="top"/>
                        <m:ctrlPr>
                          <a:rPr lang="en-US" sz="2000" i="1" dirty="0" smtClean="0">
                            <a:latin typeface="Cambria Math" panose="02040503050406030204" pitchFamily="18" charset="0"/>
                          </a:rPr>
                        </m:ctrlPr>
                      </m:barPr>
                      <m:e>
                        <m:r>
                          <a:rPr lang="en-US" sz="2000" b="0" i="1" dirty="0" smtClean="0">
                            <a:latin typeface="Cambria Math" panose="02040503050406030204" pitchFamily="18" charset="0"/>
                          </a:rPr>
                          <m:t>𝑋</m:t>
                        </m:r>
                      </m:e>
                    </m:bar>
                    <m:r>
                      <a:rPr lang="en-US" sz="2000" b="0" i="1" dirty="0" smtClean="0">
                        <a:latin typeface="Cambria Math" panose="02040503050406030204" pitchFamily="18" charset="0"/>
                      </a:rPr>
                      <m:t>=</m:t>
                    </m:r>
                    <m:d>
                      <m:dPr>
                        <m:begChr m:val="{"/>
                        <m:endChr m:val="}"/>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4,6</m:t>
                        </m:r>
                      </m:e>
                    </m:d>
                  </m:oMath>
                </a14:m>
                <a:endParaRPr lang="en-US" sz="2000" dirty="0"/>
              </a:p>
              <a:p>
                <a:pPr marL="0" indent="0" algn="just">
                  <a:lnSpc>
                    <a:spcPct val="100000"/>
                  </a:lnSpc>
                  <a:spcBef>
                    <a:spcPts val="0"/>
                  </a:spcBef>
                  <a:buNone/>
                </a:pPr>
                <a:endParaRPr lang="en-US" sz="2000" dirty="0"/>
              </a:p>
              <a:p>
                <a:pPr marL="0" indent="0" algn="just">
                  <a:lnSpc>
                    <a:spcPct val="100000"/>
                  </a:lnSpc>
                  <a:spcBef>
                    <a:spcPts val="0"/>
                  </a:spcBef>
                  <a:buNone/>
                </a:pPr>
                <a:r>
                  <a:rPr lang="en-US" sz="2000" dirty="0"/>
                  <a:t>The current solution is optimal.  The maximum flow from node 1 to node 6 can be determined as follows:</a:t>
                </a:r>
              </a:p>
              <a:p>
                <a:pPr marL="0" indent="0" algn="just">
                  <a:lnSpc>
                    <a:spcPct val="100000"/>
                  </a:lnSpc>
                  <a:spcBef>
                    <a:spcPts val="0"/>
                  </a:spcBef>
                  <a:buNone/>
                </a:pPr>
                <a:endParaRPr lang="en-US" sz="2000" dirty="0"/>
              </a:p>
              <a:p>
                <a:pPr marL="0" indent="0" algn="just">
                  <a:lnSpc>
                    <a:spcPct val="100000"/>
                  </a:lnSpc>
                  <a:spcBef>
                    <a:spcPts val="0"/>
                  </a:spcBef>
                  <a:buNone/>
                </a:pPr>
                <a:r>
                  <a:rPr lang="en-US" sz="2000" dirty="0"/>
                  <a:t>     </a:t>
                </a:r>
                <a14:m>
                  <m:oMath xmlns:m="http://schemas.openxmlformats.org/officeDocument/2006/math">
                    <m:nary>
                      <m:naryPr>
                        <m:chr m:val="∑"/>
                        <m:subHide m:val="on"/>
                        <m:supHide m:val="on"/>
                        <m:ctrlPr>
                          <a:rPr lang="en-US" sz="2000" i="1" smtClean="0">
                            <a:latin typeface="Cambria Math" panose="02040503050406030204" pitchFamily="18" charset="0"/>
                          </a:rPr>
                        </m:ctrlPr>
                      </m:naryPr>
                      <m:sub/>
                      <m:sup/>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𝑚</m:t>
                            </m:r>
                          </m:sub>
                        </m:sSub>
                      </m:e>
                    </m:nary>
                    <m:r>
                      <a:rPr lang="en-US" sz="2000" b="0" i="1" smtClean="0">
                        <a:latin typeface="Cambria Math" panose="02040503050406030204" pitchFamily="18" charset="0"/>
                      </a:rPr>
                      <m:t>=4+5+1+2=12</m:t>
                    </m:r>
                  </m:oMath>
                </a14:m>
                <a:r>
                  <a:rPr lang="en-US" sz="2000" dirty="0"/>
                  <a:t>     	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46</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36</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5</m:t>
                        </m:r>
                        <m:r>
                          <a:rPr lang="en-US" sz="2000" i="1">
                            <a:latin typeface="Cambria Math" panose="02040503050406030204" pitchFamily="18" charset="0"/>
                          </a:rPr>
                          <m:t>6</m:t>
                        </m:r>
                      </m:sub>
                    </m:sSub>
                    <m:r>
                      <a:rPr lang="en-US" sz="2000" i="1">
                        <a:latin typeface="Cambria Math" panose="02040503050406030204" pitchFamily="18" charset="0"/>
                      </a:rPr>
                      <m:t>=</m:t>
                    </m:r>
                    <m:r>
                      <a:rPr lang="en-US" sz="2000" b="0" i="1" smtClean="0">
                        <a:latin typeface="Cambria Math" panose="02040503050406030204" pitchFamily="18" charset="0"/>
                      </a:rPr>
                      <m:t>4+2+6=12</m:t>
                    </m:r>
                  </m:oMath>
                </a14:m>
                <a:r>
                  <a:rPr lang="en-US" sz="2000" dirty="0"/>
                  <a:t>  </a:t>
                </a:r>
              </a:p>
              <a:p>
                <a:pPr marL="0" indent="0" algn="just">
                  <a:lnSpc>
                    <a:spcPct val="100000"/>
                  </a:lnSpc>
                  <a:spcBef>
                    <a:spcPts val="0"/>
                  </a:spcBef>
                  <a:buNone/>
                </a:pPr>
                <a:r>
                  <a:rPr lang="en-US" sz="2000" dirty="0"/>
                  <a:t>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12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13</m:t>
                        </m:r>
                      </m:sub>
                    </m:sSub>
                    <m:r>
                      <a:rPr lang="en-US" sz="2000" i="1">
                        <a:latin typeface="Cambria Math" panose="02040503050406030204" pitchFamily="18" charset="0"/>
                      </a:rPr>
                      <m:t>=</m:t>
                    </m:r>
                    <m:r>
                      <a:rPr lang="en-US" sz="2000" b="0" i="1" smtClean="0">
                        <a:latin typeface="Cambria Math" panose="02040503050406030204" pitchFamily="18" charset="0"/>
                      </a:rPr>
                      <m:t>5+7=</m:t>
                    </m:r>
                    <m:r>
                      <a:rPr lang="en-US" sz="2000" i="1">
                        <a:latin typeface="Cambria Math" panose="02040503050406030204" pitchFamily="18" charset="0"/>
                      </a:rPr>
                      <m:t>12</m:t>
                    </m:r>
                  </m:oMath>
                </a14:m>
                <a:r>
                  <a:rPr lang="en-US" sz="2000" dirty="0"/>
                  <a:t>   	or 	</a:t>
                </a:r>
                <a14:m>
                  <m:oMath xmlns:m="http://schemas.openxmlformats.org/officeDocument/2006/math">
                    <m:r>
                      <a:rPr lang="en-US" sz="2000" i="1">
                        <a:latin typeface="Cambria Math" panose="02040503050406030204" pitchFamily="18" charset="0"/>
                      </a:rPr>
                      <m:t>𝑐</m:t>
                    </m:r>
                    <m:d>
                      <m:dPr>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bar>
                          <m:barPr>
                            <m:pos m:val="top"/>
                            <m:ctrlPr>
                              <a:rPr lang="en-US" sz="2000" i="1">
                                <a:latin typeface="Cambria Math" panose="02040503050406030204" pitchFamily="18" charset="0"/>
                              </a:rPr>
                            </m:ctrlPr>
                          </m:barPr>
                          <m:e>
                            <m:r>
                              <a:rPr lang="en-US" sz="2000" i="1">
                                <a:latin typeface="Cambria Math" panose="02040503050406030204" pitchFamily="18" charset="0"/>
                              </a:rPr>
                              <m:t>𝑋</m:t>
                            </m:r>
                          </m:e>
                        </m:ba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r>
                          <a:rPr lang="en-US" sz="2000" i="1">
                            <a:latin typeface="Cambria Math" panose="02040503050406030204" pitchFamily="18" charset="0"/>
                          </a:rPr>
                          <m:t>4</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e>
                      <m:sub>
                        <m:r>
                          <a:rPr lang="en-US" sz="2000" i="1">
                            <a:latin typeface="Cambria Math" panose="02040503050406030204" pitchFamily="18" charset="0"/>
                          </a:rPr>
                          <m:t>36</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e>
                      <m:sub>
                        <m:r>
                          <a:rPr lang="en-US" sz="2000" i="1">
                            <a:latin typeface="Cambria Math" panose="02040503050406030204" pitchFamily="18" charset="0"/>
                          </a:rPr>
                          <m:t>5</m:t>
                        </m:r>
                        <m:r>
                          <a:rPr lang="en-US" sz="2000" i="1">
                            <a:latin typeface="Cambria Math" panose="02040503050406030204" pitchFamily="18" charset="0"/>
                          </a:rPr>
                          <m:t>6</m:t>
                        </m:r>
                      </m:sub>
                    </m:sSub>
                    <m:r>
                      <a:rPr lang="en-US" sz="2000" b="0" i="1" smtClean="0">
                        <a:latin typeface="Cambria Math" panose="02040503050406030204" pitchFamily="18" charset="0"/>
                      </a:rPr>
                      <m:t>=4+2+6=12</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r="-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6301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22</a:t>
            </a:r>
            <a:r>
              <a:rPr lang="en-US" dirty="0"/>
              <a:t>:</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5BAD57EC-2074-4B62-B48D-CADA8C9441CC}"/>
              </a:ext>
            </a:extLst>
          </p:cNvPr>
          <p:cNvGraphicFramePr>
            <a:graphicFrameLocks noChangeAspect="1"/>
          </p:cNvGraphicFramePr>
          <p:nvPr>
            <p:extLst>
              <p:ext uri="{D42A27DB-BD31-4B8C-83A1-F6EECF244321}">
                <p14:modId xmlns:p14="http://schemas.microsoft.com/office/powerpoint/2010/main" val="218053759"/>
              </p:ext>
            </p:extLst>
          </p:nvPr>
        </p:nvGraphicFramePr>
        <p:xfrm>
          <a:off x="3015387" y="2206210"/>
          <a:ext cx="6161225" cy="3704474"/>
        </p:xfrm>
        <a:graphic>
          <a:graphicData uri="http://schemas.openxmlformats.org/presentationml/2006/ole">
            <mc:AlternateContent xmlns:mc="http://schemas.openxmlformats.org/markup-compatibility/2006">
              <mc:Choice xmlns:v="urn:schemas-microsoft-com:vml" Requires="v">
                <p:oleObj spid="_x0000_s32777" name="Visio" r:id="rId3" imgW="3032640" imgH="1824840" progId="Visio.Drawing.11">
                  <p:embed/>
                </p:oleObj>
              </mc:Choice>
              <mc:Fallback>
                <p:oleObj name="Visio" r:id="rId3" imgW="3032640" imgH="182484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387" y="2206210"/>
                        <a:ext cx="6161225" cy="370447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3844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u="sng" dirty="0"/>
                  <a:t>Iteration 1</a:t>
                </a:r>
                <a:r>
                  <a:rPr lang="en-US" dirty="0"/>
                  <a:t>:  starting feasible solution: zeros for all arcs</a:t>
                </a:r>
              </a:p>
              <a:p>
                <a:pPr marL="0" indent="0" algn="just">
                  <a:lnSpc>
                    <a:spcPct val="120000"/>
                  </a:lnSpc>
                  <a:spcBef>
                    <a:spcPts val="0"/>
                  </a:spcBef>
                  <a:buNone/>
                </a:pPr>
                <a:endParaRPr lang="en-US" dirty="0"/>
              </a:p>
              <a:p>
                <a:pPr marL="0" indent="0" algn="just">
                  <a:lnSpc>
                    <a:spcPct val="120000"/>
                  </a:lnSpc>
                  <a:spcBef>
                    <a:spcPts val="0"/>
                  </a:spcBef>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3: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e>
                    </m:d>
                    <m:r>
                      <a:rPr lang="en-US" i="1">
                        <a:latin typeface="Cambria Math" panose="02040503050406030204" pitchFamily="18" charset="0"/>
                        <a:ea typeface="Cambria Math" panose="02040503050406030204" pitchFamily="18" charset="0"/>
                      </a:rPr>
                      <m:t> </m:t>
                    </m:r>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9</m:t>
                        </m:r>
                      </m:e>
                    </m:d>
                    <m:r>
                      <a:rPr lang="en-US" i="1">
                        <a:latin typeface="Cambria Math" panose="02040503050406030204" pitchFamily="18" charset="0"/>
                        <a:ea typeface="Cambria Math" panose="02040503050406030204" pitchFamily="18" charset="0"/>
                      </a:rPr>
                      <m:t> </m:t>
                    </m:r>
                  </m:oMath>
                </a14:m>
                <a:r>
                  <a:rPr lang="en-US" dirty="0"/>
                  <a:t>	Node 4: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5</m:t>
                        </m:r>
                      </m:e>
                    </m:d>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5</m:t>
                        </m:r>
                      </m:e>
                    </m:d>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Breakthrough path: 1-3-2-4-6.  </a:t>
                </a:r>
              </a:p>
              <a:p>
                <a:pPr marL="0" indent="0" algn="just">
                  <a:lnSpc>
                    <a:spcPct val="120000"/>
                  </a:lnSpc>
                  <a:spcBef>
                    <a:spcPts val="0"/>
                  </a:spcBef>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m:t>
                    </m:r>
                    <m:r>
                      <a:rPr lang="en-US" b="0" i="1" smtClean="0">
                        <a:latin typeface="Cambria Math" panose="02040503050406030204" pitchFamily="18" charset="0"/>
                      </a:rPr>
                      <m:t>5</m:t>
                    </m:r>
                  </m:oMath>
                </a14:m>
                <a:r>
                  <a:rPr lang="en-US" dirty="0"/>
                  <a:t>, other variables = 0</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Iteration 2</a:t>
                </a:r>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7</m:t>
                        </m:r>
                      </m:e>
                    </m:d>
                    <m:r>
                      <a:rPr lang="en-US" i="1">
                        <a:latin typeface="Cambria Math" panose="02040503050406030204" pitchFamily="18" charset="0"/>
                        <a:ea typeface="Cambria Math" panose="02040503050406030204" pitchFamily="18" charset="0"/>
                      </a:rPr>
                      <m:t> </m:t>
                    </m:r>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 </m:t>
                    </m:r>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5+</m:t>
                        </m:r>
                        <m:r>
                          <a:rPr lang="en-US" i="1">
                            <a:latin typeface="Cambria Math" panose="02040503050406030204" pitchFamily="18" charset="0"/>
                          </a:rPr>
                          <m:t>,</m:t>
                        </m:r>
                        <m:r>
                          <a:rPr lang="en-US" b="0" i="1" smtClean="0">
                            <a:latin typeface="Cambria Math" panose="02040503050406030204" pitchFamily="18" charset="0"/>
                          </a:rPr>
                          <m:t>1</m:t>
                        </m:r>
                      </m:e>
                    </m:d>
                  </m:oMath>
                </a14:m>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Breakthrough path: 1-2-5-6.  </a:t>
                </a:r>
              </a:p>
              <a:p>
                <a:pPr marL="0" indent="0" algn="just">
                  <a:lnSpc>
                    <a:spcPct val="120000"/>
                  </a:lnSpc>
                  <a:spcBef>
                    <a:spcPts val="0"/>
                  </a:spcBef>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m:t>
                    </m:r>
                    <m:r>
                      <a:rPr lang="en-US" i="1">
                        <a:latin typeface="Cambria Math" panose="02040503050406030204" pitchFamily="18" charset="0"/>
                      </a:rPr>
                      <m:t>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r>
                          <a:rPr lang="en-US" b="0" i="1" smtClean="0">
                            <a:latin typeface="Cambria Math" panose="02040503050406030204" pitchFamily="18" charset="0"/>
                          </a:rPr>
                          <m:t>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r>
                          <a:rPr lang="en-US" i="1">
                            <a:latin typeface="Cambria Math" panose="02040503050406030204" pitchFamily="18" charset="0"/>
                          </a:rPr>
                          <m:t>6</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other variables = 0</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1339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buNone/>
                </a:pPr>
                <a:r>
                  <a:rPr lang="en-US" u="sng" dirty="0"/>
                  <a:t>Iteration 3</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3: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5</m:t>
                        </m:r>
                      </m:e>
                    </m:d>
                    <m:r>
                      <a:rPr lang="en-US" i="1">
                        <a:latin typeface="Cambria Math" panose="02040503050406030204" pitchFamily="18" charset="0"/>
                        <a:ea typeface="Cambria Math" panose="02040503050406030204" pitchFamily="18" charset="0"/>
                      </a:rPr>
                      <m:t> </m:t>
                    </m:r>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5</m:t>
                        </m:r>
                      </m:e>
                    </m:d>
                  </m:oMath>
                </a14:m>
                <a:endParaRPr lang="en-US" dirty="0"/>
              </a:p>
              <a:p>
                <a:pPr marL="0" indent="0" algn="just">
                  <a:buNone/>
                </a:pPr>
                <a:endParaRPr lang="en-US" dirty="0"/>
              </a:p>
              <a:p>
                <a:pPr marL="0" indent="0" algn="just">
                  <a:buNone/>
                </a:pPr>
                <a:r>
                  <a:rPr lang="en-US" dirty="0"/>
                  <a:t>Breakthrough path: 1-3-6.  </a:t>
                </a:r>
              </a:p>
              <a:p>
                <a:pPr marL="0" indent="0" algn="just">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m:t>
                    </m:r>
                    <m:r>
                      <a:rPr lang="en-US" i="1">
                        <a:latin typeface="Cambria Math" panose="02040503050406030204" pitchFamily="18" charset="0"/>
                      </a:rPr>
                      <m:t>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r>
                          <a:rPr lang="en-US" i="1">
                            <a:latin typeface="Cambria Math" panose="02040503050406030204" pitchFamily="18" charset="0"/>
                          </a:rPr>
                          <m:t>6</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36</m:t>
                        </m:r>
                      </m:sub>
                    </m:sSub>
                    <m:r>
                      <a:rPr lang="en-US" i="1">
                        <a:latin typeface="Cambria Math" panose="02040503050406030204" pitchFamily="18" charset="0"/>
                      </a:rPr>
                      <m:t>=</m:t>
                    </m:r>
                    <m:r>
                      <a:rPr lang="en-US" b="0" i="1" smtClean="0">
                        <a:latin typeface="Cambria Math" panose="02040503050406030204" pitchFamily="18" charset="0"/>
                      </a:rPr>
                      <m:t>5</m:t>
                    </m:r>
                  </m:oMath>
                </a14:m>
                <a:r>
                  <a:rPr lang="en-US" dirty="0"/>
                  <a:t> , other variables = 0.</a:t>
                </a:r>
              </a:p>
              <a:p>
                <a:pPr marL="0" indent="0" algn="just">
                  <a:buNone/>
                </a:pPr>
                <a:endParaRPr lang="en-US" dirty="0"/>
              </a:p>
              <a:p>
                <a:pPr marL="0" indent="0" algn="just">
                  <a:buNone/>
                </a:pPr>
                <a:r>
                  <a:rPr lang="en-US" u="sng" dirty="0"/>
                  <a:t>Iteration 4</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6</m:t>
                        </m:r>
                      </m:e>
                    </m:d>
                    <m:r>
                      <a:rPr lang="en-US" i="1">
                        <a:latin typeface="Cambria Math" panose="02040503050406030204" pitchFamily="18" charset="0"/>
                        <a:ea typeface="Cambria Math" panose="02040503050406030204" pitchFamily="18" charset="0"/>
                      </a:rPr>
                      <m:t> </m:t>
                    </m:r>
                  </m:oMath>
                </a14:m>
                <a:r>
                  <a:rPr lang="en-US" dirty="0"/>
                  <a:t>	 </a:t>
                </a:r>
                <a:r>
                  <a:rPr lang="en-US" dirty="0">
                    <a:solidFill>
                      <a:srgbClr val="FF0000"/>
                    </a:solidFill>
                  </a:rPr>
                  <a:t>Node 3</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5</m:t>
                        </m:r>
                      </m:e>
                    </m:d>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3</m:t>
                        </m:r>
                      </m:e>
                    </m:d>
                    <m:r>
                      <a:rPr lang="en-US" i="1">
                        <a:latin typeface="Cambria Math" panose="02040503050406030204" pitchFamily="18" charset="0"/>
                        <a:ea typeface="Cambria Math" panose="02040503050406030204" pitchFamily="18" charset="0"/>
                      </a:rPr>
                      <m:t> </m:t>
                    </m:r>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5+</m:t>
                        </m:r>
                        <m:r>
                          <a:rPr lang="en-US" i="1">
                            <a:latin typeface="Cambria Math" panose="02040503050406030204" pitchFamily="18" charset="0"/>
                          </a:rPr>
                          <m:t>,</m:t>
                        </m:r>
                        <m:r>
                          <a:rPr lang="en-US" b="0" i="1" smtClean="0">
                            <a:latin typeface="Cambria Math" panose="02040503050406030204" pitchFamily="18" charset="0"/>
                          </a:rPr>
                          <m:t>3</m:t>
                        </m:r>
                      </m:e>
                    </m:d>
                  </m:oMath>
                </a14:m>
                <a:endParaRPr lang="en-US" dirty="0"/>
              </a:p>
              <a:p>
                <a:pPr marL="0" indent="0" algn="just">
                  <a:buNone/>
                </a:pPr>
                <a:endParaRPr lang="en-US" dirty="0"/>
              </a:p>
              <a:p>
                <a:pPr marL="0" indent="0" algn="just">
                  <a:buNone/>
                </a:pPr>
                <a:r>
                  <a:rPr lang="en-US" dirty="0"/>
                  <a:t>Breakthrough path: 1-2-3-5-6.  </a:t>
                </a:r>
              </a:p>
              <a:p>
                <a:pPr marL="0" indent="0" algn="just">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13</m:t>
                        </m:r>
                      </m:sub>
                    </m:sSub>
                    <m:r>
                      <a:rPr lang="en-US" i="1">
                        <a:latin typeface="Cambria Math" panose="02040503050406030204" pitchFamily="18" charset="0"/>
                      </a:rPr>
                      <m:t>=</m:t>
                    </m:r>
                    <m:r>
                      <a:rPr lang="en-US" i="1">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32</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12</m:t>
                        </m:r>
                      </m:sub>
                    </m:sSub>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25</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r>
                          <a:rPr lang="en-US" i="1">
                            <a:latin typeface="Cambria Math" panose="02040503050406030204" pitchFamily="18" charset="0"/>
                          </a:rPr>
                          <m:t>6</m:t>
                        </m:r>
                      </m:sub>
                    </m:sSub>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36</m:t>
                        </m:r>
                      </m:sub>
                    </m:sSub>
                    <m:r>
                      <a:rPr lang="en-US" i="1">
                        <a:latin typeface="Cambria Math" panose="02040503050406030204" pitchFamily="18" charset="0"/>
                      </a:rPr>
                      <m:t>=</m:t>
                    </m:r>
                    <m:r>
                      <a:rPr lang="en-US" b="0" i="1" smtClean="0">
                        <a:latin typeface="Cambria Math" panose="02040503050406030204" pitchFamily="18" charset="0"/>
                      </a:rPr>
                      <m:t>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r>
                          <a:rPr lang="en-US" b="0" i="1" smtClean="0">
                            <a:latin typeface="Cambria Math" panose="02040503050406030204" pitchFamily="18" charset="0"/>
                          </a:rPr>
                          <m:t>5</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2691" r="-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412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u="sng" dirty="0"/>
                  <a:t>Iteration 5</a:t>
                </a:r>
                <a:r>
                  <a:rPr lang="en-US" dirty="0"/>
                  <a:t>:</a:t>
                </a:r>
              </a:p>
              <a:p>
                <a:pPr marL="0" indent="0" algn="just">
                  <a:lnSpc>
                    <a:spcPct val="120000"/>
                  </a:lnSpc>
                  <a:spcBef>
                    <a:spcPts val="0"/>
                  </a:spcBef>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3</m:t>
                        </m:r>
                      </m:e>
                    </m:d>
                    <m:r>
                      <a:rPr lang="en-US" i="1">
                        <a:latin typeface="Cambria Math" panose="02040503050406030204" pitchFamily="18" charset="0"/>
                        <a:ea typeface="Cambria Math" panose="02040503050406030204" pitchFamily="18" charset="0"/>
                      </a:rPr>
                      <m:t> </m:t>
                    </m:r>
                  </m:oMath>
                </a14:m>
                <a:r>
                  <a:rPr lang="en-US" dirty="0"/>
                  <a:t>	</a:t>
                </a:r>
                <a:r>
                  <a:rPr lang="en-US" dirty="0">
                    <a:solidFill>
                      <a:srgbClr val="FF0000"/>
                    </a:solidFill>
                  </a:rPr>
                  <a:t>Node 3</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2</m:t>
                        </m:r>
                      </m:e>
                    </m:d>
                  </m:oMath>
                </a14:m>
                <a:r>
                  <a:rPr lang="en-US" dirty="0"/>
                  <a:t>   Node 6: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m:t>
                        </m:r>
                      </m:e>
                    </m:d>
                  </m:oMath>
                </a14:m>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Breakthrough path: 1-2-3-6.  </a:t>
                </a:r>
              </a:p>
              <a:p>
                <a:pPr marL="0" indent="0" algn="just">
                  <a:lnSpc>
                    <a:spcPct val="120000"/>
                  </a:lnSpc>
                  <a:spcBef>
                    <a:spcPts val="0"/>
                  </a:spcBef>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13</m:t>
                        </m:r>
                      </m:sub>
                    </m:sSub>
                    <m:r>
                      <a:rPr lang="en-US" i="1">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32</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46</m:t>
                        </m:r>
                      </m:sub>
                    </m:sSub>
                    <m:r>
                      <a:rPr lang="en-US" i="1">
                        <a:latin typeface="Cambria Math" panose="02040503050406030204" pitchFamily="18" charset="0"/>
                      </a:rPr>
                      <m:t>=5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12</m:t>
                        </m:r>
                      </m:sub>
                    </m:sSub>
                    <m:r>
                      <a:rPr lang="en-US" i="1">
                        <a:latin typeface="Cambria Math" panose="02040503050406030204" pitchFamily="18" charset="0"/>
                      </a:rPr>
                      <m:t>=</m:t>
                    </m:r>
                    <m:r>
                      <a:rPr lang="en-US" b="0" i="1" smtClean="0">
                        <a:latin typeface="Cambria Math" panose="02040503050406030204" pitchFamily="18" charset="0"/>
                      </a:rPr>
                      <m:t>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25</m:t>
                        </m:r>
                      </m:sub>
                    </m:sSub>
                    <m:r>
                      <a:rPr lang="en-US" i="1">
                        <a:latin typeface="Cambria Math" panose="02040503050406030204" pitchFamily="18" charset="0"/>
                      </a:rPr>
                      <m:t>=</m:t>
                    </m:r>
                    <m:r>
                      <a:rPr lang="en-US" i="1">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r>
                          <a:rPr lang="en-US" i="1">
                            <a:latin typeface="Cambria Math" panose="02040503050406030204" pitchFamily="18" charset="0"/>
                          </a:rPr>
                          <m:t>6</m:t>
                        </m:r>
                      </m:sub>
                    </m:sSub>
                    <m:r>
                      <a:rPr lang="en-US" i="1">
                        <a:latin typeface="Cambria Math" panose="02040503050406030204" pitchFamily="18" charset="0"/>
                      </a:rPr>
                      <m:t>=</m:t>
                    </m:r>
                    <m:r>
                      <a:rPr lang="en-US" i="1">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36</m:t>
                        </m:r>
                      </m:sub>
                    </m:sSub>
                    <m:r>
                      <a:rPr lang="en-US" i="1">
                        <a:latin typeface="Cambria Math" panose="02040503050406030204" pitchFamily="18" charset="0"/>
                      </a:rPr>
                      <m:t>=</m:t>
                    </m:r>
                    <m:r>
                      <a:rPr lang="en-US" b="0" i="1" smtClean="0">
                        <a:latin typeface="Cambria Math" panose="02040503050406030204" pitchFamily="18" charset="0"/>
                      </a:rPr>
                      <m:t>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r>
                          <a:rPr lang="en-US" i="1">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3</m:t>
                    </m:r>
                  </m:oMath>
                </a14:m>
                <a:r>
                  <a:rPr lang="en-US" dirty="0"/>
                  <a:t> </a:t>
                </a:r>
              </a:p>
              <a:p>
                <a:pPr marL="0" indent="0" algn="just">
                  <a:lnSpc>
                    <a:spcPct val="120000"/>
                  </a:lnSpc>
                  <a:spcBef>
                    <a:spcPts val="0"/>
                  </a:spcBef>
                  <a:buNone/>
                </a:pPr>
                <a:endParaRPr lang="en-US" u="sng" dirty="0"/>
              </a:p>
              <a:p>
                <a:pPr marL="0" indent="0" algn="just">
                  <a:lnSpc>
                    <a:spcPct val="120000"/>
                  </a:lnSpc>
                  <a:spcBef>
                    <a:spcPts val="0"/>
                  </a:spcBef>
                  <a:buNone/>
                </a:pPr>
                <a:r>
                  <a:rPr lang="en-US" u="sng" dirty="0"/>
                  <a:t>Iteration 6</a:t>
                </a:r>
                <a:r>
                  <a:rPr lang="en-US" dirty="0"/>
                  <a:t>:</a:t>
                </a:r>
              </a:p>
              <a:p>
                <a:pPr marL="0" indent="0" algn="just">
                  <a:lnSpc>
                    <a:spcPct val="120000"/>
                  </a:lnSpc>
                  <a:spcBef>
                    <a:spcPts val="0"/>
                  </a:spcBef>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e>
                    </m:d>
                    <m:r>
                      <a:rPr lang="en-US" i="1">
                        <a:latin typeface="Cambria Math" panose="02040503050406030204" pitchFamily="18" charset="0"/>
                        <a:ea typeface="Cambria Math" panose="02040503050406030204" pitchFamily="18" charset="0"/>
                      </a:rPr>
                      <m:t> </m:t>
                    </m:r>
                  </m:oMath>
                </a14:m>
                <a:r>
                  <a:rPr lang="en-US" dirty="0"/>
                  <a:t>	</a:t>
                </a:r>
                <a:r>
                  <a:rPr lang="en-US" dirty="0">
                    <a:solidFill>
                      <a:srgbClr val="FF0000"/>
                    </a:solidFill>
                  </a:rPr>
                  <a:t>Node 3</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m:t>
                        </m:r>
                      </m:e>
                    </m:d>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The breakthrough path does not exist: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1,2,3</m:t>
                        </m:r>
                      </m:e>
                    </m:d>
                  </m:oMath>
                </a14:m>
                <a:r>
                  <a:rPr lang="en-US" dirty="0"/>
                  <a:t>   </a:t>
                </a:r>
                <a14:m>
                  <m:oMath xmlns:m="http://schemas.openxmlformats.org/officeDocument/2006/math">
                    <m:bar>
                      <m:barPr>
                        <m:pos m:val="top"/>
                        <m:ctrlPr>
                          <a:rPr lang="en-US" i="1" dirty="0">
                            <a:latin typeface="Cambria Math" panose="02040503050406030204" pitchFamily="18" charset="0"/>
                          </a:rPr>
                        </m:ctrlPr>
                      </m:barPr>
                      <m:e>
                        <m:r>
                          <a:rPr lang="en-US" i="1" dirty="0">
                            <a:latin typeface="Cambria Math" panose="02040503050406030204" pitchFamily="18" charset="0"/>
                          </a:rPr>
                          <m:t>𝑋</m:t>
                        </m:r>
                      </m:e>
                    </m:ba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4,</m:t>
                        </m:r>
                        <m:r>
                          <a:rPr lang="en-US" b="0" i="1" dirty="0" smtClean="0">
                            <a:latin typeface="Cambria Math" panose="02040503050406030204" pitchFamily="18" charset="0"/>
                          </a:rPr>
                          <m:t>5,</m:t>
                        </m:r>
                        <m:r>
                          <a:rPr lang="en-US" i="1" dirty="0">
                            <a:latin typeface="Cambria Math" panose="02040503050406030204" pitchFamily="18" charset="0"/>
                          </a:rPr>
                          <m:t>6</m:t>
                        </m:r>
                      </m:e>
                    </m:d>
                  </m:oMath>
                </a14:m>
                <a:r>
                  <a:rPr lang="en-US" dirty="0"/>
                  <a:t>   </a:t>
                </a:r>
              </a:p>
              <a:p>
                <a:pPr marL="0" indent="0" algn="just">
                  <a:lnSpc>
                    <a:spcPct val="120000"/>
                  </a:lnSpc>
                  <a:spcBef>
                    <a:spcPts val="0"/>
                  </a:spcBef>
                  <a:buNone/>
                </a:pPr>
                <a:r>
                  <a:rPr lang="en-US" dirty="0"/>
                  <a:t>The current solution is optimal.  </a:t>
                </a:r>
              </a:p>
              <a:p>
                <a:pPr marL="0" indent="0" algn="just">
                  <a:lnSpc>
                    <a:spcPct val="120000"/>
                  </a:lnSpc>
                  <a:spcBef>
                    <a:spcPts val="0"/>
                  </a:spcBef>
                  <a:buNone/>
                </a:pPr>
                <a:r>
                  <a:rPr lang="en-US" dirty="0"/>
                  <a:t>The maximum flow: </a:t>
                </a:r>
                <a14:m>
                  <m:oMath xmlns:m="http://schemas.openxmlformats.org/officeDocument/2006/math">
                    <m:r>
                      <a:rPr lang="en-US" i="1">
                        <a:latin typeface="Cambria Math" panose="02040503050406030204" pitchFamily="18" charset="0"/>
                      </a:rPr>
                      <m:t>𝑐</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r>
                          <a:rPr lang="en-US" i="1">
                            <a:latin typeface="Cambria Math" panose="02040503050406030204" pitchFamily="18" charset="0"/>
                          </a:rPr>
                          <m:t>4</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r>
                          <a:rPr lang="en-US" b="0" i="1" smtClean="0">
                            <a:latin typeface="Cambria Math" panose="02040503050406030204" pitchFamily="18" charset="0"/>
                          </a:rPr>
                          <m:t>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m:t>
                        </m:r>
                        <m:r>
                          <a:rPr lang="en-US" i="1">
                            <a:latin typeface="Cambria Math" panose="02040503050406030204" pitchFamily="18" charset="0"/>
                          </a:rPr>
                          <m:t>6</m:t>
                        </m:r>
                      </m:sub>
                    </m:sSub>
                    <m:r>
                      <a:rPr lang="en-US" i="1">
                        <a:latin typeface="Cambria Math" panose="02040503050406030204" pitchFamily="18" charset="0"/>
                      </a:rPr>
                      <m:t>=</m:t>
                    </m:r>
                    <m:r>
                      <a:rPr lang="en-US" b="0" i="1" smtClean="0">
                        <a:latin typeface="Cambria Math" panose="02040503050406030204" pitchFamily="18" charset="0"/>
                      </a:rPr>
                      <m:t>5+1</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+6=1</m:t>
                    </m:r>
                    <m:r>
                      <a:rPr lang="en-US" b="0" i="1" smtClean="0">
                        <a:latin typeface="Cambria Math" panose="02040503050406030204" pitchFamily="18" charset="0"/>
                      </a:rPr>
                      <m:t>5</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r="-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056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Directed Arcs</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lnSpc>
                <a:spcPct val="100000"/>
              </a:lnSpc>
              <a:spcBef>
                <a:spcPts val="0"/>
              </a:spcBef>
              <a:buNone/>
            </a:pPr>
            <a:r>
              <a:rPr lang="en-US" b="1" u="sng" dirty="0"/>
              <a:t>Note</a:t>
            </a:r>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a:t>For problem with multiple source nodes with limited supply capacity and multiple sink nodes with limited demand, an artificial source node and an artificial sink node will be introduced and the Ford-Fulkerson’s algorithm can be applied to find optimal solution.  It is also noted the maximum flow problem is a transportation problem in which the objective is to maximize the amount of goods transported from supply nodes to demand nodes.</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7093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Undirected Arcs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Ford-Fulkerson’s algorithm can be applied. However, it is noted that there exist 2 variables   for an undirected arc  </a:t>
            </a:r>
          </a:p>
          <a:p>
            <a:pPr marL="0" indent="0" algn="just">
              <a:buNone/>
            </a:pPr>
            <a:r>
              <a:rPr lang="en-US" sz="2400" u="sng" dirty="0"/>
              <a:t>Example 23</a:t>
            </a:r>
            <a:r>
              <a:rPr lang="en-US" sz="2400" dirty="0"/>
              <a:t>:</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F17A0198-985C-4205-A0BA-933EDE94B92D}"/>
              </a:ext>
            </a:extLst>
          </p:cNvPr>
          <p:cNvGraphicFramePr>
            <a:graphicFrameLocks noChangeAspect="1"/>
          </p:cNvGraphicFramePr>
          <p:nvPr>
            <p:extLst>
              <p:ext uri="{D42A27DB-BD31-4B8C-83A1-F6EECF244321}">
                <p14:modId xmlns:p14="http://schemas.microsoft.com/office/powerpoint/2010/main" val="2387434699"/>
              </p:ext>
            </p:extLst>
          </p:nvPr>
        </p:nvGraphicFramePr>
        <p:xfrm>
          <a:off x="3327883" y="2497251"/>
          <a:ext cx="6253438" cy="3638488"/>
        </p:xfrm>
        <a:graphic>
          <a:graphicData uri="http://schemas.openxmlformats.org/presentationml/2006/ole">
            <mc:AlternateContent xmlns:mc="http://schemas.openxmlformats.org/markup-compatibility/2006">
              <mc:Choice xmlns:v="urn:schemas-microsoft-com:vml" Requires="v">
                <p:oleObj spid="_x0000_s33800" name="Visio" r:id="rId3" imgW="2918160" imgH="1698120" progId="Visio.Drawing.11">
                  <p:embed/>
                </p:oleObj>
              </mc:Choice>
              <mc:Fallback>
                <p:oleObj name="Visio" r:id="rId3" imgW="2918160" imgH="169812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883" y="2497251"/>
                        <a:ext cx="6253438" cy="36384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16842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Undirected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u="sng" dirty="0"/>
                  <a:t>Iteration 1</a:t>
                </a:r>
                <a:r>
                  <a:rPr lang="en-US" dirty="0"/>
                  <a:t>:  starting feasible solution: zeros for all arcs</a:t>
                </a:r>
              </a:p>
              <a:p>
                <a:pPr marL="0" indent="0" algn="just">
                  <a:lnSpc>
                    <a:spcPct val="120000"/>
                  </a:lnSpc>
                  <a:spcBef>
                    <a:spcPts val="0"/>
                  </a:spcBef>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3: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30</m:t>
                        </m:r>
                      </m:e>
                    </m:d>
                    <m:r>
                      <a:rPr lang="en-US" i="1">
                        <a:latin typeface="Cambria Math" panose="02040503050406030204" pitchFamily="18" charset="0"/>
                        <a:ea typeface="Cambria Math" panose="02040503050406030204" pitchFamily="18" charset="0"/>
                      </a:rPr>
                      <m:t> </m:t>
                    </m:r>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20</m:t>
                        </m:r>
                      </m:e>
                    </m:d>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Breakthrough path: 1-3-5.  </a:t>
                </a:r>
              </a:p>
              <a:p>
                <a:pPr marL="0" indent="0" algn="just">
                  <a:lnSpc>
                    <a:spcPct val="120000"/>
                  </a:lnSpc>
                  <a:spcBef>
                    <a:spcPts val="0"/>
                  </a:spcBef>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35</m:t>
                        </m:r>
                      </m:sub>
                    </m:sSub>
                    <m:r>
                      <a:rPr lang="en-US" i="1">
                        <a:latin typeface="Cambria Math" panose="02040503050406030204" pitchFamily="18" charset="0"/>
                      </a:rPr>
                      <m:t>=</m:t>
                    </m:r>
                    <m:r>
                      <a:rPr lang="en-US" b="0" i="1" smtClean="0">
                        <a:latin typeface="Cambria Math" panose="02040503050406030204" pitchFamily="18" charset="0"/>
                      </a:rPr>
                      <m:t>20</m:t>
                    </m:r>
                  </m:oMath>
                </a14:m>
                <a:r>
                  <a:rPr lang="en-US" dirty="0"/>
                  <a:t>, other variables = 0.</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Iteration 2</a:t>
                </a:r>
                <a:r>
                  <a:rPr lang="en-US" dirty="0"/>
                  <a:t>:</a:t>
                </a:r>
              </a:p>
              <a:p>
                <a:pPr marL="0" indent="0" algn="just">
                  <a:lnSpc>
                    <a:spcPct val="120000"/>
                  </a:lnSpc>
                  <a:spcBef>
                    <a:spcPts val="0"/>
                  </a:spcBef>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20</m:t>
                        </m:r>
                      </m:e>
                    </m:d>
                    <m:r>
                      <a:rPr lang="en-US" i="1">
                        <a:latin typeface="Cambria Math" panose="02040503050406030204" pitchFamily="18" charset="0"/>
                        <a:ea typeface="Cambria Math" panose="02040503050406030204" pitchFamily="18" charset="0"/>
                      </a:rPr>
                      <m:t> </m:t>
                    </m:r>
                  </m:oMath>
                </a14:m>
                <a:r>
                  <a:rPr lang="en-US" dirty="0"/>
                  <a:t>  Node 3: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20</m:t>
                        </m:r>
                      </m:e>
                    </m:d>
                    <m:r>
                      <a:rPr lang="en-US" i="1">
                        <a:latin typeface="Cambria Math" panose="02040503050406030204" pitchFamily="18" charset="0"/>
                        <a:ea typeface="Cambria Math" panose="02040503050406030204" pitchFamily="18" charset="0"/>
                      </a:rPr>
                      <m:t> </m:t>
                    </m:r>
                  </m:oMath>
                </a14:m>
                <a:r>
                  <a:rPr lang="en-US" dirty="0"/>
                  <a:t>  Node 4: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10</m:t>
                        </m:r>
                      </m:e>
                    </m:d>
                  </m:oMath>
                </a14:m>
                <a:r>
                  <a:rPr lang="en-US" dirty="0"/>
                  <a:t> </a:t>
                </a:r>
              </a:p>
              <a:p>
                <a:pPr marL="0" indent="0" algn="just">
                  <a:lnSpc>
                    <a:spcPct val="120000"/>
                  </a:lnSpc>
                  <a:spcBef>
                    <a:spcPts val="0"/>
                  </a:spcBef>
                  <a:buNone/>
                </a:pPr>
                <a:r>
                  <a:rPr lang="en-US" dirty="0"/>
                  <a:t>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10</m:t>
                        </m:r>
                      </m:e>
                    </m:d>
                  </m:oMath>
                </a14:m>
                <a:endParaRPr lang="en-US" dirty="0"/>
              </a:p>
              <a:p>
                <a:pPr marL="0" indent="0" algn="just">
                  <a:lnSpc>
                    <a:spcPct val="120000"/>
                  </a:lnSpc>
                  <a:spcBef>
                    <a:spcPts val="0"/>
                  </a:spcBef>
                  <a:buNone/>
                </a:pPr>
                <a:r>
                  <a:rPr lang="en-US" dirty="0"/>
                  <a:t>Breakthrough path: 1-2-3-4-5.  </a:t>
                </a:r>
              </a:p>
              <a:p>
                <a:pPr marL="0" indent="0" algn="just">
                  <a:lnSpc>
                    <a:spcPct val="120000"/>
                  </a:lnSpc>
                  <a:spcBef>
                    <a:spcPts val="0"/>
                  </a:spcBef>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r>
                          <a:rPr lang="en-US" b="0" i="1" smtClean="0">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r>
                          <a:rPr lang="en-US" i="1">
                            <a:latin typeface="Cambria Math" panose="02040503050406030204" pitchFamily="18" charset="0"/>
                          </a:rPr>
                          <m:t>5</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r>
                          <a:rPr lang="en-US" i="1">
                            <a:latin typeface="Cambria Math" panose="02040503050406030204" pitchFamily="18" charset="0"/>
                          </a:rPr>
                          <m:t>5</m:t>
                        </m:r>
                      </m:sub>
                    </m:sSub>
                    <m:r>
                      <a:rPr lang="en-US" i="1">
                        <a:latin typeface="Cambria Math" panose="02040503050406030204" pitchFamily="18" charset="0"/>
                      </a:rPr>
                      <m:t>=20</m:t>
                    </m:r>
                  </m:oMath>
                </a14:m>
                <a:r>
                  <a:rPr lang="en-US" dirty="0"/>
                  <a:t>, other variables = 0.</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1925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Undirected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buNone/>
                </a:pPr>
                <a:r>
                  <a:rPr lang="en-US" u="sng" dirty="0"/>
                  <a:t>Iteration 3</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Node 4: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e>
                    </m:d>
                    <m:r>
                      <a:rPr lang="en-US" i="1">
                        <a:latin typeface="Cambria Math" panose="02040503050406030204" pitchFamily="18" charset="0"/>
                        <a:ea typeface="Cambria Math" panose="02040503050406030204" pitchFamily="18" charset="0"/>
                      </a:rPr>
                      <m:t> </m:t>
                    </m:r>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10</m:t>
                        </m:r>
                      </m:e>
                    </m:d>
                  </m:oMath>
                </a14:m>
                <a:endParaRPr lang="en-US" dirty="0"/>
              </a:p>
              <a:p>
                <a:pPr marL="0" indent="0" algn="just">
                  <a:buNone/>
                </a:pPr>
                <a:endParaRPr lang="en-US" dirty="0"/>
              </a:p>
              <a:p>
                <a:pPr marL="0" indent="0" algn="just">
                  <a:buNone/>
                </a:pPr>
                <a:r>
                  <a:rPr lang="en-US" dirty="0"/>
                  <a:t>Breakthrough path: 1-4-5.  </a:t>
                </a:r>
              </a:p>
              <a:p>
                <a:pPr marL="0" indent="0" algn="just">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10,  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r>
                          <a:rPr lang="en-US" i="1">
                            <a:latin typeface="Cambria Math" panose="02040503050406030204" pitchFamily="18" charset="0"/>
                          </a:rPr>
                          <m:t>4</m:t>
                        </m:r>
                      </m:sub>
                    </m:sSub>
                    <m:r>
                      <a:rPr lang="en-US" b="0" i="1" smtClean="0">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45</m:t>
                        </m:r>
                      </m:sub>
                    </m:sSub>
                    <m:r>
                      <a:rPr lang="en-US" i="1">
                        <a:latin typeface="Cambria Math" panose="02040503050406030204" pitchFamily="18" charset="0"/>
                      </a:rPr>
                      <m:t>=</m:t>
                    </m:r>
                    <m:r>
                      <a:rPr lang="en-US" b="0" i="1" smtClean="0">
                        <a:latin typeface="Cambria Math" panose="02040503050406030204" pitchFamily="18" charset="0"/>
                      </a:rPr>
                      <m:t>20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r>
                          <a:rPr lang="en-US" i="1">
                            <a:latin typeface="Cambria Math" panose="02040503050406030204" pitchFamily="18" charset="0"/>
                          </a:rPr>
                          <m:t>5</m:t>
                        </m:r>
                      </m:sub>
                    </m:sSub>
                    <m:r>
                      <a:rPr lang="en-US" i="1">
                        <a:latin typeface="Cambria Math" panose="02040503050406030204" pitchFamily="18" charset="0"/>
                      </a:rPr>
                      <m:t>=20</m:t>
                    </m:r>
                  </m:oMath>
                </a14:m>
                <a:r>
                  <a:rPr lang="en-US" dirty="0"/>
                  <a:t>, other variables = 0.</a:t>
                </a:r>
              </a:p>
              <a:p>
                <a:pPr marL="0" indent="0" algn="just">
                  <a:buNone/>
                </a:pPr>
                <a:endParaRPr lang="en-US" dirty="0"/>
              </a:p>
              <a:p>
                <a:pPr marL="0" indent="0" algn="just">
                  <a:buNone/>
                </a:pPr>
                <a:r>
                  <a:rPr lang="en-US" u="sng" dirty="0"/>
                  <a:t>Iteration 4</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Node 2: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e>
                    </m:d>
                    <m:r>
                      <a:rPr lang="en-US" i="1">
                        <a:latin typeface="Cambria Math" panose="02040503050406030204" pitchFamily="18" charset="0"/>
                        <a:ea typeface="Cambria Math" panose="02040503050406030204" pitchFamily="18" charset="0"/>
                      </a:rPr>
                      <m:t> </m:t>
                    </m:r>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10</m:t>
                        </m:r>
                      </m:e>
                    </m:d>
                  </m:oMath>
                </a14:m>
                <a:endParaRPr lang="en-US" dirty="0"/>
              </a:p>
              <a:p>
                <a:pPr marL="0" indent="0" algn="just">
                  <a:buNone/>
                </a:pPr>
                <a:endParaRPr lang="en-US" dirty="0"/>
              </a:p>
              <a:p>
                <a:pPr marL="0" indent="0" algn="just">
                  <a:buNone/>
                </a:pPr>
                <a:r>
                  <a:rPr lang="en-US" dirty="0"/>
                  <a:t>Breakthrough path: 1-4-5.  </a:t>
                </a:r>
              </a:p>
              <a:p>
                <a:pPr marL="0" indent="0" algn="just">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0</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23</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34</m:t>
                        </m:r>
                      </m:sub>
                    </m:sSub>
                    <m:r>
                      <a:rPr lang="en-US" i="1">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45</m:t>
                        </m:r>
                      </m:sub>
                    </m:sSub>
                    <m:r>
                      <a:rPr lang="en-US" i="1">
                        <a:latin typeface="Cambria Math" panose="02040503050406030204" pitchFamily="18" charset="0"/>
                      </a:rPr>
                      <m:t>=</m:t>
                    </m:r>
                    <m:r>
                      <a:rPr lang="en-US" i="1">
                        <a:latin typeface="Cambria Math" panose="02040503050406030204" pitchFamily="18" charset="0"/>
                      </a:rPr>
                      <m:t>20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35</m:t>
                        </m:r>
                      </m:sub>
                    </m:sSub>
                    <m:r>
                      <a:rPr lang="en-US" i="1">
                        <a:latin typeface="Cambria Math" panose="02040503050406030204" pitchFamily="18" charset="0"/>
                      </a:rPr>
                      <m:t>=20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25</m:t>
                        </m:r>
                      </m:sub>
                    </m:sSub>
                    <m:r>
                      <a:rPr lang="en-US" i="1">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43</m:t>
                        </m:r>
                      </m:sub>
                    </m:sSub>
                    <m:r>
                      <a:rPr lang="en-US" i="1">
                        <a:latin typeface="Cambria Math" panose="02040503050406030204" pitchFamily="18" charset="0"/>
                      </a:rPr>
                      <m:t>=0</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2691" r="-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8538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Flow Problem</a:t>
            </a:r>
            <a:br>
              <a:rPr lang="en-US" dirty="0"/>
            </a:br>
            <a:r>
              <a:rPr lang="en-US" dirty="0">
                <a:solidFill>
                  <a:srgbClr val="0070C0"/>
                </a:solidFill>
              </a:rPr>
              <a:t>Network with Undirected Arcs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u="sng" dirty="0"/>
                  <a:t>Iteration 5</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Node 3: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e>
                    </m:d>
                    <m:r>
                      <a:rPr lang="en-US" i="1">
                        <a:latin typeface="Cambria Math" panose="02040503050406030204" pitchFamily="18" charset="0"/>
                        <a:ea typeface="Cambria Math" panose="02040503050406030204" pitchFamily="18" charset="0"/>
                      </a:rPr>
                      <m:t> </m:t>
                    </m:r>
                  </m:oMath>
                </a14:m>
                <a:r>
                  <a:rPr lang="en-US" dirty="0"/>
                  <a:t>  </a:t>
                </a:r>
                <a:r>
                  <a:rPr lang="en-US" dirty="0">
                    <a:solidFill>
                      <a:srgbClr val="FF0000"/>
                    </a:solidFill>
                  </a:rPr>
                  <a:t>Node 2</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10</m:t>
                        </m:r>
                      </m:e>
                    </m:d>
                    <m:r>
                      <a:rPr lang="en-US" i="1">
                        <a:latin typeface="Cambria Math" panose="02040503050406030204" pitchFamily="18" charset="0"/>
                        <a:ea typeface="Cambria Math" panose="02040503050406030204" pitchFamily="18" charset="0"/>
                      </a:rPr>
                      <m:t> </m:t>
                    </m:r>
                  </m:oMath>
                </a14:m>
                <a:r>
                  <a:rPr lang="en-US" dirty="0"/>
                  <a:t>  Node 5: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10</m:t>
                        </m:r>
                      </m:e>
                    </m:d>
                  </m:oMath>
                </a14:m>
                <a:r>
                  <a:rPr lang="en-US" dirty="0"/>
                  <a:t> </a:t>
                </a:r>
              </a:p>
              <a:p>
                <a:pPr marL="0" indent="0" algn="just">
                  <a:buNone/>
                </a:pPr>
                <a:endParaRPr lang="en-US" dirty="0"/>
              </a:p>
              <a:p>
                <a:pPr marL="0" indent="0" algn="just">
                  <a:buNone/>
                </a:pPr>
                <a:r>
                  <a:rPr lang="en-US" dirty="0"/>
                  <a:t>Breakthrough path: 1-3-2-5.  </a:t>
                </a:r>
              </a:p>
              <a:p>
                <a:pPr marL="0" indent="0" algn="just">
                  <a:buNone/>
                </a:pPr>
                <a:r>
                  <a:rPr lang="en-US" dirty="0"/>
                  <a:t>New feasible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14</m:t>
                        </m:r>
                      </m:sub>
                    </m:sSub>
                    <m:r>
                      <a:rPr lang="en-US" i="1">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0</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23</m:t>
                        </m:r>
                      </m:sub>
                    </m:sSub>
                    <m:r>
                      <a:rPr lang="en-US" i="1">
                        <a:latin typeface="Cambria Math" panose="02040503050406030204" pitchFamily="18" charset="0"/>
                      </a:rPr>
                      <m:t>=</m:t>
                    </m:r>
                    <m:r>
                      <a:rPr lang="en-US" b="0" i="1" smtClean="0">
                        <a:latin typeface="Cambria Math" panose="02040503050406030204" pitchFamily="18" charset="0"/>
                      </a:rPr>
                      <m:t>0, </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34</m:t>
                        </m:r>
                      </m:sub>
                    </m:sSub>
                    <m:r>
                      <a:rPr lang="en-US" i="1">
                        <a:latin typeface="Cambria Math" panose="02040503050406030204" pitchFamily="18" charset="0"/>
                      </a:rPr>
                      <m:t>=10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45</m:t>
                        </m:r>
                      </m:sub>
                    </m:sSub>
                    <m:r>
                      <a:rPr lang="en-US" i="1">
                        <a:latin typeface="Cambria Math" panose="02040503050406030204" pitchFamily="18" charset="0"/>
                      </a:rPr>
                      <m:t>=20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13</m:t>
                        </m:r>
                      </m:sub>
                    </m:sSub>
                    <m:r>
                      <a:rPr lang="en-US" i="1">
                        <a:latin typeface="Cambria Math" panose="02040503050406030204" pitchFamily="18" charset="0"/>
                      </a:rPr>
                      <m:t>=</m:t>
                    </m:r>
                    <m:r>
                      <a:rPr lang="en-US" b="0" i="1" smtClean="0">
                        <a:latin typeface="Cambria Math" panose="02040503050406030204" pitchFamily="18" charset="0"/>
                      </a:rPr>
                      <m:t>30, 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35</m:t>
                        </m:r>
                      </m:sub>
                    </m:sSub>
                    <m:r>
                      <a:rPr lang="en-US" i="1">
                        <a:latin typeface="Cambria Math" panose="02040503050406030204" pitchFamily="18" charset="0"/>
                      </a:rPr>
                      <m:t>=20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25</m:t>
                        </m:r>
                      </m:sub>
                    </m:sSub>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43</m:t>
                        </m:r>
                      </m:sub>
                    </m:sSub>
                    <m:r>
                      <a:rPr lang="en-US" i="1">
                        <a:latin typeface="Cambria Math" panose="02040503050406030204" pitchFamily="18" charset="0"/>
                      </a:rPr>
                      <m:t>=0</m:t>
                    </m:r>
                  </m:oMath>
                </a14:m>
                <a:r>
                  <a:rPr lang="en-US" dirty="0"/>
                  <a:t>.</a:t>
                </a:r>
              </a:p>
              <a:p>
                <a:pPr marL="0" indent="0" algn="just">
                  <a:buNone/>
                </a:pPr>
                <a:endParaRPr lang="en-US" dirty="0"/>
              </a:p>
              <a:p>
                <a:pPr marL="0" indent="0" algn="just">
                  <a:buNone/>
                </a:pPr>
                <a:r>
                  <a:rPr lang="en-US" u="sng" dirty="0"/>
                  <a:t>Iteration 6</a:t>
                </a:r>
                <a:r>
                  <a:rPr lang="en-US" dirty="0"/>
                  <a:t>:</a:t>
                </a:r>
              </a:p>
              <a:p>
                <a:pPr marL="0" indent="0" algn="just">
                  <a:buNone/>
                </a:pPr>
                <a:r>
                  <a:rPr lang="en-US" dirty="0"/>
                  <a:t>Node 1: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a:t>
                </a:r>
              </a:p>
              <a:p>
                <a:pPr marL="0" indent="0" algn="just">
                  <a:buNone/>
                </a:pPr>
                <a:r>
                  <a:rPr lang="en-US" dirty="0"/>
                  <a:t>The breakthrough path does not exist: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oMath>
                </a14:m>
                <a:r>
                  <a:rPr lang="en-US" dirty="0"/>
                  <a:t>   </a:t>
                </a:r>
                <a14:m>
                  <m:oMath xmlns:m="http://schemas.openxmlformats.org/officeDocument/2006/math">
                    <m:bar>
                      <m:barPr>
                        <m:pos m:val="top"/>
                        <m:ctrlPr>
                          <a:rPr lang="en-US" i="1" dirty="0">
                            <a:latin typeface="Cambria Math" panose="02040503050406030204" pitchFamily="18" charset="0"/>
                          </a:rPr>
                        </m:ctrlPr>
                      </m:barPr>
                      <m:e>
                        <m:r>
                          <a:rPr lang="en-US" i="1" dirty="0">
                            <a:latin typeface="Cambria Math" panose="02040503050406030204" pitchFamily="18" charset="0"/>
                          </a:rPr>
                          <m:t>𝑋</m:t>
                        </m:r>
                      </m:e>
                    </m:ba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b="0" i="1" dirty="0" smtClean="0">
                            <a:latin typeface="Cambria Math" panose="02040503050406030204" pitchFamily="18" charset="0"/>
                          </a:rPr>
                          <m:t>2,3,</m:t>
                        </m:r>
                        <m:r>
                          <a:rPr lang="en-US" i="1" dirty="0">
                            <a:latin typeface="Cambria Math" panose="02040503050406030204" pitchFamily="18" charset="0"/>
                          </a:rPr>
                          <m:t>4,</m:t>
                        </m:r>
                        <m:r>
                          <a:rPr lang="en-US" i="1" dirty="0">
                            <a:latin typeface="Cambria Math" panose="02040503050406030204" pitchFamily="18" charset="0"/>
                          </a:rPr>
                          <m:t>5</m:t>
                        </m:r>
                      </m:e>
                    </m:d>
                  </m:oMath>
                </a14:m>
                <a:r>
                  <a:rPr lang="en-US" dirty="0"/>
                  <a:t>   </a:t>
                </a:r>
              </a:p>
              <a:p>
                <a:pPr marL="0" indent="0" algn="just">
                  <a:buNone/>
                </a:pPr>
                <a:r>
                  <a:rPr lang="en-US" dirty="0"/>
                  <a:t>The current solution is optimal.  </a:t>
                </a:r>
              </a:p>
              <a:p>
                <a:pPr marL="0" indent="0" algn="just">
                  <a:buNone/>
                </a:pPr>
                <a:r>
                  <a:rPr lang="en-US" dirty="0"/>
                  <a:t>Maximum flow: </a:t>
                </a:r>
                <a14:m>
                  <m:oMath xmlns:m="http://schemas.openxmlformats.org/officeDocument/2006/math">
                    <m:r>
                      <a:rPr lang="en-US" i="1">
                        <a:latin typeface="Cambria Math" panose="02040503050406030204" pitchFamily="18" charset="0"/>
                      </a:rPr>
                      <m:t>𝑐</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14</m:t>
                        </m:r>
                      </m:sub>
                    </m:sSub>
                    <m:r>
                      <a:rPr lang="en-US" i="1">
                        <a:latin typeface="Cambria Math" panose="02040503050406030204" pitchFamily="18" charset="0"/>
                      </a:rPr>
                      <m:t>=</m:t>
                    </m:r>
                    <m:r>
                      <a:rPr lang="en-US" b="0" i="1" smtClean="0">
                        <a:latin typeface="Cambria Math" panose="02040503050406030204" pitchFamily="18" charset="0"/>
                      </a:rPr>
                      <m:t>20</m:t>
                    </m:r>
                    <m:r>
                      <a:rPr lang="en-US" i="1">
                        <a:latin typeface="Cambria Math" panose="02040503050406030204" pitchFamily="18" charset="0"/>
                      </a:rPr>
                      <m:t>+</m:t>
                    </m:r>
                    <m:r>
                      <a:rPr lang="en-US" b="0" i="1" smtClean="0">
                        <a:latin typeface="Cambria Math" panose="02040503050406030204" pitchFamily="18" charset="0"/>
                      </a:rPr>
                      <m:t>30</m:t>
                    </m:r>
                    <m:r>
                      <a:rPr lang="en-US" i="1">
                        <a:latin typeface="Cambria Math" panose="02040503050406030204" pitchFamily="18" charset="0"/>
                      </a:rPr>
                      <m:t>+</m:t>
                    </m:r>
                    <m:r>
                      <a:rPr lang="en-US" b="0" i="1" smtClean="0">
                        <a:latin typeface="Cambria Math" panose="02040503050406030204" pitchFamily="18" charset="0"/>
                      </a:rPr>
                      <m:t>10</m:t>
                    </m:r>
                    <m:r>
                      <a:rPr lang="en-US" i="1">
                        <a:latin typeface="Cambria Math" panose="02040503050406030204" pitchFamily="18" charset="0"/>
                      </a:rPr>
                      <m:t>=</m:t>
                    </m:r>
                    <m:r>
                      <a:rPr lang="en-US" b="0" i="1" smtClean="0">
                        <a:latin typeface="Cambria Math" panose="02040503050406030204" pitchFamily="18" charset="0"/>
                      </a:rPr>
                      <m:t>60</m:t>
                    </m:r>
                  </m:oMath>
                </a14:m>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b="-170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49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Autofit/>
              </a:bodyPr>
              <a:lstStyle/>
              <a:p>
                <a:pPr marL="0" indent="0" algn="just">
                  <a:lnSpc>
                    <a:spcPct val="100000"/>
                  </a:lnSpc>
                  <a:spcBef>
                    <a:spcPts val="0"/>
                  </a:spcBef>
                  <a:buNone/>
                </a:pPr>
                <a:r>
                  <a:rPr lang="en-US" sz="2400" dirty="0"/>
                  <a:t>It should be noted that the solution of an IP model </a:t>
                </a:r>
                <a:r>
                  <a:rPr lang="en-US" sz="2400" dirty="0">
                    <a:solidFill>
                      <a:srgbClr val="FF0000"/>
                    </a:solidFill>
                  </a:rPr>
                  <a:t>could not be simply achieved by solving the LP relaxation problem and then rounding off its solution</a:t>
                </a:r>
                <a:r>
                  <a:rPr lang="en-US" sz="2400" dirty="0"/>
                  <a:t>.</a:t>
                </a:r>
              </a:p>
              <a:p>
                <a:pPr marL="0" indent="0">
                  <a:lnSpc>
                    <a:spcPct val="100000"/>
                  </a:lnSpc>
                  <a:spcBef>
                    <a:spcPts val="0"/>
                  </a:spcBef>
                  <a:buNone/>
                </a:pPr>
                <a:endParaRPr lang="en-US" sz="2400" u="sng" dirty="0"/>
              </a:p>
              <a:p>
                <a:pPr marL="0" indent="0">
                  <a:lnSpc>
                    <a:spcPct val="100000"/>
                  </a:lnSpc>
                  <a:spcBef>
                    <a:spcPts val="0"/>
                  </a:spcBef>
                  <a:buNone/>
                </a:pPr>
                <a:r>
                  <a:rPr lang="en-US" sz="2400" u="sng" dirty="0"/>
                  <a:t>Example 6</a:t>
                </a:r>
                <a:r>
                  <a:rPr lang="en-US" sz="2400" dirty="0"/>
                  <a:t>: Consider the IP model</a:t>
                </a:r>
              </a:p>
              <a:p>
                <a:pPr marL="0" indent="0">
                  <a:lnSpc>
                    <a:spcPct val="100000"/>
                  </a:lnSpc>
                  <a:spcBef>
                    <a:spcPts val="0"/>
                  </a:spcBef>
                  <a:buNone/>
                </a:pPr>
                <a:r>
                  <a:rPr lang="en-US" sz="2400" dirty="0"/>
                  <a:t>		Max	 </a:t>
                </a:r>
                <a14:m>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=5</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+8</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oMath>
                </a14:m>
                <a:endParaRPr lang="en-US" sz="2400" dirty="0"/>
              </a:p>
              <a:p>
                <a:pPr marL="0" indent="0">
                  <a:lnSpc>
                    <a:spcPct val="100000"/>
                  </a:lnSpc>
                  <a:spcBef>
                    <a:spcPts val="0"/>
                  </a:spcBef>
                  <a:buNone/>
                </a:pPr>
                <a:r>
                  <a:rPr lang="en-US" sz="2400" dirty="0"/>
                  <a:t>		</a:t>
                </a:r>
                <a:r>
                  <a:rPr lang="en-US" sz="2400" dirty="0" err="1"/>
                  <a:t>s.t.</a:t>
                </a:r>
                <a:r>
                  <a:rPr lang="en-US" sz="2400" dirty="0"/>
                  <a:t>	 </a:t>
                </a:r>
                <a14:m>
                  <m:oMath xmlns:m="http://schemas.openxmlformats.org/officeDocument/2006/math">
                    <m:r>
                      <a:rPr lang="en-US" sz="2400" i="1">
                        <a:latin typeface="Cambria Math" panose="02040503050406030204" pitchFamily="18" charset="0"/>
                      </a:rPr>
                      <m:t>5</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30</m:t>
                    </m:r>
                  </m:oMath>
                </a14:m>
                <a:endParaRPr lang="en-US" sz="2400" dirty="0"/>
              </a:p>
              <a:p>
                <a:pPr marL="0" indent="0">
                  <a:lnSpc>
                    <a:spcPct val="100000"/>
                  </a:lnSpc>
                  <a:spcBef>
                    <a:spcPts val="0"/>
                  </a:spcBef>
                  <a:buNone/>
                </a:pPr>
                <a:r>
                  <a:rPr lang="en-US" sz="2400" dirty="0"/>
                  <a:t>			 </a:t>
                </a:r>
                <a14:m>
                  <m:oMath xmlns:m="http://schemas.openxmlformats.org/officeDocument/2006/math">
                    <m:r>
                      <a:rPr lang="en-US" sz="2400" i="1">
                        <a:latin typeface="Cambria Math" panose="02040503050406030204" pitchFamily="18" charset="0"/>
                      </a:rPr>
                      <m:t>5</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9</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45</m:t>
                    </m:r>
                  </m:oMath>
                </a14:m>
                <a:endParaRPr lang="en-US" sz="2400" b="0" dirty="0">
                  <a:ea typeface="Cambria Math" panose="02040503050406030204" pitchFamily="18" charset="0"/>
                </a:endParaRPr>
              </a:p>
              <a:p>
                <a:pPr marL="0" indent="0">
                  <a:lnSpc>
                    <a:spcPct val="100000"/>
                  </a:lnSpc>
                  <a:spcBef>
                    <a:spcPts val="0"/>
                  </a:spcBef>
                  <a:buNone/>
                </a:pP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0 </m:t>
                    </m:r>
                    <m:r>
                      <m:rPr>
                        <m:sty m:val="p"/>
                      </m:rPr>
                      <a:rPr lang="en-US" sz="2400" b="0" i="0" smtClean="0">
                        <a:latin typeface="Cambria Math" panose="02040503050406030204" pitchFamily="18" charset="0"/>
                        <a:ea typeface="Cambria Math" panose="02040503050406030204" pitchFamily="18" charset="0"/>
                      </a:rPr>
                      <m:t>and</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integer</m:t>
                    </m:r>
                    <m:r>
                      <a:rPr lang="en-US" sz="2400" i="1">
                        <a:latin typeface="Cambria Math" panose="02040503050406030204" pitchFamily="18" charset="0"/>
                      </a:rPr>
                      <m:t> </m:t>
                    </m:r>
                  </m:oMath>
                </a14:m>
                <a:r>
                  <a:rPr lang="en-US" sz="2400" dirty="0"/>
                  <a:t>		 </a:t>
                </a:r>
              </a:p>
              <a:p>
                <a:pPr marL="0" indent="0">
                  <a:lnSpc>
                    <a:spcPct val="100000"/>
                  </a:lnSpc>
                  <a:spcBef>
                    <a:spcPts val="0"/>
                  </a:spcBef>
                  <a:buNone/>
                </a:pPr>
                <a:r>
                  <a:rPr lang="en-US" sz="2400" dirty="0"/>
                  <a:t>			 </a:t>
                </a:r>
              </a:p>
              <a:p>
                <a:pPr marL="0" indent="0">
                  <a:lnSpc>
                    <a:spcPct val="100000"/>
                  </a:lnSpc>
                  <a:spcBef>
                    <a:spcPts val="0"/>
                  </a:spcBef>
                  <a:buNone/>
                </a:pPr>
                <a:r>
                  <a:rPr lang="en-US" sz="2400" dirty="0"/>
                  <a:t>Solution of the LP relaxation: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b="0" i="1" smtClean="0">
                        <a:latin typeface="Cambria Math" panose="02040503050406030204" pitchFamily="18" charset="0"/>
                      </a:rPr>
                      <m:t>=4.5,</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b="0" i="1" smtClean="0">
                        <a:latin typeface="Cambria Math" panose="02040503050406030204" pitchFamily="18" charset="0"/>
                      </a:rPr>
                      <m:t>=2.5</m:t>
                    </m:r>
                  </m:oMath>
                </a14:m>
                <a:r>
                  <a:rPr lang="en-US" sz="2400" dirty="0"/>
                  <a:t> </a:t>
                </a:r>
              </a:p>
              <a:p>
                <a:pPr marL="0" indent="0">
                  <a:lnSpc>
                    <a:spcPct val="100000"/>
                  </a:lnSpc>
                  <a:spcBef>
                    <a:spcPts val="0"/>
                  </a:spcBef>
                  <a:buNone/>
                </a:pPr>
                <a:r>
                  <a:rPr lang="en-US" sz="2400" dirty="0"/>
                  <a:t>Solution of the IP: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=5</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r="-881" b="-7507"/>
                </a:stretch>
              </a:blipFill>
            </p:spPr>
            <p:txBody>
              <a:bodyPr/>
              <a:lstStyle/>
              <a:p>
                <a:r>
                  <a:rPr lang="en-US">
                    <a:noFill/>
                  </a:rPr>
                  <a:t> </a:t>
                </a:r>
              </a:p>
            </p:txBody>
          </p:sp>
        </mc:Fallback>
      </mc:AlternateContent>
    </p:spTree>
    <p:extLst>
      <p:ext uri="{BB962C8B-B14F-4D97-AF65-F5344CB8AC3E}">
        <p14:creationId xmlns:p14="http://schemas.microsoft.com/office/powerpoint/2010/main" val="13690485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Shortage Path Problem</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dirty="0"/>
                  <a:t>Consider a network with </a:t>
                </a:r>
                <a:r>
                  <a:rPr lang="en-US" i="1" dirty="0"/>
                  <a:t>m</a:t>
                </a:r>
                <a:r>
                  <a:rPr lang="en-US" dirty="0"/>
                  <a:t> nodes and </a:t>
                </a:r>
                <a:r>
                  <a:rPr lang="en-US" i="1" dirty="0"/>
                  <a:t>n</a:t>
                </a:r>
                <a:r>
                  <a:rPr lang="en-US" dirty="0"/>
                  <a:t> directed arcs and a cost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oMath>
                </a14:m>
                <a:r>
                  <a:rPr lang="en-US" dirty="0"/>
                  <a:t> is associated with each arc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The shortage path problem is to find the shortage (least costly) path from node 1 to node </a:t>
                </a:r>
                <a:r>
                  <a:rPr lang="en-US" i="1" dirty="0"/>
                  <a:t>m</a:t>
                </a:r>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The problem can be formulated as an LP as follows:</a:t>
                </a:r>
              </a:p>
              <a:p>
                <a:pPr marL="0" indent="0" algn="just">
                  <a:lnSpc>
                    <a:spcPct val="120000"/>
                  </a:lnSpc>
                  <a:spcBef>
                    <a:spcPts val="0"/>
                  </a:spcBef>
                  <a:buNone/>
                </a:pPr>
                <a:r>
                  <a:rPr lang="en-US" dirty="0"/>
                  <a:t>		Min 	 </a:t>
                </a:r>
                <a14:m>
                  <m:oMath xmlns:m="http://schemas.openxmlformats.org/officeDocument/2006/math">
                    <m:nary>
                      <m:naryPr>
                        <m:chr m:val="∑"/>
                        <m:ctrlPr>
                          <a:rPr lang="en-US" i="1">
                            <a:latin typeface="Cambria Math" panose="02040503050406030204" pitchFamily="18" charset="0"/>
                          </a:rPr>
                        </m:ctrlPr>
                      </m:naryPr>
                      <m:sub>
                        <m:r>
                          <a:rPr lang="en-US" b="0" i="1" smtClean="0">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𝑖𝑗</m:t>
                                    </m:r>
                                  </m:sub>
                                </m:sSub>
                                <m:r>
                                  <a:rPr lang="en-US" i="1">
                                    <a:latin typeface="Cambria Math" panose="02040503050406030204" pitchFamily="18" charset="0"/>
                                  </a:rPr>
                                  <m:t>𝑥</m:t>
                                </m:r>
                              </m:e>
                              <m:sub>
                                <m:r>
                                  <a:rPr lang="en-US" i="1">
                                    <a:latin typeface="Cambria Math" panose="02040503050406030204" pitchFamily="18" charset="0"/>
                                  </a:rPr>
                                  <m:t>𝑖𝑗</m:t>
                                </m:r>
                              </m:sub>
                            </m:sSub>
                          </m:e>
                        </m:nary>
                      </m:e>
                    </m:nary>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nary>
                      <m:naryPr>
                        <m:chr m:val="∑"/>
                        <m:supHide m:val="on"/>
                        <m:ctrlPr>
                          <a:rPr lang="en-US" i="1">
                            <a:latin typeface="Cambria Math" panose="02040503050406030204" pitchFamily="18" charset="0"/>
                          </a:rPr>
                        </m:ctrlPr>
                      </m:naryPr>
                      <m:sub>
                        <m:r>
                          <m:rPr>
                            <m:brk m:alnAt="23"/>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𝑘</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𝑘𝑖</m:t>
                            </m:r>
                          </m:sub>
                        </m:sSub>
                      </m:e>
                    </m:nary>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a:latin typeface="Cambria Math" panose="02040503050406030204" pitchFamily="18" charset="0"/>
                                </a:rPr>
                                <m:t>if</m:t>
                              </m:r>
                            </m:e>
                            <m:e>
                              <m:r>
                                <a:rPr lang="en-US" i="1">
                                  <a:latin typeface="Cambria Math" panose="02040503050406030204" pitchFamily="18" charset="0"/>
                                </a:rPr>
                                <m:t>𝑖</m:t>
                              </m:r>
                              <m:r>
                                <a:rPr lang="en-US" i="1">
                                  <a:latin typeface="Cambria Math" panose="02040503050406030204" pitchFamily="18" charset="0"/>
                                </a:rPr>
                                <m:t>=1</m:t>
                              </m:r>
                            </m:e>
                          </m:mr>
                          <m:mr>
                            <m:e>
                              <m:r>
                                <a:rPr lang="en-US" i="1">
                                  <a:latin typeface="Cambria Math" panose="02040503050406030204" pitchFamily="18" charset="0"/>
                                </a:rPr>
                                <m:t>0</m:t>
                              </m:r>
                            </m:e>
                            <m:e>
                              <m:r>
                                <m:rPr>
                                  <m:sty m:val="p"/>
                                </m:rPr>
                                <a:rPr lang="en-US">
                                  <a:latin typeface="Cambria Math" panose="02040503050406030204" pitchFamily="18" charset="0"/>
                                </a:rPr>
                                <m:t>if</m:t>
                              </m:r>
                            </m:e>
                            <m:e>
                              <m:r>
                                <a:rPr lang="en-US" i="1">
                                  <a:latin typeface="Cambria Math" panose="02040503050406030204" pitchFamily="18" charset="0"/>
                                </a:rPr>
                                <m:t>𝑖</m:t>
                              </m:r>
                              <m:r>
                                <a:rPr lang="en-US" i="1">
                                  <a:latin typeface="Cambria Math" panose="02040503050406030204" pitchFamily="18" charset="0"/>
                                </a:rPr>
                                <m:t>=2,3,…,</m:t>
                              </m:r>
                              <m:r>
                                <a:rPr lang="en-US" i="1">
                                  <a:latin typeface="Cambria Math" panose="02040503050406030204" pitchFamily="18" charset="0"/>
                                </a:rPr>
                                <m:t>𝑚</m:t>
                              </m:r>
                              <m:r>
                                <a:rPr lang="en-US" i="1">
                                  <a:latin typeface="Cambria Math" panose="02040503050406030204" pitchFamily="18" charset="0"/>
                                </a:rPr>
                                <m:t>−1</m:t>
                              </m:r>
                            </m:e>
                          </m:mr>
                          <m:mr>
                            <m:e>
                              <m:r>
                                <a:rPr lang="en-US" i="1">
                                  <a:latin typeface="Cambria Math" panose="02040503050406030204" pitchFamily="18" charset="0"/>
                                </a:rPr>
                                <m:t>−</m:t>
                              </m:r>
                              <m:r>
                                <a:rPr lang="en-US" b="0" i="1" smtClean="0">
                                  <a:latin typeface="Cambria Math" panose="02040503050406030204" pitchFamily="18" charset="0"/>
                                </a:rPr>
                                <m:t>1</m:t>
                              </m:r>
                            </m:e>
                            <m:e>
                              <m:r>
                                <m:rPr>
                                  <m:sty m:val="p"/>
                                </m:rPr>
                                <a:rPr lang="en-US">
                                  <a:latin typeface="Cambria Math" panose="02040503050406030204" pitchFamily="18" charset="0"/>
                                </a:rPr>
                                <m:t>if</m:t>
                              </m:r>
                            </m:e>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𝑚</m:t>
                              </m:r>
                            </m:e>
                          </m:mr>
                        </m:m>
                      </m:e>
                    </m:d>
                  </m:oMath>
                </a14:m>
                <a:endParaRPr lang="en-US" i="1" dirty="0">
                  <a:latin typeface="Cambria Math" panose="02040503050406030204" pitchFamily="18" charset="0"/>
                </a:endParaRP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or</m:t>
                    </m:r>
                    <m:r>
                      <a:rPr lang="en-US" b="0" i="1" smtClean="0">
                        <a:latin typeface="Cambria Math" panose="02040503050406030204" pitchFamily="18" charset="0"/>
                        <a:ea typeface="Cambria Math" panose="02040503050406030204" pitchFamily="18" charset="0"/>
                      </a:rPr>
                      <m:t> 1</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In which: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is not included in the path,</a:t>
                </a: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1</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is included in the path.</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708" r="-588" b="-567"/>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40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dirty="0">
                <a:solidFill>
                  <a:schemeClr val="accent1"/>
                </a:solidFill>
              </a:rPr>
              <a:t>Dijkstra’s Labeling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u="sng" dirty="0"/>
                  <a:t>Step 1</a:t>
                </a:r>
                <a:r>
                  <a:rPr lang="en-US" dirty="0"/>
                  <a:t>: </a:t>
                </a:r>
              </a:p>
              <a:p>
                <a:pPr marL="0" indent="0" algn="just">
                  <a:lnSpc>
                    <a:spcPct val="100000"/>
                  </a:lnSpc>
                  <a:spcBef>
                    <a:spcPts val="0"/>
                  </a:spcBef>
                  <a:buNone/>
                </a:pPr>
                <a:r>
                  <a:rPr lang="en-US" dirty="0"/>
                  <a:t>Assign label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oMath>
                </a14:m>
                <a:r>
                  <a:rPr lang="en-US" dirty="0"/>
                  <a:t> for network’s nodes, starting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𝑚</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u="sng" dirty="0"/>
                  <a:t>Step 2</a:t>
                </a:r>
                <a:r>
                  <a:rPr lang="en-US" dirty="0"/>
                  <a:t>: </a:t>
                </a:r>
              </a:p>
              <a:p>
                <a:pPr marL="514350" indent="-514350" algn="just">
                  <a:lnSpc>
                    <a:spcPct val="100000"/>
                  </a:lnSpc>
                  <a:spcBef>
                    <a:spcPts val="0"/>
                  </a:spcBef>
                  <a:buFont typeface="+mj-lt"/>
                  <a:buAutoNum type="arabicPeriod"/>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𝑖</m:t>
                        </m:r>
                        <m:r>
                          <a:rPr lang="en-US" b="0" i="1" smtClean="0">
                            <a:latin typeface="Cambria Math" panose="02040503050406030204" pitchFamily="18" charset="0"/>
                          </a:rPr>
                          <m:t>𝑗</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The current solution is optimal.</a:t>
                </a:r>
              </a:p>
              <a:p>
                <a:pPr marL="514350" indent="-514350" algn="just">
                  <a:lnSpc>
                    <a:spcPct val="100000"/>
                  </a:lnSpc>
                  <a:spcBef>
                    <a:spcPts val="0"/>
                  </a:spcBef>
                  <a:buFont typeface="+mj-lt"/>
                  <a:buAutoNum type="arabicPeriod"/>
                </a:pPr>
                <a:r>
                  <a:rPr lang="en-US" dirty="0"/>
                  <a:t>If there exist an arc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𝑝</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𝑞</m:t>
                    </m:r>
                    <m:r>
                      <a:rPr lang="en-US" i="1" dirty="0">
                        <a:latin typeface="Cambria Math" panose="02040503050406030204" pitchFamily="18" charset="0"/>
                        <a:ea typeface="Cambria Math" panose="02040503050406030204" pitchFamily="18" charset="0"/>
                      </a:rPr>
                      <m:t>)</m:t>
                    </m:r>
                  </m:oMath>
                </a14:m>
                <a:r>
                  <a:rPr lang="en-US" dirty="0"/>
                  <a:t> such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𝑝𝑞</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 </m:t>
                    </m:r>
                  </m:oMath>
                </a14:m>
                <a:r>
                  <a:rPr lang="en-US" dirty="0"/>
                  <a:t> reassign the label of node </a:t>
                </a:r>
                <a14:m>
                  <m:oMath xmlns:m="http://schemas.openxmlformats.org/officeDocument/2006/math">
                    <m:r>
                      <a:rPr lang="en-US" i="1" dirty="0">
                        <a:latin typeface="Cambria Math" panose="02040503050406030204" pitchFamily="18" charset="0"/>
                        <a:ea typeface="Cambria Math" panose="02040503050406030204" pitchFamily="18" charset="0"/>
                      </a:rPr>
                      <m:t>𝑞</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𝑞</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𝑞</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𝑝𝑞</m:t>
                            </m:r>
                          </m:sub>
                        </m:sSub>
                      </m:e>
                    </m:d>
                  </m:oMath>
                </a14:m>
                <a:r>
                  <a:rPr lang="en-US" dirty="0"/>
                  <a:t>.  Return to check 2.1</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9229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dirty="0">
                <a:solidFill>
                  <a:schemeClr val="accent1"/>
                </a:solidFill>
              </a:rPr>
              <a:t>Dijkstra’s Labeling Algorithm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24</a:t>
            </a:r>
            <a:r>
              <a:rPr lang="en-US" dirty="0"/>
              <a:t>:</a:t>
            </a:r>
          </a:p>
          <a:p>
            <a:pPr marL="0" indent="0" algn="just">
              <a:buNone/>
            </a:pPr>
            <a:r>
              <a:rPr lang="en-US" dirty="0"/>
              <a:t>Find the shortage path from 1 to 4 for the following network</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96AD7755-A082-48CB-887D-7E3DE17BBB87}"/>
              </a:ext>
            </a:extLst>
          </p:cNvPr>
          <p:cNvGraphicFramePr>
            <a:graphicFrameLocks noChangeAspect="1"/>
          </p:cNvGraphicFramePr>
          <p:nvPr>
            <p:extLst>
              <p:ext uri="{D42A27DB-BD31-4B8C-83A1-F6EECF244321}">
                <p14:modId xmlns:p14="http://schemas.microsoft.com/office/powerpoint/2010/main" val="2060655243"/>
              </p:ext>
            </p:extLst>
          </p:nvPr>
        </p:nvGraphicFramePr>
        <p:xfrm>
          <a:off x="3344207" y="2807849"/>
          <a:ext cx="5503586" cy="3130371"/>
        </p:xfrm>
        <a:graphic>
          <a:graphicData uri="http://schemas.openxmlformats.org/presentationml/2006/ole">
            <mc:AlternateContent xmlns:mc="http://schemas.openxmlformats.org/markup-compatibility/2006">
              <mc:Choice xmlns:v="urn:schemas-microsoft-com:vml" Requires="v">
                <p:oleObj spid="_x0000_s36869" name="Visio" r:id="rId3" imgW="2918160" imgH="1661040" progId="Visio.Drawing.11">
                  <p:embed/>
                </p:oleObj>
              </mc:Choice>
              <mc:Fallback>
                <p:oleObj name="Visio" r:id="rId3" imgW="2918160" imgH="166104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207" y="2807849"/>
                        <a:ext cx="5503586" cy="31303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339230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dirty="0">
                <a:solidFill>
                  <a:schemeClr val="accent1"/>
                </a:solidFill>
              </a:rPr>
              <a:t>Dijkstra’s Labeling Algorithm</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lnSpc>
                    <a:spcPct val="120000"/>
                  </a:lnSpc>
                  <a:spcBef>
                    <a:spcPts val="0"/>
                  </a:spcBef>
                  <a:buNone/>
                </a:pPr>
                <a:r>
                  <a:rPr lang="en-US" i="1" dirty="0"/>
                  <a:t>Iteration</a:t>
                </a:r>
                <a:r>
                  <a:rPr lang="en-US" dirty="0"/>
                  <a:t> 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r>
                  <a:rPr lang="en-US" dirty="0"/>
                  <a:t> 	 </a:t>
                </a:r>
              </a:p>
              <a:p>
                <a:pPr marL="0" indent="0" algn="just">
                  <a:lnSpc>
                    <a:spcPct val="120000"/>
                  </a:lnSpc>
                  <a:spcBef>
                    <a:spcPts val="0"/>
                  </a:spcBef>
                  <a:buNone/>
                </a:pPr>
                <a:r>
                  <a:rPr lang="en-US" i="1" dirty="0"/>
                  <a:t>Iteration</a:t>
                </a:r>
                <a:r>
                  <a:rPr lang="en-US" dirty="0"/>
                  <a:t> 2: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𝑣</m:t>
                        </m:r>
                      </m:e>
                      <m:sub>
                        <m:r>
                          <a:rPr lang="en-US" b="0" i="1" smtClean="0">
                            <a:latin typeface="Cambria Math" panose="02040503050406030204" pitchFamily="18" charset="0"/>
                          </a:rPr>
                          <m:t>3</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13</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3</m:t>
                        </m:r>
                      </m:sub>
                    </m:sSub>
                    <m:r>
                      <a:rPr lang="en-US"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3</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m:t>
                        </m:r>
                      </m:e>
                    </m:d>
                  </m:oMath>
                </a14:m>
                <a:r>
                  <a:rPr lang="en-US" dirty="0"/>
                  <a:t>	 	 </a:t>
                </a:r>
              </a:p>
              <a:p>
                <a:pPr marL="0" indent="0" algn="just">
                  <a:lnSpc>
                    <a:spcPct val="120000"/>
                  </a:lnSpc>
                  <a:spcBef>
                    <a:spcPts val="0"/>
                  </a:spcBef>
                  <a:buNone/>
                </a:pPr>
                <a:r>
                  <a:rPr lang="en-US" i="1" dirty="0"/>
                  <a:t>Iteration</a:t>
                </a:r>
                <a:r>
                  <a:rPr lang="en-US" dirty="0"/>
                  <a:t> 3: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2</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e>
                    </m:d>
                  </m:oMath>
                </a14:m>
                <a:r>
                  <a:rPr lang="en-US" dirty="0"/>
                  <a:t>	 	 </a:t>
                </a:r>
              </a:p>
              <a:p>
                <a:pPr marL="0" indent="0" algn="just">
                  <a:lnSpc>
                    <a:spcPct val="120000"/>
                  </a:lnSpc>
                  <a:spcBef>
                    <a:spcPts val="0"/>
                  </a:spcBef>
                  <a:buNone/>
                </a:pPr>
                <a:r>
                  <a:rPr lang="en-US" i="1" dirty="0"/>
                  <a:t>Iteration</a:t>
                </a:r>
                <a:r>
                  <a:rPr lang="en-US" dirty="0"/>
                  <a:t> 4: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3</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3</m:t>
                        </m:r>
                      </m:sub>
                    </m:sSub>
                    <m:r>
                      <a:rPr lang="en-US" i="1">
                        <a:latin typeface="Cambria Math" panose="02040503050406030204" pitchFamily="18" charset="0"/>
                      </a:rPr>
                      <m:t>=−</m:t>
                    </m:r>
                  </m:oMath>
                </a14:m>
                <a:r>
                  <a:rPr lang="en-US" dirty="0"/>
                  <a:t>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3</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2</m:t>
                        </m:r>
                      </m:e>
                    </m:d>
                  </m:oMath>
                </a14:m>
                <a:r>
                  <a:rPr lang="en-US" dirty="0"/>
                  <a:t> 	 	 </a:t>
                </a:r>
              </a:p>
              <a:p>
                <a:pPr marL="0" indent="0" algn="just">
                  <a:lnSpc>
                    <a:spcPct val="120000"/>
                  </a:lnSpc>
                  <a:spcBef>
                    <a:spcPts val="0"/>
                  </a:spcBef>
                  <a:buNone/>
                </a:pPr>
                <a:r>
                  <a:rPr lang="en-US" i="1" dirty="0"/>
                  <a:t>Iteration</a:t>
                </a:r>
                <a:r>
                  <a:rPr lang="en-US" dirty="0"/>
                  <a:t> 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𝑣</m:t>
                        </m:r>
                      </m:e>
                      <m:sub>
                        <m:r>
                          <a:rPr lang="en-US" b="0" i="1" smtClean="0">
                            <a:latin typeface="Cambria Math" panose="02040503050406030204" pitchFamily="18" charset="0"/>
                          </a:rPr>
                          <m:t>4</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24</m:t>
                        </m:r>
                      </m:sub>
                    </m:sSub>
                    <m:r>
                      <a:rPr lang="en-US" i="1">
                        <a:latin typeface="Cambria Math" panose="02040503050406030204" pitchFamily="18" charset="0"/>
                      </a:rPr>
                      <m:t>=</m:t>
                    </m:r>
                    <m:r>
                      <a:rPr lang="en-US" b="0" i="1" smtClean="0">
                        <a:latin typeface="Cambria Math" panose="02040503050406030204" pitchFamily="18" charset="0"/>
                      </a:rPr>
                      <m:t>6</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6</m:t>
                    </m:r>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4</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6</m:t>
                        </m:r>
                      </m:e>
                    </m:d>
                  </m:oMath>
                </a14:m>
                <a:r>
                  <a:rPr lang="en-US" dirty="0"/>
                  <a:t>:								    </a:t>
                </a:r>
                <a:r>
                  <a:rPr lang="en-US" dirty="0">
                    <a:solidFill>
                      <a:srgbClr val="FF0000"/>
                    </a:solidFill>
                  </a:rPr>
                  <a:t>(redundant step!)</a:t>
                </a:r>
              </a:p>
              <a:p>
                <a:pPr marL="0" indent="0" algn="just">
                  <a:lnSpc>
                    <a:spcPct val="120000"/>
                  </a:lnSpc>
                  <a:spcBef>
                    <a:spcPts val="0"/>
                  </a:spcBef>
                  <a:buNone/>
                </a:pPr>
                <a:r>
                  <a:rPr lang="en-US" i="1" dirty="0"/>
                  <a:t>Iteration</a:t>
                </a:r>
                <a:r>
                  <a:rPr lang="en-US" dirty="0"/>
                  <a:t> 6: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6</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𝑣</m:t>
                        </m:r>
                      </m:e>
                      <m:sub>
                        <m:r>
                          <a:rPr lang="en-US" b="0" i="1" smtClean="0">
                            <a:latin typeface="Cambria Math" panose="02040503050406030204" pitchFamily="18" charset="0"/>
                          </a:rPr>
                          <m:t>4</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34</m:t>
                        </m:r>
                      </m:sub>
                    </m:sSub>
                    <m:r>
                      <a:rPr lang="en-US" i="1">
                        <a:latin typeface="Cambria Math" panose="02040503050406030204" pitchFamily="18" charset="0"/>
                      </a:rPr>
                      <m:t>=</m:t>
                    </m:r>
                    <m:r>
                      <a:rPr lang="en-US" i="1">
                        <a:latin typeface="Cambria Math" panose="02040503050406030204" pitchFamily="18" charset="0"/>
                      </a:rPr>
                      <m:t>−</m:t>
                    </m:r>
                  </m:oMath>
                </a14:m>
                <a:r>
                  <a:rPr lang="en-US" dirty="0"/>
                  <a:t>8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8</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4</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8</m:t>
                        </m:r>
                      </m:e>
                    </m:d>
                  </m:oMath>
                </a14:m>
                <a:r>
                  <a:rPr lang="en-US" dirty="0"/>
                  <a:t> 		 	 </a:t>
                </a:r>
              </a:p>
              <a:p>
                <a:pPr marL="0" indent="0" algn="just">
                  <a:lnSpc>
                    <a:spcPct val="120000"/>
                  </a:lnSpc>
                  <a:spcBef>
                    <a:spcPts val="0"/>
                  </a:spcBef>
                  <a:buNone/>
                </a:pPr>
                <a:endParaRPr lang="en-US" dirty="0"/>
              </a:p>
              <a:p>
                <a:pPr marL="0" indent="0" algn="just">
                  <a:lnSpc>
                    <a:spcPct val="120000"/>
                  </a:lnSpc>
                  <a:spcBef>
                    <a:spcPts val="0"/>
                  </a:spcBef>
                  <a:buNone/>
                </a:pPr>
                <a:r>
                  <a:rPr lang="en-US" dirty="0"/>
                  <a:t>The current solution is optimal: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r>
                          <a:rPr lang="en-US" i="1">
                            <a:latin typeface="Cambria Math" panose="02040503050406030204" pitchFamily="18" charset="0"/>
                          </a:rPr>
                          <m:t>𝑗</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oMath>
                </a14:m>
                <a:r>
                  <a:rPr lang="en-US" dirty="0"/>
                  <a:t>.  </a:t>
                </a:r>
              </a:p>
              <a:p>
                <a:pPr marL="0" indent="0" algn="just">
                  <a:lnSpc>
                    <a:spcPct val="120000"/>
                  </a:lnSpc>
                  <a:spcBef>
                    <a:spcPts val="0"/>
                  </a:spcBef>
                  <a:buNone/>
                </a:pPr>
                <a:r>
                  <a:rPr lang="en-US" dirty="0"/>
                  <a:t>The shortest path: 1-2-3-4.  Minimum “cost”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8</m:t>
                    </m:r>
                  </m:oMath>
                </a14:m>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4840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i="1" dirty="0">
                <a:solidFill>
                  <a:srgbClr val="0070C0"/>
                </a:solidFill>
              </a:rPr>
              <a:t>Labeling Algorithm with Nonnegative Costs</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Let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r>
                          <a:rPr lang="en-US" b="0" i="1" smtClean="0">
                            <a:latin typeface="Cambria Math" panose="02040503050406030204" pitchFamily="18" charset="0"/>
                          </a:rPr>
                          <m:t>𝑚</m:t>
                        </m:r>
                      </m:e>
                    </m:d>
                  </m:oMath>
                </a14:m>
                <a:r>
                  <a:rPr lang="en-US" dirty="0"/>
                  <a:t> be the set of network’s nodes.</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Step 1</a:t>
                </a:r>
                <a:r>
                  <a:rPr lang="en-US" dirty="0"/>
                  <a:t>: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oMath>
                </a14:m>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Step 2</a:t>
                </a:r>
                <a:r>
                  <a:rPr lang="en-US" dirty="0"/>
                  <a:t>: Set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i="1">
                        <a:latin typeface="Cambria Math" panose="02040503050406030204" pitchFamily="18" charset="0"/>
                      </a:rPr>
                      <m:t>𝑋</m:t>
                    </m:r>
                  </m:oMath>
                </a14:m>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 </m:t>
                        </m:r>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e>
                      <m:e>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oMath>
                </a14:m>
                <a:r>
                  <a:rPr lang="en-US" dirty="0"/>
                  <a:t>.  </a:t>
                </a:r>
              </a:p>
              <a:p>
                <a:pPr marL="0" indent="0" algn="just">
                  <a:lnSpc>
                    <a:spcPct val="120000"/>
                  </a:lnSpc>
                  <a:spcBef>
                    <a:spcPts val="0"/>
                  </a:spcBef>
                  <a:buNone/>
                </a:pPr>
                <a:r>
                  <a:rPr lang="en-US" dirty="0"/>
                  <a:t>Select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oMath>
                </a14:m>
                <a:r>
                  <a:rPr lang="en-US" dirty="0"/>
                  <a:t> such that:</a:t>
                </a:r>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𝑝𝑞</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lim>
                          </m:limLow>
                        </m:fName>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𝑖𝑗</m:t>
                                  </m:r>
                                </m:sub>
                              </m:sSub>
                            </m:e>
                          </m:d>
                        </m:e>
                      </m:func>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Assign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𝑞</m:t>
                            </m:r>
                          </m:sub>
                        </m:sSub>
                        <m:r>
                          <a:rPr lang="en-US" b="0" i="1" smtClean="0">
                            <a:latin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𝑝𝑞</m:t>
                        </m:r>
                      </m:sub>
                    </m:sSub>
                  </m:oMath>
                </a14:m>
                <a:r>
                  <a:rPr lang="en-US" dirty="0"/>
                  <a:t> and adjust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oMath>
                </a14:m>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dirty="0"/>
                  <a:t>Repeat step 2 exactly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−1</m:t>
                        </m:r>
                      </m:e>
                    </m:d>
                  </m:oMath>
                </a14:m>
                <a:r>
                  <a:rPr lang="en-US" dirty="0"/>
                  <a:t>  times to get the optimal solution.</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b="-2266"/>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9495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i="1" dirty="0">
                <a:solidFill>
                  <a:srgbClr val="0070C0"/>
                </a:solidFill>
              </a:rPr>
              <a:t>Labeling Algorithm with Nonnegative Costs</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24</a:t>
            </a:r>
            <a:r>
              <a:rPr lang="en-US" dirty="0"/>
              <a:t>:</a:t>
            </a:r>
          </a:p>
          <a:p>
            <a:pPr marL="0" indent="0" algn="just">
              <a:buNone/>
            </a:pPr>
            <a:r>
              <a:rPr lang="en-US" dirty="0"/>
              <a:t>Consider the shortage path problem from node 1 to node 5 for the following network </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07C5920F-98A4-4242-9AEF-B26EC0E89570}"/>
              </a:ext>
            </a:extLst>
          </p:cNvPr>
          <p:cNvGraphicFramePr>
            <a:graphicFrameLocks noChangeAspect="1"/>
          </p:cNvGraphicFramePr>
          <p:nvPr>
            <p:extLst>
              <p:ext uri="{D42A27DB-BD31-4B8C-83A1-F6EECF244321}">
                <p14:modId xmlns:p14="http://schemas.microsoft.com/office/powerpoint/2010/main" val="3118926202"/>
              </p:ext>
            </p:extLst>
          </p:nvPr>
        </p:nvGraphicFramePr>
        <p:xfrm>
          <a:off x="3515001" y="3157392"/>
          <a:ext cx="5443468" cy="2884266"/>
        </p:xfrm>
        <a:graphic>
          <a:graphicData uri="http://schemas.openxmlformats.org/presentationml/2006/ole">
            <mc:AlternateContent xmlns:mc="http://schemas.openxmlformats.org/markup-compatibility/2006">
              <mc:Choice xmlns:v="urn:schemas-microsoft-com:vml" Requires="v">
                <p:oleObj spid="_x0000_s37893" name="Visio" r:id="rId3" imgW="3136680" imgH="1661040" progId="Visio.Drawing.11">
                  <p:embed/>
                </p:oleObj>
              </mc:Choice>
              <mc:Fallback>
                <p:oleObj name="Visio" r:id="rId3" imgW="3136680" imgH="166104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001" y="3157392"/>
                        <a:ext cx="5443468" cy="288426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529057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i="1" dirty="0">
                <a:solidFill>
                  <a:srgbClr val="0070C0"/>
                </a:solidFill>
              </a:rPr>
              <a:t>Labeling Algorithm with Nonnegative Costs</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u="sng" dirty="0"/>
                  <a:t>Iteration 1</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oMath>
                </a14:m>
                <a:r>
                  <a:rPr lang="en-US" dirty="0"/>
                  <a: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𝑋</m:t>
                        </m:r>
                      </m:e>
                    </m:ba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2,3,4,5</m:t>
                        </m:r>
                      </m:e>
                    </m:d>
                  </m:oMath>
                </a14:m>
                <a:r>
                  <a:rPr lang="en-US" dirty="0"/>
                  <a:t>  	</a:t>
                </a:r>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3</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4</m:t>
                            </m:r>
                          </m:e>
                        </m:d>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12</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13</m:t>
                        </m:r>
                      </m:sub>
                    </m:sSub>
                    <m:r>
                      <a:rPr lang="en-US" i="1">
                        <a:latin typeface="Cambria Math" panose="02040503050406030204" pitchFamily="18" charset="0"/>
                      </a:rPr>
                      <m:t>=</m:t>
                    </m:r>
                    <m:r>
                      <a:rPr lang="en-US" i="1">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14</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p>
              <a:p>
                <a:pPr marL="0" indent="0" algn="just">
                  <a:buNone/>
                </a:pPr>
                <a:r>
                  <a:rPr lang="en-US" dirty="0"/>
                  <a:t>Select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e>
                    </m:d>
                  </m:oMath>
                </a14:m>
                <a:r>
                  <a:rPr lang="en-US" dirty="0"/>
                  <a:t>.</a:t>
                </a:r>
              </a:p>
              <a:p>
                <a:pPr marL="0" indent="0" algn="just">
                  <a:buNone/>
                </a:pPr>
                <a:endParaRPr lang="en-US" dirty="0"/>
              </a:p>
              <a:p>
                <a:pPr marL="0" indent="0" algn="just">
                  <a:buNone/>
                </a:pPr>
                <a:r>
                  <a:rPr lang="en-US" u="sng" dirty="0"/>
                  <a:t>Iteration 2</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,2</m:t>
                        </m:r>
                      </m:e>
                    </m:d>
                  </m:oMath>
                </a14:m>
                <a:r>
                  <a:rPr lang="en-US" dirty="0"/>
                  <a: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𝑋</m:t>
                        </m:r>
                      </m:e>
                    </m:ba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3,4,5</m:t>
                        </m:r>
                      </m:e>
                    </m:d>
                  </m:oMath>
                </a14:m>
                <a:r>
                  <a:rPr lang="en-US" dirty="0"/>
                  <a:t>  	</a:t>
                </a:r>
              </a:p>
              <a:p>
                <a:pPr marL="0" indent="0" algn="just">
                  <a:buNone/>
                </a:pP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r>
                      <a:rPr lang="en-US" i="1">
                        <a:latin typeface="Cambria Math" panose="02040503050406030204" pitchFamily="18" charset="0"/>
                      </a:rPr>
                      <m:t>=</m:t>
                    </m:r>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3</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4</m:t>
                            </m:r>
                          </m:e>
                        </m:d>
                        <m:r>
                          <a:rPr lang="en-US" i="1">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5</m:t>
                            </m:r>
                          </m:e>
                        </m:d>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r>
                          <a:rPr lang="en-US" b="0" i="1" smtClean="0">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25</m:t>
                        </m:r>
                      </m:sub>
                    </m:sSub>
                    <m:r>
                      <a:rPr lang="en-US" i="1">
                        <a:latin typeface="Cambria Math" panose="02040503050406030204" pitchFamily="18" charset="0"/>
                      </a:rPr>
                      <m:t>=</m:t>
                    </m:r>
                    <m:r>
                      <a:rPr lang="en-US" b="0" i="1" smtClean="0">
                        <a:latin typeface="Cambria Math" panose="02040503050406030204" pitchFamily="18" charset="0"/>
                      </a:rPr>
                      <m:t>7</m:t>
                    </m:r>
                  </m:oMath>
                </a14:m>
                <a:r>
                  <a:rPr lang="en-US" dirty="0"/>
                  <a:t>  </a:t>
                </a:r>
              </a:p>
              <a:p>
                <a:pPr marL="0" indent="0" algn="just">
                  <a:buNone/>
                </a:pPr>
                <a:r>
                  <a:rPr lang="en-US" dirty="0"/>
                  <a:t>Select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3</m:t>
                        </m:r>
                      </m:e>
                    </m:d>
                  </m:oMath>
                </a14:m>
                <a:r>
                  <a:rPr lang="en-US" dirty="0"/>
                  <a:t>.</a:t>
                </a:r>
              </a:p>
              <a:p>
                <a:pPr marL="0" indent="0" algn="just">
                  <a:buNone/>
                </a:pPr>
                <a:endParaRPr lang="en-US" dirty="0"/>
              </a:p>
              <a:p>
                <a:pPr marL="0" indent="0" algn="just">
                  <a:buNone/>
                </a:pPr>
                <a:r>
                  <a:rPr lang="en-US" u="sng" dirty="0"/>
                  <a:t>Iteration 3</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3</m:t>
                        </m:r>
                      </m:sub>
                    </m:sSub>
                    <m:r>
                      <a:rPr lang="en-US" i="1">
                        <a:latin typeface="Cambria Math" panose="02040503050406030204" pitchFamily="18" charset="0"/>
                      </a:rPr>
                      <m:t>=</m:t>
                    </m:r>
                  </m:oMath>
                </a14:m>
                <a:r>
                  <a:rPr lang="en-US" dirty="0"/>
                  <a:t>2,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,2</m:t>
                        </m:r>
                        <m:r>
                          <a:rPr lang="en-US" b="0" i="1" smtClean="0">
                            <a:latin typeface="Cambria Math" panose="02040503050406030204" pitchFamily="18" charset="0"/>
                          </a:rPr>
                          <m:t>,3</m:t>
                        </m:r>
                      </m:e>
                    </m:d>
                  </m:oMath>
                </a14:m>
                <a:r>
                  <a:rPr lang="en-US" dirty="0"/>
                  <a: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𝑋</m:t>
                        </m:r>
                      </m:e>
                    </m:ba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4,5</m:t>
                        </m:r>
                      </m:e>
                    </m:d>
                  </m:oMath>
                </a14:m>
                <a:r>
                  <a:rPr lang="en-US" dirty="0"/>
                  <a:t>  	</a:t>
                </a:r>
              </a:p>
              <a:p>
                <a:pPr marL="0" indent="0" algn="just">
                  <a:buNone/>
                </a:pP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r>
                      <a:rPr lang="en-US" i="1">
                        <a:latin typeface="Cambria Math" panose="02040503050406030204" pitchFamily="18" charset="0"/>
                      </a:rPr>
                      <m:t>=</m:t>
                    </m:r>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4</m:t>
                            </m:r>
                          </m:e>
                        </m:d>
                        <m:r>
                          <a:rPr lang="en-US" i="1">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5</m:t>
                            </m:r>
                          </m:e>
                        </m:d>
                        <m:r>
                          <a:rPr lang="en-US" i="1">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5</m:t>
                            </m:r>
                          </m:e>
                        </m:d>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r>
                          <a:rPr lang="en-US" b="0" i="1" smtClean="0">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25</m:t>
                        </m:r>
                      </m:sub>
                    </m:sSub>
                    <m:r>
                      <a:rPr lang="en-US" i="1">
                        <a:latin typeface="Cambria Math" panose="02040503050406030204" pitchFamily="18" charset="0"/>
                      </a:rPr>
                      <m:t>=</m:t>
                    </m:r>
                    <m:r>
                      <a:rPr lang="en-US" b="0" i="1" smtClean="0">
                        <a:latin typeface="Cambria Math" panose="02040503050406030204" pitchFamily="18" charset="0"/>
                      </a:rPr>
                      <m:t>7</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m:t>
                        </m:r>
                        <m:r>
                          <a:rPr lang="en-US" i="1">
                            <a:latin typeface="Cambria Math" panose="02040503050406030204" pitchFamily="18" charset="0"/>
                          </a:rPr>
                          <m:t>5</m:t>
                        </m:r>
                      </m:sub>
                    </m:sSub>
                    <m:r>
                      <a:rPr lang="en-US" i="1">
                        <a:latin typeface="Cambria Math" panose="02040503050406030204" pitchFamily="18" charset="0"/>
                      </a:rPr>
                      <m:t>=</m:t>
                    </m:r>
                    <m:r>
                      <a:rPr lang="en-US" b="0" i="1" smtClean="0">
                        <a:latin typeface="Cambria Math" panose="02040503050406030204" pitchFamily="18" charset="0"/>
                      </a:rPr>
                      <m:t>7</m:t>
                    </m:r>
                  </m:oMath>
                </a14:m>
                <a:r>
                  <a:rPr lang="en-US" dirty="0"/>
                  <a:t>  </a:t>
                </a:r>
              </a:p>
              <a:p>
                <a:pPr marL="0" indent="0" algn="just">
                  <a:buNone/>
                </a:pPr>
                <a:r>
                  <a:rPr lang="en-US" dirty="0"/>
                  <a:t>Select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4</m:t>
                        </m:r>
                      </m:e>
                    </m:d>
                  </m:oMath>
                </a14:m>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269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5527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i="1" dirty="0">
                <a:solidFill>
                  <a:srgbClr val="0070C0"/>
                </a:solidFill>
              </a:rPr>
              <a:t>Labeling Algorithm with Nonnegative Costs</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buNone/>
                </a:pPr>
                <a:r>
                  <a:rPr lang="en-US" u="sng" dirty="0"/>
                  <a:t>Iteration 4</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,2,3,4</m:t>
                        </m:r>
                      </m:e>
                    </m:d>
                  </m:oMath>
                </a14:m>
                <a:r>
                  <a:rPr lang="en-US" dirty="0"/>
                  <a: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𝑋</m:t>
                        </m:r>
                      </m:e>
                    </m:ba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5</m:t>
                        </m:r>
                      </m:e>
                    </m:d>
                  </m:oMath>
                </a14:m>
                <a:r>
                  <a:rPr lang="en-US" dirty="0"/>
                  <a:t>  	</a:t>
                </a:r>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𝑋</m:t>
                            </m:r>
                          </m:e>
                        </m:bar>
                      </m:e>
                    </m:d>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2,5</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5</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5</m:t>
                            </m:r>
                          </m:e>
                        </m:d>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25</m:t>
                        </m:r>
                      </m:sub>
                    </m:sSub>
                    <m:r>
                      <a:rPr lang="en-US" i="1">
                        <a:latin typeface="Cambria Math" panose="02040503050406030204" pitchFamily="18" charset="0"/>
                      </a:rPr>
                      <m:t>=</m:t>
                    </m:r>
                    <m:r>
                      <a:rPr lang="en-US" b="0" i="1" smtClean="0">
                        <a:latin typeface="Cambria Math" panose="02040503050406030204" pitchFamily="18" charset="0"/>
                      </a:rPr>
                      <m:t>7</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35</m:t>
                        </m:r>
                      </m:sub>
                    </m:sSub>
                    <m:r>
                      <a:rPr lang="en-US" i="1">
                        <a:latin typeface="Cambria Math" panose="02040503050406030204" pitchFamily="18" charset="0"/>
                      </a:rPr>
                      <m:t>=</m:t>
                    </m:r>
                    <m:r>
                      <a:rPr lang="en-US" b="0" i="1" smtClean="0">
                        <a:latin typeface="Cambria Math" panose="02040503050406030204" pitchFamily="18" charset="0"/>
                      </a:rPr>
                      <m:t>7</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45</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p>
              <a:p>
                <a:pPr marL="0" indent="0" algn="just">
                  <a:buNone/>
                </a:pPr>
                <a:r>
                  <a:rPr lang="en-US" dirty="0"/>
                  <a:t>Select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5</m:t>
                        </m:r>
                      </m:e>
                    </m:d>
                  </m:oMath>
                </a14:m>
                <a:r>
                  <a:rPr lang="en-US" dirty="0"/>
                  <a:t>.</a:t>
                </a:r>
              </a:p>
              <a:p>
                <a:pPr marL="0" indent="0" algn="just">
                  <a:buNone/>
                </a:pPr>
                <a:endParaRPr lang="en-US" dirty="0"/>
              </a:p>
              <a:p>
                <a:pPr marL="0" indent="0" algn="just">
                  <a:buNone/>
                </a:pPr>
                <a:r>
                  <a:rPr lang="en-US" u="sng" dirty="0"/>
                  <a:t>Iteration 5</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5</m:t>
                        </m:r>
                      </m:sub>
                    </m:sSub>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,2,3,4,5</m:t>
                        </m:r>
                      </m:e>
                    </m:d>
                  </m:oMath>
                </a14:m>
                <a:r>
                  <a:rPr lang="en-US" dirty="0"/>
                  <a: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𝑋</m:t>
                        </m:r>
                      </m:e>
                    </m:ba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oMath>
                </a14:m>
                <a:r>
                  <a:rPr lang="en-US" dirty="0"/>
                  <a:t>  	</a:t>
                </a:r>
              </a:p>
              <a:p>
                <a:pPr marL="0" indent="0" algn="just">
                  <a:buNone/>
                </a:pPr>
                <a:endParaRPr lang="en-US" dirty="0"/>
              </a:p>
              <a:p>
                <a:pPr marL="0" indent="0" algn="just">
                  <a:buNone/>
                </a:pPr>
                <a:r>
                  <a:rPr lang="en-US" dirty="0"/>
                  <a:t>The shortage path: 1-4-5.  Minimum “cost”: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3</m:t>
                    </m:r>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983"/>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7489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Shortage Path Problem</a:t>
            </a:r>
            <a:br>
              <a:rPr lang="en-US" dirty="0"/>
            </a:br>
            <a:r>
              <a:rPr lang="en-US" i="1" dirty="0">
                <a:solidFill>
                  <a:srgbClr val="0070C0"/>
                </a:solidFill>
              </a:rPr>
              <a:t>Labeling Algorithm with Nonnegative Costs</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b="1" u="sng" dirty="0"/>
              <a:t>Note</a:t>
            </a:r>
            <a:r>
              <a:rPr lang="en-US" dirty="0"/>
              <a:t>:</a:t>
            </a:r>
          </a:p>
          <a:p>
            <a:pPr marL="0" indent="0" algn="just">
              <a:buNone/>
            </a:pPr>
            <a:endParaRPr lang="en-US" dirty="0"/>
          </a:p>
          <a:p>
            <a:pPr algn="just"/>
            <a:r>
              <a:rPr lang="en-US" dirty="0"/>
              <a:t>In some cases, we have to deal with the longest path </a:t>
            </a:r>
            <a:r>
              <a:rPr lang="en-US"/>
              <a:t>problem (the </a:t>
            </a:r>
            <a:r>
              <a:rPr lang="en-US" dirty="0"/>
              <a:t>case of profit instead of cost</a:t>
            </a:r>
            <a:r>
              <a:rPr lang="en-US"/>
              <a:t>)  </a:t>
            </a:r>
          </a:p>
          <a:p>
            <a:pPr algn="just"/>
            <a:r>
              <a:rPr lang="en-US" dirty="0"/>
              <a:t>To find the solution for the longest path problem, change the sign of all “profits” on arcs and apply the labeling algorithms for the shortage path problem. </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94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Applied for “</a:t>
            </a:r>
            <a:r>
              <a:rPr lang="en-US" b="1" u="sng" dirty="0">
                <a:solidFill>
                  <a:srgbClr val="FF0000"/>
                </a:solidFill>
              </a:rPr>
              <a:t>Pure Integer Programs</a:t>
            </a:r>
            <a:r>
              <a:rPr lang="en-US" b="1" u="sng" dirty="0"/>
              <a:t>”</a:t>
            </a:r>
          </a:p>
          <a:p>
            <a:pPr marL="0" indent="0">
              <a:buNone/>
            </a:pPr>
            <a:endParaRPr lang="en-US" dirty="0"/>
          </a:p>
          <a:p>
            <a:pPr marL="0" indent="0">
              <a:buNone/>
            </a:pPr>
            <a:endParaRPr lang="en-US" dirty="0"/>
          </a:p>
          <a:p>
            <a:pPr marL="0" indent="0">
              <a:buNone/>
            </a:pPr>
            <a:r>
              <a:rPr lang="en-US" dirty="0"/>
              <a:t>Consider the optimal simplex tableau</a:t>
            </a:r>
          </a:p>
          <a:p>
            <a:pPr marL="0" indent="0">
              <a:buNone/>
            </a:pPr>
            <a:r>
              <a:rPr lang="en-US" dirty="0"/>
              <a:t>of the LP relaxation of a pure IP model:</a:t>
            </a:r>
          </a:p>
        </p:txBody>
      </p:sp>
      <p:pic>
        <p:nvPicPr>
          <p:cNvPr id="12" name="Picture 11">
            <a:extLst>
              <a:ext uri="{FF2B5EF4-FFF2-40B4-BE49-F238E27FC236}">
                <a16:creationId xmlns:a16="http://schemas.microsoft.com/office/drawing/2014/main" id="{76176705-638C-4CB9-82B5-FD343B7B0E35}"/>
              </a:ext>
            </a:extLst>
          </p:cNvPr>
          <p:cNvPicPr>
            <a:picLocks noChangeAspect="1"/>
          </p:cNvPicPr>
          <p:nvPr/>
        </p:nvPicPr>
        <p:blipFill>
          <a:blip r:embed="rId2"/>
          <a:stretch>
            <a:fillRect/>
          </a:stretch>
        </p:blipFill>
        <p:spPr>
          <a:xfrm>
            <a:off x="4552175" y="1676400"/>
            <a:ext cx="10150449" cy="4511084"/>
          </a:xfrm>
          <a:prstGeom prst="rect">
            <a:avLst/>
          </a:prstGeom>
        </p:spPr>
      </p:pic>
      <p:pic>
        <p:nvPicPr>
          <p:cNvPr id="1031" name="Picture 7">
            <a:extLst>
              <a:ext uri="{FF2B5EF4-FFF2-40B4-BE49-F238E27FC236}">
                <a16:creationId xmlns:a16="http://schemas.microsoft.com/office/drawing/2014/main" id="{89BA9528-632F-4056-80E1-D68EF54AA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52BAAB0-17CD-4913-B139-D2887EE48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62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BA27F66-E610-445F-A6EC-8345A2A05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D68BA6-CE17-46F1-A577-B5DEE1EF56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67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539175D-FA72-4F6F-AA80-F032FDEA67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2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45A27C8-E77C-4078-840B-433B49227E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333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DA955355-DA5F-4274-B6E7-91314E8E30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619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2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nSpc>
                    <a:spcPct val="120000"/>
                  </a:lnSpc>
                  <a:spcBef>
                    <a:spcPts val="0"/>
                  </a:spcBef>
                  <a:buNone/>
                </a:pPr>
                <a:r>
                  <a:rPr lang="en-US" dirty="0"/>
                  <a:t>From the above simplex tableau, we have:</a:t>
                </a:r>
              </a:p>
              <a:p>
                <a:pPr marL="0" indent="0">
                  <a:lnSpc>
                    <a:spcPct val="120000"/>
                  </a:lnSpc>
                  <a:spcBef>
                    <a:spcPts val="0"/>
                  </a:spcBef>
                  <a:buNone/>
                </a:pPr>
                <a:endParaRPr lang="en-US" dirty="0"/>
              </a:p>
              <a:p>
                <a:pPr marL="0" indent="0">
                  <a:lnSpc>
                    <a:spcPct val="120000"/>
                  </a:lnSpc>
                  <a:spcBef>
                    <a:spcPts val="0"/>
                  </a:spcBef>
                  <a:buNone/>
                </a:pP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𝑦</m:t>
                            </m:r>
                          </m:e>
                          <m:sub>
                            <m:r>
                              <a:rPr lang="en-US" b="0" i="1" smtClean="0">
                                <a:solidFill>
                                  <a:prstClr val="black"/>
                                </a:solidFill>
                                <a:latin typeface="Cambria Math" panose="02040503050406030204" pitchFamily="18" charset="0"/>
                              </a:rPr>
                              <m:t>𝑖𝑗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e>
                    </m:nary>
                    <m:r>
                      <a:rPr lang="en-US" i="1">
                        <a:solidFill>
                          <a:prstClr val="black"/>
                        </a:solidFill>
                        <a:latin typeface="Cambria Math" panose="02040503050406030204" pitchFamily="18" charset="0"/>
                      </a:rPr>
                      <m:t>=</m:t>
                    </m:r>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𝑦</m:t>
                        </m:r>
                      </m:e>
                      <m:sub>
                        <m:r>
                          <a:rPr lang="en-US" b="0" i="1" smtClean="0">
                            <a:solidFill>
                              <a:prstClr val="black"/>
                            </a:solidFill>
                            <a:latin typeface="Cambria Math" panose="02040503050406030204" pitchFamily="18" charset="0"/>
                          </a:rPr>
                          <m:t>𝑖</m:t>
                        </m:r>
                        <m:r>
                          <a:rPr lang="en-US" b="0" i="1" smtClean="0">
                            <a:solidFill>
                              <a:prstClr val="black"/>
                            </a:solidFill>
                            <a:latin typeface="Cambria Math" panose="02040503050406030204" pitchFamily="18" charset="0"/>
                          </a:rPr>
                          <m:t>0</m:t>
                        </m:r>
                      </m:sub>
                    </m:sSub>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rPr>
                      <m:t> </m:t>
                    </m:r>
                  </m:oMath>
                </a14:m>
                <a:r>
                  <a:rPr lang="en-US" dirty="0"/>
                  <a:t>		 	(*)</a:t>
                </a:r>
              </a:p>
              <a:p>
                <a:pPr marL="0" indent="0">
                  <a:lnSpc>
                    <a:spcPct val="120000"/>
                  </a:lnSpc>
                  <a:spcBef>
                    <a:spcPts val="0"/>
                  </a:spcBef>
                  <a:buNone/>
                </a:pPr>
                <a:endParaRPr lang="en-US" dirty="0"/>
              </a:p>
              <a:p>
                <a:pPr marL="0" indent="0">
                  <a:lnSpc>
                    <a:spcPct val="120000"/>
                  </a:lnSpc>
                  <a:spcBef>
                    <a:spcPts val="0"/>
                  </a:spcBef>
                  <a:buNone/>
                </a:pPr>
                <a:r>
                  <a:rPr lang="en-US" dirty="0"/>
                  <a:t>Denote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𝑘</m:t>
                        </m:r>
                      </m:e>
                    </m:d>
                  </m:oMath>
                </a14:m>
                <a:r>
                  <a:rPr lang="en-US" dirty="0"/>
                  <a:t> to be the integer part of </a:t>
                </a:r>
                <a14:m>
                  <m:oMath xmlns:m="http://schemas.openxmlformats.org/officeDocument/2006/math">
                    <m:r>
                      <a:rPr lang="en-US" i="1">
                        <a:latin typeface="Cambria Math" panose="02040503050406030204" pitchFamily="18" charset="0"/>
                      </a:rPr>
                      <m:t>𝑘</m:t>
                    </m:r>
                  </m:oMath>
                </a14:m>
                <a:r>
                  <a:rPr lang="en-US" dirty="0"/>
                  <a:t>, i.e.,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 (0≤</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&lt;1)</m:t>
                    </m:r>
                  </m:oMath>
                </a14:m>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Then for a non-integer value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0</m:t>
                        </m:r>
                      </m:sub>
                    </m:sSub>
                  </m:oMath>
                </a14:m>
                <a:r>
                  <a:rPr lang="en-US" dirty="0"/>
                  <a:t>, we have:	</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d>
                          <m:dPr>
                            <m:begChr m:val="["/>
                            <m:endChr m:val="]"/>
                            <m:ctrlPr>
                              <a:rPr lang="en-US" i="1" smtClean="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𝑖𝑗</m:t>
                                </m:r>
                              </m:sub>
                            </m:sSub>
                          </m:e>
                        </m:d>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e>
                    </m:nary>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0</m:t>
                        </m:r>
                      </m:sub>
                    </m:sSub>
                  </m:oMath>
                </a14:m>
                <a:r>
                  <a:rPr lang="en-US" dirty="0"/>
                  <a:t> 				</a:t>
                </a:r>
              </a:p>
              <a:p>
                <a:pPr marL="0" indent="0">
                  <a:lnSpc>
                    <a:spcPct val="120000"/>
                  </a:lnSpc>
                  <a:spcBef>
                    <a:spcPts val="0"/>
                  </a:spcBef>
                  <a:buNone/>
                </a:pPr>
                <a:r>
                  <a:rPr lang="en-US" dirty="0"/>
                  <a:t>Since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oMath>
                </a14:m>
                <a:r>
                  <a:rPr lang="en-US" dirty="0"/>
                  <a:t> is integer, we can rewrite the above inequality as: </a:t>
                </a:r>
              </a:p>
              <a:p>
                <a:pPr marL="0" indent="0">
                  <a:lnSpc>
                    <a:spcPct val="120000"/>
                  </a:lnSpc>
                  <a:spcBef>
                    <a:spcPts val="0"/>
                  </a:spcBef>
                  <a:buNone/>
                </a:pPr>
                <a:r>
                  <a:rPr lang="en-US" dirty="0"/>
                  <a:t>	</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𝑖𝑗</m:t>
                                </m:r>
                              </m:sub>
                            </m:sSub>
                          </m:e>
                        </m:d>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e>
                    </m:nary>
                    <m:r>
                      <a:rPr lang="en-US" i="1">
                        <a:solidFill>
                          <a:prstClr val="black"/>
                        </a:solidFill>
                        <a:latin typeface="Cambria Math" panose="02040503050406030204" pitchFamily="18" charset="0"/>
                        <a:ea typeface="Cambria Math" panose="02040503050406030204" pitchFamily="18" charset="0"/>
                      </a:rPr>
                      <m:t>≤</m:t>
                    </m:r>
                    <m:d>
                      <m:dPr>
                        <m:begChr m:val="["/>
                        <m:endChr m:val="]"/>
                        <m:ctrlPr>
                          <a:rPr lang="en-US" i="1" smtClean="0">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0</m:t>
                            </m:r>
                          </m:sub>
                        </m:sSub>
                      </m:e>
                    </m:d>
                    <m:r>
                      <a:rPr lang="en-US" i="1">
                        <a:solidFill>
                          <a:prstClr val="black"/>
                        </a:solidFill>
                        <a:latin typeface="Cambria Math" panose="02040503050406030204" pitchFamily="18" charset="0"/>
                      </a:rPr>
                      <m:t> </m:t>
                    </m:r>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275" b="-1841"/>
                </a:stretch>
              </a:blipFill>
            </p:spPr>
            <p:txBody>
              <a:bodyPr/>
              <a:lstStyle/>
              <a:p>
                <a:r>
                  <a:rPr lang="en-US">
                    <a:noFill/>
                  </a:rPr>
                  <a:t> </a:t>
                </a:r>
              </a:p>
            </p:txBody>
          </p:sp>
        </mc:Fallback>
      </mc:AlternateContent>
    </p:spTree>
    <p:extLst>
      <p:ext uri="{BB962C8B-B14F-4D97-AF65-F5344CB8AC3E}">
        <p14:creationId xmlns:p14="http://schemas.microsoft.com/office/powerpoint/2010/main" val="61037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dirty="0"/>
                  <a:t>From (*) and (**), we can derive:</a:t>
                </a:r>
              </a:p>
              <a:p>
                <a:pPr marL="0" indent="0">
                  <a:buNone/>
                </a:pPr>
                <a:r>
                  <a:rPr lang="en-US" dirty="0"/>
                  <a:t>		</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d>
                          <m:dPr>
                            <m:ctrlPr>
                              <a:rPr lang="en-US" i="1" smtClean="0">
                                <a:solidFill>
                                  <a:prstClr val="black"/>
                                </a:solidFill>
                                <a:latin typeface="Cambria Math" panose="02040503050406030204" pitchFamily="18" charset="0"/>
                              </a:rPr>
                            </m:ctrlPr>
                          </m:dPr>
                          <m:e>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𝑖𝑗</m:t>
                                    </m:r>
                                  </m:sub>
                                </m:sSub>
                              </m:e>
                            </m:d>
                            <m:r>
                              <a:rPr lang="en-US" b="0" i="1" smtClean="0">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𝑖𝑗</m:t>
                                </m:r>
                              </m:sub>
                            </m:sSub>
                          </m:e>
                        </m:d>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e>
                    </m:nary>
                    <m:r>
                      <a:rPr lang="en-US" i="1">
                        <a:solidFill>
                          <a:prstClr val="black"/>
                        </a:solidFill>
                        <a:latin typeface="Cambria Math" panose="02040503050406030204" pitchFamily="18" charset="0"/>
                        <a:ea typeface="Cambria Math" panose="02040503050406030204" pitchFamily="18" charset="0"/>
                      </a:rPr>
                      <m:t>≤</m:t>
                    </m:r>
                    <m:d>
                      <m:dPr>
                        <m:begChr m:val="["/>
                        <m:endChr m:val="]"/>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0</m:t>
                            </m:r>
                          </m:sub>
                        </m:sSub>
                      </m:e>
                    </m:d>
                    <m:r>
                      <a:rPr lang="en-US" b="0" i="1" smtClean="0">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0</m:t>
                        </m:r>
                      </m:sub>
                    </m:sSub>
                  </m:oMath>
                </a14:m>
                <a:endParaRPr lang="en-US" dirty="0"/>
              </a:p>
              <a:p>
                <a:pPr marL="0" indent="0" algn="just">
                  <a:buNone/>
                </a:pPr>
                <a:endParaRPr lang="en-US" dirty="0"/>
              </a:p>
              <a:p>
                <a:pPr marL="0" indent="0" algn="just">
                  <a:buNone/>
                </a:pPr>
                <a:r>
                  <a:rPr lang="en-US" dirty="0"/>
                  <a:t>Note that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𝑖𝑗</m:t>
                        </m:r>
                      </m:sub>
                    </m:sSub>
                    <m:r>
                      <a:rPr lang="en-US" b="0" i="1" smtClean="0">
                        <a:solidFill>
                          <a:prstClr val="black"/>
                        </a:solidFill>
                        <a:latin typeface="Cambria Math" panose="02040503050406030204" pitchFamily="18" charset="0"/>
                      </a:rPr>
                      <m:t>=0 </m:t>
                    </m:r>
                    <m:r>
                      <m:rPr>
                        <m:sty m:val="p"/>
                      </m:rPr>
                      <a:rPr lang="en-US" b="0" i="0" smtClean="0">
                        <a:solidFill>
                          <a:prstClr val="black"/>
                        </a:solidFill>
                        <a:latin typeface="Cambria Math" panose="02040503050406030204" pitchFamily="18" charset="0"/>
                      </a:rPr>
                      <m:t>or</m:t>
                    </m:r>
                    <m:r>
                      <a:rPr lang="en-US" b="0" i="1" smtClean="0">
                        <a:solidFill>
                          <a:prstClr val="black"/>
                        </a:solidFill>
                        <a:latin typeface="Cambria Math" panose="02040503050406030204" pitchFamily="18" charset="0"/>
                      </a:rPr>
                      <m:t> 1</m:t>
                    </m:r>
                  </m:oMath>
                </a14:m>
                <a:r>
                  <a:rPr lang="en-US" dirty="0"/>
                  <a:t> for all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𝐁</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d>
                      <m:dPr>
                        <m:begChr m:val="["/>
                        <m:endChr m:val="]"/>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0</m:t>
                            </m:r>
                          </m:sub>
                        </m:sSub>
                      </m:e>
                    </m:d>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0</m:t>
                        </m:r>
                      </m:sub>
                    </m:sSub>
                  </m:oMath>
                </a14:m>
                <a:r>
                  <a:rPr lang="en-US" dirty="0"/>
                  <a:t> for all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𝐁</m:t>
                    </m:r>
                  </m:oMath>
                </a14:m>
                <a:r>
                  <a:rPr lang="en-US" dirty="0"/>
                  <a:t>.  Hence, the above inequality is equivalent to</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This inequality is called a </a:t>
                </a:r>
                <a:r>
                  <a:rPr lang="en-US" i="1" dirty="0" err="1"/>
                  <a:t>Gomory</a:t>
                </a:r>
                <a:r>
                  <a:rPr lang="en-US" i="1" dirty="0"/>
                  <a:t> cut</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r="-9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0A03A13-4A01-4E80-81E6-9395495EE3EC}"/>
                  </a:ext>
                </a:extLst>
              </p:cNvPr>
              <p:cNvSpPr txBox="1"/>
              <p:nvPr/>
            </p:nvSpPr>
            <p:spPr>
              <a:xfrm>
                <a:off x="3656409" y="3989919"/>
                <a:ext cx="4879182" cy="1108509"/>
              </a:xfrm>
              <a:prstGeom prst="rect">
                <a:avLst/>
              </a:prstGeom>
              <a:noFill/>
              <a:ln w="317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600" i="1" smtClean="0">
                              <a:solidFill>
                                <a:srgbClr val="0070C0"/>
                              </a:solidFill>
                              <a:latin typeface="Cambria Math" panose="02040503050406030204" pitchFamily="18" charset="0"/>
                            </a:rPr>
                          </m:ctrlPr>
                        </m:naryPr>
                        <m:sub>
                          <m:r>
                            <m:rPr>
                              <m:brk m:alnAt="23"/>
                            </m:rPr>
                            <a:rPr lang="en-US" sz="2600" i="1">
                              <a:solidFill>
                                <a:srgbClr val="0070C0"/>
                              </a:solidFill>
                              <a:latin typeface="Cambria Math" panose="02040503050406030204" pitchFamily="18" charset="0"/>
                            </a:rPr>
                            <m:t>𝑗</m:t>
                          </m:r>
                          <m:r>
                            <a:rPr lang="en-US" sz="2600" i="1" smtClean="0">
                              <a:solidFill>
                                <a:srgbClr val="0070C0"/>
                              </a:solidFill>
                              <a:latin typeface="Cambria Math" panose="02040503050406030204" pitchFamily="18" charset="0"/>
                              <a:ea typeface="Cambria Math" panose="02040503050406030204" pitchFamily="18" charset="0"/>
                            </a:rPr>
                            <m:t>∈</m:t>
                          </m:r>
                          <m:r>
                            <m:rPr>
                              <m:brk m:alnAt="23"/>
                            </m:rPr>
                            <a:rPr lang="en-US" sz="2600" b="1" i="1" smtClean="0">
                              <a:solidFill>
                                <a:srgbClr val="0070C0"/>
                              </a:solidFill>
                              <a:latin typeface="Cambria Math" panose="02040503050406030204" pitchFamily="18" charset="0"/>
                              <a:ea typeface="Cambria Math" panose="02040503050406030204" pitchFamily="18" charset="0"/>
                            </a:rPr>
                            <m:t>𝑫</m:t>
                          </m:r>
                        </m:sub>
                        <m:sup/>
                        <m:e>
                          <m:d>
                            <m:dPr>
                              <m:ctrlPr>
                                <a:rPr lang="en-US" sz="2600" i="1">
                                  <a:solidFill>
                                    <a:srgbClr val="0070C0"/>
                                  </a:solidFill>
                                  <a:latin typeface="Cambria Math" panose="02040503050406030204" pitchFamily="18" charset="0"/>
                                </a:rPr>
                              </m:ctrlPr>
                            </m:dPr>
                            <m:e>
                              <m:d>
                                <m:dPr>
                                  <m:begChr m:val="["/>
                                  <m:endChr m:val="]"/>
                                  <m:ctrlPr>
                                    <a:rPr lang="en-US" sz="2600" i="1">
                                      <a:solidFill>
                                        <a:srgbClr val="0070C0"/>
                                      </a:solidFill>
                                      <a:latin typeface="Cambria Math" panose="02040503050406030204" pitchFamily="18" charset="0"/>
                                    </a:rPr>
                                  </m:ctrlPr>
                                </m:dPr>
                                <m:e>
                                  <m:sSub>
                                    <m:sSubPr>
                                      <m:ctrlPr>
                                        <a:rPr lang="en-US" sz="2600" i="1">
                                          <a:solidFill>
                                            <a:srgbClr val="0070C0"/>
                                          </a:solidFill>
                                          <a:latin typeface="Cambria Math" panose="02040503050406030204" pitchFamily="18" charset="0"/>
                                        </a:rPr>
                                      </m:ctrlPr>
                                    </m:sSubPr>
                                    <m:e>
                                      <m:r>
                                        <a:rPr lang="en-US" sz="2600" i="1">
                                          <a:solidFill>
                                            <a:srgbClr val="0070C0"/>
                                          </a:solidFill>
                                          <a:latin typeface="Cambria Math" panose="02040503050406030204" pitchFamily="18" charset="0"/>
                                        </a:rPr>
                                        <m:t>𝑦</m:t>
                                      </m:r>
                                    </m:e>
                                    <m:sub>
                                      <m:r>
                                        <a:rPr lang="en-US" sz="2600" i="1">
                                          <a:solidFill>
                                            <a:srgbClr val="0070C0"/>
                                          </a:solidFill>
                                          <a:latin typeface="Cambria Math" panose="02040503050406030204" pitchFamily="18" charset="0"/>
                                        </a:rPr>
                                        <m:t>𝑖𝑗</m:t>
                                      </m:r>
                                    </m:sub>
                                  </m:sSub>
                                </m:e>
                              </m:d>
                              <m:r>
                                <a:rPr lang="en-US" sz="2600" i="1">
                                  <a:solidFill>
                                    <a:srgbClr val="0070C0"/>
                                  </a:solidFill>
                                  <a:latin typeface="Cambria Math" panose="02040503050406030204" pitchFamily="18" charset="0"/>
                                </a:rPr>
                                <m:t>−</m:t>
                              </m:r>
                              <m:sSub>
                                <m:sSubPr>
                                  <m:ctrlPr>
                                    <a:rPr lang="en-US" sz="2600" i="1">
                                      <a:solidFill>
                                        <a:srgbClr val="0070C0"/>
                                      </a:solidFill>
                                      <a:latin typeface="Cambria Math" panose="02040503050406030204" pitchFamily="18" charset="0"/>
                                    </a:rPr>
                                  </m:ctrlPr>
                                </m:sSubPr>
                                <m:e>
                                  <m:r>
                                    <a:rPr lang="en-US" sz="2600" i="1">
                                      <a:solidFill>
                                        <a:srgbClr val="0070C0"/>
                                      </a:solidFill>
                                      <a:latin typeface="Cambria Math" panose="02040503050406030204" pitchFamily="18" charset="0"/>
                                    </a:rPr>
                                    <m:t>𝑦</m:t>
                                  </m:r>
                                </m:e>
                                <m:sub>
                                  <m:r>
                                    <a:rPr lang="en-US" sz="2600" i="1">
                                      <a:solidFill>
                                        <a:srgbClr val="0070C0"/>
                                      </a:solidFill>
                                      <a:latin typeface="Cambria Math" panose="02040503050406030204" pitchFamily="18" charset="0"/>
                                    </a:rPr>
                                    <m:t>𝑖𝑗</m:t>
                                  </m:r>
                                </m:sub>
                              </m:sSub>
                            </m:e>
                          </m:d>
                          <m:sSub>
                            <m:sSubPr>
                              <m:ctrlPr>
                                <a:rPr lang="en-US" sz="2600" i="1">
                                  <a:solidFill>
                                    <a:srgbClr val="0070C0"/>
                                  </a:solidFill>
                                  <a:latin typeface="Cambria Math" panose="02040503050406030204" pitchFamily="18" charset="0"/>
                                </a:rPr>
                              </m:ctrlPr>
                            </m:sSubPr>
                            <m:e>
                              <m:r>
                                <a:rPr lang="en-US" sz="2600" i="1">
                                  <a:solidFill>
                                    <a:srgbClr val="0070C0"/>
                                  </a:solidFill>
                                  <a:latin typeface="Cambria Math" panose="02040503050406030204" pitchFamily="18" charset="0"/>
                                </a:rPr>
                                <m:t>𝑥</m:t>
                              </m:r>
                            </m:e>
                            <m:sub>
                              <m:r>
                                <a:rPr lang="en-US" sz="2600" i="1">
                                  <a:solidFill>
                                    <a:srgbClr val="0070C0"/>
                                  </a:solidFill>
                                  <a:latin typeface="Cambria Math" panose="02040503050406030204" pitchFamily="18" charset="0"/>
                                </a:rPr>
                                <m:t>𝑗</m:t>
                              </m:r>
                            </m:sub>
                          </m:sSub>
                        </m:e>
                      </m:nary>
                      <m:r>
                        <a:rPr lang="en-US" sz="2600" i="1">
                          <a:solidFill>
                            <a:srgbClr val="0070C0"/>
                          </a:solidFill>
                          <a:latin typeface="Cambria Math" panose="02040503050406030204" pitchFamily="18" charset="0"/>
                          <a:ea typeface="Cambria Math" panose="02040503050406030204" pitchFamily="18" charset="0"/>
                        </a:rPr>
                        <m:t>≤</m:t>
                      </m:r>
                      <m:d>
                        <m:dPr>
                          <m:begChr m:val="["/>
                          <m:endChr m:val="]"/>
                          <m:ctrlPr>
                            <a:rPr lang="en-US" sz="2600" i="1">
                              <a:solidFill>
                                <a:srgbClr val="0070C0"/>
                              </a:solidFill>
                              <a:latin typeface="Cambria Math" panose="02040503050406030204" pitchFamily="18" charset="0"/>
                              <a:ea typeface="Cambria Math" panose="02040503050406030204" pitchFamily="18" charset="0"/>
                            </a:rPr>
                          </m:ctrlPr>
                        </m:dPr>
                        <m:e>
                          <m:sSub>
                            <m:sSubPr>
                              <m:ctrlPr>
                                <a:rPr lang="en-US" sz="2600" i="1">
                                  <a:solidFill>
                                    <a:srgbClr val="0070C0"/>
                                  </a:solidFill>
                                  <a:latin typeface="Cambria Math" panose="02040503050406030204" pitchFamily="18" charset="0"/>
                                </a:rPr>
                              </m:ctrlPr>
                            </m:sSubPr>
                            <m:e>
                              <m:r>
                                <a:rPr lang="en-US" sz="2600" i="1">
                                  <a:solidFill>
                                    <a:srgbClr val="0070C0"/>
                                  </a:solidFill>
                                  <a:latin typeface="Cambria Math" panose="02040503050406030204" pitchFamily="18" charset="0"/>
                                </a:rPr>
                                <m:t>𝑦</m:t>
                              </m:r>
                            </m:e>
                            <m:sub>
                              <m:r>
                                <a:rPr lang="en-US" sz="2600" i="1">
                                  <a:solidFill>
                                    <a:srgbClr val="0070C0"/>
                                  </a:solidFill>
                                  <a:latin typeface="Cambria Math" panose="02040503050406030204" pitchFamily="18" charset="0"/>
                                </a:rPr>
                                <m:t>𝑖</m:t>
                              </m:r>
                              <m:r>
                                <a:rPr lang="en-US" sz="2600" i="1">
                                  <a:solidFill>
                                    <a:srgbClr val="0070C0"/>
                                  </a:solidFill>
                                  <a:latin typeface="Cambria Math" panose="02040503050406030204" pitchFamily="18" charset="0"/>
                                </a:rPr>
                                <m:t>0</m:t>
                              </m:r>
                            </m:sub>
                          </m:sSub>
                        </m:e>
                      </m:d>
                      <m:r>
                        <a:rPr lang="en-US" sz="2600" i="1">
                          <a:solidFill>
                            <a:srgbClr val="0070C0"/>
                          </a:solidFill>
                          <a:latin typeface="Cambria Math" panose="02040503050406030204" pitchFamily="18" charset="0"/>
                        </a:rPr>
                        <m:t>−</m:t>
                      </m:r>
                      <m:sSub>
                        <m:sSubPr>
                          <m:ctrlPr>
                            <a:rPr lang="en-US" sz="2600" i="1">
                              <a:solidFill>
                                <a:srgbClr val="0070C0"/>
                              </a:solidFill>
                              <a:latin typeface="Cambria Math" panose="02040503050406030204" pitchFamily="18" charset="0"/>
                            </a:rPr>
                          </m:ctrlPr>
                        </m:sSubPr>
                        <m:e>
                          <m:r>
                            <a:rPr lang="en-US" sz="2600" i="1">
                              <a:solidFill>
                                <a:srgbClr val="0070C0"/>
                              </a:solidFill>
                              <a:latin typeface="Cambria Math" panose="02040503050406030204" pitchFamily="18" charset="0"/>
                            </a:rPr>
                            <m:t>𝑦</m:t>
                          </m:r>
                        </m:e>
                        <m:sub>
                          <m:r>
                            <a:rPr lang="en-US" sz="2600" i="1">
                              <a:solidFill>
                                <a:srgbClr val="0070C0"/>
                              </a:solidFill>
                              <a:latin typeface="Cambria Math" panose="02040503050406030204" pitchFamily="18" charset="0"/>
                            </a:rPr>
                            <m:t>𝑖</m:t>
                          </m:r>
                          <m:r>
                            <a:rPr lang="en-US" sz="2600" i="1">
                              <a:solidFill>
                                <a:srgbClr val="0070C0"/>
                              </a:solidFill>
                              <a:latin typeface="Cambria Math" panose="02040503050406030204" pitchFamily="18" charset="0"/>
                            </a:rPr>
                            <m:t>0</m:t>
                          </m:r>
                        </m:sub>
                      </m:sSub>
                    </m:oMath>
                  </m:oMathPara>
                </a14:m>
                <a:endParaRPr lang="en-US" sz="2600" dirty="0">
                  <a:solidFill>
                    <a:srgbClr val="0070C0"/>
                  </a:solidFill>
                </a:endParaRPr>
              </a:p>
            </p:txBody>
          </p:sp>
        </mc:Choice>
        <mc:Fallback xmlns="">
          <p:sp>
            <p:nvSpPr>
              <p:cNvPr id="4" name="TextBox 3">
                <a:extLst>
                  <a:ext uri="{FF2B5EF4-FFF2-40B4-BE49-F238E27FC236}">
                    <a16:creationId xmlns:a16="http://schemas.microsoft.com/office/drawing/2014/main" id="{C0A03A13-4A01-4E80-81E6-9395495EE3EC}"/>
                  </a:ext>
                </a:extLst>
              </p:cNvPr>
              <p:cNvSpPr txBox="1">
                <a:spLocks noRot="1" noChangeAspect="1" noMove="1" noResize="1" noEditPoints="1" noAdjustHandles="1" noChangeArrowheads="1" noChangeShapeType="1" noTextEdit="1"/>
              </p:cNvSpPr>
              <p:nvPr/>
            </p:nvSpPr>
            <p:spPr>
              <a:xfrm>
                <a:off x="3656409" y="3989919"/>
                <a:ext cx="4879182" cy="1108509"/>
              </a:xfrm>
              <a:prstGeom prst="rect">
                <a:avLst/>
              </a:prstGeom>
              <a:blipFill>
                <a:blip r:embed="rId3"/>
                <a:stretch>
                  <a:fillRect/>
                </a:stretch>
              </a:blipFill>
              <a:ln w="317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4015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nSpc>
                    <a:spcPct val="110000"/>
                  </a:lnSpc>
                  <a:spcBef>
                    <a:spcPts val="0"/>
                  </a:spcBef>
                  <a:buNone/>
                </a:pPr>
                <a:r>
                  <a:rPr lang="en-US" dirty="0"/>
                  <a:t>It is noted that:</a:t>
                </a:r>
              </a:p>
              <a:p>
                <a:pPr marL="0" indent="0">
                  <a:lnSpc>
                    <a:spcPct val="110000"/>
                  </a:lnSpc>
                  <a:spcBef>
                    <a:spcPts val="0"/>
                  </a:spcBef>
                  <a:buNone/>
                </a:pPr>
                <a:endParaRPr lang="en-US" dirty="0"/>
              </a:p>
              <a:p>
                <a:pPr marL="514350" indent="-514350">
                  <a:lnSpc>
                    <a:spcPct val="110000"/>
                  </a:lnSpc>
                  <a:spcBef>
                    <a:spcPts val="0"/>
                  </a:spcBef>
                  <a:buFont typeface="+mj-lt"/>
                  <a:buAutoNum type="arabicPeriod"/>
                </a:pPr>
                <a:r>
                  <a:rPr lang="en-US" dirty="0"/>
                  <a:t>The </a:t>
                </a:r>
                <a:r>
                  <a:rPr lang="en-US" dirty="0" err="1"/>
                  <a:t>noninteger</a:t>
                </a:r>
                <a:r>
                  <a:rPr lang="en-US" dirty="0"/>
                  <a:t> optimal solution for the LP relaxation problem do not satisfy the </a:t>
                </a:r>
                <a:r>
                  <a:rPr lang="en-US" dirty="0" err="1"/>
                  <a:t>Gomory</a:t>
                </a:r>
                <a:r>
                  <a:rPr lang="en-US" dirty="0"/>
                  <a:t> constraint due to </a:t>
                </a:r>
              </a:p>
              <a:p>
                <a:pPr marL="0" indent="0">
                  <a:lnSpc>
                    <a:spcPct val="110000"/>
                  </a:lnSpc>
                  <a:spcBef>
                    <a:spcPts val="0"/>
                  </a:spcBef>
                  <a:buNone/>
                </a:pPr>
                <a:endParaRPr lang="en-US" dirty="0"/>
              </a:p>
              <a:p>
                <a:pPr marL="0" indent="0">
                  <a:lnSpc>
                    <a:spcPct val="110000"/>
                  </a:lnSpc>
                  <a:spcBef>
                    <a:spcPts val="0"/>
                  </a:spcBef>
                  <a:buNone/>
                </a:pPr>
                <a:r>
                  <a:rPr lang="en-US" dirty="0"/>
                  <a:t>	• LHS = 0 because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𝑫</m:t>
                    </m:r>
                  </m:oMath>
                </a14:m>
                <a:r>
                  <a:rPr lang="en-US" dirty="0"/>
                  <a:t>  while</a:t>
                </a:r>
              </a:p>
              <a:p>
                <a:pPr marL="0" indent="0">
                  <a:lnSpc>
                    <a:spcPct val="110000"/>
                  </a:lnSpc>
                  <a:spcBef>
                    <a:spcPts val="0"/>
                  </a:spcBef>
                  <a:buNone/>
                </a:pPr>
                <a:r>
                  <a:rPr lang="en-US" dirty="0"/>
                  <a:t>	• RHS &lt;0 because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0</m:t>
                        </m:r>
                      </m:sub>
                    </m:sSub>
                  </m:oMath>
                </a14:m>
                <a:r>
                  <a:rPr lang="en-US" dirty="0"/>
                  <a:t>  is not an integer.</a:t>
                </a:r>
              </a:p>
              <a:p>
                <a:pPr marL="0" indent="0">
                  <a:lnSpc>
                    <a:spcPct val="110000"/>
                  </a:lnSpc>
                  <a:spcBef>
                    <a:spcPts val="0"/>
                  </a:spcBef>
                  <a:buNone/>
                </a:pPr>
                <a:endParaRPr lang="en-US" dirty="0"/>
              </a:p>
              <a:p>
                <a:pPr marL="514350" indent="-514350">
                  <a:lnSpc>
                    <a:spcPct val="110000"/>
                  </a:lnSpc>
                  <a:spcBef>
                    <a:spcPts val="0"/>
                  </a:spcBef>
                  <a:buFont typeface="+mj-lt"/>
                  <a:buAutoNum type="arabicPeriod" startAt="2"/>
                </a:pPr>
                <a:r>
                  <a:rPr lang="en-US" dirty="0"/>
                  <a:t>All integer feasible solutions for the LP relaxation problem will satisfy this constraint.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275"/>
                </a:stretch>
              </a:blipFill>
            </p:spPr>
            <p:txBody>
              <a:bodyPr/>
              <a:lstStyle/>
              <a:p>
                <a:r>
                  <a:rPr lang="en-US">
                    <a:noFill/>
                  </a:rPr>
                  <a:t> </a:t>
                </a:r>
              </a:p>
            </p:txBody>
          </p:sp>
        </mc:Fallback>
      </mc:AlternateContent>
    </p:spTree>
    <p:extLst>
      <p:ext uri="{BB962C8B-B14F-4D97-AF65-F5344CB8AC3E}">
        <p14:creationId xmlns:p14="http://schemas.microsoft.com/office/powerpoint/2010/main" val="1647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nSpc>
                    <a:spcPct val="100000"/>
                  </a:lnSpc>
                  <a:spcBef>
                    <a:spcPts val="0"/>
                  </a:spcBef>
                  <a:buNone/>
                </a:pPr>
                <a:r>
                  <a:rPr lang="en-US" b="1" u="sng" dirty="0"/>
                  <a:t>Procedure of Cutting Plane Method</a:t>
                </a:r>
              </a:p>
              <a:p>
                <a:pPr marL="0" indent="0">
                  <a:lnSpc>
                    <a:spcPct val="100000"/>
                  </a:lnSpc>
                  <a:spcBef>
                    <a:spcPts val="0"/>
                  </a:spcBef>
                  <a:buNone/>
                </a:pPr>
                <a:endParaRPr lang="en-US" dirty="0"/>
              </a:p>
              <a:p>
                <a:pPr marL="0" indent="0">
                  <a:lnSpc>
                    <a:spcPct val="100000"/>
                  </a:lnSpc>
                  <a:spcBef>
                    <a:spcPts val="0"/>
                  </a:spcBef>
                  <a:buNone/>
                </a:pPr>
                <a:r>
                  <a:rPr lang="en-US" u="sng" dirty="0"/>
                  <a:t>Step 1</a:t>
                </a:r>
                <a:r>
                  <a:rPr lang="en-US" dirty="0"/>
                  <a:t>:  Solve the LP relaxation problem</a:t>
                </a:r>
              </a:p>
              <a:p>
                <a:pPr marL="0" indent="0" algn="just">
                  <a:lnSpc>
                    <a:spcPct val="100000"/>
                  </a:lnSpc>
                  <a:spcBef>
                    <a:spcPts val="0"/>
                  </a:spcBef>
                  <a:buNone/>
                </a:pPr>
                <a:r>
                  <a:rPr lang="en-US" dirty="0"/>
                  <a:t>If the optimal solution is integer, stop.  The optimal solution of the original IP has been found.  Otherwise, go to step 2.</a:t>
                </a:r>
              </a:p>
              <a:p>
                <a:pPr marL="0" indent="0">
                  <a:lnSpc>
                    <a:spcPct val="100000"/>
                  </a:lnSpc>
                  <a:spcBef>
                    <a:spcPts val="0"/>
                  </a:spcBef>
                  <a:buNone/>
                </a:pPr>
                <a:endParaRPr lang="en-US" dirty="0"/>
              </a:p>
              <a:p>
                <a:pPr marL="0" indent="0" algn="just">
                  <a:lnSpc>
                    <a:spcPct val="100000"/>
                  </a:lnSpc>
                  <a:spcBef>
                    <a:spcPts val="0"/>
                  </a:spcBef>
                  <a:buNone/>
                </a:pPr>
                <a:r>
                  <a:rPr lang="en-US" u="sng" dirty="0"/>
                  <a:t>Step 2</a:t>
                </a:r>
                <a:r>
                  <a:rPr lang="en-US" dirty="0"/>
                  <a:t>:  Select the constraint in the final simplex tableau with the largest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0</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0</m:t>
                            </m:r>
                          </m:sub>
                        </m:sSub>
                      </m:e>
                    </m:d>
                  </m:oMath>
                </a14:m>
                <a:r>
                  <a:rPr lang="en-US" dirty="0"/>
                  <a:t>.  Add the associated </a:t>
                </a:r>
                <a:r>
                  <a:rPr lang="en-US" dirty="0" err="1"/>
                  <a:t>Gomory</a:t>
                </a:r>
                <a:r>
                  <a:rPr lang="en-US" dirty="0"/>
                  <a:t> cut in the set of constraints and go back to step 1.</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r="-1175"/>
                </a:stretch>
              </a:blipFill>
            </p:spPr>
            <p:txBody>
              <a:bodyPr/>
              <a:lstStyle/>
              <a:p>
                <a:r>
                  <a:rPr lang="en-US">
                    <a:noFill/>
                  </a:rPr>
                  <a:t> </a:t>
                </a:r>
              </a:p>
            </p:txBody>
          </p:sp>
        </mc:Fallback>
      </mc:AlternateContent>
    </p:spTree>
    <p:extLst>
      <p:ext uri="{BB962C8B-B14F-4D97-AF65-F5344CB8AC3E}">
        <p14:creationId xmlns:p14="http://schemas.microsoft.com/office/powerpoint/2010/main" val="118547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085385"/>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2060"/>
                </a:solidFill>
              </a:rPr>
              <a:t>Session 1.3: </a:t>
            </a:r>
          </a:p>
          <a:p>
            <a:r>
              <a:rPr lang="en-US" sz="3600" dirty="0">
                <a:solidFill>
                  <a:srgbClr val="002060"/>
                </a:solidFill>
              </a:rPr>
              <a:t>Integer/Mixed Integer Programming &amp; Combinatorial Optimization</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7</a:t>
                </a:r>
                <a:r>
                  <a:rPr lang="en-US" dirty="0"/>
                  <a:t>:  Consider the IP program:</a:t>
                </a:r>
              </a:p>
              <a:p>
                <a:pPr marL="0" indent="0">
                  <a:lnSpc>
                    <a:spcPct val="100000"/>
                  </a:lnSpc>
                  <a:spcBef>
                    <a:spcPts val="0"/>
                  </a:spcBef>
                  <a:buNone/>
                </a:pPr>
                <a:r>
                  <a:rPr lang="en-US" dirty="0"/>
                  <a:t>		</a:t>
                </a:r>
              </a:p>
              <a:p>
                <a:pPr marL="0" indent="0">
                  <a:lnSpc>
                    <a:spcPct val="100000"/>
                  </a:lnSpc>
                  <a:spcBef>
                    <a:spcPts val="0"/>
                  </a:spcBef>
                  <a:buNone/>
                </a:pPr>
                <a:r>
                  <a:rPr lang="en-US" dirty="0"/>
                  <a:t>		Max	 </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marL="0" indent="0">
                  <a:lnSpc>
                    <a:spcPct val="100000"/>
                  </a:lnSpc>
                  <a:spcBef>
                    <a:spcPts val="0"/>
                  </a:spcBef>
                  <a:buNone/>
                </a:pPr>
                <a:r>
                  <a:rPr lang="en-US" dirty="0"/>
                  <a:t>		</a:t>
                </a:r>
                <a:r>
                  <a:rPr lang="en-US" dirty="0" err="1"/>
                  <a:t>s.t.</a:t>
                </a:r>
                <a:r>
                  <a:rPr lang="en-US" dirty="0"/>
                  <a:t>	 </a:t>
                </a:r>
                <a14:m>
                  <m:oMath xmlns:m="http://schemas.openxmlformats.org/officeDocument/2006/math">
                    <m:r>
                      <a:rPr lang="en-US" i="1" dirty="0">
                        <a:latin typeface="Cambria Math" panose="02040503050406030204" pitchFamily="18" charset="0"/>
                      </a:rPr>
                      <m:t>1</m:t>
                    </m:r>
                    <m:r>
                      <a:rPr lang="en-US" b="0" i="1" dirty="0" smtClean="0">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oMath>
                </a14:m>
                <a:r>
                  <a:rPr lang="en-US" dirty="0"/>
                  <a:t>52</a:t>
                </a:r>
              </a:p>
              <a:p>
                <a:pPr marL="0" indent="0">
                  <a:lnSpc>
                    <a:spcPct val="100000"/>
                  </a:lnSpc>
                  <a:spcBef>
                    <a:spcPts val="0"/>
                  </a:spcBef>
                  <a:buNone/>
                </a:pPr>
                <a:r>
                  <a:rPr lang="en-US" dirty="0"/>
                  <a:t>			 </a:t>
                </a:r>
                <a14:m>
                  <m:oMath xmlns:m="http://schemas.openxmlformats.org/officeDocument/2006/math">
                    <m:r>
                      <a:rPr lang="en-US" i="1" dirty="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18</a:t>
                </a:r>
              </a:p>
              <a:p>
                <a:pPr marL="0" indent="0">
                  <a:lnSpc>
                    <a:spcPct val="10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≥0 </m:t>
                    </m:r>
                    <m:r>
                      <m:rPr>
                        <m:sty m:val="p"/>
                      </m:rPr>
                      <a:rPr lang="en-US">
                        <a:latin typeface="Cambria Math" panose="02040503050406030204" pitchFamily="18" charset="0"/>
                        <a:ea typeface="Cambria Math" panose="02040503050406030204" pitchFamily="18" charset="0"/>
                      </a:rPr>
                      <m:t>and</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integer</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6995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Optimal simplex tableau of the LP relaxation problem:</a:t>
            </a:r>
          </a:p>
          <a:p>
            <a:pPr marL="0" indent="0">
              <a:buNone/>
            </a:pPr>
            <a:endParaRPr lang="en-US" dirty="0"/>
          </a:p>
        </p:txBody>
      </p:sp>
      <p:pic>
        <p:nvPicPr>
          <p:cNvPr id="4" name="Picture 3">
            <a:extLst>
              <a:ext uri="{FF2B5EF4-FFF2-40B4-BE49-F238E27FC236}">
                <a16:creationId xmlns:a16="http://schemas.microsoft.com/office/drawing/2014/main" id="{75192D70-CA59-4AFA-B21E-3C3F86D5E231}"/>
              </a:ext>
            </a:extLst>
          </p:cNvPr>
          <p:cNvPicPr>
            <a:picLocks noChangeAspect="1"/>
          </p:cNvPicPr>
          <p:nvPr/>
        </p:nvPicPr>
        <p:blipFill>
          <a:blip r:embed="rId2"/>
          <a:stretch>
            <a:fillRect/>
          </a:stretch>
        </p:blipFill>
        <p:spPr>
          <a:xfrm>
            <a:off x="762715" y="2627668"/>
            <a:ext cx="10437185" cy="2470182"/>
          </a:xfrm>
          <a:prstGeom prst="rect">
            <a:avLst/>
          </a:prstGeom>
        </p:spPr>
      </p:pic>
    </p:spTree>
    <p:extLst>
      <p:ext uri="{BB962C8B-B14F-4D97-AF65-F5344CB8AC3E}">
        <p14:creationId xmlns:p14="http://schemas.microsoft.com/office/powerpoint/2010/main" val="143921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Both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are not integers.  Introduce a cutting plane associated with the basic variable having largest fraction, i.e.,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a:t>
                </a:r>
              </a:p>
              <a:p>
                <a:pPr marL="0" indent="0">
                  <a:buNone/>
                </a:pPr>
                <a:endParaRPr lang="en-US" dirty="0"/>
              </a:p>
              <a:p>
                <a:pPr marL="0" indent="0">
                  <a:buNone/>
                </a:pPr>
                <a:r>
                  <a:rPr lang="en-US" dirty="0"/>
                  <a:t>		</a:t>
                </a:r>
                <a14:m>
                  <m:oMath xmlns:m="http://schemas.openxmlformats.org/officeDocument/2006/math">
                    <m:d>
                      <m:dPr>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e>
                    </m:d>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e>
                        </m:d>
                        <m:r>
                          <a:rPr lang="en-US" i="1">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e>
                        </m:d>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7</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17</m:t>
                        </m:r>
                      </m:num>
                      <m:den>
                        <m:r>
                          <a:rPr lang="en-US" i="1">
                            <a:latin typeface="Cambria Math" panose="02040503050406030204" pitchFamily="18" charset="0"/>
                          </a:rPr>
                          <m:t>4</m:t>
                        </m:r>
                      </m:den>
                    </m:f>
                  </m:oMath>
                </a14:m>
                <a:endParaRPr lang="en-US" dirty="0"/>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7</m:t>
                        </m:r>
                      </m:num>
                      <m:den>
                        <m:r>
                          <a:rPr lang="en-US" i="1">
                            <a:latin typeface="Cambria Math" panose="02040503050406030204" pitchFamily="18" charset="0"/>
                          </a:rPr>
                          <m:t>8</m:t>
                        </m:r>
                      </m:den>
                    </m:f>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33397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updated simplex tableau:</a:t>
            </a:r>
          </a:p>
          <a:p>
            <a:pPr marL="0" indent="0">
              <a:buNone/>
            </a:pPr>
            <a:endParaRPr lang="en-US" dirty="0"/>
          </a:p>
        </p:txBody>
      </p:sp>
      <p:pic>
        <p:nvPicPr>
          <p:cNvPr id="4" name="Picture 3">
            <a:extLst>
              <a:ext uri="{FF2B5EF4-FFF2-40B4-BE49-F238E27FC236}">
                <a16:creationId xmlns:a16="http://schemas.microsoft.com/office/drawing/2014/main" id="{275BF0D0-C4B9-4838-B38F-0E1853240FE5}"/>
              </a:ext>
            </a:extLst>
          </p:cNvPr>
          <p:cNvPicPr>
            <a:picLocks noChangeAspect="1"/>
          </p:cNvPicPr>
          <p:nvPr/>
        </p:nvPicPr>
        <p:blipFill>
          <a:blip r:embed="rId2"/>
          <a:stretch>
            <a:fillRect/>
          </a:stretch>
        </p:blipFill>
        <p:spPr>
          <a:xfrm>
            <a:off x="735455" y="2553831"/>
            <a:ext cx="10838615" cy="3146096"/>
          </a:xfrm>
          <a:prstGeom prst="rect">
            <a:avLst/>
          </a:prstGeom>
        </p:spPr>
      </p:pic>
    </p:spTree>
    <p:extLst>
      <p:ext uri="{BB962C8B-B14F-4D97-AF65-F5344CB8AC3E}">
        <p14:creationId xmlns:p14="http://schemas.microsoft.com/office/powerpoint/2010/main" val="55511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Applying the dual simplex method we obtain:</a:t>
            </a:r>
          </a:p>
        </p:txBody>
      </p:sp>
      <p:pic>
        <p:nvPicPr>
          <p:cNvPr id="4" name="Picture 3">
            <a:extLst>
              <a:ext uri="{FF2B5EF4-FFF2-40B4-BE49-F238E27FC236}">
                <a16:creationId xmlns:a16="http://schemas.microsoft.com/office/drawing/2014/main" id="{8C2548F2-7FDB-47B1-AE1B-C3306429B07C}"/>
              </a:ext>
            </a:extLst>
          </p:cNvPr>
          <p:cNvPicPr>
            <a:picLocks noChangeAspect="1"/>
          </p:cNvPicPr>
          <p:nvPr/>
        </p:nvPicPr>
        <p:blipFill>
          <a:blip r:embed="rId2"/>
          <a:stretch>
            <a:fillRect/>
          </a:stretch>
        </p:blipFill>
        <p:spPr>
          <a:xfrm>
            <a:off x="735456" y="2653848"/>
            <a:ext cx="10609226" cy="3079512"/>
          </a:xfrm>
          <a:prstGeom prst="rect">
            <a:avLst/>
          </a:prstGeom>
        </p:spPr>
      </p:pic>
    </p:spTree>
    <p:extLst>
      <p:ext uri="{BB962C8B-B14F-4D97-AF65-F5344CB8AC3E}">
        <p14:creationId xmlns:p14="http://schemas.microsoft.com/office/powerpoint/2010/main" val="77417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Since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is still not an integer, introduce another </a:t>
                </a:r>
                <a:r>
                  <a:rPr lang="en-US" dirty="0" err="1"/>
                  <a:t>Gomory</a:t>
                </a:r>
                <a:r>
                  <a:rPr lang="en-US" dirty="0"/>
                  <a:t> cut associated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a:t>
                </a:r>
              </a:p>
              <a:p>
                <a:pPr marL="0" indent="0" algn="just">
                  <a:buNone/>
                </a:pPr>
                <a:endParaRPr lang="en-US" dirty="0"/>
              </a:p>
              <a:p>
                <a:pPr marL="0" lvl="0" indent="0">
                  <a:buNone/>
                </a:pPr>
                <a:r>
                  <a:rPr lang="en-US" dirty="0">
                    <a:solidFill>
                      <a:prstClr val="black"/>
                    </a:solidFill>
                  </a:rPr>
                  <a:t>		</a:t>
                </a:r>
                <a14:m>
                  <m:oMath xmlns:m="http://schemas.openxmlformats.org/officeDocument/2006/math">
                    <m:d>
                      <m:dPr>
                        <m:ctrlPr>
                          <a:rPr lang="en-US" i="1">
                            <a:solidFill>
                              <a:prstClr val="black"/>
                            </a:solidFill>
                            <a:latin typeface="Cambria Math" panose="02040503050406030204" pitchFamily="18" charset="0"/>
                          </a:rPr>
                        </m:ctrlPr>
                      </m:dPr>
                      <m:e>
                        <m:d>
                          <m:dPr>
                            <m:begChr m:val="["/>
                            <m:endChr m:val="]"/>
                            <m:ctrlPr>
                              <a:rPr lang="en-US" i="1">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1</m:t>
                            </m:r>
                          </m:e>
                        </m:d>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1</m:t>
                        </m:r>
                      </m:e>
                    </m:d>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4</m:t>
                        </m:r>
                      </m:sub>
                    </m:sSub>
                    <m:r>
                      <a:rPr lang="en-US" b="0" i="1" smtClean="0">
                        <a:solidFill>
                          <a:prstClr val="black"/>
                        </a:solidFill>
                        <a:latin typeface="Cambria Math" panose="02040503050406030204" pitchFamily="18" charset="0"/>
                      </a:rPr>
                      <m:t>+</m:t>
                    </m:r>
                    <m:d>
                      <m:dPr>
                        <m:ctrlPr>
                          <a:rPr lang="en-US" i="1">
                            <a:solidFill>
                              <a:prstClr val="black"/>
                            </a:solidFill>
                            <a:latin typeface="Cambria Math" panose="02040503050406030204" pitchFamily="18" charset="0"/>
                          </a:rPr>
                        </m:ctrlPr>
                      </m:dPr>
                      <m:e>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2</m:t>
                                </m:r>
                              </m:num>
                              <m:den>
                                <m:r>
                                  <a:rPr lang="en-US" b="0" i="1" smtClean="0">
                                    <a:solidFill>
                                      <a:prstClr val="black"/>
                                    </a:solidFill>
                                    <a:latin typeface="Cambria Math" panose="02040503050406030204" pitchFamily="18" charset="0"/>
                                  </a:rPr>
                                  <m:t>3</m:t>
                                </m:r>
                              </m:den>
                            </m:f>
                          </m:e>
                        </m:d>
                        <m:r>
                          <a:rPr lang="en-US" i="1">
                            <a:solidFill>
                              <a:prstClr val="black"/>
                            </a:solidFill>
                            <a:latin typeface="Cambria Math" panose="02040503050406030204" pitchFamily="18" charset="0"/>
                          </a:rPr>
                          <m:t>−</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2</m:t>
                                </m:r>
                              </m:num>
                              <m:den>
                                <m:r>
                                  <a:rPr lang="en-US" b="0" i="1" smtClean="0">
                                    <a:solidFill>
                                      <a:prstClr val="black"/>
                                    </a:solidFill>
                                    <a:latin typeface="Cambria Math" panose="02040503050406030204" pitchFamily="18" charset="0"/>
                                  </a:rPr>
                                  <m:t>3</m:t>
                                </m:r>
                              </m:den>
                            </m:f>
                          </m:e>
                        </m:d>
                      </m:e>
                    </m:d>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5</m:t>
                        </m:r>
                      </m:sub>
                    </m:sSub>
                    <m:r>
                      <a:rPr lang="en-US" i="1">
                        <a:solidFill>
                          <a:prstClr val="black"/>
                        </a:solidFill>
                        <a:latin typeface="Cambria Math" panose="02040503050406030204" pitchFamily="18" charset="0"/>
                        <a:ea typeface="Cambria Math" panose="02040503050406030204" pitchFamily="18" charset="0"/>
                      </a:rPr>
                      <m:t>≤</m:t>
                    </m:r>
                    <m:d>
                      <m:dPr>
                        <m:begChr m:val="["/>
                        <m:endChr m:val="]"/>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r>
                              <a:rPr lang="en-US" b="0" i="1" smtClean="0">
                                <a:solidFill>
                                  <a:prstClr val="black"/>
                                </a:solidFill>
                                <a:latin typeface="Cambria Math" panose="02040503050406030204" pitchFamily="18" charset="0"/>
                              </a:rPr>
                              <m:t>0</m:t>
                            </m:r>
                          </m:num>
                          <m:den>
                            <m:r>
                              <a:rPr lang="en-US" b="0" i="1" smtClean="0">
                                <a:solidFill>
                                  <a:prstClr val="black"/>
                                </a:solidFill>
                                <a:latin typeface="Cambria Math" panose="02040503050406030204" pitchFamily="18" charset="0"/>
                              </a:rPr>
                              <m:t>3</m:t>
                            </m:r>
                          </m:den>
                        </m:f>
                      </m:e>
                    </m:d>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r>
                          <a:rPr lang="en-US" b="0" i="1" smtClean="0">
                            <a:solidFill>
                              <a:prstClr val="black"/>
                            </a:solidFill>
                            <a:latin typeface="Cambria Math" panose="02040503050406030204" pitchFamily="18" charset="0"/>
                          </a:rPr>
                          <m:t>0</m:t>
                        </m:r>
                      </m:num>
                      <m:den>
                        <m:r>
                          <a:rPr lang="en-US" b="0" i="1" smtClean="0">
                            <a:solidFill>
                              <a:prstClr val="black"/>
                            </a:solidFill>
                            <a:latin typeface="Cambria Math" panose="02040503050406030204" pitchFamily="18" charset="0"/>
                          </a:rPr>
                          <m:t>3</m:t>
                        </m:r>
                      </m:den>
                    </m:f>
                  </m:oMath>
                </a14:m>
                <a:endParaRPr lang="en-US" dirty="0">
                  <a:solidFill>
                    <a:prstClr val="black"/>
                  </a:solidFill>
                </a:endParaRPr>
              </a:p>
              <a:p>
                <a:pPr marL="0" lvl="0" indent="0">
                  <a:buNone/>
                </a:pP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b="0" i="1" smtClean="0">
                            <a:solidFill>
                              <a:prstClr val="black"/>
                            </a:solidFill>
                            <a:latin typeface="Cambria Math" panose="02040503050406030204" pitchFamily="18" charset="0"/>
                          </a:rPr>
                          <m:t>3</m:t>
                        </m:r>
                      </m:den>
                    </m:f>
                    <m:r>
                      <a:rPr lang="en-US" i="1">
                        <a:solidFill>
                          <a:prstClr val="black"/>
                        </a:solidFill>
                        <a:latin typeface="Cambria Math" panose="02040503050406030204" pitchFamily="18" charset="0"/>
                      </a:rPr>
                      <m:t> </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5</m:t>
                        </m:r>
                      </m:sub>
                    </m:sSub>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b="0" i="1" smtClean="0">
                            <a:solidFill>
                              <a:prstClr val="black"/>
                            </a:solidFill>
                            <a:latin typeface="Cambria Math" panose="02040503050406030204" pitchFamily="18" charset="0"/>
                          </a:rPr>
                          <m:t>3</m:t>
                        </m:r>
                      </m:den>
                    </m:f>
                  </m:oMath>
                </a14:m>
                <a:endParaRPr lang="en-US" dirty="0">
                  <a:solidFill>
                    <a:prstClr val="black"/>
                  </a:solidFill>
                </a:endParaRP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125527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updated simplex tableau:</a:t>
            </a:r>
          </a:p>
          <a:p>
            <a:pPr marL="0" indent="0">
              <a:buNone/>
            </a:pPr>
            <a:endParaRPr lang="en-US" dirty="0"/>
          </a:p>
        </p:txBody>
      </p:sp>
      <p:pic>
        <p:nvPicPr>
          <p:cNvPr id="4" name="Picture 3">
            <a:extLst>
              <a:ext uri="{FF2B5EF4-FFF2-40B4-BE49-F238E27FC236}">
                <a16:creationId xmlns:a16="http://schemas.microsoft.com/office/drawing/2014/main" id="{6C786B63-3CC6-44C2-8FE1-B0F75137B17F}"/>
              </a:ext>
            </a:extLst>
          </p:cNvPr>
          <p:cNvPicPr>
            <a:picLocks noChangeAspect="1"/>
          </p:cNvPicPr>
          <p:nvPr/>
        </p:nvPicPr>
        <p:blipFill>
          <a:blip r:embed="rId2"/>
          <a:stretch>
            <a:fillRect/>
          </a:stretch>
        </p:blipFill>
        <p:spPr>
          <a:xfrm>
            <a:off x="934751" y="2492131"/>
            <a:ext cx="10666574" cy="3667844"/>
          </a:xfrm>
          <a:prstGeom prst="rect">
            <a:avLst/>
          </a:prstGeom>
        </p:spPr>
      </p:pic>
    </p:spTree>
    <p:extLst>
      <p:ext uri="{BB962C8B-B14F-4D97-AF65-F5344CB8AC3E}">
        <p14:creationId xmlns:p14="http://schemas.microsoft.com/office/powerpoint/2010/main" val="167897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64463"/>
                <a:ext cx="10372150" cy="4303509"/>
              </a:xfrm>
            </p:spPr>
            <p:txBody>
              <a:bodyPr>
                <a:noAutofit/>
              </a:bodyPr>
              <a:lstStyle/>
              <a:p>
                <a:pPr marL="0" indent="0">
                  <a:buNone/>
                </a:pPr>
                <a:r>
                  <a:rPr lang="en-US" sz="2400" dirty="0"/>
                  <a:t>Applying the dual simplex method we obtain: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Optimal solution: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=3,</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b="0" i="1" smtClean="0">
                            <a:latin typeface="Cambria Math" panose="02040503050406030204" pitchFamily="18" charset="0"/>
                          </a:rPr>
                          <m:t>2</m:t>
                        </m:r>
                      </m:sub>
                      <m:sup>
                        <m:r>
                          <a:rPr lang="en-US" sz="2400" i="1">
                            <a:latin typeface="Cambria Math" panose="02040503050406030204" pitchFamily="18" charset="0"/>
                          </a:rPr>
                          <m:t>∗</m:t>
                        </m:r>
                      </m:sup>
                    </m:sSubSup>
                    <m:r>
                      <a:rPr lang="en-US" sz="2400" i="1">
                        <a:latin typeface="Cambria Math" panose="02040503050406030204" pitchFamily="18" charset="0"/>
                      </a:rPr>
                      <m:t>=</m:t>
                    </m:r>
                  </m:oMath>
                </a14:m>
                <a:r>
                  <a:rPr lang="en-US" sz="2400" dirty="0"/>
                  <a:t>4; value of objective function: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=−39</m:t>
                    </m:r>
                  </m:oMath>
                </a14:m>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64463"/>
                <a:ext cx="10372150" cy="4303509"/>
              </a:xfrm>
              <a:blipFill>
                <a:blip r:embed="rId2"/>
                <a:stretch>
                  <a:fillRect l="-881" t="-1841" b="-849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DB61B12-81A0-44D9-9142-936C518E9EE3}"/>
              </a:ext>
            </a:extLst>
          </p:cNvPr>
          <p:cNvPicPr>
            <a:picLocks noChangeAspect="1"/>
          </p:cNvPicPr>
          <p:nvPr/>
        </p:nvPicPr>
        <p:blipFill>
          <a:blip r:embed="rId3"/>
          <a:stretch>
            <a:fillRect/>
          </a:stretch>
        </p:blipFill>
        <p:spPr>
          <a:xfrm>
            <a:off x="1134050" y="2042966"/>
            <a:ext cx="10666574" cy="3667844"/>
          </a:xfrm>
          <a:prstGeom prst="rect">
            <a:avLst/>
          </a:prstGeom>
        </p:spPr>
      </p:pic>
    </p:spTree>
    <p:extLst>
      <p:ext uri="{BB962C8B-B14F-4D97-AF65-F5344CB8AC3E}">
        <p14:creationId xmlns:p14="http://schemas.microsoft.com/office/powerpoint/2010/main" val="392277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38117"/>
                <a:ext cx="10372150" cy="4303509"/>
              </a:xfrm>
            </p:spPr>
            <p:txBody>
              <a:bodyPr>
                <a:noAutofit/>
              </a:bodyPr>
              <a:lstStyle/>
              <a:p>
                <a:pPr marL="0" indent="0">
                  <a:lnSpc>
                    <a:spcPct val="120000"/>
                  </a:lnSpc>
                  <a:spcBef>
                    <a:spcPts val="0"/>
                  </a:spcBef>
                  <a:buNone/>
                </a:pPr>
                <a:r>
                  <a:rPr lang="en-US" sz="2200" u="sng" dirty="0"/>
                  <a:t>Notes</a:t>
                </a:r>
                <a:r>
                  <a:rPr lang="en-US" sz="2200" dirty="0"/>
                  <a:t>:</a:t>
                </a:r>
              </a:p>
              <a:p>
                <a:pPr marL="0" indent="0">
                  <a:lnSpc>
                    <a:spcPct val="120000"/>
                  </a:lnSpc>
                  <a:spcBef>
                    <a:spcPts val="0"/>
                  </a:spcBef>
                  <a:buNone/>
                </a:pPr>
                <a:r>
                  <a:rPr lang="en-US" sz="2200" dirty="0"/>
                  <a:t>•  From the original constraints and the first </a:t>
                </a:r>
                <a:r>
                  <a:rPr lang="en-US" sz="2200" dirty="0" err="1"/>
                  <a:t>Gomory</a:t>
                </a:r>
                <a:r>
                  <a:rPr lang="en-US" sz="2200" dirty="0"/>
                  <a:t> cut, we have:</a:t>
                </a:r>
              </a:p>
              <a:p>
                <a:pPr marL="0" indent="0" algn="ctr">
                  <a:lnSpc>
                    <a:spcPct val="120000"/>
                  </a:lnSpc>
                  <a:spcBef>
                    <a:spcPts val="0"/>
                  </a:spcBef>
                  <a:buNone/>
                </a:pP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=52−</m:t>
                    </m:r>
                    <m:d>
                      <m:dPr>
                        <m:ctrlPr>
                          <a:rPr lang="en-US" sz="2200" b="0" i="1" smtClean="0">
                            <a:latin typeface="Cambria Math" panose="02040503050406030204" pitchFamily="18" charset="0"/>
                          </a:rPr>
                        </m:ctrlPr>
                      </m:dPr>
                      <m:e>
                        <m:r>
                          <a:rPr lang="en-US" sz="2200" i="1" dirty="0">
                            <a:latin typeface="Cambria Math" panose="02040503050406030204" pitchFamily="18" charset="0"/>
                          </a:rPr>
                          <m:t>10</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1</m:t>
                            </m:r>
                          </m:sub>
                        </m:sSub>
                        <m:r>
                          <a:rPr lang="en-US" sz="2200" i="1">
                            <a:latin typeface="Cambria Math" panose="02040503050406030204" pitchFamily="18" charset="0"/>
                          </a:rPr>
                          <m:t>+3</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2</m:t>
                            </m:r>
                          </m:sub>
                        </m:sSub>
                      </m:e>
                    </m:d>
                  </m:oMath>
                </a14:m>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b="0" i="1" smtClean="0">
                            <a:latin typeface="Cambria Math" panose="02040503050406030204" pitchFamily="18" charset="0"/>
                          </a:rPr>
                          <m:t>4</m:t>
                        </m:r>
                      </m:sub>
                    </m:sSub>
                    <m:r>
                      <a:rPr lang="en-US" sz="2200" i="1">
                        <a:latin typeface="Cambria Math" panose="02040503050406030204" pitchFamily="18" charset="0"/>
                      </a:rPr>
                      <m:t>=</m:t>
                    </m:r>
                    <m:r>
                      <a:rPr lang="en-US" sz="2200" b="0" i="1" smtClean="0">
                        <a:latin typeface="Cambria Math" panose="02040503050406030204" pitchFamily="18" charset="0"/>
                      </a:rPr>
                      <m:t>18</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b="0" i="1" smtClean="0">
                            <a:latin typeface="Cambria Math" panose="02040503050406030204" pitchFamily="18" charset="0"/>
                          </a:rPr>
                          <m:t>2</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1</m:t>
                            </m:r>
                          </m:sub>
                        </m:sSub>
                        <m:r>
                          <a:rPr lang="en-US" sz="2200" i="1">
                            <a:latin typeface="Cambria Math" panose="02040503050406030204" pitchFamily="18" charset="0"/>
                          </a:rPr>
                          <m:t>+3</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2</m:t>
                            </m:r>
                          </m:sub>
                        </m:sSub>
                      </m:e>
                    </m:d>
                  </m:oMath>
                </a14:m>
                <a:endParaRPr lang="en-US" sz="2200" dirty="0"/>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b="0" i="1" smtClean="0">
                              <a:latin typeface="Cambria Math" panose="02040503050406030204" pitchFamily="18" charset="0"/>
                            </a:rPr>
                            <m:t>5</m:t>
                          </m:r>
                        </m:sub>
                      </m:sSub>
                      <m:r>
                        <a:rPr lang="en-US" sz="2200" i="1">
                          <a:latin typeface="Cambria Math" panose="02040503050406030204" pitchFamily="18" charset="0"/>
                        </a:rPr>
                        <m:t>=</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4</m:t>
                          </m:r>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num>
                        <m:den>
                          <m:r>
                            <a:rPr lang="en-US" sz="2200" b="0" i="1" smtClean="0">
                              <a:latin typeface="Cambria Math" panose="02040503050406030204" pitchFamily="18" charset="0"/>
                            </a:rPr>
                            <m:t>8</m:t>
                          </m:r>
                        </m:den>
                      </m:f>
                      <m:r>
                        <a:rPr lang="en-US" sz="2200" b="0" i="1" smtClean="0">
                          <a:latin typeface="Cambria Math" panose="02040503050406030204" pitchFamily="18" charset="0"/>
                        </a:rPr>
                        <m:t>=2</m:t>
                      </m:r>
                      <m:r>
                        <a:rPr lang="en-US" sz="2200" i="1">
                          <a:latin typeface="Cambria Math" panose="02040503050406030204" pitchFamily="18" charset="0"/>
                        </a:rPr>
                        <m:t>2−</m:t>
                      </m:r>
                      <m:r>
                        <a:rPr lang="en-US" sz="2200" b="0" i="1" smtClean="0">
                          <a:latin typeface="Cambria Math" panose="02040503050406030204" pitchFamily="18" charset="0"/>
                        </a:rPr>
                        <m:t>3</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2</m:t>
                              </m:r>
                            </m:sub>
                          </m:sSub>
                        </m:e>
                      </m:d>
                    </m:oMath>
                  </m:oMathPara>
                </a14:m>
                <a:endParaRPr lang="en-US" sz="2200" dirty="0"/>
              </a:p>
              <a:p>
                <a:pPr marL="0" indent="0">
                  <a:lnSpc>
                    <a:spcPct val="120000"/>
                  </a:lnSpc>
                  <a:spcBef>
                    <a:spcPts val="0"/>
                  </a:spcBef>
                  <a:buNone/>
                </a:pPr>
                <a:r>
                  <a:rPr lang="en-US" sz="2200" dirty="0"/>
                  <a:t>Hence, the first and the second cutting planes are equivalent to: </a:t>
                </a:r>
              </a:p>
              <a:p>
                <a:pPr marL="0" indent="0">
                  <a:lnSpc>
                    <a:spcPct val="120000"/>
                  </a:lnSpc>
                  <a:spcBef>
                    <a:spcPts val="0"/>
                  </a:spcBef>
                  <a:buNone/>
                </a:pP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2</m:t>
                        </m:r>
                      </m:sub>
                    </m:sSub>
                    <m:r>
                      <a:rPr lang="en-US" sz="2200" i="1" smtClean="0">
                        <a:latin typeface="Cambria Math" panose="02040503050406030204" pitchFamily="18" charset="0"/>
                        <a:ea typeface="Cambria Math" panose="02040503050406030204" pitchFamily="18" charset="0"/>
                      </a:rPr>
                      <m:t>≤</m:t>
                    </m:r>
                    <m:f>
                      <m:fPr>
                        <m:type m:val="skw"/>
                        <m:ctrlPr>
                          <a:rPr lang="en-US" sz="220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22</m:t>
                        </m:r>
                      </m:num>
                      <m:den>
                        <m:r>
                          <a:rPr lang="en-US" sz="2200" b="0" i="1" smtClean="0">
                            <a:latin typeface="Cambria Math" panose="02040503050406030204" pitchFamily="18" charset="0"/>
                            <a:ea typeface="Cambria Math" panose="02040503050406030204" pitchFamily="18" charset="0"/>
                          </a:rPr>
                          <m:t>3</m:t>
                        </m:r>
                      </m:den>
                    </m:f>
                  </m:oMath>
                </a14:m>
                <a:endParaRPr lang="en-US" sz="2200" dirty="0"/>
              </a:p>
              <a:p>
                <a:pPr marL="0" indent="0">
                  <a:lnSpc>
                    <a:spcPct val="120000"/>
                  </a:lnSpc>
                  <a:spcBef>
                    <a:spcPts val="0"/>
                  </a:spcBef>
                  <a:buNone/>
                </a:pP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2</m:t>
                        </m:r>
                      </m:sub>
                    </m:sSub>
                    <m:r>
                      <a:rPr lang="en-US" sz="2200" i="1">
                        <a:latin typeface="Cambria Math" panose="02040503050406030204" pitchFamily="18" charset="0"/>
                        <a:ea typeface="Cambria Math" panose="02040503050406030204" pitchFamily="18" charset="0"/>
                      </a:rPr>
                      <m:t>≤</m:t>
                    </m:r>
                  </m:oMath>
                </a14:m>
                <a:r>
                  <a:rPr lang="en-US" sz="2200" dirty="0"/>
                  <a:t>7</a:t>
                </a:r>
              </a:p>
              <a:p>
                <a:pPr marL="0" indent="0">
                  <a:lnSpc>
                    <a:spcPct val="120000"/>
                  </a:lnSpc>
                  <a:spcBef>
                    <a:spcPts val="0"/>
                  </a:spcBef>
                  <a:buNone/>
                </a:pPr>
                <a:r>
                  <a:rPr lang="en-US" sz="2200" dirty="0"/>
                  <a:t>The cutting planes are parallel.</a:t>
                </a:r>
              </a:p>
              <a:p>
                <a:pPr marL="0" indent="0">
                  <a:lnSpc>
                    <a:spcPct val="120000"/>
                  </a:lnSpc>
                  <a:spcBef>
                    <a:spcPts val="0"/>
                  </a:spcBef>
                  <a:buNone/>
                </a:pPr>
                <a:endParaRPr lang="en-US" sz="2200" dirty="0"/>
              </a:p>
              <a:p>
                <a:pPr marL="0" indent="0">
                  <a:lnSpc>
                    <a:spcPct val="120000"/>
                  </a:lnSpc>
                  <a:spcBef>
                    <a:spcPts val="0"/>
                  </a:spcBef>
                  <a:buNone/>
                </a:pPr>
                <a:r>
                  <a:rPr lang="en-US" sz="2200" dirty="0"/>
                  <a:t>• The cutting plane algorithm will converge after a finite number of iterations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38117"/>
                <a:ext cx="10372150" cy="4303509"/>
              </a:xfrm>
              <a:blipFill>
                <a:blip r:embed="rId2"/>
                <a:stretch>
                  <a:fillRect l="-764" b="-5949"/>
                </a:stretch>
              </a:blipFill>
            </p:spPr>
            <p:txBody>
              <a:bodyPr/>
              <a:lstStyle/>
              <a:p>
                <a:r>
                  <a:rPr lang="en-US">
                    <a:noFill/>
                  </a:rPr>
                  <a:t> </a:t>
                </a:r>
              </a:p>
            </p:txBody>
          </p:sp>
        </mc:Fallback>
      </mc:AlternateContent>
    </p:spTree>
    <p:extLst>
      <p:ext uri="{BB962C8B-B14F-4D97-AF65-F5344CB8AC3E}">
        <p14:creationId xmlns:p14="http://schemas.microsoft.com/office/powerpoint/2010/main" val="332543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lnSpc>
                    <a:spcPct val="110000"/>
                  </a:lnSpc>
                  <a:spcBef>
                    <a:spcPts val="0"/>
                  </a:spcBef>
                  <a:buNone/>
                </a:pPr>
                <a:r>
                  <a:rPr lang="en-US" sz="2600" u="sng" dirty="0"/>
                  <a:t>Theorem</a:t>
                </a:r>
                <a:r>
                  <a:rPr lang="en-US" sz="2600" dirty="0"/>
                  <a:t>:  </a:t>
                </a:r>
                <a:r>
                  <a:rPr lang="en-US" sz="2600" dirty="0">
                    <a:solidFill>
                      <a:srgbClr val="FF0000"/>
                    </a:solidFill>
                  </a:rPr>
                  <a:t>If LP relaxation problem is unbounded, the IP problem is either unbounded or infeasible  </a:t>
                </a:r>
              </a:p>
              <a:p>
                <a:pPr marL="0" indent="0">
                  <a:lnSpc>
                    <a:spcPct val="110000"/>
                  </a:lnSpc>
                  <a:spcBef>
                    <a:spcPts val="0"/>
                  </a:spcBef>
                  <a:buNone/>
                </a:pPr>
                <a:r>
                  <a:rPr lang="en-US" sz="2600" i="1" u="sng" dirty="0"/>
                  <a:t>Proof</a:t>
                </a:r>
                <a:r>
                  <a:rPr lang="en-US" sz="2600" dirty="0"/>
                  <a:t>:  If the LP relaxation problem is unbounded, then</a:t>
                </a:r>
              </a:p>
              <a:p>
                <a:pPr marL="0" indent="0" algn="ctr">
                  <a:lnSpc>
                    <a:spcPct val="110000"/>
                  </a:lnSpc>
                  <a:spcBef>
                    <a:spcPts val="0"/>
                  </a:spcBef>
                  <a:buNone/>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r>
                        <a:rPr lang="en-US" sz="2600" b="0" i="1" smtClean="0">
                          <a:latin typeface="Cambria Math" panose="02040503050406030204" pitchFamily="18" charset="0"/>
                          <a:ea typeface="Cambria Math" panose="02040503050406030204" pitchFamily="18" charset="0"/>
                        </a:rPr>
                        <m:t>: </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𝑦</m:t>
                          </m:r>
                        </m:e>
                        <m:sub>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𝑗</m:t>
                          </m:r>
                        </m:sub>
                      </m:sSub>
                      <m:r>
                        <a:rPr lang="en-US" sz="2600" b="0" i="1" smtClean="0">
                          <a:latin typeface="Cambria Math" panose="02040503050406030204" pitchFamily="18" charset="0"/>
                          <a:ea typeface="Cambria Math" panose="02040503050406030204" pitchFamily="18" charset="0"/>
                        </a:rPr>
                        <m:t>&gt;0 </m:t>
                      </m:r>
                      <m:r>
                        <a:rPr lang="en-US" sz="2600" b="0" i="1" smtClean="0">
                          <a:latin typeface="Cambria Math" panose="02040503050406030204" pitchFamily="18" charset="0"/>
                          <a:ea typeface="Cambria Math" panose="02040503050406030204" pitchFamily="18" charset="0"/>
                        </a:rPr>
                        <m:t>𝑎𝑛𝑑</m:t>
                      </m:r>
                      <m:r>
                        <a:rPr lang="en-US" sz="2600" b="0" i="1" smtClean="0">
                          <a:latin typeface="Cambria Math" panose="02040503050406030204" pitchFamily="18" charset="0"/>
                          <a:ea typeface="Cambria Math" panose="02040503050406030204" pitchFamily="18" charset="0"/>
                        </a:rPr>
                        <m:t> </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𝑦</m:t>
                          </m:r>
                        </m:e>
                        <m:sub>
                          <m:r>
                            <a:rPr lang="en-US" sz="2600" b="0" i="1" smtClean="0">
                              <a:latin typeface="Cambria Math" panose="02040503050406030204" pitchFamily="18" charset="0"/>
                              <a:ea typeface="Cambria Math" panose="02040503050406030204" pitchFamily="18" charset="0"/>
                            </a:rPr>
                            <m:t>𝑖𝑗</m:t>
                          </m:r>
                        </m:sub>
                      </m:sSub>
                      <m:r>
                        <a:rPr lang="en-US" sz="2600" b="0" i="1" smtClean="0">
                          <a:latin typeface="Cambria Math" panose="02040503050406030204" pitchFamily="18" charset="0"/>
                          <a:ea typeface="Cambria Math" panose="02040503050406030204" pitchFamily="18" charset="0"/>
                        </a:rPr>
                        <m:t>≤0 ∀</m:t>
                      </m:r>
                      <m:r>
                        <a:rPr lang="en-US" sz="2600" b="0" i="1" smtClean="0">
                          <a:latin typeface="Cambria Math" panose="02040503050406030204" pitchFamily="18" charset="0"/>
                          <a:ea typeface="Cambria Math" panose="02040503050406030204" pitchFamily="18" charset="0"/>
                        </a:rPr>
                        <m:t>𝑖</m:t>
                      </m:r>
                      <m:r>
                        <a:rPr lang="en-US" sz="2600" b="0" i="1" smtClean="0">
                          <a:latin typeface="Cambria Math" panose="02040503050406030204" pitchFamily="18" charset="0"/>
                          <a:ea typeface="Cambria Math" panose="02040503050406030204" pitchFamily="18" charset="0"/>
                        </a:rPr>
                        <m:t>=1,2,…,</m:t>
                      </m:r>
                      <m:r>
                        <a:rPr lang="en-US" sz="2600" b="0" i="1" smtClean="0">
                          <a:latin typeface="Cambria Math" panose="02040503050406030204" pitchFamily="18" charset="0"/>
                          <a:ea typeface="Cambria Math" panose="02040503050406030204" pitchFamily="18" charset="0"/>
                        </a:rPr>
                        <m:t>𝑚</m:t>
                      </m:r>
                    </m:oMath>
                  </m:oMathPara>
                </a14:m>
                <a:endParaRPr lang="en-US" sz="2600" dirty="0"/>
              </a:p>
              <a:p>
                <a:pPr marL="0" indent="0">
                  <a:lnSpc>
                    <a:spcPct val="110000"/>
                  </a:lnSpc>
                  <a:spcBef>
                    <a:spcPts val="0"/>
                  </a:spcBef>
                  <a:buNone/>
                </a:pPr>
                <a:endParaRPr lang="en-US" sz="2600" dirty="0"/>
              </a:p>
              <a:p>
                <a:pPr marL="0" indent="0">
                  <a:lnSpc>
                    <a:spcPct val="110000"/>
                  </a:lnSpc>
                  <a:spcBef>
                    <a:spcPts val="0"/>
                  </a:spcBef>
                  <a:buNone/>
                </a:pPr>
                <a:r>
                  <a:rPr lang="en-US" sz="2600" dirty="0"/>
                  <a:t>Consider a direction </a:t>
                </a:r>
                <a14:m>
                  <m:oMath xmlns:m="http://schemas.openxmlformats.org/officeDocument/2006/math">
                    <m:r>
                      <a:rPr lang="en-US" sz="2600" b="1" i="0" smtClean="0">
                        <a:latin typeface="Cambria Math" panose="02040503050406030204" pitchFamily="18" charset="0"/>
                      </a:rPr>
                      <m:t>𝐝</m:t>
                    </m:r>
                    <m:r>
                      <a:rPr lang="en-US" sz="2600" b="0" i="1" smtClean="0">
                        <a:latin typeface="Cambria Math" panose="02040503050406030204" pitchFamily="18" charset="0"/>
                      </a:rPr>
                      <m:t>&gt;</m:t>
                    </m:r>
                    <m:r>
                      <a:rPr lang="en-US" sz="2600" b="1" i="1" smtClean="0">
                        <a:latin typeface="Cambria Math" panose="02040503050406030204" pitchFamily="18" charset="0"/>
                      </a:rPr>
                      <m:t>𝟎</m:t>
                    </m:r>
                  </m:oMath>
                </a14:m>
                <a:r>
                  <a:rPr lang="en-US" sz="2600" dirty="0"/>
                  <a:t> defined by </a:t>
                </a:r>
                <a14:m>
                  <m:oMath xmlns:m="http://schemas.openxmlformats.org/officeDocument/2006/math">
                    <m:d>
                      <m:dPr>
                        <m:begChr m:val="{"/>
                        <m:endChr m:val=""/>
                        <m:ctrlPr>
                          <a:rPr lang="en-US" sz="2600" i="1" smtClean="0">
                            <a:latin typeface="Cambria Math" panose="02040503050406030204" pitchFamily="18" charset="0"/>
                          </a:rPr>
                        </m:ctrlPr>
                      </m:dPr>
                      <m:e>
                        <m:m>
                          <m:mPr>
                            <m:mcs>
                              <m:mc>
                                <m:mcPr>
                                  <m:count m:val="2"/>
                                  <m:mcJc m:val="center"/>
                                </m:mcPr>
                              </m:mc>
                            </m:mcs>
                            <m:ctrlPr>
                              <a:rPr lang="en-US" sz="2600" i="1">
                                <a:latin typeface="Cambria Math" panose="02040503050406030204" pitchFamily="18" charset="0"/>
                              </a:rPr>
                            </m:ctrlPr>
                          </m:mPr>
                          <m:mr>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𝑑</m:t>
                                  </m:r>
                                </m:e>
                                <m:sub>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𝑩</m:t>
                                      </m:r>
                                    </m:e>
                                    <m:sub>
                                      <m:r>
                                        <a:rPr lang="en-US" sz="2600" b="0" i="1" smtClean="0">
                                          <a:latin typeface="Cambria Math" panose="02040503050406030204" pitchFamily="18" charset="0"/>
                                        </a:rPr>
                                        <m:t>𝑖</m:t>
                                      </m:r>
                                    </m:sub>
                                  </m:sSub>
                                </m:sub>
                              </m:sSub>
                              <m:r>
                                <m:rPr>
                                  <m:brk m:alnAt="7"/>
                                </m:rPr>
                                <a:rPr lang="en-US" sz="2600" b="0" i="1" smtClean="0">
                                  <a:latin typeface="Cambria Math" panose="02040503050406030204" pitchFamily="18" charset="0"/>
                                </a:rPr>
                                <m:t>=</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𝑦</m:t>
                                  </m:r>
                                </m:e>
                                <m:sub>
                                  <m:r>
                                    <a:rPr lang="en-US" sz="2600" b="0" i="1" smtClean="0">
                                      <a:latin typeface="Cambria Math" panose="02040503050406030204" pitchFamily="18" charset="0"/>
                                    </a:rPr>
                                    <m:t>𝑖𝑗</m:t>
                                  </m:r>
                                </m:sub>
                              </m:sSub>
                              <m:r>
                                <m:rPr>
                                  <m:brk m:alnAt="7"/>
                                </m:rPr>
                                <a:rPr lang="en-US" sz="2600" b="0" i="1" smtClean="0">
                                  <a:latin typeface="Cambria Math" panose="02040503050406030204" pitchFamily="18" charset="0"/>
                                </a:rPr>
                                <m:t>&gt;</m:t>
                              </m:r>
                              <m:r>
                                <a:rPr lang="en-US" sz="2600" b="0" i="1" smtClean="0">
                                  <a:latin typeface="Cambria Math" panose="02040503050406030204" pitchFamily="18" charset="0"/>
                                </a:rPr>
                                <m:t>0</m:t>
                              </m:r>
                            </m:e>
                            <m:e>
                              <m:r>
                                <a:rPr lang="en-US" sz="2600" b="0" i="1" smtClean="0">
                                  <a:latin typeface="Cambria Math" panose="02040503050406030204" pitchFamily="18" charset="0"/>
                                </a:rPr>
                                <m:t>𝑖</m:t>
                              </m:r>
                              <m:r>
                                <a:rPr lang="en-US" sz="2600" b="0" i="1" smtClean="0">
                                  <a:latin typeface="Cambria Math" panose="02040503050406030204" pitchFamily="18" charset="0"/>
                                </a:rPr>
                                <m:t>=1,2,…,</m:t>
                              </m:r>
                              <m:r>
                                <a:rPr lang="en-US" sz="2600" b="0" i="1" smtClean="0">
                                  <a:latin typeface="Cambria Math" panose="02040503050406030204" pitchFamily="18" charset="0"/>
                                </a:rPr>
                                <m:t>𝑚</m:t>
                              </m:r>
                            </m:e>
                          </m:mr>
                          <m:mr>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𝑑</m:t>
                                  </m:r>
                                </m:e>
                                <m:sub>
                                  <m:r>
                                    <a:rPr lang="en-US" sz="2600" b="0" i="1" smtClean="0">
                                      <a:latin typeface="Cambria Math" panose="02040503050406030204" pitchFamily="18" charset="0"/>
                                    </a:rPr>
                                    <m:t>𝑗</m:t>
                                  </m:r>
                                </m:sub>
                              </m:sSub>
                              <m:r>
                                <a:rPr lang="en-US" sz="2600" b="0" i="1" smtClean="0">
                                  <a:latin typeface="Cambria Math" panose="02040503050406030204" pitchFamily="18" charset="0"/>
                                </a:rPr>
                                <m:t>=1</m:t>
                              </m:r>
                            </m:e>
                            <m:e/>
                          </m:mr>
                          <m:mr>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𝑑</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=0</m:t>
                              </m:r>
                            </m:e>
                            <m:e>
                              <m:r>
                                <a:rPr lang="en-US" sz="2600" b="0" i="1" smtClean="0">
                                  <a:latin typeface="Cambria Math" panose="02040503050406030204" pitchFamily="18" charset="0"/>
                                </a:rPr>
                                <m:t>𝑘</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𝑖</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e>
                          </m:mr>
                        </m:m>
                      </m:e>
                    </m:d>
                  </m:oMath>
                </a14:m>
                <a:endParaRPr lang="en-US" sz="2600" dirty="0"/>
              </a:p>
              <a:p>
                <a:pPr marL="0" indent="0">
                  <a:lnSpc>
                    <a:spcPct val="110000"/>
                  </a:lnSpc>
                  <a:spcBef>
                    <a:spcPts val="0"/>
                  </a:spcBef>
                  <a:buNone/>
                </a:pPr>
                <a:r>
                  <a:rPr lang="en-US" sz="2600" dirty="0"/>
                  <a:t>We have: 	 </a:t>
                </a:r>
              </a:p>
              <a:p>
                <a:pPr marL="0" indent="0" algn="just">
                  <a:lnSpc>
                    <a:spcPct val="110000"/>
                  </a:lnSpc>
                  <a:spcBef>
                    <a:spcPts val="0"/>
                  </a:spcBef>
                  <a:buNone/>
                </a:pPr>
                <a:r>
                  <a:rPr lang="en-US" sz="2600" dirty="0"/>
                  <a:t>		</a:t>
                </a:r>
                <a14:m>
                  <m:oMath xmlns:m="http://schemas.openxmlformats.org/officeDocument/2006/math">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𝐜</m:t>
                        </m:r>
                      </m:e>
                      <m:sup>
                        <m:r>
                          <a:rPr lang="en-US" sz="2600" b="0" i="1" smtClean="0">
                            <a:latin typeface="Cambria Math" panose="02040503050406030204" pitchFamily="18" charset="0"/>
                          </a:rPr>
                          <m:t>𝑇</m:t>
                        </m:r>
                      </m:sup>
                    </m:sSup>
                    <m:r>
                      <a:rPr lang="en-US" sz="2600" b="1" i="0" smtClean="0">
                        <a:latin typeface="Cambria Math" panose="02040503050406030204" pitchFamily="18" charset="0"/>
                      </a:rPr>
                      <m:t>𝐝</m:t>
                    </m:r>
                    <m:r>
                      <a:rPr lang="en-US" sz="2600" b="1" i="0" smtClean="0">
                        <a:latin typeface="Cambria Math" panose="02040503050406030204" pitchFamily="18" charset="0"/>
                      </a:rPr>
                      <m:t>=</m:t>
                    </m:r>
                    <m:nary>
                      <m:naryPr>
                        <m:chr m:val="∑"/>
                        <m:ctrlPr>
                          <a:rPr lang="en-US" sz="260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𝑚</m:t>
                        </m:r>
                      </m:sup>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𝑐</m:t>
                            </m:r>
                          </m:e>
                          <m:sub>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𝑥</m:t>
                                </m:r>
                              </m:e>
                              <m:sub>
                                <m:sSub>
                                  <m:sSubPr>
                                    <m:ctrlPr>
                                      <a:rPr lang="en-US" sz="2600" i="1" smtClean="0">
                                        <a:latin typeface="Cambria Math" panose="02040503050406030204" pitchFamily="18" charset="0"/>
                                      </a:rPr>
                                    </m:ctrlPr>
                                  </m:sSubPr>
                                  <m:e>
                                    <m:r>
                                      <a:rPr lang="en-US" sz="2600" b="1" i="1" smtClean="0">
                                        <a:latin typeface="Cambria Math" panose="02040503050406030204" pitchFamily="18" charset="0"/>
                                      </a:rPr>
                                      <m:t>𝑩</m:t>
                                    </m:r>
                                  </m:e>
                                  <m:sub>
                                    <m:r>
                                      <a:rPr lang="en-US" sz="2600" b="0" i="1" smtClean="0">
                                        <a:latin typeface="Cambria Math" panose="02040503050406030204" pitchFamily="18" charset="0"/>
                                      </a:rPr>
                                      <m:t>𝑖</m:t>
                                    </m:r>
                                  </m:sub>
                                </m:sSub>
                              </m:sub>
                            </m:sSub>
                          </m:sub>
                        </m:sSub>
                        <m:d>
                          <m:dPr>
                            <m:ctrlPr>
                              <a:rPr lang="en-US" sz="2600" i="1" smtClean="0">
                                <a:latin typeface="Cambria Math" panose="02040503050406030204" pitchFamily="18" charset="0"/>
                              </a:rPr>
                            </m:ctrlPr>
                          </m:dPr>
                          <m:e>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𝑦</m:t>
                                </m:r>
                              </m:e>
                              <m:sub>
                                <m:r>
                                  <a:rPr lang="en-US" sz="2600" b="0" i="1" smtClean="0">
                                    <a:latin typeface="Cambria Math" panose="02040503050406030204" pitchFamily="18" charset="0"/>
                                  </a:rPr>
                                  <m:t>𝑖𝑗</m:t>
                                </m:r>
                              </m:sub>
                            </m:sSub>
                          </m:e>
                        </m:d>
                      </m:e>
                    </m:nary>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𝑐</m:t>
                        </m:r>
                      </m:e>
                      <m:sub>
                        <m:r>
                          <a:rPr lang="en-US" sz="2600" b="0" i="1" smtClean="0">
                            <a:latin typeface="Cambria Math" panose="02040503050406030204" pitchFamily="18" charset="0"/>
                          </a:rPr>
                          <m:t>𝑗</m:t>
                        </m:r>
                      </m:sub>
                    </m:sSub>
                    <m:r>
                      <a:rPr lang="en-US" sz="2600" b="0" i="1" smtClean="0">
                        <a:latin typeface="Cambria Math" panose="02040503050406030204" pitchFamily="18" charset="0"/>
                      </a:rPr>
                      <m:t>=</m:t>
                    </m:r>
                    <m:r>
                      <a:rPr lang="en-US" sz="2600" i="1">
                        <a:latin typeface="Cambria Math" panose="02040503050406030204" pitchFamily="18" charset="0"/>
                      </a:rPr>
                      <m:t>−</m:t>
                    </m:r>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b="1">
                                <a:latin typeface="Cambria Math" panose="02040503050406030204" pitchFamily="18" charset="0"/>
                              </a:rPr>
                              <m:t>𝐜</m:t>
                            </m:r>
                          </m:e>
                          <m:sub>
                            <m:r>
                              <a:rPr lang="en-US" sz="2600" b="1">
                                <a:latin typeface="Cambria Math" panose="02040503050406030204" pitchFamily="18" charset="0"/>
                              </a:rPr>
                              <m:t>𝐁</m:t>
                            </m:r>
                          </m:sub>
                          <m:sup>
                            <m:r>
                              <a:rPr lang="en-US" sz="2600" i="1">
                                <a:latin typeface="Cambria Math" panose="02040503050406030204" pitchFamily="18" charset="0"/>
                              </a:rPr>
                              <m:t>𝑇</m:t>
                            </m:r>
                          </m:sup>
                        </m:sSubSup>
                        <m:r>
                          <a:rPr lang="en-US" sz="2600" b="1">
                            <a:latin typeface="Cambria Math" panose="02040503050406030204" pitchFamily="18" charset="0"/>
                          </a:rPr>
                          <m:t>𝐁</m:t>
                        </m:r>
                      </m:e>
                      <m:sup>
                        <m:r>
                          <a:rPr lang="en-US" sz="2600" i="1">
                            <a:latin typeface="Cambria Math" panose="02040503050406030204" pitchFamily="18" charset="0"/>
                          </a:rPr>
                          <m:t>−1</m:t>
                        </m:r>
                      </m:sup>
                    </m:sSup>
                    <m:sSub>
                      <m:sSubPr>
                        <m:ctrlPr>
                          <a:rPr lang="en-US" sz="2600" i="1">
                            <a:latin typeface="Cambria Math" panose="02040503050406030204" pitchFamily="18" charset="0"/>
                          </a:rPr>
                        </m:ctrlPr>
                      </m:sSubPr>
                      <m:e>
                        <m:r>
                          <a:rPr lang="en-US" sz="2600" b="1">
                            <a:latin typeface="Cambria Math" panose="02040503050406030204" pitchFamily="18" charset="0"/>
                          </a:rPr>
                          <m:t>𝐀</m:t>
                        </m:r>
                      </m:e>
                      <m:sub>
                        <m:r>
                          <a:rPr lang="en-US" sz="2600" b="0" i="1" smtClean="0">
                            <a:latin typeface="Cambria Math" panose="02040503050406030204" pitchFamily="18" charset="0"/>
                          </a:rPr>
                          <m:t>𝑗</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𝑐</m:t>
                        </m:r>
                      </m:e>
                      <m:sub>
                        <m:r>
                          <a:rPr lang="en-US" sz="2600" i="1">
                            <a:latin typeface="Cambria Math" panose="02040503050406030204" pitchFamily="18" charset="0"/>
                          </a:rPr>
                          <m:t>𝑗</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𝑦</m:t>
                        </m:r>
                      </m:e>
                      <m:sub>
                        <m:r>
                          <a:rPr lang="en-US" sz="2600" b="0" i="1" smtClean="0">
                            <a:latin typeface="Cambria Math" panose="02040503050406030204" pitchFamily="18" charset="0"/>
                          </a:rPr>
                          <m:t>𝑜𝑗</m:t>
                        </m:r>
                      </m:sub>
                    </m:sSub>
                    <m:r>
                      <a:rPr lang="en-US" sz="2600" b="0" i="1" smtClean="0">
                        <a:latin typeface="Cambria Math" panose="02040503050406030204" pitchFamily="18" charset="0"/>
                      </a:rPr>
                      <m:t>&lt;0</m:t>
                    </m:r>
                  </m:oMath>
                </a14:m>
                <a:endParaRPr lang="en-US" sz="2600" dirty="0"/>
              </a:p>
              <a:p>
                <a:pPr marL="0" indent="0">
                  <a:lnSpc>
                    <a:spcPct val="110000"/>
                  </a:lnSpc>
                  <a:spcBef>
                    <a:spcPts val="0"/>
                  </a:spcBef>
                  <a:buNone/>
                </a:pPr>
                <a:r>
                  <a:rPr lang="en-US" sz="2600" dirty="0"/>
                  <a:t>		</a:t>
                </a:r>
                <a14:m>
                  <m:oMath xmlns:m="http://schemas.openxmlformats.org/officeDocument/2006/math">
                    <m:r>
                      <a:rPr lang="en-US" sz="2600" b="1" i="0" smtClean="0">
                        <a:latin typeface="Cambria Math" panose="02040503050406030204" pitchFamily="18" charset="0"/>
                      </a:rPr>
                      <m:t>𝐀</m:t>
                    </m:r>
                    <m:r>
                      <a:rPr lang="en-US" sz="2600" b="1">
                        <a:latin typeface="Cambria Math" panose="02040503050406030204" pitchFamily="18" charset="0"/>
                      </a:rPr>
                      <m:t>𝐝</m:t>
                    </m:r>
                    <m:r>
                      <a:rPr lang="en-US" sz="2600" b="1">
                        <a:latin typeface="Cambria Math" panose="02040503050406030204" pitchFamily="18" charset="0"/>
                      </a:rPr>
                      <m:t>=</m:t>
                    </m:r>
                    <m:sSub>
                      <m:sSubPr>
                        <m:ctrlPr>
                          <a:rPr lang="en-US" sz="2600" i="1">
                            <a:latin typeface="Cambria Math" panose="02040503050406030204" pitchFamily="18" charset="0"/>
                          </a:rPr>
                        </m:ctrlPr>
                      </m:sSubPr>
                      <m:e>
                        <m:r>
                          <a:rPr lang="en-US" sz="2600" b="1">
                            <a:latin typeface="Cambria Math" panose="02040503050406030204" pitchFamily="18" charset="0"/>
                          </a:rPr>
                          <m:t>𝐀</m:t>
                        </m:r>
                      </m:e>
                      <m:sub>
                        <m:r>
                          <a:rPr lang="en-US" sz="2600" i="1">
                            <a:latin typeface="Cambria Math" panose="02040503050406030204" pitchFamily="18" charset="0"/>
                          </a:rPr>
                          <m:t>𝑗</m:t>
                        </m:r>
                      </m:sub>
                    </m:sSub>
                    <m:r>
                      <a:rPr lang="en-US" sz="2600" b="0" i="1" smtClean="0">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𝑚</m:t>
                        </m:r>
                      </m:sup>
                      <m:e>
                        <m:sSub>
                          <m:sSubPr>
                            <m:ctrlPr>
                              <a:rPr lang="en-US" sz="2600" i="1">
                                <a:latin typeface="Cambria Math" panose="02040503050406030204" pitchFamily="18" charset="0"/>
                              </a:rPr>
                            </m:ctrlPr>
                          </m:sSubPr>
                          <m:e>
                            <m:r>
                              <a:rPr lang="en-US" sz="2600" i="1">
                                <a:latin typeface="Cambria Math" panose="02040503050406030204" pitchFamily="18" charset="0"/>
                              </a:rPr>
                              <m:t>𝑦</m:t>
                            </m:r>
                          </m:e>
                          <m:sub>
                            <m:r>
                              <a:rPr lang="en-US" sz="2600" i="1">
                                <a:latin typeface="Cambria Math" panose="02040503050406030204" pitchFamily="18" charset="0"/>
                              </a:rPr>
                              <m:t>𝑖𝑗</m:t>
                            </m:r>
                          </m:sub>
                        </m:sSub>
                        <m:sSub>
                          <m:sSubPr>
                            <m:ctrlPr>
                              <a:rPr lang="en-US" sz="2600" i="1">
                                <a:latin typeface="Cambria Math" panose="02040503050406030204" pitchFamily="18" charset="0"/>
                              </a:rPr>
                            </m:ctrlPr>
                          </m:sSubPr>
                          <m:e>
                            <m:r>
                              <a:rPr lang="en-US" sz="2600" b="1">
                                <a:latin typeface="Cambria Math" panose="02040503050406030204" pitchFamily="18" charset="0"/>
                              </a:rPr>
                              <m:t>𝐀</m:t>
                            </m:r>
                          </m:e>
                          <m:sub>
                            <m:sSub>
                              <m:sSubPr>
                                <m:ctrlPr>
                                  <a:rPr lang="en-US" sz="2600" i="1">
                                    <a:latin typeface="Cambria Math" panose="02040503050406030204" pitchFamily="18" charset="0"/>
                                  </a:rPr>
                                </m:ctrlPr>
                              </m:sSubPr>
                              <m:e>
                                <m:r>
                                  <a:rPr lang="en-US" sz="2600" b="1" i="1">
                                    <a:latin typeface="Cambria Math" panose="02040503050406030204" pitchFamily="18" charset="0"/>
                                  </a:rPr>
                                  <m:t>𝑩</m:t>
                                </m:r>
                              </m:e>
                              <m:sub>
                                <m:r>
                                  <a:rPr lang="en-US" sz="2600" i="1">
                                    <a:latin typeface="Cambria Math" panose="02040503050406030204" pitchFamily="18" charset="0"/>
                                  </a:rPr>
                                  <m:t>𝑖</m:t>
                                </m:r>
                              </m:sub>
                            </m:sSub>
                          </m:sub>
                        </m:sSub>
                      </m:e>
                    </m:nary>
                    <m:r>
                      <a:rPr lang="en-US" sz="2600" b="0" i="1" smtClean="0">
                        <a:latin typeface="Cambria Math" panose="02040503050406030204" pitchFamily="18" charset="0"/>
                      </a:rPr>
                      <m:t>=</m:t>
                    </m:r>
                    <m:r>
                      <a:rPr lang="en-US" sz="2600" b="1" i="1" smtClean="0">
                        <a:latin typeface="Cambria Math" panose="02040503050406030204" pitchFamily="18" charset="0"/>
                      </a:rPr>
                      <m:t>𝟎</m:t>
                    </m:r>
                  </m:oMath>
                </a14:m>
                <a:endParaRPr lang="en-US" sz="2600" b="1"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841" r="-881" b="-17989"/>
                </a:stretch>
              </a:blipFill>
            </p:spPr>
            <p:txBody>
              <a:bodyPr/>
              <a:lstStyle/>
              <a:p>
                <a:r>
                  <a:rPr lang="en-US">
                    <a:noFill/>
                  </a:rPr>
                  <a:t> </a:t>
                </a:r>
              </a:p>
            </p:txBody>
          </p:sp>
        </mc:Fallback>
      </mc:AlternateContent>
    </p:spTree>
    <p:extLst>
      <p:ext uri="{BB962C8B-B14F-4D97-AF65-F5344CB8AC3E}">
        <p14:creationId xmlns:p14="http://schemas.microsoft.com/office/powerpoint/2010/main" val="326796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buNone/>
                </a:pPr>
                <a:r>
                  <a:rPr lang="en-US" dirty="0"/>
                  <a:t>Consider the standard LP:</a:t>
                </a:r>
              </a:p>
              <a:p>
                <a:pPr marL="0" indent="0">
                  <a:buNone/>
                </a:pPr>
                <a:endParaRPr lang="en-US" dirty="0"/>
              </a:p>
              <a:p>
                <a:pPr marL="0" lvl="0" indent="0">
                  <a:buNone/>
                </a:pPr>
                <a:r>
                  <a:rPr lang="en-US" dirty="0">
                    <a:solidFill>
                      <a:prstClr val="black"/>
                    </a:solidFill>
                  </a:rPr>
                  <a:t>Minimize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e>
                    </m:nary>
                  </m:oMath>
                </a14:m>
                <a:endParaRPr lang="en-US" dirty="0">
                  <a:solidFill>
                    <a:prstClr val="black"/>
                  </a:solidFill>
                </a:endParaRPr>
              </a:p>
              <a:p>
                <a:pPr marL="0" lvl="0" indent="0">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𝑎</m:t>
                            </m:r>
                          </m:e>
                          <m:sub>
                            <m:r>
                              <a:rPr lang="en-US" i="1">
                                <a:solidFill>
                                  <a:prstClr val="black"/>
                                </a:solidFill>
                                <a:latin typeface="Cambria Math" panose="02040503050406030204" pitchFamily="18" charset="0"/>
                              </a:rPr>
                              <m:t>𝑖𝑗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𝑏</m:t>
                            </m:r>
                          </m:e>
                          <m:sub>
                            <m:r>
                              <a:rPr lang="en-US" i="1">
                                <a:solidFill>
                                  <a:prstClr val="black"/>
                                </a:solidFill>
                                <a:latin typeface="Cambria Math" panose="02040503050406030204" pitchFamily="18" charset="0"/>
                                <a:ea typeface="Cambria Math" panose="02040503050406030204" pitchFamily="18" charset="0"/>
                              </a:rPr>
                              <m:t>𝑖</m:t>
                            </m:r>
                          </m:sub>
                        </m:sSub>
                        <m:r>
                          <a:rPr lang="en-US" i="1">
                            <a:solidFill>
                              <a:prstClr val="black"/>
                            </a:solidFill>
                            <a:latin typeface="Cambria Math" panose="02040503050406030204" pitchFamily="18" charset="0"/>
                            <a:ea typeface="Cambria Math" panose="02040503050406030204" pitchFamily="18" charset="0"/>
                          </a:rPr>
                          <m:t>≥0</m:t>
                        </m:r>
                      </m:e>
                    </m:nary>
                    <m:r>
                      <a:rPr lang="en-US" i="1">
                        <a:solidFill>
                          <a:prstClr val="black"/>
                        </a:solidFill>
                        <a:latin typeface="Cambria Math" panose="02040503050406030204" pitchFamily="18" charset="0"/>
                      </a:rPr>
                      <m:t>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smtClean="0">
                        <a:solidFill>
                          <a:prstClr val="black"/>
                        </a:solidFill>
                        <a:latin typeface="Cambria Math" panose="02040503050406030204" pitchFamily="18" charset="0"/>
                        <a:ea typeface="Cambria Math" panose="02040503050406030204" pitchFamily="18" charset="0"/>
                      </a:rPr>
                      <m:t>=1,2,…, </m:t>
                    </m:r>
                    <m:r>
                      <a:rPr lang="en-US" i="1">
                        <a:solidFill>
                          <a:prstClr val="black"/>
                        </a:solidFill>
                        <a:latin typeface="Cambria Math" panose="02040503050406030204" pitchFamily="18" charset="0"/>
                        <a:ea typeface="Cambria Math" panose="02040503050406030204" pitchFamily="18" charset="0"/>
                      </a:rPr>
                      <m:t>𝑚</m:t>
                    </m:r>
                    <m:r>
                      <a:rPr lang="en-US" i="1">
                        <a:solidFill>
                          <a:prstClr val="black"/>
                        </a:solidFill>
                        <a:latin typeface="Cambria Math" panose="02040503050406030204" pitchFamily="18" charset="0"/>
                        <a:ea typeface="Cambria Math" panose="02040503050406030204" pitchFamily="18" charset="0"/>
                      </a:rPr>
                      <m:t> </m:t>
                    </m:r>
                  </m:oMath>
                </a14:m>
                <a:r>
                  <a:rPr lang="en-US" dirty="0">
                    <a:solidFill>
                      <a:prstClr val="black"/>
                    </a:solidFill>
                  </a:rPr>
                  <a:t>	 </a:t>
                </a:r>
              </a:p>
              <a:p>
                <a:pPr marL="0" lvl="0" indent="0">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i="1">
                        <a:solidFill>
                          <a:prstClr val="black"/>
                        </a:solidFill>
                        <a:latin typeface="Cambria Math" panose="02040503050406030204" pitchFamily="18" charset="0"/>
                        <a:ea typeface="Cambria Math" panose="02040503050406030204" pitchFamily="18" charset="0"/>
                      </a:rPr>
                      <m:t>≥0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=1,2,…, </m:t>
                    </m:r>
                    <m:r>
                      <a:rPr lang="en-US" i="1">
                        <a:solidFill>
                          <a:prstClr val="black"/>
                        </a:solidFill>
                        <a:latin typeface="Cambria Math" panose="02040503050406030204" pitchFamily="18" charset="0"/>
                        <a:ea typeface="Cambria Math" panose="02040503050406030204" pitchFamily="18" charset="0"/>
                      </a:rPr>
                      <m:t>𝑛</m:t>
                    </m:r>
                  </m:oMath>
                </a14:m>
                <a:endParaRPr lang="en-US" dirty="0"/>
              </a:p>
              <a:p>
                <a:pPr marL="0" indent="0">
                  <a:buNone/>
                </a:pPr>
                <a:endParaRPr lang="en-US" dirty="0"/>
              </a:p>
              <a:p>
                <a:r>
                  <a:rPr lang="en-US" dirty="0"/>
                  <a:t>If all variables are integers: Pure Integer Program (IP or ILP)</a:t>
                </a:r>
              </a:p>
              <a:p>
                <a:r>
                  <a:rPr lang="en-US" dirty="0"/>
                  <a:t>If some variables are integers: Mixed Integer Program (MIP)</a:t>
                </a:r>
              </a:p>
              <a:p>
                <a:r>
                  <a:rPr lang="en-US" dirty="0"/>
                  <a:t>If all variables are either 0 or 1: Zero-One Integer Program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b="-3541"/>
                </a:stretch>
              </a:blipFill>
            </p:spPr>
            <p:txBody>
              <a:bodyPr/>
              <a:lstStyle/>
              <a:p>
                <a:r>
                  <a:rPr lang="en-US">
                    <a:noFill/>
                  </a:rPr>
                  <a:t> </a:t>
                </a:r>
              </a:p>
            </p:txBody>
          </p:sp>
        </mc:Fallback>
      </mc:AlternateContent>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CUTTING PLANE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dirty="0"/>
                  <a:t>It is noted that we can define an infinite series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𝑖</m:t>
                            </m:r>
                          </m:sub>
                        </m:sSub>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𝑖</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such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𝑖</m:t>
                        </m:r>
                      </m:sub>
                    </m:sSub>
                    <m:r>
                      <a:rPr lang="en-US" b="1" i="0" smtClean="0">
                        <a:latin typeface="Cambria Math" panose="02040503050406030204" pitchFamily="18" charset="0"/>
                      </a:rPr>
                      <m:t>𝐝</m:t>
                    </m:r>
                  </m:oMath>
                </a14:m>
                <a:r>
                  <a:rPr lang="en-US" dirty="0"/>
                  <a:t> is integer for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𝑖</m:t>
                    </m:r>
                  </m:oMath>
                </a14:m>
                <a:r>
                  <a:rPr lang="en-US" dirty="0"/>
                  <a:t>.  Therefore, if the IP program is feasible, i.e., there exists an integer feasible solution </a:t>
                </a:r>
                <a14:m>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𝐱</m:t>
                        </m:r>
                        <m:r>
                          <a:rPr lang="en-US" b="1" i="0" smtClean="0">
                            <a:latin typeface="Cambria Math" panose="02040503050406030204" pitchFamily="18" charset="0"/>
                          </a:rPr>
                          <m:t> </m:t>
                        </m:r>
                      </m:e>
                    </m:acc>
                  </m:oMath>
                </a14:m>
                <a:r>
                  <a:rPr lang="en-US" dirty="0"/>
                  <a:t>(</a:t>
                </a:r>
                <a14:m>
                  <m:oMath xmlns:m="http://schemas.openxmlformats.org/officeDocument/2006/math">
                    <m:r>
                      <a:rPr lang="en-US" b="1" i="0" smtClean="0">
                        <a:latin typeface="Cambria Math" panose="02040503050406030204" pitchFamily="18" charset="0"/>
                      </a:rPr>
                      <m:t>𝐀</m:t>
                    </m:r>
                    <m:acc>
                      <m:accPr>
                        <m:chr m:val="̅"/>
                        <m:ctrlPr>
                          <a:rPr lang="en-US" i="1">
                            <a:latin typeface="Cambria Math" panose="02040503050406030204" pitchFamily="18" charset="0"/>
                          </a:rPr>
                        </m:ctrlPr>
                      </m:accPr>
                      <m:e>
                        <m:r>
                          <a:rPr lang="en-US" b="1">
                            <a:latin typeface="Cambria Math" panose="02040503050406030204" pitchFamily="18" charset="0"/>
                          </a:rPr>
                          <m:t>𝐱</m:t>
                        </m:r>
                        <m:r>
                          <a:rPr lang="en-US" b="1">
                            <a:latin typeface="Cambria Math" panose="02040503050406030204" pitchFamily="18" charset="0"/>
                          </a:rPr>
                          <m:t> </m:t>
                        </m:r>
                      </m:e>
                    </m:acc>
                    <m:r>
                      <a:rPr lang="en-US" b="1" i="1" smtClean="0">
                        <a:latin typeface="Cambria Math" panose="02040503050406030204" pitchFamily="18" charset="0"/>
                      </a:rPr>
                      <m:t>=</m:t>
                    </m:r>
                    <m:r>
                      <a:rPr lang="en-US" b="1" i="0" smtClean="0">
                        <a:latin typeface="Cambria Math" panose="02040503050406030204" pitchFamily="18" charset="0"/>
                      </a:rPr>
                      <m:t>𝐛</m:t>
                    </m:r>
                  </m:oMath>
                </a14:m>
                <a:r>
                  <a:rPr lang="en-US" dirty="0"/>
                  <a:t> and integer) then </a:t>
                </a:r>
                <a14:m>
                  <m:oMath xmlns:m="http://schemas.openxmlformats.org/officeDocument/2006/math">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𝐱</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𝑖</m:t>
                        </m:r>
                      </m:sub>
                    </m:sSub>
                    <m:r>
                      <a:rPr lang="en-US" b="1">
                        <a:latin typeface="Cambria Math" panose="02040503050406030204" pitchFamily="18" charset="0"/>
                      </a:rPr>
                      <m:t>𝐝</m:t>
                    </m:r>
                  </m:oMath>
                </a14:m>
                <a:r>
                  <a:rPr lang="en-US" dirty="0"/>
                  <a:t>   is also an integer feasible solution for all </a:t>
                </a:r>
                <a14:m>
                  <m:oMath xmlns:m="http://schemas.openxmlformats.org/officeDocument/2006/math">
                    <m:r>
                      <a:rPr lang="en-US" i="1">
                        <a:latin typeface="Cambria Math" panose="02040503050406030204" pitchFamily="18" charset="0"/>
                      </a:rPr>
                      <m:t>𝑖</m:t>
                    </m:r>
                  </m:oMath>
                </a14:m>
                <a:r>
                  <a:rPr lang="en-US" dirty="0"/>
                  <a:t> and:</a:t>
                </a:r>
              </a:p>
              <a:p>
                <a:pPr marL="0" indent="0" algn="just">
                  <a:lnSpc>
                    <a:spcPct val="100000"/>
                  </a:lnSpc>
                  <a:spcBef>
                    <a:spcPts val="0"/>
                  </a:spcBef>
                  <a:buNone/>
                </a:pPr>
                <a:endParaRPr lang="en-US" dirty="0"/>
              </a:p>
              <a:p>
                <a:pPr marL="0" indent="0" algn="ctr">
                  <a:lnSpc>
                    <a:spcPct val="100000"/>
                  </a:lnSpc>
                  <a:spcBef>
                    <a:spcPts val="0"/>
                  </a:spcBef>
                  <a:buNone/>
                </a:pPr>
                <a14:m>
                  <m:oMath xmlns:m="http://schemas.openxmlformats.org/officeDocument/2006/math">
                    <m:sSup>
                      <m:sSupPr>
                        <m:ctrlPr>
                          <a:rPr lang="en-US" i="1" smtClean="0">
                            <a:latin typeface="Cambria Math" panose="02040503050406030204" pitchFamily="18" charset="0"/>
                          </a:rPr>
                        </m:ctrlPr>
                      </m:sSupPr>
                      <m:e>
                        <m:r>
                          <a:rPr lang="en-US" b="1" i="0" smtClean="0">
                            <a:latin typeface="Cambria Math" panose="02040503050406030204" pitchFamily="18" charset="0"/>
                          </a:rPr>
                          <m:t>𝐜</m:t>
                        </m:r>
                      </m:e>
                      <m:sup>
                        <m:r>
                          <a:rPr lang="en-US" b="0" i="1" smtClean="0">
                            <a:latin typeface="Cambria Math" panose="02040503050406030204" pitchFamily="18" charset="0"/>
                          </a:rPr>
                          <m:t>𝑇</m:t>
                        </m:r>
                      </m:sup>
                    </m:sSup>
                    <m:d>
                      <m:dPr>
                        <m:ctrlPr>
                          <a:rPr lang="en-US"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0">
                                <a:latin typeface="Cambria Math" panose="02040503050406030204" pitchFamily="18" charset="0"/>
                              </a:rPr>
                              <m:t>𝐱</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𝑖</m:t>
                            </m:r>
                          </m:sub>
                        </m:sSub>
                        <m:r>
                          <a:rPr lang="en-US" b="1">
                            <a:latin typeface="Cambria Math" panose="02040503050406030204" pitchFamily="18" charset="0"/>
                          </a:rPr>
                          <m:t>𝐝</m:t>
                        </m:r>
                        <m:r>
                          <m:rPr>
                            <m:nor/>
                          </m:rPr>
                          <a:rPr lang="en-US" dirty="0"/>
                          <m:t> </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1">
                            <a:latin typeface="Cambria Math" panose="02040503050406030204" pitchFamily="18" charset="0"/>
                          </a:rPr>
                          <m:t>𝐜</m:t>
                        </m:r>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1" i="0">
                            <a:latin typeface="Cambria Math" panose="02040503050406030204" pitchFamily="18" charset="0"/>
                          </a:rPr>
                          <m:t>𝐱</m:t>
                        </m:r>
                      </m:e>
                    </m:acc>
                    <m:r>
                      <a:rPr lang="en-US"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b="1">
                            <a:latin typeface="Cambria Math" panose="02040503050406030204" pitchFamily="18" charset="0"/>
                          </a:rPr>
                          <m:t>𝐜</m:t>
                        </m:r>
                      </m:e>
                      <m:sup>
                        <m:r>
                          <a:rPr lang="en-US" i="1">
                            <a:latin typeface="Cambria Math" panose="02040503050406030204" pitchFamily="18" charset="0"/>
                          </a:rPr>
                          <m:t>𝑇</m:t>
                        </m:r>
                      </m:sup>
                    </m:sSup>
                    <m:r>
                      <a:rPr lang="en-US" b="1">
                        <a:latin typeface="Cambria Math" panose="02040503050406030204" pitchFamily="18" charset="0"/>
                      </a:rPr>
                      <m:t>𝐝</m:t>
                    </m:r>
                    <m:r>
                      <a:rPr lang="en-US" b="1" i="0" smtClean="0">
                        <a:latin typeface="Cambria Math" panose="02040503050406030204" pitchFamily="18" charset="0"/>
                      </a:rPr>
                      <m:t>=</m:t>
                    </m:r>
                    <m:sSup>
                      <m:sSupPr>
                        <m:ctrlPr>
                          <a:rPr lang="en-US" i="1">
                            <a:latin typeface="Cambria Math" panose="02040503050406030204" pitchFamily="18" charset="0"/>
                          </a:rPr>
                        </m:ctrlPr>
                      </m:sSupPr>
                      <m:e>
                        <m:r>
                          <a:rPr lang="en-US" b="1">
                            <a:latin typeface="Cambria Math" panose="02040503050406030204" pitchFamily="18" charset="0"/>
                          </a:rPr>
                          <m:t>𝐜</m:t>
                        </m:r>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1" i="0">
                            <a:latin typeface="Cambria Math" panose="02040503050406030204" pitchFamily="18" charset="0"/>
                          </a:rPr>
                          <m:t>𝐱</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𝑖</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r>
                          <a:rPr lang="en-US" b="0" i="1" smtClean="0">
                            <a:latin typeface="Cambria Math" panose="02040503050406030204" pitchFamily="18" charset="0"/>
                          </a:rPr>
                          <m:t>𝑗</m:t>
                        </m:r>
                      </m:sub>
                    </m:sSub>
                    <m:r>
                      <a:rPr lang="en-US" b="0" i="1" smtClean="0">
                        <a:latin typeface="Cambria Math" panose="02040503050406030204" pitchFamily="18" charset="0"/>
                      </a:rPr>
                      <m:t>&lt;</m:t>
                    </m:r>
                  </m:oMath>
                </a14:m>
                <a:r>
                  <a:rPr lang="en-US" dirty="0"/>
                  <a:t> </a:t>
                </a:r>
                <a14:m>
                  <m:oMath xmlns:m="http://schemas.openxmlformats.org/officeDocument/2006/math">
                    <m:sSup>
                      <m:sSupPr>
                        <m:ctrlPr>
                          <a:rPr lang="en-US" i="1">
                            <a:latin typeface="Cambria Math" panose="02040503050406030204" pitchFamily="18" charset="0"/>
                          </a:rPr>
                        </m:ctrlPr>
                      </m:sSupPr>
                      <m:e>
                        <m:r>
                          <a:rPr lang="en-US" b="1">
                            <a:latin typeface="Cambria Math" panose="02040503050406030204" pitchFamily="18" charset="0"/>
                          </a:rPr>
                          <m:t>𝐜</m:t>
                        </m:r>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1" i="0">
                            <a:latin typeface="Cambria Math" panose="02040503050406030204" pitchFamily="18" charset="0"/>
                          </a:rPr>
                          <m:t>𝐱</m:t>
                        </m:r>
                      </m:e>
                    </m:acc>
                  </m:oMath>
                </a14:m>
                <a:endParaRPr lang="en-US" dirty="0"/>
              </a:p>
              <a:p>
                <a:pPr marL="0" indent="0" algn="ctr">
                  <a:lnSpc>
                    <a:spcPct val="100000"/>
                  </a:lnSpc>
                  <a:spcBef>
                    <a:spcPts val="0"/>
                  </a:spcBef>
                  <a:buNone/>
                </a:pPr>
                <a:endParaRPr lang="en-US" dirty="0"/>
              </a:p>
              <a:p>
                <a:pPr marL="0" indent="0">
                  <a:lnSpc>
                    <a:spcPct val="100000"/>
                  </a:lnSpc>
                  <a:spcBef>
                    <a:spcPts val="0"/>
                  </a:spcBef>
                  <a:buNone/>
                </a:pPr>
                <a:r>
                  <a:rPr lang="en-US" dirty="0"/>
                  <a:t>Therefore, the IP is also unbounded.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r="-1175"/>
                </a:stretch>
              </a:blipFill>
            </p:spPr>
            <p:txBody>
              <a:bodyPr/>
              <a:lstStyle/>
              <a:p>
                <a:r>
                  <a:rPr lang="en-US">
                    <a:noFill/>
                  </a:rPr>
                  <a:t> </a:t>
                </a:r>
              </a:p>
            </p:txBody>
          </p:sp>
        </mc:Fallback>
      </mc:AlternateContent>
    </p:spTree>
    <p:extLst>
      <p:ext uri="{BB962C8B-B14F-4D97-AF65-F5344CB8AC3E}">
        <p14:creationId xmlns:p14="http://schemas.microsoft.com/office/powerpoint/2010/main" val="3552215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r>
              <a:rPr lang="en-US" dirty="0"/>
              <a:t>The branch and bound algorithm can be applied for both pure IP and mixed IP programs.  However, in many practical applications, the algorithm is developed based on the specific structure of the IP problem under consideration</a:t>
            </a:r>
          </a:p>
        </p:txBody>
      </p:sp>
    </p:spTree>
    <p:extLst>
      <p:ext uri="{BB962C8B-B14F-4D97-AF65-F5344CB8AC3E}">
        <p14:creationId xmlns:p14="http://schemas.microsoft.com/office/powerpoint/2010/main" val="29382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dirty="0"/>
                  <a:t>In general, the branch and bound procedure using LP relaxation method for a minimization problem is as follows:</a:t>
                </a:r>
              </a:p>
              <a:p>
                <a:pPr marL="0" indent="0">
                  <a:lnSpc>
                    <a:spcPct val="120000"/>
                  </a:lnSpc>
                  <a:spcBef>
                    <a:spcPts val="0"/>
                  </a:spcBef>
                  <a:buNone/>
                </a:pPr>
                <a:endParaRPr lang="en-US" dirty="0"/>
              </a:p>
              <a:p>
                <a:pPr marL="0" indent="0">
                  <a:lnSpc>
                    <a:spcPct val="120000"/>
                  </a:lnSpc>
                  <a:spcBef>
                    <a:spcPts val="0"/>
                  </a:spcBef>
                  <a:buNone/>
                </a:pPr>
                <a:r>
                  <a:rPr lang="en-US" dirty="0">
                    <a:solidFill>
                      <a:srgbClr val="0070C0"/>
                    </a:solidFill>
                  </a:rPr>
                  <a:t>1.  Branching</a:t>
                </a:r>
              </a:p>
              <a:p>
                <a:pPr marL="0" indent="0">
                  <a:lnSpc>
                    <a:spcPct val="120000"/>
                  </a:lnSpc>
                  <a:spcBef>
                    <a:spcPts val="0"/>
                  </a:spcBef>
                  <a:buNone/>
                </a:pPr>
                <a:endParaRPr lang="en-US" dirty="0"/>
              </a:p>
              <a:p>
                <a:pPr marL="0" indent="0">
                  <a:lnSpc>
                    <a:spcPct val="120000"/>
                  </a:lnSpc>
                  <a:spcBef>
                    <a:spcPts val="0"/>
                  </a:spcBef>
                  <a:buNone/>
                </a:pPr>
                <a:r>
                  <a:rPr lang="en-US" dirty="0"/>
                  <a:t>	Divide the feasible region into a finite number of subregions</a:t>
                </a:r>
              </a:p>
              <a:p>
                <a:pPr marL="0" indent="0">
                  <a:lnSpc>
                    <a:spcPct val="120000"/>
                  </a:lnSpc>
                  <a:spcBef>
                    <a:spcPts val="0"/>
                  </a:spcBef>
                  <a:buNone/>
                </a:pPr>
                <a:endParaRPr lang="en-US" dirty="0"/>
              </a:p>
              <a:p>
                <a:pPr marL="0" indent="0">
                  <a:lnSpc>
                    <a:spcPct val="120000"/>
                  </a:lnSpc>
                  <a:spcBef>
                    <a:spcPts val="0"/>
                  </a:spcBef>
                  <a:buNone/>
                </a:pPr>
                <a:r>
                  <a:rPr lang="en-US" dirty="0">
                    <a:solidFill>
                      <a:srgbClr val="0070C0"/>
                    </a:solidFill>
                  </a:rPr>
                  <a:t>2.  Bounding</a:t>
                </a:r>
              </a:p>
              <a:p>
                <a:pPr marL="0" indent="0">
                  <a:lnSpc>
                    <a:spcPct val="120000"/>
                  </a:lnSpc>
                  <a:spcBef>
                    <a:spcPts val="0"/>
                  </a:spcBef>
                  <a:buNone/>
                </a:pPr>
                <a:endParaRPr lang="en-US" dirty="0"/>
              </a:p>
              <a:p>
                <a:pPr marL="0" indent="0" algn="just">
                  <a:lnSpc>
                    <a:spcPct val="120000"/>
                  </a:lnSpc>
                  <a:spcBef>
                    <a:spcPts val="0"/>
                  </a:spcBef>
                  <a:buNone/>
                </a:pPr>
                <a:r>
                  <a:rPr lang="en-US" dirty="0"/>
                  <a:t>	Develop bounds for the optimal objective value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oMath>
                </a14:m>
                <a:r>
                  <a:rPr lang="en-US" dirty="0"/>
                  <a:t> at each subdivided subregion: </a:t>
                </a:r>
                <a14:m>
                  <m:oMath xmlns:m="http://schemas.openxmlformats.org/officeDocument/2006/math">
                    <m:sSup>
                      <m:sSupPr>
                        <m:ctrlPr>
                          <a:rPr lang="en-US" i="1">
                            <a:latin typeface="Cambria Math" panose="02040503050406030204" pitchFamily="18" charset="0"/>
                          </a:rPr>
                        </m:ctrlPr>
                      </m:sSupPr>
                      <m:e>
                        <m:bar>
                          <m:barPr>
                            <m:ctrlPr>
                              <a:rPr lang="en-US" i="1" smtClean="0">
                                <a:latin typeface="Cambria Math" panose="02040503050406030204" pitchFamily="18" charset="0"/>
                              </a:rPr>
                            </m:ctrlPr>
                          </m:barPr>
                          <m:e>
                            <m:r>
                              <a:rPr lang="en-US" b="0" i="1" smtClean="0">
                                <a:latin typeface="Cambria Math" panose="02040503050406030204" pitchFamily="18" charset="0"/>
                              </a:rPr>
                              <m:t>𝑧</m:t>
                            </m:r>
                          </m:e>
                        </m:ba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𝑧</m:t>
                        </m:r>
                      </m:e>
                      <m:sup>
                        <m:r>
                          <a:rPr lang="en-US" i="1">
                            <a:latin typeface="Cambria Math" panose="02040503050406030204" pitchFamily="18" charset="0"/>
                          </a:rPr>
                          <m:t>∗</m:t>
                        </m:r>
                      </m:sup>
                    </m:sSup>
                    <m:r>
                      <a:rPr lang="en-US" i="1" smtClean="0">
                        <a:latin typeface="Cambria Math" panose="02040503050406030204" pitchFamily="18" charset="0"/>
                        <a:ea typeface="Cambria Math" panose="02040503050406030204" pitchFamily="18" charset="0"/>
                      </a:rPr>
                      <m:t>≤</m:t>
                    </m:r>
                    <m:bar>
                      <m:barPr>
                        <m:pos m:val="top"/>
                        <m:ctrlPr>
                          <a:rPr lang="en-US" i="1" smtClean="0">
                            <a:latin typeface="Cambria Math" panose="02040503050406030204" pitchFamily="18" charset="0"/>
                            <a:ea typeface="Cambria Math" panose="02040503050406030204" pitchFamily="18" charset="0"/>
                          </a:rPr>
                        </m:ctrlPr>
                      </m:barPr>
                      <m:e>
                        <m:r>
                          <a:rPr lang="en-US" b="0" i="1" smtClean="0">
                            <a:latin typeface="Cambria Math" panose="02040503050406030204" pitchFamily="18" charset="0"/>
                            <a:ea typeface="Cambria Math" panose="02040503050406030204" pitchFamily="18" charset="0"/>
                          </a:rPr>
                          <m:t>𝑧</m:t>
                        </m:r>
                      </m:e>
                    </m:bar>
                  </m:oMath>
                </a14:m>
                <a:r>
                  <a:rPr lang="en-US" dirty="0"/>
                  <a:t>.  The upper bound </a:t>
                </a:r>
                <a14:m>
                  <m:oMath xmlns:m="http://schemas.openxmlformats.org/officeDocument/2006/math">
                    <m:bar>
                      <m:barPr>
                        <m:pos m:val="top"/>
                        <m:ctrlPr>
                          <a:rPr lang="en-US" i="1">
                            <a:latin typeface="Cambria Math" panose="02040503050406030204" pitchFamily="18" charset="0"/>
                            <a:ea typeface="Cambria Math" panose="02040503050406030204" pitchFamily="18" charset="0"/>
                          </a:rPr>
                        </m:ctrlPr>
                      </m:barPr>
                      <m:e>
                        <m:r>
                          <a:rPr lang="en-US" i="1">
                            <a:latin typeface="Cambria Math" panose="02040503050406030204" pitchFamily="18" charset="0"/>
                            <a:ea typeface="Cambria Math" panose="02040503050406030204" pitchFamily="18" charset="0"/>
                          </a:rPr>
                          <m:t>𝑧</m:t>
                        </m:r>
                      </m:e>
                    </m:bar>
                  </m:oMath>
                </a14:m>
                <a:r>
                  <a:rPr lang="en-US" dirty="0"/>
                  <a:t> is the smallest objective value of any </a:t>
                </a:r>
                <a:r>
                  <a:rPr lang="en-US" i="1" dirty="0">
                    <a:solidFill>
                      <a:srgbClr val="FF0000"/>
                    </a:solidFill>
                  </a:rPr>
                  <a:t>feasible integer solution </a:t>
                </a:r>
                <a:r>
                  <a:rPr lang="en-US" dirty="0"/>
                  <a:t>encountered and the lower bound </a:t>
                </a:r>
                <a14:m>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𝑧</m:t>
                        </m:r>
                      </m:e>
                    </m:bar>
                    <m:r>
                      <a:rPr lang="en-US" i="1">
                        <a:latin typeface="Cambria Math" panose="02040503050406030204" pitchFamily="18" charset="0"/>
                      </a:rPr>
                      <m:t> </m:t>
                    </m:r>
                  </m:oMath>
                </a14:m>
                <a:r>
                  <a:rPr lang="en-US" dirty="0"/>
                  <a:t> is the smallest objective value at any </a:t>
                </a:r>
                <a:r>
                  <a:rPr lang="en-US" i="1" dirty="0">
                    <a:solidFill>
                      <a:srgbClr val="FF0000"/>
                    </a:solidFill>
                  </a:rPr>
                  <a:t>active</a:t>
                </a:r>
                <a:r>
                  <a:rPr lang="en-US" dirty="0"/>
                  <a:t> (or </a:t>
                </a:r>
                <a:r>
                  <a:rPr lang="en-US" i="1" dirty="0">
                    <a:solidFill>
                      <a:srgbClr val="FF0000"/>
                    </a:solidFill>
                  </a:rPr>
                  <a:t>unfathomed</a:t>
                </a:r>
                <a:r>
                  <a:rPr lang="en-US" dirty="0"/>
                  <a:t>) subregion.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r="-588"/>
                </a:stretch>
              </a:blipFill>
            </p:spPr>
            <p:txBody>
              <a:bodyPr/>
              <a:lstStyle/>
              <a:p>
                <a:r>
                  <a:rPr lang="en-US">
                    <a:noFill/>
                  </a:rPr>
                  <a:t> </a:t>
                </a:r>
              </a:p>
            </p:txBody>
          </p:sp>
        </mc:Fallback>
      </mc:AlternateContent>
    </p:spTree>
    <p:extLst>
      <p:ext uri="{BB962C8B-B14F-4D97-AF65-F5344CB8AC3E}">
        <p14:creationId xmlns:p14="http://schemas.microsoft.com/office/powerpoint/2010/main" val="352333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solidFill>
                      <a:srgbClr val="0070C0"/>
                    </a:solidFill>
                  </a:rPr>
                  <a:t>3.  Fathoming</a:t>
                </a:r>
              </a:p>
              <a:p>
                <a:pPr marL="0" indent="0">
                  <a:buNone/>
                </a:pPr>
                <a:endParaRPr lang="en-US" dirty="0"/>
              </a:p>
              <a:p>
                <a:pPr marL="0" indent="0">
                  <a:buNone/>
                </a:pPr>
                <a:r>
                  <a:rPr lang="en-US" dirty="0"/>
                  <a:t>     The subregion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𝑗</m:t>
                        </m:r>
                      </m:sub>
                    </m:sSub>
                  </m:oMath>
                </a14:m>
                <a:r>
                  <a:rPr lang="en-US" dirty="0"/>
                  <a:t> is fathomed if</a:t>
                </a:r>
              </a:p>
              <a:p>
                <a:pPr marL="0" indent="0">
                  <a:buNone/>
                </a:pPr>
                <a:r>
                  <a:rPr lang="en-US" dirty="0"/>
                  <a:t>	a. LP relaxation 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𝑗</m:t>
                        </m:r>
                      </m:sub>
                    </m:sSub>
                  </m:oMath>
                </a14:m>
                <a:r>
                  <a:rPr lang="en-US" dirty="0"/>
                  <a:t> is infeasible (</a:t>
                </a:r>
                <a:r>
                  <a:rPr lang="en-US" i="1" dirty="0">
                    <a:solidFill>
                      <a:srgbClr val="FF0000"/>
                    </a:solidFill>
                  </a:rPr>
                  <a:t>infeasibility</a:t>
                </a:r>
                <a:r>
                  <a:rPr lang="en-US" dirty="0"/>
                  <a:t>)</a:t>
                </a:r>
              </a:p>
              <a:p>
                <a:pPr marL="0" indent="0">
                  <a:buNone/>
                </a:pPr>
                <a:r>
                  <a:rPr lang="en-US" dirty="0"/>
                  <a:t>	b. The optimal LP relaxation 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𝑗</m:t>
                        </m:r>
                      </m:sub>
                    </m:sSub>
                  </m:oMath>
                </a14:m>
                <a:r>
                  <a:rPr lang="en-US" dirty="0"/>
                  <a:t> is integer  (</a:t>
                </a:r>
                <a:r>
                  <a:rPr lang="en-US" i="1" dirty="0">
                    <a:solidFill>
                      <a:srgbClr val="FF0000"/>
                    </a:solidFill>
                  </a:rPr>
                  <a:t>integrality</a:t>
                </a:r>
                <a:r>
                  <a:rPr lang="en-US" dirty="0"/>
                  <a:t>)</a:t>
                </a:r>
              </a:p>
              <a:p>
                <a:pPr marL="0" indent="0">
                  <a:buNone/>
                </a:pPr>
                <a:r>
                  <a:rPr lang="en-US" dirty="0"/>
                  <a:t>	c. The optimal LP relaxation solution 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𝑗</m:t>
                        </m:r>
                      </m:sub>
                    </m:sSub>
                  </m:oMath>
                </a14:m>
                <a:r>
                  <a:rPr lang="en-US" dirty="0"/>
                  <a:t> is greater 	than or equal to </a:t>
                </a:r>
                <a14:m>
                  <m:oMath xmlns:m="http://schemas.openxmlformats.org/officeDocument/2006/math">
                    <m:bar>
                      <m:barPr>
                        <m:pos m:val="top"/>
                        <m:ctrlPr>
                          <a:rPr lang="en-US" i="1">
                            <a:latin typeface="Cambria Math" panose="02040503050406030204" pitchFamily="18" charset="0"/>
                            <a:ea typeface="Cambria Math" panose="02040503050406030204" pitchFamily="18" charset="0"/>
                          </a:rPr>
                        </m:ctrlPr>
                      </m:barPr>
                      <m:e>
                        <m:r>
                          <a:rPr lang="en-US" i="1">
                            <a:latin typeface="Cambria Math" panose="02040503050406030204" pitchFamily="18" charset="0"/>
                            <a:ea typeface="Cambria Math" panose="02040503050406030204" pitchFamily="18" charset="0"/>
                          </a:rPr>
                          <m:t>𝑧</m:t>
                        </m:r>
                      </m:e>
                    </m:bar>
                  </m:oMath>
                </a14:m>
                <a:r>
                  <a:rPr lang="en-US" dirty="0"/>
                  <a:t> (</a:t>
                </a:r>
                <a:r>
                  <a:rPr lang="en-US" i="1" dirty="0">
                    <a:solidFill>
                      <a:srgbClr val="FF0000"/>
                    </a:solidFill>
                  </a:rPr>
                  <a:t>dominance</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18759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b="1" u="sng" dirty="0"/>
                  <a:t>Remark</a:t>
                </a:r>
                <a:r>
                  <a:rPr lang="en-US" dirty="0"/>
                  <a:t>:</a:t>
                </a:r>
              </a:p>
              <a:p>
                <a:pPr marL="0" indent="0">
                  <a:buNone/>
                </a:pPr>
                <a:endParaRPr lang="en-US" dirty="0"/>
              </a:p>
              <a:p>
                <a:pPr marL="0" indent="0">
                  <a:buNone/>
                </a:pPr>
                <a:r>
                  <a:rPr lang="en-US" dirty="0"/>
                  <a:t>In case of maximization problem:</a:t>
                </a:r>
              </a:p>
              <a:p>
                <a:pPr marL="0" indent="0">
                  <a:buNone/>
                </a:pPr>
                <a:endParaRPr lang="en-US" dirty="0"/>
              </a:p>
              <a:p>
                <a:pPr algn="just"/>
                <a:r>
                  <a:rPr lang="en-US" dirty="0"/>
                  <a:t>The upper bound </a:t>
                </a:r>
                <a14:m>
                  <m:oMath xmlns:m="http://schemas.openxmlformats.org/officeDocument/2006/math">
                    <m:bar>
                      <m:barPr>
                        <m:pos m:val="top"/>
                        <m:ctrlPr>
                          <a:rPr lang="en-US" i="1">
                            <a:latin typeface="Cambria Math" panose="02040503050406030204" pitchFamily="18" charset="0"/>
                            <a:ea typeface="Cambria Math" panose="02040503050406030204" pitchFamily="18" charset="0"/>
                          </a:rPr>
                        </m:ctrlPr>
                      </m:barPr>
                      <m:e>
                        <m:r>
                          <a:rPr lang="en-US" i="1">
                            <a:latin typeface="Cambria Math" panose="02040503050406030204" pitchFamily="18" charset="0"/>
                            <a:ea typeface="Cambria Math" panose="02040503050406030204" pitchFamily="18" charset="0"/>
                          </a:rPr>
                          <m:t>𝑧</m:t>
                        </m:r>
                      </m:e>
                    </m:bar>
                  </m:oMath>
                </a14:m>
                <a:r>
                  <a:rPr lang="en-US" dirty="0"/>
                  <a:t> is the </a:t>
                </a:r>
                <a:r>
                  <a:rPr lang="en-US" dirty="0">
                    <a:solidFill>
                      <a:srgbClr val="0070C0"/>
                    </a:solidFill>
                  </a:rPr>
                  <a:t>largest objective value </a:t>
                </a:r>
                <a:r>
                  <a:rPr lang="en-US" dirty="0"/>
                  <a:t>at any </a:t>
                </a:r>
                <a:r>
                  <a:rPr lang="en-US" i="1" dirty="0">
                    <a:solidFill>
                      <a:srgbClr val="FF0000"/>
                    </a:solidFill>
                  </a:rPr>
                  <a:t>active</a:t>
                </a:r>
                <a:r>
                  <a:rPr lang="en-US" dirty="0"/>
                  <a:t> (or </a:t>
                </a:r>
                <a:r>
                  <a:rPr lang="en-US" i="1" dirty="0">
                    <a:solidFill>
                      <a:srgbClr val="FF0000"/>
                    </a:solidFill>
                  </a:rPr>
                  <a:t>unfathomed</a:t>
                </a:r>
                <a:r>
                  <a:rPr lang="en-US" dirty="0"/>
                  <a:t>) subregion </a:t>
                </a:r>
              </a:p>
              <a:p>
                <a:pPr algn="just"/>
                <a:r>
                  <a:rPr lang="en-US" dirty="0"/>
                  <a:t>The lower bound </a:t>
                </a:r>
                <a14:m>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𝑧</m:t>
                        </m:r>
                      </m:e>
                    </m:bar>
                    <m:r>
                      <a:rPr lang="en-US" i="1">
                        <a:latin typeface="Cambria Math" panose="02040503050406030204" pitchFamily="18" charset="0"/>
                      </a:rPr>
                      <m:t> </m:t>
                    </m:r>
                    <m:r>
                      <a:rPr lang="en-US" b="0" i="1" smtClean="0">
                        <a:latin typeface="Cambria Math" panose="02040503050406030204" pitchFamily="18" charset="0"/>
                      </a:rPr>
                      <m:t> </m:t>
                    </m:r>
                  </m:oMath>
                </a14:m>
                <a:r>
                  <a:rPr lang="en-US" dirty="0"/>
                  <a:t>is the largest </a:t>
                </a:r>
                <a:r>
                  <a:rPr lang="en-US" i="1" dirty="0">
                    <a:solidFill>
                      <a:srgbClr val="FF0000"/>
                    </a:solidFill>
                  </a:rPr>
                  <a:t>feasible integer solution </a:t>
                </a:r>
                <a:r>
                  <a:rPr lang="en-US" dirty="0"/>
                  <a:t>encountered.</a:t>
                </a:r>
              </a:p>
              <a:p>
                <a:pPr algn="just"/>
                <a:r>
                  <a:rPr lang="en-US" dirty="0"/>
                  <a:t>Fathoming criteria 3c. is: The optimal LP relaxation solution 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𝑗</m:t>
                        </m:r>
                      </m:sub>
                    </m:sSub>
                  </m:oMath>
                </a14:m>
                <a:r>
                  <a:rPr lang="en-US" dirty="0"/>
                  <a:t> is less than or equal to </a:t>
                </a:r>
                <a14:m>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𝑧</m:t>
                        </m:r>
                      </m:e>
                    </m:bar>
                  </m:oMath>
                </a14:m>
                <a:r>
                  <a:rPr lang="en-US" dirty="0"/>
                  <a:t> (</a:t>
                </a:r>
                <a:r>
                  <a:rPr lang="en-US" dirty="0">
                    <a:solidFill>
                      <a:srgbClr val="FF0000"/>
                    </a:solidFill>
                  </a:rPr>
                  <a:t>dominance</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r="-999"/>
                </a:stretch>
              </a:blipFill>
            </p:spPr>
            <p:txBody>
              <a:bodyPr/>
              <a:lstStyle/>
              <a:p>
                <a:r>
                  <a:rPr lang="en-US">
                    <a:noFill/>
                  </a:rPr>
                  <a:t> </a:t>
                </a:r>
              </a:p>
            </p:txBody>
          </p:sp>
        </mc:Fallback>
      </mc:AlternateContent>
    </p:spTree>
    <p:extLst>
      <p:ext uri="{BB962C8B-B14F-4D97-AF65-F5344CB8AC3E}">
        <p14:creationId xmlns:p14="http://schemas.microsoft.com/office/powerpoint/2010/main" val="3021434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b="1" u="sng" dirty="0"/>
              <a:t>Branching procedure</a:t>
            </a:r>
            <a:r>
              <a:rPr lang="en-US" dirty="0"/>
              <a:t>:</a:t>
            </a:r>
          </a:p>
          <a:p>
            <a:pPr marL="0" indent="0">
              <a:buNone/>
            </a:pPr>
            <a:endParaRPr lang="en-US" dirty="0"/>
          </a:p>
          <a:p>
            <a:pPr marL="0" indent="0">
              <a:buNone/>
            </a:pPr>
            <a:r>
              <a:rPr lang="en-US" dirty="0">
                <a:solidFill>
                  <a:srgbClr val="FF0000"/>
                </a:solidFill>
              </a:rPr>
              <a:t>1. Depth-first search or LIFO</a:t>
            </a:r>
          </a:p>
          <a:p>
            <a:pPr marL="0" indent="0">
              <a:buNone/>
            </a:pPr>
            <a:endParaRPr lang="en-US" dirty="0"/>
          </a:p>
          <a:p>
            <a:pPr marL="0" indent="0">
              <a:buNone/>
            </a:pPr>
            <a:r>
              <a:rPr lang="en-US" dirty="0"/>
              <a:t>If the current node is not fathomed, the next node considered is one of its two sons.  We can:</a:t>
            </a:r>
          </a:p>
          <a:p>
            <a:pPr lvl="1"/>
            <a:r>
              <a:rPr lang="en-US" sz="2800" dirty="0">
                <a:solidFill>
                  <a:srgbClr val="0070C0"/>
                </a:solidFill>
              </a:rPr>
              <a:t>Arbitrarily select the left son or the right son</a:t>
            </a:r>
          </a:p>
          <a:p>
            <a:pPr lvl="1"/>
            <a:r>
              <a:rPr lang="en-US" sz="2800" dirty="0">
                <a:solidFill>
                  <a:srgbClr val="0070C0"/>
                </a:solidFill>
              </a:rPr>
              <a:t>Select the son that has the smaller lower bound (for minimization problem) or the larger upper bound (for maximization problem) </a:t>
            </a:r>
          </a:p>
          <a:p>
            <a:pPr marL="0" indent="0">
              <a:buNone/>
            </a:pPr>
            <a:r>
              <a:rPr lang="en-US" dirty="0"/>
              <a:t>When a node is fathomed, go back toward the root until we find the first node that has a son that has not yet been considered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4599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dirty="0">
                <a:solidFill>
                  <a:srgbClr val="FF0000"/>
                </a:solidFill>
              </a:rPr>
              <a:t>2. Breadth-first search</a:t>
            </a:r>
          </a:p>
          <a:p>
            <a:pPr marL="0" indent="0">
              <a:buNone/>
            </a:pPr>
            <a:endParaRPr lang="en-US" dirty="0"/>
          </a:p>
          <a:p>
            <a:pPr marL="0" indent="0">
              <a:buNone/>
            </a:pPr>
            <a:r>
              <a:rPr lang="en-US" dirty="0"/>
              <a:t>All the nodes at a given level are considered before any nodes at the next lower level.  Note that the level of a node in the enumeration tree is the number of arcs in the unique path between it and the root.  </a:t>
            </a:r>
          </a:p>
          <a:p>
            <a:pPr marL="0" indent="0">
              <a:buNone/>
            </a:pPr>
            <a:endParaRPr lang="en-US" dirty="0"/>
          </a:p>
          <a:p>
            <a:pPr marL="0" indent="0">
              <a:buNone/>
            </a:pPr>
            <a:r>
              <a:rPr lang="en-US" dirty="0">
                <a:solidFill>
                  <a:srgbClr val="FF0000"/>
                </a:solidFill>
              </a:rPr>
              <a:t>3. Best lower bound</a:t>
            </a:r>
          </a:p>
          <a:p>
            <a:pPr marL="0" indent="0">
              <a:buNone/>
            </a:pPr>
            <a:endParaRPr lang="en-US" dirty="0"/>
          </a:p>
          <a:p>
            <a:pPr marL="0" indent="0">
              <a:buNone/>
            </a:pPr>
            <a:r>
              <a:rPr lang="en-US" dirty="0"/>
              <a:t>When a node has been fathomed, select the next node from all active nodes that has the smallest lower bound (for minimization problem) or the largest upper bound (for minimization problem)	</a:t>
            </a:r>
          </a:p>
          <a:p>
            <a:pPr marL="0" indent="0">
              <a:buNone/>
            </a:pPr>
            <a:endParaRPr lang="en-US" dirty="0"/>
          </a:p>
        </p:txBody>
      </p:sp>
    </p:spTree>
    <p:extLst>
      <p:ext uri="{BB962C8B-B14F-4D97-AF65-F5344CB8AC3E}">
        <p14:creationId xmlns:p14="http://schemas.microsoft.com/office/powerpoint/2010/main" val="3553866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8</a:t>
                </a:r>
                <a:r>
                  <a:rPr lang="en-US" dirty="0"/>
                  <a:t>: Consider the problem</a:t>
                </a:r>
              </a:p>
              <a:p>
                <a:pPr marL="0" lvl="0" indent="0">
                  <a:lnSpc>
                    <a:spcPct val="100000"/>
                  </a:lnSpc>
                  <a:spcBef>
                    <a:spcPts val="0"/>
                  </a:spcBef>
                  <a:buNone/>
                </a:pPr>
                <a:endParaRPr lang="en-US" dirty="0"/>
              </a:p>
              <a:p>
                <a:pPr marL="0" lvl="0" indent="0">
                  <a:lnSpc>
                    <a:spcPct val="100000"/>
                  </a:lnSpc>
                  <a:spcBef>
                    <a:spcPts val="0"/>
                  </a:spcBef>
                  <a:buNone/>
                </a:pPr>
                <a:r>
                  <a:rPr lang="en-US" dirty="0"/>
                  <a:t>	(IP0)	</a:t>
                </a:r>
                <a:r>
                  <a:rPr lang="en-US" dirty="0">
                    <a:solidFill>
                      <a:prstClr val="black"/>
                    </a:solidFill>
                  </a:rPr>
                  <a:t> Min	 </a:t>
                </a:r>
                <a14:m>
                  <m:oMath xmlns:m="http://schemas.openxmlformats.org/officeDocument/2006/math">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−4</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oMath>
                </a14:m>
                <a:endParaRPr lang="en-US" dirty="0">
                  <a:solidFill>
                    <a:prstClr val="black"/>
                  </a:solidFill>
                </a:endParaRPr>
              </a:p>
              <a:p>
                <a:pPr marL="0" lvl="0" indent="0">
                  <a:lnSpc>
                    <a:spcPct val="100000"/>
                  </a:lnSpc>
                  <a:spcBef>
                    <a:spcPts val="0"/>
                  </a:spcBef>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5</m:t>
                    </m:r>
                  </m:oMath>
                </a14:m>
                <a:endParaRPr lang="en-US" dirty="0">
                  <a:solidFill>
                    <a:prstClr val="black"/>
                  </a:solidFill>
                </a:endParaRPr>
              </a:p>
              <a:p>
                <a:pPr marL="0" lvl="0" indent="0">
                  <a:lnSpc>
                    <a:spcPct val="100000"/>
                  </a:lnSpc>
                  <a:spcBef>
                    <a:spcPts val="0"/>
                  </a:spcBef>
                  <a:buNone/>
                </a:pPr>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10</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6</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≤45</m:t>
                    </m:r>
                  </m:oMath>
                </a14:m>
                <a:endParaRPr lang="en-US" dirty="0">
                  <a:solidFill>
                    <a:prstClr val="black"/>
                  </a:solidFill>
                  <a:ea typeface="Cambria Math" panose="02040503050406030204" pitchFamily="18" charset="0"/>
                </a:endParaRP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≥0 </m:t>
                    </m:r>
                    <m:r>
                      <m:rPr>
                        <m:sty m:val="p"/>
                      </m:rPr>
                      <a:rPr lang="en-US">
                        <a:solidFill>
                          <a:prstClr val="black"/>
                        </a:solidFill>
                        <a:latin typeface="Cambria Math" panose="02040503050406030204" pitchFamily="18" charset="0"/>
                        <a:ea typeface="Cambria Math" panose="02040503050406030204" pitchFamily="18" charset="0"/>
                      </a:rPr>
                      <m:t>and</m:t>
                    </m:r>
                    <m:r>
                      <a:rPr lang="en-US">
                        <a:solidFill>
                          <a:prstClr val="black"/>
                        </a:solidFill>
                        <a:latin typeface="Cambria Math" panose="02040503050406030204" pitchFamily="18" charset="0"/>
                        <a:ea typeface="Cambria Math" panose="02040503050406030204" pitchFamily="18" charset="0"/>
                      </a:rPr>
                      <m:t> </m:t>
                    </m:r>
                    <m:r>
                      <m:rPr>
                        <m:sty m:val="p"/>
                      </m:rPr>
                      <a:rPr lang="en-US">
                        <a:solidFill>
                          <a:prstClr val="black"/>
                        </a:solidFill>
                        <a:latin typeface="Cambria Math" panose="02040503050406030204" pitchFamily="18" charset="0"/>
                        <a:ea typeface="Cambria Math" panose="02040503050406030204" pitchFamily="18" charset="0"/>
                      </a:rPr>
                      <m:t>integer</m:t>
                    </m:r>
                    <m:r>
                      <a:rPr lang="en-US" i="1">
                        <a:solidFill>
                          <a:prstClr val="black"/>
                        </a:solidFill>
                        <a:latin typeface="Cambria Math" panose="02040503050406030204" pitchFamily="18" charset="0"/>
                      </a:rPr>
                      <m:t> </m:t>
                    </m:r>
                  </m:oMath>
                </a14:m>
                <a:endParaRPr lang="en-US" dirty="0"/>
              </a:p>
              <a:p>
                <a:pPr marL="0" lvl="0" indent="0">
                  <a:lnSpc>
                    <a:spcPct val="100000"/>
                  </a:lnSpc>
                  <a:spcBef>
                    <a:spcPts val="0"/>
                  </a:spcBef>
                  <a:buNone/>
                </a:pPr>
                <a:endParaRPr lang="en-US" dirty="0"/>
              </a:p>
              <a:p>
                <a:pPr marL="0" lvl="0" indent="0">
                  <a:lnSpc>
                    <a:spcPct val="100000"/>
                  </a:lnSpc>
                  <a:spcBef>
                    <a:spcPts val="0"/>
                  </a:spcBef>
                  <a:buNone/>
                </a:pPr>
                <a:r>
                  <a:rPr lang="en-US" dirty="0"/>
                  <a:t>Solution of the LP relaxation problem (LP0):</a:t>
                </a:r>
              </a:p>
              <a:p>
                <a:pPr marL="0" lvl="0" indent="0" algn="ctr">
                  <a:lnSpc>
                    <a:spcPct val="100000"/>
                  </a:lnSpc>
                  <a:spcBef>
                    <a:spcPts val="0"/>
                  </a:spcBef>
                  <a:buNone/>
                </a:pP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=3.75, </m:t>
                    </m:r>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=1.25</m:t>
                    </m:r>
                  </m:oMath>
                </a14:m>
                <a:r>
                  <a:rPr lang="en-US" dirty="0"/>
                  <a:t> and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=−23.75</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248870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buNone/>
                </a:pPr>
                <a:r>
                  <a:rPr lang="en-US" dirty="0"/>
                  <a:t>Branching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The feasible region is divided into two subregions</a:t>
                </a:r>
              </a:p>
              <a:p>
                <a:pPr marL="0" indent="0">
                  <a:buNone/>
                </a:pPr>
                <a:endParaRPr lang="en-US" dirty="0"/>
              </a:p>
              <a:p>
                <a:pPr marL="0" indent="0">
                  <a:buNone/>
                </a:pPr>
                <a:r>
                  <a:rPr lang="en-US" dirty="0"/>
                  <a:t>1.	Subregion 1:  defined by original constraints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oMath>
                </a14:m>
                <a:r>
                  <a:rPr lang="en-US" dirty="0"/>
                  <a:t> </a:t>
                </a:r>
              </a:p>
              <a:p>
                <a:pPr marL="0" indent="0">
                  <a:buNone/>
                </a:pPr>
                <a:r>
                  <a:rPr lang="en-US" dirty="0"/>
                  <a:t>2.	Subregion 2:  defined by original constraints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oMath>
                </a14:m>
                <a:r>
                  <a:rPr lang="en-US" dirty="0"/>
                  <a:t>4</a:t>
                </a:r>
              </a:p>
              <a:p>
                <a:pPr marL="0" indent="0">
                  <a:buNone/>
                </a:pPr>
                <a:endParaRPr lang="en-US" dirty="0"/>
              </a:p>
              <a:p>
                <a:pPr marL="0" indent="0" algn="just">
                  <a:buNone/>
                </a:pPr>
                <a:r>
                  <a:rPr lang="en-US" dirty="0"/>
                  <a:t>If the integer requirement of variables is taken into consideration, the problem (LP0) is equivalent to the two subproblems (LP1) and (LP2) associated with the two subregions defined above.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b="-142"/>
                </a:stretch>
              </a:blipFill>
            </p:spPr>
            <p:txBody>
              <a:bodyPr/>
              <a:lstStyle/>
              <a:p>
                <a:r>
                  <a:rPr lang="en-US">
                    <a:noFill/>
                  </a:rPr>
                  <a:t> </a:t>
                </a:r>
              </a:p>
            </p:txBody>
          </p:sp>
        </mc:Fallback>
      </mc:AlternateContent>
    </p:spTree>
    <p:extLst>
      <p:ext uri="{BB962C8B-B14F-4D97-AF65-F5344CB8AC3E}">
        <p14:creationId xmlns:p14="http://schemas.microsoft.com/office/powerpoint/2010/main" val="1372956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lvl="0" indent="0">
                  <a:lnSpc>
                    <a:spcPct val="100000"/>
                  </a:lnSpc>
                  <a:spcBef>
                    <a:spcPts val="0"/>
                  </a:spcBef>
                  <a:buNone/>
                </a:pPr>
                <a:r>
                  <a:rPr lang="en-US" dirty="0"/>
                  <a:t>Consider	</a:t>
                </a:r>
              </a:p>
              <a:p>
                <a:pPr marL="0" lvl="0" indent="0">
                  <a:lnSpc>
                    <a:spcPct val="100000"/>
                  </a:lnSpc>
                  <a:spcBef>
                    <a:spcPts val="0"/>
                  </a:spcBef>
                  <a:buNone/>
                </a:pPr>
                <a:r>
                  <a:rPr lang="en-US" dirty="0"/>
                  <a:t>		(LP1) :  </a:t>
                </a:r>
                <a:r>
                  <a:rPr lang="en-US" dirty="0">
                    <a:solidFill>
                      <a:prstClr val="black"/>
                    </a:solidFill>
                  </a:rPr>
                  <a:t>Min  </a:t>
                </a:r>
                <a14:m>
                  <m:oMath xmlns:m="http://schemas.openxmlformats.org/officeDocument/2006/math">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−4</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oMath>
                </a14:m>
                <a:endParaRPr lang="en-US" dirty="0">
                  <a:solidFill>
                    <a:prstClr val="black"/>
                  </a:solidFill>
                </a:endParaRPr>
              </a:p>
              <a:p>
                <a:pPr marL="0" lvl="0" indent="0">
                  <a:lnSpc>
                    <a:spcPct val="100000"/>
                  </a:lnSpc>
                  <a:spcBef>
                    <a:spcPts val="0"/>
                  </a:spcBef>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≤5</m:t>
                    </m:r>
                  </m:oMath>
                </a14:m>
                <a:endParaRPr lang="en-US" dirty="0">
                  <a:solidFill>
                    <a:prstClr val="black"/>
                  </a:solidFill>
                </a:endParaRPr>
              </a:p>
              <a:p>
                <a:pPr marL="0" lvl="0" indent="0">
                  <a:lnSpc>
                    <a:spcPct val="100000"/>
                  </a:lnSpc>
                  <a:spcBef>
                    <a:spcPts val="0"/>
                  </a:spcBef>
                  <a:buNone/>
                </a:pPr>
                <a:r>
                  <a:rPr lang="en-US" dirty="0">
                    <a:solidFill>
                      <a:prstClr val="black"/>
                    </a:solidFill>
                  </a:rPr>
                  <a:t>				 </a:t>
                </a:r>
                <a14:m>
                  <m:oMath xmlns:m="http://schemas.openxmlformats.org/officeDocument/2006/math">
                    <m:r>
                      <a:rPr lang="en-US">
                        <a:solidFill>
                          <a:prstClr val="black"/>
                        </a:solidFill>
                        <a:latin typeface="Cambria Math" panose="02040503050406030204" pitchFamily="18" charset="0"/>
                      </a:rPr>
                      <m:t>10</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+6</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≤45</m:t>
                    </m:r>
                  </m:oMath>
                </a14:m>
                <a:endParaRPr lang="en-US" dirty="0">
                  <a:solidFill>
                    <a:prstClr val="black"/>
                  </a:solidFill>
                  <a:ea typeface="Cambria Math" panose="02040503050406030204" pitchFamily="18" charset="0"/>
                </a:endParaRPr>
              </a:p>
              <a:p>
                <a:pPr marL="0" indent="0">
                  <a:lnSpc>
                    <a:spcPct val="100000"/>
                  </a:lnSpc>
                  <a:spcBef>
                    <a:spcPts val="0"/>
                  </a:spcBef>
                  <a:buNone/>
                </a:pPr>
                <a:r>
                  <a:rPr lang="en-US" dirty="0">
                    <a:solidFill>
                      <a:prstClr val="black"/>
                    </a:solidFill>
                    <a:ea typeface="Cambria Math" panose="02040503050406030204" pitchFamily="18"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3</m:t>
                    </m:r>
                  </m:oMath>
                </a14:m>
                <a:endParaRPr lang="en-US" dirty="0">
                  <a:solidFill>
                    <a:prstClr val="black"/>
                  </a:solidFill>
                </a:endParaRP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≥0</m:t>
                    </m:r>
                  </m:oMath>
                </a14:m>
                <a:endParaRPr lang="en-US" dirty="0">
                  <a:solidFill>
                    <a:prstClr val="black"/>
                  </a:solidFill>
                </a:endParaRPr>
              </a:p>
              <a:p>
                <a:pPr marL="0" indent="0">
                  <a:lnSpc>
                    <a:spcPct val="100000"/>
                  </a:lnSpc>
                  <a:spcBef>
                    <a:spcPts val="0"/>
                  </a:spcBef>
                  <a:buNone/>
                </a:pPr>
                <a:endParaRPr lang="en-US" dirty="0"/>
              </a:p>
              <a:p>
                <a:pPr marL="0" indent="0">
                  <a:lnSpc>
                    <a:spcPct val="100000"/>
                  </a:lnSpc>
                  <a:spcBef>
                    <a:spcPts val="0"/>
                  </a:spcBef>
                  <a:buNone/>
                </a:pPr>
                <a:r>
                  <a:rPr lang="en-US" dirty="0"/>
                  <a:t>Solution of (LP1):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=3, </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oMath>
                </a14:m>
                <a:r>
                  <a:rPr lang="en-US" dirty="0"/>
                  <a:t>2 and </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=−23</m:t>
                    </m:r>
                  </m:oMath>
                </a14:m>
                <a:endParaRPr lang="en-US" dirty="0"/>
              </a:p>
              <a:p>
                <a:pPr marL="0" lvl="0" indent="0">
                  <a:lnSpc>
                    <a:spcPct val="100000"/>
                  </a:lnSpc>
                  <a:spcBef>
                    <a:spcPts val="0"/>
                  </a:spcBef>
                  <a:buNone/>
                </a:pPr>
                <a:r>
                  <a:rPr lang="en-US" dirty="0">
                    <a:solidFill>
                      <a:prstClr val="black"/>
                    </a:solidFill>
                  </a:rPr>
                  <a:t>(LP1) is fathomed due to integrality and </a:t>
                </a:r>
                <a14:m>
                  <m:oMath xmlns:m="http://schemas.openxmlformats.org/officeDocument/2006/math">
                    <m:bar>
                      <m:barPr>
                        <m:pos m:val="top"/>
                        <m:ctrlPr>
                          <a:rPr lang="en-US" i="1">
                            <a:latin typeface="Cambria Math" panose="02040503050406030204" pitchFamily="18" charset="0"/>
                            <a:ea typeface="Cambria Math" panose="02040503050406030204" pitchFamily="18" charset="0"/>
                          </a:rPr>
                        </m:ctrlPr>
                      </m:barPr>
                      <m:e>
                        <m:r>
                          <a:rPr lang="en-US" i="1">
                            <a:latin typeface="Cambria Math" panose="02040503050406030204" pitchFamily="18" charset="0"/>
                            <a:ea typeface="Cambria Math" panose="02040503050406030204" pitchFamily="18" charset="0"/>
                          </a:rPr>
                          <m:t>𝑧</m:t>
                        </m:r>
                      </m:e>
                    </m:bar>
                    <m:r>
                      <a:rPr lang="en-US" b="0" i="1" smtClean="0">
                        <a:latin typeface="Cambria Math" panose="02040503050406030204" pitchFamily="18" charset="0"/>
                        <a:ea typeface="Cambria Math" panose="02040503050406030204" pitchFamily="18" charset="0"/>
                      </a:rPr>
                      <m:t>=−23</m:t>
                    </m:r>
                  </m:oMath>
                </a14:m>
                <a:r>
                  <a:rPr lang="en-US" dirty="0">
                    <a:solidFill>
                      <a:prstClr val="black"/>
                    </a:solidFill>
                  </a:rPr>
                  <a:t>, i.e., </a:t>
                </a:r>
                <a14:m>
                  <m:oMath xmlns:m="http://schemas.openxmlformats.org/officeDocument/2006/math">
                    <m:sSup>
                      <m:sSupPr>
                        <m:ctrlPr>
                          <a:rPr lang="en-US"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𝑧</m:t>
                        </m:r>
                      </m:e>
                      <m:sup>
                        <m:r>
                          <a:rPr lang="en-US" b="0" i="1" smtClean="0">
                            <a:solidFill>
                              <a:prstClr val="black"/>
                            </a:solidFill>
                            <a:latin typeface="Cambria Math" panose="02040503050406030204" pitchFamily="18" charset="0"/>
                          </a:rPr>
                          <m:t>∗</m:t>
                        </m:r>
                      </m:sup>
                    </m:sSup>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−23</m:t>
                    </m:r>
                  </m:oMath>
                </a14:m>
                <a:r>
                  <a:rPr lang="en-US" dirty="0">
                    <a:solidFill>
                      <a:prstClr val="black"/>
                    </a:solidFill>
                  </a:rPr>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a:stretch>
              </a:blipFill>
            </p:spPr>
            <p:txBody>
              <a:bodyPr/>
              <a:lstStyle/>
              <a:p>
                <a:r>
                  <a:rPr lang="en-US">
                    <a:noFill/>
                  </a:rPr>
                  <a:t> </a:t>
                </a:r>
              </a:p>
            </p:txBody>
          </p:sp>
        </mc:Fallback>
      </mc:AlternateContent>
    </p:spTree>
    <p:extLst>
      <p:ext uri="{BB962C8B-B14F-4D97-AF65-F5344CB8AC3E}">
        <p14:creationId xmlns:p14="http://schemas.microsoft.com/office/powerpoint/2010/main" val="284927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buNone/>
                </a:pPr>
                <a:r>
                  <a:rPr lang="en-US" u="sng" dirty="0"/>
                  <a:t>Example 1</a:t>
                </a:r>
                <a:r>
                  <a:rPr lang="en-US" dirty="0"/>
                  <a:t>: 0-1 Knapsack Problem</a:t>
                </a:r>
              </a:p>
              <a:p>
                <a:pPr marL="0" indent="0">
                  <a:buNone/>
                </a:pPr>
                <a:endParaRPr lang="en-US" dirty="0"/>
              </a:p>
              <a:p>
                <a:pPr marL="0" indent="0" algn="just">
                  <a:buNone/>
                </a:pPr>
                <a:r>
                  <a:rPr lang="en-US" dirty="0"/>
                  <a:t>Consider </a:t>
                </a:r>
                <a:r>
                  <a:rPr lang="en-US" i="1" dirty="0"/>
                  <a:t>n</a:t>
                </a:r>
                <a:r>
                  <a:rPr lang="en-US" dirty="0"/>
                  <a:t> items to be carried.  Item </a:t>
                </a:r>
                <a:r>
                  <a:rPr lang="en-US" i="1" dirty="0"/>
                  <a:t>j</a:t>
                </a: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r>
                  <a:rPr lang="en-US" dirty="0"/>
                  <a:t> has a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a:t> and a weight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𝑗</m:t>
                        </m:r>
                      </m:sub>
                    </m:sSub>
                  </m:oMath>
                </a14:m>
                <a:r>
                  <a:rPr lang="en-US" dirty="0"/>
                  <a:t>.  The limited weight that can be carried is </a:t>
                </a:r>
                <a:r>
                  <a:rPr lang="en-US" i="1" dirty="0"/>
                  <a:t>K</a:t>
                </a:r>
                <a:r>
                  <a:rPr lang="en-US" dirty="0"/>
                  <a:t>.  The problem is to select the items so as to maximize the total value.</a:t>
                </a:r>
              </a:p>
              <a:p>
                <a:pPr marL="0" indent="0">
                  <a:buNone/>
                </a:pPr>
                <a:endParaRPr lang="en-US" dirty="0"/>
              </a:p>
              <a:p>
                <a:pPr marL="0" indent="0">
                  <a:buNone/>
                </a:pPr>
                <a:r>
                  <a:rPr lang="en-US" dirty="0"/>
                  <a:t>Decision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item</m:t>
                              </m:r>
                              <m:r>
                                <a:rPr lang="en-US" b="0" i="0" smtClean="0">
                                  <a:latin typeface="Cambria Math" panose="02040503050406030204" pitchFamily="18" charset="0"/>
                                </a:rPr>
                                <m:t> </m:t>
                              </m:r>
                              <m:r>
                                <a:rPr lang="en-US" b="0" i="1" smtClean="0">
                                  <a:latin typeface="Cambria Math" panose="02040503050406030204" pitchFamily="18" charset="0"/>
                                </a:rPr>
                                <m:t>𝑗</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chosen</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a14:m>
                <a:endParaRPr lang="en-US" dirty="0"/>
              </a:p>
              <a:p>
                <a:pPr marL="0" lvl="0" indent="0">
                  <a:buNone/>
                </a:pPr>
                <a:endParaRPr lang="en-US" dirty="0"/>
              </a:p>
              <a:p>
                <a:pPr marL="0" lvl="0" indent="0">
                  <a:buNone/>
                </a:pPr>
                <a:r>
                  <a:rPr lang="en-US" dirty="0"/>
                  <a:t>The IP model:	Maximize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e>
                    </m:nary>
                  </m:oMath>
                </a14:m>
                <a:endParaRPr lang="en-US" dirty="0">
                  <a:solidFill>
                    <a:prstClr val="black"/>
                  </a:solidFill>
                </a:endParaRPr>
              </a:p>
              <a:p>
                <a:pPr marL="0" lvl="0" indent="0">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𝑎</m:t>
                            </m:r>
                          </m:e>
                          <m:sub>
                            <m:r>
                              <a:rPr lang="en-US" i="1">
                                <a:solidFill>
                                  <a:prstClr val="black"/>
                                </a:solidFill>
                                <a:latin typeface="Cambria Math" panose="02040503050406030204" pitchFamily="18" charset="0"/>
                              </a:rPr>
                              <m:t>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𝐾</m:t>
                        </m:r>
                      </m:e>
                    </m:nary>
                    <m:r>
                      <a:rPr lang="en-US" i="1">
                        <a:solidFill>
                          <a:prstClr val="black"/>
                        </a:solidFill>
                        <a:latin typeface="Cambria Math" panose="02040503050406030204" pitchFamily="18" charset="0"/>
                      </a:rPr>
                      <m:t>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 </m:t>
                    </m:r>
                  </m:oMath>
                </a14:m>
                <a:r>
                  <a:rPr lang="en-US" dirty="0">
                    <a:solidFill>
                      <a:prstClr val="black"/>
                    </a:solidFill>
                  </a:rPr>
                  <a:t>	 </a:t>
                </a:r>
              </a:p>
              <a:p>
                <a:pPr marL="0" lvl="0" indent="0">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0</m:t>
                    </m:r>
                    <m:r>
                      <a:rPr lang="en-US" b="0" i="1" smtClean="0">
                        <a:solidFill>
                          <a:prstClr val="black"/>
                        </a:solidFill>
                        <a:latin typeface="Cambria Math" panose="02040503050406030204" pitchFamily="18" charset="0"/>
                        <a:ea typeface="Cambria Math" panose="02040503050406030204" pitchFamily="18" charset="0"/>
                      </a:rPr>
                      <m:t> </m:t>
                    </m:r>
                    <m:r>
                      <m:rPr>
                        <m:sty m:val="p"/>
                      </m:rPr>
                      <a:rPr lang="en-US" b="0" i="0" smtClean="0">
                        <a:solidFill>
                          <a:prstClr val="black"/>
                        </a:solidFill>
                        <a:latin typeface="Cambria Math" panose="02040503050406030204" pitchFamily="18" charset="0"/>
                        <a:ea typeface="Cambria Math" panose="02040503050406030204" pitchFamily="18" charset="0"/>
                      </a:rPr>
                      <m:t>or</m:t>
                    </m:r>
                    <m:r>
                      <a:rPr lang="en-US" b="0" i="1" smtClean="0">
                        <a:solidFill>
                          <a:prstClr val="black"/>
                        </a:solidFill>
                        <a:latin typeface="Cambria Math" panose="02040503050406030204" pitchFamily="18" charset="0"/>
                        <a:ea typeface="Cambria Math" panose="02040503050406030204" pitchFamily="18" charset="0"/>
                      </a:rPr>
                      <m:t> 1</m:t>
                    </m:r>
                    <m:r>
                      <a:rPr lang="en-US" i="1">
                        <a:solidFill>
                          <a:prstClr val="black"/>
                        </a:solidFill>
                        <a:latin typeface="Cambria Math" panose="02040503050406030204" pitchFamily="18" charset="0"/>
                        <a:ea typeface="Cambria Math" panose="02040503050406030204" pitchFamily="18" charset="0"/>
                      </a:rPr>
                      <m:t>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oMath>
                </a14:m>
                <a:endParaRPr lang="en-US" dirty="0">
                  <a:solidFill>
                    <a:prstClr val="black"/>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r="-1410" b="-5099"/>
                </a:stretch>
              </a:blipFill>
            </p:spPr>
            <p:txBody>
              <a:bodyPr/>
              <a:lstStyle/>
              <a:p>
                <a:r>
                  <a:rPr lang="en-US">
                    <a:noFill/>
                  </a:rPr>
                  <a:t> </a:t>
                </a:r>
              </a:p>
            </p:txBody>
          </p:sp>
        </mc:Fallback>
      </mc:AlternateContent>
    </p:spTree>
    <p:extLst>
      <p:ext uri="{BB962C8B-B14F-4D97-AF65-F5344CB8AC3E}">
        <p14:creationId xmlns:p14="http://schemas.microsoft.com/office/powerpoint/2010/main" val="841526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next step should be to consider (LP2).  However, due to the fact that all coefficients of the objective function are integers and that the optimal objective value of (LP0) is -23.75, there exists no subproblem of (LP0) that can give a better solution than -23.  Therefore, there is no need to consider (LP2).</a:t>
            </a:r>
          </a:p>
          <a:p>
            <a:pPr marL="0" indent="0">
              <a:buNone/>
            </a:pPr>
            <a:endParaRPr lang="en-US" dirty="0"/>
          </a:p>
          <a:p>
            <a:pPr marL="0" indent="0">
              <a:buNone/>
            </a:pPr>
            <a:r>
              <a:rPr lang="en-US" dirty="0"/>
              <a:t>Solution of (LP1) is then the optimal solution of the original (IP0) problem</a:t>
            </a:r>
          </a:p>
          <a:p>
            <a:pPr marL="0" indent="0">
              <a:buNone/>
            </a:pPr>
            <a:endParaRPr lang="en-US" dirty="0"/>
          </a:p>
        </p:txBody>
      </p:sp>
    </p:spTree>
    <p:extLst>
      <p:ext uri="{BB962C8B-B14F-4D97-AF65-F5344CB8AC3E}">
        <p14:creationId xmlns:p14="http://schemas.microsoft.com/office/powerpoint/2010/main" val="1487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p:txBody>
      </p:sp>
      <p:sp>
        <p:nvSpPr>
          <p:cNvPr id="5" name="Rectangle 2">
            <a:extLst>
              <a:ext uri="{FF2B5EF4-FFF2-40B4-BE49-F238E27FC236}">
                <a16:creationId xmlns:a16="http://schemas.microsoft.com/office/drawing/2014/main" id="{F64D87AF-9D5D-48B6-8247-FABC433BCA3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39FFCDC-8FBF-4E6D-BD58-E84C0F7CE4EA}"/>
              </a:ext>
            </a:extLst>
          </p:cNvPr>
          <p:cNvGraphicFramePr>
            <a:graphicFrameLocks noChangeAspect="1"/>
          </p:cNvGraphicFramePr>
          <p:nvPr>
            <p:extLst>
              <p:ext uri="{D42A27DB-BD31-4B8C-83A1-F6EECF244321}">
                <p14:modId xmlns:p14="http://schemas.microsoft.com/office/powerpoint/2010/main" val="4042488077"/>
              </p:ext>
            </p:extLst>
          </p:nvPr>
        </p:nvGraphicFramePr>
        <p:xfrm>
          <a:off x="5897220" y="1580151"/>
          <a:ext cx="5743575" cy="4829175"/>
        </p:xfrm>
        <a:graphic>
          <a:graphicData uri="http://schemas.openxmlformats.org/presentationml/2006/ole">
            <mc:AlternateContent xmlns:mc="http://schemas.openxmlformats.org/markup-compatibility/2006">
              <mc:Choice xmlns:v="urn:schemas-microsoft-com:vml" Requires="v">
                <p:oleObj spid="_x0000_s3106" name="Visio" r:id="rId3" imgW="5362561" imgH="4505258" progId="Visio.Drawing.11">
                  <p:embed/>
                </p:oleObj>
              </mc:Choice>
              <mc:Fallback>
                <p:oleObj name="Visio" r:id="rId3" imgW="5362561" imgH="4505258" progId="Visio.Drawing.11">
                  <p:embed/>
                  <p:pic>
                    <p:nvPicPr>
                      <p:cNvPr id="0" name="Object 1"/>
                      <p:cNvPicPr>
                        <a:picLocks noChangeAspect="1" noChangeArrowheads="1"/>
                      </p:cNvPicPr>
                      <p:nvPr/>
                    </p:nvPicPr>
                    <p:blipFill>
                      <a:blip r:embed="rId4"/>
                      <a:srcRect/>
                      <a:stretch>
                        <a:fillRect/>
                      </a:stretch>
                    </p:blipFill>
                    <p:spPr bwMode="auto">
                      <a:xfrm>
                        <a:off x="5897220" y="1580151"/>
                        <a:ext cx="5743575" cy="482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9E267502-C464-46BE-9640-A04120CCAF1B}"/>
              </a:ext>
            </a:extLst>
          </p:cNvPr>
          <p:cNvSpPr txBox="1"/>
          <p:nvPr/>
        </p:nvSpPr>
        <p:spPr>
          <a:xfrm>
            <a:off x="685800" y="2175471"/>
            <a:ext cx="4625009" cy="1569660"/>
          </a:xfrm>
          <a:prstGeom prst="rect">
            <a:avLst/>
          </a:prstGeom>
          <a:noFill/>
        </p:spPr>
        <p:txBody>
          <a:bodyPr wrap="square" rtlCol="0">
            <a:spAutoFit/>
          </a:bodyPr>
          <a:lstStyle/>
          <a:p>
            <a:pPr algn="just"/>
            <a:r>
              <a:rPr lang="en-US" sz="2400" dirty="0"/>
              <a:t>If (LP2) is examined before (LP1): using </a:t>
            </a:r>
            <a:r>
              <a:rPr lang="en-US" sz="2400" dirty="0">
                <a:solidFill>
                  <a:srgbClr val="0070C0"/>
                </a:solidFill>
              </a:rPr>
              <a:t>depth-first search technique</a:t>
            </a:r>
            <a:r>
              <a:rPr lang="en-US" sz="2400" dirty="0"/>
              <a:t>, the solution can be determined as follows: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D30F09-EF98-4074-805E-1A6DCA832235}"/>
                  </a:ext>
                </a:extLst>
              </p:cNvPr>
              <p:cNvSpPr txBox="1"/>
              <p:nvPr/>
            </p:nvSpPr>
            <p:spPr>
              <a:xfrm>
                <a:off x="660535" y="3751032"/>
                <a:ext cx="4650274" cy="1569660"/>
              </a:xfrm>
              <a:prstGeom prst="rect">
                <a:avLst/>
              </a:prstGeom>
              <a:noFill/>
            </p:spPr>
            <p:txBody>
              <a:bodyPr wrap="square" rtlCol="0">
                <a:spAutoFit/>
              </a:bodyPr>
              <a:lstStyle/>
              <a:p>
                <a:pPr algn="just"/>
                <a:r>
                  <a:rPr lang="en-US" sz="2400" dirty="0"/>
                  <a:t>Instead of using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oMath>
                </a14:m>
                <a:r>
                  <a:rPr lang="en-US" sz="2400" dirty="0"/>
                  <a:t> as branching variable, we can use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2</m:t>
                        </m:r>
                      </m:sub>
                    </m:sSub>
                  </m:oMath>
                </a14:m>
                <a:r>
                  <a:rPr lang="en-US" sz="2400" dirty="0"/>
                  <a:t> (the student is recommended to examine this case).</a:t>
                </a:r>
              </a:p>
            </p:txBody>
          </p:sp>
        </mc:Choice>
        <mc:Fallback xmlns="">
          <p:sp>
            <p:nvSpPr>
              <p:cNvPr id="20" name="TextBox 19">
                <a:extLst>
                  <a:ext uri="{FF2B5EF4-FFF2-40B4-BE49-F238E27FC236}">
                    <a16:creationId xmlns:a16="http://schemas.microsoft.com/office/drawing/2014/main" id="{8ED30F09-EF98-4074-805E-1A6DCA832235}"/>
                  </a:ext>
                </a:extLst>
              </p:cNvPr>
              <p:cNvSpPr txBox="1">
                <a:spLocks noRot="1" noChangeAspect="1" noMove="1" noResize="1" noEditPoints="1" noAdjustHandles="1" noChangeArrowheads="1" noChangeShapeType="1" noTextEdit="1"/>
              </p:cNvSpPr>
              <p:nvPr/>
            </p:nvSpPr>
            <p:spPr>
              <a:xfrm>
                <a:off x="660535" y="3751032"/>
                <a:ext cx="4650274" cy="1569660"/>
              </a:xfrm>
              <a:prstGeom prst="rect">
                <a:avLst/>
              </a:prstGeom>
              <a:blipFill>
                <a:blip r:embed="rId5"/>
                <a:stretch>
                  <a:fillRect l="-1966" t="-3101" r="-2097" b="-7752"/>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5F9B637-AF33-43BD-BE00-E586E8C55CBB}"/>
              </a:ext>
            </a:extLst>
          </p:cNvPr>
          <p:cNvSpPr txBox="1"/>
          <p:nvPr/>
        </p:nvSpPr>
        <p:spPr>
          <a:xfrm>
            <a:off x="1762539" y="5357211"/>
            <a:ext cx="4333461" cy="923330"/>
          </a:xfrm>
          <a:prstGeom prst="rect">
            <a:avLst/>
          </a:prstGeom>
          <a:noFill/>
        </p:spPr>
        <p:txBody>
          <a:bodyPr wrap="square" rtlCol="0">
            <a:spAutoFit/>
          </a:bodyPr>
          <a:lstStyle/>
          <a:p>
            <a:r>
              <a:rPr lang="en-US" b="1" u="sng" dirty="0"/>
              <a:t>Note</a:t>
            </a:r>
            <a:r>
              <a:rPr lang="en-US" dirty="0"/>
              <a:t>:  </a:t>
            </a:r>
            <a:r>
              <a:rPr lang="en-US" dirty="0">
                <a:solidFill>
                  <a:srgbClr val="FF0000"/>
                </a:solidFill>
              </a:rPr>
              <a:t>There is no general guidance for the selection of branching variable</a:t>
            </a:r>
          </a:p>
          <a:p>
            <a:endParaRPr lang="en-US" dirty="0"/>
          </a:p>
        </p:txBody>
      </p:sp>
    </p:spTree>
    <p:extLst>
      <p:ext uri="{BB962C8B-B14F-4D97-AF65-F5344CB8AC3E}">
        <p14:creationId xmlns:p14="http://schemas.microsoft.com/office/powerpoint/2010/main" val="3623320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lvl="0" indent="0">
                  <a:buNone/>
                </a:pPr>
                <a:r>
                  <a:rPr lang="en-US" u="sng" dirty="0">
                    <a:solidFill>
                      <a:prstClr val="black"/>
                    </a:solidFill>
                  </a:rPr>
                  <a:t>Example 9</a:t>
                </a:r>
                <a:r>
                  <a:rPr lang="en-US" dirty="0">
                    <a:solidFill>
                      <a:prstClr val="black"/>
                    </a:solidFill>
                  </a:rPr>
                  <a:t>: Consider the problem</a:t>
                </a:r>
              </a:p>
              <a:p>
                <a:pPr marL="0" lvl="0" indent="0">
                  <a:lnSpc>
                    <a:spcPct val="100000"/>
                  </a:lnSpc>
                  <a:spcBef>
                    <a:spcPts val="0"/>
                  </a:spcBef>
                  <a:buNone/>
                </a:pPr>
                <a:endParaRPr lang="en-US" dirty="0">
                  <a:solidFill>
                    <a:prstClr val="black"/>
                  </a:solidFill>
                </a:endParaRPr>
              </a:p>
              <a:p>
                <a:pPr marL="0" lvl="0" indent="0">
                  <a:lnSpc>
                    <a:spcPct val="100000"/>
                  </a:lnSpc>
                  <a:spcBef>
                    <a:spcPts val="0"/>
                  </a:spcBef>
                  <a:buNone/>
                </a:pPr>
                <a:r>
                  <a:rPr lang="en-US" dirty="0">
                    <a:solidFill>
                      <a:prstClr val="black"/>
                    </a:solidFill>
                  </a:rPr>
                  <a:t>	(IP0)	 Min	 </a:t>
                </a:r>
                <a14:m>
                  <m:oMath xmlns:m="http://schemas.openxmlformats.org/officeDocument/2006/math">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8</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oMath>
                </a14:m>
                <a:endParaRPr lang="en-US" dirty="0">
                  <a:solidFill>
                    <a:prstClr val="black"/>
                  </a:solidFill>
                </a:endParaRPr>
              </a:p>
              <a:p>
                <a:pPr marL="0" lvl="0" indent="0">
                  <a:lnSpc>
                    <a:spcPct val="100000"/>
                  </a:lnSpc>
                  <a:spcBef>
                    <a:spcPts val="0"/>
                  </a:spcBef>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rPr>
                  <a:t> 6</a:t>
                </a:r>
              </a:p>
              <a:p>
                <a:pPr marL="0" lvl="0" indent="0">
                  <a:lnSpc>
                    <a:spcPct val="100000"/>
                  </a:lnSpc>
                  <a:spcBef>
                    <a:spcPts val="0"/>
                  </a:spcBef>
                  <a:buNone/>
                </a:pPr>
                <a:r>
                  <a:rPr lang="en-US" dirty="0">
                    <a:solidFill>
                      <a:prstClr val="black"/>
                    </a:solidFill>
                  </a:rPr>
                  <a:t>			 </a:t>
                </a:r>
                <a14:m>
                  <m:oMath xmlns:m="http://schemas.openxmlformats.org/officeDocument/2006/math">
                    <m:r>
                      <a:rPr lang="en-US" b="0" i="0" dirty="0" smtClean="0">
                        <a:solidFill>
                          <a:prstClr val="black"/>
                        </a:solidFill>
                        <a:latin typeface="Cambria Math" panose="02040503050406030204" pitchFamily="18" charset="0"/>
                      </a:rPr>
                      <m:t>  </m:t>
                    </m:r>
                    <m:r>
                      <a:rPr lang="en-US" dirty="0" smtClean="0">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9</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≤45</m:t>
                    </m:r>
                  </m:oMath>
                </a14:m>
                <a:endParaRPr lang="en-US" dirty="0">
                  <a:solidFill>
                    <a:prstClr val="black"/>
                  </a:solidFill>
                  <a:ea typeface="Cambria Math" panose="02040503050406030204" pitchFamily="18" charset="0"/>
                </a:endParaRP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ea typeface="Cambria Math" panose="02040503050406030204" pitchFamily="18" charset="0"/>
                      </a:rPr>
                      <m:t>≥0 </m:t>
                    </m:r>
                    <m:r>
                      <m:rPr>
                        <m:sty m:val="p"/>
                      </m:rPr>
                      <a:rPr lang="en-US">
                        <a:solidFill>
                          <a:prstClr val="black"/>
                        </a:solidFill>
                        <a:latin typeface="Cambria Math" panose="02040503050406030204" pitchFamily="18" charset="0"/>
                        <a:ea typeface="Cambria Math" panose="02040503050406030204" pitchFamily="18" charset="0"/>
                      </a:rPr>
                      <m:t>and</m:t>
                    </m:r>
                    <m:r>
                      <a:rPr lang="en-US">
                        <a:solidFill>
                          <a:prstClr val="black"/>
                        </a:solidFill>
                        <a:latin typeface="Cambria Math" panose="02040503050406030204" pitchFamily="18" charset="0"/>
                        <a:ea typeface="Cambria Math" panose="02040503050406030204" pitchFamily="18" charset="0"/>
                      </a:rPr>
                      <m:t> </m:t>
                    </m:r>
                    <m:r>
                      <m:rPr>
                        <m:sty m:val="p"/>
                      </m:rPr>
                      <a:rPr lang="en-US">
                        <a:solidFill>
                          <a:prstClr val="black"/>
                        </a:solidFill>
                        <a:latin typeface="Cambria Math" panose="02040503050406030204" pitchFamily="18" charset="0"/>
                        <a:ea typeface="Cambria Math" panose="02040503050406030204" pitchFamily="18" charset="0"/>
                      </a:rPr>
                      <m:t>integer</m:t>
                    </m:r>
                    <m:r>
                      <a:rPr lang="en-US" i="1">
                        <a:solidFill>
                          <a:prstClr val="black"/>
                        </a:solidFill>
                        <a:latin typeface="Cambria Math" panose="02040503050406030204" pitchFamily="18" charset="0"/>
                      </a:rPr>
                      <m:t> </m:t>
                    </m:r>
                  </m:oMath>
                </a14:m>
                <a:endParaRPr lang="en-US" dirty="0">
                  <a:solidFill>
                    <a:prstClr val="black"/>
                  </a:solidFill>
                </a:endParaRPr>
              </a:p>
              <a:p>
                <a:pPr marL="0" lvl="0" indent="0" algn="just">
                  <a:lnSpc>
                    <a:spcPct val="100000"/>
                  </a:lnSpc>
                  <a:spcBef>
                    <a:spcPts val="0"/>
                  </a:spcBef>
                  <a:buNone/>
                </a:pPr>
                <a:endParaRPr lang="en-US" dirty="0">
                  <a:solidFill>
                    <a:prstClr val="black"/>
                  </a:solidFill>
                </a:endParaRPr>
              </a:p>
              <a:p>
                <a:pPr marL="0" lvl="0" indent="0" algn="just">
                  <a:lnSpc>
                    <a:spcPct val="100000"/>
                  </a:lnSpc>
                  <a:spcBef>
                    <a:spcPts val="0"/>
                  </a:spcBef>
                  <a:buNone/>
                </a:pPr>
                <a:r>
                  <a:rPr lang="en-US" dirty="0">
                    <a:solidFill>
                      <a:prstClr val="black"/>
                    </a:solidFill>
                  </a:rPr>
                  <a:t>Applying the breadth-first search technique, the upper &amp; lower bounds of each subproblem and the final solution of the problem can be illustrated in the following picture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a:stretch>
              </a:blipFill>
            </p:spPr>
            <p:txBody>
              <a:bodyPr/>
              <a:lstStyle/>
              <a:p>
                <a:r>
                  <a:rPr lang="en-US">
                    <a:noFill/>
                  </a:rPr>
                  <a:t> </a:t>
                </a:r>
              </a:p>
            </p:txBody>
          </p:sp>
        </mc:Fallback>
      </mc:AlternateContent>
    </p:spTree>
    <p:extLst>
      <p:ext uri="{BB962C8B-B14F-4D97-AF65-F5344CB8AC3E}">
        <p14:creationId xmlns:p14="http://schemas.microsoft.com/office/powerpoint/2010/main" val="253238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endParaRPr lang="en-US" dirty="0"/>
          </a:p>
        </p:txBody>
      </p:sp>
      <p:sp>
        <p:nvSpPr>
          <p:cNvPr id="4" name="Rectangle 2">
            <a:extLst>
              <a:ext uri="{FF2B5EF4-FFF2-40B4-BE49-F238E27FC236}">
                <a16:creationId xmlns:a16="http://schemas.microsoft.com/office/drawing/2014/main" id="{F4078D4F-00CF-4082-BBE8-BE5A0DCEE0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1A251FF4-1EEE-420C-91FC-A17C5FC5B51C}"/>
              </a:ext>
            </a:extLst>
          </p:cNvPr>
          <p:cNvGraphicFramePr>
            <a:graphicFrameLocks noChangeAspect="1"/>
          </p:cNvGraphicFramePr>
          <p:nvPr>
            <p:extLst>
              <p:ext uri="{D42A27DB-BD31-4B8C-83A1-F6EECF244321}">
                <p14:modId xmlns:p14="http://schemas.microsoft.com/office/powerpoint/2010/main" val="3353181904"/>
              </p:ext>
            </p:extLst>
          </p:nvPr>
        </p:nvGraphicFramePr>
        <p:xfrm>
          <a:off x="3048000" y="1475315"/>
          <a:ext cx="5743575" cy="4829175"/>
        </p:xfrm>
        <a:graphic>
          <a:graphicData uri="http://schemas.openxmlformats.org/presentationml/2006/ole">
            <mc:AlternateContent xmlns:mc="http://schemas.openxmlformats.org/markup-compatibility/2006">
              <mc:Choice xmlns:v="urn:schemas-microsoft-com:vml" Requires="v">
                <p:oleObj spid="_x0000_s4120" name="Visio" r:id="rId3" imgW="6353562" imgH="5341311" progId="Visio.Drawing.11">
                  <p:embed/>
                </p:oleObj>
              </mc:Choice>
              <mc:Fallback>
                <p:oleObj name="Visio" r:id="rId3" imgW="6353562" imgH="534131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75315"/>
                        <a:ext cx="5743575" cy="482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7545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LP Relaxation Technique</a:t>
                </a:r>
                <a:r>
                  <a:rPr lang="en-US" dirty="0"/>
                  <a:t>: (for minimization problem)</a:t>
                </a:r>
              </a:p>
              <a:p>
                <a:pPr marL="0" indent="0">
                  <a:buNone/>
                </a:pPr>
                <a:endParaRPr lang="en-US" dirty="0"/>
              </a:p>
              <a:p>
                <a:pPr marL="0" indent="0">
                  <a:buNone/>
                </a:pPr>
                <a:r>
                  <a:rPr lang="en-US" dirty="0"/>
                  <a:t>The B&amp;B algorithm applied for 0-1 integer program is performed as follows:</a:t>
                </a:r>
              </a:p>
              <a:p>
                <a:pPr marL="0" indent="0">
                  <a:buNone/>
                </a:pPr>
                <a:endParaRPr lang="en-US" dirty="0"/>
              </a:p>
              <a:p>
                <a:pPr algn="just"/>
                <a:r>
                  <a:rPr lang="en-US" dirty="0"/>
                  <a:t>Assign the current best objective value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  Solve the LP relaxation problem (LP0) associated with the original (IP0) problem.  If (LP0) is not fathomed then start the iterative process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735206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r>
                  <a:rPr lang="en-US" dirty="0"/>
                  <a:t>In each iteration, perform the following steps</a:t>
                </a:r>
              </a:p>
              <a:p>
                <a:pPr marL="0" indent="0">
                  <a:buNone/>
                </a:pPr>
                <a:r>
                  <a:rPr lang="en-US" u="sng" dirty="0"/>
                  <a:t>Branching</a:t>
                </a:r>
                <a:r>
                  <a:rPr lang="en-US" dirty="0"/>
                  <a:t>:    </a:t>
                </a:r>
              </a:p>
              <a:p>
                <a:pPr marL="0" indent="0" algn="just">
                  <a:buNone/>
                </a:pPr>
                <a:r>
                  <a:rPr lang="en-US" dirty="0"/>
                  <a:t>Among unfathomed subproblems, select the most recently emerging subproblem (depth-first search).  Breaking the tie by selecting the subproblem with smaller lower bound.  Branching by use of some 0-1 variable of the selected subproblem.</a:t>
                </a:r>
              </a:p>
              <a:p>
                <a:pPr marL="0" indent="0" algn="just">
                  <a:buNone/>
                </a:pPr>
                <a:r>
                  <a:rPr lang="en-US" u="sng" dirty="0"/>
                  <a:t>Defining the lower bound</a:t>
                </a:r>
                <a:r>
                  <a:rPr lang="en-US" dirty="0"/>
                  <a:t>:</a:t>
                </a:r>
              </a:p>
              <a:p>
                <a:pPr marL="0" indent="0" algn="just">
                  <a:buNone/>
                </a:pPr>
                <a:r>
                  <a:rPr lang="en-US" dirty="0"/>
                  <a:t>For each subproblem, solve the associated LP relaxation problem in order to determine the lower bound and update the current best objective value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 (if obtain integer solution from LP relaxation problem)</a:t>
                </a:r>
              </a:p>
              <a:p>
                <a:pPr marL="0" indent="0" algn="just">
                  <a:buNone/>
                </a:pPr>
                <a:r>
                  <a:rPr lang="en-US" u="sng" dirty="0"/>
                  <a:t>Checking fathoming condition</a:t>
                </a:r>
                <a:r>
                  <a:rPr lang="en-US" dirty="0"/>
                  <a:t>:</a:t>
                </a:r>
              </a:p>
              <a:p>
                <a:pPr marL="0" indent="0" algn="just">
                  <a:buNone/>
                </a:pPr>
                <a:r>
                  <a:rPr lang="en-US" dirty="0"/>
                  <a:t>Use fathoming criteria to check if the investigated subproblem is fathomed.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r="-881"/>
                </a:stretch>
              </a:blipFill>
            </p:spPr>
            <p:txBody>
              <a:bodyPr/>
              <a:lstStyle/>
              <a:p>
                <a:r>
                  <a:rPr lang="en-US">
                    <a:noFill/>
                  </a:rPr>
                  <a:t> </a:t>
                </a:r>
              </a:p>
            </p:txBody>
          </p:sp>
        </mc:Fallback>
      </mc:AlternateContent>
    </p:spTree>
    <p:extLst>
      <p:ext uri="{BB962C8B-B14F-4D97-AF65-F5344CB8AC3E}">
        <p14:creationId xmlns:p14="http://schemas.microsoft.com/office/powerpoint/2010/main" val="3515481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endParaRPr lang="en-US" dirty="0"/>
          </a:p>
          <a:p>
            <a:pPr marL="0" indent="0" algn="ctr">
              <a:buNone/>
            </a:pPr>
            <a:endParaRPr lang="en-US" dirty="0"/>
          </a:p>
          <a:p>
            <a:pPr marL="0" indent="0" algn="ctr">
              <a:buNone/>
            </a:pPr>
            <a:r>
              <a:rPr lang="en-US" dirty="0">
                <a:solidFill>
                  <a:srgbClr val="FF0000"/>
                </a:solidFill>
              </a:rPr>
              <a:t>The above procedure is performed until all subproblems are fathomed.  The current best objective value is the optimal objective value.</a:t>
            </a:r>
          </a:p>
        </p:txBody>
      </p:sp>
    </p:spTree>
    <p:extLst>
      <p:ext uri="{BB962C8B-B14F-4D97-AF65-F5344CB8AC3E}">
        <p14:creationId xmlns:p14="http://schemas.microsoft.com/office/powerpoint/2010/main" val="593278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Fathoming criteria:</a:t>
                </a:r>
              </a:p>
              <a:p>
                <a:pPr marL="0" indent="0">
                  <a:buNone/>
                </a:pPr>
                <a:endParaRPr lang="en-US" dirty="0"/>
              </a:p>
              <a:p>
                <a:pPr marL="514350" indent="-514350">
                  <a:buAutoNum type="arabicPeriod"/>
                </a:pPr>
                <a:r>
                  <a:rPr lang="en-US" dirty="0"/>
                  <a:t>Solution of LP relaxation problem of the subproblem is integer</a:t>
                </a:r>
              </a:p>
              <a:p>
                <a:pPr marL="514350" indent="-514350">
                  <a:buAutoNum type="arabicPeriod"/>
                </a:pPr>
                <a:r>
                  <a:rPr lang="en-US" dirty="0"/>
                  <a:t>Lower bound of the subproblem is greater than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 </a:t>
                </a:r>
              </a:p>
              <a:p>
                <a:pPr marL="514350" indent="-514350">
                  <a:buAutoNum type="arabicPeriod"/>
                </a:pPr>
                <a:r>
                  <a:rPr lang="en-US" dirty="0"/>
                  <a:t>LP relaxation problem is infeasible.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1522028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10</a:t>
                </a:r>
                <a:r>
                  <a:rPr lang="en-US" dirty="0"/>
                  <a:t>:  Consider</a:t>
                </a:r>
              </a:p>
              <a:p>
                <a:pPr marL="0" lvl="0" indent="0">
                  <a:lnSpc>
                    <a:spcPct val="100000"/>
                  </a:lnSpc>
                  <a:spcBef>
                    <a:spcPts val="0"/>
                  </a:spcBef>
                  <a:buNone/>
                </a:pPr>
                <a:r>
                  <a:rPr lang="en-US" dirty="0">
                    <a:solidFill>
                      <a:prstClr val="black"/>
                    </a:solidFill>
                  </a:rPr>
                  <a:t>		</a:t>
                </a:r>
              </a:p>
              <a:p>
                <a:pPr marL="0" lvl="0" indent="0">
                  <a:lnSpc>
                    <a:spcPct val="100000"/>
                  </a:lnSpc>
                  <a:spcBef>
                    <a:spcPts val="0"/>
                  </a:spcBef>
                  <a:buNone/>
                </a:pPr>
                <a:r>
                  <a:rPr lang="en-US" dirty="0">
                    <a:solidFill>
                      <a:prstClr val="black"/>
                    </a:solidFill>
                  </a:rPr>
                  <a:t>	(IP0)	 Min	 </a:t>
                </a:r>
                <a14:m>
                  <m:oMath xmlns:m="http://schemas.openxmlformats.org/officeDocument/2006/math">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=−9</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5</m:t>
                    </m:r>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6</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4</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4</m:t>
                        </m:r>
                      </m:sub>
                    </m:sSub>
                  </m:oMath>
                </a14:m>
                <a:endParaRPr lang="en-US" dirty="0">
                  <a:solidFill>
                    <a:prstClr val="black"/>
                  </a:solidFill>
                </a:endParaRPr>
              </a:p>
              <a:p>
                <a:pPr marL="0" lvl="0" indent="0">
                  <a:lnSpc>
                    <a:spcPct val="100000"/>
                  </a:lnSpc>
                  <a:spcBef>
                    <a:spcPts val="0"/>
                  </a:spcBef>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r>
                      <a:rPr lang="en-US" i="1" dirty="0" smtClean="0">
                        <a:solidFill>
                          <a:prstClr val="black"/>
                        </a:solidFill>
                        <a:latin typeface="Cambria Math" panose="02040503050406030204" pitchFamily="18" charset="0"/>
                      </a:rPr>
                      <m:t>6</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+3</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+2</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r>
                      <a:rPr lang="en-US" i="1">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rPr>
                  <a:t> 10</a:t>
                </a: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oMath>
                </a14:m>
                <a:r>
                  <a:rPr lang="en-US" dirty="0">
                    <a:solidFill>
                      <a:prstClr val="black"/>
                    </a:solidFill>
                    <a:ea typeface="Cambria Math" panose="02040503050406030204" pitchFamily="18" charset="0"/>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rPr>
                  <a:t> 1</a:t>
                </a:r>
              </a:p>
              <a:p>
                <a:pPr marL="0" indent="0">
                  <a:lnSpc>
                    <a:spcPct val="100000"/>
                  </a:lnSpc>
                  <a:spcBef>
                    <a:spcPts val="0"/>
                  </a:spcBef>
                  <a:buNone/>
                </a:pPr>
                <a:r>
                  <a:rPr lang="en-US" dirty="0">
                    <a:solidFill>
                      <a:prstClr val="black"/>
                    </a:solidFill>
                    <a:ea typeface="Cambria Math" panose="02040503050406030204" pitchFamily="18"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1</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              </m:t>
                    </m:r>
                    <m:r>
                      <a:rPr lang="en-US">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3</m:t>
                        </m:r>
                      </m:sub>
                    </m:sSub>
                  </m:oMath>
                </a14:m>
                <a:r>
                  <a:rPr lang="en-US" dirty="0">
                    <a:solidFill>
                      <a:prstClr val="black"/>
                    </a:solidFill>
                    <a:ea typeface="Cambria Math" panose="02040503050406030204" pitchFamily="18" charset="0"/>
                  </a:rPr>
                  <a:t> </a:t>
                </a:r>
                <a14:m>
                  <m:oMath xmlns:m="http://schemas.openxmlformats.org/officeDocument/2006/math">
                    <m:r>
                      <a:rPr lang="en-US" b="0" i="0" smtClean="0">
                        <a:solidFill>
                          <a:prstClr val="black"/>
                        </a:solidFill>
                        <a:latin typeface="Cambria Math" panose="02040503050406030204" pitchFamily="18" charset="0"/>
                        <a:ea typeface="Cambria Math" panose="02040503050406030204" pitchFamily="18" charset="0"/>
                      </a:rPr>
                      <m:t>             </m:t>
                    </m:r>
                    <m:r>
                      <a:rPr lang="en-US" i="1">
                        <a:solidFill>
                          <a:prstClr val="black"/>
                        </a:solidFill>
                        <a:latin typeface="Cambria Math" panose="02040503050406030204" pitchFamily="18" charset="0"/>
                        <a:ea typeface="Cambria Math" panose="02040503050406030204" pitchFamily="18" charset="0"/>
                      </a:rPr>
                      <m:t>≤</m:t>
                    </m:r>
                    <m:r>
                      <a:rPr lang="en-US" b="0" i="0" smtClean="0">
                        <a:solidFill>
                          <a:prstClr val="black"/>
                        </a:solidFill>
                        <a:latin typeface="Cambria Math" panose="02040503050406030204" pitchFamily="18" charset="0"/>
                        <a:ea typeface="Cambria Math" panose="02040503050406030204" pitchFamily="18" charset="0"/>
                      </a:rPr>
                      <m:t>0</m:t>
                    </m:r>
                  </m:oMath>
                </a14:m>
                <a:endParaRPr lang="en-US" dirty="0">
                  <a:solidFill>
                    <a:prstClr val="black"/>
                  </a:solidFill>
                  <a:ea typeface="Cambria Math" panose="02040503050406030204" pitchFamily="18" charset="0"/>
                </a:endParaRPr>
              </a:p>
              <a:p>
                <a:pPr marL="0" indent="0">
                  <a:lnSpc>
                    <a:spcPct val="100000"/>
                  </a:lnSpc>
                  <a:spcBef>
                    <a:spcPts val="0"/>
                  </a:spcBef>
                  <a:buNone/>
                </a:pPr>
                <a:r>
                  <a:rPr lang="en-US" dirty="0">
                    <a:solidFill>
                      <a:prstClr val="black"/>
                    </a:solidFill>
                    <a:ea typeface="Cambria Math" panose="02040503050406030204" pitchFamily="18"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2</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               </m:t>
                    </m:r>
                    <m:r>
                      <a:rPr lang="en-US">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4</m:t>
                        </m:r>
                      </m:sub>
                    </m:sSub>
                  </m:oMath>
                </a14:m>
                <a:r>
                  <a:rPr lang="en-US" dirty="0">
                    <a:solidFill>
                      <a:prstClr val="black"/>
                    </a:solidFill>
                    <a:ea typeface="Cambria Math" panose="02040503050406030204" pitchFamily="18" charset="0"/>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a:solidFill>
                          <a:prstClr val="black"/>
                        </a:solidFill>
                        <a:latin typeface="Cambria Math" panose="02040503050406030204" pitchFamily="18" charset="0"/>
                        <a:ea typeface="Cambria Math" panose="02040503050406030204" pitchFamily="18" charset="0"/>
                      </a:rPr>
                      <m:t>0</m:t>
                    </m:r>
                  </m:oMath>
                </a14:m>
                <a:endParaRPr lang="en-US" dirty="0">
                  <a:solidFill>
                    <a:prstClr val="black"/>
                  </a:solidFill>
                  <a:ea typeface="Cambria Math" panose="02040503050406030204" pitchFamily="18" charset="0"/>
                </a:endParaRP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𝑗</m:t>
                        </m:r>
                      </m:sub>
                    </m:sSub>
                    <m:r>
                      <a:rPr lang="en-US" b="0" i="1" smtClean="0">
                        <a:solidFill>
                          <a:prstClr val="black"/>
                        </a:solidFill>
                        <a:latin typeface="Cambria Math" panose="02040503050406030204" pitchFamily="18" charset="0"/>
                      </a:rPr>
                      <m:t>=0,1  </m:t>
                    </m:r>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𝑗</m:t>
                    </m:r>
                    <m:r>
                      <a:rPr lang="en-US" b="0" i="1" smtClean="0">
                        <a:solidFill>
                          <a:prstClr val="black"/>
                        </a:solidFill>
                        <a:latin typeface="Cambria Math" panose="02040503050406030204" pitchFamily="18" charset="0"/>
                        <a:ea typeface="Cambria Math" panose="02040503050406030204" pitchFamily="18" charset="0"/>
                      </a:rPr>
                      <m:t>=1,2,3,4 </m:t>
                    </m:r>
                  </m:oMath>
                </a14:m>
                <a:endParaRPr lang="en-US" dirty="0">
                  <a:solidFill>
                    <a:prstClr val="black"/>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1663547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LP relaxation problem:</a:t>
                </a:r>
              </a:p>
              <a:p>
                <a:pPr marL="0" lvl="0" indent="0">
                  <a:lnSpc>
                    <a:spcPct val="100000"/>
                  </a:lnSpc>
                  <a:spcBef>
                    <a:spcPts val="0"/>
                  </a:spcBef>
                  <a:buNone/>
                </a:pPr>
                <a:r>
                  <a:rPr lang="en-US" dirty="0">
                    <a:solidFill>
                      <a:prstClr val="black"/>
                    </a:solidFill>
                  </a:rPr>
                  <a:t>	(LP0)	 Min	 </a:t>
                </a:r>
                <a14:m>
                  <m:oMath xmlns:m="http://schemas.openxmlformats.org/officeDocument/2006/math">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=−9</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5</m:t>
                    </m:r>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6</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4</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4</m:t>
                        </m:r>
                      </m:sub>
                    </m:sSub>
                  </m:oMath>
                </a14:m>
                <a:endParaRPr lang="en-US" dirty="0">
                  <a:solidFill>
                    <a:prstClr val="black"/>
                  </a:solidFill>
                </a:endParaRPr>
              </a:p>
              <a:p>
                <a:pPr marL="0" lvl="0" indent="0">
                  <a:lnSpc>
                    <a:spcPct val="100000"/>
                  </a:lnSpc>
                  <a:spcBef>
                    <a:spcPts val="0"/>
                  </a:spcBef>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r>
                      <a:rPr lang="en-US" i="1" dirty="0" smtClean="0">
                        <a:solidFill>
                          <a:prstClr val="black"/>
                        </a:solidFill>
                        <a:latin typeface="Cambria Math" panose="02040503050406030204" pitchFamily="18" charset="0"/>
                      </a:rPr>
                      <m:t>6</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+3</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+2</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r>
                      <a:rPr lang="en-US" i="1">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rPr>
                  <a:t> 10</a:t>
                </a: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oMath>
                </a14:m>
                <a:r>
                  <a:rPr lang="en-US" dirty="0">
                    <a:solidFill>
                      <a:prstClr val="black"/>
                    </a:solidFill>
                    <a:ea typeface="Cambria Math" panose="02040503050406030204" pitchFamily="18" charset="0"/>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rPr>
                  <a:t> 1</a:t>
                </a:r>
              </a:p>
              <a:p>
                <a:pPr marL="0" indent="0">
                  <a:lnSpc>
                    <a:spcPct val="100000"/>
                  </a:lnSpc>
                  <a:spcBef>
                    <a:spcPts val="0"/>
                  </a:spcBef>
                  <a:buNone/>
                </a:pPr>
                <a:r>
                  <a:rPr lang="en-US" dirty="0">
                    <a:solidFill>
                      <a:prstClr val="black"/>
                    </a:solidFill>
                    <a:ea typeface="Cambria Math" panose="02040503050406030204" pitchFamily="18"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1</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              </m:t>
                    </m:r>
                    <m:r>
                      <a:rPr lang="en-US">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3</m:t>
                        </m:r>
                      </m:sub>
                    </m:sSub>
                  </m:oMath>
                </a14:m>
                <a:r>
                  <a:rPr lang="en-US" dirty="0">
                    <a:solidFill>
                      <a:prstClr val="black"/>
                    </a:solidFill>
                    <a:ea typeface="Cambria Math" panose="02040503050406030204" pitchFamily="18" charset="0"/>
                  </a:rPr>
                  <a:t> </a:t>
                </a:r>
                <a14:m>
                  <m:oMath xmlns:m="http://schemas.openxmlformats.org/officeDocument/2006/math">
                    <m:r>
                      <a:rPr lang="en-US" b="0" i="0" smtClean="0">
                        <a:solidFill>
                          <a:prstClr val="black"/>
                        </a:solidFill>
                        <a:latin typeface="Cambria Math" panose="02040503050406030204" pitchFamily="18" charset="0"/>
                        <a:ea typeface="Cambria Math" panose="02040503050406030204" pitchFamily="18" charset="0"/>
                      </a:rPr>
                      <m:t>             </m:t>
                    </m:r>
                    <m:r>
                      <a:rPr lang="en-US" i="1">
                        <a:solidFill>
                          <a:prstClr val="black"/>
                        </a:solidFill>
                        <a:latin typeface="Cambria Math" panose="02040503050406030204" pitchFamily="18" charset="0"/>
                        <a:ea typeface="Cambria Math" panose="02040503050406030204" pitchFamily="18" charset="0"/>
                      </a:rPr>
                      <m:t>≤</m:t>
                    </m:r>
                    <m:r>
                      <a:rPr lang="en-US" b="0" i="0" smtClean="0">
                        <a:solidFill>
                          <a:prstClr val="black"/>
                        </a:solidFill>
                        <a:latin typeface="Cambria Math" panose="02040503050406030204" pitchFamily="18" charset="0"/>
                        <a:ea typeface="Cambria Math" panose="02040503050406030204" pitchFamily="18" charset="0"/>
                      </a:rPr>
                      <m:t>0</m:t>
                    </m:r>
                  </m:oMath>
                </a14:m>
                <a:endParaRPr lang="en-US" dirty="0">
                  <a:solidFill>
                    <a:prstClr val="black"/>
                  </a:solidFill>
                  <a:ea typeface="Cambria Math" panose="02040503050406030204" pitchFamily="18" charset="0"/>
                </a:endParaRPr>
              </a:p>
              <a:p>
                <a:pPr marL="0" indent="0">
                  <a:lnSpc>
                    <a:spcPct val="100000"/>
                  </a:lnSpc>
                  <a:spcBef>
                    <a:spcPts val="0"/>
                  </a:spcBef>
                  <a:buNone/>
                </a:pPr>
                <a:r>
                  <a:rPr lang="en-US" dirty="0">
                    <a:solidFill>
                      <a:prstClr val="black"/>
                    </a:solidFill>
                    <a:ea typeface="Cambria Math" panose="02040503050406030204" pitchFamily="18" charset="0"/>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2</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               </m:t>
                    </m:r>
                    <m:r>
                      <a:rPr lang="en-US">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4</m:t>
                        </m:r>
                      </m:sub>
                    </m:sSub>
                  </m:oMath>
                </a14:m>
                <a:r>
                  <a:rPr lang="en-US" dirty="0">
                    <a:solidFill>
                      <a:prstClr val="black"/>
                    </a:solidFill>
                    <a:ea typeface="Cambria Math" panose="02040503050406030204" pitchFamily="18" charset="0"/>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a:solidFill>
                          <a:prstClr val="black"/>
                        </a:solidFill>
                        <a:latin typeface="Cambria Math" panose="02040503050406030204" pitchFamily="18" charset="0"/>
                        <a:ea typeface="Cambria Math" panose="02040503050406030204" pitchFamily="18" charset="0"/>
                      </a:rPr>
                      <m:t>0</m:t>
                    </m:r>
                  </m:oMath>
                </a14:m>
                <a:endParaRPr lang="en-US" dirty="0">
                  <a:solidFill>
                    <a:prstClr val="black"/>
                  </a:solidFill>
                  <a:ea typeface="Cambria Math" panose="02040503050406030204" pitchFamily="18" charset="0"/>
                </a:endParaRP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0</m:t>
                        </m:r>
                        <m:r>
                          <a:rPr lang="en-US" b="0" i="1" smtClean="0">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𝑗</m:t>
                        </m:r>
                      </m:sub>
                    </m:sSub>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rPr>
                      <m:t>1  </m:t>
                    </m:r>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𝑗</m:t>
                    </m:r>
                    <m:r>
                      <a:rPr lang="en-US" b="0" i="1" smtClean="0">
                        <a:solidFill>
                          <a:prstClr val="black"/>
                        </a:solidFill>
                        <a:latin typeface="Cambria Math" panose="02040503050406030204" pitchFamily="18" charset="0"/>
                        <a:ea typeface="Cambria Math" panose="02040503050406030204" pitchFamily="18" charset="0"/>
                      </a:rPr>
                      <m:t>=1,2,3,4 </m:t>
                    </m:r>
                  </m:oMath>
                </a14:m>
                <a:endParaRPr lang="en-US" dirty="0">
                  <a:solidFill>
                    <a:prstClr val="black"/>
                  </a:solidFill>
                </a:endParaRPr>
              </a:p>
              <a:p>
                <a:pPr marL="0" lvl="0" indent="0">
                  <a:lnSpc>
                    <a:spcPct val="100000"/>
                  </a:lnSpc>
                  <a:spcBef>
                    <a:spcPts val="0"/>
                  </a:spcBef>
                  <a:buNone/>
                </a:pPr>
                <a:r>
                  <a:rPr lang="en-US" dirty="0">
                    <a:solidFill>
                      <a:prstClr val="black"/>
                    </a:solidFill>
                  </a:rPr>
                  <a:t>Solution of (LP0): </a:t>
                </a:r>
                <a14:m>
                  <m:oMath xmlns:m="http://schemas.openxmlformats.org/officeDocument/2006/math">
                    <m:d>
                      <m:dPr>
                        <m:ctrlPr>
                          <a:rPr lang="en-US" b="0" i="1" dirty="0" smtClean="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b="0" i="1" smtClean="0">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5</m:t>
                        </m:r>
                      </m:num>
                      <m:den>
                        <m:r>
                          <a:rPr lang="en-US" b="0" i="1" smtClean="0">
                            <a:solidFill>
                              <a:prstClr val="black"/>
                            </a:solidFill>
                            <a:latin typeface="Cambria Math" panose="02040503050406030204" pitchFamily="18" charset="0"/>
                          </a:rPr>
                          <m:t>6</m:t>
                        </m:r>
                      </m:den>
                    </m:f>
                    <m:r>
                      <a:rPr lang="en-US" b="0" i="1" smtClean="0">
                        <a:solidFill>
                          <a:prstClr val="black"/>
                        </a:solidFill>
                        <a:latin typeface="Cambria Math" panose="02040503050406030204" pitchFamily="18" charset="0"/>
                      </a:rPr>
                      <m:t>,1,0,1)</m:t>
                    </m:r>
                  </m:oMath>
                </a14:m>
                <a:r>
                  <a:rPr lang="en-US" dirty="0">
                    <a:solidFill>
                      <a:prstClr val="black"/>
                    </a:solidFill>
                  </a:rPr>
                  <a:t>;  </a:t>
                </a:r>
                <a14:m>
                  <m:oMath xmlns:m="http://schemas.openxmlformats.org/officeDocument/2006/math">
                    <m:r>
                      <a:rPr lang="en-US" b="0" i="1" dirty="0" smtClean="0">
                        <a:solidFill>
                          <a:prstClr val="black"/>
                        </a:solidFill>
                        <a:latin typeface="Cambria Math" panose="02040503050406030204" pitchFamily="18" charset="0"/>
                      </a:rPr>
                      <m:t>𝑧</m:t>
                    </m:r>
                    <m:r>
                      <a:rPr lang="en-US" b="0" i="1" dirty="0" smtClean="0">
                        <a:solidFill>
                          <a:prstClr val="black"/>
                        </a:solidFill>
                        <a:latin typeface="Cambria Math" panose="02040503050406030204" pitchFamily="18" charset="0"/>
                      </a:rPr>
                      <m:t>=−16</m:t>
                    </m:r>
                    <m:f>
                      <m:fPr>
                        <m:ctrlPr>
                          <a:rPr lang="en-US" b="0" i="1" dirty="0" smtClean="0">
                            <a:solidFill>
                              <a:prstClr val="black"/>
                            </a:solidFill>
                            <a:latin typeface="Cambria Math" panose="02040503050406030204" pitchFamily="18" charset="0"/>
                          </a:rPr>
                        </m:ctrlPr>
                      </m:fPr>
                      <m:num>
                        <m:r>
                          <a:rPr lang="en-US" b="0" i="1" dirty="0" smtClean="0">
                            <a:solidFill>
                              <a:prstClr val="black"/>
                            </a:solidFill>
                            <a:latin typeface="Cambria Math" panose="02040503050406030204" pitchFamily="18" charset="0"/>
                          </a:rPr>
                          <m:t>1</m:t>
                        </m:r>
                      </m:num>
                      <m:den>
                        <m:r>
                          <a:rPr lang="en-US" b="0" i="1" dirty="0" smtClean="0">
                            <a:solidFill>
                              <a:prstClr val="black"/>
                            </a:solidFill>
                            <a:latin typeface="Cambria Math" panose="02040503050406030204" pitchFamily="18" charset="0"/>
                          </a:rPr>
                          <m:t>2</m:t>
                        </m:r>
                      </m:den>
                    </m:f>
                  </m:oMath>
                </a14:m>
                <a:r>
                  <a:rPr lang="en-US" dirty="0">
                    <a:solidFill>
                      <a:prstClr val="black"/>
                    </a:solidFill>
                  </a:rPr>
                  <a:t> </a:t>
                </a:r>
              </a:p>
              <a:p>
                <a:pPr marL="0" lvl="0" indent="0">
                  <a:lnSpc>
                    <a:spcPct val="100000"/>
                  </a:lnSpc>
                  <a:spcBef>
                    <a:spcPts val="0"/>
                  </a:spcBef>
                  <a:buNone/>
                </a:pPr>
                <a:r>
                  <a:rPr lang="en-US" dirty="0">
                    <a:solidFill>
                      <a:prstClr val="black"/>
                    </a:solidFill>
                  </a:rPr>
                  <a:t>Lower bound of (IP0):	 </a:t>
                </a:r>
                <a14:m>
                  <m:oMath xmlns:m="http://schemas.openxmlformats.org/officeDocument/2006/math">
                    <m:sSub>
                      <m:sSubPr>
                        <m:ctrlPr>
                          <a:rPr lang="en-US" i="1" smtClean="0">
                            <a:solidFill>
                              <a:prstClr val="black"/>
                            </a:solidFill>
                            <a:latin typeface="Cambria Math" panose="02040503050406030204" pitchFamily="18" charset="0"/>
                          </a:rPr>
                        </m:ctrlPr>
                      </m:sSubPr>
                      <m:e>
                        <m:bar>
                          <m:barPr>
                            <m:ctrlPr>
                              <a:rPr lang="en-US" i="1" smtClean="0">
                                <a:solidFill>
                                  <a:prstClr val="black"/>
                                </a:solidFill>
                                <a:latin typeface="Cambria Math" panose="02040503050406030204" pitchFamily="18" charset="0"/>
                              </a:rPr>
                            </m:ctrlPr>
                          </m:barPr>
                          <m:e>
                            <m:r>
                              <a:rPr lang="en-US" b="0" i="1" smtClean="0">
                                <a:solidFill>
                                  <a:prstClr val="black"/>
                                </a:solidFill>
                                <a:latin typeface="Cambria Math" panose="02040503050406030204" pitchFamily="18" charset="0"/>
                              </a:rPr>
                              <m:t>𝑧</m:t>
                            </m:r>
                          </m:e>
                        </m:bar>
                      </m:e>
                      <m:sub>
                        <m:r>
                          <a:rPr lang="en-US" b="0" i="1" smtClean="0">
                            <a:solidFill>
                              <a:prstClr val="black"/>
                            </a:solidFill>
                            <a:latin typeface="Cambria Math" panose="02040503050406030204" pitchFamily="18" charset="0"/>
                          </a:rPr>
                          <m:t>𝐼𝑃</m:t>
                        </m:r>
                        <m:r>
                          <a:rPr lang="en-US" b="0" i="1" smtClean="0">
                            <a:solidFill>
                              <a:prstClr val="black"/>
                            </a:solidFill>
                            <a:latin typeface="Cambria Math" panose="02040503050406030204" pitchFamily="18" charset="0"/>
                          </a:rPr>
                          <m:t>0</m:t>
                        </m:r>
                      </m:sub>
                    </m:sSub>
                    <m:r>
                      <a:rPr lang="en-US" b="0" i="1" smtClean="0">
                        <a:solidFill>
                          <a:prstClr val="black"/>
                        </a:solidFill>
                        <a:latin typeface="Cambria Math" panose="02040503050406030204" pitchFamily="18" charset="0"/>
                      </a:rPr>
                      <m:t>=−16</m:t>
                    </m:r>
                  </m:oMath>
                </a14:m>
                <a:endParaRPr lang="en-US" dirty="0">
                  <a:solidFill>
                    <a:prstClr val="black"/>
                  </a:solidFill>
                </a:endParaRPr>
              </a:p>
              <a:p>
                <a:pPr marL="0" lvl="0" indent="0">
                  <a:lnSpc>
                    <a:spcPct val="100000"/>
                  </a:lnSpc>
                  <a:spcBef>
                    <a:spcPts val="0"/>
                  </a:spcBef>
                  <a:buNone/>
                </a:pPr>
                <a:endParaRPr lang="en-US" dirty="0">
                  <a:solidFill>
                    <a:prstClr val="black"/>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122589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62500" lnSpcReduction="20000"/>
              </a:bodyPr>
              <a:lstStyle/>
              <a:p>
                <a:pPr marL="0" indent="0">
                  <a:buNone/>
                </a:pPr>
                <a:r>
                  <a:rPr lang="en-US" sz="3400" u="sng" dirty="0"/>
                  <a:t>Example 2</a:t>
                </a:r>
                <a:r>
                  <a:rPr lang="en-US" sz="3400" dirty="0"/>
                  <a:t>: Either-Or Problem</a:t>
                </a:r>
              </a:p>
              <a:p>
                <a:pPr marL="0" indent="0">
                  <a:lnSpc>
                    <a:spcPct val="120000"/>
                  </a:lnSpc>
                  <a:spcBef>
                    <a:spcPts val="0"/>
                  </a:spcBef>
                  <a:buNone/>
                </a:pPr>
                <a:endParaRPr lang="en-US" sz="3400" dirty="0"/>
              </a:p>
              <a:p>
                <a:pPr marL="0" indent="0">
                  <a:lnSpc>
                    <a:spcPct val="120000"/>
                  </a:lnSpc>
                  <a:spcBef>
                    <a:spcPts val="0"/>
                  </a:spcBef>
                  <a:buNone/>
                </a:pPr>
                <a:r>
                  <a:rPr lang="en-US" sz="3400" dirty="0"/>
                  <a:t>Consider an IP in which </a:t>
                </a:r>
                <a:r>
                  <a:rPr lang="en-US" sz="3400" i="1" dirty="0"/>
                  <a:t>one and only one </a:t>
                </a:r>
                <a:r>
                  <a:rPr lang="en-US" sz="3400" dirty="0"/>
                  <a:t>of the following two constraints holds</a:t>
                </a:r>
              </a:p>
              <a:p>
                <a:pPr marL="0" indent="0" algn="ctr">
                  <a:lnSpc>
                    <a:spcPct val="120000"/>
                  </a:lnSpc>
                  <a:spcBef>
                    <a:spcPts val="0"/>
                  </a:spcBef>
                  <a:buNone/>
                </a:pPr>
                <a:r>
                  <a:rPr lang="en-US" sz="3400" dirty="0"/>
                  <a:t> </a:t>
                </a:r>
              </a:p>
              <a:p>
                <a:pPr marL="0" indent="0" algn="ctr">
                  <a:lnSpc>
                    <a:spcPct val="120000"/>
                  </a:lnSpc>
                  <a:spcBef>
                    <a:spcPts val="0"/>
                  </a:spcBef>
                  <a:buNone/>
                </a:pPr>
                <a14:m>
                  <m:oMath xmlns:m="http://schemas.openxmlformats.org/officeDocument/2006/math">
                    <m:nary>
                      <m:naryPr>
                        <m:chr m:val="∑"/>
                        <m:supHide m:val="on"/>
                        <m:ctrlPr>
                          <a:rPr lang="en-US" sz="3400" i="1" smtClean="0">
                            <a:latin typeface="Cambria Math" panose="02040503050406030204" pitchFamily="18" charset="0"/>
                          </a:rPr>
                        </m:ctrlPr>
                      </m:naryPr>
                      <m:sub>
                        <m:r>
                          <m:rPr>
                            <m:brk m:alnAt="7"/>
                          </m:rPr>
                          <a:rPr lang="en-US" sz="3400" b="0" i="1" smtClean="0">
                            <a:latin typeface="Cambria Math" panose="02040503050406030204" pitchFamily="18" charset="0"/>
                          </a:rPr>
                          <m:t>𝑗</m:t>
                        </m:r>
                      </m:sub>
                      <m:sup/>
                      <m:e>
                        <m:sSub>
                          <m:sSubPr>
                            <m:ctrlPr>
                              <a:rPr lang="en-US" sz="3400" i="1" smtClean="0">
                                <a:latin typeface="Cambria Math" panose="02040503050406030204" pitchFamily="18" charset="0"/>
                              </a:rPr>
                            </m:ctrlPr>
                          </m:sSubPr>
                          <m:e>
                            <m:r>
                              <a:rPr lang="en-US" sz="3400" b="0" i="1" smtClean="0">
                                <a:latin typeface="Cambria Math" panose="02040503050406030204" pitchFamily="18" charset="0"/>
                              </a:rPr>
                              <m:t>𝑎</m:t>
                            </m:r>
                          </m:e>
                          <m:sub>
                            <m:r>
                              <a:rPr lang="en-US" sz="3400" b="0" i="1" smtClean="0">
                                <a:latin typeface="Cambria Math" panose="02040503050406030204" pitchFamily="18" charset="0"/>
                              </a:rPr>
                              <m:t>1</m:t>
                            </m:r>
                            <m:r>
                              <a:rPr lang="en-US" sz="3400" b="0" i="1" smtClean="0">
                                <a:latin typeface="Cambria Math" panose="02040503050406030204" pitchFamily="18" charset="0"/>
                              </a:rPr>
                              <m:t>𝑗</m:t>
                            </m:r>
                          </m:sub>
                        </m:sSub>
                        <m:sSub>
                          <m:sSubPr>
                            <m:ctrlPr>
                              <a:rPr lang="en-US" sz="3400" i="1" smtClean="0">
                                <a:latin typeface="Cambria Math" panose="02040503050406030204" pitchFamily="18" charset="0"/>
                              </a:rPr>
                            </m:ctrlPr>
                          </m:sSubPr>
                          <m:e>
                            <m:r>
                              <a:rPr lang="en-US" sz="3400" b="0" i="1" smtClean="0">
                                <a:latin typeface="Cambria Math" panose="02040503050406030204" pitchFamily="18" charset="0"/>
                              </a:rPr>
                              <m:t>𝑥</m:t>
                            </m:r>
                          </m:e>
                          <m:sub>
                            <m:r>
                              <a:rPr lang="en-US" sz="3400" b="0" i="1" smtClean="0">
                                <a:latin typeface="Cambria Math" panose="02040503050406030204" pitchFamily="18" charset="0"/>
                              </a:rPr>
                              <m:t>𝑗</m:t>
                            </m:r>
                          </m:sub>
                        </m:sSub>
                      </m:e>
                    </m:nary>
                    <m:r>
                      <a:rPr lang="en-US" sz="3400" i="1" smtClean="0">
                        <a:latin typeface="Cambria Math" panose="02040503050406030204" pitchFamily="18" charset="0"/>
                        <a:ea typeface="Cambria Math" panose="02040503050406030204" pitchFamily="18" charset="0"/>
                      </a:rPr>
                      <m:t>≤</m:t>
                    </m:r>
                    <m:sSub>
                      <m:sSubPr>
                        <m:ctrlPr>
                          <a:rPr lang="en-US" sz="3400" i="1" smtClean="0">
                            <a:latin typeface="Cambria Math" panose="02040503050406030204" pitchFamily="18" charset="0"/>
                            <a:ea typeface="Cambria Math" panose="02040503050406030204" pitchFamily="18" charset="0"/>
                          </a:rPr>
                        </m:ctrlPr>
                      </m:sSubPr>
                      <m:e>
                        <m:r>
                          <a:rPr lang="en-US" sz="3400" b="0" i="1" smtClean="0">
                            <a:latin typeface="Cambria Math" panose="02040503050406030204" pitchFamily="18" charset="0"/>
                            <a:ea typeface="Cambria Math" panose="02040503050406030204" pitchFamily="18" charset="0"/>
                          </a:rPr>
                          <m:t>𝑏</m:t>
                        </m:r>
                      </m:e>
                      <m:sub>
                        <m:r>
                          <a:rPr lang="en-US" sz="3400" b="0" i="1" smtClean="0">
                            <a:latin typeface="Cambria Math" panose="02040503050406030204" pitchFamily="18" charset="0"/>
                            <a:ea typeface="Cambria Math" panose="02040503050406030204" pitchFamily="18" charset="0"/>
                          </a:rPr>
                          <m:t>1</m:t>
                        </m:r>
                      </m:sub>
                    </m:sSub>
                  </m:oMath>
                </a14:m>
                <a:r>
                  <a:rPr lang="en-US" sz="3400" dirty="0"/>
                  <a:t>	or	 </a:t>
                </a:r>
                <a14:m>
                  <m:oMath xmlns:m="http://schemas.openxmlformats.org/officeDocument/2006/math">
                    <m:nary>
                      <m:naryPr>
                        <m:chr m:val="∑"/>
                        <m:supHide m:val="on"/>
                        <m:ctrlPr>
                          <a:rPr lang="en-US" sz="3400" i="1">
                            <a:latin typeface="Cambria Math" panose="02040503050406030204" pitchFamily="18" charset="0"/>
                          </a:rPr>
                        </m:ctrlPr>
                      </m:naryPr>
                      <m:sub>
                        <m:r>
                          <m:rPr>
                            <m:brk m:alnAt="7"/>
                          </m:rPr>
                          <a:rPr lang="en-US" sz="3400" i="1">
                            <a:latin typeface="Cambria Math" panose="02040503050406030204" pitchFamily="18" charset="0"/>
                          </a:rPr>
                          <m:t>𝑗</m:t>
                        </m:r>
                      </m:sub>
                      <m:sup/>
                      <m:e>
                        <m:sSub>
                          <m:sSubPr>
                            <m:ctrlPr>
                              <a:rPr lang="en-US" sz="3400" i="1">
                                <a:latin typeface="Cambria Math" panose="02040503050406030204" pitchFamily="18" charset="0"/>
                              </a:rPr>
                            </m:ctrlPr>
                          </m:sSubPr>
                          <m:e>
                            <m:r>
                              <a:rPr lang="en-US" sz="3400" i="1">
                                <a:latin typeface="Cambria Math" panose="02040503050406030204" pitchFamily="18" charset="0"/>
                              </a:rPr>
                              <m:t>𝑎</m:t>
                            </m:r>
                          </m:e>
                          <m:sub>
                            <m:r>
                              <a:rPr lang="en-US" sz="3400" b="0" i="1" smtClean="0">
                                <a:latin typeface="Cambria Math" panose="02040503050406030204" pitchFamily="18" charset="0"/>
                              </a:rPr>
                              <m:t>2</m:t>
                            </m:r>
                            <m:r>
                              <a:rPr lang="en-US" sz="3400" i="1">
                                <a:latin typeface="Cambria Math" panose="02040503050406030204" pitchFamily="18" charset="0"/>
                              </a:rPr>
                              <m:t>𝑗</m:t>
                            </m:r>
                          </m:sub>
                        </m:sSub>
                        <m:sSub>
                          <m:sSubPr>
                            <m:ctrlPr>
                              <a:rPr lang="en-US" sz="3400" i="1">
                                <a:latin typeface="Cambria Math" panose="02040503050406030204" pitchFamily="18" charset="0"/>
                              </a:rPr>
                            </m:ctrlPr>
                          </m:sSubPr>
                          <m:e>
                            <m:r>
                              <a:rPr lang="en-US" sz="3400" i="1">
                                <a:latin typeface="Cambria Math" panose="02040503050406030204" pitchFamily="18" charset="0"/>
                              </a:rPr>
                              <m:t>𝑥</m:t>
                            </m:r>
                          </m:e>
                          <m:sub>
                            <m:r>
                              <a:rPr lang="en-US" sz="3400" i="1">
                                <a:latin typeface="Cambria Math" panose="02040503050406030204" pitchFamily="18" charset="0"/>
                              </a:rPr>
                              <m:t>𝑗</m:t>
                            </m:r>
                          </m:sub>
                        </m:sSub>
                      </m:e>
                    </m:nary>
                    <m:r>
                      <a:rPr lang="en-US" sz="3400" i="1">
                        <a:latin typeface="Cambria Math" panose="02040503050406030204" pitchFamily="18" charset="0"/>
                        <a:ea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𝑏</m:t>
                        </m:r>
                      </m:e>
                      <m:sub>
                        <m:r>
                          <a:rPr lang="en-US" sz="3400" b="0" i="1" smtClean="0">
                            <a:latin typeface="Cambria Math" panose="02040503050406030204" pitchFamily="18" charset="0"/>
                            <a:ea typeface="Cambria Math" panose="02040503050406030204" pitchFamily="18" charset="0"/>
                          </a:rPr>
                          <m:t>2</m:t>
                        </m:r>
                      </m:sub>
                    </m:sSub>
                  </m:oMath>
                </a14:m>
                <a:r>
                  <a:rPr lang="en-US" sz="3400" dirty="0"/>
                  <a:t> </a:t>
                </a:r>
              </a:p>
              <a:p>
                <a:pPr marL="0" indent="0">
                  <a:lnSpc>
                    <a:spcPct val="120000"/>
                  </a:lnSpc>
                  <a:spcBef>
                    <a:spcPts val="0"/>
                  </a:spcBef>
                  <a:buNone/>
                </a:pPr>
                <a:endParaRPr lang="en-US" sz="3400" dirty="0"/>
              </a:p>
              <a:p>
                <a:pPr marL="0" indent="0" algn="just">
                  <a:lnSpc>
                    <a:spcPct val="120000"/>
                  </a:lnSpc>
                  <a:spcBef>
                    <a:spcPts val="0"/>
                  </a:spcBef>
                  <a:buNone/>
                </a:pPr>
                <a:r>
                  <a:rPr lang="en-US" sz="3400" dirty="0"/>
                  <a:t>This type of constraint can be reformulated by introducing a 0-1 variable </a:t>
                </a:r>
                <a:r>
                  <a:rPr lang="en-US" sz="3400" i="1" dirty="0"/>
                  <a:t>y</a:t>
                </a:r>
                <a:r>
                  <a:rPr lang="en-US" sz="3400" dirty="0"/>
                  <a:t> and sufficiently large number </a:t>
                </a:r>
                <a:r>
                  <a:rPr lang="en-US" sz="3400" i="1" dirty="0"/>
                  <a:t>M</a:t>
                </a:r>
                <a:r>
                  <a:rPr lang="en-US" sz="3400" dirty="0"/>
                  <a:t> such that:</a:t>
                </a:r>
              </a:p>
              <a:p>
                <a:pPr marL="0" indent="0">
                  <a:lnSpc>
                    <a:spcPct val="120000"/>
                  </a:lnSpc>
                  <a:spcBef>
                    <a:spcPts val="0"/>
                  </a:spcBef>
                  <a:buNone/>
                </a:pPr>
                <a:r>
                  <a:rPr lang="en-US" sz="3400" dirty="0"/>
                  <a:t>			 </a:t>
                </a:r>
                <a14:m>
                  <m:oMath xmlns:m="http://schemas.openxmlformats.org/officeDocument/2006/math">
                    <m:nary>
                      <m:naryPr>
                        <m:chr m:val="∑"/>
                        <m:supHide m:val="on"/>
                        <m:ctrlPr>
                          <a:rPr lang="en-US" sz="3400" i="1">
                            <a:latin typeface="Cambria Math" panose="02040503050406030204" pitchFamily="18" charset="0"/>
                          </a:rPr>
                        </m:ctrlPr>
                      </m:naryPr>
                      <m:sub>
                        <m:r>
                          <m:rPr>
                            <m:brk m:alnAt="7"/>
                          </m:rPr>
                          <a:rPr lang="en-US" sz="3400" i="1">
                            <a:latin typeface="Cambria Math" panose="02040503050406030204" pitchFamily="18" charset="0"/>
                          </a:rPr>
                          <m:t>𝑗</m:t>
                        </m:r>
                      </m:sub>
                      <m:sup/>
                      <m:e>
                        <m:sSub>
                          <m:sSubPr>
                            <m:ctrlPr>
                              <a:rPr lang="en-US" sz="3400" i="1">
                                <a:latin typeface="Cambria Math" panose="02040503050406030204" pitchFamily="18" charset="0"/>
                              </a:rPr>
                            </m:ctrlPr>
                          </m:sSubPr>
                          <m:e>
                            <m:r>
                              <a:rPr lang="en-US" sz="3400" i="1">
                                <a:latin typeface="Cambria Math" panose="02040503050406030204" pitchFamily="18" charset="0"/>
                              </a:rPr>
                              <m:t>𝑎</m:t>
                            </m:r>
                          </m:e>
                          <m:sub>
                            <m:r>
                              <a:rPr lang="en-US" sz="3400" i="1">
                                <a:latin typeface="Cambria Math" panose="02040503050406030204" pitchFamily="18" charset="0"/>
                              </a:rPr>
                              <m:t>1</m:t>
                            </m:r>
                            <m:r>
                              <a:rPr lang="en-US" sz="3400" i="1">
                                <a:latin typeface="Cambria Math" panose="02040503050406030204" pitchFamily="18" charset="0"/>
                              </a:rPr>
                              <m:t>𝑗</m:t>
                            </m:r>
                          </m:sub>
                        </m:sSub>
                        <m:sSub>
                          <m:sSubPr>
                            <m:ctrlPr>
                              <a:rPr lang="en-US" sz="3400" i="1">
                                <a:latin typeface="Cambria Math" panose="02040503050406030204" pitchFamily="18" charset="0"/>
                              </a:rPr>
                            </m:ctrlPr>
                          </m:sSubPr>
                          <m:e>
                            <m:r>
                              <a:rPr lang="en-US" sz="3400" i="1">
                                <a:latin typeface="Cambria Math" panose="02040503050406030204" pitchFamily="18" charset="0"/>
                              </a:rPr>
                              <m:t>𝑥</m:t>
                            </m:r>
                          </m:e>
                          <m:sub>
                            <m:r>
                              <a:rPr lang="en-US" sz="3400" i="1">
                                <a:latin typeface="Cambria Math" panose="02040503050406030204" pitchFamily="18" charset="0"/>
                              </a:rPr>
                              <m:t>𝑗</m:t>
                            </m:r>
                          </m:sub>
                        </m:sSub>
                      </m:e>
                    </m:nary>
                    <m:r>
                      <a:rPr lang="en-US" sz="3400" b="0" i="1" smtClean="0">
                        <a:latin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𝑏</m:t>
                        </m:r>
                      </m:e>
                      <m:sub>
                        <m:r>
                          <a:rPr lang="en-US" sz="3400" i="1">
                            <a:latin typeface="Cambria Math" panose="02040503050406030204" pitchFamily="18" charset="0"/>
                            <a:ea typeface="Cambria Math" panose="02040503050406030204" pitchFamily="18" charset="0"/>
                          </a:rPr>
                          <m:t>1</m:t>
                        </m:r>
                      </m:sub>
                    </m:sSub>
                    <m:r>
                      <a:rPr lang="en-US" sz="3400" i="1" smtClean="0">
                        <a:latin typeface="Cambria Math" panose="02040503050406030204" pitchFamily="18" charset="0"/>
                        <a:ea typeface="Cambria Math" panose="02040503050406030204" pitchFamily="18" charset="0"/>
                      </a:rPr>
                      <m:t>≤</m:t>
                    </m:r>
                    <m:r>
                      <a:rPr lang="en-US" sz="3400" b="0" i="1" smtClean="0">
                        <a:latin typeface="Cambria Math" panose="02040503050406030204" pitchFamily="18" charset="0"/>
                        <a:ea typeface="Cambria Math" panose="02040503050406030204" pitchFamily="18" charset="0"/>
                      </a:rPr>
                      <m:t>𝑀𝑦</m:t>
                    </m:r>
                  </m:oMath>
                </a14:m>
                <a:r>
                  <a:rPr lang="en-US" sz="3400" dirty="0"/>
                  <a:t>		(1)</a:t>
                </a:r>
              </a:p>
              <a:p>
                <a:pPr marL="0" indent="0">
                  <a:lnSpc>
                    <a:spcPct val="120000"/>
                  </a:lnSpc>
                  <a:spcBef>
                    <a:spcPts val="0"/>
                  </a:spcBef>
                  <a:buNone/>
                </a:pPr>
                <a:r>
                  <a:rPr lang="en-US" sz="3400" dirty="0"/>
                  <a:t>			 </a:t>
                </a:r>
                <a14:m>
                  <m:oMath xmlns:m="http://schemas.openxmlformats.org/officeDocument/2006/math">
                    <m:nary>
                      <m:naryPr>
                        <m:chr m:val="∑"/>
                        <m:supHide m:val="on"/>
                        <m:ctrlPr>
                          <a:rPr lang="en-US" sz="3400" i="1">
                            <a:latin typeface="Cambria Math" panose="02040503050406030204" pitchFamily="18" charset="0"/>
                          </a:rPr>
                        </m:ctrlPr>
                      </m:naryPr>
                      <m:sub>
                        <m:r>
                          <m:rPr>
                            <m:brk m:alnAt="7"/>
                          </m:rPr>
                          <a:rPr lang="en-US" sz="3400" i="1">
                            <a:latin typeface="Cambria Math" panose="02040503050406030204" pitchFamily="18" charset="0"/>
                          </a:rPr>
                          <m:t>𝑗</m:t>
                        </m:r>
                      </m:sub>
                      <m:sup/>
                      <m:e>
                        <m:sSub>
                          <m:sSubPr>
                            <m:ctrlPr>
                              <a:rPr lang="en-US" sz="3400" i="1">
                                <a:latin typeface="Cambria Math" panose="02040503050406030204" pitchFamily="18" charset="0"/>
                              </a:rPr>
                            </m:ctrlPr>
                          </m:sSubPr>
                          <m:e>
                            <m:r>
                              <a:rPr lang="en-US" sz="3400" i="1">
                                <a:latin typeface="Cambria Math" panose="02040503050406030204" pitchFamily="18" charset="0"/>
                              </a:rPr>
                              <m:t>𝑎</m:t>
                            </m:r>
                          </m:e>
                          <m:sub>
                            <m:r>
                              <a:rPr lang="en-US" sz="3400" b="0" i="1" smtClean="0">
                                <a:latin typeface="Cambria Math" panose="02040503050406030204" pitchFamily="18" charset="0"/>
                              </a:rPr>
                              <m:t>2</m:t>
                            </m:r>
                            <m:r>
                              <a:rPr lang="en-US" sz="3400" i="1">
                                <a:latin typeface="Cambria Math" panose="02040503050406030204" pitchFamily="18" charset="0"/>
                              </a:rPr>
                              <m:t>𝑗</m:t>
                            </m:r>
                          </m:sub>
                        </m:sSub>
                        <m:sSub>
                          <m:sSubPr>
                            <m:ctrlPr>
                              <a:rPr lang="en-US" sz="3400" i="1">
                                <a:latin typeface="Cambria Math" panose="02040503050406030204" pitchFamily="18" charset="0"/>
                              </a:rPr>
                            </m:ctrlPr>
                          </m:sSubPr>
                          <m:e>
                            <m:r>
                              <a:rPr lang="en-US" sz="3400" i="1">
                                <a:latin typeface="Cambria Math" panose="02040503050406030204" pitchFamily="18" charset="0"/>
                              </a:rPr>
                              <m:t>𝑥</m:t>
                            </m:r>
                          </m:e>
                          <m:sub>
                            <m:r>
                              <a:rPr lang="en-US" sz="3400" i="1">
                                <a:latin typeface="Cambria Math" panose="02040503050406030204" pitchFamily="18" charset="0"/>
                              </a:rPr>
                              <m:t>𝑗</m:t>
                            </m:r>
                          </m:sub>
                        </m:sSub>
                      </m:e>
                    </m:nary>
                    <m:r>
                      <a:rPr lang="en-US" sz="3400" i="1">
                        <a:latin typeface="Cambria Math" panose="02040503050406030204" pitchFamily="18" charset="0"/>
                      </a:rPr>
                      <m:t>−</m:t>
                    </m:r>
                    <m:sSub>
                      <m:sSubPr>
                        <m:ctrlPr>
                          <a:rPr lang="en-US" sz="3400" i="1">
                            <a:latin typeface="Cambria Math" panose="02040503050406030204" pitchFamily="18" charset="0"/>
                            <a:ea typeface="Cambria Math" panose="02040503050406030204" pitchFamily="18" charset="0"/>
                          </a:rPr>
                        </m:ctrlPr>
                      </m:sSubPr>
                      <m:e>
                        <m:r>
                          <a:rPr lang="en-US" sz="3400" i="1">
                            <a:latin typeface="Cambria Math" panose="02040503050406030204" pitchFamily="18" charset="0"/>
                            <a:ea typeface="Cambria Math" panose="02040503050406030204" pitchFamily="18" charset="0"/>
                          </a:rPr>
                          <m:t>𝑏</m:t>
                        </m:r>
                      </m:e>
                      <m:sub>
                        <m:r>
                          <a:rPr lang="en-US" sz="3400" b="0" i="1" smtClean="0">
                            <a:latin typeface="Cambria Math" panose="02040503050406030204" pitchFamily="18" charset="0"/>
                            <a:ea typeface="Cambria Math" panose="02040503050406030204" pitchFamily="18" charset="0"/>
                          </a:rPr>
                          <m:t>2</m:t>
                        </m:r>
                      </m:sub>
                    </m:sSub>
                    <m:r>
                      <a:rPr lang="en-US" sz="3400" i="1">
                        <a:latin typeface="Cambria Math" panose="02040503050406030204" pitchFamily="18" charset="0"/>
                        <a:ea typeface="Cambria Math" panose="02040503050406030204" pitchFamily="18" charset="0"/>
                      </a:rPr>
                      <m:t>≤</m:t>
                    </m:r>
                    <m:r>
                      <a:rPr lang="en-US" sz="3400" i="1">
                        <a:latin typeface="Cambria Math" panose="02040503050406030204" pitchFamily="18" charset="0"/>
                        <a:ea typeface="Cambria Math" panose="02040503050406030204" pitchFamily="18" charset="0"/>
                      </a:rPr>
                      <m:t>𝑀</m:t>
                    </m:r>
                    <m:d>
                      <m:dPr>
                        <m:ctrlPr>
                          <a:rPr lang="en-US" sz="3400" i="1" smtClean="0">
                            <a:latin typeface="Cambria Math" panose="02040503050406030204" pitchFamily="18" charset="0"/>
                            <a:ea typeface="Cambria Math" panose="02040503050406030204" pitchFamily="18" charset="0"/>
                          </a:rPr>
                        </m:ctrlPr>
                      </m:dPr>
                      <m:e>
                        <m:r>
                          <a:rPr lang="en-US" sz="3400" b="0" i="1" smtClean="0">
                            <a:latin typeface="Cambria Math" panose="02040503050406030204" pitchFamily="18" charset="0"/>
                            <a:ea typeface="Cambria Math" panose="02040503050406030204" pitchFamily="18" charset="0"/>
                          </a:rPr>
                          <m:t>1−</m:t>
                        </m:r>
                        <m:r>
                          <a:rPr lang="en-US" sz="3400" b="0" i="1" smtClean="0">
                            <a:latin typeface="Cambria Math" panose="02040503050406030204" pitchFamily="18" charset="0"/>
                            <a:ea typeface="Cambria Math" panose="02040503050406030204" pitchFamily="18" charset="0"/>
                          </a:rPr>
                          <m:t>𝑦</m:t>
                        </m:r>
                      </m:e>
                    </m:d>
                  </m:oMath>
                </a14:m>
                <a:r>
                  <a:rPr lang="en-US" sz="3400" dirty="0"/>
                  <a:t>	(2)</a:t>
                </a:r>
              </a:p>
              <a:p>
                <a:pPr marL="0" indent="0">
                  <a:lnSpc>
                    <a:spcPct val="120000"/>
                  </a:lnSpc>
                  <a:spcBef>
                    <a:spcPts val="0"/>
                  </a:spcBef>
                  <a:buNone/>
                </a:pPr>
                <a:r>
                  <a:rPr lang="en-US" sz="3400" dirty="0"/>
                  <a:t>Note that:</a:t>
                </a:r>
              </a:p>
              <a:p>
                <a:pPr lvl="1">
                  <a:lnSpc>
                    <a:spcPct val="120000"/>
                  </a:lnSpc>
                  <a:spcBef>
                    <a:spcPts val="0"/>
                  </a:spcBef>
                </a:pPr>
                <a:r>
                  <a:rPr lang="en-US" sz="3400" dirty="0"/>
                  <a:t>If </a:t>
                </a:r>
                <a14:m>
                  <m:oMath xmlns:m="http://schemas.openxmlformats.org/officeDocument/2006/math">
                    <m:r>
                      <a:rPr lang="en-US" sz="3400" b="0" i="1" smtClean="0">
                        <a:latin typeface="Cambria Math" panose="02040503050406030204" pitchFamily="18" charset="0"/>
                      </a:rPr>
                      <m:t>𝑦</m:t>
                    </m:r>
                    <m:r>
                      <a:rPr lang="en-US" sz="3400" b="0" i="1" smtClean="0">
                        <a:latin typeface="Cambria Math" panose="02040503050406030204" pitchFamily="18" charset="0"/>
                      </a:rPr>
                      <m:t>=0</m:t>
                    </m:r>
                  </m:oMath>
                </a14:m>
                <a:r>
                  <a:rPr lang="en-US" sz="3400" dirty="0"/>
                  <a:t> : (2) becomes redundant</a:t>
                </a:r>
              </a:p>
              <a:p>
                <a:pPr lvl="1">
                  <a:lnSpc>
                    <a:spcPct val="120000"/>
                  </a:lnSpc>
                  <a:spcBef>
                    <a:spcPts val="0"/>
                  </a:spcBef>
                </a:pPr>
                <a:r>
                  <a:rPr lang="en-US" sz="3400" dirty="0"/>
                  <a:t>If </a:t>
                </a:r>
                <a14:m>
                  <m:oMath xmlns:m="http://schemas.openxmlformats.org/officeDocument/2006/math">
                    <m:r>
                      <a:rPr lang="en-US" sz="3400" i="1">
                        <a:latin typeface="Cambria Math" panose="02040503050406030204" pitchFamily="18" charset="0"/>
                      </a:rPr>
                      <m:t>𝑦</m:t>
                    </m:r>
                    <m:r>
                      <a:rPr lang="en-US" sz="3400" i="1">
                        <a:latin typeface="Cambria Math" panose="02040503050406030204" pitchFamily="18" charset="0"/>
                      </a:rPr>
                      <m:t>=1</m:t>
                    </m:r>
                  </m:oMath>
                </a14:m>
                <a:r>
                  <a:rPr lang="en-US" sz="3400" dirty="0"/>
                  <a:t> : (1) becomes redundant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05" t="-2975" r="-646" b="-1983"/>
                </a:stretch>
              </a:blipFill>
            </p:spPr>
            <p:txBody>
              <a:bodyPr/>
              <a:lstStyle/>
              <a:p>
                <a:r>
                  <a:rPr lang="en-US">
                    <a:noFill/>
                  </a:rPr>
                  <a:t> </a:t>
                </a:r>
              </a:p>
            </p:txBody>
          </p:sp>
        </mc:Fallback>
      </mc:AlternateContent>
    </p:spTree>
    <p:extLst>
      <p:ext uri="{BB962C8B-B14F-4D97-AF65-F5344CB8AC3E}">
        <p14:creationId xmlns:p14="http://schemas.microsoft.com/office/powerpoint/2010/main" val="2105914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r>
                  <a:rPr lang="en-US" u="sng" dirty="0"/>
                  <a:t>Iteration 1</a:t>
                </a:r>
                <a:r>
                  <a:rPr lang="en-US" dirty="0"/>
                  <a:t>: Branching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The two subproblems: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4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CEFF945-87B7-460D-AB1A-7A03866212AD}"/>
              </a:ext>
            </a:extLst>
          </p:cNvPr>
          <p:cNvPicPr>
            <a:picLocks noChangeAspect="1"/>
          </p:cNvPicPr>
          <p:nvPr/>
        </p:nvPicPr>
        <p:blipFill>
          <a:blip r:embed="rId3"/>
          <a:stretch>
            <a:fillRect/>
          </a:stretch>
        </p:blipFill>
        <p:spPr>
          <a:xfrm>
            <a:off x="709290" y="2721510"/>
            <a:ext cx="7693435" cy="2751637"/>
          </a:xfrm>
          <a:prstGeom prst="rect">
            <a:avLst/>
          </a:prstGeom>
        </p:spPr>
      </p:pic>
      <p:pic>
        <p:nvPicPr>
          <p:cNvPr id="5" name="Picture 4">
            <a:extLst>
              <a:ext uri="{FF2B5EF4-FFF2-40B4-BE49-F238E27FC236}">
                <a16:creationId xmlns:a16="http://schemas.microsoft.com/office/drawing/2014/main" id="{6F5AADCC-59D2-4E7D-91E3-249E3C68E7F6}"/>
              </a:ext>
            </a:extLst>
          </p:cNvPr>
          <p:cNvPicPr>
            <a:picLocks noChangeAspect="1"/>
          </p:cNvPicPr>
          <p:nvPr/>
        </p:nvPicPr>
        <p:blipFill>
          <a:blip r:embed="rId4"/>
          <a:stretch>
            <a:fillRect/>
          </a:stretch>
        </p:blipFill>
        <p:spPr>
          <a:xfrm>
            <a:off x="5522013" y="2721511"/>
            <a:ext cx="7693432" cy="2751636"/>
          </a:xfrm>
          <a:prstGeom prst="rect">
            <a:avLst/>
          </a:prstGeom>
        </p:spPr>
      </p:pic>
    </p:spTree>
    <p:extLst>
      <p:ext uri="{BB962C8B-B14F-4D97-AF65-F5344CB8AC3E}">
        <p14:creationId xmlns:p14="http://schemas.microsoft.com/office/powerpoint/2010/main" val="2771874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dirty="0"/>
                  <a:t>Solution of (LP1): </a:t>
                </a:r>
                <a14:m>
                  <m:oMath xmlns:m="http://schemas.openxmlformats.org/officeDocument/2006/math">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0</m:t>
                    </m:r>
                    <m:r>
                      <a:rPr lang="en-US" i="1">
                        <a:solidFill>
                          <a:prstClr val="black"/>
                        </a:solidFill>
                        <a:latin typeface="Cambria Math" panose="02040503050406030204" pitchFamily="18" charset="0"/>
                      </a:rPr>
                      <m:t>,1,0,1)</m:t>
                    </m:r>
                  </m:oMath>
                </a14:m>
                <a:r>
                  <a:rPr lang="en-US" dirty="0">
                    <a:solidFill>
                      <a:prstClr val="black"/>
                    </a:solidFill>
                  </a:rPr>
                  <a:t>;  </a:t>
                </a:r>
                <a14:m>
                  <m:oMath xmlns:m="http://schemas.openxmlformats.org/officeDocument/2006/math">
                    <m:r>
                      <a:rPr lang="en-US" i="1" dirty="0">
                        <a:solidFill>
                          <a:prstClr val="black"/>
                        </a:solidFill>
                        <a:latin typeface="Cambria Math" panose="02040503050406030204" pitchFamily="18" charset="0"/>
                      </a:rPr>
                      <m:t>𝑧</m:t>
                    </m:r>
                    <m:r>
                      <a:rPr lang="en-US" i="1" dirty="0">
                        <a:solidFill>
                          <a:prstClr val="black"/>
                        </a:solidFill>
                        <a:latin typeface="Cambria Math" panose="02040503050406030204" pitchFamily="18" charset="0"/>
                      </a:rPr>
                      <m:t>=−</m:t>
                    </m:r>
                  </m:oMath>
                </a14:m>
                <a:r>
                  <a:rPr lang="en-US" dirty="0"/>
                  <a:t>9</a:t>
                </a:r>
              </a:p>
              <a:p>
                <a:pPr marL="0" indent="0">
                  <a:buNone/>
                </a:pPr>
                <a:r>
                  <a:rPr lang="en-US" dirty="0"/>
                  <a:t>Solution of (LP2): </a:t>
                </a:r>
                <a14:m>
                  <m:oMath xmlns:m="http://schemas.openxmlformats.org/officeDocument/2006/math">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1,</m:t>
                    </m:r>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4</m:t>
                        </m:r>
                      </m:num>
                      <m:den>
                        <m:r>
                          <a:rPr lang="en-US" b="0" i="1" smtClean="0">
                            <a:solidFill>
                              <a:prstClr val="black"/>
                            </a:solidFill>
                            <a:latin typeface="Cambria Math" panose="02040503050406030204" pitchFamily="18" charset="0"/>
                          </a:rPr>
                          <m:t>5</m:t>
                        </m:r>
                      </m:den>
                    </m:f>
                    <m:r>
                      <a:rPr lang="en-US" i="1">
                        <a:solidFill>
                          <a:prstClr val="black"/>
                        </a:solidFill>
                        <a:latin typeface="Cambria Math" panose="02040503050406030204" pitchFamily="18" charset="0"/>
                      </a:rPr>
                      <m:t>,0,</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4</m:t>
                        </m:r>
                      </m:num>
                      <m:den>
                        <m:r>
                          <a:rPr lang="en-US" i="1">
                            <a:solidFill>
                              <a:prstClr val="black"/>
                            </a:solidFill>
                            <a:latin typeface="Cambria Math" panose="02040503050406030204" pitchFamily="18" charset="0"/>
                          </a:rPr>
                          <m:t>5</m:t>
                        </m:r>
                      </m:den>
                    </m:f>
                    <m:r>
                      <a:rPr lang="en-US" i="1">
                        <a:solidFill>
                          <a:prstClr val="black"/>
                        </a:solidFill>
                        <a:latin typeface="Cambria Math" panose="02040503050406030204" pitchFamily="18" charset="0"/>
                      </a:rPr>
                      <m:t>)</m:t>
                    </m:r>
                  </m:oMath>
                </a14:m>
                <a:r>
                  <a:rPr lang="en-US" dirty="0">
                    <a:solidFill>
                      <a:prstClr val="black"/>
                    </a:solidFill>
                  </a:rPr>
                  <a:t>;  </a:t>
                </a:r>
                <a14:m>
                  <m:oMath xmlns:m="http://schemas.openxmlformats.org/officeDocument/2006/math">
                    <m:r>
                      <a:rPr lang="en-US" i="1" dirty="0">
                        <a:solidFill>
                          <a:prstClr val="black"/>
                        </a:solidFill>
                        <a:latin typeface="Cambria Math" panose="02040503050406030204" pitchFamily="18" charset="0"/>
                      </a:rPr>
                      <m:t>𝑧</m:t>
                    </m:r>
                    <m:r>
                      <a:rPr lang="en-US" i="1" dirty="0">
                        <a:solidFill>
                          <a:prstClr val="black"/>
                        </a:solidFill>
                        <a:latin typeface="Cambria Math" panose="02040503050406030204" pitchFamily="18" charset="0"/>
                      </a:rPr>
                      <m:t>=−16</m:t>
                    </m:r>
                    <m:f>
                      <m:fPr>
                        <m:ctrlPr>
                          <a:rPr lang="en-US" i="1" dirty="0">
                            <a:solidFill>
                              <a:prstClr val="black"/>
                            </a:solidFill>
                            <a:latin typeface="Cambria Math" panose="02040503050406030204" pitchFamily="18" charset="0"/>
                          </a:rPr>
                        </m:ctrlPr>
                      </m:fPr>
                      <m:num>
                        <m:r>
                          <a:rPr lang="en-US" i="1" dirty="0">
                            <a:solidFill>
                              <a:prstClr val="black"/>
                            </a:solidFill>
                            <a:latin typeface="Cambria Math" panose="02040503050406030204" pitchFamily="18" charset="0"/>
                          </a:rPr>
                          <m:t>1</m:t>
                        </m:r>
                      </m:num>
                      <m:den>
                        <m:r>
                          <a:rPr lang="en-US" b="0" i="1" dirty="0" smtClean="0">
                            <a:solidFill>
                              <a:prstClr val="black"/>
                            </a:solidFill>
                            <a:latin typeface="Cambria Math" panose="02040503050406030204" pitchFamily="18" charset="0"/>
                          </a:rPr>
                          <m:t>5</m:t>
                        </m:r>
                      </m:den>
                    </m:f>
                  </m:oMath>
                </a14:m>
                <a:r>
                  <a:rPr lang="en-US" dirty="0"/>
                  <a:t> </a:t>
                </a:r>
              </a:p>
              <a:p>
                <a:pPr marL="0" indent="0">
                  <a:buNone/>
                </a:pPr>
                <a:endParaRPr lang="en-US" dirty="0"/>
              </a:p>
              <a:p>
                <a:pPr marL="0" indent="0">
                  <a:buNone/>
                </a:pPr>
                <a:r>
                  <a:rPr lang="en-US" dirty="0"/>
                  <a:t>Lower bounds: </a:t>
                </a:r>
                <a14:m>
                  <m:oMath xmlns:m="http://schemas.openxmlformats.org/officeDocument/2006/math">
                    <m:sSub>
                      <m:sSubPr>
                        <m:ctrlPr>
                          <a:rPr lang="en-US" i="1">
                            <a:solidFill>
                              <a:prstClr val="black"/>
                            </a:solidFill>
                            <a:latin typeface="Cambria Math" panose="02040503050406030204" pitchFamily="18" charset="0"/>
                          </a:rPr>
                        </m:ctrlPr>
                      </m:sSubPr>
                      <m:e>
                        <m:bar>
                          <m:barPr>
                            <m:ctrlPr>
                              <a:rPr lang="en-US" i="1">
                                <a:solidFill>
                                  <a:prstClr val="black"/>
                                </a:solidFill>
                                <a:latin typeface="Cambria Math" panose="02040503050406030204" pitchFamily="18" charset="0"/>
                              </a:rPr>
                            </m:ctrlPr>
                          </m:barPr>
                          <m:e>
                            <m:r>
                              <a:rPr lang="en-US" i="1">
                                <a:solidFill>
                                  <a:prstClr val="black"/>
                                </a:solidFill>
                                <a:latin typeface="Cambria Math" panose="02040503050406030204" pitchFamily="18" charset="0"/>
                              </a:rPr>
                              <m:t>𝑧</m:t>
                            </m:r>
                          </m:e>
                        </m:bar>
                      </m:e>
                      <m:sub>
                        <m:r>
                          <a:rPr lang="en-US" i="1">
                            <a:solidFill>
                              <a:prstClr val="black"/>
                            </a:solidFill>
                            <a:latin typeface="Cambria Math" panose="02040503050406030204" pitchFamily="18" charset="0"/>
                          </a:rPr>
                          <m:t>𝐼𝑃</m:t>
                        </m:r>
                        <m:r>
                          <a:rPr lang="en-US" b="0" i="1" smtClean="0">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=−16</m:t>
                    </m:r>
                  </m:oMath>
                </a14:m>
                <a:endParaRPr lang="en-US" dirty="0"/>
              </a:p>
              <a:p>
                <a:pPr marL="0" indent="0">
                  <a:buNone/>
                </a:pPr>
                <a:endParaRPr lang="en-US" dirty="0"/>
              </a:p>
              <a:p>
                <a:pPr marL="0" indent="0">
                  <a:lnSpc>
                    <a:spcPct val="110000"/>
                  </a:lnSpc>
                  <a:spcBef>
                    <a:spcPts val="0"/>
                  </a:spcBef>
                  <a:buNone/>
                </a:pPr>
                <a:r>
                  <a:rPr lang="en-US" dirty="0"/>
                  <a:t>(LP1) has integer solution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Update the current best objective value </a:t>
                </a:r>
                <a14:m>
                  <m:oMath xmlns:m="http://schemas.openxmlformats.org/officeDocument/2006/math">
                    <m:sSup>
                      <m:sSupPr>
                        <m:ctrlPr>
                          <a:rPr lang="en-US" i="1" dirty="0" smtClean="0">
                            <a:solidFill>
                              <a:prstClr val="black"/>
                            </a:solidFill>
                            <a:latin typeface="Cambria Math" panose="02040503050406030204" pitchFamily="18" charset="0"/>
                          </a:rPr>
                        </m:ctrlPr>
                      </m:sSupPr>
                      <m:e>
                        <m:r>
                          <a:rPr lang="en-US" b="0" i="1" dirty="0" smtClean="0">
                            <a:solidFill>
                              <a:prstClr val="black"/>
                            </a:solidFill>
                            <a:latin typeface="Cambria Math" panose="02040503050406030204" pitchFamily="18" charset="0"/>
                          </a:rPr>
                          <m:t>𝑧</m:t>
                        </m:r>
                      </m:e>
                      <m:sup>
                        <m:r>
                          <a:rPr lang="en-US" b="0" i="1" dirty="0" smtClean="0">
                            <a:solidFill>
                              <a:prstClr val="black"/>
                            </a:solidFill>
                            <a:latin typeface="Cambria Math" panose="02040503050406030204" pitchFamily="18" charset="0"/>
                          </a:rPr>
                          <m:t>∗</m:t>
                        </m:r>
                      </m:sup>
                    </m:sSup>
                    <m:r>
                      <a:rPr lang="en-US" i="1" dirty="0">
                        <a:solidFill>
                          <a:prstClr val="black"/>
                        </a:solidFill>
                        <a:latin typeface="Cambria Math" panose="02040503050406030204" pitchFamily="18" charset="0"/>
                      </a:rPr>
                      <m:t>=−</m:t>
                    </m:r>
                    <m:r>
                      <a:rPr lang="en-US" b="0" i="1" dirty="0" smtClean="0">
                        <a:solidFill>
                          <a:prstClr val="black"/>
                        </a:solidFill>
                        <a:latin typeface="Cambria Math" panose="02040503050406030204" pitchFamily="18" charset="0"/>
                      </a:rPr>
                      <m:t>9</m:t>
                    </m:r>
                  </m:oMath>
                </a14:m>
                <a:r>
                  <a:rPr lang="en-US" dirty="0"/>
                  <a:t>.</a:t>
                </a:r>
              </a:p>
              <a:p>
                <a:pPr marL="0" indent="0">
                  <a:buNone/>
                </a:pPr>
                <a:endParaRPr lang="en-US" dirty="0"/>
              </a:p>
              <a:p>
                <a:pPr marL="0" indent="0" algn="just">
                  <a:buNone/>
                </a:pPr>
                <a:r>
                  <a:rPr lang="en-US" dirty="0"/>
                  <a:t>(IP1) is fathomed due to integrality. Hence, (IP2) will be considered for branching in the next iteration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r="-999"/>
                </a:stretch>
              </a:blipFill>
            </p:spPr>
            <p:txBody>
              <a:bodyPr/>
              <a:lstStyle/>
              <a:p>
                <a:r>
                  <a:rPr lang="en-US">
                    <a:noFill/>
                  </a:rPr>
                  <a:t> </a:t>
                </a:r>
              </a:p>
            </p:txBody>
          </p:sp>
        </mc:Fallback>
      </mc:AlternateContent>
    </p:spTree>
    <p:extLst>
      <p:ext uri="{BB962C8B-B14F-4D97-AF65-F5344CB8AC3E}">
        <p14:creationId xmlns:p14="http://schemas.microsoft.com/office/powerpoint/2010/main" val="2021658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r>
                  <a:rPr lang="en-US" u="sng" dirty="0"/>
                  <a:t>Iteration 2</a:t>
                </a:r>
                <a:r>
                  <a:rPr lang="en-US" dirty="0"/>
                  <a:t>: Branching subproblem (IP2) based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4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4E4D801-E457-40FB-8C7D-3C49B1985B96}"/>
              </a:ext>
            </a:extLst>
          </p:cNvPr>
          <p:cNvPicPr>
            <a:picLocks noChangeAspect="1"/>
          </p:cNvPicPr>
          <p:nvPr/>
        </p:nvPicPr>
        <p:blipFill>
          <a:blip r:embed="rId3"/>
          <a:stretch>
            <a:fillRect/>
          </a:stretch>
        </p:blipFill>
        <p:spPr>
          <a:xfrm>
            <a:off x="657723" y="2652207"/>
            <a:ext cx="6853810" cy="2458610"/>
          </a:xfrm>
          <a:prstGeom prst="rect">
            <a:avLst/>
          </a:prstGeom>
        </p:spPr>
      </p:pic>
      <p:pic>
        <p:nvPicPr>
          <p:cNvPr id="5" name="Picture 4">
            <a:extLst>
              <a:ext uri="{FF2B5EF4-FFF2-40B4-BE49-F238E27FC236}">
                <a16:creationId xmlns:a16="http://schemas.microsoft.com/office/drawing/2014/main" id="{3492AF96-747E-49F4-BB97-40923431855B}"/>
              </a:ext>
            </a:extLst>
          </p:cNvPr>
          <p:cNvPicPr>
            <a:picLocks noChangeAspect="1"/>
          </p:cNvPicPr>
          <p:nvPr/>
        </p:nvPicPr>
        <p:blipFill>
          <a:blip r:embed="rId4"/>
          <a:stretch>
            <a:fillRect/>
          </a:stretch>
        </p:blipFill>
        <p:spPr>
          <a:xfrm>
            <a:off x="5879075" y="2652205"/>
            <a:ext cx="6853808" cy="2458609"/>
          </a:xfrm>
          <a:prstGeom prst="rect">
            <a:avLst/>
          </a:prstGeom>
        </p:spPr>
      </p:pic>
    </p:spTree>
    <p:extLst>
      <p:ext uri="{BB962C8B-B14F-4D97-AF65-F5344CB8AC3E}">
        <p14:creationId xmlns:p14="http://schemas.microsoft.com/office/powerpoint/2010/main" val="2994378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Solution of (LP3): </a:t>
                </a:r>
                <a14:m>
                  <m:oMath xmlns:m="http://schemas.openxmlformats.org/officeDocument/2006/math">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=(0,</m:t>
                    </m:r>
                    <m:r>
                      <a:rPr lang="en-US" b="0" i="1" smtClean="0">
                        <a:solidFill>
                          <a:prstClr val="black"/>
                        </a:solidFill>
                        <a:latin typeface="Cambria Math" panose="02040503050406030204" pitchFamily="18" charset="0"/>
                      </a:rPr>
                      <m:t>0</m:t>
                    </m:r>
                    <m:r>
                      <a:rPr lang="en-US" i="1">
                        <a:solidFill>
                          <a:prstClr val="black"/>
                        </a:solidFill>
                        <a:latin typeface="Cambria Math" panose="02040503050406030204" pitchFamily="18" charset="0"/>
                      </a:rPr>
                      <m:t>,</m:t>
                    </m:r>
                    <m:f>
                      <m:fPr>
                        <m:ctrlPr>
                          <a:rPr lang="en-US"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4</m:t>
                        </m:r>
                      </m:num>
                      <m:den>
                        <m:r>
                          <a:rPr lang="en-US" b="0" i="1" smtClean="0">
                            <a:solidFill>
                              <a:prstClr val="black"/>
                            </a:solidFill>
                            <a:latin typeface="Cambria Math" panose="02040503050406030204" pitchFamily="18" charset="0"/>
                          </a:rPr>
                          <m:t>5</m:t>
                        </m:r>
                      </m:den>
                    </m:f>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0</m:t>
                    </m:r>
                    <m:r>
                      <a:rPr lang="en-US" i="1">
                        <a:solidFill>
                          <a:prstClr val="black"/>
                        </a:solidFill>
                        <a:latin typeface="Cambria Math" panose="02040503050406030204" pitchFamily="18" charset="0"/>
                      </a:rPr>
                      <m:t>)</m:t>
                    </m:r>
                  </m:oMath>
                </a14:m>
                <a:r>
                  <a:rPr lang="en-US" dirty="0">
                    <a:solidFill>
                      <a:prstClr val="black"/>
                    </a:solidFill>
                  </a:rPr>
                  <a:t>;  </a:t>
                </a:r>
                <a14:m>
                  <m:oMath xmlns:m="http://schemas.openxmlformats.org/officeDocument/2006/math">
                    <m:r>
                      <a:rPr lang="en-US" i="1" dirty="0">
                        <a:solidFill>
                          <a:prstClr val="black"/>
                        </a:solidFill>
                        <a:latin typeface="Cambria Math" panose="02040503050406030204" pitchFamily="18" charset="0"/>
                      </a:rPr>
                      <m:t>𝑧</m:t>
                    </m:r>
                    <m:r>
                      <a:rPr lang="en-US" i="1" dirty="0">
                        <a:solidFill>
                          <a:prstClr val="black"/>
                        </a:solidFill>
                        <a:latin typeface="Cambria Math" panose="02040503050406030204" pitchFamily="18" charset="0"/>
                      </a:rPr>
                      <m:t>=−13</m:t>
                    </m:r>
                    <m:f>
                      <m:fPr>
                        <m:ctrlPr>
                          <a:rPr lang="en-US" b="0" i="1" dirty="0" smtClean="0">
                            <a:solidFill>
                              <a:prstClr val="black"/>
                            </a:solidFill>
                            <a:latin typeface="Cambria Math" panose="02040503050406030204" pitchFamily="18" charset="0"/>
                          </a:rPr>
                        </m:ctrlPr>
                      </m:fPr>
                      <m:num>
                        <m:r>
                          <a:rPr lang="en-US" b="0" i="1" dirty="0" smtClean="0">
                            <a:solidFill>
                              <a:prstClr val="black"/>
                            </a:solidFill>
                            <a:latin typeface="Cambria Math" panose="02040503050406030204" pitchFamily="18" charset="0"/>
                          </a:rPr>
                          <m:t>4</m:t>
                        </m:r>
                      </m:num>
                      <m:den>
                        <m:r>
                          <a:rPr lang="en-US" b="0" i="1" dirty="0" smtClean="0">
                            <a:solidFill>
                              <a:prstClr val="black"/>
                            </a:solidFill>
                            <a:latin typeface="Cambria Math" panose="02040503050406030204" pitchFamily="18" charset="0"/>
                          </a:rPr>
                          <m:t>5</m:t>
                        </m:r>
                      </m:den>
                    </m:f>
                  </m:oMath>
                </a14:m>
                <a:endParaRPr lang="en-US" dirty="0"/>
              </a:p>
              <a:p>
                <a:pPr marL="0" indent="0">
                  <a:buNone/>
                </a:pPr>
                <a:r>
                  <a:rPr lang="en-US" dirty="0"/>
                  <a:t>Solution of (LP4): </a:t>
                </a:r>
                <a14:m>
                  <m:oMath xmlns:m="http://schemas.openxmlformats.org/officeDocument/2006/math">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1</m:t>
                    </m:r>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1</m:t>
                    </m:r>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0,</m:t>
                    </m:r>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1</m:t>
                        </m:r>
                      </m:num>
                      <m:den>
                        <m:r>
                          <a:rPr lang="en-US" b="0" i="1" smtClean="0">
                            <a:solidFill>
                              <a:prstClr val="black"/>
                            </a:solidFill>
                            <a:latin typeface="Cambria Math" panose="02040503050406030204" pitchFamily="18" charset="0"/>
                          </a:rPr>
                          <m:t>2</m:t>
                        </m:r>
                      </m:den>
                    </m:f>
                    <m:r>
                      <a:rPr lang="en-US" i="1">
                        <a:solidFill>
                          <a:prstClr val="black"/>
                        </a:solidFill>
                        <a:latin typeface="Cambria Math" panose="02040503050406030204" pitchFamily="18" charset="0"/>
                      </a:rPr>
                      <m:t>)</m:t>
                    </m:r>
                  </m:oMath>
                </a14:m>
                <a:r>
                  <a:rPr lang="en-US" dirty="0">
                    <a:solidFill>
                      <a:prstClr val="black"/>
                    </a:solidFill>
                  </a:rPr>
                  <a:t>;  </a:t>
                </a:r>
                <a14:m>
                  <m:oMath xmlns:m="http://schemas.openxmlformats.org/officeDocument/2006/math">
                    <m:r>
                      <a:rPr lang="en-US" i="1" dirty="0">
                        <a:solidFill>
                          <a:prstClr val="black"/>
                        </a:solidFill>
                        <a:latin typeface="Cambria Math" panose="02040503050406030204" pitchFamily="18" charset="0"/>
                      </a:rPr>
                      <m:t>𝑧</m:t>
                    </m:r>
                    <m:r>
                      <a:rPr lang="en-US" i="1" dirty="0">
                        <a:solidFill>
                          <a:prstClr val="black"/>
                        </a:solidFill>
                        <a:latin typeface="Cambria Math" panose="02040503050406030204" pitchFamily="18" charset="0"/>
                      </a:rPr>
                      <m:t>=−16</m:t>
                    </m:r>
                  </m:oMath>
                </a14:m>
                <a:endParaRPr lang="en-US" dirty="0"/>
              </a:p>
              <a:p>
                <a:pPr marL="0" indent="0">
                  <a:buNone/>
                </a:pPr>
                <a:endParaRPr lang="en-US" dirty="0"/>
              </a:p>
              <a:p>
                <a:pPr marL="0" indent="0">
                  <a:buNone/>
                </a:pPr>
                <a:r>
                  <a:rPr lang="en-US" dirty="0"/>
                  <a:t>Lower bounds: </a:t>
                </a:r>
                <a14:m>
                  <m:oMath xmlns:m="http://schemas.openxmlformats.org/officeDocument/2006/math">
                    <m:sSub>
                      <m:sSubPr>
                        <m:ctrlPr>
                          <a:rPr lang="en-US" i="1">
                            <a:solidFill>
                              <a:prstClr val="black"/>
                            </a:solidFill>
                            <a:latin typeface="Cambria Math" panose="02040503050406030204" pitchFamily="18" charset="0"/>
                          </a:rPr>
                        </m:ctrlPr>
                      </m:sSubPr>
                      <m:e>
                        <m:bar>
                          <m:barPr>
                            <m:ctrlPr>
                              <a:rPr lang="en-US" i="1">
                                <a:solidFill>
                                  <a:prstClr val="black"/>
                                </a:solidFill>
                                <a:latin typeface="Cambria Math" panose="02040503050406030204" pitchFamily="18" charset="0"/>
                              </a:rPr>
                            </m:ctrlPr>
                          </m:barPr>
                          <m:e>
                            <m:r>
                              <a:rPr lang="en-US" i="1">
                                <a:solidFill>
                                  <a:prstClr val="black"/>
                                </a:solidFill>
                                <a:latin typeface="Cambria Math" panose="02040503050406030204" pitchFamily="18" charset="0"/>
                              </a:rPr>
                              <m:t>𝑧</m:t>
                            </m:r>
                          </m:e>
                        </m:bar>
                      </m:e>
                      <m:sub>
                        <m:r>
                          <a:rPr lang="en-US" i="1">
                            <a:solidFill>
                              <a:prstClr val="black"/>
                            </a:solidFill>
                            <a:latin typeface="Cambria Math" panose="02040503050406030204" pitchFamily="18" charset="0"/>
                          </a:rPr>
                          <m:t>𝐼𝑃</m:t>
                        </m:r>
                        <m:r>
                          <a:rPr lang="en-US" b="0" i="1" smtClean="0">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=−1</m:t>
                    </m:r>
                  </m:oMath>
                </a14:m>
                <a:r>
                  <a:rPr lang="en-US" dirty="0"/>
                  <a:t>3 and </a:t>
                </a:r>
                <a14:m>
                  <m:oMath xmlns:m="http://schemas.openxmlformats.org/officeDocument/2006/math">
                    <m:sSub>
                      <m:sSubPr>
                        <m:ctrlPr>
                          <a:rPr lang="en-US" i="1">
                            <a:solidFill>
                              <a:prstClr val="black"/>
                            </a:solidFill>
                            <a:latin typeface="Cambria Math" panose="02040503050406030204" pitchFamily="18" charset="0"/>
                          </a:rPr>
                        </m:ctrlPr>
                      </m:sSubPr>
                      <m:e>
                        <m:bar>
                          <m:barPr>
                            <m:ctrlPr>
                              <a:rPr lang="en-US" i="1">
                                <a:solidFill>
                                  <a:prstClr val="black"/>
                                </a:solidFill>
                                <a:latin typeface="Cambria Math" panose="02040503050406030204" pitchFamily="18" charset="0"/>
                              </a:rPr>
                            </m:ctrlPr>
                          </m:barPr>
                          <m:e>
                            <m:r>
                              <a:rPr lang="en-US" i="1">
                                <a:solidFill>
                                  <a:prstClr val="black"/>
                                </a:solidFill>
                                <a:latin typeface="Cambria Math" panose="02040503050406030204" pitchFamily="18" charset="0"/>
                              </a:rPr>
                              <m:t>𝑧</m:t>
                            </m:r>
                          </m:e>
                        </m:bar>
                      </m:e>
                      <m:sub>
                        <m:r>
                          <a:rPr lang="en-US" i="1">
                            <a:solidFill>
                              <a:prstClr val="black"/>
                            </a:solidFill>
                            <a:latin typeface="Cambria Math" panose="02040503050406030204" pitchFamily="18" charset="0"/>
                          </a:rPr>
                          <m:t>𝐼𝑃</m:t>
                        </m:r>
                        <m:r>
                          <a:rPr lang="en-US" b="0" i="1" smtClean="0">
                            <a:solidFill>
                              <a:prstClr val="black"/>
                            </a:solidFill>
                            <a:latin typeface="Cambria Math" panose="02040503050406030204" pitchFamily="18" charset="0"/>
                          </a:rPr>
                          <m:t>4</m:t>
                        </m:r>
                      </m:sub>
                    </m:sSub>
                    <m:r>
                      <a:rPr lang="en-US" i="1">
                        <a:solidFill>
                          <a:prstClr val="black"/>
                        </a:solidFill>
                        <a:latin typeface="Cambria Math" panose="02040503050406030204" pitchFamily="18" charset="0"/>
                      </a:rPr>
                      <m:t>=−16</m:t>
                    </m:r>
                  </m:oMath>
                </a14:m>
                <a:endParaRPr lang="en-US" dirty="0"/>
              </a:p>
              <a:p>
                <a:pPr marL="0" indent="0">
                  <a:buNone/>
                </a:pPr>
                <a:endParaRPr lang="en-US" dirty="0"/>
              </a:p>
              <a:p>
                <a:pPr marL="0" indent="0" algn="just">
                  <a:buNone/>
                </a:pPr>
                <a:r>
                  <a:rPr lang="en-US" dirty="0"/>
                  <a:t>(IP4) will be considered for branching in the next iteration (</a:t>
                </a:r>
                <a:r>
                  <a:rPr lang="en-US" dirty="0">
                    <a:solidFill>
                      <a:srgbClr val="0070C0"/>
                    </a:solidFill>
                  </a:rPr>
                  <a:t>smaller lower bound</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708" r="-1175"/>
                </a:stretch>
              </a:blipFill>
            </p:spPr>
            <p:txBody>
              <a:bodyPr/>
              <a:lstStyle/>
              <a:p>
                <a:r>
                  <a:rPr lang="en-US">
                    <a:noFill/>
                  </a:rPr>
                  <a:t> </a:t>
                </a:r>
              </a:p>
            </p:txBody>
          </p:sp>
        </mc:Fallback>
      </mc:AlternateContent>
    </p:spTree>
    <p:extLst>
      <p:ext uri="{BB962C8B-B14F-4D97-AF65-F5344CB8AC3E}">
        <p14:creationId xmlns:p14="http://schemas.microsoft.com/office/powerpoint/2010/main" val="776574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Iteration 3</a:t>
                </a:r>
                <a:r>
                  <a:rPr lang="en-US" dirty="0"/>
                  <a:t>: Branching subproblem (IP4) based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B857C00-ED50-47DF-9A2F-D7FB4673BFE4}"/>
              </a:ext>
            </a:extLst>
          </p:cNvPr>
          <p:cNvPicPr>
            <a:picLocks noChangeAspect="1"/>
          </p:cNvPicPr>
          <p:nvPr/>
        </p:nvPicPr>
        <p:blipFill>
          <a:blip r:embed="rId3"/>
          <a:stretch>
            <a:fillRect/>
          </a:stretch>
        </p:blipFill>
        <p:spPr>
          <a:xfrm>
            <a:off x="333620" y="2813030"/>
            <a:ext cx="7880447" cy="1984257"/>
          </a:xfrm>
          <a:prstGeom prst="rect">
            <a:avLst/>
          </a:prstGeom>
        </p:spPr>
      </p:pic>
      <p:pic>
        <p:nvPicPr>
          <p:cNvPr id="5" name="Picture 4">
            <a:extLst>
              <a:ext uri="{FF2B5EF4-FFF2-40B4-BE49-F238E27FC236}">
                <a16:creationId xmlns:a16="http://schemas.microsoft.com/office/drawing/2014/main" id="{526B7DED-B3FD-412C-81F4-756BCC522B46}"/>
              </a:ext>
            </a:extLst>
          </p:cNvPr>
          <p:cNvPicPr>
            <a:picLocks noChangeAspect="1"/>
          </p:cNvPicPr>
          <p:nvPr/>
        </p:nvPicPr>
        <p:blipFill>
          <a:blip r:embed="rId4"/>
          <a:stretch>
            <a:fillRect/>
          </a:stretch>
        </p:blipFill>
        <p:spPr>
          <a:xfrm>
            <a:off x="5734051" y="2813029"/>
            <a:ext cx="7880447" cy="1984257"/>
          </a:xfrm>
          <a:prstGeom prst="rect">
            <a:avLst/>
          </a:prstGeom>
        </p:spPr>
      </p:pic>
    </p:spTree>
    <p:extLst>
      <p:ext uri="{BB962C8B-B14F-4D97-AF65-F5344CB8AC3E}">
        <p14:creationId xmlns:p14="http://schemas.microsoft.com/office/powerpoint/2010/main" val="1358436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Solution of (LP5): </a:t>
                </a:r>
                <a14:m>
                  <m:oMath xmlns:m="http://schemas.openxmlformats.org/officeDocument/2006/math">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1</m:t>
                    </m:r>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1</m:t>
                    </m:r>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0,</m:t>
                    </m:r>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1</m:t>
                        </m:r>
                      </m:num>
                      <m:den>
                        <m:r>
                          <a:rPr lang="en-US" b="0" i="1" smtClean="0">
                            <a:solidFill>
                              <a:prstClr val="black"/>
                            </a:solidFill>
                            <a:latin typeface="Cambria Math" panose="02040503050406030204" pitchFamily="18" charset="0"/>
                          </a:rPr>
                          <m:t>2</m:t>
                        </m:r>
                      </m:den>
                    </m:f>
                    <m:r>
                      <a:rPr lang="en-US" i="1">
                        <a:solidFill>
                          <a:prstClr val="black"/>
                        </a:solidFill>
                        <a:latin typeface="Cambria Math" panose="02040503050406030204" pitchFamily="18" charset="0"/>
                      </a:rPr>
                      <m:t>)</m:t>
                    </m:r>
                  </m:oMath>
                </a14:m>
                <a:r>
                  <a:rPr lang="en-US" dirty="0">
                    <a:solidFill>
                      <a:prstClr val="black"/>
                    </a:solidFill>
                  </a:rPr>
                  <a:t>;  </a:t>
                </a:r>
                <a14:m>
                  <m:oMath xmlns:m="http://schemas.openxmlformats.org/officeDocument/2006/math">
                    <m:r>
                      <a:rPr lang="en-US" i="1" dirty="0">
                        <a:solidFill>
                          <a:prstClr val="black"/>
                        </a:solidFill>
                        <a:latin typeface="Cambria Math" panose="02040503050406030204" pitchFamily="18" charset="0"/>
                      </a:rPr>
                      <m:t>𝑧</m:t>
                    </m:r>
                    <m:r>
                      <a:rPr lang="en-US" i="1" dirty="0">
                        <a:solidFill>
                          <a:prstClr val="black"/>
                        </a:solidFill>
                        <a:latin typeface="Cambria Math" panose="02040503050406030204" pitchFamily="18" charset="0"/>
                      </a:rPr>
                      <m:t>=−16 </m:t>
                    </m:r>
                  </m:oMath>
                </a14:m>
                <a:r>
                  <a:rPr lang="en-US" dirty="0"/>
                  <a:t>	 </a:t>
                </a:r>
              </a:p>
              <a:p>
                <a:pPr marL="0" indent="0">
                  <a:buNone/>
                </a:pPr>
                <a:r>
                  <a:rPr lang="en-US" dirty="0"/>
                  <a:t>Solution of (LP6):  Not exist! Infeasible</a:t>
                </a:r>
              </a:p>
              <a:p>
                <a:pPr marL="0" indent="0">
                  <a:buNone/>
                </a:pPr>
                <a:endParaRPr lang="en-US" dirty="0"/>
              </a:p>
              <a:p>
                <a:pPr marL="0" indent="0">
                  <a:buNone/>
                </a:pPr>
                <a:r>
                  <a:rPr lang="en-US" dirty="0"/>
                  <a:t>Lower bound: </a:t>
                </a:r>
                <a14:m>
                  <m:oMath xmlns:m="http://schemas.openxmlformats.org/officeDocument/2006/math">
                    <m:sSub>
                      <m:sSubPr>
                        <m:ctrlPr>
                          <a:rPr lang="en-US" i="1">
                            <a:solidFill>
                              <a:prstClr val="black"/>
                            </a:solidFill>
                            <a:latin typeface="Cambria Math" panose="02040503050406030204" pitchFamily="18" charset="0"/>
                          </a:rPr>
                        </m:ctrlPr>
                      </m:sSubPr>
                      <m:e>
                        <m:bar>
                          <m:barPr>
                            <m:ctrlPr>
                              <a:rPr lang="en-US" i="1">
                                <a:solidFill>
                                  <a:prstClr val="black"/>
                                </a:solidFill>
                                <a:latin typeface="Cambria Math" panose="02040503050406030204" pitchFamily="18" charset="0"/>
                              </a:rPr>
                            </m:ctrlPr>
                          </m:barPr>
                          <m:e>
                            <m:r>
                              <a:rPr lang="en-US" i="1">
                                <a:solidFill>
                                  <a:prstClr val="black"/>
                                </a:solidFill>
                                <a:latin typeface="Cambria Math" panose="02040503050406030204" pitchFamily="18" charset="0"/>
                              </a:rPr>
                              <m:t>𝑧</m:t>
                            </m:r>
                          </m:e>
                        </m:bar>
                      </m:e>
                      <m:sub>
                        <m:r>
                          <a:rPr lang="en-US" i="1">
                            <a:solidFill>
                              <a:prstClr val="black"/>
                            </a:solidFill>
                            <a:latin typeface="Cambria Math" panose="02040503050406030204" pitchFamily="18" charset="0"/>
                          </a:rPr>
                          <m:t>𝐼𝑃</m:t>
                        </m:r>
                        <m:r>
                          <a:rPr lang="en-US" b="0" i="1" smtClean="0">
                            <a:solidFill>
                              <a:prstClr val="black"/>
                            </a:solidFill>
                            <a:latin typeface="Cambria Math" panose="02040503050406030204" pitchFamily="18" charset="0"/>
                          </a:rPr>
                          <m:t>5</m:t>
                        </m:r>
                      </m:sub>
                    </m:sSub>
                    <m:r>
                      <a:rPr lang="en-US" i="1" smtClean="0">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rPr>
                      <m:t>−1</m:t>
                    </m:r>
                    <m:r>
                      <a:rPr lang="en-US" b="0" i="1" smtClean="0">
                        <a:solidFill>
                          <a:prstClr val="black"/>
                        </a:solidFill>
                        <a:latin typeface="Cambria Math" panose="02040503050406030204" pitchFamily="18" charset="0"/>
                      </a:rPr>
                      <m:t>6</m:t>
                    </m:r>
                  </m:oMath>
                </a14:m>
                <a:r>
                  <a:rPr lang="en-US" dirty="0"/>
                  <a:t> </a:t>
                </a:r>
              </a:p>
              <a:p>
                <a:pPr marL="0" indent="0">
                  <a:buNone/>
                </a:pPr>
                <a:endParaRPr lang="en-US" dirty="0"/>
              </a:p>
              <a:p>
                <a:pPr marL="0" indent="0" algn="just">
                  <a:buNone/>
                </a:pPr>
                <a:r>
                  <a:rPr lang="en-US" dirty="0"/>
                  <a:t>(IP6) is fathomed due to infeasibility.  Hence, (IP5) will be considered for branching in the next iteration.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708" r="-1175"/>
                </a:stretch>
              </a:blipFill>
            </p:spPr>
            <p:txBody>
              <a:bodyPr/>
              <a:lstStyle/>
              <a:p>
                <a:r>
                  <a:rPr lang="en-US">
                    <a:noFill/>
                  </a:rPr>
                  <a:t> </a:t>
                </a:r>
              </a:p>
            </p:txBody>
          </p:sp>
        </mc:Fallback>
      </mc:AlternateContent>
    </p:spTree>
    <p:extLst>
      <p:ext uri="{BB962C8B-B14F-4D97-AF65-F5344CB8AC3E}">
        <p14:creationId xmlns:p14="http://schemas.microsoft.com/office/powerpoint/2010/main" val="2278603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r>
                  <a:rPr lang="en-US" u="sng" dirty="0"/>
                  <a:t>Iteration 4</a:t>
                </a:r>
                <a:r>
                  <a:rPr lang="en-US" dirty="0"/>
                  <a:t>: Branching subproblem (IP5) based 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r>
                  <a:rPr lang="en-US" dirty="0"/>
                  <a:t> </a:t>
                </a:r>
              </a:p>
              <a:p>
                <a:pPr marL="0" indent="0">
                  <a:buNone/>
                </a:pPr>
                <a:endParaRPr lang="en-US" dirty="0"/>
              </a:p>
              <a:p>
                <a:pPr marL="0" indent="0">
                  <a:buNone/>
                </a:pPr>
                <a:r>
                  <a:rPr lang="en-US" dirty="0"/>
                  <a:t>(IP7)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b="0" i="1" smtClean="0">
                        <a:latin typeface="Cambria Math" panose="02040503050406030204" pitchFamily="18" charset="0"/>
                      </a:rPr>
                      <m:t>=0</m:t>
                    </m:r>
                  </m:oMath>
                </a14:m>
                <a:r>
                  <a:rPr lang="en-US" dirty="0"/>
                  <a:t>  and (IP8)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b="0" i="1" smtClean="0">
                        <a:latin typeface="Cambria Math" panose="02040503050406030204" pitchFamily="18" charset="0"/>
                      </a:rPr>
                      <m:t>=1</m:t>
                    </m:r>
                  </m:oMath>
                </a14:m>
                <a:r>
                  <a:rPr lang="en-US" dirty="0"/>
                  <a:t> are not mathematical programs</a:t>
                </a:r>
              </a:p>
              <a:p>
                <a:pPr marL="0" indent="0">
                  <a:buNone/>
                </a:pPr>
                <a:r>
                  <a:rPr lang="en-US" dirty="0"/>
                  <a:t>(IP7)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=(1,1,0,</m:t>
                    </m:r>
                    <m:r>
                      <a:rPr lang="en-US" b="0" i="1" smtClean="0">
                        <a:solidFill>
                          <a:prstClr val="black"/>
                        </a:solidFill>
                        <a:latin typeface="Cambria Math" panose="02040503050406030204" pitchFamily="18" charset="0"/>
                      </a:rPr>
                      <m:t>0</m:t>
                    </m:r>
                    <m:r>
                      <a:rPr lang="en-US" i="1">
                        <a:solidFill>
                          <a:prstClr val="black"/>
                        </a:solidFill>
                        <a:latin typeface="Cambria Math" panose="02040503050406030204" pitchFamily="18" charset="0"/>
                      </a:rPr>
                      <m:t>)</m:t>
                    </m:r>
                  </m:oMath>
                </a14:m>
                <a:r>
                  <a:rPr lang="en-US" dirty="0">
                    <a:solidFill>
                      <a:prstClr val="black"/>
                    </a:solidFill>
                  </a:rPr>
                  <a:t>;  </a:t>
                </a:r>
                <a14:m>
                  <m:oMath xmlns:m="http://schemas.openxmlformats.org/officeDocument/2006/math">
                    <m:r>
                      <a:rPr lang="en-US" i="1" dirty="0">
                        <a:solidFill>
                          <a:prstClr val="black"/>
                        </a:solidFill>
                        <a:latin typeface="Cambria Math" panose="02040503050406030204" pitchFamily="18" charset="0"/>
                      </a:rPr>
                      <m:t>𝑧</m:t>
                    </m:r>
                    <m:r>
                      <a:rPr lang="en-US" i="1" dirty="0">
                        <a:solidFill>
                          <a:prstClr val="black"/>
                        </a:solidFill>
                        <a:latin typeface="Cambria Math" panose="02040503050406030204" pitchFamily="18" charset="0"/>
                      </a:rPr>
                      <m:t>=−14 </m:t>
                    </m:r>
                  </m:oMath>
                </a14:m>
                <a:r>
                  <a:rPr lang="en-US" dirty="0"/>
                  <a:t>: integer solution.</a:t>
                </a:r>
              </a:p>
              <a:p>
                <a:pPr marL="0" indent="0">
                  <a:buNone/>
                </a:pPr>
                <a:r>
                  <a:rPr lang="en-US" dirty="0"/>
                  <a:t>(IP8) 	</a:t>
                </a:r>
                <a14:m>
                  <m:oMath xmlns:m="http://schemas.openxmlformats.org/officeDocument/2006/math">
                    <m:r>
                      <a:rPr lang="en-US" i="1">
                        <a:latin typeface="Cambria Math" panose="02040503050406030204" pitchFamily="18" charset="0"/>
                        <a:ea typeface="Cambria Math" panose="02040503050406030204" pitchFamily="18" charset="0"/>
                      </a:rPr>
                      <m:t>⇒ </m:t>
                    </m:r>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=(1,1,0,</m:t>
                    </m:r>
                    <m:r>
                      <a:rPr lang="en-US" b="0" i="1" smtClean="0">
                        <a:solidFill>
                          <a:prstClr val="black"/>
                        </a:solidFill>
                        <a:latin typeface="Cambria Math" panose="02040503050406030204" pitchFamily="18" charset="0"/>
                      </a:rPr>
                      <m:t>1</m:t>
                    </m:r>
                    <m:r>
                      <a:rPr lang="en-US" i="1">
                        <a:solidFill>
                          <a:prstClr val="black"/>
                        </a:solidFill>
                        <a:latin typeface="Cambria Math" panose="02040503050406030204" pitchFamily="18" charset="0"/>
                      </a:rPr>
                      <m:t>)</m:t>
                    </m:r>
                  </m:oMath>
                </a14:m>
                <a:r>
                  <a:rPr lang="en-US" dirty="0">
                    <a:solidFill>
                      <a:prstClr val="black"/>
                    </a:solidFill>
                  </a:rPr>
                  <a:t>; </a:t>
                </a:r>
                <a:r>
                  <a:rPr lang="en-US" dirty="0"/>
                  <a:t>infeasible.</a:t>
                </a:r>
              </a:p>
              <a:p>
                <a:pPr marL="0" indent="0">
                  <a:buNone/>
                </a:pPr>
                <a:endParaRPr lang="en-US" dirty="0"/>
              </a:p>
              <a:p>
                <a:pPr marL="0" indent="0">
                  <a:buNone/>
                </a:pPr>
                <a:r>
                  <a:rPr lang="en-US" dirty="0"/>
                  <a:t>Update the current best objective value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=−14</m:t>
                    </m:r>
                  </m:oMath>
                </a14:m>
                <a:r>
                  <a:rPr lang="en-US" dirty="0"/>
                  <a:t>.  </a:t>
                </a:r>
              </a:p>
              <a:p>
                <a:pPr marL="0" indent="0">
                  <a:buNone/>
                </a:pPr>
                <a:endParaRPr lang="en-US" dirty="0"/>
              </a:p>
              <a:p>
                <a:pPr marL="0" indent="0">
                  <a:buNone/>
                </a:pPr>
                <a:r>
                  <a:rPr lang="en-US" dirty="0"/>
                  <a:t>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r>
                      <a:rPr lang="en-US" i="1">
                        <a:latin typeface="Cambria Math" panose="02040503050406030204" pitchFamily="18" charset="0"/>
                      </a:rPr>
                      <m:t>=−14</m:t>
                    </m:r>
                  </m:oMath>
                </a14:m>
                <a:r>
                  <a:rPr lang="en-US" dirty="0"/>
                  <a:t>, subproblem (IP3) is also fathomed due to </a:t>
                </a:r>
                <a14:m>
                  <m:oMath xmlns:m="http://schemas.openxmlformats.org/officeDocument/2006/math">
                    <m:sSub>
                      <m:sSubPr>
                        <m:ctrlPr>
                          <a:rPr lang="en-US" i="1">
                            <a:solidFill>
                              <a:prstClr val="black"/>
                            </a:solidFill>
                            <a:latin typeface="Cambria Math" panose="02040503050406030204" pitchFamily="18" charset="0"/>
                          </a:rPr>
                        </m:ctrlPr>
                      </m:sSubPr>
                      <m:e>
                        <m:bar>
                          <m:barPr>
                            <m:ctrlPr>
                              <a:rPr lang="en-US" i="1">
                                <a:solidFill>
                                  <a:prstClr val="black"/>
                                </a:solidFill>
                                <a:latin typeface="Cambria Math" panose="02040503050406030204" pitchFamily="18" charset="0"/>
                              </a:rPr>
                            </m:ctrlPr>
                          </m:barPr>
                          <m:e>
                            <m:r>
                              <a:rPr lang="en-US" i="1">
                                <a:solidFill>
                                  <a:prstClr val="black"/>
                                </a:solidFill>
                                <a:latin typeface="Cambria Math" panose="02040503050406030204" pitchFamily="18" charset="0"/>
                              </a:rPr>
                              <m:t>𝑧</m:t>
                            </m:r>
                          </m:e>
                        </m:bar>
                      </m:e>
                      <m:sub>
                        <m:r>
                          <a:rPr lang="en-US" i="1">
                            <a:solidFill>
                              <a:prstClr val="black"/>
                            </a:solidFill>
                            <a:latin typeface="Cambria Math" panose="02040503050406030204" pitchFamily="18" charset="0"/>
                          </a:rPr>
                          <m:t>𝐼𝑃</m:t>
                        </m:r>
                        <m:r>
                          <a:rPr lang="en-US" i="1">
                            <a:solidFill>
                              <a:prstClr val="black"/>
                            </a:solidFill>
                            <a:latin typeface="Cambria Math" panose="02040503050406030204" pitchFamily="18" charset="0"/>
                          </a:rPr>
                          <m:t>3</m:t>
                        </m:r>
                      </m:sub>
                    </m:sSub>
                    <m:r>
                      <a:rPr lang="en-US" i="1" smtClean="0">
                        <a:solidFill>
                          <a:prstClr val="black"/>
                        </a:solidFill>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 </a:t>
                </a:r>
              </a:p>
              <a:p>
                <a:pPr marL="0" indent="0">
                  <a:buNone/>
                </a:pPr>
                <a:endParaRPr lang="en-US" dirty="0"/>
              </a:p>
              <a:p>
                <a:pPr marL="0" indent="0">
                  <a:buNone/>
                </a:pPr>
                <a:r>
                  <a:rPr lang="en-US" dirty="0"/>
                  <a:t>Solution of (IP0): </a:t>
                </a:r>
                <a14:m>
                  <m:oMath xmlns:m="http://schemas.openxmlformats.org/officeDocument/2006/math">
                    <m:d>
                      <m:dPr>
                        <m:ctrlPr>
                          <a:rPr lang="en-US" i="1" dirty="0">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e>
                    </m:d>
                    <m:r>
                      <a:rPr lang="en-US" i="1">
                        <a:solidFill>
                          <a:prstClr val="black"/>
                        </a:solidFill>
                        <a:latin typeface="Cambria Math" panose="02040503050406030204" pitchFamily="18" charset="0"/>
                      </a:rPr>
                      <m:t>=(1,1,0,0)</m:t>
                    </m:r>
                  </m:oMath>
                </a14:m>
                <a:r>
                  <a:rPr lang="en-US" dirty="0">
                    <a:solidFill>
                      <a:prstClr val="black"/>
                    </a:solidFill>
                  </a:rPr>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r>
                      <a:rPr lang="en-US" i="1" dirty="0">
                        <a:solidFill>
                          <a:prstClr val="black"/>
                        </a:solidFill>
                        <a:latin typeface="Cambria Math" panose="02040503050406030204" pitchFamily="18" charset="0"/>
                      </a:rPr>
                      <m:t>=−14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b="-850"/>
                </a:stretch>
              </a:blipFill>
            </p:spPr>
            <p:txBody>
              <a:bodyPr/>
              <a:lstStyle/>
              <a:p>
                <a:r>
                  <a:rPr lang="en-US">
                    <a:noFill/>
                  </a:rPr>
                  <a:t> </a:t>
                </a:r>
              </a:p>
            </p:txBody>
          </p:sp>
        </mc:Fallback>
      </mc:AlternateContent>
    </p:spTree>
    <p:extLst>
      <p:ext uri="{BB962C8B-B14F-4D97-AF65-F5344CB8AC3E}">
        <p14:creationId xmlns:p14="http://schemas.microsoft.com/office/powerpoint/2010/main" val="2620351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BRANCH AND BOUND ALGORITHM FOR 0-1 IP</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solution procedure can be summarized in the following graph:</a:t>
            </a:r>
          </a:p>
        </p:txBody>
      </p:sp>
      <p:graphicFrame>
        <p:nvGraphicFramePr>
          <p:cNvPr id="4" name="Object 3">
            <a:extLst>
              <a:ext uri="{FF2B5EF4-FFF2-40B4-BE49-F238E27FC236}">
                <a16:creationId xmlns:a16="http://schemas.microsoft.com/office/drawing/2014/main" id="{52B3D57D-C824-45FD-97BE-012D12A20A25}"/>
              </a:ext>
            </a:extLst>
          </p:cNvPr>
          <p:cNvGraphicFramePr>
            <a:graphicFrameLocks noChangeAspect="1"/>
          </p:cNvGraphicFramePr>
          <p:nvPr>
            <p:extLst>
              <p:ext uri="{D42A27DB-BD31-4B8C-83A1-F6EECF244321}">
                <p14:modId xmlns:p14="http://schemas.microsoft.com/office/powerpoint/2010/main" val="2517455096"/>
              </p:ext>
            </p:extLst>
          </p:nvPr>
        </p:nvGraphicFramePr>
        <p:xfrm>
          <a:off x="2989262" y="2318244"/>
          <a:ext cx="6213475" cy="3835558"/>
        </p:xfrm>
        <a:graphic>
          <a:graphicData uri="http://schemas.openxmlformats.org/presentationml/2006/ole">
            <mc:AlternateContent xmlns:mc="http://schemas.openxmlformats.org/markup-compatibility/2006">
              <mc:Choice xmlns:v="urn:schemas-microsoft-com:vml" Requires="v">
                <p:oleObj spid="_x0000_s5142" name="Visio" r:id="rId3" imgW="4133688" imgH="2552779" progId="Visio.Drawing.11">
                  <p:embed/>
                </p:oleObj>
              </mc:Choice>
              <mc:Fallback>
                <p:oleObj name="Visio" r:id="rId3" imgW="4133688" imgH="2552779"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262" y="2318244"/>
                        <a:ext cx="6213475" cy="38355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4099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buNone/>
                </a:pPr>
                <a:r>
                  <a:rPr lang="en-US" dirty="0"/>
                  <a:t>Consider the 0-1 IP program:</a:t>
                </a:r>
              </a:p>
              <a:p>
                <a:pPr marL="0" lvl="0" indent="0">
                  <a:buNone/>
                </a:pPr>
                <a:r>
                  <a:rPr lang="en-US" dirty="0">
                    <a:solidFill>
                      <a:prstClr val="black"/>
                    </a:solidFill>
                  </a:rPr>
                  <a:t>	</a:t>
                </a:r>
              </a:p>
              <a:p>
                <a:pPr marL="0" lvl="0" indent="0">
                  <a:buNone/>
                </a:pPr>
                <a:r>
                  <a:rPr lang="en-US" dirty="0">
                    <a:solidFill>
                      <a:prstClr val="black"/>
                    </a:solidFill>
                  </a:rPr>
                  <a:t>	Min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e>
                    </m:nary>
                  </m:oMath>
                </a14:m>
                <a:endParaRPr lang="en-US" dirty="0">
                  <a:solidFill>
                    <a:prstClr val="black"/>
                  </a:solidFill>
                </a:endParaRPr>
              </a:p>
              <a:p>
                <a:pPr marL="0" lvl="0" indent="0">
                  <a:buNone/>
                </a:pPr>
                <a:r>
                  <a:rPr lang="en-US" dirty="0">
                    <a:solidFill>
                      <a:prstClr val="black"/>
                    </a:solidFill>
                  </a:rPr>
                  <a:t>	</a:t>
                </a:r>
                <a:r>
                  <a:rPr lang="en-US" dirty="0" err="1">
                    <a:solidFill>
                      <a:prstClr val="black"/>
                    </a:solidFill>
                  </a:rPr>
                  <a:t>s.t.</a:t>
                </a:r>
                <a:r>
                  <a:rPr lang="en-US" dirty="0">
                    <a:solidFill>
                      <a:prstClr val="black"/>
                    </a:solidFill>
                  </a:rPr>
                  <a:t>	 </a:t>
                </a:r>
                <a14:m>
                  <m:oMath xmlns:m="http://schemas.openxmlformats.org/officeDocument/2006/math">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𝑗</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𝑛</m:t>
                        </m:r>
                      </m:sup>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𝑎</m:t>
                            </m:r>
                          </m:e>
                          <m:sub>
                            <m:r>
                              <a:rPr lang="en-US" i="1">
                                <a:solidFill>
                                  <a:prstClr val="black"/>
                                </a:solidFill>
                                <a:latin typeface="Cambria Math" panose="02040503050406030204" pitchFamily="18" charset="0"/>
                              </a:rPr>
                              <m:t>𝑖𝑗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i="1" smtClean="0">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𝑏</m:t>
                            </m:r>
                          </m:e>
                          <m:sub>
                            <m:r>
                              <a:rPr lang="en-US" i="1">
                                <a:solidFill>
                                  <a:prstClr val="black"/>
                                </a:solidFill>
                                <a:latin typeface="Cambria Math" panose="02040503050406030204" pitchFamily="18" charset="0"/>
                                <a:ea typeface="Cambria Math" panose="02040503050406030204" pitchFamily="18" charset="0"/>
                              </a:rPr>
                              <m:t>𝑖</m:t>
                            </m:r>
                          </m:sub>
                        </m:sSub>
                      </m:e>
                    </m:nary>
                    <m:r>
                      <a:rPr lang="en-US" i="1">
                        <a:solidFill>
                          <a:prstClr val="black"/>
                        </a:solidFill>
                        <a:latin typeface="Cambria Math" panose="02040503050406030204" pitchFamily="18" charset="0"/>
                      </a:rPr>
                      <m:t>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=1,2,…, </m:t>
                    </m:r>
                    <m:r>
                      <a:rPr lang="en-US" i="1">
                        <a:solidFill>
                          <a:prstClr val="black"/>
                        </a:solidFill>
                        <a:latin typeface="Cambria Math" panose="02040503050406030204" pitchFamily="18" charset="0"/>
                        <a:ea typeface="Cambria Math" panose="02040503050406030204" pitchFamily="18" charset="0"/>
                      </a:rPr>
                      <m:t>𝑚</m:t>
                    </m:r>
                    <m:r>
                      <a:rPr lang="en-US" i="1">
                        <a:solidFill>
                          <a:prstClr val="black"/>
                        </a:solidFill>
                        <a:latin typeface="Cambria Math" panose="02040503050406030204" pitchFamily="18" charset="0"/>
                        <a:ea typeface="Cambria Math" panose="02040503050406030204" pitchFamily="18" charset="0"/>
                      </a:rPr>
                      <m:t> </m:t>
                    </m:r>
                  </m:oMath>
                </a14:m>
                <a:r>
                  <a:rPr lang="en-US" dirty="0">
                    <a:solidFill>
                      <a:prstClr val="black"/>
                    </a:solidFill>
                  </a:rPr>
                  <a:t>	 </a:t>
                </a:r>
              </a:p>
              <a:p>
                <a:pPr marL="0" lvl="0" indent="0">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b="0" i="1" smtClean="0">
                        <a:solidFill>
                          <a:prstClr val="black"/>
                        </a:solidFill>
                        <a:latin typeface="Cambria Math" panose="02040503050406030204" pitchFamily="18" charset="0"/>
                      </a:rPr>
                      <m:t>=0,1</m:t>
                    </m:r>
                    <m:r>
                      <a:rPr lang="en-US" i="1">
                        <a:solidFill>
                          <a:prstClr val="black"/>
                        </a:solidFill>
                        <a:latin typeface="Cambria Math" panose="02040503050406030204" pitchFamily="18" charset="0"/>
                        <a:ea typeface="Cambria Math" panose="02040503050406030204" pitchFamily="18" charset="0"/>
                      </a:rPr>
                      <m:t> </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=1,2,…, </m:t>
                    </m:r>
                    <m:r>
                      <a:rPr lang="en-US" i="1">
                        <a:solidFill>
                          <a:prstClr val="black"/>
                        </a:solidFill>
                        <a:latin typeface="Cambria Math" panose="02040503050406030204" pitchFamily="18" charset="0"/>
                        <a:ea typeface="Cambria Math" panose="02040503050406030204" pitchFamily="18" charset="0"/>
                      </a:rPr>
                      <m:t>𝑛</m:t>
                    </m:r>
                  </m:oMath>
                </a14:m>
                <a:endParaRPr lang="en-US" dirty="0"/>
              </a:p>
              <a:p>
                <a:pPr marL="0" lvl="0" indent="0">
                  <a:buNone/>
                </a:pPr>
                <a:endParaRPr lang="en-US" dirty="0"/>
              </a:p>
              <a:p>
                <a:pPr marL="0" lvl="0" indent="0" algn="just">
                  <a:buNone/>
                </a:pPr>
                <a:r>
                  <a:rPr lang="en-US" dirty="0"/>
                  <a:t>Without loss of generality, we can assume that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0</m:t>
                    </m:r>
                  </m:oMath>
                </a14:m>
                <a:r>
                  <a:rPr lang="en-US" dirty="0"/>
                  <a:t>  (if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r>
                      <a:rPr lang="en-US" b="0" i="1" smtClean="0">
                        <a:solidFill>
                          <a:prstClr val="black"/>
                        </a:solidFill>
                        <a:latin typeface="Cambria Math" panose="02040503050406030204" pitchFamily="18" charset="0"/>
                      </a:rPr>
                      <m:t>&lt;</m:t>
                    </m:r>
                    <m:r>
                      <a:rPr lang="en-US" i="1">
                        <a:solidFill>
                          <a:prstClr val="black"/>
                        </a:solidFill>
                        <a:latin typeface="Cambria Math" panose="02040503050406030204" pitchFamily="18" charset="0"/>
                        <a:ea typeface="Cambria Math" panose="02040503050406030204" pitchFamily="18" charset="0"/>
                      </a:rPr>
                      <m:t>0</m:t>
                    </m:r>
                  </m:oMath>
                </a14:m>
                <a:r>
                  <a:rPr lang="en-US" dirty="0"/>
                  <a:t>  then define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𝑗</m:t>
                        </m:r>
                      </m:sub>
                      <m:sup>
                        <m:r>
                          <a:rPr lang="en-US" b="0" i="1" smtClean="0">
                            <a:latin typeface="Cambria Math" panose="02040503050406030204" pitchFamily="18" charset="0"/>
                          </a:rPr>
                          <m:t>′</m:t>
                        </m:r>
                      </m:sup>
                    </m:sSubSup>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b="0" i="1" smtClean="0">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r>
                      <a:rPr lang="en-US" b="0" i="1" smtClean="0">
                        <a:solidFill>
                          <a:prstClr val="black"/>
                        </a:solidFill>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𝑐</m:t>
                        </m:r>
                      </m:e>
                      <m:sub>
                        <m:r>
                          <a:rPr lang="en-US" i="1">
                            <a:latin typeface="Cambria Math" panose="02040503050406030204" pitchFamily="18" charset="0"/>
                          </a:rPr>
                          <m:t>𝑗</m:t>
                        </m:r>
                      </m:sub>
                      <m:sup>
                        <m:r>
                          <a:rPr lang="en-US" i="1">
                            <a:latin typeface="Cambria Math" panose="02040503050406030204" pitchFamily="18" charset="0"/>
                          </a:rPr>
                          <m:t>′</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 </m:t>
                    </m:r>
                  </m:oMath>
                </a14:m>
                <a:r>
                  <a:rPr lang="en-US" dirty="0"/>
                  <a:t> with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𝑗</m:t>
                        </m:r>
                      </m:sub>
                      <m:sup>
                        <m:r>
                          <a:rPr lang="en-US" i="1">
                            <a:latin typeface="Cambria Math" panose="02040503050406030204" pitchFamily="18" charset="0"/>
                          </a:rPr>
                          <m:t>′</m:t>
                        </m:r>
                      </m:sup>
                    </m:sSubSup>
                    <m:r>
                      <a:rPr lang="en-US" b="0" i="1" smtClean="0">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r>
                      <a:rPr lang="en-US" i="1">
                        <a:solidFill>
                          <a:prstClr val="black"/>
                        </a:solidFill>
                        <a:latin typeface="Cambria Math" panose="02040503050406030204" pitchFamily="18" charset="0"/>
                        <a:ea typeface="Cambria Math" panose="02040503050406030204" pitchFamily="18" charset="0"/>
                      </a:rPr>
                      <m:t>≥0</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r="-999"/>
                </a:stretch>
              </a:blipFill>
            </p:spPr>
            <p:txBody>
              <a:bodyPr/>
              <a:lstStyle/>
              <a:p>
                <a:r>
                  <a:rPr lang="en-US">
                    <a:noFill/>
                  </a:rPr>
                  <a:t> </a:t>
                </a:r>
              </a:p>
            </p:txBody>
          </p:sp>
        </mc:Fallback>
      </mc:AlternateContent>
    </p:spTree>
    <p:extLst>
      <p:ext uri="{BB962C8B-B14F-4D97-AF65-F5344CB8AC3E}">
        <p14:creationId xmlns:p14="http://schemas.microsoft.com/office/powerpoint/2010/main" val="3306831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Definitions</a:t>
                </a:r>
                <a:r>
                  <a:rPr lang="en-US" dirty="0"/>
                  <a:t>:</a:t>
                </a:r>
              </a:p>
              <a:p>
                <a:pPr marL="0" indent="0">
                  <a:buNone/>
                </a:pPr>
                <a:endParaRPr lang="en-US" dirty="0"/>
              </a:p>
              <a:p>
                <a:pPr algn="just"/>
                <a:r>
                  <a:rPr lang="en-US" dirty="0">
                    <a:solidFill>
                      <a:srgbClr val="0070C0"/>
                    </a:solidFill>
                  </a:rPr>
                  <a:t>Fixed variable</a:t>
                </a:r>
                <a:r>
                  <a:rPr lang="en-US" dirty="0"/>
                  <a:t>:  the variable that has been assigned a value (either 0 or 1)</a:t>
                </a:r>
              </a:p>
              <a:p>
                <a:r>
                  <a:rPr lang="en-US" dirty="0">
                    <a:solidFill>
                      <a:srgbClr val="0070C0"/>
                    </a:solidFill>
                  </a:rPr>
                  <a:t>Free variable</a:t>
                </a:r>
                <a:r>
                  <a:rPr lang="en-US" dirty="0"/>
                  <a:t>:  the variable that has not been assigned a value.</a:t>
                </a:r>
              </a:p>
              <a:p>
                <a:pPr marL="0" indent="0">
                  <a:buNone/>
                </a:pPr>
                <a:endParaRPr lang="en-US" dirty="0"/>
              </a:p>
              <a:p>
                <a:pPr marL="0" indent="0">
                  <a:buNone/>
                </a:pPr>
                <a:r>
                  <a:rPr lang="en-US" dirty="0"/>
                  <a:t>If the inequality constraints are ignored, the objective function is minimized by setting all free variables to 0 (since all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𝑗</m:t>
                        </m:r>
                      </m:sub>
                    </m:sSub>
                    <m:r>
                      <a:rPr lang="en-US" i="1">
                        <a:solidFill>
                          <a:prstClr val="black"/>
                        </a:solidFill>
                        <a:latin typeface="Cambria Math" panose="02040503050406030204" pitchFamily="18" charset="0"/>
                        <a:ea typeface="Cambria Math" panose="02040503050406030204" pitchFamily="18" charset="0"/>
                      </a:rPr>
                      <m:t>≥0</m:t>
                    </m:r>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274566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general, if we have </a:t>
                </a:r>
                <a14:m>
                  <m:oMath xmlns:m="http://schemas.openxmlformats.org/officeDocument/2006/math">
                    <m:r>
                      <a:rPr lang="en-US" b="0" i="1" smtClean="0">
                        <a:latin typeface="Cambria Math" panose="02040503050406030204" pitchFamily="18" charset="0"/>
                      </a:rPr>
                      <m:t>𝑚</m:t>
                    </m:r>
                  </m:oMath>
                </a14:m>
                <a:r>
                  <a:rPr lang="en-US" dirty="0"/>
                  <a:t> constraints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a14:m>
                <a:r>
                  <a:rPr lang="en-US" dirty="0"/>
                  <a:t> and we want </a:t>
                </a:r>
                <a14:m>
                  <m:oMath xmlns:m="http://schemas.openxmlformats.org/officeDocument/2006/math">
                    <m:r>
                      <a:rPr lang="en-US" i="1">
                        <a:latin typeface="Cambria Math" panose="02040503050406030204" pitchFamily="18" charset="0"/>
                      </a:rPr>
                      <m:t>𝑘</m:t>
                    </m:r>
                  </m:oMath>
                </a14:m>
                <a:r>
                  <a:rPr lang="en-US" dirty="0"/>
                  <a:t> constraints out of </a:t>
                </a:r>
                <a14:m>
                  <m:oMath xmlns:m="http://schemas.openxmlformats.org/officeDocument/2006/math">
                    <m:r>
                      <a:rPr lang="en-US" i="1">
                        <a:latin typeface="Cambria Math" panose="02040503050406030204" pitchFamily="18" charset="0"/>
                      </a:rPr>
                      <m:t>𝑚</m:t>
                    </m:r>
                  </m:oMath>
                </a14:m>
                <a:r>
                  <a:rPr lang="en-US" dirty="0"/>
                  <a:t> to hold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  then we can introduce </a:t>
                </a:r>
                <a14:m>
                  <m:oMath xmlns:m="http://schemas.openxmlformats.org/officeDocument/2006/math">
                    <m:r>
                      <a:rPr lang="en-US" b="0" i="1" smtClean="0">
                        <a:latin typeface="Cambria Math" panose="02040503050406030204" pitchFamily="18" charset="0"/>
                      </a:rPr>
                      <m:t>𝑚</m:t>
                    </m:r>
                  </m:oMath>
                </a14:m>
                <a:r>
                  <a:rPr lang="en-US" dirty="0"/>
                  <a:t> 0-1 variables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𝑚</m:t>
                        </m:r>
                      </m:sub>
                    </m:sSub>
                  </m:oMath>
                </a14:m>
                <a:r>
                  <a:rPr lang="en-US" dirty="0"/>
                  <a:t> and a very large numbers </a:t>
                </a:r>
                <a14:m>
                  <m:oMath xmlns:m="http://schemas.openxmlformats.org/officeDocument/2006/math">
                    <m:r>
                      <a:rPr lang="en-US" b="0" i="1" smtClean="0">
                        <a:latin typeface="Cambria Math" panose="02040503050406030204" pitchFamily="18" charset="0"/>
                      </a:rPr>
                      <m:t>𝑀</m:t>
                    </m:r>
                  </m:oMath>
                </a14:m>
                <a:r>
                  <a:rPr lang="en-US" dirty="0"/>
                  <a:t> such that:</a:t>
                </a:r>
              </a:p>
              <a:p>
                <a:pPr marL="0" indent="0" algn="just">
                  <a:buNone/>
                </a:pPr>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=0 </m:t>
                    </m:r>
                    <m:r>
                      <m:rPr>
                        <m:sty m:val="p"/>
                      </m:rPr>
                      <a:rPr lang="en-US" b="0" i="0" smtClean="0">
                        <a:latin typeface="Cambria Math" panose="02040503050406030204" pitchFamily="18" charset="0"/>
                      </a:rPr>
                      <m:t>or</m:t>
                    </m:r>
                    <m:r>
                      <a:rPr lang="en-US" b="0" i="1" smtClean="0">
                        <a:latin typeface="Cambria Math" panose="02040503050406030204" pitchFamily="18" charset="0"/>
                      </a:rPr>
                      <m:t> 1</m:t>
                    </m:r>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428428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dirty="0"/>
                  <a:t>At any node of the branching tree, the </a:t>
                </a:r>
                <a:r>
                  <a:rPr lang="en-US" i="1" dirty="0" err="1"/>
                  <a:t>i-</a:t>
                </a:r>
                <a:r>
                  <a:rPr lang="en-US" dirty="0" err="1"/>
                  <a:t>th</a:t>
                </a:r>
                <a:r>
                  <a:rPr lang="en-US" dirty="0"/>
                  <a:t> constraint is equivalent to:</a:t>
                </a:r>
              </a:p>
              <a:p>
                <a:pPr marL="0" indent="0">
                  <a:buNone/>
                </a:pPr>
                <a:r>
                  <a:rPr lang="en-US" dirty="0"/>
                  <a:t>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𝐹𝑅𝐸𝐸</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nary>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𝐹𝐼𝑋𝐸</m:t>
                        </m:r>
                        <m:r>
                          <a:rPr lang="en-US" b="0" i="1" smtClean="0">
                            <a:latin typeface="Cambria Math" panose="02040503050406030204" pitchFamily="18" charset="0"/>
                            <a:ea typeface="Cambria Math" panose="02040503050406030204" pitchFamily="18" charset="0"/>
                          </a:rPr>
                          <m:t>𝐷</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r>
                      <a:rPr lang="en-US" b="0" i="1" smtClean="0">
                        <a:latin typeface="Cambria Math" panose="02040503050406030204" pitchFamily="18" charset="0"/>
                      </a:rPr>
                      <m:t>=</m:t>
                    </m:r>
                  </m:oMath>
                </a14:m>
                <a:r>
                  <a:rPr lang="en-US" dirty="0"/>
                  <a:t> (const)</a:t>
                </a:r>
              </a:p>
              <a:p>
                <a:pPr marL="0" indent="0">
                  <a:buNone/>
                </a:pPr>
                <a:r>
                  <a:rPr lang="en-US" dirty="0"/>
                  <a:t> </a:t>
                </a:r>
                <a:r>
                  <a:rPr lang="en-US" dirty="0">
                    <a:solidFill>
                      <a:srgbClr val="FF0000"/>
                    </a:solidFill>
                  </a:rPr>
                  <a:t>	</a:t>
                </a:r>
                <a:r>
                  <a:rPr lang="en-US" dirty="0">
                    <a:solidFill>
                      <a:srgbClr val="FF0000"/>
                    </a:solidFill>
                    <a:ea typeface="Cambria Math" panose="02040503050406030204" pitchFamily="18" charset="0"/>
                  </a:rPr>
                  <a: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	 </a:t>
                </a:r>
                <a14:m>
                  <m:oMath xmlns:m="http://schemas.openxmlformats.org/officeDocument/2006/math">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𝑗</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𝐹𝑅𝐸𝐸</m:t>
                        </m:r>
                      </m:sub>
                      <m:sup/>
                      <m:e>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b="0" i="1" smtClean="0">
                                <a:solidFill>
                                  <a:srgbClr val="FF0000"/>
                                </a:solidFill>
                                <a:latin typeface="Cambria Math" panose="02040503050406030204" pitchFamily="18" charset="0"/>
                                <a:ea typeface="Cambria Math" panose="02040503050406030204" pitchFamily="18" charset="0"/>
                              </a:rPr>
                              <m:t>𝑎</m:t>
                            </m:r>
                          </m:e>
                          <m:sub>
                            <m:r>
                              <a:rPr lang="en-US" b="0" i="1" smtClean="0">
                                <a:solidFill>
                                  <a:srgbClr val="FF0000"/>
                                </a:solidFill>
                                <a:latin typeface="Cambria Math" panose="02040503050406030204" pitchFamily="18" charset="0"/>
                                <a:ea typeface="Cambria Math" panose="02040503050406030204" pitchFamily="18" charset="0"/>
                              </a:rPr>
                              <m:t>𝑖𝑗</m:t>
                            </m:r>
                          </m:sub>
                          <m:sup>
                            <m:r>
                              <a:rPr lang="en-US" b="0" i="1" smtClean="0">
                                <a:solidFill>
                                  <a:srgbClr val="FF0000"/>
                                </a:solidFill>
                                <a:latin typeface="Cambria Math" panose="02040503050406030204" pitchFamily="18" charset="0"/>
                                <a:ea typeface="Cambria Math" panose="02040503050406030204" pitchFamily="18" charset="0"/>
                              </a:rPr>
                              <m:t>+</m:t>
                            </m:r>
                          </m:sup>
                        </m:sSub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𝑗</m:t>
                            </m:r>
                          </m:sub>
                        </m:sSub>
                      </m:e>
                    </m:nary>
                    <m:r>
                      <a:rPr lang="en-US" i="1">
                        <a:solidFill>
                          <a:srgbClr val="FF0000"/>
                        </a:solidFill>
                        <a:latin typeface="Cambria Math" panose="02040503050406030204" pitchFamily="18" charset="0"/>
                        <a:ea typeface="Cambria Math" panose="02040503050406030204" pitchFamily="18" charset="0"/>
                      </a:rPr>
                      <m:t>≥</m:t>
                    </m:r>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𝑏</m:t>
                        </m:r>
                      </m:e>
                      <m:sub>
                        <m:r>
                          <a:rPr lang="en-US" i="1">
                            <a:solidFill>
                              <a:srgbClr val="FF0000"/>
                            </a:solidFill>
                            <a:latin typeface="Cambria Math" panose="02040503050406030204" pitchFamily="18" charset="0"/>
                            <a:ea typeface="Cambria Math" panose="02040503050406030204" pitchFamily="18" charset="0"/>
                          </a:rPr>
                          <m:t>𝑖</m:t>
                        </m:r>
                      </m:sub>
                    </m:sSub>
                    <m:r>
                      <a:rPr lang="en-US" i="1">
                        <a:solidFill>
                          <a:srgbClr val="FF0000"/>
                        </a:solidFill>
                        <a:latin typeface="Cambria Math" panose="02040503050406030204" pitchFamily="18" charset="0"/>
                        <a:ea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𝑗</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𝐹𝐼𝑋𝐸𝐷</m:t>
                        </m:r>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𝑖𝑗</m:t>
                            </m:r>
                          </m:sub>
                        </m:s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𝑗</m:t>
                            </m:r>
                          </m:sub>
                        </m:sSub>
                      </m:e>
                    </m:nary>
                  </m:oMath>
                </a14:m>
                <a:r>
                  <a:rPr lang="en-US" dirty="0"/>
                  <a:t>		</a:t>
                </a:r>
                <a:r>
                  <a:rPr lang="en-US" dirty="0">
                    <a:solidFill>
                      <a:srgbClr val="FF0000"/>
                    </a:solidFill>
                  </a:rPr>
                  <a:t>(*)</a:t>
                </a:r>
              </a:p>
              <a:p>
                <a:pPr marL="0" indent="0">
                  <a:buNone/>
                </a:pPr>
                <a:r>
                  <a:rPr lang="en-US" dirty="0"/>
                  <a:t>where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𝑖𝑗</m:t>
                        </m:r>
                      </m:sub>
                      <m:sup>
                        <m:r>
                          <a:rPr lang="en-US" i="1">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𝑚𝑎𝑥</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𝑖𝑗</m:t>
                            </m:r>
                          </m:sub>
                        </m:sSub>
                      </m:e>
                    </m:d>
                  </m:oMath>
                </a14:m>
                <a:endParaRPr lang="en-US" dirty="0"/>
              </a:p>
              <a:p>
                <a:pPr marL="0" indent="0">
                  <a:buNone/>
                </a:pPr>
                <a:endParaRPr lang="en-US" dirty="0"/>
              </a:p>
              <a:p>
                <a:pPr marL="0" indent="0" algn="just">
                  <a:buNone/>
                </a:pPr>
                <a:r>
                  <a:rPr lang="en-US" dirty="0"/>
                  <a:t>Hence, </a:t>
                </a:r>
                <a:r>
                  <a:rPr lang="en-US" dirty="0">
                    <a:solidFill>
                      <a:schemeClr val="tx1"/>
                    </a:solidFill>
                  </a:rPr>
                  <a:t>if </a:t>
                </a:r>
                <a14:m>
                  <m:oMath xmlns:m="http://schemas.openxmlformats.org/officeDocument/2006/math">
                    <m:nary>
                      <m:naryPr>
                        <m:chr m:val="∑"/>
                        <m:supHide m:val="on"/>
                        <m:ctrlPr>
                          <a:rPr lang="en-US" i="1">
                            <a:solidFill>
                              <a:schemeClr val="tx1"/>
                            </a:solidFill>
                            <a:latin typeface="Cambria Math" panose="02040503050406030204" pitchFamily="18" charset="0"/>
                          </a:rPr>
                        </m:ctrlPr>
                      </m:naryPr>
                      <m:sub>
                        <m:r>
                          <m:rPr>
                            <m:brk m:alnAt="7"/>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𝐹𝑅𝐸𝐸</m:t>
                        </m:r>
                      </m:sub>
                      <m:sup/>
                      <m:e>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𝑎</m:t>
                            </m:r>
                          </m:e>
                          <m:sub>
                            <m:r>
                              <a:rPr lang="en-US" i="1">
                                <a:solidFill>
                                  <a:schemeClr val="tx1"/>
                                </a:solidFill>
                                <a:latin typeface="Cambria Math" panose="02040503050406030204" pitchFamily="18" charset="0"/>
                                <a:ea typeface="Cambria Math" panose="02040503050406030204" pitchFamily="18" charset="0"/>
                              </a:rPr>
                              <m:t>𝑖𝑗</m:t>
                            </m:r>
                          </m:sub>
                          <m:sup>
                            <m:r>
                              <a:rPr lang="en-US" i="1">
                                <a:solidFill>
                                  <a:schemeClr val="tx1"/>
                                </a:solidFill>
                                <a:latin typeface="Cambria Math" panose="02040503050406030204" pitchFamily="18" charset="0"/>
                                <a:ea typeface="Cambria Math" panose="02040503050406030204" pitchFamily="18" charset="0"/>
                              </a:rPr>
                              <m:t>+</m:t>
                            </m:r>
                          </m:sup>
                        </m:sSubSup>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𝑗</m:t>
                            </m:r>
                          </m:sub>
                        </m:sSub>
                      </m:e>
                    </m:nary>
                    <m:r>
                      <a:rPr lang="en-US" b="0" i="1" smtClean="0">
                        <a:solidFill>
                          <a:schemeClr val="tx1"/>
                        </a:solidFill>
                        <a:latin typeface="Cambria Math" panose="02040503050406030204" pitchFamily="18" charset="0"/>
                      </a:rPr>
                      <m:t>&lt;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𝑏</m:t>
                        </m:r>
                      </m:e>
                      <m:sub>
                        <m:r>
                          <a:rPr lang="en-US" i="1">
                            <a:solidFill>
                              <a:schemeClr val="tx1"/>
                            </a:solidFill>
                            <a:latin typeface="Cambria Math" panose="02040503050406030204" pitchFamily="18" charset="0"/>
                            <a:ea typeface="Cambria Math" panose="02040503050406030204" pitchFamily="18" charset="0"/>
                          </a:rPr>
                          <m:t>𝑖</m:t>
                        </m:r>
                      </m:sub>
                    </m:sSub>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m:rPr>
                            <m:brk m:alnAt="7"/>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𝐹𝐼𝑋𝐸𝐷</m:t>
                        </m:r>
                      </m:sub>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i="1">
                                <a:solidFill>
                                  <a:schemeClr val="tx1"/>
                                </a:solidFill>
                                <a:latin typeface="Cambria Math" panose="02040503050406030204" pitchFamily="18" charset="0"/>
                              </a:rPr>
                              <m:t>𝑖𝑗</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𝑗</m:t>
                            </m:r>
                          </m:sub>
                        </m:sSub>
                      </m:e>
                    </m:nary>
                  </m:oMath>
                </a14:m>
                <a:r>
                  <a:rPr lang="en-US" dirty="0"/>
                  <a:t>, the </a:t>
                </a:r>
                <a:r>
                  <a:rPr lang="en-US" i="1" dirty="0" err="1"/>
                  <a:t>i</a:t>
                </a:r>
                <a:r>
                  <a:rPr lang="en-US" dirty="0" err="1"/>
                  <a:t>-th</a:t>
                </a:r>
                <a:r>
                  <a:rPr lang="en-US" dirty="0"/>
                  <a:t> constraint will never be satisfied regardless of any value assigned to the free </a:t>
                </a:r>
                <a:r>
                  <a:rPr lang="en-US" dirty="0">
                    <a:solidFill>
                      <a:schemeClr val="tx1"/>
                    </a:solidFill>
                  </a:rPr>
                  <a:t>variables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The </a:t>
                </a:r>
                <a:r>
                  <a:rPr lang="en-US" dirty="0"/>
                  <a:t>current node is fathomed.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a:stretch>
              </a:blipFill>
            </p:spPr>
            <p:txBody>
              <a:bodyPr/>
              <a:lstStyle/>
              <a:p>
                <a:r>
                  <a:rPr lang="en-US">
                    <a:noFill/>
                  </a:rPr>
                  <a:t> </a:t>
                </a:r>
              </a:p>
            </p:txBody>
          </p:sp>
        </mc:Fallback>
      </mc:AlternateContent>
    </p:spTree>
    <p:extLst>
      <p:ext uri="{BB962C8B-B14F-4D97-AF65-F5344CB8AC3E}">
        <p14:creationId xmlns:p14="http://schemas.microsoft.com/office/powerpoint/2010/main" val="1919497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Fathoming criteria</a:t>
                </a:r>
                <a:r>
                  <a:rPr lang="en-US" dirty="0"/>
                  <a:t>:</a:t>
                </a:r>
              </a:p>
              <a:p>
                <a:pPr marL="0" indent="0">
                  <a:buNone/>
                </a:pPr>
                <a:endParaRPr lang="en-US" dirty="0"/>
              </a:p>
              <a:p>
                <a:pPr marL="514350" indent="-514350">
                  <a:buFont typeface="+mj-lt"/>
                  <a:buAutoNum type="arabicPeriod"/>
                </a:pPr>
                <a:r>
                  <a:rPr lang="en-US" dirty="0"/>
                  <a:t>The infeasibility test is positive, i.e., </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𝐹𝑅𝐸𝐸</m:t>
                          </m:r>
                        </m:sub>
                        <m:sup/>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𝑖𝑗</m:t>
                              </m:r>
                            </m:sub>
                            <m:sup>
                              <m:r>
                                <a:rPr lang="en-US" i="1">
                                  <a:latin typeface="Cambria Math" panose="02040503050406030204" pitchFamily="18" charset="0"/>
                                  <a:ea typeface="Cambria Math" panose="02040503050406030204" pitchFamily="18" charset="0"/>
                                </a:rPr>
                                <m:t>+</m:t>
                              </m:r>
                            </m:sup>
                          </m:sSub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r>
                        <a:rPr lang="en-US" i="1">
                          <a:latin typeface="Cambria Math" panose="02040503050406030204" pitchFamily="18" charset="0"/>
                        </a:rPr>
                        <m:t>&lt;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𝐹𝐼𝑋𝐸𝐷</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a:p>
                <a:pPr marL="514350" indent="-514350">
                  <a:buFont typeface="+mj-lt"/>
                  <a:buAutoNum type="arabicPeriod"/>
                </a:pPr>
                <a:r>
                  <a:rPr lang="en-US" dirty="0"/>
                  <a:t>Feasible integer solution is found</a:t>
                </a:r>
              </a:p>
              <a:p>
                <a:pPr marL="514350" indent="-514350">
                  <a:buFont typeface="+mj-lt"/>
                  <a:buAutoNum type="arabicPeriod"/>
                </a:pPr>
                <a:r>
                  <a:rPr lang="en-US" dirty="0"/>
                  <a:t>The objective value &gt; upper bound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𝑧</m:t>
                        </m:r>
                      </m:e>
                    </m:ba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4228154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11</a:t>
                </a:r>
                <a:r>
                  <a:rPr lang="en-US" dirty="0"/>
                  <a:t>:  Consider</a:t>
                </a:r>
              </a:p>
              <a:p>
                <a:pPr marL="0" lvl="0" indent="0">
                  <a:lnSpc>
                    <a:spcPct val="100000"/>
                  </a:lnSpc>
                  <a:spcBef>
                    <a:spcPts val="0"/>
                  </a:spcBef>
                  <a:buNone/>
                </a:pPr>
                <a:r>
                  <a:rPr lang="en-US" dirty="0"/>
                  <a:t>	</a:t>
                </a:r>
              </a:p>
              <a:p>
                <a:pPr marL="0" lvl="0" indent="0">
                  <a:lnSpc>
                    <a:spcPct val="100000"/>
                  </a:lnSpc>
                  <a:spcBef>
                    <a:spcPts val="0"/>
                  </a:spcBef>
                  <a:buNone/>
                </a:pPr>
                <a:r>
                  <a:rPr lang="en-US" dirty="0">
                    <a:solidFill>
                      <a:prstClr val="black"/>
                    </a:solidFill>
                  </a:rPr>
                  <a:t>	(IP0)	 Min	 </a:t>
                </a:r>
                <a14:m>
                  <m:oMath xmlns:m="http://schemas.openxmlformats.org/officeDocument/2006/math">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=8</m:t>
                    </m:r>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+2</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+4</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+7</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r>
                      <a:rPr lang="en-US">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5</m:t>
                        </m:r>
                      </m:sub>
                    </m:sSub>
                  </m:oMath>
                </a14:m>
                <a:endParaRPr lang="en-US" dirty="0">
                  <a:solidFill>
                    <a:prstClr val="black"/>
                  </a:solidFill>
                </a:endParaRPr>
              </a:p>
              <a:p>
                <a:pPr marL="0" lvl="0" indent="0">
                  <a:lnSpc>
                    <a:spcPct val="100000"/>
                  </a:lnSpc>
                  <a:spcBef>
                    <a:spcPts val="0"/>
                  </a:spcBef>
                  <a:buNone/>
                </a:pPr>
                <a:r>
                  <a:rPr lang="en-US" dirty="0">
                    <a:solidFill>
                      <a:prstClr val="black"/>
                    </a:solidFill>
                  </a:rPr>
                  <a:t>		 </a:t>
                </a:r>
                <a:r>
                  <a:rPr lang="en-US" dirty="0" err="1">
                    <a:solidFill>
                      <a:prstClr val="black"/>
                    </a:solidFill>
                  </a:rPr>
                  <a:t>s.t.</a:t>
                </a:r>
                <a:r>
                  <a:rPr lang="en-US" dirty="0">
                    <a:solidFill>
                      <a:prstClr val="black"/>
                    </a:solidFill>
                  </a:rPr>
                  <a:t>	</a:t>
                </a:r>
                <a:endParaRPr lang="en-US" b="0" i="0" dirty="0">
                  <a:solidFill>
                    <a:prstClr val="black"/>
                  </a:solidFill>
                  <a:latin typeface="Cambria Math" panose="02040503050406030204" pitchFamily="18" charset="0"/>
                </a:endParaRPr>
              </a:p>
              <a:p>
                <a:pPr marL="0" lvl="0" indent="0">
                  <a:lnSpc>
                    <a:spcPct val="100000"/>
                  </a:lnSpc>
                  <a:spcBef>
                    <a:spcPts val="0"/>
                  </a:spcBef>
                  <a:buNone/>
                </a:pPr>
                <a:r>
                  <a:rPr lang="en-US" b="0"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3</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+3</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m:t>
                    </m:r>
                    <m:r>
                      <a:rPr lang="en-US">
                        <a:solidFill>
                          <a:prstClr val="black"/>
                        </a:solidFill>
                        <a:latin typeface="Cambria Math" panose="02040503050406030204" pitchFamily="18" charset="0"/>
                      </a:rPr>
                      <m:t>2</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r>
                      <a:rPr lang="en-US" b="0" i="1" smtClean="0">
                        <a:solidFill>
                          <a:prstClr val="black"/>
                        </a:solidFill>
                        <a:latin typeface="Cambria Math" panose="02040503050406030204" pitchFamily="18" charset="0"/>
                      </a:rPr>
                      <m:t>−3</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b="0" i="1" smtClean="0">
                            <a:solidFill>
                              <a:prstClr val="black"/>
                            </a:solidFill>
                            <a:latin typeface="Cambria Math" panose="02040503050406030204" pitchFamily="18" charset="0"/>
                          </a:rPr>
                          <m:t>5</m:t>
                        </m:r>
                      </m:sub>
                    </m:sSub>
                    <m:r>
                      <a:rPr lang="en-US" i="1" smtClean="0">
                        <a:solidFill>
                          <a:prstClr val="black"/>
                        </a:solidFill>
                        <a:latin typeface="Cambria Math" panose="02040503050406030204" pitchFamily="18" charset="0"/>
                        <a:ea typeface="Cambria Math" panose="02040503050406030204" pitchFamily="18" charset="0"/>
                      </a:rPr>
                      <m:t>≥</m:t>
                    </m:r>
                    <m:r>
                      <a:rPr lang="en-US" b="0" i="0" smtClean="0">
                        <a:solidFill>
                          <a:prstClr val="black"/>
                        </a:solidFill>
                        <a:latin typeface="Cambria Math" panose="02040503050406030204" pitchFamily="18" charset="0"/>
                        <a:ea typeface="Cambria Math" panose="02040503050406030204" pitchFamily="18" charset="0"/>
                      </a:rPr>
                      <m:t>2</m:t>
                    </m:r>
                  </m:oMath>
                </a14:m>
                <a:endParaRPr lang="en-US" dirty="0">
                  <a:solidFill>
                    <a:prstClr val="black"/>
                  </a:solidFill>
                </a:endParaRPr>
              </a:p>
              <a:p>
                <a:pPr marL="0" lvl="0" indent="0">
                  <a:lnSpc>
                    <a:spcPct val="100000"/>
                  </a:lnSpc>
                  <a:spcBef>
                    <a:spcPts val="0"/>
                  </a:spcBef>
                  <a:buNone/>
                </a:pPr>
                <a:r>
                  <a:rPr lang="en-US" dirty="0">
                    <a:solidFill>
                      <a:prstClr val="black"/>
                    </a:solidFill>
                  </a:rPr>
                  <a:t>			</a:t>
                </a:r>
                <a14:m>
                  <m:oMath xmlns:m="http://schemas.openxmlformats.org/officeDocument/2006/math">
                    <m:r>
                      <a:rPr lang="en-US" dirty="0" smtClean="0">
                        <a:solidFill>
                          <a:prstClr val="black"/>
                        </a:solidFill>
                        <a:latin typeface="Cambria Math" panose="02040503050406030204" pitchFamily="18" charset="0"/>
                      </a:rPr>
                      <m:t>5</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1</m:t>
                        </m:r>
                      </m:sub>
                    </m:sSub>
                    <m:r>
                      <a:rPr lang="en-US" i="1">
                        <a:solidFill>
                          <a:prstClr val="black"/>
                        </a:solidFill>
                        <a:latin typeface="Cambria Math" panose="02040503050406030204" pitchFamily="18" charset="0"/>
                      </a:rPr>
                      <m:t>+3</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+2</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3</m:t>
                        </m:r>
                      </m:sub>
                    </m:sSub>
                  </m:oMath>
                </a14:m>
                <a:r>
                  <a:rPr lang="en-US"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  </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4</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5</m:t>
                        </m:r>
                      </m:sub>
                    </m:sSub>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 </m:t>
                    </m:r>
                  </m:oMath>
                </a14:m>
                <a:r>
                  <a:rPr lang="en-US" dirty="0">
                    <a:solidFill>
                      <a:prstClr val="black"/>
                    </a:solidFill>
                  </a:rPr>
                  <a:t>4</a:t>
                </a:r>
              </a:p>
              <a:p>
                <a:pPr marL="0" lvl="0" indent="0">
                  <a:lnSpc>
                    <a:spcPct val="100000"/>
                  </a:lnSpc>
                  <a:spcBef>
                    <a:spcPts val="0"/>
                  </a:spcBef>
                  <a:buNone/>
                </a:pP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𝑗</m:t>
                        </m:r>
                      </m:sub>
                    </m:sSub>
                    <m:r>
                      <a:rPr lang="en-US" i="1">
                        <a:solidFill>
                          <a:prstClr val="black"/>
                        </a:solidFill>
                        <a:latin typeface="Cambria Math" panose="02040503050406030204" pitchFamily="18" charset="0"/>
                      </a:rPr>
                      <m:t>=0,1  </m:t>
                    </m:r>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=1,2,3,4,5 </m:t>
                    </m:r>
                  </m:oMath>
                </a14:m>
                <a:endParaRPr lang="en-US" dirty="0">
                  <a:solidFill>
                    <a:prstClr val="black"/>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1690073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Solution Diagram</a:t>
            </a:r>
            <a:r>
              <a:rPr lang="en-US" dirty="0"/>
              <a:t>:</a:t>
            </a:r>
          </a:p>
        </p:txBody>
      </p:sp>
      <p:pic>
        <p:nvPicPr>
          <p:cNvPr id="4" name="Picture 3">
            <a:extLst>
              <a:ext uri="{FF2B5EF4-FFF2-40B4-BE49-F238E27FC236}">
                <a16:creationId xmlns:a16="http://schemas.microsoft.com/office/drawing/2014/main" id="{150076BE-35DA-4942-81BA-EEB0FF5E4080}"/>
              </a:ext>
            </a:extLst>
          </p:cNvPr>
          <p:cNvPicPr>
            <a:picLocks noChangeAspect="1"/>
          </p:cNvPicPr>
          <p:nvPr/>
        </p:nvPicPr>
        <p:blipFill>
          <a:blip r:embed="rId2"/>
          <a:stretch>
            <a:fillRect/>
          </a:stretch>
        </p:blipFill>
        <p:spPr>
          <a:xfrm>
            <a:off x="4316195" y="1708325"/>
            <a:ext cx="5361905" cy="4333333"/>
          </a:xfrm>
          <a:prstGeom prst="rect">
            <a:avLst/>
          </a:prstGeom>
        </p:spPr>
      </p:pic>
    </p:spTree>
    <p:extLst>
      <p:ext uri="{BB962C8B-B14F-4D97-AF65-F5344CB8AC3E}">
        <p14:creationId xmlns:p14="http://schemas.microsoft.com/office/powerpoint/2010/main" val="3598296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62500" lnSpcReduction="20000"/>
              </a:bodyPr>
              <a:lstStyle/>
              <a:p>
                <a:pPr marL="0" indent="0">
                  <a:lnSpc>
                    <a:spcPct val="120000"/>
                  </a:lnSpc>
                  <a:spcBef>
                    <a:spcPts val="0"/>
                  </a:spcBef>
                  <a:buNone/>
                </a:pPr>
                <a:r>
                  <a:rPr lang="en-US" b="1" u="sng" dirty="0"/>
                  <a:t>Node 0</a:t>
                </a:r>
                <a:r>
                  <a:rPr lang="en-US" dirty="0"/>
                  <a:t>: No fixed variables</a:t>
                </a:r>
              </a:p>
              <a:p>
                <a:pPr marL="0" indent="0">
                  <a:lnSpc>
                    <a:spcPct val="120000"/>
                  </a:lnSpc>
                  <a:spcBef>
                    <a:spcPts val="0"/>
                  </a:spcBef>
                  <a:buNone/>
                </a:pPr>
                <a:r>
                  <a:rPr lang="en-US" dirty="0"/>
                  <a:t>If we set all variables equal zero then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=0</m:t>
                    </m:r>
                  </m:oMath>
                </a14:m>
                <a:r>
                  <a:rPr lang="en-US" dirty="0"/>
                  <a:t> but the constraints are not satisfied.  Hence, </a:t>
                </a:r>
                <a14:m>
                  <m:oMath xmlns:m="http://schemas.openxmlformats.org/officeDocument/2006/math">
                    <m:bar>
                      <m:barPr>
                        <m:ctrlPr>
                          <a:rPr lang="en-US" i="1" smtClean="0">
                            <a:latin typeface="Cambria Math" panose="02040503050406030204" pitchFamily="18" charset="0"/>
                          </a:rPr>
                        </m:ctrlPr>
                      </m:barPr>
                      <m:e>
                        <m:r>
                          <a:rPr lang="en-US" b="0" i="1" smtClean="0">
                            <a:latin typeface="Cambria Math" panose="02040503050406030204" pitchFamily="18" charset="0"/>
                          </a:rPr>
                          <m:t>𝑧</m:t>
                        </m:r>
                      </m:e>
                    </m:bar>
                    <m:r>
                      <a:rPr lang="en-US" b="0" i="1" smtClean="0">
                        <a:latin typeface="Cambria Math" panose="02040503050406030204" pitchFamily="18" charset="0"/>
                      </a:rPr>
                      <m:t>=0</m:t>
                    </m:r>
                  </m:oMath>
                </a14:m>
                <a:r>
                  <a:rPr lang="en-US" dirty="0"/>
                  <a:t> and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𝑧</m:t>
                        </m:r>
                      </m:e>
                    </m:ba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endParaRPr lang="en-US" dirty="0"/>
              </a:p>
              <a:p>
                <a:pPr marL="0" indent="0">
                  <a:lnSpc>
                    <a:spcPct val="120000"/>
                  </a:lnSpc>
                  <a:spcBef>
                    <a:spcPts val="0"/>
                  </a:spcBef>
                  <a:buNone/>
                </a:pPr>
                <a:endParaRPr lang="en-US" b="1" u="sng" dirty="0"/>
              </a:p>
              <a:p>
                <a:pPr marL="0" indent="0">
                  <a:lnSpc>
                    <a:spcPct val="120000"/>
                  </a:lnSpc>
                  <a:spcBef>
                    <a:spcPts val="0"/>
                  </a:spcBef>
                  <a:buNone/>
                </a:pPr>
                <a:r>
                  <a:rPr lang="en-US" b="1" u="sng" dirty="0"/>
                  <a:t>Node 1</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endParaRPr lang="en-US" dirty="0"/>
              </a:p>
              <a:p>
                <a:pPr marL="0" indent="0">
                  <a:lnSpc>
                    <a:spcPct val="120000"/>
                  </a:lnSpc>
                  <a:spcBef>
                    <a:spcPts val="0"/>
                  </a:spcBef>
                  <a:buNone/>
                </a:pPr>
                <a:r>
                  <a:rPr lang="en-US" dirty="0"/>
                  <a:t>Minimum value = 8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sub>
                    </m:sSub>
                    <m:r>
                      <a:rPr lang="en-US" b="0" i="1" smtClean="0">
                        <a:latin typeface="Cambria Math" panose="02040503050406030204" pitchFamily="18" charset="0"/>
                      </a:rPr>
                      <m:t>=0</m:t>
                    </m:r>
                  </m:oMath>
                </a14:m>
                <a:r>
                  <a:rPr lang="en-US" dirty="0"/>
                  <a:t>.  Both constraints are satisfied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Node 1 is fathomed.  Update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𝑧</m:t>
                        </m:r>
                      </m:e>
                    </m:bar>
                    <m:r>
                      <a:rPr lang="en-US" b="0" i="1" smtClean="0">
                        <a:latin typeface="Cambria Math" panose="02040503050406030204" pitchFamily="18" charset="0"/>
                      </a:rPr>
                      <m:t>=8</m:t>
                    </m:r>
                  </m:oMath>
                </a14:m>
                <a:r>
                  <a:rPr lang="en-US" dirty="0"/>
                  <a:t>.</a:t>
                </a:r>
              </a:p>
              <a:p>
                <a:pPr marL="0" indent="0">
                  <a:lnSpc>
                    <a:spcPct val="120000"/>
                  </a:lnSpc>
                  <a:spcBef>
                    <a:spcPts val="0"/>
                  </a:spcBef>
                  <a:buNone/>
                </a:pPr>
                <a:endParaRPr lang="en-US" dirty="0"/>
              </a:p>
              <a:p>
                <a:pPr marL="0" indent="0">
                  <a:lnSpc>
                    <a:spcPct val="120000"/>
                  </a:lnSpc>
                  <a:spcBef>
                    <a:spcPts val="0"/>
                  </a:spcBef>
                  <a:buNone/>
                </a:pPr>
                <a:r>
                  <a:rPr lang="en-US" b="1" u="sng" dirty="0"/>
                  <a:t>Node 2</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a:t>
                </a:r>
              </a:p>
              <a:p>
                <a:pPr marL="0" indent="0">
                  <a:lnSpc>
                    <a:spcPct val="120000"/>
                  </a:lnSpc>
                  <a:spcBef>
                    <a:spcPts val="0"/>
                  </a:spcBef>
                  <a:buNone/>
                </a:pPr>
                <a:r>
                  <a:rPr lang="en-US" dirty="0"/>
                  <a:t>Minimum value = 0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=0</m:t>
                    </m:r>
                  </m:oMath>
                </a14:m>
                <a:r>
                  <a:rPr lang="en-US" dirty="0"/>
                  <a:t>.  Both constraints are not satisfied.</a:t>
                </a:r>
              </a:p>
              <a:p>
                <a:pPr marL="0" indent="0">
                  <a:lnSpc>
                    <a:spcPct val="120000"/>
                  </a:lnSpc>
                  <a:spcBef>
                    <a:spcPts val="0"/>
                  </a:spcBef>
                  <a:buNone/>
                </a:pPr>
                <a:r>
                  <a:rPr lang="en-US" dirty="0"/>
                  <a:t>Checking (*):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 &amp; 6≥4</m:t>
                    </m:r>
                  </m:oMath>
                </a14:m>
                <a:r>
                  <a:rPr lang="en-US" dirty="0"/>
                  <a:t>   - Both constraints satisfy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Further branching</a:t>
                </a:r>
              </a:p>
              <a:p>
                <a:pPr marL="0" indent="0">
                  <a:lnSpc>
                    <a:spcPct val="120000"/>
                  </a:lnSpc>
                  <a:spcBef>
                    <a:spcPts val="0"/>
                  </a:spcBef>
                  <a:buNone/>
                </a:pPr>
                <a:endParaRPr lang="en-US" dirty="0"/>
              </a:p>
              <a:p>
                <a:pPr marL="0" indent="0">
                  <a:lnSpc>
                    <a:spcPct val="120000"/>
                  </a:lnSpc>
                  <a:spcBef>
                    <a:spcPts val="0"/>
                  </a:spcBef>
                  <a:buNone/>
                </a:pPr>
                <a:r>
                  <a:rPr lang="en-US" b="1" u="sng" dirty="0"/>
                  <a:t>Node 3</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0" smtClean="0">
                        <a:latin typeface="Cambria Math" panose="02040503050406030204" pitchFamily="18" charset="0"/>
                      </a:rPr>
                      <m:t>1</m:t>
                    </m:r>
                  </m:oMath>
                </a14:m>
                <a:r>
                  <a:rPr lang="en-US" dirty="0"/>
                  <a:t> </a:t>
                </a:r>
              </a:p>
              <a:p>
                <a:pPr marL="0" indent="0" algn="just">
                  <a:lnSpc>
                    <a:spcPct val="120000"/>
                  </a:lnSpc>
                  <a:spcBef>
                    <a:spcPts val="0"/>
                  </a:spcBef>
                  <a:buNone/>
                </a:pPr>
                <a:r>
                  <a:rPr lang="en-US" dirty="0"/>
                  <a:t>Minimum value = 2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=0</m:t>
                    </m:r>
                  </m:oMath>
                </a14:m>
                <a:r>
                  <a:rPr lang="en-US" dirty="0"/>
                  <a:t>.  Constraint 2 is not satisfied.  Update  </a:t>
                </a:r>
                <a14:m>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𝑧</m:t>
                        </m:r>
                      </m:e>
                    </m:bar>
                    <m:r>
                      <a:rPr lang="en-US" i="1">
                        <a:latin typeface="Cambria Math" panose="02040503050406030204" pitchFamily="18" charset="0"/>
                      </a:rPr>
                      <m:t>=</m:t>
                    </m:r>
                  </m:oMath>
                </a14:m>
                <a:r>
                  <a:rPr lang="en-US" dirty="0"/>
                  <a:t>2.</a:t>
                </a:r>
              </a:p>
              <a:p>
                <a:pPr marL="0" indent="0">
                  <a:lnSpc>
                    <a:spcPct val="120000"/>
                  </a:lnSpc>
                  <a:spcBef>
                    <a:spcPts val="0"/>
                  </a:spcBef>
                  <a:buNone/>
                </a:pPr>
                <a:r>
                  <a:rPr lang="en-US" dirty="0"/>
                  <a:t>Checking (*): </a:t>
                </a:r>
                <a14:m>
                  <m:oMath xmlns:m="http://schemas.openxmlformats.org/officeDocument/2006/math">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oMath>
                </a14:m>
                <a:r>
                  <a:rPr lang="en-US" dirty="0"/>
                  <a:t>1   - Constraint 2 satisfies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Further branching</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470" t="-708" b="-567"/>
                </a:stretch>
              </a:blipFill>
            </p:spPr>
            <p:txBody>
              <a:bodyPr/>
              <a:lstStyle/>
              <a:p>
                <a:r>
                  <a:rPr lang="en-US">
                    <a:noFill/>
                  </a:rPr>
                  <a:t> </a:t>
                </a:r>
              </a:p>
            </p:txBody>
          </p:sp>
        </mc:Fallback>
      </mc:AlternateContent>
    </p:spTree>
    <p:extLst>
      <p:ext uri="{BB962C8B-B14F-4D97-AF65-F5344CB8AC3E}">
        <p14:creationId xmlns:p14="http://schemas.microsoft.com/office/powerpoint/2010/main" val="944736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nSpc>
                    <a:spcPct val="120000"/>
                  </a:lnSpc>
                  <a:spcBef>
                    <a:spcPts val="0"/>
                  </a:spcBef>
                  <a:buNone/>
                </a:pPr>
                <a:r>
                  <a:rPr lang="en-US" b="1" u="sng" dirty="0"/>
                  <a:t>Node 4</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0 </a:t>
                </a:r>
              </a:p>
              <a:p>
                <a:pPr marL="0" indent="0">
                  <a:lnSpc>
                    <a:spcPct val="120000"/>
                  </a:lnSpc>
                  <a:spcBef>
                    <a:spcPts val="0"/>
                  </a:spcBef>
                  <a:buNone/>
                </a:pPr>
                <a:r>
                  <a:rPr lang="en-US" dirty="0"/>
                  <a:t>Minimum value = 0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=0</m:t>
                    </m:r>
                  </m:oMath>
                </a14:m>
                <a:r>
                  <a:rPr lang="en-US" dirty="0"/>
                  <a:t>.  Both constraints are not satisfied.</a:t>
                </a:r>
              </a:p>
              <a:p>
                <a:pPr marL="0" indent="0">
                  <a:lnSpc>
                    <a:spcPct val="120000"/>
                  </a:lnSpc>
                  <a:spcBef>
                    <a:spcPts val="0"/>
                  </a:spcBef>
                  <a:buNone/>
                </a:pPr>
                <a:r>
                  <a:rPr lang="en-US" dirty="0"/>
                  <a:t>Checking (*): </a:t>
                </a:r>
                <a14:m>
                  <m:oMath xmlns:m="http://schemas.openxmlformats.org/officeDocument/2006/math">
                    <m:r>
                      <a:rPr lang="en-US" b="0" i="0"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≥2 &amp; </m:t>
                    </m:r>
                    <m:r>
                      <a:rPr lang="en-US" b="0" i="1" smtClean="0">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≥4</m:t>
                    </m:r>
                  </m:oMath>
                </a14:m>
                <a:r>
                  <a:rPr lang="en-US" dirty="0"/>
                  <a:t>   - Both constraints do not satisfy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Node 4 is fathomed. </a:t>
                </a:r>
                <a:r>
                  <a:rPr lang="en-US" dirty="0">
                    <a:solidFill>
                      <a:srgbClr val="FF0000"/>
                    </a:solidFill>
                  </a:rPr>
                  <a:t>(In fact, if any constraint does not satisfy (*) then the node is fathomed)</a:t>
                </a:r>
              </a:p>
              <a:p>
                <a:pPr marL="0" indent="0">
                  <a:lnSpc>
                    <a:spcPct val="120000"/>
                  </a:lnSpc>
                  <a:spcBef>
                    <a:spcPts val="0"/>
                  </a:spcBef>
                  <a:buNone/>
                </a:pPr>
                <a:endParaRPr lang="en-US" dirty="0"/>
              </a:p>
              <a:p>
                <a:pPr marL="0" indent="0">
                  <a:lnSpc>
                    <a:spcPct val="120000"/>
                  </a:lnSpc>
                  <a:spcBef>
                    <a:spcPts val="0"/>
                  </a:spcBef>
                  <a:buNone/>
                </a:pPr>
                <a:r>
                  <a:rPr lang="en-US" b="1" u="sng" dirty="0"/>
                  <a:t>Node 5</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a:t>
                </a:r>
              </a:p>
              <a:p>
                <a:pPr marL="0" indent="0">
                  <a:lnSpc>
                    <a:spcPct val="120000"/>
                  </a:lnSpc>
                  <a:spcBef>
                    <a:spcPts val="0"/>
                  </a:spcBef>
                  <a:buNone/>
                </a:pPr>
                <a:r>
                  <a:rPr lang="en-US" dirty="0"/>
                  <a:t>Minimum value = 6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=0</m:t>
                    </m:r>
                  </m:oMath>
                </a14:m>
                <a:r>
                  <a:rPr lang="en-US" dirty="0"/>
                  <a:t>.  Both constraints are satisfied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Node 5 is fathomed.  Update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𝑧</m:t>
                        </m:r>
                      </m:e>
                    </m:bar>
                    <m:r>
                      <a:rPr lang="en-US" b="0" i="1" smtClean="0">
                        <a:latin typeface="Cambria Math" panose="02040503050406030204" pitchFamily="18" charset="0"/>
                      </a:rPr>
                      <m:t>=6</m:t>
                    </m:r>
                  </m:oMath>
                </a14:m>
                <a:r>
                  <a:rPr lang="en-US" dirty="0"/>
                  <a:t>.</a:t>
                </a:r>
              </a:p>
              <a:p>
                <a:pPr marL="0" indent="0">
                  <a:lnSpc>
                    <a:spcPct val="120000"/>
                  </a:lnSpc>
                  <a:spcBef>
                    <a:spcPts val="0"/>
                  </a:spcBef>
                  <a:buNone/>
                </a:pPr>
                <a:endParaRPr lang="en-US" dirty="0"/>
              </a:p>
              <a:p>
                <a:pPr marL="0" indent="0">
                  <a:lnSpc>
                    <a:spcPct val="120000"/>
                  </a:lnSpc>
                  <a:spcBef>
                    <a:spcPts val="0"/>
                  </a:spcBef>
                  <a:buNone/>
                </a:pPr>
                <a:r>
                  <a:rPr lang="en-US" b="1" u="sng" dirty="0"/>
                  <a:t>Node 6</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0</m:t>
                    </m:r>
                  </m:oMath>
                </a14:m>
                <a:r>
                  <a:rPr lang="en-US" dirty="0"/>
                  <a:t> </a:t>
                </a:r>
              </a:p>
              <a:p>
                <a:pPr marL="0" indent="0">
                  <a:lnSpc>
                    <a:spcPct val="120000"/>
                  </a:lnSpc>
                  <a:spcBef>
                    <a:spcPts val="0"/>
                  </a:spcBef>
                  <a:buNone/>
                </a:pPr>
                <a:r>
                  <a:rPr lang="en-US" dirty="0"/>
                  <a:t>Minimum value = 2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=0</m:t>
                    </m:r>
                  </m:oMath>
                </a14:m>
                <a:r>
                  <a:rPr lang="en-US" dirty="0"/>
                  <a:t>.  Constraint 2 is not satisfied.</a:t>
                </a:r>
              </a:p>
              <a:p>
                <a:pPr marL="0" indent="0">
                  <a:lnSpc>
                    <a:spcPct val="120000"/>
                  </a:lnSpc>
                  <a:spcBef>
                    <a:spcPts val="0"/>
                  </a:spcBef>
                  <a:buNone/>
                </a:pPr>
                <a:r>
                  <a:rPr lang="en-US" dirty="0"/>
                  <a:t>Checking (*): </a:t>
                </a:r>
                <a14:m>
                  <m:oMath xmlns:m="http://schemas.openxmlformats.org/officeDocument/2006/math">
                    <m:r>
                      <a:rPr lang="en-US" dirty="0"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   - Constraint 2 satisfies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Further branching..</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1351"/>
                </a:stretch>
              </a:blipFill>
            </p:spPr>
            <p:txBody>
              <a:bodyPr/>
              <a:lstStyle/>
              <a:p>
                <a:r>
                  <a:rPr lang="en-US">
                    <a:noFill/>
                  </a:rPr>
                  <a:t> </a:t>
                </a:r>
              </a:p>
            </p:txBody>
          </p:sp>
        </mc:Fallback>
      </mc:AlternateContent>
    </p:spTree>
    <p:extLst>
      <p:ext uri="{BB962C8B-B14F-4D97-AF65-F5344CB8AC3E}">
        <p14:creationId xmlns:p14="http://schemas.microsoft.com/office/powerpoint/2010/main" val="3415349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Approach</a:t>
            </a:r>
            <a:br>
              <a:rPr lang="en-US" dirty="0"/>
            </a:br>
            <a:r>
              <a:rPr lang="en-US" dirty="0">
                <a:solidFill>
                  <a:srgbClr val="0070C0"/>
                </a:solidFill>
              </a:rPr>
              <a:t>IMPLICIT ENUMERATION METHOD FOR 0-1 IP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b="1" u="sng" dirty="0"/>
                  <a:t>Node 7</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n-US" i="1">
                        <a:latin typeface="Cambria Math" panose="02040503050406030204" pitchFamily="18" charset="0"/>
                      </a:rPr>
                      <m:t>=</m:t>
                    </m:r>
                  </m:oMath>
                </a14:m>
                <a:r>
                  <a:rPr lang="en-US" dirty="0"/>
                  <a:t>1 </a:t>
                </a:r>
              </a:p>
              <a:p>
                <a:pPr marL="0" indent="0">
                  <a:buNone/>
                </a:pPr>
                <a:r>
                  <a:rPr lang="en-US" dirty="0"/>
                  <a:t>Minimum value = 9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sub>
                    </m:sSub>
                    <m:r>
                      <a:rPr lang="en-US" i="1">
                        <a:latin typeface="Cambria Math" panose="02040503050406030204" pitchFamily="18" charset="0"/>
                      </a:rPr>
                      <m:t>=0</m:t>
                    </m:r>
                  </m:oMath>
                </a14:m>
                <a:r>
                  <a:rPr lang="en-US" dirty="0"/>
                  <a:t>.  Node 7 is fathomed because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=9&gt;</m:t>
                    </m:r>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𝑧</m:t>
                        </m:r>
                      </m:e>
                    </m:bar>
                    <m:r>
                      <a:rPr lang="en-US" b="0" i="1" smtClean="0">
                        <a:latin typeface="Cambria Math" panose="02040503050406030204" pitchFamily="18" charset="0"/>
                      </a:rPr>
                      <m:t>=6</m:t>
                    </m:r>
                  </m:oMath>
                </a14:m>
                <a:r>
                  <a:rPr lang="en-US" dirty="0"/>
                  <a:t> .</a:t>
                </a:r>
              </a:p>
              <a:p>
                <a:pPr marL="0" indent="0">
                  <a:buNone/>
                </a:pPr>
                <a:endParaRPr lang="en-US" dirty="0"/>
              </a:p>
              <a:p>
                <a:pPr marL="0" indent="0">
                  <a:buNone/>
                </a:pPr>
                <a:r>
                  <a:rPr lang="en-US" b="1" u="sng" dirty="0"/>
                  <a:t>Node 8</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oMath>
                </a14:m>
                <a:r>
                  <a:rPr lang="en-US" dirty="0"/>
                  <a:t>1 </a:t>
                </a:r>
              </a:p>
              <a:p>
                <a:pPr marL="0" indent="0">
                  <a:buNone/>
                </a:pPr>
                <a:r>
                  <a:rPr lang="en-US" dirty="0"/>
                  <a:t>Minimum value = 2  by setting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r>
                      <a:rPr lang="en-US" i="1">
                        <a:latin typeface="Cambria Math" panose="02040503050406030204" pitchFamily="18" charset="0"/>
                      </a:rPr>
                      <m:t>=0</m:t>
                    </m:r>
                  </m:oMath>
                </a14:m>
                <a:r>
                  <a:rPr lang="en-US" dirty="0"/>
                  <a:t>.  Constraint 2 is not satisfied.</a:t>
                </a:r>
              </a:p>
              <a:p>
                <a:pPr marL="0" indent="0">
                  <a:buNone/>
                </a:pPr>
                <a:r>
                  <a:rPr lang="en-US" dirty="0"/>
                  <a:t>Checking (*): </a:t>
                </a:r>
                <a14:m>
                  <m:oMath xmlns:m="http://schemas.openxmlformats.org/officeDocument/2006/math">
                    <m:r>
                      <a:rPr lang="en-US" dirty="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≥1</m:t>
                    </m:r>
                  </m:oMath>
                </a14:m>
                <a:r>
                  <a:rPr lang="en-US" dirty="0"/>
                  <a:t>   - Constraint 2 does not satisfy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Node 8 is fathomed.</a:t>
                </a:r>
              </a:p>
              <a:p>
                <a:pPr marL="0" indent="0">
                  <a:buNone/>
                </a:pPr>
                <a:endParaRPr lang="en-US" dirty="0"/>
              </a:p>
              <a:p>
                <a:pPr marL="0" indent="0">
                  <a:buNone/>
                </a:pPr>
                <a:r>
                  <a:rPr lang="en-US" dirty="0"/>
                  <a:t>Optimal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oMath>
                </a14:m>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sub>
                    </m:sSub>
                    <m:r>
                      <a:rPr lang="en-US" i="1">
                        <a:latin typeface="Cambria Math" panose="02040503050406030204" pitchFamily="18" charset="0"/>
                      </a:rPr>
                      <m:t>=</m:t>
                    </m:r>
                  </m:oMath>
                </a14:m>
                <a:r>
                  <a:rPr lang="en-US" dirty="0"/>
                  <a:t>0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=6</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b="-142"/>
                </a:stretch>
              </a:blipFill>
            </p:spPr>
            <p:txBody>
              <a:bodyPr/>
              <a:lstStyle/>
              <a:p>
                <a:r>
                  <a:rPr lang="en-US">
                    <a:noFill/>
                  </a:rPr>
                  <a:t> </a:t>
                </a:r>
              </a:p>
            </p:txBody>
          </p:sp>
        </mc:Fallback>
      </mc:AlternateContent>
    </p:spTree>
    <p:extLst>
      <p:ext uri="{BB962C8B-B14F-4D97-AF65-F5344CB8AC3E}">
        <p14:creationId xmlns:p14="http://schemas.microsoft.com/office/powerpoint/2010/main" val="683521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Combinatorial Optimization</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algn="just"/>
            <a:r>
              <a:rPr lang="en-US" dirty="0"/>
              <a:t>Combinatorial analysis is the study of the arrangement, grouping, or selection of discrete objects, usually finite in number.</a:t>
            </a:r>
          </a:p>
          <a:p>
            <a:pPr marL="0" indent="0" algn="just">
              <a:buNone/>
            </a:pPr>
            <a:endParaRPr lang="en-US" dirty="0"/>
          </a:p>
          <a:p>
            <a:pPr algn="just"/>
            <a:r>
              <a:rPr lang="en-US" dirty="0"/>
              <a:t>In Operations Research, combinatorial optimization aims at searching for the best element among a finite set of elements</a:t>
            </a:r>
          </a:p>
          <a:p>
            <a:pPr marL="0" indent="0" algn="just">
              <a:buNone/>
            </a:pPr>
            <a:endParaRPr lang="en-US" dirty="0"/>
          </a:p>
          <a:p>
            <a:pPr algn="just"/>
            <a:r>
              <a:rPr lang="en-US" dirty="0"/>
              <a:t>Integer programming together with combinatorial optimization are considered as “discrete optimization”</a:t>
            </a:r>
          </a:p>
        </p:txBody>
      </p:sp>
    </p:spTree>
    <p:extLst>
      <p:ext uri="{BB962C8B-B14F-4D97-AF65-F5344CB8AC3E}">
        <p14:creationId xmlns:p14="http://schemas.microsoft.com/office/powerpoint/2010/main" val="4024925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Combinatorial Optimization</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buNone/>
            </a:pPr>
            <a:r>
              <a:rPr lang="en-US" dirty="0"/>
              <a:t>Common problems involving combinatorial optimization:</a:t>
            </a:r>
          </a:p>
          <a:p>
            <a:pPr lvl="1" algn="just"/>
            <a:r>
              <a:rPr lang="en-US" dirty="0"/>
              <a:t>Knapsack Problem</a:t>
            </a:r>
          </a:p>
          <a:p>
            <a:pPr lvl="1" algn="just"/>
            <a:r>
              <a:rPr lang="en-US" dirty="0"/>
              <a:t>Travelling Salesman Problem</a:t>
            </a:r>
          </a:p>
          <a:p>
            <a:pPr lvl="1" algn="just"/>
            <a:r>
              <a:rPr lang="en-US" dirty="0"/>
              <a:t>Assignment Problem</a:t>
            </a:r>
          </a:p>
          <a:p>
            <a:pPr lvl="1" algn="just"/>
            <a:r>
              <a:rPr lang="en-US" dirty="0"/>
              <a:t>Transportation Problem</a:t>
            </a:r>
          </a:p>
          <a:p>
            <a:pPr lvl="1" algn="just"/>
            <a:r>
              <a:rPr lang="en-US" dirty="0"/>
              <a:t>Vehicle Routing Problem</a:t>
            </a:r>
          </a:p>
          <a:p>
            <a:pPr lvl="1" algn="just"/>
            <a:r>
              <a:rPr lang="en-US" dirty="0"/>
              <a:t>Shortage Path Problem</a:t>
            </a:r>
          </a:p>
          <a:p>
            <a:pPr lvl="1" algn="just"/>
            <a:r>
              <a:rPr lang="en-US" dirty="0"/>
              <a:t>Maximum Flow Problem</a:t>
            </a:r>
          </a:p>
          <a:p>
            <a:pPr lvl="1" algn="just"/>
            <a:r>
              <a:rPr lang="en-US" dirty="0"/>
              <a:t>Minimum Spanning Tree Problem</a:t>
            </a:r>
          </a:p>
          <a:p>
            <a:pPr lvl="1" algn="just"/>
            <a:r>
              <a:rPr lang="en-US" dirty="0"/>
              <a:t>Set Covering Problem</a:t>
            </a:r>
          </a:p>
          <a:p>
            <a:pPr lvl="1" algn="just"/>
            <a:r>
              <a:rPr lang="en-US" dirty="0"/>
              <a:t>Cutting Stock Problem</a:t>
            </a:r>
          </a:p>
          <a:p>
            <a:pPr lvl="1" algn="just"/>
            <a:r>
              <a:rPr lang="en-US" dirty="0" err="1"/>
              <a:t>etc</a:t>
            </a:r>
            <a:endParaRPr lang="en-US" dirty="0"/>
          </a:p>
        </p:txBody>
      </p:sp>
    </p:spTree>
    <p:extLst>
      <p:ext uri="{BB962C8B-B14F-4D97-AF65-F5344CB8AC3E}">
        <p14:creationId xmlns:p14="http://schemas.microsoft.com/office/powerpoint/2010/main" val="398393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Combinatorial Optimization</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algn="just"/>
            <a:r>
              <a:rPr lang="en-US" dirty="0"/>
              <a:t>In this section, solution techniques for a few network flow problems will be discussed.  It should be noted that these techniques are efficient only for problems with small dimensionality</a:t>
            </a:r>
          </a:p>
          <a:p>
            <a:pPr marL="0" indent="0" algn="just">
              <a:buNone/>
            </a:pPr>
            <a:endParaRPr lang="en-US" dirty="0"/>
          </a:p>
          <a:p>
            <a:pPr algn="just"/>
            <a:r>
              <a:rPr lang="en-US" dirty="0"/>
              <a:t>Most of the combinatorial problems are </a:t>
            </a:r>
            <a:r>
              <a:rPr lang="en-US" dirty="0">
                <a:solidFill>
                  <a:srgbClr val="FF0000"/>
                </a:solidFill>
              </a:rPr>
              <a:t>difficult to solve</a:t>
            </a:r>
            <a:r>
              <a:rPr lang="en-US" dirty="0"/>
              <a:t>. In many practical applications, metaheuristic algorithms (e.g., GA, ACO, SA, PSO,…) should be used to help find good solution for combinatorial optimization problems</a:t>
            </a:r>
          </a:p>
        </p:txBody>
      </p:sp>
    </p:spTree>
    <p:extLst>
      <p:ext uri="{BB962C8B-B14F-4D97-AF65-F5344CB8AC3E}">
        <p14:creationId xmlns:p14="http://schemas.microsoft.com/office/powerpoint/2010/main" val="185454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buNone/>
                </a:pPr>
                <a:r>
                  <a:rPr lang="en-US" u="sng" dirty="0"/>
                  <a:t>Example 3</a:t>
                </a:r>
                <a:r>
                  <a:rPr lang="en-US" dirty="0"/>
                  <a:t>: Sequencing Problem</a:t>
                </a:r>
              </a:p>
              <a:p>
                <a:pPr marL="0" indent="0">
                  <a:buNone/>
                </a:pPr>
                <a:r>
                  <a:rPr lang="en-US" dirty="0"/>
                  <a:t>Consider the problem in which the optimal processing sequence of </a:t>
                </a:r>
                <a14:m>
                  <m:oMath xmlns:m="http://schemas.openxmlformats.org/officeDocument/2006/math">
                    <m:r>
                      <a:rPr lang="en-US" b="0" i="1" smtClean="0">
                        <a:latin typeface="Cambria Math" panose="02040503050406030204" pitchFamily="18" charset="0"/>
                      </a:rPr>
                      <m:t>𝑛</m:t>
                    </m:r>
                  </m:oMath>
                </a14:m>
                <a:r>
                  <a:rPr lang="en-US" dirty="0"/>
                  <a:t> jobs on a machine is determined.  Assume that the machine can only process one job at a time.</a:t>
                </a:r>
              </a:p>
              <a:p>
                <a:pPr marL="0" indent="0">
                  <a:buNone/>
                </a:pPr>
                <a:r>
                  <a:rPr lang="en-US" dirty="0"/>
                  <a:t>Denote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 processing time of job </a:t>
                </a:r>
                <a14:m>
                  <m:oMath xmlns:m="http://schemas.openxmlformats.org/officeDocument/2006/math">
                    <m:r>
                      <a:rPr lang="en-US" b="0" i="1" smtClean="0">
                        <a:latin typeface="Cambria Math" panose="02040503050406030204" pitchFamily="18" charset="0"/>
                      </a:rPr>
                      <m:t>𝑖</m:t>
                    </m:r>
                  </m:oMath>
                </a14:m>
                <a:r>
                  <a:rPr lang="en-US" dirty="0"/>
                  <a:t>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𝑖</m:t>
                        </m:r>
                      </m:sub>
                    </m:sSub>
                  </m:oMath>
                </a14:m>
                <a:r>
                  <a:rPr lang="en-US" dirty="0"/>
                  <a:t> : start time of job </a:t>
                </a:r>
                <a14:m>
                  <m:oMath xmlns:m="http://schemas.openxmlformats.org/officeDocument/2006/math">
                    <m:r>
                      <a:rPr lang="en-US" i="1">
                        <a:latin typeface="Cambria Math" panose="02040503050406030204" pitchFamily="18" charset="0"/>
                      </a:rPr>
                      <m:t>𝑖</m:t>
                    </m:r>
                  </m:oMath>
                </a14:m>
                <a:r>
                  <a:rPr lang="en-US" dirty="0"/>
                  <a:t> </a:t>
                </a:r>
              </a:p>
              <a:p>
                <a:pPr marL="0" indent="0">
                  <a:buNone/>
                </a:pPr>
                <a:r>
                  <a:rPr lang="en-US" dirty="0"/>
                  <a:t>For a pair of jobs (</a:t>
                </a:r>
                <a14:m>
                  <m:oMath xmlns:m="http://schemas.openxmlformats.org/officeDocument/2006/math">
                    <m:r>
                      <a:rPr lang="en-US" i="1">
                        <a:latin typeface="Cambria Math" panose="02040503050406030204" pitchFamily="18" charset="0"/>
                      </a:rPr>
                      <m:t>𝑖</m:t>
                    </m:r>
                  </m:oMath>
                </a14:m>
                <a:r>
                  <a:rPr lang="en-US" dirty="0"/>
                  <a:t>, </a:t>
                </a:r>
                <a14:m>
                  <m:oMath xmlns:m="http://schemas.openxmlformats.org/officeDocument/2006/math">
                    <m:r>
                      <a:rPr lang="en-US" b="0" i="1" smtClean="0">
                        <a:latin typeface="Cambria Math" panose="02040503050406030204" pitchFamily="18" charset="0"/>
                      </a:rPr>
                      <m:t>𝑗</m:t>
                    </m:r>
                  </m:oMath>
                </a14:m>
                <a:r>
                  <a:rPr lang="en-US" dirty="0"/>
                  <a:t>) there are only two options:</a:t>
                </a:r>
              </a:p>
              <a:p>
                <a:pPr marL="0" indent="0">
                  <a:buNone/>
                </a:pPr>
                <a:r>
                  <a:rPr lang="en-US" dirty="0"/>
                  <a:t>	1. Job </a:t>
                </a:r>
                <a14:m>
                  <m:oMath xmlns:m="http://schemas.openxmlformats.org/officeDocument/2006/math">
                    <m:r>
                      <a:rPr lang="en-US" i="1">
                        <a:latin typeface="Cambria Math" panose="02040503050406030204" pitchFamily="18" charset="0"/>
                      </a:rPr>
                      <m:t>𝑖</m:t>
                    </m:r>
                  </m:oMath>
                </a14:m>
                <a:r>
                  <a:rPr lang="en-US" dirty="0"/>
                  <a:t> starts before job </a:t>
                </a:r>
                <a14:m>
                  <m:oMath xmlns:m="http://schemas.openxmlformats.org/officeDocument/2006/math">
                    <m:r>
                      <a:rPr lang="en-US" b="0" i="1" smtClean="0">
                        <a:latin typeface="Cambria Math" panose="02040503050406030204" pitchFamily="18" charset="0"/>
                      </a:rPr>
                      <m:t>𝑗</m:t>
                    </m:r>
                  </m:oMath>
                </a14:m>
                <a:r>
                  <a:rPr lang="en-US" dirty="0"/>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endParaRPr lang="en-US" dirty="0"/>
              </a:p>
              <a:p>
                <a:pPr marL="0" indent="0">
                  <a:buNone/>
                </a:pPr>
                <a:r>
                  <a:rPr lang="en-US" dirty="0"/>
                  <a:t>	2. Job </a:t>
                </a:r>
                <a14:m>
                  <m:oMath xmlns:m="http://schemas.openxmlformats.org/officeDocument/2006/math">
                    <m:r>
                      <a:rPr lang="en-US" b="0" i="1" smtClean="0">
                        <a:latin typeface="Cambria Math" panose="02040503050406030204" pitchFamily="18" charset="0"/>
                      </a:rPr>
                      <m:t>𝑗</m:t>
                    </m:r>
                  </m:oMath>
                </a14:m>
                <a:r>
                  <a:rPr lang="en-US" dirty="0"/>
                  <a:t> starts before job </a:t>
                </a:r>
                <a14:m>
                  <m:oMath xmlns:m="http://schemas.openxmlformats.org/officeDocument/2006/math">
                    <m:r>
                      <a:rPr lang="en-US" i="1">
                        <a:latin typeface="Cambria Math" panose="02040503050406030204" pitchFamily="18" charset="0"/>
                      </a:rPr>
                      <m:t>𝑖</m:t>
                    </m:r>
                  </m:oMath>
                </a14:m>
                <a:r>
                  <a:rPr lang="en-US" dirty="0"/>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𝑗</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586"/>
                </a:stretch>
              </a:blipFill>
            </p:spPr>
            <p:txBody>
              <a:bodyPr/>
              <a:lstStyle/>
              <a:p>
                <a:r>
                  <a:rPr lang="en-US">
                    <a:noFill/>
                  </a:rPr>
                  <a:t> </a:t>
                </a:r>
              </a:p>
            </p:txBody>
          </p:sp>
        </mc:Fallback>
      </mc:AlternateContent>
    </p:spTree>
    <p:extLst>
      <p:ext uri="{BB962C8B-B14F-4D97-AF65-F5344CB8AC3E}">
        <p14:creationId xmlns:p14="http://schemas.microsoft.com/office/powerpoint/2010/main" val="25481387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Transportation Problem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Find the least-cost transportation plan from a set of supply nodes with supply capacities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14:m>
                  <m:oMath xmlns:m="http://schemas.openxmlformats.org/officeDocument/2006/math">
                    <m:r>
                      <a:rPr lang="en-US" b="0" i="1" dirty="0" smtClean="0">
                        <a:latin typeface="Cambria Math" panose="02040503050406030204" pitchFamily="18" charset="0"/>
                      </a:rPr>
                      <m:t>𝑖</m:t>
                    </m:r>
                    <m:r>
                      <a:rPr lang="en-US" b="0" i="1" dirty="0" smtClean="0">
                        <a:latin typeface="Cambria Math" panose="02040503050406030204" pitchFamily="18" charset="0"/>
                      </a:rPr>
                      <m:t>=1,2,…,</m:t>
                    </m:r>
                    <m:r>
                      <a:rPr lang="en-US" b="0" i="1" dirty="0" smtClean="0">
                        <a:latin typeface="Cambria Math" panose="02040503050406030204" pitchFamily="18" charset="0"/>
                      </a:rPr>
                      <m:t>𝑚</m:t>
                    </m:r>
                  </m:oMath>
                </a14:m>
                <a:r>
                  <a:rPr lang="en-US" dirty="0"/>
                  <a:t>) to a set of demand nodes with required demand quantities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oMath>
                </a14:m>
                <a:r>
                  <a:rPr lang="en-US" dirty="0"/>
                  <a:t> (</a:t>
                </a:r>
                <a14:m>
                  <m:oMath xmlns:m="http://schemas.openxmlformats.org/officeDocument/2006/math">
                    <m:r>
                      <a:rPr lang="en-US" b="0" i="1" dirty="0" smtClean="0">
                        <a:latin typeface="Cambria Math" panose="02040503050406030204" pitchFamily="18" charset="0"/>
                      </a:rPr>
                      <m:t>𝑗</m:t>
                    </m:r>
                    <m:r>
                      <a:rPr lang="en-US" i="1" dirty="0">
                        <a:latin typeface="Cambria Math" panose="02040503050406030204" pitchFamily="18" charset="0"/>
                      </a:rPr>
                      <m:t>=1,2,…,</m:t>
                    </m:r>
                    <m:r>
                      <a:rPr lang="en-US" b="0" i="1" dirty="0" smtClean="0">
                        <a:latin typeface="Cambria Math" panose="02040503050406030204" pitchFamily="18" charset="0"/>
                      </a:rPr>
                      <m:t>𝑛</m:t>
                    </m:r>
                  </m:oMath>
                </a14:m>
                <a:r>
                  <a:rPr lang="en-US" dirty="0"/>
                  <a:t>) </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Minimize	</a:t>
                </a:r>
                <a:r>
                  <a:rPr lang="en-US" i="1" dirty="0"/>
                  <a:t>Z</a:t>
                </a:r>
                <a:r>
                  <a:rPr lang="en-US" dirty="0"/>
                  <a:t>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e>
                        </m:nary>
                      </m:e>
                    </m:nary>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e>
                    </m:nary>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rPr>
                      <m:t> </m:t>
                    </m:r>
                  </m:oMath>
                </a14:m>
                <a:r>
                  <a:rPr lang="en-US" dirty="0"/>
                  <a:t>	 (</a:t>
                </a:r>
                <a14:m>
                  <m:oMath xmlns:m="http://schemas.openxmlformats.org/officeDocument/2006/math">
                    <m:r>
                      <a:rPr lang="en-US" i="1" dirty="0">
                        <a:latin typeface="Cambria Math" panose="02040503050406030204" pitchFamily="18" charset="0"/>
                      </a:rPr>
                      <m:t>𝑖</m:t>
                    </m:r>
                    <m:r>
                      <a:rPr lang="en-US" i="1" dirty="0">
                        <a:latin typeface="Cambria Math" panose="02040503050406030204" pitchFamily="18" charset="0"/>
                      </a:rPr>
                      <m:t>=1,2,…,</m:t>
                    </m:r>
                    <m:r>
                      <a:rPr lang="en-US" i="1" dirty="0">
                        <a:latin typeface="Cambria Math" panose="02040503050406030204" pitchFamily="18" charset="0"/>
                      </a:rPr>
                      <m:t>𝑚</m:t>
                    </m:r>
                  </m:oMath>
                </a14:m>
                <a:r>
                  <a:rPr lang="en-US" dirty="0"/>
                  <a:t>) 		 </a:t>
                </a:r>
              </a:p>
              <a:p>
                <a:pPr marL="0" indent="0" algn="just">
                  <a:lnSpc>
                    <a:spcPct val="120000"/>
                  </a:lnSpc>
                  <a:spcBef>
                    <a:spcPts val="0"/>
                  </a:spcBef>
                  <a:buNone/>
                </a:pPr>
                <a:r>
                  <a:rPr lang="en-US" dirty="0"/>
                  <a:t>			 </a:t>
                </a:r>
                <a14:m>
                  <m:oMath xmlns:m="http://schemas.openxmlformats.org/officeDocument/2006/math">
                    <m:nary>
                      <m:naryPr>
                        <m:chr m:val="∑"/>
                        <m:ctrlPr>
                          <a:rPr lang="en-US" i="1">
                            <a:latin typeface="Cambria Math" panose="02040503050406030204" pitchFamily="18" charset="0"/>
                          </a:rPr>
                        </m:ctrlPr>
                      </m:naryPr>
                      <m:sub>
                        <m:r>
                          <a:rPr lang="en-US" b="0" i="1" smtClean="0">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e>
                    </m:nary>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𝑗</m:t>
                        </m:r>
                      </m:sub>
                    </m:sSub>
                    <m:r>
                      <a:rPr lang="en-US" i="1">
                        <a:latin typeface="Cambria Math" panose="02040503050406030204" pitchFamily="18" charset="0"/>
                      </a:rPr>
                      <m:t> </m:t>
                    </m:r>
                  </m:oMath>
                </a14:m>
                <a:r>
                  <a:rPr lang="en-US" dirty="0"/>
                  <a:t>	 (</a:t>
                </a:r>
                <a14:m>
                  <m:oMath xmlns:m="http://schemas.openxmlformats.org/officeDocument/2006/math">
                    <m:r>
                      <a:rPr lang="en-US" b="0" i="1" dirty="0" smtClean="0">
                        <a:latin typeface="Cambria Math" panose="02040503050406030204" pitchFamily="18" charset="0"/>
                      </a:rPr>
                      <m:t>𝑗</m:t>
                    </m:r>
                    <m:r>
                      <a:rPr lang="en-US" i="1" dirty="0">
                        <a:latin typeface="Cambria Math" panose="02040503050406030204" pitchFamily="18" charset="0"/>
                      </a:rPr>
                      <m:t>=1,2,…,</m:t>
                    </m:r>
                    <m:r>
                      <a:rPr lang="en-US" b="0" i="1" dirty="0" smtClean="0">
                        <a:latin typeface="Cambria Math" panose="02040503050406030204" pitchFamily="18" charset="0"/>
                      </a:rPr>
                      <m:t>𝑛</m:t>
                    </m:r>
                  </m:oMath>
                </a14:m>
                <a:r>
                  <a:rPr lang="en-US" dirty="0"/>
                  <a:t>) </a:t>
                </a: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oMath>
                </a14:m>
                <a:r>
                  <a:rPr lang="en-US" dirty="0"/>
                  <a:t> -   the amount to be transported from supply node </a:t>
                </a:r>
                <a:r>
                  <a:rPr lang="en-US" i="1" dirty="0" err="1"/>
                  <a:t>i</a:t>
                </a:r>
                <a:r>
                  <a:rPr lang="en-US" dirty="0"/>
                  <a:t> to 	demand node </a:t>
                </a:r>
                <a:r>
                  <a:rPr lang="en-US" i="1" dirty="0"/>
                  <a:t>j</a:t>
                </a: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𝑖𝑗</m:t>
                        </m:r>
                      </m:sub>
                    </m:sSub>
                    <m:r>
                      <a:rPr lang="en-US" i="1">
                        <a:latin typeface="Cambria Math" panose="02040503050406030204" pitchFamily="18" charset="0"/>
                      </a:rPr>
                      <m:t> </m:t>
                    </m:r>
                  </m:oMath>
                </a14:m>
                <a:r>
                  <a:rPr lang="en-US" dirty="0"/>
                  <a:t> -   unit transportation cost form supply node </a:t>
                </a:r>
                <a:r>
                  <a:rPr lang="en-US" i="1" dirty="0" err="1"/>
                  <a:t>i</a:t>
                </a:r>
                <a:r>
                  <a:rPr lang="en-US" dirty="0"/>
                  <a:t> to demand node </a:t>
                </a:r>
                <a:r>
                  <a:rPr lang="en-US" i="1" dirty="0"/>
                  <a:t>j</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Tree>
    <p:extLst>
      <p:ext uri="{BB962C8B-B14F-4D97-AF65-F5344CB8AC3E}">
        <p14:creationId xmlns:p14="http://schemas.microsoft.com/office/powerpoint/2010/main" val="14151818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Transportation Problem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Feasibility condition:</a:t>
                </a:r>
                <a:endParaRPr lang="en-US" i="1" dirty="0">
                  <a:solidFill>
                    <a:srgbClr val="FF0000"/>
                  </a:solidFill>
                  <a:latin typeface="Cambria Math" panose="02040503050406030204" pitchFamily="18" charset="0"/>
                </a:endParaRPr>
              </a:p>
              <a:p>
                <a:pPr marL="0" indent="0" algn="just">
                  <a:buNone/>
                </a:pPr>
                <a:r>
                  <a:rPr lang="en-US" dirty="0">
                    <a:solidFill>
                      <a:srgbClr val="FF0000"/>
                    </a:solidFill>
                  </a:rPr>
                  <a:t>				</a:t>
                </a:r>
                <a14:m>
                  <m:oMath xmlns:m="http://schemas.openxmlformats.org/officeDocument/2006/math">
                    <m:nary>
                      <m:naryPr>
                        <m:chr m:val="∑"/>
                        <m:ctrlPr>
                          <a:rPr lang="en-US" i="1" smtClean="0">
                            <a:solidFill>
                              <a:srgbClr val="FF0000"/>
                            </a:solidFill>
                            <a:latin typeface="Cambria Math" panose="02040503050406030204" pitchFamily="18" charset="0"/>
                          </a:rPr>
                        </m:ctrlPr>
                      </m:naryPr>
                      <m:sub>
                        <m:r>
                          <m:rPr>
                            <m:brk m:alnAt="23"/>
                          </m:rPr>
                          <a:rPr lang="en-US" b="0" i="1" smtClean="0">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𝑚</m:t>
                        </m:r>
                      </m:sup>
                      <m:e>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𝑖</m:t>
                            </m:r>
                          </m:sub>
                        </m:sSub>
                      </m:e>
                    </m:nary>
                    <m:r>
                      <a:rPr lang="en-US" i="1">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ea typeface="Cambria Math" panose="02040503050406030204" pitchFamily="18" charset="0"/>
                      </a:rPr>
                      <m:t>≥</m:t>
                    </m:r>
                    <m:nary>
                      <m:naryPr>
                        <m:chr m:val="∑"/>
                        <m:ctrlPr>
                          <a:rPr lang="en-US" i="1">
                            <a:solidFill>
                              <a:srgbClr val="FF0000"/>
                            </a:solidFill>
                            <a:latin typeface="Cambria Math" panose="02040503050406030204" pitchFamily="18" charset="0"/>
                          </a:rPr>
                        </m:ctrlPr>
                      </m:naryPr>
                      <m:sub>
                        <m:r>
                          <m:rPr>
                            <m:brk m:alnAt="23"/>
                          </m:rPr>
                          <a:rPr lang="en-US" i="1">
                            <a:solidFill>
                              <a:srgbClr val="FF0000"/>
                            </a:solidFill>
                            <a:latin typeface="Cambria Math" panose="02040503050406030204" pitchFamily="18" charset="0"/>
                          </a:rPr>
                          <m:t>𝑗</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𝑛</m:t>
                        </m:r>
                      </m:sup>
                      <m:e>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i="1">
                                <a:solidFill>
                                  <a:srgbClr val="FF0000"/>
                                </a:solidFill>
                                <a:latin typeface="Cambria Math" panose="02040503050406030204" pitchFamily="18" charset="0"/>
                              </a:rPr>
                              <m:t>𝑗</m:t>
                            </m:r>
                          </m:sub>
                        </m:sSub>
                      </m:e>
                    </m:nary>
                  </m:oMath>
                </a14:m>
                <a:r>
                  <a:rPr lang="en-US" dirty="0"/>
                  <a:t>		 </a:t>
                </a:r>
              </a:p>
              <a:p>
                <a:pPr marL="0" indent="0" algn="just">
                  <a:buNone/>
                </a:pPr>
                <a:endParaRPr lang="en-US" dirty="0"/>
              </a:p>
              <a:p>
                <a:pPr marL="0" indent="0" algn="just">
                  <a:buNone/>
                </a:pPr>
                <a:r>
                  <a:rPr lang="en-US" dirty="0"/>
                  <a:t>The balanced transportation model:</a:t>
                </a:r>
              </a:p>
              <a:p>
                <a:pPr marL="0" indent="0" algn="just">
                  <a:buNone/>
                </a:pPr>
                <a:r>
                  <a:rPr lang="en-US" dirty="0">
                    <a:solidFill>
                      <a:srgbClr val="FF0000"/>
                    </a:solidFill>
                  </a:rPr>
                  <a:t>				</a:t>
                </a:r>
                <a14:m>
                  <m:oMath xmlns:m="http://schemas.openxmlformats.org/officeDocument/2006/math">
                    <m:nary>
                      <m:naryPr>
                        <m:chr m:val="∑"/>
                        <m:ctrlPr>
                          <a:rPr lang="en-US" i="1">
                            <a:solidFill>
                              <a:srgbClr val="FF0000"/>
                            </a:solidFill>
                            <a:latin typeface="Cambria Math" panose="02040503050406030204" pitchFamily="18" charset="0"/>
                          </a:rPr>
                        </m:ctrlPr>
                      </m:naryPr>
                      <m:sub>
                        <m:r>
                          <m:rPr>
                            <m:brk m:alnAt="23"/>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𝑚</m:t>
                        </m:r>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r>
                              <a:rPr lang="en-US" i="1">
                                <a:solidFill>
                                  <a:srgbClr val="FF0000"/>
                                </a:solidFill>
                                <a:latin typeface="Cambria Math" panose="02040503050406030204" pitchFamily="18" charset="0"/>
                              </a:rPr>
                              <m:t>𝑖</m:t>
                            </m:r>
                          </m:sub>
                        </m:sSub>
                      </m:e>
                    </m:nary>
                    <m:r>
                      <a:rPr lang="en-US" b="0" i="1" smtClean="0">
                        <a:solidFill>
                          <a:srgbClr val="FF0000"/>
                        </a:solidFill>
                        <a:latin typeface="Cambria Math" panose="02040503050406030204" pitchFamily="18" charset="0"/>
                      </a:rPr>
                      <m:t>=</m:t>
                    </m:r>
                    <m:nary>
                      <m:naryPr>
                        <m:chr m:val="∑"/>
                        <m:ctrlPr>
                          <a:rPr lang="en-US" i="1">
                            <a:solidFill>
                              <a:srgbClr val="FF0000"/>
                            </a:solidFill>
                            <a:latin typeface="Cambria Math" panose="02040503050406030204" pitchFamily="18" charset="0"/>
                          </a:rPr>
                        </m:ctrlPr>
                      </m:naryPr>
                      <m:sub>
                        <m:r>
                          <m:rPr>
                            <m:brk m:alnAt="23"/>
                          </m:rPr>
                          <a:rPr lang="en-US" i="1">
                            <a:solidFill>
                              <a:srgbClr val="FF0000"/>
                            </a:solidFill>
                            <a:latin typeface="Cambria Math" panose="02040503050406030204" pitchFamily="18" charset="0"/>
                          </a:rPr>
                          <m:t>𝑗</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𝑛</m:t>
                        </m:r>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𝑑</m:t>
                            </m:r>
                          </m:e>
                          <m:sub>
                            <m:r>
                              <a:rPr lang="en-US" i="1">
                                <a:solidFill>
                                  <a:srgbClr val="FF0000"/>
                                </a:solidFill>
                                <a:latin typeface="Cambria Math" panose="02040503050406030204" pitchFamily="18" charset="0"/>
                              </a:rPr>
                              <m:t>𝑗</m:t>
                            </m:r>
                          </m:sub>
                        </m:sSub>
                      </m:e>
                    </m:nary>
                    <m:r>
                      <a:rPr lang="en-US" i="1">
                        <a:solidFill>
                          <a:srgbClr val="FF0000"/>
                        </a:solidFill>
                        <a:latin typeface="Cambria Math" panose="02040503050406030204" pitchFamily="18" charset="0"/>
                      </a:rPr>
                      <m:t> </m:t>
                    </m:r>
                  </m:oMath>
                </a14:m>
                <a:r>
                  <a:rPr lang="en-US"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827655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Transportation Problem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algn="just"/>
                <a:r>
                  <a:rPr lang="en-US" dirty="0"/>
                  <a:t>If the demand exceeds the supply, a dummy supply node with a </a:t>
                </a:r>
                <a:r>
                  <a:rPr lang="en-US" dirty="0">
                    <a:solidFill>
                      <a:schemeClr val="tx1"/>
                    </a:solidFill>
                  </a:rPr>
                  <a:t>capacity</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e>
                    </m:nary>
                    <m:r>
                      <a:rPr lang="en-US" b="0" i="1" smtClean="0">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𝑚</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𝑖</m:t>
                            </m:r>
                          </m:sub>
                        </m:sSub>
                      </m:e>
                    </m:nary>
                  </m:oMath>
                </a14:m>
                <a:r>
                  <a:rPr lang="en-US" dirty="0"/>
                  <a:t> is added to balance the transportation model.  The unit transportation cost from the dummy supply node to any demand node is zero</a:t>
                </a:r>
              </a:p>
              <a:p>
                <a:pPr algn="just"/>
                <a:r>
                  <a:rPr lang="en-US" dirty="0"/>
                  <a:t>If the supply exceeds the demand, a dummy demand node with a required demand quantity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e>
                    </m:nary>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e>
                    </m:nary>
                    <m:r>
                      <a:rPr lang="en-US" i="1">
                        <a:latin typeface="Cambria Math" panose="02040503050406030204" pitchFamily="18" charset="0"/>
                      </a:rPr>
                      <m:t> </m:t>
                    </m:r>
                  </m:oMath>
                </a14:m>
                <a:r>
                  <a:rPr lang="en-US" dirty="0"/>
                  <a:t>is added to balance the transportation model. The unit transportation cost from any supply node to the dummy demand node is zero.</a:t>
                </a:r>
              </a:p>
              <a:p>
                <a:pPr algn="just"/>
                <a:r>
                  <a:rPr lang="en-US" dirty="0"/>
                  <a:t>The balanced transportation problem always has optimal solution.</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408" r="-1175" b="-3258"/>
                </a:stretch>
              </a:blipFill>
            </p:spPr>
            <p:txBody>
              <a:bodyPr/>
              <a:lstStyle/>
              <a:p>
                <a:r>
                  <a:rPr lang="en-US">
                    <a:noFill/>
                  </a:rPr>
                  <a:t> </a:t>
                </a:r>
              </a:p>
            </p:txBody>
          </p:sp>
        </mc:Fallback>
      </mc:AlternateContent>
    </p:spTree>
    <p:extLst>
      <p:ext uri="{BB962C8B-B14F-4D97-AF65-F5344CB8AC3E}">
        <p14:creationId xmlns:p14="http://schemas.microsoft.com/office/powerpoint/2010/main" val="1376927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Transportation Problem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t>Example 12</a:t>
            </a:r>
            <a:r>
              <a:rPr lang="en-US"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sz="2400" dirty="0">
                <a:solidFill>
                  <a:srgbClr val="0070C0"/>
                </a:solidFill>
              </a:rPr>
              <a:t>Note that there exists a redundant constraint!</a:t>
            </a:r>
          </a:p>
          <a:p>
            <a:pPr marL="0" indent="0" algn="just">
              <a:buNone/>
            </a:pPr>
            <a:endParaRPr lang="en-US" dirty="0"/>
          </a:p>
        </p:txBody>
      </p:sp>
      <p:graphicFrame>
        <p:nvGraphicFramePr>
          <p:cNvPr id="4" name="Table 3">
            <a:extLst>
              <a:ext uri="{FF2B5EF4-FFF2-40B4-BE49-F238E27FC236}">
                <a16:creationId xmlns:a16="http://schemas.microsoft.com/office/drawing/2014/main" id="{A289D9E0-16DA-448D-A940-EB972D1AF02B}"/>
              </a:ext>
            </a:extLst>
          </p:cNvPr>
          <p:cNvGraphicFramePr>
            <a:graphicFrameLocks noGrp="1"/>
          </p:cNvGraphicFramePr>
          <p:nvPr>
            <p:extLst>
              <p:ext uri="{D42A27DB-BD31-4B8C-83A1-F6EECF244321}">
                <p14:modId xmlns:p14="http://schemas.microsoft.com/office/powerpoint/2010/main" val="2567651320"/>
              </p:ext>
            </p:extLst>
          </p:nvPr>
        </p:nvGraphicFramePr>
        <p:xfrm>
          <a:off x="1134050" y="2670702"/>
          <a:ext cx="4009449" cy="1972735"/>
        </p:xfrm>
        <a:graphic>
          <a:graphicData uri="http://schemas.openxmlformats.org/drawingml/2006/table">
            <a:tbl>
              <a:tblPr/>
              <a:tblGrid>
                <a:gridCol w="1204252">
                  <a:extLst>
                    <a:ext uri="{9D8B030D-6E8A-4147-A177-3AD203B41FA5}">
                      <a16:colId xmlns:a16="http://schemas.microsoft.com/office/drawing/2014/main" val="1279680625"/>
                    </a:ext>
                  </a:extLst>
                </a:gridCol>
                <a:gridCol w="708383">
                  <a:extLst>
                    <a:ext uri="{9D8B030D-6E8A-4147-A177-3AD203B41FA5}">
                      <a16:colId xmlns:a16="http://schemas.microsoft.com/office/drawing/2014/main" val="3182704980"/>
                    </a:ext>
                  </a:extLst>
                </a:gridCol>
                <a:gridCol w="680048">
                  <a:extLst>
                    <a:ext uri="{9D8B030D-6E8A-4147-A177-3AD203B41FA5}">
                      <a16:colId xmlns:a16="http://schemas.microsoft.com/office/drawing/2014/main" val="1767490457"/>
                    </a:ext>
                  </a:extLst>
                </a:gridCol>
                <a:gridCol w="708383">
                  <a:extLst>
                    <a:ext uri="{9D8B030D-6E8A-4147-A177-3AD203B41FA5}">
                      <a16:colId xmlns:a16="http://schemas.microsoft.com/office/drawing/2014/main" val="2450677453"/>
                    </a:ext>
                  </a:extLst>
                </a:gridCol>
                <a:gridCol w="708383">
                  <a:extLst>
                    <a:ext uri="{9D8B030D-6E8A-4147-A177-3AD203B41FA5}">
                      <a16:colId xmlns:a16="http://schemas.microsoft.com/office/drawing/2014/main" val="1163759619"/>
                    </a:ext>
                  </a:extLst>
                </a:gridCol>
              </a:tblGrid>
              <a:tr h="394547">
                <a:tc rowSpan="2">
                  <a:txBody>
                    <a:bodyPr/>
                    <a:lstStyle/>
                    <a:p>
                      <a:pPr marL="0" marR="0" algn="ctr">
                        <a:spcBef>
                          <a:spcPts val="600"/>
                        </a:spcBef>
                        <a:spcAft>
                          <a:spcPts val="0"/>
                        </a:spcAft>
                      </a:pPr>
                      <a:r>
                        <a:rPr lang="en-US" sz="1600" b="1">
                          <a:effectLst/>
                          <a:latin typeface="Times New Roman" panose="02020603050405020304" pitchFamily="18" charset="0"/>
                          <a:ea typeface="Times New Roman" panose="02020603050405020304" pitchFamily="18" charset="0"/>
                        </a:rPr>
                        <a:t>Supply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Demand</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511814"/>
                  </a:ext>
                </a:extLst>
              </a:tr>
              <a:tr h="394547">
                <a:tc vMerge="1">
                  <a:txBody>
                    <a:bodyPr/>
                    <a:lstStyle/>
                    <a:p>
                      <a:endParaRPr lang="en-US"/>
                    </a:p>
                  </a:txBody>
                  <a:tcPr/>
                </a:tc>
                <a:tc>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025601"/>
                  </a:ext>
                </a:extLst>
              </a:tr>
              <a:tr h="394547">
                <a:tc>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612319"/>
                  </a:ext>
                </a:extLst>
              </a:tr>
              <a:tr h="394547">
                <a:tc>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005471"/>
                  </a:ext>
                </a:extLst>
              </a:tr>
              <a:tr h="394547">
                <a:tc>
                  <a:txBody>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244839"/>
                  </a:ext>
                </a:extLst>
              </a:tr>
            </a:tbl>
          </a:graphicData>
        </a:graphic>
      </p:graphicFrame>
      <p:pic>
        <p:nvPicPr>
          <p:cNvPr id="25" name="Picture 24">
            <a:extLst>
              <a:ext uri="{FF2B5EF4-FFF2-40B4-BE49-F238E27FC236}">
                <a16:creationId xmlns:a16="http://schemas.microsoft.com/office/drawing/2014/main" id="{29DF0012-E716-4934-AAAF-4D906428B55E}"/>
              </a:ext>
            </a:extLst>
          </p:cNvPr>
          <p:cNvPicPr>
            <a:picLocks noChangeAspect="1"/>
          </p:cNvPicPr>
          <p:nvPr/>
        </p:nvPicPr>
        <p:blipFill>
          <a:blip r:embed="rId2"/>
          <a:stretch>
            <a:fillRect/>
          </a:stretch>
        </p:blipFill>
        <p:spPr>
          <a:xfrm>
            <a:off x="5371433" y="1738149"/>
            <a:ext cx="7677817" cy="3853236"/>
          </a:xfrm>
          <a:prstGeom prst="rect">
            <a:avLst/>
          </a:prstGeom>
        </p:spPr>
      </p:pic>
    </p:spTree>
    <p:extLst>
      <p:ext uri="{BB962C8B-B14F-4D97-AF65-F5344CB8AC3E}">
        <p14:creationId xmlns:p14="http://schemas.microsoft.com/office/powerpoint/2010/main" val="14124977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Transportation Problem</a:t>
            </a:r>
            <a:endParaRPr lang="en-US" dirty="0">
              <a:solidFill>
                <a:srgbClr val="0070C0"/>
              </a:solidFill>
            </a:endParaRPr>
          </a:p>
        </p:txBody>
      </p:sp>
      <p:sp>
        <p:nvSpPr>
          <p:cNvPr id="3" name="Content Placeholder 2"/>
          <p:cNvSpPr>
            <a:spLocks noGrp="1"/>
          </p:cNvSpPr>
          <p:nvPr>
            <p:ph idx="1"/>
          </p:nvPr>
        </p:nvSpPr>
        <p:spPr>
          <a:xfrm>
            <a:off x="1134050" y="1471613"/>
            <a:ext cx="10372150" cy="4570045"/>
          </a:xfrm>
        </p:spPr>
        <p:txBody>
          <a:bodyPr>
            <a:normAutofit/>
          </a:bodyPr>
          <a:lstStyle/>
          <a:p>
            <a:pPr marL="0" indent="0" algn="just">
              <a:buNone/>
            </a:pPr>
            <a:r>
              <a:rPr lang="en-US" u="sng" dirty="0"/>
              <a:t>Transportation tableau</a:t>
            </a:r>
            <a:r>
              <a:rPr lang="en-US" dirty="0"/>
              <a:t>:</a:t>
            </a:r>
          </a:p>
        </p:txBody>
      </p:sp>
      <p:pic>
        <p:nvPicPr>
          <p:cNvPr id="4" name="Picture 3">
            <a:extLst>
              <a:ext uri="{FF2B5EF4-FFF2-40B4-BE49-F238E27FC236}">
                <a16:creationId xmlns:a16="http://schemas.microsoft.com/office/drawing/2014/main" id="{770F5464-AD6F-4F5D-8CE0-300143083AE7}"/>
              </a:ext>
            </a:extLst>
          </p:cNvPr>
          <p:cNvPicPr>
            <a:picLocks noChangeAspect="1"/>
          </p:cNvPicPr>
          <p:nvPr/>
        </p:nvPicPr>
        <p:blipFill>
          <a:blip r:embed="rId2"/>
          <a:stretch>
            <a:fillRect/>
          </a:stretch>
        </p:blipFill>
        <p:spPr>
          <a:xfrm>
            <a:off x="2327470" y="2087359"/>
            <a:ext cx="8599790" cy="4293119"/>
          </a:xfrm>
          <a:prstGeom prst="rect">
            <a:avLst/>
          </a:prstGeom>
        </p:spPr>
      </p:pic>
    </p:spTree>
    <p:extLst>
      <p:ext uri="{BB962C8B-B14F-4D97-AF65-F5344CB8AC3E}">
        <p14:creationId xmlns:p14="http://schemas.microsoft.com/office/powerpoint/2010/main" val="2119842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Transportation Algorithm</a:t>
            </a:r>
          </a:p>
        </p:txBody>
      </p:sp>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dirty="0"/>
              <a:t>The transportation algorithm follows the exact steps of the simplex method:</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Step 1</a:t>
            </a:r>
            <a:r>
              <a:rPr lang="en-US" dirty="0"/>
              <a:t>:  Determine a starting basic feasible solution and go to step 2</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Step 2</a:t>
            </a:r>
            <a:r>
              <a:rPr lang="en-US" dirty="0"/>
              <a:t>: Use the optimality condition to determine the entering variable from among all </a:t>
            </a:r>
            <a:r>
              <a:rPr lang="en-US" dirty="0" err="1"/>
              <a:t>nonbasic</a:t>
            </a:r>
            <a:r>
              <a:rPr lang="en-US" dirty="0"/>
              <a:t> variables.  If the optimality condition is satisfied, stop.  Otherwise, go to step 3</a:t>
            </a:r>
          </a:p>
          <a:p>
            <a:pPr marL="0" indent="0" algn="just">
              <a:lnSpc>
                <a:spcPct val="120000"/>
              </a:lnSpc>
              <a:spcBef>
                <a:spcPts val="0"/>
              </a:spcBef>
              <a:buNone/>
            </a:pPr>
            <a:endParaRPr lang="en-US" dirty="0"/>
          </a:p>
          <a:p>
            <a:pPr marL="0" indent="0" algn="just">
              <a:lnSpc>
                <a:spcPct val="120000"/>
              </a:lnSpc>
              <a:spcBef>
                <a:spcPts val="0"/>
              </a:spcBef>
              <a:buNone/>
            </a:pPr>
            <a:r>
              <a:rPr lang="en-US" u="sng" dirty="0"/>
              <a:t>Step 3</a:t>
            </a:r>
            <a:r>
              <a:rPr lang="en-US" dirty="0"/>
              <a:t>:  Use the feasibility condition to determine the leaving variable from among all basic variables and find the new basic variable.  Return to step 2</a:t>
            </a:r>
          </a:p>
          <a:p>
            <a:pPr marL="0" indent="0" algn="just">
              <a:lnSpc>
                <a:spcPct val="120000"/>
              </a:lnSpc>
              <a:spcBef>
                <a:spcPts val="0"/>
              </a:spcBef>
              <a:buNone/>
            </a:pPr>
            <a:endParaRPr lang="en-US" dirty="0"/>
          </a:p>
          <a:p>
            <a:pPr marL="0" indent="0" algn="just">
              <a:lnSpc>
                <a:spcPct val="120000"/>
              </a:lnSpc>
              <a:spcBef>
                <a:spcPts val="0"/>
              </a:spcBef>
              <a:buNone/>
            </a:pPr>
            <a:r>
              <a:rPr lang="en-US" dirty="0"/>
              <a:t>However, with the specific structure of the transportation model, the computations will be organized in a more convenient form</a:t>
            </a:r>
          </a:p>
        </p:txBody>
      </p:sp>
    </p:spTree>
    <p:extLst>
      <p:ext uri="{BB962C8B-B14F-4D97-AF65-F5344CB8AC3E}">
        <p14:creationId xmlns:p14="http://schemas.microsoft.com/office/powerpoint/2010/main" val="3905954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ctr">
              <a:lnSpc>
                <a:spcPct val="120000"/>
              </a:lnSpc>
              <a:spcBef>
                <a:spcPts val="0"/>
              </a:spcBef>
              <a:buNone/>
            </a:pPr>
            <a:r>
              <a:rPr lang="en-US" b="1" dirty="0">
                <a:solidFill>
                  <a:srgbClr val="FF0000"/>
                </a:solidFill>
              </a:rPr>
              <a:t>THE NORTHWEST-CORNER METHOD</a:t>
            </a:r>
          </a:p>
          <a:p>
            <a:pPr marL="0" indent="0" algn="just">
              <a:lnSpc>
                <a:spcPct val="120000"/>
              </a:lnSpc>
              <a:spcBef>
                <a:spcPts val="0"/>
              </a:spcBef>
              <a:buNone/>
            </a:pPr>
            <a:endParaRPr lang="en-US" dirty="0"/>
          </a:p>
          <a:p>
            <a:pPr marL="0" indent="0" algn="just">
              <a:lnSpc>
                <a:spcPct val="120000"/>
              </a:lnSpc>
              <a:spcBef>
                <a:spcPts val="0"/>
              </a:spcBef>
              <a:buNone/>
            </a:pPr>
            <a:r>
              <a:rPr lang="en-US" dirty="0"/>
              <a:t>Start at the northwest-corner cell (route) of the tableau</a:t>
            </a:r>
          </a:p>
          <a:p>
            <a:pPr marL="0" indent="0" algn="just">
              <a:lnSpc>
                <a:spcPct val="120000"/>
              </a:lnSpc>
              <a:spcBef>
                <a:spcPts val="0"/>
              </a:spcBef>
              <a:buNone/>
            </a:pPr>
            <a:endParaRPr lang="en-US" dirty="0"/>
          </a:p>
          <a:p>
            <a:pPr marL="514350" indent="-514350" algn="just">
              <a:lnSpc>
                <a:spcPct val="120000"/>
              </a:lnSpc>
              <a:spcBef>
                <a:spcPts val="0"/>
              </a:spcBef>
              <a:buFont typeface="+mj-lt"/>
              <a:buAutoNum type="arabicPeriod"/>
            </a:pPr>
            <a:r>
              <a:rPr lang="en-US" dirty="0"/>
              <a:t>Allocate as much as possible from a supply node (a row) to the demand nodes with the priority order from </a:t>
            </a:r>
            <a:r>
              <a:rPr lang="en-US" i="1" dirty="0">
                <a:solidFill>
                  <a:srgbClr val="FF0000"/>
                </a:solidFill>
              </a:rPr>
              <a:t>left to right </a:t>
            </a:r>
            <a:r>
              <a:rPr lang="en-US" dirty="0"/>
              <a:t>until the supply capacity of the current supply node is exhausted.  Start with a new supply node (a new row)</a:t>
            </a:r>
          </a:p>
          <a:p>
            <a:pPr marL="0" indent="0" algn="just">
              <a:lnSpc>
                <a:spcPct val="120000"/>
              </a:lnSpc>
              <a:spcBef>
                <a:spcPts val="0"/>
              </a:spcBef>
              <a:buNone/>
            </a:pPr>
            <a:r>
              <a:rPr lang="en-US" dirty="0"/>
              <a:t> </a:t>
            </a:r>
          </a:p>
          <a:p>
            <a:pPr marL="514350" indent="-514350" algn="just">
              <a:lnSpc>
                <a:spcPct val="120000"/>
              </a:lnSpc>
              <a:spcBef>
                <a:spcPts val="0"/>
              </a:spcBef>
              <a:buFont typeface="+mj-lt"/>
              <a:buAutoNum type="arabicPeriod"/>
            </a:pPr>
            <a:r>
              <a:rPr lang="en-US" dirty="0"/>
              <a:t>Allocate as much as possible to a demand node (a column) from the supply nodes with the priority order from </a:t>
            </a:r>
            <a:r>
              <a:rPr lang="en-US" i="1" dirty="0">
                <a:solidFill>
                  <a:srgbClr val="FF0000"/>
                </a:solidFill>
              </a:rPr>
              <a:t>top to bottom </a:t>
            </a:r>
            <a:r>
              <a:rPr lang="en-US" dirty="0"/>
              <a:t>until the demand of the current demand node is satisfied.  Start with a new demand node (a new column)</a:t>
            </a:r>
          </a:p>
          <a:p>
            <a:pPr marL="0" indent="0" algn="just">
              <a:buNone/>
            </a:pPr>
            <a:endParaRPr lang="en-US" dirty="0"/>
          </a:p>
        </p:txBody>
      </p:sp>
    </p:spTree>
    <p:extLst>
      <p:ext uri="{BB962C8B-B14F-4D97-AF65-F5344CB8AC3E}">
        <p14:creationId xmlns:p14="http://schemas.microsoft.com/office/powerpoint/2010/main" val="25707100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13</a:t>
            </a:r>
            <a:r>
              <a:rPr lang="en-US" dirty="0"/>
              <a:t>: Consider the problem in Ex.12</a:t>
            </a:r>
          </a:p>
          <a:p>
            <a:pPr marL="0" indent="0" algn="just">
              <a:buNone/>
            </a:pPr>
            <a:endParaRPr lang="en-US" dirty="0"/>
          </a:p>
        </p:txBody>
      </p:sp>
      <p:pic>
        <p:nvPicPr>
          <p:cNvPr id="11" name="Picture 10">
            <a:extLst>
              <a:ext uri="{FF2B5EF4-FFF2-40B4-BE49-F238E27FC236}">
                <a16:creationId xmlns:a16="http://schemas.microsoft.com/office/drawing/2014/main" id="{992A7424-6372-46A5-BBF0-18B2A51BFC4B}"/>
              </a:ext>
            </a:extLst>
          </p:cNvPr>
          <p:cNvPicPr>
            <a:picLocks noChangeAspect="1"/>
          </p:cNvPicPr>
          <p:nvPr/>
        </p:nvPicPr>
        <p:blipFill>
          <a:blip r:embed="rId2"/>
          <a:stretch>
            <a:fillRect/>
          </a:stretch>
        </p:blipFill>
        <p:spPr>
          <a:xfrm>
            <a:off x="2369423" y="2298565"/>
            <a:ext cx="8026470" cy="3851407"/>
          </a:xfrm>
          <a:prstGeom prst="rect">
            <a:avLst/>
          </a:prstGeom>
        </p:spPr>
      </p:pic>
      <p:grpSp>
        <p:nvGrpSpPr>
          <p:cNvPr id="7169" name="Group 1"/>
          <p:cNvGrpSpPr>
            <a:grpSpLocks/>
          </p:cNvGrpSpPr>
          <p:nvPr/>
        </p:nvGrpSpPr>
        <p:grpSpPr bwMode="auto">
          <a:xfrm>
            <a:off x="538163" y="65088"/>
            <a:ext cx="2371725" cy="1341437"/>
            <a:chOff x="4232" y="7068"/>
            <a:chExt cx="3736" cy="2112"/>
          </a:xfrm>
        </p:grpSpPr>
      </p:grpSp>
    </p:spTree>
    <p:extLst>
      <p:ext uri="{BB962C8B-B14F-4D97-AF65-F5344CB8AC3E}">
        <p14:creationId xmlns:p14="http://schemas.microsoft.com/office/powerpoint/2010/main" val="12298597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lnSpc>
                <a:spcPct val="100000"/>
              </a:lnSpc>
              <a:spcBef>
                <a:spcPts val="0"/>
              </a:spcBef>
              <a:buNone/>
            </a:pPr>
            <a:r>
              <a:rPr lang="en-US" b="1" dirty="0">
                <a:solidFill>
                  <a:srgbClr val="FF0000"/>
                </a:solidFill>
              </a:rPr>
              <a:t>THE LEAST-COST METHOD</a:t>
            </a:r>
          </a:p>
          <a:p>
            <a:pPr marL="0" indent="0" algn="just">
              <a:lnSpc>
                <a:spcPct val="100000"/>
              </a:lnSpc>
              <a:spcBef>
                <a:spcPts val="0"/>
              </a:spcBef>
              <a:buNone/>
            </a:pPr>
            <a:endParaRPr lang="en-US" dirty="0"/>
          </a:p>
          <a:p>
            <a:pPr marL="514350" indent="-514350" algn="just">
              <a:lnSpc>
                <a:spcPct val="100000"/>
              </a:lnSpc>
              <a:spcBef>
                <a:spcPts val="0"/>
              </a:spcBef>
              <a:buFont typeface="+mj-lt"/>
              <a:buAutoNum type="arabicPeriod"/>
            </a:pPr>
            <a:r>
              <a:rPr lang="en-US" dirty="0"/>
              <a:t>Assigning as much as possible to the cell with the smallest unit transportation cost (break ties arbitrarily).  </a:t>
            </a:r>
          </a:p>
          <a:p>
            <a:pPr marL="514350" indent="-514350" algn="just">
              <a:lnSpc>
                <a:spcPct val="100000"/>
              </a:lnSpc>
              <a:spcBef>
                <a:spcPts val="0"/>
              </a:spcBef>
              <a:buFont typeface="+mj-lt"/>
              <a:buAutoNum type="arabicPeriod"/>
            </a:pPr>
            <a:r>
              <a:rPr lang="en-US" dirty="0"/>
              <a:t>Discard the satisfied row or column and adjust the amounts of supply and demand.  Redetermine the cell with smallest unit transportation cost.</a:t>
            </a:r>
          </a:p>
          <a:p>
            <a:pPr marL="514350" indent="-514350" algn="just">
              <a:lnSpc>
                <a:spcPct val="100000"/>
              </a:lnSpc>
              <a:spcBef>
                <a:spcPts val="0"/>
              </a:spcBef>
              <a:buFont typeface="+mj-lt"/>
              <a:buAutoNum type="arabicPeriod"/>
            </a:pPr>
            <a:r>
              <a:rPr lang="en-US" dirty="0"/>
              <a:t>Repeat until all demand nodes are satisfied (all supply nodes are exhausted) </a:t>
            </a:r>
          </a:p>
          <a:p>
            <a:pPr marL="0" indent="0" algn="just">
              <a:buNone/>
            </a:pPr>
            <a:endParaRPr lang="en-US" dirty="0"/>
          </a:p>
        </p:txBody>
      </p:sp>
    </p:spTree>
    <p:extLst>
      <p:ext uri="{BB962C8B-B14F-4D97-AF65-F5344CB8AC3E}">
        <p14:creationId xmlns:p14="http://schemas.microsoft.com/office/powerpoint/2010/main" val="1494205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14</a:t>
            </a:r>
            <a:r>
              <a:rPr lang="en-US" dirty="0"/>
              <a:t>: Consider the problem in Ex.12</a:t>
            </a:r>
          </a:p>
          <a:p>
            <a:pPr marL="0" indent="0" algn="just">
              <a:buNone/>
            </a:pPr>
            <a:endParaRPr lang="en-US" dirty="0"/>
          </a:p>
        </p:txBody>
      </p:sp>
      <p:pic>
        <p:nvPicPr>
          <p:cNvPr id="4" name="Picture 3">
            <a:extLst>
              <a:ext uri="{FF2B5EF4-FFF2-40B4-BE49-F238E27FC236}">
                <a16:creationId xmlns:a16="http://schemas.microsoft.com/office/drawing/2014/main" id="{56CF174A-E38C-4F48-986E-1EB0AC9DF32B}"/>
              </a:ext>
            </a:extLst>
          </p:cNvPr>
          <p:cNvPicPr>
            <a:picLocks noChangeAspect="1"/>
          </p:cNvPicPr>
          <p:nvPr/>
        </p:nvPicPr>
        <p:blipFill>
          <a:blip r:embed="rId2"/>
          <a:stretch>
            <a:fillRect/>
          </a:stretch>
        </p:blipFill>
        <p:spPr>
          <a:xfrm>
            <a:off x="2082765" y="2324959"/>
            <a:ext cx="8026470" cy="3851407"/>
          </a:xfrm>
          <a:prstGeom prst="rect">
            <a:avLst/>
          </a:prstGeom>
        </p:spPr>
      </p:pic>
    </p:spTree>
    <p:extLst>
      <p:ext uri="{BB962C8B-B14F-4D97-AF65-F5344CB8AC3E}">
        <p14:creationId xmlns:p14="http://schemas.microsoft.com/office/powerpoint/2010/main" val="54638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Introduce a very large number </a:t>
                </a:r>
                <a14:m>
                  <m:oMath xmlns:m="http://schemas.openxmlformats.org/officeDocument/2006/math">
                    <m:r>
                      <a:rPr lang="en-US" i="1">
                        <a:latin typeface="Cambria Math" panose="02040503050406030204" pitchFamily="18" charset="0"/>
                      </a:rPr>
                      <m:t>𝑀</m:t>
                    </m:r>
                  </m:oMath>
                </a14:m>
                <a:r>
                  <a:rPr lang="en-US" dirty="0"/>
                  <a:t> and 0-1 variables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oMath>
                </a14:m>
                <a:r>
                  <a:rPr lang="en-US" dirty="0"/>
                  <a:t>  in which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r>
                      <a:rPr lang="en-US" b="0" i="1" smtClean="0">
                        <a:latin typeface="Cambria Math" panose="02040503050406030204" pitchFamily="18" charset="0"/>
                      </a:rPr>
                      <m:t>=1 </m:t>
                    </m:r>
                  </m:oMath>
                </a14:m>
                <a:r>
                  <a:rPr lang="en-US" dirty="0"/>
                  <a:t>if job </a:t>
                </a:r>
                <a14:m>
                  <m:oMath xmlns:m="http://schemas.openxmlformats.org/officeDocument/2006/math">
                    <m:r>
                      <a:rPr lang="en-US" i="1">
                        <a:latin typeface="Cambria Math" panose="02040503050406030204" pitchFamily="18" charset="0"/>
                      </a:rPr>
                      <m:t>𝑖</m:t>
                    </m:r>
                  </m:oMath>
                </a14:m>
                <a:r>
                  <a:rPr lang="en-US" dirty="0"/>
                  <a:t> is processed before job </a:t>
                </a:r>
                <a14:m>
                  <m:oMath xmlns:m="http://schemas.openxmlformats.org/officeDocument/2006/math">
                    <m:r>
                      <a:rPr lang="en-US" b="0" i="1" smtClean="0">
                        <a:latin typeface="Cambria Math" panose="02040503050406030204" pitchFamily="18" charset="0"/>
                      </a:rPr>
                      <m:t>𝑗</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r>
                      <a:rPr lang="en-US" b="0" i="1" smtClean="0">
                        <a:latin typeface="Cambria Math" panose="02040503050406030204" pitchFamily="18" charset="0"/>
                      </a:rPr>
                      <m:t>=0</m:t>
                    </m:r>
                  </m:oMath>
                </a14:m>
                <a:r>
                  <a:rPr lang="en-US" dirty="0"/>
                  <a:t>  otherwise.  The above options can be described as follows:</a:t>
                </a:r>
              </a:p>
              <a:p>
                <a:pPr marL="0" indent="0">
                  <a:buNone/>
                </a:pPr>
                <a:r>
                  <a:rPr lang="en-US" dirty="0"/>
                  <a:t>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𝑀</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r>
                          <a:rPr lang="en-US" i="1">
                            <a:latin typeface="Cambria Math" panose="02040503050406030204" pitchFamily="18" charset="0"/>
                          </a:rPr>
                          <m:t>𝑡</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sub>
                    </m:sSub>
                  </m:oMath>
                </a14:m>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d>
                          <m:dPr>
                            <m:ctrlPr>
                              <a:rPr lang="en-US" i="1" smtClean="0">
                                <a:latin typeface="Cambria Math" panose="02040503050406030204" pitchFamily="18" charset="0"/>
                              </a:rPr>
                            </m:ctrlPr>
                          </m:dPr>
                          <m:e>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e>
                        </m:d>
                        <m:r>
                          <a:rPr lang="en-US" i="1">
                            <a:latin typeface="Cambria Math" panose="02040503050406030204" pitchFamily="18" charset="0"/>
                          </a:rPr>
                          <m:t>+</m:t>
                        </m:r>
                        <m:r>
                          <a:rPr lang="en-US" i="1">
                            <a:latin typeface="Cambria Math" panose="02040503050406030204" pitchFamily="18" charset="0"/>
                          </a:rPr>
                          <m:t>𝑡</m:t>
                        </m:r>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𝑖</m:t>
                        </m:r>
                      </m:sub>
                    </m:sSub>
                  </m:oMath>
                </a14:m>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r>
                      <a:rPr lang="en-US" b="0" i="1" smtClean="0">
                        <a:latin typeface="Cambria Math" panose="02040503050406030204" pitchFamily="18" charset="0"/>
                      </a:rPr>
                      <m:t>=0 </m:t>
                    </m:r>
                    <m:r>
                      <m:rPr>
                        <m:sty m:val="p"/>
                      </m:rPr>
                      <a:rPr lang="en-US" b="0" i="0" smtClean="0">
                        <a:latin typeface="Cambria Math" panose="02040503050406030204" pitchFamily="18" charset="0"/>
                      </a:rPr>
                      <m:t>or</m:t>
                    </m:r>
                    <m:r>
                      <a:rPr lang="en-US" b="0" i="1" smtClean="0">
                        <a:latin typeface="Cambria Math" panose="02040503050406030204" pitchFamily="18" charset="0"/>
                      </a:rPr>
                      <m:t> 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881"/>
                </a:stretch>
              </a:blipFill>
            </p:spPr>
            <p:txBody>
              <a:bodyPr/>
              <a:lstStyle/>
              <a:p>
                <a:r>
                  <a:rPr lang="en-US">
                    <a:noFill/>
                  </a:rPr>
                  <a:t> </a:t>
                </a:r>
              </a:p>
            </p:txBody>
          </p:sp>
        </mc:Fallback>
      </mc:AlternateContent>
    </p:spTree>
    <p:extLst>
      <p:ext uri="{BB962C8B-B14F-4D97-AF65-F5344CB8AC3E}">
        <p14:creationId xmlns:p14="http://schemas.microsoft.com/office/powerpoint/2010/main" val="19364568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Note</a:t>
            </a:r>
            <a:r>
              <a:rPr lang="en-US" dirty="0"/>
              <a:t>:  We have a better starting solution</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7DF8FB6-3004-45E0-803B-01CB13F56546}"/>
              </a:ext>
            </a:extLst>
          </p:cNvPr>
          <p:cNvGraphicFramePr>
            <a:graphicFrameLocks noChangeAspect="1"/>
          </p:cNvGraphicFramePr>
          <p:nvPr>
            <p:extLst>
              <p:ext uri="{D42A27DB-BD31-4B8C-83A1-F6EECF244321}">
                <p14:modId xmlns:p14="http://schemas.microsoft.com/office/powerpoint/2010/main" val="2268915367"/>
              </p:ext>
            </p:extLst>
          </p:nvPr>
        </p:nvGraphicFramePr>
        <p:xfrm>
          <a:off x="1263651" y="2622555"/>
          <a:ext cx="9378950" cy="441325"/>
        </p:xfrm>
        <a:graphic>
          <a:graphicData uri="http://schemas.openxmlformats.org/presentationml/2006/ole">
            <mc:AlternateContent xmlns:mc="http://schemas.openxmlformats.org/markup-compatibility/2006">
              <mc:Choice xmlns:v="urn:schemas-microsoft-com:vml" Requires="v">
                <p:oleObj spid="_x0000_s8225" name="Equation" r:id="rId3" imgW="9207360" imgH="431640" progId="Equation.DSMT4">
                  <p:embed/>
                </p:oleObj>
              </mc:Choice>
              <mc:Fallback>
                <p:oleObj name="Equation" r:id="rId3" imgW="9207360" imgH="431640" progId="Equation.DSMT4">
                  <p:embed/>
                  <p:pic>
                    <p:nvPicPr>
                      <p:cNvPr id="0" name="Object 1"/>
                      <p:cNvPicPr>
                        <a:picLocks noChangeAspect="1" noChangeArrowheads="1"/>
                      </p:cNvPicPr>
                      <p:nvPr/>
                    </p:nvPicPr>
                    <p:blipFill>
                      <a:blip r:embed="rId4"/>
                      <a:srcRect/>
                      <a:stretch>
                        <a:fillRect/>
                      </a:stretch>
                    </p:blipFill>
                    <p:spPr bwMode="auto">
                      <a:xfrm>
                        <a:off x="1263651" y="2622555"/>
                        <a:ext cx="93789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DE87879-B5EA-4EA2-9DA3-DAADE922599E}"/>
              </a:ext>
            </a:extLst>
          </p:cNvPr>
          <p:cNvGraphicFramePr>
            <a:graphicFrameLocks noChangeAspect="1"/>
          </p:cNvGraphicFramePr>
          <p:nvPr>
            <p:extLst>
              <p:ext uri="{D42A27DB-BD31-4B8C-83A1-F6EECF244321}">
                <p14:modId xmlns:p14="http://schemas.microsoft.com/office/powerpoint/2010/main" val="3538223372"/>
              </p:ext>
            </p:extLst>
          </p:nvPr>
        </p:nvGraphicFramePr>
        <p:xfrm>
          <a:off x="1249363" y="3462866"/>
          <a:ext cx="8905875" cy="427037"/>
        </p:xfrm>
        <a:graphic>
          <a:graphicData uri="http://schemas.openxmlformats.org/presentationml/2006/ole">
            <mc:AlternateContent xmlns:mc="http://schemas.openxmlformats.org/markup-compatibility/2006">
              <mc:Choice xmlns:v="urn:schemas-microsoft-com:vml" Requires="v">
                <p:oleObj spid="_x0000_s8226" name="Equation" r:id="rId5" imgW="9169200" imgH="431640" progId="Equation.DSMT4">
                  <p:embed/>
                </p:oleObj>
              </mc:Choice>
              <mc:Fallback>
                <p:oleObj name="Equation" r:id="rId5" imgW="9169200" imgH="431640" progId="Equation.DSMT4">
                  <p:embed/>
                  <p:pic>
                    <p:nvPicPr>
                      <p:cNvPr id="0" name="Object 3"/>
                      <p:cNvPicPr>
                        <a:picLocks noChangeAspect="1" noChangeArrowheads="1"/>
                      </p:cNvPicPr>
                      <p:nvPr/>
                    </p:nvPicPr>
                    <p:blipFill>
                      <a:blip r:embed="rId6"/>
                      <a:srcRect/>
                      <a:stretch>
                        <a:fillRect/>
                      </a:stretch>
                    </p:blipFill>
                    <p:spPr bwMode="auto">
                      <a:xfrm>
                        <a:off x="1249363" y="3462866"/>
                        <a:ext cx="8905875"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5844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ctr">
              <a:lnSpc>
                <a:spcPct val="120000"/>
              </a:lnSpc>
              <a:spcBef>
                <a:spcPts val="0"/>
              </a:spcBef>
              <a:buNone/>
            </a:pPr>
            <a:r>
              <a:rPr lang="en-US" b="1" dirty="0">
                <a:solidFill>
                  <a:srgbClr val="FF0000"/>
                </a:solidFill>
              </a:rPr>
              <a:t>THE VOGEL APPROXIMATION METHOD (VAM)</a:t>
            </a:r>
          </a:p>
          <a:p>
            <a:pPr marL="0" indent="0" algn="just">
              <a:lnSpc>
                <a:spcPct val="120000"/>
              </a:lnSpc>
              <a:spcBef>
                <a:spcPts val="0"/>
              </a:spcBef>
              <a:buNone/>
            </a:pPr>
            <a:endParaRPr lang="en-US" dirty="0"/>
          </a:p>
          <a:p>
            <a:pPr marL="0" indent="0" algn="just">
              <a:lnSpc>
                <a:spcPct val="120000"/>
              </a:lnSpc>
              <a:spcBef>
                <a:spcPts val="0"/>
              </a:spcBef>
              <a:buNone/>
            </a:pPr>
            <a:r>
              <a:rPr lang="en-US" dirty="0"/>
              <a:t>VAM is an improved version of the least-cost method in order to produce a better starting solution</a:t>
            </a:r>
          </a:p>
          <a:p>
            <a:pPr marL="0" indent="0" algn="just">
              <a:lnSpc>
                <a:spcPct val="120000"/>
              </a:lnSpc>
              <a:spcBef>
                <a:spcPts val="0"/>
              </a:spcBef>
              <a:buNone/>
            </a:pPr>
            <a:endParaRPr lang="en-US" dirty="0"/>
          </a:p>
          <a:p>
            <a:pPr marL="514350" indent="-514350" algn="just">
              <a:lnSpc>
                <a:spcPct val="120000"/>
              </a:lnSpc>
              <a:spcBef>
                <a:spcPts val="0"/>
              </a:spcBef>
              <a:buFont typeface="+mj-lt"/>
              <a:buAutoNum type="arabicPeriod"/>
            </a:pPr>
            <a:r>
              <a:rPr lang="en-US" dirty="0"/>
              <a:t>For each row/column, determine a </a:t>
            </a:r>
            <a:r>
              <a:rPr lang="en-US" i="1" dirty="0">
                <a:solidFill>
                  <a:srgbClr val="FF0000"/>
                </a:solidFill>
              </a:rPr>
              <a:t>penalty measure </a:t>
            </a:r>
            <a:r>
              <a:rPr lang="en-US" dirty="0"/>
              <a:t>by subtracting the </a:t>
            </a:r>
            <a:r>
              <a:rPr lang="en-US" i="1" dirty="0">
                <a:solidFill>
                  <a:srgbClr val="FF0000"/>
                </a:solidFill>
              </a:rPr>
              <a:t>smallest</a:t>
            </a:r>
            <a:r>
              <a:rPr lang="en-US" dirty="0"/>
              <a:t> unit cost element in the row/column from the </a:t>
            </a:r>
            <a:r>
              <a:rPr lang="en-US" i="1" dirty="0">
                <a:solidFill>
                  <a:srgbClr val="FF0000"/>
                </a:solidFill>
              </a:rPr>
              <a:t>next smallest</a:t>
            </a:r>
            <a:r>
              <a:rPr lang="en-US" dirty="0"/>
              <a:t> unit cost element in the same row/column</a:t>
            </a:r>
          </a:p>
          <a:p>
            <a:pPr marL="514350" indent="-514350" algn="just">
              <a:lnSpc>
                <a:spcPct val="120000"/>
              </a:lnSpc>
              <a:spcBef>
                <a:spcPts val="0"/>
              </a:spcBef>
              <a:buFont typeface="+mj-lt"/>
              <a:buAutoNum type="arabicPeriod"/>
            </a:pPr>
            <a:r>
              <a:rPr lang="en-US" dirty="0"/>
              <a:t>Identify the row or column with the largest penalty (break ties arbitrarily or select the row/column such that the allocated amount can be maximized).  Allocate as much as possible to the cell with the least unit transportation cost in the selected row or column</a:t>
            </a:r>
          </a:p>
          <a:p>
            <a:pPr marL="514350" indent="-514350" algn="just">
              <a:lnSpc>
                <a:spcPct val="120000"/>
              </a:lnSpc>
              <a:spcBef>
                <a:spcPts val="0"/>
              </a:spcBef>
              <a:buFont typeface="+mj-lt"/>
              <a:buAutoNum type="arabicPeriod"/>
            </a:pPr>
            <a:r>
              <a:rPr lang="en-US" dirty="0"/>
              <a:t>Discard the satisfied row or column.  </a:t>
            </a:r>
          </a:p>
          <a:p>
            <a:pPr marL="514350" indent="-514350" algn="just">
              <a:lnSpc>
                <a:spcPct val="120000"/>
              </a:lnSpc>
              <a:spcBef>
                <a:spcPts val="0"/>
              </a:spcBef>
              <a:buFont typeface="+mj-lt"/>
              <a:buAutoNum type="arabicPeriod"/>
            </a:pPr>
            <a:r>
              <a:rPr lang="en-US" dirty="0"/>
              <a:t>Go to step 1</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862685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638133"/>
            <a:ext cx="10372150" cy="4303509"/>
          </a:xfrm>
        </p:spPr>
        <p:txBody>
          <a:bodyPr>
            <a:normAutofit/>
          </a:bodyPr>
          <a:lstStyle/>
          <a:p>
            <a:pPr marL="0" indent="0" algn="just">
              <a:buNone/>
            </a:pPr>
            <a:r>
              <a:rPr lang="en-US" u="sng" dirty="0"/>
              <a:t>Example 15</a:t>
            </a:r>
            <a:r>
              <a:rPr lang="en-US" dirty="0"/>
              <a:t>: Consider the problem in Ex.12</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C5DF857C-0733-452D-A086-0B999C8A2E95}"/>
              </a:ext>
            </a:extLst>
          </p:cNvPr>
          <p:cNvPicPr>
            <a:picLocks noChangeAspect="1"/>
          </p:cNvPicPr>
          <p:nvPr/>
        </p:nvPicPr>
        <p:blipFill>
          <a:blip r:embed="rId2"/>
          <a:stretch>
            <a:fillRect/>
          </a:stretch>
        </p:blipFill>
        <p:spPr>
          <a:xfrm>
            <a:off x="2082765" y="2232564"/>
            <a:ext cx="8026470" cy="4190109"/>
          </a:xfrm>
          <a:prstGeom prst="rect">
            <a:avLst/>
          </a:prstGeom>
        </p:spPr>
      </p:pic>
    </p:spTree>
    <p:extLst>
      <p:ext uri="{BB962C8B-B14F-4D97-AF65-F5344CB8AC3E}">
        <p14:creationId xmlns:p14="http://schemas.microsoft.com/office/powerpoint/2010/main" val="35144548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pic>
        <p:nvPicPr>
          <p:cNvPr id="5" name="Content Placeholder 4">
            <a:extLst>
              <a:ext uri="{FF2B5EF4-FFF2-40B4-BE49-F238E27FC236}">
                <a16:creationId xmlns:a16="http://schemas.microsoft.com/office/drawing/2014/main" id="{BBFDA559-F609-4552-B8FA-4C53602A5180}"/>
              </a:ext>
            </a:extLst>
          </p:cNvPr>
          <p:cNvPicPr>
            <a:picLocks noGrp="1" noChangeAspect="1"/>
          </p:cNvPicPr>
          <p:nvPr>
            <p:ph idx="1"/>
          </p:nvPr>
        </p:nvPicPr>
        <p:blipFill>
          <a:blip r:embed="rId2"/>
          <a:stretch>
            <a:fillRect/>
          </a:stretch>
        </p:blipFill>
        <p:spPr>
          <a:xfrm>
            <a:off x="2424540" y="1950788"/>
            <a:ext cx="8026470" cy="4190109"/>
          </a:xfrm>
          <a:prstGeom prst="rect">
            <a:avLst/>
          </a:prstGeom>
        </p:spPr>
      </p:pic>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875570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pic>
        <p:nvPicPr>
          <p:cNvPr id="5" name="Content Placeholder 4">
            <a:extLst>
              <a:ext uri="{FF2B5EF4-FFF2-40B4-BE49-F238E27FC236}">
                <a16:creationId xmlns:a16="http://schemas.microsoft.com/office/drawing/2014/main" id="{8D18FC6C-182B-4F4D-A861-452780D4D1AA}"/>
              </a:ext>
            </a:extLst>
          </p:cNvPr>
          <p:cNvPicPr>
            <a:picLocks noGrp="1" noChangeAspect="1"/>
          </p:cNvPicPr>
          <p:nvPr>
            <p:ph idx="1"/>
          </p:nvPr>
        </p:nvPicPr>
        <p:blipFill>
          <a:blip r:embed="rId2"/>
          <a:stretch>
            <a:fillRect/>
          </a:stretch>
        </p:blipFill>
        <p:spPr>
          <a:xfrm>
            <a:off x="2510265" y="1965076"/>
            <a:ext cx="8026470" cy="4190109"/>
          </a:xfrm>
          <a:prstGeom prst="rect">
            <a:avLst/>
          </a:prstGeom>
        </p:spPr>
      </p:pic>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539068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pic>
        <p:nvPicPr>
          <p:cNvPr id="5" name="Content Placeholder 4">
            <a:extLst>
              <a:ext uri="{FF2B5EF4-FFF2-40B4-BE49-F238E27FC236}">
                <a16:creationId xmlns:a16="http://schemas.microsoft.com/office/drawing/2014/main" id="{13DFE994-31C6-4F00-96DD-B98F21E0CB91}"/>
              </a:ext>
            </a:extLst>
          </p:cNvPr>
          <p:cNvPicPr>
            <a:picLocks noGrp="1" noChangeAspect="1"/>
          </p:cNvPicPr>
          <p:nvPr>
            <p:ph idx="1"/>
          </p:nvPr>
        </p:nvPicPr>
        <p:blipFill>
          <a:blip r:embed="rId2"/>
          <a:stretch>
            <a:fillRect/>
          </a:stretch>
        </p:blipFill>
        <p:spPr>
          <a:xfrm>
            <a:off x="2415015" y="1785378"/>
            <a:ext cx="8026470" cy="4190109"/>
          </a:xfrm>
          <a:prstGeom prst="rect">
            <a:avLst/>
          </a:prstGeom>
        </p:spPr>
      </p:pic>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767114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Determine the Starting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sz="2000" dirty="0"/>
              <a:t>Total transportation cost of this starting solution:</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3DE56497-3FDE-4B73-B183-14E8A41AB1FB}"/>
              </a:ext>
            </a:extLst>
          </p:cNvPr>
          <p:cNvPicPr>
            <a:picLocks noChangeAspect="1"/>
          </p:cNvPicPr>
          <p:nvPr/>
        </p:nvPicPr>
        <p:blipFill>
          <a:blip r:embed="rId3"/>
          <a:stretch>
            <a:fillRect/>
          </a:stretch>
        </p:blipFill>
        <p:spPr>
          <a:xfrm>
            <a:off x="2264073" y="1561057"/>
            <a:ext cx="8026470" cy="4190109"/>
          </a:xfrm>
          <a:prstGeom prst="rect">
            <a:avLst/>
          </a:prstGeom>
        </p:spPr>
      </p:pic>
      <p:sp>
        <p:nvSpPr>
          <p:cNvPr id="7" name="Rectangle 2">
            <a:extLst>
              <a:ext uri="{FF2B5EF4-FFF2-40B4-BE49-F238E27FC236}">
                <a16:creationId xmlns:a16="http://schemas.microsoft.com/office/drawing/2014/main" id="{9F6A6C37-FC35-4418-B8B0-C567265340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4844C9B6-436C-4F25-B336-89E3C19DD644}"/>
              </a:ext>
            </a:extLst>
          </p:cNvPr>
          <p:cNvGraphicFramePr>
            <a:graphicFrameLocks noChangeAspect="1"/>
          </p:cNvGraphicFramePr>
          <p:nvPr>
            <p:extLst>
              <p:ext uri="{D42A27DB-BD31-4B8C-83A1-F6EECF244321}">
                <p14:modId xmlns:p14="http://schemas.microsoft.com/office/powerpoint/2010/main" val="3286500043"/>
              </p:ext>
            </p:extLst>
          </p:nvPr>
        </p:nvGraphicFramePr>
        <p:xfrm>
          <a:off x="2951163" y="5732463"/>
          <a:ext cx="6291262" cy="327025"/>
        </p:xfrm>
        <a:graphic>
          <a:graphicData uri="http://schemas.openxmlformats.org/presentationml/2006/ole">
            <mc:AlternateContent xmlns:mc="http://schemas.openxmlformats.org/markup-compatibility/2006">
              <mc:Choice xmlns:v="urn:schemas-microsoft-com:vml" Requires="v">
                <p:oleObj spid="_x0000_s10257" name="Equation" r:id="rId4" imgW="6298920" imgH="330120" progId="Equation.DSMT4">
                  <p:embed/>
                </p:oleObj>
              </mc:Choice>
              <mc:Fallback>
                <p:oleObj name="Equation" r:id="rId4" imgW="6298920" imgH="330120" progId="Equation.DSMT4">
                  <p:embed/>
                  <p:pic>
                    <p:nvPicPr>
                      <p:cNvPr id="0" name="Object 1"/>
                      <p:cNvPicPr>
                        <a:picLocks noChangeAspect="1" noChangeArrowheads="1"/>
                      </p:cNvPicPr>
                      <p:nvPr/>
                    </p:nvPicPr>
                    <p:blipFill>
                      <a:blip r:embed="rId5"/>
                      <a:srcRect/>
                      <a:stretch>
                        <a:fillRect/>
                      </a:stretch>
                    </p:blipFill>
                    <p:spPr bwMode="auto">
                      <a:xfrm>
                        <a:off x="2951163" y="5732463"/>
                        <a:ext cx="6291262"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68307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7765E0C-87C5-4989-94F4-E3A6701C4893}"/>
                  </a:ext>
                </a:extLst>
              </p:cNvPr>
              <p:cNvSpPr>
                <a:spLocks noGrp="1"/>
              </p:cNvSpPr>
              <p:nvPr>
                <p:ph idx="1"/>
              </p:nvPr>
            </p:nvSpPr>
            <p:spPr>
              <a:xfrm>
                <a:off x="957263" y="1814525"/>
                <a:ext cx="10484195" cy="3782076"/>
              </a:xfrm>
            </p:spPr>
            <p:txBody>
              <a:bodyPr/>
              <a:lstStyle/>
              <a:p>
                <a:pPr marL="0" indent="0" algn="just">
                  <a:buNone/>
                </a:pPr>
                <a:r>
                  <a:rPr lang="en-US" dirty="0"/>
                  <a:t>In this section, the methods to find optimal solution for </a:t>
                </a:r>
                <a:r>
                  <a:rPr lang="en-US" i="1" dirty="0">
                    <a:solidFill>
                      <a:srgbClr val="FF0000"/>
                    </a:solidFill>
                  </a:rPr>
                  <a:t>non-degenerate</a:t>
                </a:r>
                <a:r>
                  <a:rPr lang="en-US" dirty="0"/>
                  <a:t> transportation problems will be discussed.  It is noted that a transportation problem is non-degenerate if there are exactly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cells assigned </a:t>
                </a:r>
                <a:r>
                  <a:rPr lang="en-US" i="1" dirty="0">
                    <a:solidFill>
                      <a:srgbClr val="FF0000"/>
                    </a:solidFill>
                  </a:rPr>
                  <a:t>positive</a:t>
                </a:r>
                <a:r>
                  <a:rPr lang="en-US" dirty="0"/>
                  <a:t> values in any iteration.</a:t>
                </a:r>
              </a:p>
            </p:txBody>
          </p:sp>
        </mc:Choice>
        <mc:Fallback xmlns="">
          <p:sp>
            <p:nvSpPr>
              <p:cNvPr id="8" name="Content Placeholder 7">
                <a:extLst>
                  <a:ext uri="{FF2B5EF4-FFF2-40B4-BE49-F238E27FC236}">
                    <a16:creationId xmlns:a16="http://schemas.microsoft.com/office/drawing/2014/main" id="{F7765E0C-87C5-4989-94F4-E3A6701C4893}"/>
                  </a:ext>
                </a:extLst>
              </p:cNvPr>
              <p:cNvSpPr>
                <a:spLocks noGrp="1" noRot="1" noChangeAspect="1" noMove="1" noResize="1" noEditPoints="1" noAdjustHandles="1" noChangeArrowheads="1" noChangeShapeType="1" noTextEdit="1"/>
              </p:cNvSpPr>
              <p:nvPr>
                <p:ph idx="1"/>
              </p:nvPr>
            </p:nvSpPr>
            <p:spPr>
              <a:xfrm>
                <a:off x="957263" y="1814525"/>
                <a:ext cx="10484195" cy="3782076"/>
              </a:xfrm>
              <a:blipFill>
                <a:blip r:embed="rId2"/>
                <a:stretch>
                  <a:fillRect l="-1163" t="-2903" r="-1221"/>
                </a:stretch>
              </a:blipFill>
            </p:spPr>
            <p:txBody>
              <a:bodyPr/>
              <a:lstStyle/>
              <a:p>
                <a:r>
                  <a:rPr lang="en-US">
                    <a:noFill/>
                  </a:rPr>
                  <a:t> </a:t>
                </a:r>
              </a:p>
            </p:txBody>
          </p:sp>
        </mc:Fallback>
      </mc:AlternateContent>
    </p:spTree>
    <p:extLst>
      <p:ext uri="{BB962C8B-B14F-4D97-AF65-F5344CB8AC3E}">
        <p14:creationId xmlns:p14="http://schemas.microsoft.com/office/powerpoint/2010/main" val="2373514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ctr">
                  <a:lnSpc>
                    <a:spcPct val="120000"/>
                  </a:lnSpc>
                  <a:spcBef>
                    <a:spcPts val="0"/>
                  </a:spcBef>
                  <a:buNone/>
                </a:pPr>
                <a:r>
                  <a:rPr lang="en-US" b="1" u="sng" dirty="0">
                    <a:solidFill>
                      <a:srgbClr val="FF0000"/>
                    </a:solidFill>
                  </a:rPr>
                  <a:t>The Stepping-Stone Method</a:t>
                </a:r>
              </a:p>
              <a:p>
                <a:pPr marL="0" indent="0" algn="ctr">
                  <a:lnSpc>
                    <a:spcPct val="120000"/>
                  </a:lnSpc>
                  <a:spcBef>
                    <a:spcPts val="0"/>
                  </a:spcBef>
                  <a:buNone/>
                </a:pPr>
                <a:endParaRPr lang="en-US" b="1" dirty="0">
                  <a:solidFill>
                    <a:srgbClr val="FF0000"/>
                  </a:solidFill>
                </a:endParaRPr>
              </a:p>
              <a:p>
                <a:pPr marL="0" indent="0" algn="just">
                  <a:lnSpc>
                    <a:spcPct val="120000"/>
                  </a:lnSpc>
                  <a:spcBef>
                    <a:spcPts val="0"/>
                  </a:spcBef>
                  <a:buNone/>
                </a:pPr>
                <a:r>
                  <a:rPr lang="en-US" dirty="0"/>
                  <a:t>Find the starting solution.  At each iteration, perform the following steps:</a:t>
                </a:r>
              </a:p>
              <a:p>
                <a:pPr marL="0" indent="0" algn="just">
                  <a:lnSpc>
                    <a:spcPct val="120000"/>
                  </a:lnSpc>
                  <a:spcBef>
                    <a:spcPts val="0"/>
                  </a:spcBef>
                  <a:buNone/>
                </a:pPr>
                <a:endParaRPr lang="en-US" dirty="0"/>
              </a:p>
              <a:p>
                <a:pPr marL="0" indent="0" algn="just">
                  <a:lnSpc>
                    <a:spcPct val="120000"/>
                  </a:lnSpc>
                  <a:spcBef>
                    <a:spcPts val="0"/>
                  </a:spcBef>
                  <a:buNone/>
                </a:pPr>
                <a:r>
                  <a:rPr lang="en-US" dirty="0"/>
                  <a:t>1. Compute the </a:t>
                </a:r>
                <a:r>
                  <a:rPr lang="en-US" i="1" dirty="0">
                    <a:solidFill>
                      <a:srgbClr val="0070C0"/>
                    </a:solidFill>
                  </a:rPr>
                  <a:t>improvement indices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𝑖𝑗</m:t>
                        </m:r>
                      </m:sub>
                    </m:sSub>
                  </m:oMath>
                </a14:m>
                <a:r>
                  <a:rPr lang="en-US" dirty="0"/>
                  <a:t> for all empty cells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in the tableau: </a:t>
                </a:r>
              </a:p>
              <a:p>
                <a:pPr marL="0" indent="0" algn="just">
                  <a:lnSpc>
                    <a:spcPct val="120000"/>
                  </a:lnSpc>
                  <a:spcBef>
                    <a:spcPts val="0"/>
                  </a:spcBef>
                  <a:buNone/>
                </a:pPr>
                <a:endParaRPr lang="en-US" dirty="0"/>
              </a:p>
              <a:p>
                <a:pPr marL="514350" indent="-514350" algn="just">
                  <a:lnSpc>
                    <a:spcPct val="120000"/>
                  </a:lnSpc>
                  <a:spcBef>
                    <a:spcPts val="0"/>
                  </a:spcBef>
                  <a:buFont typeface="+mj-lt"/>
                  <a:buAutoNum type="alphaLcPeriod"/>
                </a:pPr>
                <a:r>
                  <a:rPr lang="en-US" dirty="0"/>
                  <a:t>For each empty cell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draw a closed path which is comprised of horizontal and vertical segments connecting that cell with other non-empty cells.</a:t>
                </a:r>
              </a:p>
              <a:p>
                <a:pPr marL="514350" indent="-514350" algn="just">
                  <a:lnSpc>
                    <a:spcPct val="120000"/>
                  </a:lnSpc>
                  <a:spcBef>
                    <a:spcPts val="0"/>
                  </a:spcBef>
                  <a:buFont typeface="+mj-lt"/>
                  <a:buAutoNum type="alphaLcPeriod"/>
                </a:pPr>
                <a:r>
                  <a:rPr lang="en-US" dirty="0"/>
                  <a:t>Alternatively assign the </a:t>
                </a:r>
                <a:r>
                  <a:rPr lang="en-US" i="1" dirty="0">
                    <a:solidFill>
                      <a:srgbClr val="0070C0"/>
                    </a:solidFill>
                  </a:rPr>
                  <a:t>plus/minus </a:t>
                </a:r>
                <a:r>
                  <a:rPr lang="en-US" dirty="0"/>
                  <a:t>signs for the vertices of the path, starting with </a:t>
                </a:r>
                <a:r>
                  <a:rPr lang="en-US" i="1" dirty="0">
                    <a:solidFill>
                      <a:srgbClr val="0070C0"/>
                    </a:solidFill>
                  </a:rPr>
                  <a:t>plus</a:t>
                </a:r>
                <a:r>
                  <a:rPr lang="en-US" dirty="0"/>
                  <a:t> sign at the current cell.</a:t>
                </a:r>
              </a:p>
              <a:p>
                <a:pPr marL="514350" indent="-514350" algn="just">
                  <a:lnSpc>
                    <a:spcPct val="120000"/>
                  </a:lnSpc>
                  <a:spcBef>
                    <a:spcPts val="0"/>
                  </a:spcBef>
                  <a:buFont typeface="+mj-lt"/>
                  <a:buAutoNum type="alphaLcPeriod"/>
                </a:pPr>
                <a:r>
                  <a:rPr lang="en-US" dirty="0"/>
                  <a:t>The improvement index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𝑖𝑗</m:t>
                        </m:r>
                      </m:sub>
                    </m:sSub>
                  </m:oMath>
                </a14:m>
                <a:r>
                  <a:rPr lang="en-US" dirty="0"/>
                  <a:t> of cell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is defined as the algebraic sum of unit transportation costs on the path.</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417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2. If all improvement indices are nonnegative, the current solution is optimal.  Otherwise, the empty cell with the most negative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𝑖𝑗</m:t>
                        </m:r>
                      </m:sub>
                    </m:sSub>
                  </m:oMath>
                </a14:m>
                <a:r>
                  <a:rPr lang="en-US" dirty="0"/>
                  <a:t> will be selected for improvement by reallocating the assigned value for all cells on the path as follows:</a:t>
                </a:r>
              </a:p>
              <a:p>
                <a:pPr marL="0" indent="0" algn="just">
                  <a:lnSpc>
                    <a:spcPct val="120000"/>
                  </a:lnSpc>
                  <a:spcBef>
                    <a:spcPts val="0"/>
                  </a:spcBef>
                  <a:buNone/>
                </a:pPr>
                <a:endParaRPr lang="en-US" dirty="0"/>
              </a:p>
              <a:p>
                <a:pPr algn="just">
                  <a:lnSpc>
                    <a:spcPct val="120000"/>
                  </a:lnSpc>
                  <a:spcBef>
                    <a:spcPts val="0"/>
                  </a:spcBef>
                </a:pPr>
                <a:r>
                  <a:rPr lang="en-US" dirty="0"/>
                  <a:t>Determine the minimum assigned value among all cells with </a:t>
                </a:r>
                <a:r>
                  <a:rPr lang="en-US" i="1" dirty="0">
                    <a:solidFill>
                      <a:srgbClr val="0070C0"/>
                    </a:solidFill>
                  </a:rPr>
                  <a:t>minus</a:t>
                </a:r>
                <a:r>
                  <a:rPr lang="en-US" dirty="0"/>
                  <a:t> sign: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𝑚𝑖𝑛</m:t>
                        </m:r>
                      </m:sup>
                    </m:sSubSup>
                  </m:oMath>
                </a14:m>
                <a:endParaRPr lang="en-US" dirty="0"/>
              </a:p>
              <a:p>
                <a:pPr algn="just">
                  <a:lnSpc>
                    <a:spcPct val="120000"/>
                  </a:lnSpc>
                  <a:spcBef>
                    <a:spcPts val="0"/>
                  </a:spcBef>
                </a:pPr>
                <a:r>
                  <a:rPr lang="en-US" dirty="0"/>
                  <a:t>The value of the cells with minus sign will be subtracted by an amount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𝑖𝑗</m:t>
                        </m:r>
                      </m:sub>
                      <m:sup>
                        <m:r>
                          <a:rPr lang="en-US" i="1">
                            <a:latin typeface="Cambria Math" panose="02040503050406030204" pitchFamily="18" charset="0"/>
                          </a:rPr>
                          <m:t>𝑚𝑖𝑛</m:t>
                        </m:r>
                      </m:sup>
                    </m:sSubSup>
                  </m:oMath>
                </a14:m>
                <a:r>
                  <a:rPr lang="en-US" dirty="0"/>
                  <a:t>.</a:t>
                </a:r>
              </a:p>
              <a:p>
                <a:pPr algn="just">
                  <a:lnSpc>
                    <a:spcPct val="120000"/>
                  </a:lnSpc>
                  <a:spcBef>
                    <a:spcPts val="0"/>
                  </a:spcBef>
                </a:pPr>
                <a:r>
                  <a:rPr lang="en-US" dirty="0"/>
                  <a:t>The value of the cells with plus sign will be added an amount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𝑖𝑗</m:t>
                        </m:r>
                      </m:sub>
                      <m:sup>
                        <m:r>
                          <a:rPr lang="en-US" i="1">
                            <a:latin typeface="Cambria Math" panose="02040503050406030204" pitchFamily="18" charset="0"/>
                          </a:rPr>
                          <m:t>𝑚𝑖𝑛</m:t>
                        </m:r>
                      </m:sup>
                    </m:sSubSup>
                  </m:oMath>
                </a14:m>
                <a:r>
                  <a:rPr lang="en-US" dirty="0"/>
                  <a:t>.</a:t>
                </a:r>
              </a:p>
              <a:p>
                <a:pPr marL="0" indent="0" algn="just">
                  <a:lnSpc>
                    <a:spcPct val="120000"/>
                  </a:lnSpc>
                  <a:spcBef>
                    <a:spcPts val="0"/>
                  </a:spcBef>
                  <a:buNone/>
                </a:pPr>
                <a:endParaRPr lang="en-US" dirty="0"/>
              </a:p>
              <a:p>
                <a:pPr marL="0" indent="0" algn="just">
                  <a:lnSpc>
                    <a:spcPct val="120000"/>
                  </a:lnSpc>
                  <a:spcBef>
                    <a:spcPts val="0"/>
                  </a:spcBef>
                  <a:buNone/>
                </a:pPr>
                <a:r>
                  <a:rPr lang="en-US" dirty="0"/>
                  <a:t>3.  Construct the new transportation tableau and return to step 1.</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38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nSpc>
                    <a:spcPct val="120000"/>
                  </a:lnSpc>
                  <a:spcBef>
                    <a:spcPts val="0"/>
                  </a:spcBef>
                  <a:buNone/>
                </a:pPr>
                <a:r>
                  <a:rPr lang="en-US" u="sng" dirty="0"/>
                  <a:t>Example 4</a:t>
                </a:r>
                <a:r>
                  <a:rPr lang="en-US" dirty="0"/>
                  <a:t>: Warehouse Location Problem</a:t>
                </a:r>
              </a:p>
              <a:p>
                <a:pPr marL="0" indent="0">
                  <a:lnSpc>
                    <a:spcPct val="120000"/>
                  </a:lnSpc>
                  <a:spcBef>
                    <a:spcPts val="0"/>
                  </a:spcBef>
                  <a:buNone/>
                </a:pPr>
                <a:endParaRPr lang="en-US" dirty="0"/>
              </a:p>
              <a:p>
                <a:pPr marL="0" indent="0" algn="just">
                  <a:lnSpc>
                    <a:spcPct val="120000"/>
                  </a:lnSpc>
                  <a:spcBef>
                    <a:spcPts val="0"/>
                  </a:spcBef>
                  <a:buNone/>
                </a:pPr>
                <a:r>
                  <a:rPr lang="en-US" dirty="0"/>
                  <a:t>Consider the decision to open a number of warehouses at potential sites.  Denote:</a:t>
                </a:r>
              </a:p>
              <a:p>
                <a:pPr marL="0" indent="0" algn="just">
                  <a:lnSpc>
                    <a:spcPct val="120000"/>
                  </a:lnSpc>
                  <a:spcBef>
                    <a:spcPts val="0"/>
                  </a:spcBef>
                  <a:buNone/>
                </a:pPr>
                <a:endParaRPr lang="en-US" dirty="0"/>
              </a:p>
              <a:p>
                <a:pPr marL="0" indent="0" algn="just">
                  <a:lnSpc>
                    <a:spcPct val="120000"/>
                  </a:lnSpc>
                  <a:spcBef>
                    <a:spcPts val="0"/>
                  </a:spcBef>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 0-1 variable; =1 if a warehouse is opened at site </a:t>
                </a:r>
                <a:r>
                  <a:rPr lang="en-US" i="1" dirty="0" err="1"/>
                  <a:t>i</a:t>
                </a:r>
                <a:r>
                  <a:rPr lang="en-US" dirty="0"/>
                  <a:t>, =0 otherwise               </a:t>
                </a:r>
              </a:p>
              <a:p>
                <a:pPr marL="0" indent="0" algn="just">
                  <a:lnSpc>
                    <a:spcPct val="120000"/>
                  </a:lnSpc>
                  <a:spcBef>
                    <a:spcPts val="0"/>
                  </a:spcBef>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𝑖</m:t>
                        </m:r>
                      </m:sub>
                    </m:sSub>
                  </m:oMath>
                </a14:m>
                <a:r>
                  <a:rPr lang="en-US" dirty="0"/>
                  <a:t> 	: fixed operation cost of the warehouse at site </a:t>
                </a:r>
                <a:r>
                  <a:rPr lang="en-US" i="1" dirty="0" err="1"/>
                  <a:t>i</a:t>
                </a:r>
                <a:r>
                  <a:rPr lang="en-US" dirty="0"/>
                  <a:t>, if opened</a:t>
                </a:r>
              </a:p>
              <a:p>
                <a:pPr marL="0" indent="0" algn="just">
                  <a:lnSpc>
                    <a:spcPct val="120000"/>
                  </a:lnSpc>
                  <a:spcBef>
                    <a:spcPts val="0"/>
                  </a:spcBef>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𝑖</m:t>
                        </m:r>
                        <m:r>
                          <a:rPr lang="en-US" b="0" i="1" smtClean="0">
                            <a:latin typeface="Cambria Math" panose="02040503050406030204" pitchFamily="18" charset="0"/>
                          </a:rPr>
                          <m:t>𝑗</m:t>
                        </m:r>
                      </m:sub>
                    </m:sSub>
                  </m:oMath>
                </a14:m>
                <a:r>
                  <a:rPr lang="en-US" dirty="0"/>
                  <a:t> 	: amount of goods to be shipped from warehouse at site </a:t>
                </a:r>
                <a:r>
                  <a:rPr lang="en-US" i="1" dirty="0" err="1"/>
                  <a:t>i</a:t>
                </a:r>
                <a:r>
                  <a:rPr lang="en-US" dirty="0"/>
                  <a:t>, if </a:t>
                </a:r>
              </a:p>
              <a:p>
                <a:pPr marL="0" indent="0" algn="just">
                  <a:lnSpc>
                    <a:spcPct val="120000"/>
                  </a:lnSpc>
                  <a:spcBef>
                    <a:spcPts val="0"/>
                  </a:spcBef>
                  <a:buNone/>
                </a:pPr>
                <a:r>
                  <a:rPr lang="en-US" dirty="0"/>
                  <a:t>	  opened, to customer </a:t>
                </a:r>
                <a:r>
                  <a:rPr lang="en-US" i="1" dirty="0"/>
                  <a:t>j</a:t>
                </a:r>
                <a:r>
                  <a:rPr lang="en-US" dirty="0"/>
                  <a:t>,  </a:t>
                </a:r>
              </a:p>
              <a:p>
                <a:pPr marL="0" indent="0" algn="just">
                  <a:lnSpc>
                    <a:spcPct val="120000"/>
                  </a:lnSpc>
                  <a:spcBef>
                    <a:spcPts val="0"/>
                  </a:spcBef>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𝑖𝑗</m:t>
                        </m:r>
                      </m:sub>
                    </m:sSub>
                  </m:oMath>
                </a14:m>
                <a:r>
                  <a:rPr lang="en-US" dirty="0"/>
                  <a:t> 	: operation &amp; transportation cost per unit from warehouse at </a:t>
                </a:r>
              </a:p>
              <a:p>
                <a:pPr marL="0" indent="0" algn="just">
                  <a:lnSpc>
                    <a:spcPct val="120000"/>
                  </a:lnSpc>
                  <a:spcBef>
                    <a:spcPts val="0"/>
                  </a:spcBef>
                  <a:buNone/>
                </a:pPr>
                <a:r>
                  <a:rPr lang="en-US" dirty="0"/>
                  <a:t>	  site </a:t>
                </a:r>
                <a:r>
                  <a:rPr lang="en-US" i="1" dirty="0" err="1"/>
                  <a:t>i</a:t>
                </a:r>
                <a:r>
                  <a:rPr lang="en-US" dirty="0"/>
                  <a:t> to customer </a:t>
                </a:r>
                <a:r>
                  <a:rPr lang="en-US" i="1" dirty="0"/>
                  <a:t>j</a:t>
                </a:r>
              </a:p>
              <a:p>
                <a:pPr marL="0" indent="0" algn="just">
                  <a:lnSpc>
                    <a:spcPct val="120000"/>
                  </a:lnSpc>
                  <a:spcBef>
                    <a:spcPts val="0"/>
                  </a:spcBef>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𝑗</m:t>
                        </m:r>
                      </m:sub>
                    </m:sSub>
                  </m:oMath>
                </a14:m>
                <a:r>
                  <a:rPr lang="en-US" dirty="0"/>
                  <a:t> 	: demand of customer </a:t>
                </a:r>
                <a:r>
                  <a:rPr lang="en-US" i="1" dirty="0"/>
                  <a:t>j</a:t>
                </a:r>
              </a:p>
              <a:p>
                <a:pPr marL="0" indent="0" algn="just">
                  <a:lnSpc>
                    <a:spcPct val="120000"/>
                  </a:lnSpc>
                  <a:spcBef>
                    <a:spcPts val="0"/>
                  </a:spcBef>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𝑖</m:t>
                        </m:r>
                      </m:sub>
                    </m:sSub>
                  </m:oMath>
                </a14:m>
                <a:r>
                  <a:rPr lang="en-US" dirty="0"/>
                  <a:t> 	: supply capacity of warehouse at site </a:t>
                </a:r>
                <a:r>
                  <a:rPr lang="en-US" i="1" dirty="0" err="1"/>
                  <a:t>i</a:t>
                </a:r>
                <a:r>
                  <a:rPr lang="en-US" dirty="0"/>
                  <a:t>, if opened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b="-567"/>
                </a:stretch>
              </a:blipFill>
            </p:spPr>
            <p:txBody>
              <a:bodyPr/>
              <a:lstStyle/>
              <a:p>
                <a:r>
                  <a:rPr lang="en-US">
                    <a:noFill/>
                  </a:rPr>
                  <a:t> </a:t>
                </a:r>
              </a:p>
            </p:txBody>
          </p:sp>
        </mc:Fallback>
      </mc:AlternateContent>
    </p:spTree>
    <p:extLst>
      <p:ext uri="{BB962C8B-B14F-4D97-AF65-F5344CB8AC3E}">
        <p14:creationId xmlns:p14="http://schemas.microsoft.com/office/powerpoint/2010/main" val="13431101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buNone/>
                </a:pPr>
                <a:r>
                  <a:rPr lang="en-US" b="1" u="sng" dirty="0"/>
                  <a:t>Notes</a:t>
                </a:r>
                <a:r>
                  <a:rPr lang="en-US" dirty="0"/>
                  <a:t>:</a:t>
                </a:r>
              </a:p>
              <a:p>
                <a:pPr marL="0" indent="0" algn="just">
                  <a:buNone/>
                </a:pPr>
                <a:endParaRPr lang="en-US" dirty="0"/>
              </a:p>
              <a:p>
                <a:pPr algn="just"/>
                <a:r>
                  <a:rPr lang="en-US" dirty="0"/>
                  <a:t>There exists a unique path for each empty cell.</a:t>
                </a:r>
              </a:p>
              <a:p>
                <a:pPr algn="just"/>
                <a:endParaRPr lang="en-US" dirty="0"/>
              </a:p>
              <a:p>
                <a:pPr algn="just"/>
                <a:r>
                  <a:rPr lang="en-US" dirty="0"/>
                  <a:t>Compared to the simplex method, the cells assigned positive values are basic variable while the empty cells are </a:t>
                </a:r>
                <a:r>
                  <a:rPr lang="en-US" dirty="0" err="1"/>
                  <a:t>nonbasic</a:t>
                </a:r>
                <a:r>
                  <a:rPr lang="en-US" dirty="0"/>
                  <a:t> variable.  The improvement index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𝑖𝑗</m:t>
                        </m:r>
                      </m:sub>
                    </m:sSub>
                  </m:oMath>
                </a14:m>
                <a:r>
                  <a:rPr lang="en-US" dirty="0"/>
                  <a:t> associated with the empty cell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is the reduced cost associated with that cell.</a:t>
                </a:r>
              </a:p>
              <a:p>
                <a:pPr algn="just"/>
                <a:endParaRPr lang="en-US" dirty="0"/>
              </a:p>
              <a:p>
                <a:pPr algn="just"/>
                <a:r>
                  <a:rPr lang="en-US" dirty="0"/>
                  <a:t>After each iteration, there will be one nonempty cell become empty.  There is no need to investigate this new empty cell in the next iteration.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2691" r="-88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789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buNone/>
            </a:pPr>
            <a:r>
              <a:rPr lang="en-US" u="sng" dirty="0"/>
              <a:t>Example 16</a:t>
            </a:r>
            <a:r>
              <a:rPr lang="en-US"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sz="2000" dirty="0"/>
          </a:p>
          <a:p>
            <a:pPr marL="0" indent="0" algn="just">
              <a:buNone/>
            </a:pPr>
            <a:r>
              <a:rPr lang="en-US" sz="2200" dirty="0"/>
              <a:t>Empty cells: (1,3), (1,4), (2,1), (3,1), (3,2), (3,3)</a:t>
            </a:r>
          </a:p>
          <a:p>
            <a:pPr marL="0" indent="0" algn="just">
              <a:buNone/>
            </a:pPr>
            <a:endParaRPr lang="en-US" dirty="0"/>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49DAA7F-639B-42DC-BE8B-3EFECA4E1501}"/>
              </a:ext>
            </a:extLst>
          </p:cNvPr>
          <p:cNvPicPr>
            <a:picLocks noChangeAspect="1"/>
          </p:cNvPicPr>
          <p:nvPr/>
        </p:nvPicPr>
        <p:blipFill>
          <a:blip r:embed="rId2"/>
          <a:stretch>
            <a:fillRect/>
          </a:stretch>
        </p:blipFill>
        <p:spPr>
          <a:xfrm>
            <a:off x="3157964" y="1785378"/>
            <a:ext cx="8026470" cy="3851407"/>
          </a:xfrm>
          <a:prstGeom prst="rect">
            <a:avLst/>
          </a:prstGeom>
        </p:spPr>
      </p:pic>
    </p:spTree>
    <p:extLst>
      <p:ext uri="{BB962C8B-B14F-4D97-AF65-F5344CB8AC3E}">
        <p14:creationId xmlns:p14="http://schemas.microsoft.com/office/powerpoint/2010/main" val="1229250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71632"/>
                <a:ext cx="10372150" cy="4837693"/>
              </a:xfrm>
            </p:spPr>
            <p:txBody>
              <a:bodyPr>
                <a:normAutofit/>
              </a:bodyPr>
              <a:lstStyle/>
              <a:p>
                <a:pPr marL="0" indent="0" algn="just">
                  <a:buNone/>
                </a:pPr>
                <a:r>
                  <a:rPr lang="en-US" sz="2000" u="sng" dirty="0"/>
                  <a:t>Iteration 1</a:t>
                </a:r>
                <a:r>
                  <a:rPr lang="en-US" sz="2000" dirty="0"/>
                  <a:t>: Consider cell (1,3):  (Why?)</a:t>
                </a:r>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r>
                  <a:rPr lang="en-US" sz="2000" dirty="0"/>
                  <a:t> </a:t>
                </a:r>
                <a:endParaRPr lang="en-US" sz="2000" i="1" dirty="0">
                  <a:latin typeface="Cambria Math" panose="02040503050406030204" pitchFamily="18" charset="0"/>
                </a:endParaRPr>
              </a:p>
              <a:p>
                <a:pPr marL="0" indent="0" algn="just">
                  <a:buNone/>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13</m:t>
                        </m:r>
                      </m:sub>
                    </m:sSub>
                    <m:r>
                      <a:rPr lang="en-US" sz="2000" b="0" i="1" smtClean="0">
                        <a:latin typeface="Cambria Math" panose="02040503050406030204" pitchFamily="18" charset="0"/>
                      </a:rPr>
                      <m:t>=+9−10+7−7=−1:</m:t>
                    </m:r>
                  </m:oMath>
                </a14:m>
                <a:r>
                  <a:rPr lang="en-US" sz="2000" dirty="0"/>
                  <a:t> Not optimal;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𝑚𝑖𝑛</m:t>
                        </m:r>
                      </m:sub>
                    </m:sSub>
                    <m:r>
                      <a:rPr lang="en-US" sz="2000" b="0" i="1" smtClean="0">
                        <a:latin typeface="Cambria Math" panose="02040503050406030204" pitchFamily="18" charset="0"/>
                      </a:rPr>
                      <m:t>=</m:t>
                    </m:r>
                    <m:r>
                      <a:rPr lang="en-US" sz="2000" b="0" i="1" smtClean="0">
                        <a:latin typeface="Cambria Math" panose="02040503050406030204" pitchFamily="18" charset="0"/>
                      </a:rPr>
                      <m:t>𝑚𝑖𝑛</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20,80</m:t>
                        </m:r>
                      </m:e>
                    </m:d>
                    <m:r>
                      <a:rPr lang="en-US" sz="2000" b="0" i="1" smtClean="0">
                        <a:latin typeface="Cambria Math" panose="02040503050406030204" pitchFamily="18" charset="0"/>
                      </a:rPr>
                      <m:t>=20</m:t>
                    </m:r>
                  </m:oMath>
                </a14:m>
                <a:r>
                  <a:rPr lang="en-US" sz="2000" dirty="0"/>
                  <a:t> (Note that: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1</m:t>
                        </m:r>
                        <m:r>
                          <a:rPr lang="en-US" sz="2000" b="0" i="1" smtClean="0">
                            <a:latin typeface="Cambria Math" panose="02040503050406030204" pitchFamily="18" charset="0"/>
                          </a:rPr>
                          <m:t>4</m:t>
                        </m:r>
                      </m:sub>
                    </m:sSub>
                    <m:r>
                      <a:rPr lang="en-US" sz="2000" i="1">
                        <a:latin typeface="Cambria Math" panose="02040503050406030204" pitchFamily="18" charset="0"/>
                      </a:rPr>
                      <m:t>=</m:t>
                    </m:r>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2</m:t>
                        </m:r>
                        <m:r>
                          <a:rPr lang="en-US" sz="2000" i="1">
                            <a:latin typeface="Cambria Math" panose="02040503050406030204" pitchFamily="18" charset="0"/>
                          </a:rPr>
                          <m:t>1</m:t>
                        </m:r>
                      </m:sub>
                    </m:sSub>
                    <m:r>
                      <a:rPr lang="en-US" sz="2000" i="1">
                        <a:latin typeface="Cambria Math" panose="02040503050406030204" pitchFamily="18" charset="0"/>
                      </a:rPr>
                      <m:t>=1,</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3</m:t>
                        </m:r>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6</m:t>
                    </m:r>
                    <m:r>
                      <a:rPr lang="en-US" sz="2000" i="1">
                        <a:latin typeface="Cambria Math" panose="02040503050406030204" pitchFamily="18" charset="0"/>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32</m:t>
                        </m:r>
                      </m:sub>
                    </m:sSub>
                    <m:r>
                      <a:rPr lang="en-US" sz="2000" i="1">
                        <a:latin typeface="Cambria Math" panose="02040503050406030204" pitchFamily="18" charset="0"/>
                      </a:rPr>
                      <m:t>=</m:t>
                    </m:r>
                    <m:r>
                      <a:rPr lang="en-US" sz="2000" b="0" i="1" smtClean="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33</m:t>
                        </m:r>
                      </m:sub>
                    </m:sSub>
                    <m:r>
                      <a:rPr lang="en-US" sz="2000" i="1">
                        <a:latin typeface="Cambria Math" panose="02040503050406030204" pitchFamily="18" charset="0"/>
                      </a:rPr>
                      <m:t>=</m:t>
                    </m:r>
                  </m:oMath>
                </a14:m>
                <a:r>
                  <a:rPr lang="en-US" sz="2000" dirty="0"/>
                  <a:t>2).  Hence,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r>
                      <a:rPr lang="en-US" sz="2000" b="0" i="1" smtClean="0">
                        <a:latin typeface="Cambria Math" panose="02040503050406030204" pitchFamily="18" charset="0"/>
                      </a:rPr>
                      <m:t>=0,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r>
                          <a:rPr lang="en-US" sz="2000" b="0" i="1" smtClean="0">
                            <a:latin typeface="Cambria Math" panose="02040503050406030204" pitchFamily="18" charset="0"/>
                          </a:rPr>
                          <m:t>3</m:t>
                        </m:r>
                      </m:sub>
                    </m:sSub>
                    <m:r>
                      <a:rPr lang="en-US" sz="2000" i="1">
                        <a:latin typeface="Cambria Math" panose="02040503050406030204" pitchFamily="18" charset="0"/>
                      </a:rPr>
                      <m:t>=</m:t>
                    </m:r>
                    <m:r>
                      <a:rPr lang="en-US" sz="2000" b="0" i="1" smtClean="0">
                        <a:latin typeface="Cambria Math" panose="02040503050406030204" pitchFamily="18" charset="0"/>
                      </a:rPr>
                      <m:t>2</m:t>
                    </m:r>
                    <m:r>
                      <a:rPr lang="en-US" sz="2000" i="1">
                        <a:latin typeface="Cambria Math" panose="02040503050406030204" pitchFamily="18" charset="0"/>
                      </a:rPr>
                      <m:t>0,</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2</m:t>
                        </m:r>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6</m:t>
                    </m:r>
                    <m:r>
                      <a:rPr lang="en-US" sz="2000" i="1">
                        <a:latin typeface="Cambria Math" panose="02040503050406030204" pitchFamily="18" charset="0"/>
                      </a:rPr>
                      <m:t>0,</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r>
                          <a:rPr lang="en-US" sz="2000" b="0" i="1" smtClean="0">
                            <a:latin typeface="Cambria Math" panose="02040503050406030204" pitchFamily="18" charset="0"/>
                          </a:rPr>
                          <m:t>3</m:t>
                        </m:r>
                      </m:sub>
                    </m:sSub>
                    <m:r>
                      <a:rPr lang="en-US" sz="2000" i="1">
                        <a:latin typeface="Cambria Math" panose="02040503050406030204" pitchFamily="18" charset="0"/>
                      </a:rPr>
                      <m:t>=</m:t>
                    </m:r>
                    <m:r>
                      <a:rPr lang="en-US" sz="2000" b="0" i="1" smtClean="0">
                        <a:latin typeface="Cambria Math" panose="02040503050406030204" pitchFamily="18" charset="0"/>
                      </a:rPr>
                      <m:t>6</m:t>
                    </m:r>
                    <m:r>
                      <a:rPr lang="en-US" sz="2000" i="1">
                        <a:latin typeface="Cambria Math" panose="02040503050406030204" pitchFamily="18" charset="0"/>
                      </a:rPr>
                      <m:t>0</m:t>
                    </m:r>
                  </m:oMath>
                </a14:m>
                <a:endParaRPr lang="en-US" sz="2000" dirty="0"/>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71632"/>
                <a:ext cx="10372150" cy="4837693"/>
              </a:xfrm>
              <a:blipFill>
                <a:blip r:embed="rId2"/>
                <a:stretch>
                  <a:fillRect l="-588" t="-126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F89C1CA1-ACB2-472C-B944-D2950E9804F8}"/>
              </a:ext>
            </a:extLst>
          </p:cNvPr>
          <p:cNvPicPr>
            <a:picLocks noChangeAspect="1"/>
          </p:cNvPicPr>
          <p:nvPr/>
        </p:nvPicPr>
        <p:blipFill>
          <a:blip r:embed="rId3"/>
          <a:stretch>
            <a:fillRect/>
          </a:stretch>
        </p:blipFill>
        <p:spPr>
          <a:xfrm>
            <a:off x="2443583" y="1949717"/>
            <a:ext cx="7739811" cy="3713857"/>
          </a:xfrm>
          <a:prstGeom prst="rect">
            <a:avLst/>
          </a:prstGeom>
        </p:spPr>
      </p:pic>
    </p:spTree>
    <p:extLst>
      <p:ext uri="{BB962C8B-B14F-4D97-AF65-F5344CB8AC3E}">
        <p14:creationId xmlns:p14="http://schemas.microsoft.com/office/powerpoint/2010/main" val="41431317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85918"/>
                <a:ext cx="10372150" cy="4529125"/>
              </a:xfrm>
            </p:spPr>
            <p:txBody>
              <a:bodyPr>
                <a:normAutofit/>
              </a:bodyPr>
              <a:lstStyle/>
              <a:p>
                <a:pPr marL="0" indent="0" algn="just">
                  <a:buNone/>
                </a:pPr>
                <a:r>
                  <a:rPr lang="en-US" sz="2000" u="sng" dirty="0"/>
                  <a:t>Iteration 2</a:t>
                </a:r>
                <a:r>
                  <a:rPr lang="en-US" sz="2000" dirty="0"/>
                  <a:t>:</a:t>
                </a:r>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r>
                  <a:rPr lang="en-US" sz="2000" dirty="0"/>
                  <a:t>Cell (1,4):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14</m:t>
                        </m:r>
                      </m:sub>
                    </m:sSub>
                    <m:r>
                      <a:rPr lang="en-US" sz="2000" b="0" i="1" smtClean="0">
                        <a:latin typeface="Cambria Math" panose="02040503050406030204" pitchFamily="18" charset="0"/>
                      </a:rPr>
                      <m:t>=+6−5+10−9=+2</m:t>
                    </m:r>
                  </m:oMath>
                </a14:m>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Cell (1,4) satisfies the optimality condition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85918"/>
                <a:ext cx="10372150" cy="4529125"/>
              </a:xfrm>
              <a:blipFill>
                <a:blip r:embed="rId2"/>
                <a:stretch>
                  <a:fillRect l="-588" t="-121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233B58D-222E-44F1-8C6F-0AAEAD9EC197}"/>
              </a:ext>
            </a:extLst>
          </p:cNvPr>
          <p:cNvPicPr>
            <a:picLocks noChangeAspect="1"/>
          </p:cNvPicPr>
          <p:nvPr/>
        </p:nvPicPr>
        <p:blipFill>
          <a:blip r:embed="rId3"/>
          <a:stretch>
            <a:fillRect/>
          </a:stretch>
        </p:blipFill>
        <p:spPr>
          <a:xfrm>
            <a:off x="2250187" y="1993551"/>
            <a:ext cx="7739811" cy="3713857"/>
          </a:xfrm>
          <a:prstGeom prst="rect">
            <a:avLst/>
          </a:prstGeom>
        </p:spPr>
      </p:pic>
    </p:spTree>
    <p:extLst>
      <p:ext uri="{BB962C8B-B14F-4D97-AF65-F5344CB8AC3E}">
        <p14:creationId xmlns:p14="http://schemas.microsoft.com/office/powerpoint/2010/main" val="6021003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85918"/>
                <a:ext cx="10372150" cy="4529125"/>
              </a:xfrm>
            </p:spPr>
            <p:txBody>
              <a:bodyPr>
                <a:normAutofit/>
              </a:bodyPr>
              <a:lstStyle/>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r>
                  <a:rPr lang="en-US" sz="2000" dirty="0"/>
                  <a:t>Cell (2,1):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21</m:t>
                        </m:r>
                      </m:sub>
                    </m:sSub>
                    <m:r>
                      <a:rPr lang="en-US" sz="2000" b="0" i="1" smtClean="0">
                        <a:latin typeface="Cambria Math" panose="02040503050406030204" pitchFamily="18" charset="0"/>
                      </a:rPr>
                      <m:t>=+6−5+9−10=</m:t>
                    </m:r>
                  </m:oMath>
                </a14:m>
                <a:r>
                  <a:rPr lang="en-US" sz="2000" dirty="0"/>
                  <a:t>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Cell (2,1) satisfies the optimality condition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85918"/>
                <a:ext cx="10372150" cy="4529125"/>
              </a:xfrm>
              <a:blipFill>
                <a:blip r:embed="rId2"/>
                <a:stretch>
                  <a:fillRect l="-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EAF743-9730-4EA8-AFE3-C4C1067701DE}"/>
              </a:ext>
            </a:extLst>
          </p:cNvPr>
          <p:cNvPicPr>
            <a:picLocks noChangeAspect="1"/>
          </p:cNvPicPr>
          <p:nvPr/>
        </p:nvPicPr>
        <p:blipFill>
          <a:blip r:embed="rId3"/>
          <a:stretch>
            <a:fillRect/>
          </a:stretch>
        </p:blipFill>
        <p:spPr>
          <a:xfrm>
            <a:off x="2082765" y="1785378"/>
            <a:ext cx="8026470" cy="3851407"/>
          </a:xfrm>
          <a:prstGeom prst="rect">
            <a:avLst/>
          </a:prstGeom>
        </p:spPr>
      </p:pic>
    </p:spTree>
    <p:extLst>
      <p:ext uri="{BB962C8B-B14F-4D97-AF65-F5344CB8AC3E}">
        <p14:creationId xmlns:p14="http://schemas.microsoft.com/office/powerpoint/2010/main" val="29104877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85918"/>
                <a:ext cx="10372150" cy="4529125"/>
              </a:xfrm>
            </p:spPr>
            <p:txBody>
              <a:bodyPr>
                <a:normAutofit/>
              </a:bodyPr>
              <a:lstStyle/>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r>
                  <a:rPr lang="en-US" sz="2000" dirty="0"/>
                  <a:t>Cell (3,1):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31</m:t>
                        </m:r>
                      </m:sub>
                    </m:sSub>
                    <m:r>
                      <a:rPr lang="en-US" sz="2000" b="0" i="1" smtClean="0">
                        <a:latin typeface="Cambria Math" panose="02040503050406030204" pitchFamily="18" charset="0"/>
                      </a:rPr>
                      <m:t>=+7−5+9−10+5−1=</m:t>
                    </m:r>
                  </m:oMath>
                </a14:m>
                <a:r>
                  <a:rPr lang="en-US" sz="2000" dirty="0"/>
                  <a:t>5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Cell (3,1) satisfies the optimality condition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85918"/>
                <a:ext cx="10372150" cy="4529125"/>
              </a:xfrm>
              <a:blipFill>
                <a:blip r:embed="rId2"/>
                <a:stretch>
                  <a:fillRect l="-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4AE67C-415B-45FE-8529-3FB147EEC0FE}"/>
              </a:ext>
            </a:extLst>
          </p:cNvPr>
          <p:cNvPicPr>
            <a:picLocks noChangeAspect="1"/>
          </p:cNvPicPr>
          <p:nvPr/>
        </p:nvPicPr>
        <p:blipFill>
          <a:blip r:embed="rId3"/>
          <a:stretch>
            <a:fillRect/>
          </a:stretch>
        </p:blipFill>
        <p:spPr>
          <a:xfrm>
            <a:off x="2186414" y="1785378"/>
            <a:ext cx="8026470" cy="3851407"/>
          </a:xfrm>
          <a:prstGeom prst="rect">
            <a:avLst/>
          </a:prstGeom>
        </p:spPr>
      </p:pic>
    </p:spTree>
    <p:extLst>
      <p:ext uri="{BB962C8B-B14F-4D97-AF65-F5344CB8AC3E}">
        <p14:creationId xmlns:p14="http://schemas.microsoft.com/office/powerpoint/2010/main" val="33784112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85918"/>
                <a:ext cx="10372150" cy="4529125"/>
              </a:xfrm>
            </p:spPr>
            <p:txBody>
              <a:bodyPr>
                <a:normAutofit/>
              </a:bodyPr>
              <a:lstStyle/>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r>
                  <a:rPr lang="en-US" sz="2000" dirty="0"/>
                  <a:t>Cell (3,2):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32</m:t>
                        </m:r>
                      </m:sub>
                    </m:sSub>
                    <m:r>
                      <a:rPr lang="en-US" sz="2000" b="0" i="1" smtClean="0">
                        <a:latin typeface="Cambria Math" panose="02040503050406030204" pitchFamily="18" charset="0"/>
                      </a:rPr>
                      <m:t>=+6−7+5−1=</m:t>
                    </m:r>
                  </m:oMath>
                </a14:m>
                <a:r>
                  <a:rPr lang="en-US" sz="2000" dirty="0"/>
                  <a:t> 3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Cell (3,2) satisfies the optimality condition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85918"/>
                <a:ext cx="10372150" cy="4529125"/>
              </a:xfrm>
              <a:blipFill>
                <a:blip r:embed="rId2"/>
                <a:stretch>
                  <a:fillRect l="-58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C225F42-033A-49AB-AC2C-4D910492B275}"/>
              </a:ext>
            </a:extLst>
          </p:cNvPr>
          <p:cNvPicPr>
            <a:picLocks noChangeAspect="1"/>
          </p:cNvPicPr>
          <p:nvPr/>
        </p:nvPicPr>
        <p:blipFill>
          <a:blip r:embed="rId3"/>
          <a:stretch>
            <a:fillRect/>
          </a:stretch>
        </p:blipFill>
        <p:spPr>
          <a:xfrm>
            <a:off x="2135435" y="1657358"/>
            <a:ext cx="8026470" cy="3851407"/>
          </a:xfrm>
          <a:prstGeom prst="rect">
            <a:avLst/>
          </a:prstGeom>
        </p:spPr>
      </p:pic>
    </p:spTree>
    <p:extLst>
      <p:ext uri="{BB962C8B-B14F-4D97-AF65-F5344CB8AC3E}">
        <p14:creationId xmlns:p14="http://schemas.microsoft.com/office/powerpoint/2010/main" val="7411073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0737" y="1336705"/>
                <a:ext cx="10372150" cy="4823407"/>
              </a:xfrm>
            </p:spPr>
            <p:txBody>
              <a:bodyPr>
                <a:normAutofit/>
              </a:bodyPr>
              <a:lstStyle/>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r>
                  <a:rPr lang="en-US" sz="2000" dirty="0"/>
                  <a:t>Cell (3,3):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33</m:t>
                        </m:r>
                      </m:sub>
                    </m:sSub>
                    <m:r>
                      <a:rPr lang="en-US" sz="2000" b="0" i="1" smtClean="0">
                        <a:latin typeface="Cambria Math" panose="02040503050406030204" pitchFamily="18" charset="0"/>
                      </a:rPr>
                      <m:t>=+8−10+5−1=</m:t>
                    </m:r>
                  </m:oMath>
                </a14:m>
                <a:r>
                  <a:rPr lang="en-US" sz="2000" dirty="0"/>
                  <a:t> 2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Cell (3,3) satisfies the optimality condition</a:t>
                </a:r>
              </a:p>
              <a:p>
                <a:pPr marL="0" indent="0" algn="ctr">
                  <a:buNone/>
                </a:pPr>
                <a:r>
                  <a:rPr lang="en-US" sz="2000" b="1" dirty="0">
                    <a:solidFill>
                      <a:srgbClr val="FF0000"/>
                    </a:solidFill>
                  </a:rPr>
                  <a:t>We have optimal solution!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0737" y="1336705"/>
                <a:ext cx="10372150" cy="4823407"/>
              </a:xfrm>
              <a:blipFill>
                <a:blip r:embed="rId2"/>
                <a:stretch>
                  <a:fillRect l="-588" b="-1389"/>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C4AC349-7400-4BBA-BB88-B92E3B2952F2}"/>
              </a:ext>
            </a:extLst>
          </p:cNvPr>
          <p:cNvPicPr>
            <a:picLocks noChangeAspect="1"/>
          </p:cNvPicPr>
          <p:nvPr/>
        </p:nvPicPr>
        <p:blipFill>
          <a:blip r:embed="rId3"/>
          <a:stretch>
            <a:fillRect/>
          </a:stretch>
        </p:blipFill>
        <p:spPr>
          <a:xfrm>
            <a:off x="2114969" y="1585918"/>
            <a:ext cx="8026470" cy="3851407"/>
          </a:xfrm>
          <a:prstGeom prst="rect">
            <a:avLst/>
          </a:prstGeom>
        </p:spPr>
      </p:pic>
    </p:spTree>
    <p:extLst>
      <p:ext uri="{BB962C8B-B14F-4D97-AF65-F5344CB8AC3E}">
        <p14:creationId xmlns:p14="http://schemas.microsoft.com/office/powerpoint/2010/main" val="35488056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09557"/>
                <a:ext cx="10372150" cy="4303509"/>
              </a:xfrm>
            </p:spPr>
            <p:txBody>
              <a:bodyPr>
                <a:noAutofit/>
              </a:bodyPr>
              <a:lstStyle/>
              <a:p>
                <a:pPr marL="0" indent="0" algn="ctr">
                  <a:lnSpc>
                    <a:spcPct val="100000"/>
                  </a:lnSpc>
                  <a:spcBef>
                    <a:spcPts val="0"/>
                  </a:spcBef>
                  <a:buNone/>
                </a:pPr>
                <a:r>
                  <a:rPr lang="en-US" sz="2200" b="1" u="sng" dirty="0">
                    <a:solidFill>
                      <a:srgbClr val="FF0000"/>
                    </a:solidFill>
                  </a:rPr>
                  <a:t>The Modified Distribution Method (MODI) - The Method of Multipliers</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dirty="0"/>
                  <a:t>In this method, the improvement indices are computed based on the dual variables of the transportation problem.  The principle of this method is as follows:</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dirty="0"/>
                  <a:t>Denote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=1,2,…,</m:t>
                        </m:r>
                        <m:r>
                          <a:rPr lang="en-US" sz="2200" b="0" i="1" smtClean="0">
                            <a:latin typeface="Cambria Math" panose="02040503050406030204" pitchFamily="18" charset="0"/>
                          </a:rPr>
                          <m:t>𝑚</m:t>
                        </m:r>
                      </m:e>
                    </m:d>
                  </m:oMath>
                </a14:m>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𝑗</m:t>
                        </m:r>
                      </m:sub>
                    </m:sSub>
                    <m:r>
                      <a:rPr lang="en-US" sz="2200" i="1">
                        <a:latin typeface="Cambria Math" panose="02040503050406030204" pitchFamily="18" charset="0"/>
                      </a:rPr>
                      <m:t> </m:t>
                    </m:r>
                    <m:d>
                      <m:dPr>
                        <m:ctrlPr>
                          <a:rPr lang="en-US" sz="2200" i="1">
                            <a:latin typeface="Cambria Math" panose="02040503050406030204" pitchFamily="18" charset="0"/>
                          </a:rPr>
                        </m:ctrlPr>
                      </m:dPr>
                      <m:e>
                        <m:r>
                          <a:rPr lang="en-US" sz="2200" b="0" i="1" smtClean="0">
                            <a:latin typeface="Cambria Math" panose="02040503050406030204" pitchFamily="18" charset="0"/>
                          </a:rPr>
                          <m:t>𝑗</m:t>
                        </m:r>
                        <m:r>
                          <a:rPr lang="en-US" sz="2200" i="1">
                            <a:latin typeface="Cambria Math" panose="02040503050406030204" pitchFamily="18" charset="0"/>
                          </a:rPr>
                          <m:t>=1,2,…,</m:t>
                        </m:r>
                        <m:r>
                          <a:rPr lang="en-US" sz="2200" b="0" i="1" smtClean="0">
                            <a:latin typeface="Cambria Math" panose="02040503050406030204" pitchFamily="18" charset="0"/>
                          </a:rPr>
                          <m:t>𝑛</m:t>
                        </m:r>
                      </m:e>
                    </m:d>
                    <m:r>
                      <a:rPr lang="en-US" sz="2200" i="1">
                        <a:latin typeface="Cambria Math" panose="02040503050406030204" pitchFamily="18" charset="0"/>
                      </a:rPr>
                      <m:t> </m:t>
                    </m:r>
                  </m:oMath>
                </a14:m>
                <a:r>
                  <a:rPr lang="en-US" sz="2200" dirty="0"/>
                  <a:t>: dual variables associated with supply node </a:t>
                </a:r>
                <a:r>
                  <a:rPr lang="en-US" sz="2200" i="1" dirty="0" err="1"/>
                  <a:t>i</a:t>
                </a:r>
                <a:r>
                  <a:rPr lang="en-US" sz="2200" dirty="0"/>
                  <a:t> and demand node </a:t>
                </a:r>
                <a:r>
                  <a:rPr lang="en-US" sz="2200" i="1" dirty="0"/>
                  <a:t>j</a:t>
                </a:r>
                <a:r>
                  <a:rPr lang="en-US" sz="2200" dirty="0"/>
                  <a:t> .  We have:</a:t>
                </a:r>
              </a:p>
              <a:p>
                <a:pPr marL="0" indent="0" algn="just">
                  <a:lnSpc>
                    <a:spcPct val="100000"/>
                  </a:lnSpc>
                  <a:spcBef>
                    <a:spcPts val="0"/>
                  </a:spcBef>
                  <a:buNone/>
                </a:pPr>
                <a:r>
                  <a:rPr lang="en-US" sz="2200" dirty="0"/>
                  <a:t>	1.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b="0" i="1" smtClean="0">
                            <a:latin typeface="Cambria Math" panose="02040503050406030204" pitchFamily="18" charset="0"/>
                          </a:rPr>
                          <m:t>𝑖𝑗</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𝑖𝑗</m:t>
                        </m:r>
                      </m:sub>
                    </m:sSub>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𝑗</m:t>
                            </m:r>
                          </m:sub>
                        </m:sSub>
                      </m:e>
                    </m:d>
                    <m:r>
                      <a:rPr lang="en-US" sz="2200" b="0" i="1" smtClean="0">
                        <a:latin typeface="Cambria Math" panose="02040503050406030204" pitchFamily="18" charset="0"/>
                      </a:rPr>
                      <m:t>=0</m:t>
                    </m:r>
                  </m:oMath>
                </a14:m>
                <a:r>
                  <a:rPr lang="en-US" sz="2200" dirty="0"/>
                  <a:t> at nonempty cells.</a:t>
                </a:r>
              </a:p>
              <a:p>
                <a:pPr marL="0" indent="0" algn="just">
                  <a:lnSpc>
                    <a:spcPct val="100000"/>
                  </a:lnSpc>
                  <a:spcBef>
                    <a:spcPts val="0"/>
                  </a:spcBef>
                  <a:buNone/>
                </a:pPr>
                <a:r>
                  <a:rPr lang="en-US" sz="2200" dirty="0"/>
                  <a:t>	2.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𝑖𝑗</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𝑖𝑗</m:t>
                        </m:r>
                      </m:sub>
                    </m:sSub>
                    <m:r>
                      <a:rPr lang="en-US" sz="2200" i="1">
                        <a:latin typeface="Cambria Math" panose="02040503050406030204" pitchFamily="18" charset="0"/>
                      </a:rPr>
                      <m:t>−</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𝑖</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𝑣</m:t>
                            </m:r>
                          </m:e>
                          <m:sub>
                            <m:r>
                              <a:rPr lang="en-US" sz="2200" i="1">
                                <a:latin typeface="Cambria Math" panose="02040503050406030204" pitchFamily="18" charset="0"/>
                              </a:rPr>
                              <m:t>𝑗</m:t>
                            </m:r>
                          </m:sub>
                        </m:sSub>
                      </m:e>
                    </m:d>
                    <m:r>
                      <a:rPr lang="en-US" sz="220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0</m:t>
                    </m:r>
                  </m:oMath>
                </a14:m>
                <a:r>
                  <a:rPr lang="en-US" sz="2200" dirty="0"/>
                  <a:t> at empty cells.</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dirty="0"/>
                  <a:t>From the set of equations developed from the values of nonempty cells, we can determine all values of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𝑢</m:t>
                        </m:r>
                      </m:e>
                      <m:sub>
                        <m:r>
                          <a:rPr lang="en-US" sz="2200" i="1">
                            <a:latin typeface="Cambria Math" panose="02040503050406030204" pitchFamily="18" charset="0"/>
                          </a:rPr>
                          <m:t>𝑖</m:t>
                        </m:r>
                      </m:sub>
                    </m:sSub>
                    <m:r>
                      <a:rPr lang="en-US" sz="2200" i="1">
                        <a:latin typeface="Cambria Math" panose="02040503050406030204" pitchFamily="18" charset="0"/>
                      </a:rPr>
                      <m:t> </m:t>
                    </m:r>
                    <m:d>
                      <m:dPr>
                        <m:ctrlPr>
                          <a:rPr lang="en-US" sz="2200" i="1">
                            <a:latin typeface="Cambria Math" panose="02040503050406030204" pitchFamily="18" charset="0"/>
                          </a:rPr>
                        </m:ctrlPr>
                      </m:dPr>
                      <m:e>
                        <m:r>
                          <a:rPr lang="en-US" sz="2200" i="1">
                            <a:latin typeface="Cambria Math" panose="02040503050406030204" pitchFamily="18" charset="0"/>
                          </a:rPr>
                          <m:t>𝑖</m:t>
                        </m:r>
                        <m:r>
                          <a:rPr lang="en-US" sz="2200" i="1">
                            <a:latin typeface="Cambria Math" panose="02040503050406030204" pitchFamily="18" charset="0"/>
                          </a:rPr>
                          <m:t>=1,2,…,</m:t>
                        </m:r>
                        <m:r>
                          <a:rPr lang="en-US" sz="2200" i="1">
                            <a:latin typeface="Cambria Math" panose="02040503050406030204" pitchFamily="18" charset="0"/>
                          </a:rPr>
                          <m:t>𝑚</m:t>
                        </m:r>
                      </m:e>
                    </m:d>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𝑣</m:t>
                        </m:r>
                      </m:e>
                      <m:sub>
                        <m:r>
                          <a:rPr lang="en-US" sz="2200" i="1">
                            <a:latin typeface="Cambria Math" panose="02040503050406030204" pitchFamily="18" charset="0"/>
                          </a:rPr>
                          <m:t>𝑗</m:t>
                        </m:r>
                      </m:sub>
                    </m:sSub>
                    <m:r>
                      <a:rPr lang="en-US" sz="2200" i="1">
                        <a:latin typeface="Cambria Math" panose="02040503050406030204" pitchFamily="18" charset="0"/>
                      </a:rPr>
                      <m:t> </m:t>
                    </m:r>
                    <m:d>
                      <m:dPr>
                        <m:ctrlPr>
                          <a:rPr lang="en-US" sz="2200" i="1">
                            <a:latin typeface="Cambria Math" panose="02040503050406030204" pitchFamily="18" charset="0"/>
                          </a:rPr>
                        </m:ctrlPr>
                      </m:dPr>
                      <m:e>
                        <m:r>
                          <a:rPr lang="en-US" sz="2200" i="1">
                            <a:latin typeface="Cambria Math" panose="02040503050406030204" pitchFamily="18" charset="0"/>
                          </a:rPr>
                          <m:t>𝑗</m:t>
                        </m:r>
                        <m:r>
                          <a:rPr lang="en-US" sz="2200" i="1">
                            <a:latin typeface="Cambria Math" panose="02040503050406030204" pitchFamily="18" charset="0"/>
                          </a:rPr>
                          <m:t>=1,2,…,</m:t>
                        </m:r>
                        <m:r>
                          <a:rPr lang="en-US" sz="2200" i="1">
                            <a:latin typeface="Cambria Math" panose="02040503050406030204" pitchFamily="18" charset="0"/>
                          </a:rPr>
                          <m:t>𝑛</m:t>
                        </m:r>
                      </m:e>
                    </m:d>
                  </m:oMath>
                </a14:m>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09557"/>
                <a:ext cx="10372150" cy="4303509"/>
              </a:xfrm>
              <a:blipFill>
                <a:blip r:embed="rId2"/>
                <a:stretch>
                  <a:fillRect l="-764" t="-850" r="-705" b="-155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6368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Problem</a:t>
            </a:r>
            <a:br>
              <a:rPr lang="en-US" dirty="0"/>
            </a:br>
            <a:r>
              <a:rPr lang="en-US" dirty="0">
                <a:solidFill>
                  <a:srgbClr val="0070C0"/>
                </a:solidFill>
              </a:rPr>
              <a:t>Finding Optimal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17</a:t>
            </a:r>
            <a:r>
              <a:rPr lang="en-US" dirty="0"/>
              <a:t>:</a:t>
            </a:r>
          </a:p>
        </p:txBody>
      </p:sp>
      <p:sp>
        <p:nvSpPr>
          <p:cNvPr id="4" name="Rectangle 2">
            <a:extLst>
              <a:ext uri="{FF2B5EF4-FFF2-40B4-BE49-F238E27FC236}">
                <a16:creationId xmlns:a16="http://schemas.microsoft.com/office/drawing/2014/main" id="{020BA50D-F2B3-4C4B-A597-1D9F0F92B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75F08B8-D390-4C37-AB80-B5CBF0225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6EDF79-BC5A-4893-B6BC-6057743F7BB5}"/>
              </a:ext>
            </a:extLst>
          </p:cNvPr>
          <p:cNvPicPr>
            <a:picLocks noChangeAspect="1"/>
          </p:cNvPicPr>
          <p:nvPr/>
        </p:nvPicPr>
        <p:blipFill>
          <a:blip r:embed="rId2"/>
          <a:stretch>
            <a:fillRect/>
          </a:stretch>
        </p:blipFill>
        <p:spPr>
          <a:xfrm>
            <a:off x="2306890" y="2368908"/>
            <a:ext cx="8026470" cy="3938745"/>
          </a:xfrm>
          <a:prstGeom prst="rect">
            <a:avLst/>
          </a:prstGeom>
        </p:spPr>
      </p:pic>
    </p:spTree>
    <p:extLst>
      <p:ext uri="{BB962C8B-B14F-4D97-AF65-F5344CB8AC3E}">
        <p14:creationId xmlns:p14="http://schemas.microsoft.com/office/powerpoint/2010/main" val="354712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10183</Words>
  <Application>Microsoft Office PowerPoint</Application>
  <PresentationFormat>Widescreen</PresentationFormat>
  <Paragraphs>1100</Paragraphs>
  <Slides>148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148</vt:i4>
      </vt:variant>
    </vt:vector>
  </HeadingPairs>
  <TitlesOfParts>
    <vt:vector size="158" baseType="lpstr">
      <vt:lpstr>Arial</vt:lpstr>
      <vt:lpstr>Calibri</vt:lpstr>
      <vt:lpstr>Calibri Light</vt:lpstr>
      <vt:lpstr>Cambria Math</vt:lpstr>
      <vt:lpstr>Times New Roman</vt:lpstr>
      <vt:lpstr>Office Theme</vt:lpstr>
      <vt:lpstr>Visio</vt:lpstr>
      <vt:lpstr>Equation</vt:lpstr>
      <vt:lpstr>Microsoft Visio 2003-2010 Drawing</vt:lpstr>
      <vt:lpstr>MathType 6.0 Equation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Solution Approach</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CUTTING PLANE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BRANCH AND BOUND ALGORITHM FOR 0-1 IP</vt:lpstr>
      <vt:lpstr>Solution Approach IMPLICIT ENUMERATION METHOD FOR 0-1 IP</vt:lpstr>
      <vt:lpstr>Solution Approach IMPLICIT ENUMERATION METHOD FOR 0-1 IP</vt:lpstr>
      <vt:lpstr>Solution Approach IMPLICIT ENUMERATION METHOD FOR 0-1 IP</vt:lpstr>
      <vt:lpstr>Solution Approach IMPLICIT ENUMERATION METHOD FOR 0-1 IP</vt:lpstr>
      <vt:lpstr>Solution Approach IMPLICIT ENUMERATION METHOD FOR 0-1 IP</vt:lpstr>
      <vt:lpstr>Solution Approach IMPLICIT ENUMERATION METHOD FOR 0-1 IP</vt:lpstr>
      <vt:lpstr>Solution Approach IMPLICIT ENUMERATION METHOD FOR 0-1 IP</vt:lpstr>
      <vt:lpstr>Solution Approach IMPLICIT ENUMERATION METHOD FOR 0-1 IP</vt:lpstr>
      <vt:lpstr>Solution Approach IMPLICIT ENUMERATION METHOD FOR 0-1 IP</vt:lpstr>
      <vt:lpstr>Combinatorial Optimization</vt:lpstr>
      <vt:lpstr>Combinatorial Optimization</vt:lpstr>
      <vt:lpstr>Combinatorial Optimization</vt:lpstr>
      <vt:lpstr>Transportation Problem</vt:lpstr>
      <vt:lpstr>Transportation Problem</vt:lpstr>
      <vt:lpstr>Transportation Problem</vt:lpstr>
      <vt:lpstr>Transportation Problem</vt:lpstr>
      <vt:lpstr>Transportation Problem</vt:lpstr>
      <vt:lpstr>Transportation Problem Transportation Algorithm</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Determine the Starting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Transportation Problem Finding Optimal Solution</vt:lpstr>
      <vt:lpstr>Assignment Problem</vt:lpstr>
      <vt:lpstr>Assignment Problem</vt:lpstr>
      <vt:lpstr>Assignment Problem The Hungarian Method</vt:lpstr>
      <vt:lpstr>Assignment Problem The Hungarian Method</vt:lpstr>
      <vt:lpstr>Assignment Problem The Hungarian Method</vt:lpstr>
      <vt:lpstr>Assignment Problem The Hungarian Method</vt:lpstr>
      <vt:lpstr>Assignment Problem The Hungarian Method</vt:lpstr>
      <vt:lpstr>Assignment Problem The Hungarian Method</vt:lpstr>
      <vt:lpstr>Assignment Problem The Hungarian Method</vt:lpstr>
      <vt:lpstr>Assignment Problem The Hungarian Method</vt:lpstr>
      <vt:lpstr>Assignment Problem The Hungarian Method</vt:lpstr>
      <vt:lpstr>Maximum Flow Problem</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Directed Arcs</vt:lpstr>
      <vt:lpstr>Maximum Flow Problem Network with Undirected Arcs</vt:lpstr>
      <vt:lpstr>Maximum Flow Problem Network with Undirected Arcs</vt:lpstr>
      <vt:lpstr>Maximum Flow Problem Network with Undirected Arcs</vt:lpstr>
      <vt:lpstr>Maximum Flow Problem Network with Undirected Arcs</vt:lpstr>
      <vt:lpstr>Shortage Path Problem</vt:lpstr>
      <vt:lpstr>Shortage Path Problem Dijkstra’s Labeling Algorithm</vt:lpstr>
      <vt:lpstr>Shortage Path Problem Dijkstra’s Labeling Algorithm</vt:lpstr>
      <vt:lpstr>Shortage Path Problem Dijkstra’s Labeling Algorithm</vt:lpstr>
      <vt:lpstr>Shortage Path Problem Labeling Algorithm with Nonnegative Costs</vt:lpstr>
      <vt:lpstr>Shortage Path Problem Labeling Algorithm with Nonnegative Costs</vt:lpstr>
      <vt:lpstr>Shortage Path Problem Labeling Algorithm with Nonnegative Costs</vt:lpstr>
      <vt:lpstr>Shortage Path Problem Labeling Algorithm with Nonnegative Costs</vt:lpstr>
      <vt:lpstr>Shortage Path Problem Labeling Algorithm with Nonnegative Costs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Huynh Trung Luong</cp:lastModifiedBy>
  <cp:revision>123</cp:revision>
  <dcterms:created xsi:type="dcterms:W3CDTF">2019-10-02T07:34:54Z</dcterms:created>
  <dcterms:modified xsi:type="dcterms:W3CDTF">2019-11-13T10:45:01Z</dcterms:modified>
</cp:coreProperties>
</file>