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2"/>
  </p:notesMasterIdLst>
  <p:sldIdLst>
    <p:sldId id="257" r:id="rId2"/>
    <p:sldId id="293" r:id="rId3"/>
    <p:sldId id="290"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8" r:id="rId43"/>
    <p:sldId id="334" r:id="rId44"/>
    <p:sldId id="335" r:id="rId45"/>
    <p:sldId id="336" r:id="rId46"/>
    <p:sldId id="339" r:id="rId47"/>
    <p:sldId id="341" r:id="rId48"/>
    <p:sldId id="340" r:id="rId49"/>
    <p:sldId id="342" r:id="rId50"/>
    <p:sldId id="343" r:id="rId51"/>
    <p:sldId id="344" r:id="rId52"/>
    <p:sldId id="345" r:id="rId53"/>
    <p:sldId id="346" r:id="rId54"/>
    <p:sldId id="348" r:id="rId55"/>
    <p:sldId id="349" r:id="rId56"/>
    <p:sldId id="347" r:id="rId57"/>
    <p:sldId id="350" r:id="rId58"/>
    <p:sldId id="351" r:id="rId59"/>
    <p:sldId id="352" r:id="rId60"/>
    <p:sldId id="353" r:id="rId61"/>
    <p:sldId id="354" r:id="rId62"/>
    <p:sldId id="355" r:id="rId63"/>
    <p:sldId id="356" r:id="rId64"/>
    <p:sldId id="357" r:id="rId65"/>
    <p:sldId id="367" r:id="rId66"/>
    <p:sldId id="366" r:id="rId67"/>
    <p:sldId id="365" r:id="rId68"/>
    <p:sldId id="364" r:id="rId69"/>
    <p:sldId id="363" r:id="rId70"/>
    <p:sldId id="362" r:id="rId71"/>
    <p:sldId id="361" r:id="rId72"/>
    <p:sldId id="360" r:id="rId73"/>
    <p:sldId id="358" r:id="rId74"/>
    <p:sldId id="359" r:id="rId75"/>
    <p:sldId id="368" r:id="rId76"/>
    <p:sldId id="369" r:id="rId77"/>
    <p:sldId id="370" r:id="rId78"/>
    <p:sldId id="374" r:id="rId79"/>
    <p:sldId id="373" r:id="rId80"/>
    <p:sldId id="371" r:id="rId81"/>
    <p:sldId id="376" r:id="rId82"/>
    <p:sldId id="372" r:id="rId83"/>
    <p:sldId id="375" r:id="rId84"/>
    <p:sldId id="380" r:id="rId85"/>
    <p:sldId id="379" r:id="rId86"/>
    <p:sldId id="377" r:id="rId87"/>
    <p:sldId id="378" r:id="rId88"/>
    <p:sldId id="381" r:id="rId89"/>
    <p:sldId id="382" r:id="rId90"/>
    <p:sldId id="383" r:id="rId91"/>
    <p:sldId id="384" r:id="rId92"/>
    <p:sldId id="385" r:id="rId93"/>
    <p:sldId id="386" r:id="rId94"/>
    <p:sldId id="388" r:id="rId95"/>
    <p:sldId id="394" r:id="rId96"/>
    <p:sldId id="393" r:id="rId97"/>
    <p:sldId id="389" r:id="rId98"/>
    <p:sldId id="390" r:id="rId99"/>
    <p:sldId id="391" r:id="rId100"/>
    <p:sldId id="392" r:id="rId101"/>
    <p:sldId id="395" r:id="rId102"/>
    <p:sldId id="396" r:id="rId103"/>
    <p:sldId id="397" r:id="rId104"/>
    <p:sldId id="398" r:id="rId105"/>
    <p:sldId id="399" r:id="rId106"/>
    <p:sldId id="400" r:id="rId107"/>
    <p:sldId id="401" r:id="rId108"/>
    <p:sldId id="402" r:id="rId109"/>
    <p:sldId id="403" r:id="rId110"/>
    <p:sldId id="404" r:id="rId111"/>
    <p:sldId id="405" r:id="rId112"/>
    <p:sldId id="406" r:id="rId113"/>
    <p:sldId id="407" r:id="rId114"/>
    <p:sldId id="408" r:id="rId115"/>
    <p:sldId id="413" r:id="rId116"/>
    <p:sldId id="412" r:id="rId117"/>
    <p:sldId id="409" r:id="rId118"/>
    <p:sldId id="410" r:id="rId119"/>
    <p:sldId id="414" r:id="rId120"/>
    <p:sldId id="415" r:id="rId121"/>
    <p:sldId id="416" r:id="rId122"/>
    <p:sldId id="417" r:id="rId123"/>
    <p:sldId id="421" r:id="rId124"/>
    <p:sldId id="418" r:id="rId125"/>
    <p:sldId id="419" r:id="rId126"/>
    <p:sldId id="420" r:id="rId127"/>
    <p:sldId id="422" r:id="rId128"/>
    <p:sldId id="423" r:id="rId129"/>
    <p:sldId id="424" r:id="rId130"/>
    <p:sldId id="425" r:id="rId131"/>
    <p:sldId id="426" r:id="rId132"/>
    <p:sldId id="427" r:id="rId133"/>
    <p:sldId id="428" r:id="rId134"/>
    <p:sldId id="429" r:id="rId135"/>
    <p:sldId id="430" r:id="rId136"/>
    <p:sldId id="431" r:id="rId137"/>
    <p:sldId id="432" r:id="rId138"/>
    <p:sldId id="433" r:id="rId139"/>
    <p:sldId id="434" r:id="rId140"/>
    <p:sldId id="435" r:id="rId141"/>
    <p:sldId id="436" r:id="rId142"/>
    <p:sldId id="437" r:id="rId143"/>
    <p:sldId id="438" r:id="rId144"/>
    <p:sldId id="439" r:id="rId145"/>
    <p:sldId id="440" r:id="rId146"/>
    <p:sldId id="441" r:id="rId147"/>
    <p:sldId id="442" r:id="rId148"/>
    <p:sldId id="443" r:id="rId149"/>
    <p:sldId id="444" r:id="rId150"/>
    <p:sldId id="445" r:id="rId151"/>
    <p:sldId id="446" r:id="rId152"/>
    <p:sldId id="447" r:id="rId153"/>
    <p:sldId id="448" r:id="rId154"/>
    <p:sldId id="449" r:id="rId155"/>
    <p:sldId id="450" r:id="rId156"/>
    <p:sldId id="451" r:id="rId157"/>
    <p:sldId id="452" r:id="rId158"/>
    <p:sldId id="453" r:id="rId159"/>
    <p:sldId id="454" r:id="rId160"/>
    <p:sldId id="455" r:id="rId161"/>
    <p:sldId id="456" r:id="rId162"/>
    <p:sldId id="457" r:id="rId163"/>
    <p:sldId id="458" r:id="rId164"/>
    <p:sldId id="459" r:id="rId165"/>
    <p:sldId id="460" r:id="rId166"/>
    <p:sldId id="461" r:id="rId167"/>
    <p:sldId id="462" r:id="rId168"/>
    <p:sldId id="463" r:id="rId169"/>
    <p:sldId id="464" r:id="rId170"/>
    <p:sldId id="465" r:id="rId171"/>
    <p:sldId id="466" r:id="rId172"/>
    <p:sldId id="469" r:id="rId173"/>
    <p:sldId id="468" r:id="rId174"/>
    <p:sldId id="475" r:id="rId175"/>
    <p:sldId id="471" r:id="rId176"/>
    <p:sldId id="472" r:id="rId177"/>
    <p:sldId id="473" r:id="rId178"/>
    <p:sldId id="476" r:id="rId179"/>
    <p:sldId id="477" r:id="rId180"/>
    <p:sldId id="478" r:id="rId1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67" d="100"/>
          <a:sy n="67" d="100"/>
        </p:scale>
        <p:origin x="66" y="1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notesMaster" Target="notesMasters/notesMaster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5.wmf"/><Relationship Id="rId7" Type="http://schemas.openxmlformats.org/officeDocument/2006/relationships/image" Target="../media/image119.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18.wmf"/><Relationship Id="rId5" Type="http://schemas.openxmlformats.org/officeDocument/2006/relationships/image" Target="../media/image117.wmf"/><Relationship Id="rId4" Type="http://schemas.openxmlformats.org/officeDocument/2006/relationships/image" Target="../media/image11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 Id="rId5" Type="http://schemas.openxmlformats.org/officeDocument/2006/relationships/image" Target="../media/image127.wmf"/><Relationship Id="rId4" Type="http://schemas.openxmlformats.org/officeDocument/2006/relationships/image" Target="../media/image12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 Id="rId5" Type="http://schemas.openxmlformats.org/officeDocument/2006/relationships/image" Target="../media/image132.wmf"/><Relationship Id="rId4" Type="http://schemas.openxmlformats.org/officeDocument/2006/relationships/image" Target="../media/image13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 Id="rId5" Type="http://schemas.openxmlformats.org/officeDocument/2006/relationships/image" Target="../media/image137.wmf"/><Relationship Id="rId4" Type="http://schemas.openxmlformats.org/officeDocument/2006/relationships/image" Target="../media/image1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image" Target="../media/image138.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46.wmf"/><Relationship Id="rId1" Type="http://schemas.openxmlformats.org/officeDocument/2006/relationships/image" Target="../media/image14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 Id="rId5" Type="http://schemas.openxmlformats.org/officeDocument/2006/relationships/image" Target="../media/image152.wmf"/><Relationship Id="rId4" Type="http://schemas.openxmlformats.org/officeDocument/2006/relationships/image" Target="../media/image15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57.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60.wmf"/><Relationship Id="rId1" Type="http://schemas.openxmlformats.org/officeDocument/2006/relationships/image" Target="../media/image159.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62.wmf"/><Relationship Id="rId1" Type="http://schemas.openxmlformats.org/officeDocument/2006/relationships/image" Target="../media/image16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78.wmf"/><Relationship Id="rId1" Type="http://schemas.openxmlformats.org/officeDocument/2006/relationships/image" Target="../media/image17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0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0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11/8/2019</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image" Target="../media/image98.wmf"/><Relationship Id="rId4" Type="http://schemas.openxmlformats.org/officeDocument/2006/relationships/oleObject" Target="../embeddings/oleObject12.bin"/></Relationships>
</file>

<file path=ppt/slides/_rels/slide101.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01.wmf"/><Relationship Id="rId5" Type="http://schemas.openxmlformats.org/officeDocument/2006/relationships/oleObject" Target="../embeddings/oleObject15.bin"/><Relationship Id="rId4" Type="http://schemas.openxmlformats.org/officeDocument/2006/relationships/image" Target="../media/image100.wmf"/></Relationships>
</file>

<file path=ppt/slides/_rels/slide10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103.emf"/><Relationship Id="rId1" Type="http://schemas.openxmlformats.org/officeDocument/2006/relationships/slideLayout" Target="../slideLayouts/slideLayout2.xml"/><Relationship Id="rId6" Type="http://schemas.openxmlformats.org/officeDocument/2006/relationships/image" Target="../media/image58.wmf"/><Relationship Id="rId5" Type="http://schemas.openxmlformats.org/officeDocument/2006/relationships/image" Target="../media/image49.wmf"/><Relationship Id="rId4" Type="http://schemas.openxmlformats.org/officeDocument/2006/relationships/image" Target="../media/image48.wmf"/></Relationships>
</file>

<file path=ppt/slides/_rels/slide103.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0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8.bin"/><Relationship Id="rId5" Type="http://schemas.openxmlformats.org/officeDocument/2006/relationships/image" Target="../media/image104.wmf"/><Relationship Id="rId4" Type="http://schemas.openxmlformats.org/officeDocument/2006/relationships/oleObject" Target="../embeddings/oleObject17.bin"/></Relationships>
</file>

<file path=ppt/slides/_rels/slide10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07.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0.bin"/><Relationship Id="rId5" Type="http://schemas.openxmlformats.org/officeDocument/2006/relationships/image" Target="../media/image106.wmf"/><Relationship Id="rId4" Type="http://schemas.openxmlformats.org/officeDocument/2006/relationships/oleObject" Target="../embeddings/oleObject19.bin"/></Relationships>
</file>

<file path=ppt/slides/_rels/slide107.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09.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2.bin"/><Relationship Id="rId5" Type="http://schemas.openxmlformats.org/officeDocument/2006/relationships/image" Target="../media/image108.wmf"/><Relationship Id="rId4" Type="http://schemas.openxmlformats.org/officeDocument/2006/relationships/oleObject" Target="../embeddings/oleObject21.bin"/></Relationships>
</file>

<file path=ppt/slides/_rels/slide108.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11.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4.bin"/><Relationship Id="rId5" Type="http://schemas.openxmlformats.org/officeDocument/2006/relationships/image" Target="../media/image110.wmf"/><Relationship Id="rId4" Type="http://schemas.openxmlformats.org/officeDocument/2006/relationships/oleObject" Target="../embeddings/oleObject23.bin"/></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117.wmf"/><Relationship Id="rId3" Type="http://schemas.openxmlformats.org/officeDocument/2006/relationships/image" Target="../media/image119.png"/><Relationship Id="rId7" Type="http://schemas.openxmlformats.org/officeDocument/2006/relationships/image" Target="../media/image114.wmf"/><Relationship Id="rId12" Type="http://schemas.openxmlformats.org/officeDocument/2006/relationships/oleObject" Target="../embeddings/oleObject29.bin"/><Relationship Id="rId17" Type="http://schemas.openxmlformats.org/officeDocument/2006/relationships/image" Target="../media/image119.wmf"/><Relationship Id="rId2" Type="http://schemas.openxmlformats.org/officeDocument/2006/relationships/slideLayout" Target="../slideLayouts/slideLayout2.xml"/><Relationship Id="rId16" Type="http://schemas.openxmlformats.org/officeDocument/2006/relationships/oleObject" Target="../embeddings/oleObject31.bin"/><Relationship Id="rId1" Type="http://schemas.openxmlformats.org/officeDocument/2006/relationships/vmlDrawing" Target="../drawings/vmlDrawing15.vml"/><Relationship Id="rId6" Type="http://schemas.openxmlformats.org/officeDocument/2006/relationships/oleObject" Target="../embeddings/oleObject26.bin"/><Relationship Id="rId11" Type="http://schemas.openxmlformats.org/officeDocument/2006/relationships/image" Target="../media/image116.wmf"/><Relationship Id="rId5" Type="http://schemas.openxmlformats.org/officeDocument/2006/relationships/image" Target="../media/image113.wmf"/><Relationship Id="rId15" Type="http://schemas.openxmlformats.org/officeDocument/2006/relationships/image" Target="../media/image118.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115.wmf"/><Relationship Id="rId14" Type="http://schemas.openxmlformats.org/officeDocument/2006/relationships/oleObject" Target="../embeddings/oleObject30.bin"/></Relationships>
</file>

<file path=ppt/slides/_rels/slide113.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123.png"/><Relationship Id="rId7" Type="http://schemas.openxmlformats.org/officeDocument/2006/relationships/image" Target="../media/image121.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3.bin"/><Relationship Id="rId5" Type="http://schemas.openxmlformats.org/officeDocument/2006/relationships/image" Target="../media/image120.wmf"/><Relationship Id="rId4" Type="http://schemas.openxmlformats.org/officeDocument/2006/relationships/oleObject" Target="../embeddings/oleObject32.bin"/><Relationship Id="rId9" Type="http://schemas.openxmlformats.org/officeDocument/2006/relationships/image" Target="../media/image122.wmf"/></Relationships>
</file>

<file path=ppt/slides/_rels/slide114.x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127.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24.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126.wmf"/><Relationship Id="rId4" Type="http://schemas.openxmlformats.org/officeDocument/2006/relationships/image" Target="../media/image123.wmf"/><Relationship Id="rId9" Type="http://schemas.openxmlformats.org/officeDocument/2006/relationships/oleObject" Target="../embeddings/oleObject38.bin"/></Relationships>
</file>

<file path=ppt/slides/_rels/slide115.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132.wmf"/><Relationship Id="rId3" Type="http://schemas.openxmlformats.org/officeDocument/2006/relationships/image" Target="../media/image134.png"/><Relationship Id="rId7" Type="http://schemas.openxmlformats.org/officeDocument/2006/relationships/image" Target="../media/image129.wmf"/><Relationship Id="rId12"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41.bin"/><Relationship Id="rId11" Type="http://schemas.openxmlformats.org/officeDocument/2006/relationships/image" Target="../media/image131.wmf"/><Relationship Id="rId5" Type="http://schemas.openxmlformats.org/officeDocument/2006/relationships/image" Target="../media/image128.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130.wmf"/></Relationships>
</file>

<file path=ppt/slides/_rels/slide116.x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137.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34.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136.wmf"/><Relationship Id="rId4" Type="http://schemas.openxmlformats.org/officeDocument/2006/relationships/image" Target="../media/image133.wmf"/><Relationship Id="rId9" Type="http://schemas.openxmlformats.org/officeDocument/2006/relationships/oleObject" Target="../embeddings/oleObject48.bin"/></Relationships>
</file>

<file path=ppt/slides/_rels/slide117.xml.rels><?xml version="1.0" encoding="UTF-8" standalone="yes"?>
<Relationships xmlns="http://schemas.openxmlformats.org/package/2006/relationships"><Relationship Id="rId3" Type="http://schemas.openxmlformats.org/officeDocument/2006/relationships/image" Target="../media/image142.png"/><Relationship Id="rId7" Type="http://schemas.openxmlformats.org/officeDocument/2006/relationships/image" Target="../media/image139.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51.bin"/><Relationship Id="rId5" Type="http://schemas.openxmlformats.org/officeDocument/2006/relationships/image" Target="../media/image138.wmf"/><Relationship Id="rId4" Type="http://schemas.openxmlformats.org/officeDocument/2006/relationships/oleObject" Target="../embeddings/oleObject50.bin"/></Relationships>
</file>

<file path=ppt/slides/_rels/slide118.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4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41.e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42.em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43.e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44.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47.emf"/><Relationship Id="rId7" Type="http://schemas.openxmlformats.org/officeDocument/2006/relationships/image" Target="../media/image146.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53.bin"/><Relationship Id="rId5" Type="http://schemas.openxmlformats.org/officeDocument/2006/relationships/image" Target="../media/image145.wmf"/><Relationship Id="rId4" Type="http://schemas.openxmlformats.org/officeDocument/2006/relationships/oleObject" Target="../embeddings/oleObject52.bin"/></Relationships>
</file>

<file path=ppt/slides/_rels/slide129.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152.wmf"/><Relationship Id="rId3" Type="http://schemas.openxmlformats.org/officeDocument/2006/relationships/image" Target="../media/image157.png"/><Relationship Id="rId7" Type="http://schemas.openxmlformats.org/officeDocument/2006/relationships/image" Target="../media/image149.wmf"/><Relationship Id="rId12"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55.bin"/><Relationship Id="rId11" Type="http://schemas.openxmlformats.org/officeDocument/2006/relationships/image" Target="../media/image151.wmf"/><Relationship Id="rId5" Type="http://schemas.openxmlformats.org/officeDocument/2006/relationships/image" Target="../media/image148.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150.wmf"/><Relationship Id="rId14" Type="http://schemas.openxmlformats.org/officeDocument/2006/relationships/oleObject" Target="../embeddings/oleObject59.bin"/></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53.e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55.emf"/><Relationship Id="rId2" Type="http://schemas.openxmlformats.org/officeDocument/2006/relationships/image" Target="../media/image154.em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56.emf"/><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57.wmf"/><Relationship Id="rId5" Type="http://schemas.openxmlformats.org/officeDocument/2006/relationships/oleObject" Target="../embeddings/oleObject60.bin"/><Relationship Id="rId4" Type="http://schemas.openxmlformats.org/officeDocument/2006/relationships/image" Target="../media/image158.emf"/></Relationships>
</file>

<file path=ppt/slides/_rels/slide137.xml.rels><?xml version="1.0" encoding="UTF-8" standalone="yes"?>
<Relationships xmlns="http://schemas.openxmlformats.org/package/2006/relationships"><Relationship Id="rId3" Type="http://schemas.openxmlformats.org/officeDocument/2006/relationships/image" Target="../media/image171.png"/><Relationship Id="rId7" Type="http://schemas.openxmlformats.org/officeDocument/2006/relationships/image" Target="../media/image160.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62.bin"/><Relationship Id="rId5" Type="http://schemas.openxmlformats.org/officeDocument/2006/relationships/image" Target="../media/image159.wmf"/><Relationship Id="rId4" Type="http://schemas.openxmlformats.org/officeDocument/2006/relationships/oleObject" Target="../embeddings/oleObject61.bin"/></Relationships>
</file>

<file path=ppt/slides/_rels/slide138.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75.png"/><Relationship Id="rId7" Type="http://schemas.openxmlformats.org/officeDocument/2006/relationships/image" Target="../media/image162.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64.bin"/><Relationship Id="rId5" Type="http://schemas.openxmlformats.org/officeDocument/2006/relationships/image" Target="../media/image161.wmf"/><Relationship Id="rId4" Type="http://schemas.openxmlformats.org/officeDocument/2006/relationships/oleObject" Target="../embeddings/oleObject63.bin"/></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63.emf"/><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73.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64.emf"/><Relationship Id="rId2" Type="http://schemas.openxmlformats.org/officeDocument/2006/relationships/image" Target="../media/image177.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66.emf"/><Relationship Id="rId2" Type="http://schemas.openxmlformats.org/officeDocument/2006/relationships/image" Target="../media/image16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50.xml.rels><?xml version="1.0" encoding="UTF-8" standalone="yes"?>
<Relationships xmlns="http://schemas.openxmlformats.org/package/2006/relationships"><Relationship Id="rId2" Type="http://schemas.openxmlformats.org/officeDocument/2006/relationships/image" Target="../media/image167.emf"/><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8" Type="http://schemas.openxmlformats.org/officeDocument/2006/relationships/image" Target="../media/image172.wmf"/><Relationship Id="rId3" Type="http://schemas.openxmlformats.org/officeDocument/2006/relationships/image" Target="../media/image191.png"/><Relationship Id="rId7" Type="http://schemas.openxmlformats.org/officeDocument/2006/relationships/image" Target="../media/image171.wmf"/><Relationship Id="rId1" Type="http://schemas.openxmlformats.org/officeDocument/2006/relationships/slideLayout" Target="../slideLayouts/slideLayout2.xml"/><Relationship Id="rId6" Type="http://schemas.openxmlformats.org/officeDocument/2006/relationships/image" Target="../media/image170.wmf"/><Relationship Id="rId11" Type="http://schemas.openxmlformats.org/officeDocument/2006/relationships/image" Target="../media/image175.wmf"/><Relationship Id="rId5" Type="http://schemas.openxmlformats.org/officeDocument/2006/relationships/image" Target="../media/image169.wmf"/><Relationship Id="rId10" Type="http://schemas.openxmlformats.org/officeDocument/2006/relationships/image" Target="../media/image174.wmf"/><Relationship Id="rId4" Type="http://schemas.openxmlformats.org/officeDocument/2006/relationships/image" Target="../media/image168.emf"/><Relationship Id="rId9" Type="http://schemas.openxmlformats.org/officeDocument/2006/relationships/image" Target="../media/image173.wmf"/></Relationships>
</file>

<file path=ppt/slides/_rels/slide152.xml.rels><?xml version="1.0" encoding="UTF-8" standalone="yes"?>
<Relationships xmlns="http://schemas.openxmlformats.org/package/2006/relationships"><Relationship Id="rId3" Type="http://schemas.openxmlformats.org/officeDocument/2006/relationships/image" Target="../media/image176.emf"/><Relationship Id="rId2" Type="http://schemas.openxmlformats.org/officeDocument/2006/relationships/image" Target="../media/image193.png"/><Relationship Id="rId1" Type="http://schemas.openxmlformats.org/officeDocument/2006/relationships/slideLayout" Target="../slideLayouts/slideLayout2.xml"/><Relationship Id="rId4" Type="http://schemas.openxmlformats.org/officeDocument/2006/relationships/image" Target="../media/image195.png"/></Relationships>
</file>

<file path=ppt/slides/_rels/slide153.xml.rels><?xml version="1.0" encoding="UTF-8" standalone="yes"?>
<Relationships xmlns="http://schemas.openxmlformats.org/package/2006/relationships"><Relationship Id="rId3" Type="http://schemas.openxmlformats.org/officeDocument/2006/relationships/image" Target="../media/image179.emf"/><Relationship Id="rId7" Type="http://schemas.openxmlformats.org/officeDocument/2006/relationships/image" Target="../media/image178.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66.bin"/><Relationship Id="rId5" Type="http://schemas.openxmlformats.org/officeDocument/2006/relationships/image" Target="../media/image177.wmf"/><Relationship Id="rId4" Type="http://schemas.openxmlformats.org/officeDocument/2006/relationships/oleObject" Target="../embeddings/oleObject65.bin"/></Relationships>
</file>

<file path=ppt/slides/_rels/slide154.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80.emf"/><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81.emf"/><Relationship Id="rId2" Type="http://schemas.openxmlformats.org/officeDocument/2006/relationships/image" Target="../media/image18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160.xml.rels><?xml version="1.0" encoding="UTF-8" standalone="yes"?>
<Relationships xmlns="http://schemas.openxmlformats.org/package/2006/relationships"><Relationship Id="rId2" Type="http://schemas.openxmlformats.org/officeDocument/2006/relationships/image" Target="../media/image182.em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83.emf"/><Relationship Id="rId2" Type="http://schemas.openxmlformats.org/officeDocument/2006/relationships/image" Target="../media/image188.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84.emf"/><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85.em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86.emf"/><Relationship Id="rId2" Type="http://schemas.openxmlformats.org/officeDocument/2006/relationships/image" Target="../media/image192.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image" Target="../media/image194.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97.emf"/><Relationship Id="rId2" Type="http://schemas.openxmlformats.org/officeDocument/2006/relationships/image" Target="../media/image196.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99.emf"/><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81.emf"/><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201.emf"/><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203.wmf"/><Relationship Id="rId4" Type="http://schemas.openxmlformats.org/officeDocument/2006/relationships/oleObject" Target="../embeddings/oleObject67.bin"/></Relationships>
</file>

<file path=ppt/slides/_rels/slide177.xml.rels><?xml version="1.0" encoding="UTF-8" standalone="yes"?>
<Relationships xmlns="http://schemas.openxmlformats.org/package/2006/relationships"><Relationship Id="rId2" Type="http://schemas.openxmlformats.org/officeDocument/2006/relationships/image" Target="../media/image205.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206.wmf"/><Relationship Id="rId4" Type="http://schemas.openxmlformats.org/officeDocument/2006/relationships/oleObject" Target="../embeddings/oleObject68.bin"/></Relationships>
</file>

<file path=ppt/slides/_rels/slide179.xml.rels><?xml version="1.0" encoding="UTF-8" standalone="yes"?>
<Relationships xmlns="http://schemas.openxmlformats.org/package/2006/relationships"><Relationship Id="rId2" Type="http://schemas.openxmlformats.org/officeDocument/2006/relationships/image" Target="../media/image20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20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4.w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6.emf"/><Relationship Id="rId5" Type="http://schemas.openxmlformats.org/officeDocument/2006/relationships/image" Target="../media/image35.wmf"/><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1.emf"/><Relationship Id="rId5" Type="http://schemas.openxmlformats.org/officeDocument/2006/relationships/image" Target="../media/image40.wmf"/><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72.png"/><Relationship Id="rId7" Type="http://schemas.openxmlformats.org/officeDocument/2006/relationships/image" Target="../media/image48.wmf"/><Relationship Id="rId1" Type="http://schemas.openxmlformats.org/officeDocument/2006/relationships/slideLayout" Target="../slideLayouts/slideLayout2.xml"/><Relationship Id="rId6" Type="http://schemas.openxmlformats.org/officeDocument/2006/relationships/image" Target="../media/image47.wmf"/><Relationship Id="rId5" Type="http://schemas.openxmlformats.org/officeDocument/2006/relationships/image" Target="../media/image46.emf"/><Relationship Id="rId4" Type="http://schemas.openxmlformats.org/officeDocument/2006/relationships/image" Target="../media/image45.emf"/></Relationships>
</file>

<file path=ppt/slides/_rels/slide4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2.wmf"/><Relationship Id="rId4" Type="http://schemas.openxmlformats.org/officeDocument/2006/relationships/oleObject" Target="../embeddings/oleObject7.bin"/></Relationships>
</file>

<file path=ppt/slides/_rels/slide5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59.wmf"/><Relationship Id="rId2" Type="http://schemas.openxmlformats.org/officeDocument/2006/relationships/image" Target="../media/image57.emf"/><Relationship Id="rId1" Type="http://schemas.openxmlformats.org/officeDocument/2006/relationships/slideLayout" Target="../slideLayouts/slideLayout2.xml"/><Relationship Id="rId6" Type="http://schemas.openxmlformats.org/officeDocument/2006/relationships/image" Target="../media/image58.wmf"/><Relationship Id="rId5" Type="http://schemas.openxmlformats.org/officeDocument/2006/relationships/image" Target="../media/image49.wmf"/><Relationship Id="rId4" Type="http://schemas.openxmlformats.org/officeDocument/2006/relationships/image" Target="../media/image48.wmf"/></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62.emf"/><Relationship Id="rId7" Type="http://schemas.openxmlformats.org/officeDocument/2006/relationships/image" Target="../media/image58.wmf"/><Relationship Id="rId2" Type="http://schemas.openxmlformats.org/officeDocument/2006/relationships/image" Target="../media/image61.emf"/><Relationship Id="rId1" Type="http://schemas.openxmlformats.org/officeDocument/2006/relationships/slideLayout" Target="../slideLayouts/slideLayout2.xml"/><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70.png"/><Relationship Id="rId7" Type="http://schemas.openxmlformats.org/officeDocument/2006/relationships/image" Target="../media/image49.wmf"/><Relationship Id="rId1" Type="http://schemas.openxmlformats.org/officeDocument/2006/relationships/slideLayout" Target="../slideLayouts/slideLayout2.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66.emf"/><Relationship Id="rId9" Type="http://schemas.openxmlformats.org/officeDocument/2006/relationships/image" Target="../media/image63.wmf"/></Relationships>
</file>

<file path=ppt/slides/_rels/slide6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82.png"/><Relationship Id="rId7" Type="http://schemas.openxmlformats.org/officeDocument/2006/relationships/image" Target="../media/image49.wmf"/><Relationship Id="rId1" Type="http://schemas.openxmlformats.org/officeDocument/2006/relationships/slideLayout" Target="../slideLayouts/slideLayout2.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73.emf"/><Relationship Id="rId9" Type="http://schemas.openxmlformats.org/officeDocument/2006/relationships/image" Target="../media/image63.wmf"/></Relationships>
</file>

<file path=ppt/slides/_rels/slide69.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94.png"/><Relationship Id="rId7" Type="http://schemas.openxmlformats.org/officeDocument/2006/relationships/image" Target="../media/image49.wmf"/><Relationship Id="rId1" Type="http://schemas.openxmlformats.org/officeDocument/2006/relationships/slideLayout" Target="../slideLayouts/slideLayout2.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83.emf"/></Relationships>
</file>

<file path=ppt/slides/_rels/slide81.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96.png"/><Relationship Id="rId7" Type="http://schemas.openxmlformats.org/officeDocument/2006/relationships/image" Target="../media/image49.wmf"/><Relationship Id="rId1" Type="http://schemas.openxmlformats.org/officeDocument/2006/relationships/slideLayout" Target="../slideLayouts/slideLayout2.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84.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100.png"/><Relationship Id="rId7" Type="http://schemas.openxmlformats.org/officeDocument/2006/relationships/image" Target="../media/image49.wmf"/><Relationship Id="rId1" Type="http://schemas.openxmlformats.org/officeDocument/2006/relationships/slideLayout" Target="../slideLayouts/slideLayout2.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87.emf"/></Relationships>
</file>

<file path=ppt/slides/_rels/slide8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8.wmf"/><Relationship Id="rId4" Type="http://schemas.openxmlformats.org/officeDocument/2006/relationships/oleObject" Target="../embeddings/oleObject8.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93.wmf"/><Relationship Id="rId5" Type="http://schemas.openxmlformats.org/officeDocument/2006/relationships/oleObject" Target="../embeddings/oleObject10.bin"/><Relationship Id="rId4" Type="http://schemas.openxmlformats.org/officeDocument/2006/relationships/image" Target="../media/image92.wmf"/></Relationships>
</file>

<file path=ppt/slides/_rels/slide97.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Advanced Optimization: </a:t>
            </a:r>
          </a:p>
          <a:p>
            <a:r>
              <a:rPr lang="en-US" dirty="0">
                <a:solidFill>
                  <a:srgbClr val="002060"/>
                </a:solidFill>
              </a:rPr>
              <a:t>Techniques and Industrial Applications</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Concepts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buNone/>
                </a:pPr>
                <a:r>
                  <a:rPr lang="en-US" b="1" u="sng" dirty="0"/>
                  <a:t>Matrix form</a:t>
                </a:r>
              </a:p>
              <a:p>
                <a:pPr marL="0" indent="0">
                  <a:buNone/>
                </a:pPr>
                <a:endParaRPr lang="en-US" dirty="0"/>
              </a:p>
              <a:p>
                <a:pPr marL="0" indent="0">
                  <a:buNone/>
                </a:pPr>
                <a:r>
                  <a:rPr lang="en-US" dirty="0"/>
                  <a:t>	Minimize	</a:t>
                </a:r>
                <a14:m>
                  <m:oMath xmlns:m="http://schemas.openxmlformats.org/officeDocument/2006/math">
                    <m:sSup>
                      <m:sSupPr>
                        <m:ctrlPr>
                          <a:rPr lang="en-US" b="1" i="1" smtClean="0">
                            <a:latin typeface="Cambria Math" panose="02040503050406030204" pitchFamily="18" charset="0"/>
                          </a:rPr>
                        </m:ctrlPr>
                      </m:sSupPr>
                      <m:e>
                        <m:r>
                          <a:rPr lang="en-US" b="1" i="0" smtClean="0">
                            <a:latin typeface="Cambria Math" panose="02040503050406030204" pitchFamily="18" charset="0"/>
                          </a:rPr>
                          <m:t>𝐜</m:t>
                        </m:r>
                      </m:e>
                      <m:sup>
                        <m:r>
                          <a:rPr lang="en-US" b="1" i="0" smtClean="0">
                            <a:latin typeface="Cambria Math" panose="02040503050406030204" pitchFamily="18" charset="0"/>
                          </a:rPr>
                          <m:t>𝐓</m:t>
                        </m:r>
                      </m:sup>
                    </m:sSup>
                    <m:r>
                      <a:rPr lang="en-US" b="1" i="0" smtClean="0">
                        <a:latin typeface="Cambria Math" panose="02040503050406030204" pitchFamily="18" charset="0"/>
                      </a:rPr>
                      <m:t>𝐱</m:t>
                    </m:r>
                  </m:oMath>
                </a14:m>
                <a:r>
                  <a:rPr lang="en-US" dirty="0"/>
                  <a:t> </a:t>
                </a:r>
              </a:p>
              <a:p>
                <a:pPr marL="0" indent="0">
                  <a:buNone/>
                </a:pPr>
                <a:r>
                  <a:rPr lang="en-US" dirty="0"/>
                  <a:t>	</a:t>
                </a:r>
                <a:r>
                  <a:rPr lang="en-US" dirty="0" err="1"/>
                  <a:t>s.t.</a:t>
                </a:r>
                <a:r>
                  <a:rPr lang="en-US" dirty="0"/>
                  <a:t>		</a:t>
                </a:r>
                <a14:m>
                  <m:oMath xmlns:m="http://schemas.openxmlformats.org/officeDocument/2006/math">
                    <m:r>
                      <a:rPr lang="en-US" b="1" i="0" smtClean="0">
                        <a:latin typeface="Cambria Math" panose="02040503050406030204" pitchFamily="18" charset="0"/>
                      </a:rPr>
                      <m:t>𝐀𝐱</m:t>
                    </m:r>
                    <m:r>
                      <a:rPr lang="en-US" b="1" i="0" smtClean="0">
                        <a:latin typeface="Cambria Math" panose="02040503050406030204" pitchFamily="18" charset="0"/>
                      </a:rPr>
                      <m:t>=</m:t>
                    </m:r>
                    <m:r>
                      <a:rPr lang="en-US" b="1" i="0" smtClean="0">
                        <a:latin typeface="Cambria Math" panose="02040503050406030204" pitchFamily="18" charset="0"/>
                      </a:rPr>
                      <m:t>𝐛</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m:t>
                    </m:r>
                  </m:oMath>
                </a14:m>
                <a:r>
                  <a:rPr lang="en-US" dirty="0"/>
                  <a:t> </a:t>
                </a:r>
              </a:p>
              <a:p>
                <a:pPr marL="0" indent="0">
                  <a:buNone/>
                </a:pPr>
                <a:r>
                  <a:rPr lang="en-US" dirty="0"/>
                  <a:t>			</a:t>
                </a:r>
                <a14:m>
                  <m:oMath xmlns:m="http://schemas.openxmlformats.org/officeDocument/2006/math">
                    <m:r>
                      <a:rPr lang="en-US" b="1">
                        <a:latin typeface="Cambria Math" panose="02040503050406030204" pitchFamily="18" charset="0"/>
                      </a:rPr>
                      <m:t>𝐱</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𝟎</m:t>
                    </m:r>
                  </m:oMath>
                </a14:m>
                <a:r>
                  <a:rPr lang="en-US" dirty="0"/>
                  <a:t> </a:t>
                </a:r>
              </a:p>
              <a:p>
                <a:pPr marL="0" indent="0">
                  <a:buNone/>
                </a:pPr>
                <a:r>
                  <a:rPr lang="en-US" dirty="0"/>
                  <a:t>In which </a:t>
                </a:r>
              </a:p>
              <a:p>
                <a:r>
                  <a:rPr lang="en-US" b="1" dirty="0"/>
                  <a:t>c</a:t>
                </a:r>
                <a:r>
                  <a:rPr lang="en-US" dirty="0"/>
                  <a:t>, </a:t>
                </a:r>
                <a:r>
                  <a:rPr lang="en-US" b="1" dirty="0"/>
                  <a:t>x</a:t>
                </a:r>
                <a:r>
                  <a:rPr lang="en-US" dirty="0"/>
                  <a:t>  are column vectors with dimension </a:t>
                </a:r>
                <a:r>
                  <a:rPr lang="en-US" i="1" dirty="0"/>
                  <a:t>n</a:t>
                </a:r>
                <a:r>
                  <a:rPr lang="en-US" dirty="0"/>
                  <a:t> (</a:t>
                </a:r>
                <a14:m>
                  <m:oMath xmlns:m="http://schemas.openxmlformats.org/officeDocument/2006/math">
                    <m:r>
                      <a:rPr lang="en-US" b="1" i="0" smtClean="0">
                        <a:latin typeface="Cambria Math" panose="02040503050406030204" pitchFamily="18" charset="0"/>
                      </a:rPr>
                      <m:t>𝐜</m:t>
                    </m:r>
                    <m:r>
                      <a:rPr lang="en-US" b="0" i="1" smtClean="0">
                        <a:latin typeface="Cambria Math" panose="02040503050406030204" pitchFamily="18" charset="0"/>
                      </a:rPr>
                      <m:t>,</m:t>
                    </m:r>
                    <m:r>
                      <a:rPr lang="en-US" b="1" i="0" smtClean="0">
                        <a:latin typeface="Cambria Math" panose="02040503050406030204" pitchFamily="18" charset="0"/>
                      </a:rPr>
                      <m:t>𝐱</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1" i="0" smtClean="0">
                            <a:latin typeface="Cambria Math" panose="02040503050406030204" pitchFamily="18" charset="0"/>
                            <a:ea typeface="Cambria Math" panose="02040503050406030204" pitchFamily="18" charset="0"/>
                          </a:rPr>
                          <m:t>𝐑</m:t>
                        </m:r>
                      </m:e>
                      <m:sup>
                        <m:r>
                          <a:rPr lang="en-US" b="0" i="1" smtClean="0">
                            <a:latin typeface="Cambria Math" panose="02040503050406030204" pitchFamily="18" charset="0"/>
                            <a:ea typeface="Cambria Math" panose="02040503050406030204" pitchFamily="18" charset="0"/>
                          </a:rPr>
                          <m:t>𝑛</m:t>
                        </m:r>
                      </m:sup>
                    </m:sSup>
                  </m:oMath>
                </a14:m>
                <a:r>
                  <a:rPr lang="en-US" dirty="0"/>
                  <a:t> )</a:t>
                </a:r>
              </a:p>
              <a:p>
                <a14:m>
                  <m:oMath xmlns:m="http://schemas.openxmlformats.org/officeDocument/2006/math">
                    <m:sSup>
                      <m:sSupPr>
                        <m:ctrlPr>
                          <a:rPr lang="en-US" b="1" i="1" smtClean="0">
                            <a:latin typeface="Cambria Math" panose="02040503050406030204" pitchFamily="18" charset="0"/>
                          </a:rPr>
                        </m:ctrlPr>
                      </m:sSupPr>
                      <m:e>
                        <m:r>
                          <a:rPr lang="en-US" b="1" i="0" smtClean="0">
                            <a:latin typeface="Cambria Math" panose="02040503050406030204" pitchFamily="18" charset="0"/>
                          </a:rPr>
                          <m:t>𝐜</m:t>
                        </m:r>
                      </m:e>
                      <m:sup>
                        <m:r>
                          <a:rPr lang="en-US" b="1" i="0" smtClean="0">
                            <a:latin typeface="Cambria Math" panose="02040503050406030204" pitchFamily="18" charset="0"/>
                          </a:rPr>
                          <m:t>𝐓</m:t>
                        </m:r>
                      </m:sup>
                    </m:sSup>
                  </m:oMath>
                </a14:m>
                <a:r>
                  <a:rPr lang="en-US" dirty="0"/>
                  <a:t> is the transpose of </a:t>
                </a:r>
                <a:r>
                  <a:rPr lang="en-US" b="1" dirty="0"/>
                  <a:t>c</a:t>
                </a:r>
                <a:r>
                  <a:rPr lang="en-US" dirty="0"/>
                  <a:t> - a row vector with dimension </a:t>
                </a:r>
                <a:r>
                  <a:rPr lang="en-US" i="1" dirty="0"/>
                  <a:t>n</a:t>
                </a:r>
                <a:r>
                  <a:rPr lang="en-US" dirty="0"/>
                  <a:t> </a:t>
                </a:r>
              </a:p>
              <a:p>
                <a:r>
                  <a:rPr lang="en-US" b="1" dirty="0"/>
                  <a:t>b</a:t>
                </a:r>
                <a:r>
                  <a:rPr lang="en-US" dirty="0"/>
                  <a:t> is a column vector with dimension </a:t>
                </a:r>
                <a:r>
                  <a:rPr lang="en-US" i="1" dirty="0"/>
                  <a:t>m</a:t>
                </a:r>
                <a:r>
                  <a:rPr lang="en-US" dirty="0"/>
                  <a:t>  (</a:t>
                </a:r>
                <a14:m>
                  <m:oMath xmlns:m="http://schemas.openxmlformats.org/officeDocument/2006/math">
                    <m:r>
                      <a:rPr lang="en-US" b="1" i="0" smtClean="0">
                        <a:latin typeface="Cambria Math" panose="02040503050406030204" pitchFamily="18" charset="0"/>
                      </a:rPr>
                      <m:t>𝐛</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1">
                            <a:latin typeface="Cambria Math" panose="02040503050406030204" pitchFamily="18" charset="0"/>
                            <a:ea typeface="Cambria Math" panose="02040503050406030204" pitchFamily="18" charset="0"/>
                          </a:rPr>
                          <m:t>𝐑</m:t>
                        </m:r>
                      </m:e>
                      <m:sup>
                        <m:r>
                          <a:rPr lang="en-US" b="0" i="1" smtClean="0">
                            <a:latin typeface="Cambria Math" panose="02040503050406030204" pitchFamily="18" charset="0"/>
                            <a:ea typeface="Cambria Math" panose="02040503050406030204" pitchFamily="18" charset="0"/>
                          </a:rPr>
                          <m:t>𝑚</m:t>
                        </m:r>
                      </m:sup>
                    </m:sSup>
                  </m:oMath>
                </a14:m>
                <a:r>
                  <a:rPr lang="en-US" dirty="0"/>
                  <a:t> )</a:t>
                </a:r>
              </a:p>
              <a:p>
                <a:r>
                  <a:rPr lang="en-US" b="1" dirty="0"/>
                  <a:t>A</a:t>
                </a:r>
                <a:r>
                  <a:rPr lang="en-US" dirty="0"/>
                  <a:t> is a </a:t>
                </a:r>
                <a:r>
                  <a:rPr lang="en-US" i="1" dirty="0" err="1"/>
                  <a:t>m</a:t>
                </a:r>
                <a:r>
                  <a:rPr lang="en-US" dirty="0" err="1"/>
                  <a:t>x</a:t>
                </a:r>
                <a:r>
                  <a:rPr lang="en-US" i="1" dirty="0" err="1"/>
                  <a:t>n</a:t>
                </a:r>
                <a:r>
                  <a:rPr lang="en-US" dirty="0"/>
                  <a:t> matrix (</a:t>
                </a:r>
                <a14:m>
                  <m:oMath xmlns:m="http://schemas.openxmlformats.org/officeDocument/2006/math">
                    <m:r>
                      <a:rPr lang="en-US" b="1" i="0" smtClean="0">
                        <a:latin typeface="Cambria Math" panose="02040503050406030204" pitchFamily="18" charset="0"/>
                      </a:rPr>
                      <m:t>𝐀</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1">
                            <a:latin typeface="Cambria Math" panose="02040503050406030204" pitchFamily="18" charset="0"/>
                            <a:ea typeface="Cambria Math" panose="02040503050406030204" pitchFamily="18" charset="0"/>
                          </a:rPr>
                          <m:t>𝐑</m:t>
                        </m:r>
                      </m:e>
                      <m:sup>
                        <m:r>
                          <a:rPr lang="en-US" i="1">
                            <a:latin typeface="Cambria Math" panose="02040503050406030204" pitchFamily="18" charset="0"/>
                            <a:ea typeface="Cambria Math" panose="02040503050406030204" pitchFamily="18" charset="0"/>
                          </a:rPr>
                          <m:t>𝑚</m:t>
                        </m:r>
                        <m:r>
                          <m:rPr>
                            <m:sty m:val="p"/>
                          </m:rPr>
                          <a:rPr lang="en-US" b="0" i="0" smtClean="0">
                            <a:latin typeface="Cambria Math" panose="02040503050406030204" pitchFamily="18" charset="0"/>
                            <a:ea typeface="Cambria Math" panose="02040503050406030204" pitchFamily="18" charset="0"/>
                          </a:rPr>
                          <m:t>x</m:t>
                        </m:r>
                        <m:r>
                          <a:rPr lang="en-US" b="0" i="1" smtClean="0">
                            <a:latin typeface="Cambria Math" panose="02040503050406030204" pitchFamily="18" charset="0"/>
                            <a:ea typeface="Cambria Math" panose="02040503050406030204" pitchFamily="18" charset="0"/>
                          </a:rPr>
                          <m:t>𝑛</m:t>
                        </m:r>
                      </m:sup>
                    </m:sSup>
                  </m:oMath>
                </a14:m>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966"/>
                </a:stretch>
              </a:blipFill>
            </p:spPr>
            <p:txBody>
              <a:bodyPr/>
              <a:lstStyle/>
              <a:p>
                <a:r>
                  <a:rPr lang="en-US">
                    <a:noFill/>
                  </a:rPr>
                  <a:t> </a:t>
                </a:r>
              </a:p>
            </p:txBody>
          </p:sp>
        </mc:Fallback>
      </mc:AlternateContent>
    </p:spTree>
    <p:extLst>
      <p:ext uri="{BB962C8B-B14F-4D97-AF65-F5344CB8AC3E}">
        <p14:creationId xmlns:p14="http://schemas.microsoft.com/office/powerpoint/2010/main" val="25594235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Revised Simplex Method</a:t>
            </a:r>
            <a:br>
              <a:rPr lang="en-US" dirty="0"/>
            </a:br>
            <a:r>
              <a:rPr lang="en-US" dirty="0">
                <a:solidFill>
                  <a:srgbClr val="0070C0"/>
                </a:solidFill>
              </a:rPr>
              <a:t>SIMPLEX TABLE IN MATRIX FORM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Consider the simplex tableau associated with the basis </a:t>
                </a:r>
                <a14:m>
                  <m:oMath xmlns:m="http://schemas.openxmlformats.org/officeDocument/2006/math">
                    <m:r>
                      <a:rPr lang="en-US" b="1" i="0" smtClean="0">
                        <a:latin typeface="Cambria Math" panose="02040503050406030204" pitchFamily="18" charset="0"/>
                      </a:rPr>
                      <m:t>𝐁</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0" smtClean="0">
                                <a:latin typeface="Cambria Math" panose="02040503050406030204" pitchFamily="18" charset="0"/>
                              </a:rPr>
                              <m:t>𝐀</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𝐀</m:t>
                            </m:r>
                          </m:e>
                          <m:sub>
                            <m:r>
                              <a:rPr lang="en-US" b="0" i="1" smtClean="0">
                                <a:latin typeface="Cambria Math" panose="02040503050406030204" pitchFamily="18" charset="0"/>
                              </a:rPr>
                              <m:t>2</m:t>
                            </m:r>
                          </m:sub>
                        </m:sSub>
                      </m:e>
                    </m:d>
                  </m:oMath>
                </a14:m>
                <a:endParaRPr lang="en-US" dirty="0"/>
              </a:p>
              <a:p>
                <a:pPr marL="0" indent="0" algn="just">
                  <a:buNone/>
                </a:pPr>
                <a:endParaRPr lang="en-US" dirty="0"/>
              </a:p>
              <a:p>
                <a:pPr marL="0" indent="0" algn="just">
                  <a:buNone/>
                </a:pPr>
                <a:r>
                  <a:rPr lang="en-US" dirty="0"/>
                  <a:t>We have:	 </a:t>
                </a:r>
              </a:p>
              <a:p>
                <a:pPr marL="0" indent="0" algn="just">
                  <a:buNone/>
                </a:pPr>
                <a:endParaRPr lang="en-US" dirty="0"/>
              </a:p>
              <a:p>
                <a:pPr marL="0" indent="0" algn="just">
                  <a:buNone/>
                </a:pPr>
                <a:r>
                  <a:rPr lang="en-US" dirty="0"/>
                  <a:t>Hence, 	 </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240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B34A72A0-3CA8-49EB-94BD-5D6D61C639F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FB3EF3BB-DD41-4181-A707-8B122D1AADF2}"/>
              </a:ext>
            </a:extLst>
          </p:cNvPr>
          <p:cNvGraphicFramePr>
            <a:graphicFrameLocks noChangeAspect="1"/>
          </p:cNvGraphicFramePr>
          <p:nvPr>
            <p:extLst>
              <p:ext uri="{D42A27DB-BD31-4B8C-83A1-F6EECF244321}">
                <p14:modId xmlns:p14="http://schemas.microsoft.com/office/powerpoint/2010/main" val="803237931"/>
              </p:ext>
            </p:extLst>
          </p:nvPr>
        </p:nvGraphicFramePr>
        <p:xfrm>
          <a:off x="3077588" y="2784630"/>
          <a:ext cx="7980362" cy="1397000"/>
        </p:xfrm>
        <a:graphic>
          <a:graphicData uri="http://schemas.openxmlformats.org/presentationml/2006/ole">
            <mc:AlternateContent xmlns:mc="http://schemas.openxmlformats.org/markup-compatibility/2006">
              <mc:Choice xmlns:v="urn:schemas-microsoft-com:vml" Requires="v">
                <p:oleObj spid="_x0000_s25668" name="Equation" r:id="rId4" imgW="7975440" imgH="1396800" progId="Equation.DSMT4">
                  <p:embed/>
                </p:oleObj>
              </mc:Choice>
              <mc:Fallback>
                <p:oleObj name="Equation" r:id="rId4" imgW="7975440" imgH="1396800" progId="Equation.DSMT4">
                  <p:embed/>
                  <p:pic>
                    <p:nvPicPr>
                      <p:cNvPr id="0" name="Object 1"/>
                      <p:cNvPicPr>
                        <a:picLocks noChangeAspect="1" noChangeArrowheads="1"/>
                      </p:cNvPicPr>
                      <p:nvPr/>
                    </p:nvPicPr>
                    <p:blipFill>
                      <a:blip r:embed="rId5"/>
                      <a:srcRect/>
                      <a:stretch>
                        <a:fillRect/>
                      </a:stretch>
                    </p:blipFill>
                    <p:spPr bwMode="auto">
                      <a:xfrm>
                        <a:off x="3077588" y="2784630"/>
                        <a:ext cx="7980362"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a:extLst>
              <a:ext uri="{FF2B5EF4-FFF2-40B4-BE49-F238E27FC236}">
                <a16:creationId xmlns:a16="http://schemas.microsoft.com/office/drawing/2014/main" id="{C13C0418-F5FD-4F5B-8C0C-B69BE013CE27}"/>
              </a:ext>
            </a:extLst>
          </p:cNvPr>
          <p:cNvSpPr>
            <a:spLocks noChangeArrowheads="1"/>
          </p:cNvSpPr>
          <p:nvPr/>
        </p:nvSpPr>
        <p:spPr bwMode="auto">
          <a:xfrm>
            <a:off x="4357687" y="43959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F822059E-4F4E-49BC-A3E0-F52BF68C5335}"/>
              </a:ext>
            </a:extLst>
          </p:cNvPr>
          <p:cNvGraphicFramePr>
            <a:graphicFrameLocks noChangeAspect="1"/>
          </p:cNvGraphicFramePr>
          <p:nvPr>
            <p:extLst>
              <p:ext uri="{D42A27DB-BD31-4B8C-83A1-F6EECF244321}">
                <p14:modId xmlns:p14="http://schemas.microsoft.com/office/powerpoint/2010/main" val="4164601769"/>
              </p:ext>
            </p:extLst>
          </p:nvPr>
        </p:nvGraphicFramePr>
        <p:xfrm>
          <a:off x="3082925" y="4395951"/>
          <a:ext cx="6026150" cy="1397000"/>
        </p:xfrm>
        <a:graphic>
          <a:graphicData uri="http://schemas.openxmlformats.org/presentationml/2006/ole">
            <mc:AlternateContent xmlns:mc="http://schemas.openxmlformats.org/markup-compatibility/2006">
              <mc:Choice xmlns:v="urn:schemas-microsoft-com:vml" Requires="v">
                <p:oleObj spid="_x0000_s25669" name="Equation" r:id="rId6" imgW="6032160" imgH="1396800" progId="Equation.DSMT4">
                  <p:embed/>
                </p:oleObj>
              </mc:Choice>
              <mc:Fallback>
                <p:oleObj name="Equation" r:id="rId6" imgW="6032160" imgH="1396800" progId="Equation.DSMT4">
                  <p:embed/>
                  <p:pic>
                    <p:nvPicPr>
                      <p:cNvPr id="0" name="Object 4"/>
                      <p:cNvPicPr>
                        <a:picLocks noChangeAspect="1" noChangeArrowheads="1"/>
                      </p:cNvPicPr>
                      <p:nvPr/>
                    </p:nvPicPr>
                    <p:blipFill>
                      <a:blip r:embed="rId7"/>
                      <a:srcRect/>
                      <a:stretch>
                        <a:fillRect/>
                      </a:stretch>
                    </p:blipFill>
                    <p:spPr bwMode="auto">
                      <a:xfrm>
                        <a:off x="3082925" y="4395951"/>
                        <a:ext cx="602615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285396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Revised Simplex Method</a:t>
            </a:r>
            <a:br>
              <a:rPr lang="en-US" dirty="0"/>
            </a:br>
            <a:r>
              <a:rPr lang="en-US" dirty="0">
                <a:solidFill>
                  <a:srgbClr val="0070C0"/>
                </a:solidFill>
              </a:rPr>
              <a:t>SIMPLEX TABLE IN MATRIX FORM</a:t>
            </a:r>
          </a:p>
        </p:txBody>
      </p:sp>
      <p:sp>
        <p:nvSpPr>
          <p:cNvPr id="4" name="Rectangle 2">
            <a:extLst>
              <a:ext uri="{FF2B5EF4-FFF2-40B4-BE49-F238E27FC236}">
                <a16:creationId xmlns:a16="http://schemas.microsoft.com/office/drawing/2014/main" id="{C1DC0CB7-05E4-4082-9445-B19CEF8E737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9924275F-74D5-4900-B1E4-4612C58A7EDC}"/>
              </a:ext>
            </a:extLst>
          </p:cNvPr>
          <p:cNvGraphicFramePr>
            <a:graphicFrameLocks noChangeAspect="1"/>
          </p:cNvGraphicFramePr>
          <p:nvPr>
            <p:extLst>
              <p:ext uri="{D42A27DB-BD31-4B8C-83A1-F6EECF244321}">
                <p14:modId xmlns:p14="http://schemas.microsoft.com/office/powerpoint/2010/main" val="3287107442"/>
              </p:ext>
            </p:extLst>
          </p:nvPr>
        </p:nvGraphicFramePr>
        <p:xfrm>
          <a:off x="1711317" y="1777997"/>
          <a:ext cx="7683500" cy="1397000"/>
        </p:xfrm>
        <a:graphic>
          <a:graphicData uri="http://schemas.openxmlformats.org/presentationml/2006/ole">
            <mc:AlternateContent xmlns:mc="http://schemas.openxmlformats.org/markup-compatibility/2006">
              <mc:Choice xmlns:v="urn:schemas-microsoft-com:vml" Requires="v">
                <p:oleObj spid="_x0000_s26724" name="Equation" r:id="rId3" imgW="7683480" imgH="1396800" progId="Equation.DSMT4">
                  <p:embed/>
                </p:oleObj>
              </mc:Choice>
              <mc:Fallback>
                <p:oleObj name="Equation" r:id="rId3" imgW="7683480" imgH="1396800" progId="Equation.DSMT4">
                  <p:embed/>
                  <p:pic>
                    <p:nvPicPr>
                      <p:cNvPr id="0" name="Object 1"/>
                      <p:cNvPicPr>
                        <a:picLocks noChangeAspect="1" noChangeArrowheads="1"/>
                      </p:cNvPicPr>
                      <p:nvPr/>
                    </p:nvPicPr>
                    <p:blipFill>
                      <a:blip r:embed="rId4"/>
                      <a:srcRect/>
                      <a:stretch>
                        <a:fillRect/>
                      </a:stretch>
                    </p:blipFill>
                    <p:spPr bwMode="auto">
                      <a:xfrm>
                        <a:off x="1711317" y="1777997"/>
                        <a:ext cx="768350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BC1BA0B8-B970-4436-870C-CAB5B1AB4A5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0E3D1617-6AF8-46CB-ACD4-EA9CFCC41CDB}"/>
              </a:ext>
            </a:extLst>
          </p:cNvPr>
          <p:cNvGraphicFramePr>
            <a:graphicFrameLocks noChangeAspect="1"/>
          </p:cNvGraphicFramePr>
          <p:nvPr>
            <p:extLst>
              <p:ext uri="{D42A27DB-BD31-4B8C-83A1-F6EECF244321}">
                <p14:modId xmlns:p14="http://schemas.microsoft.com/office/powerpoint/2010/main" val="2758236562"/>
              </p:ext>
            </p:extLst>
          </p:nvPr>
        </p:nvGraphicFramePr>
        <p:xfrm>
          <a:off x="1706563" y="3227393"/>
          <a:ext cx="8407400" cy="1631950"/>
        </p:xfrm>
        <a:graphic>
          <a:graphicData uri="http://schemas.openxmlformats.org/presentationml/2006/ole">
            <mc:AlternateContent xmlns:mc="http://schemas.openxmlformats.org/markup-compatibility/2006">
              <mc:Choice xmlns:v="urn:schemas-microsoft-com:vml" Requires="v">
                <p:oleObj spid="_x0000_s26725" name="Equation" r:id="rId5" imgW="8407080" imgH="1625400" progId="Equation.DSMT4">
                  <p:embed/>
                </p:oleObj>
              </mc:Choice>
              <mc:Fallback>
                <p:oleObj name="Equation" r:id="rId5" imgW="8407080" imgH="1625400" progId="Equation.DSMT4">
                  <p:embed/>
                  <p:pic>
                    <p:nvPicPr>
                      <p:cNvPr id="0" name="Object 3"/>
                      <p:cNvPicPr>
                        <a:picLocks noChangeAspect="1" noChangeArrowheads="1"/>
                      </p:cNvPicPr>
                      <p:nvPr/>
                    </p:nvPicPr>
                    <p:blipFill>
                      <a:blip r:embed="rId6"/>
                      <a:srcRect/>
                      <a:stretch>
                        <a:fillRect/>
                      </a:stretch>
                    </p:blipFill>
                    <p:spPr bwMode="auto">
                      <a:xfrm>
                        <a:off x="1706563" y="3227393"/>
                        <a:ext cx="8407400" cy="163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a:extLst>
              <a:ext uri="{FF2B5EF4-FFF2-40B4-BE49-F238E27FC236}">
                <a16:creationId xmlns:a16="http://schemas.microsoft.com/office/drawing/2014/main" id="{53D54A56-232B-4B9A-B57E-1FAFA7B94E0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C4D5D555-2799-440A-A884-3470A637876F}"/>
              </a:ext>
            </a:extLst>
          </p:cNvPr>
          <p:cNvGraphicFramePr>
            <a:graphicFrameLocks noChangeAspect="1"/>
          </p:cNvGraphicFramePr>
          <p:nvPr>
            <p:extLst>
              <p:ext uri="{D42A27DB-BD31-4B8C-83A1-F6EECF244321}">
                <p14:modId xmlns:p14="http://schemas.microsoft.com/office/powerpoint/2010/main" val="1281037614"/>
              </p:ext>
            </p:extLst>
          </p:nvPr>
        </p:nvGraphicFramePr>
        <p:xfrm>
          <a:off x="1749414" y="5026030"/>
          <a:ext cx="4602162" cy="1016000"/>
        </p:xfrm>
        <a:graphic>
          <a:graphicData uri="http://schemas.openxmlformats.org/presentationml/2006/ole">
            <mc:AlternateContent xmlns:mc="http://schemas.openxmlformats.org/markup-compatibility/2006">
              <mc:Choice xmlns:v="urn:schemas-microsoft-com:vml" Requires="v">
                <p:oleObj spid="_x0000_s26726" name="Equation" r:id="rId7" imgW="4597200" imgH="1015920" progId="Equation.DSMT4">
                  <p:embed/>
                </p:oleObj>
              </mc:Choice>
              <mc:Fallback>
                <p:oleObj name="Equation" r:id="rId7" imgW="4597200" imgH="1015920" progId="Equation.DSMT4">
                  <p:embed/>
                  <p:pic>
                    <p:nvPicPr>
                      <p:cNvPr id="0" name="Object 5"/>
                      <p:cNvPicPr>
                        <a:picLocks noChangeAspect="1" noChangeArrowheads="1"/>
                      </p:cNvPicPr>
                      <p:nvPr/>
                    </p:nvPicPr>
                    <p:blipFill>
                      <a:blip r:embed="rId8"/>
                      <a:srcRect/>
                      <a:stretch>
                        <a:fillRect/>
                      </a:stretch>
                    </p:blipFill>
                    <p:spPr bwMode="auto">
                      <a:xfrm>
                        <a:off x="1749414" y="5026030"/>
                        <a:ext cx="4602162"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425498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Revised Simplex Method</a:t>
            </a:r>
            <a:br>
              <a:rPr lang="en-US" dirty="0"/>
            </a:br>
            <a:r>
              <a:rPr lang="en-US" dirty="0">
                <a:solidFill>
                  <a:srgbClr val="0070C0"/>
                </a:solidFill>
              </a:rPr>
              <a:t>SIMPLEX TABLE IN MATRIX FORM</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The corresponding simplex tableau (</a:t>
            </a:r>
            <a:r>
              <a:rPr lang="en-US" dirty="0">
                <a:solidFill>
                  <a:srgbClr val="FF0000"/>
                </a:solidFill>
              </a:rPr>
              <a:t>without introducing any artificial variable !</a:t>
            </a:r>
            <a:r>
              <a:rPr lang="en-US" dirty="0"/>
              <a:t>):</a:t>
            </a:r>
          </a:p>
        </p:txBody>
      </p:sp>
      <p:pic>
        <p:nvPicPr>
          <p:cNvPr id="11" name="Picture 10">
            <a:extLst>
              <a:ext uri="{FF2B5EF4-FFF2-40B4-BE49-F238E27FC236}">
                <a16:creationId xmlns:a16="http://schemas.microsoft.com/office/drawing/2014/main" id="{A7A40358-607D-4FBB-8C2A-7DE221CFB65C}"/>
              </a:ext>
            </a:extLst>
          </p:cNvPr>
          <p:cNvPicPr>
            <a:picLocks noChangeAspect="1"/>
          </p:cNvPicPr>
          <p:nvPr/>
        </p:nvPicPr>
        <p:blipFill>
          <a:blip r:embed="rId2"/>
          <a:stretch>
            <a:fillRect/>
          </a:stretch>
        </p:blipFill>
        <p:spPr>
          <a:xfrm>
            <a:off x="514778" y="3186111"/>
            <a:ext cx="10663739" cy="2368816"/>
          </a:xfrm>
          <a:prstGeom prst="rect">
            <a:avLst/>
          </a:prstGeom>
        </p:spPr>
      </p:pic>
      <p:pic>
        <p:nvPicPr>
          <p:cNvPr id="27654" name="Picture 6">
            <a:extLst>
              <a:ext uri="{FF2B5EF4-FFF2-40B4-BE49-F238E27FC236}">
                <a16:creationId xmlns:a16="http://schemas.microsoft.com/office/drawing/2014/main" id="{DBB8977F-1CFD-44EE-A03F-CC7E5AD05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9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a:extLst>
              <a:ext uri="{FF2B5EF4-FFF2-40B4-BE49-F238E27FC236}">
                <a16:creationId xmlns:a16="http://schemas.microsoft.com/office/drawing/2014/main" id="{3E0A7F52-BD0B-4D8E-8E22-054EC00A6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a:extLst>
              <a:ext uri="{FF2B5EF4-FFF2-40B4-BE49-F238E27FC236}">
                <a16:creationId xmlns:a16="http://schemas.microsoft.com/office/drawing/2014/main" id="{129C0014-1F10-41FD-A885-257C65404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3">
            <a:extLst>
              <a:ext uri="{FF2B5EF4-FFF2-40B4-BE49-F238E27FC236}">
                <a16:creationId xmlns:a16="http://schemas.microsoft.com/office/drawing/2014/main" id="{F6F30A16-FC5C-43C3-8398-BBFFC9B8A8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a:extLst>
              <a:ext uri="{FF2B5EF4-FFF2-40B4-BE49-F238E27FC236}">
                <a16:creationId xmlns:a16="http://schemas.microsoft.com/office/drawing/2014/main" id="{D445343A-5520-4410-98A2-28883FDF6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9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7649" name="Picture 1">
            <a:extLst>
              <a:ext uri="{FF2B5EF4-FFF2-40B4-BE49-F238E27FC236}">
                <a16:creationId xmlns:a16="http://schemas.microsoft.com/office/drawing/2014/main" id="{D97B651F-047B-472D-BA3D-A845027F9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7707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Revised Simplex Method</a:t>
            </a:r>
            <a:br>
              <a:rPr lang="en-US" dirty="0"/>
            </a:br>
            <a:r>
              <a:rPr lang="en-US" dirty="0">
                <a:solidFill>
                  <a:schemeClr val="accent1"/>
                </a:solidFill>
              </a:rPr>
              <a:t>OPTIMALITY CONDITION</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Consider a general LP:		Minimize	z =  </a:t>
                </a:r>
                <a14:m>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𝐜</m:t>
                        </m:r>
                      </m:e>
                      <m:sup>
                        <m:r>
                          <m:rPr>
                            <m:sty m:val="p"/>
                          </m:rPr>
                          <a:rPr lang="en-US">
                            <a:latin typeface="Cambria Math" panose="02040503050406030204" pitchFamily="18" charset="0"/>
                          </a:rPr>
                          <m:t>T</m:t>
                        </m:r>
                      </m:sup>
                    </m:sSup>
                    <m:r>
                      <a:rPr lang="en-US" b="1">
                        <a:latin typeface="Cambria Math" panose="02040503050406030204" pitchFamily="18" charset="0"/>
                      </a:rPr>
                      <m:t>𝐱</m:t>
                    </m:r>
                  </m:oMath>
                </a14:m>
                <a:endParaRPr lang="en-US" b="1" dirty="0"/>
              </a:p>
              <a:p>
                <a:pPr marL="0" indent="0" algn="just">
                  <a:buNone/>
                </a:pPr>
                <a:r>
                  <a:rPr lang="en-US" dirty="0"/>
                  <a:t>					</a:t>
                </a:r>
                <a:r>
                  <a:rPr lang="en-US" dirty="0" err="1"/>
                  <a:t>s.t.</a:t>
                </a:r>
                <a:r>
                  <a:rPr lang="en-US" dirty="0"/>
                  <a:t>		</a:t>
                </a:r>
                <a14:m>
                  <m:oMath xmlns:m="http://schemas.openxmlformats.org/officeDocument/2006/math">
                    <m:r>
                      <a:rPr lang="en-US" b="1">
                        <a:latin typeface="Cambria Math" panose="02040503050406030204" pitchFamily="18" charset="0"/>
                      </a:rPr>
                      <m:t>𝐀𝐱</m:t>
                    </m:r>
                    <m:r>
                      <a:rPr lang="en-US" b="1">
                        <a:latin typeface="Cambria Math" panose="02040503050406030204" pitchFamily="18" charset="0"/>
                      </a:rPr>
                      <m:t>=</m:t>
                    </m:r>
                    <m:r>
                      <a:rPr lang="en-US" b="1">
                        <a:latin typeface="Cambria Math" panose="02040503050406030204" pitchFamily="18" charset="0"/>
                      </a:rPr>
                      <m:t>𝐛</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𝟎</m:t>
                    </m:r>
                  </m:oMath>
                </a14:m>
                <a:r>
                  <a:rPr lang="en-US" dirty="0"/>
                  <a:t> </a:t>
                </a:r>
              </a:p>
              <a:p>
                <a:pPr marL="0" indent="0" algn="just">
                  <a:buNone/>
                </a:pPr>
                <a:r>
                  <a:rPr lang="en-US" dirty="0"/>
                  <a:t>							</a:t>
                </a:r>
                <a14:m>
                  <m:oMath xmlns:m="http://schemas.openxmlformats.org/officeDocument/2006/math">
                    <m:r>
                      <a:rPr lang="en-US" b="1">
                        <a:latin typeface="Cambria Math" panose="02040503050406030204" pitchFamily="18" charset="0"/>
                      </a:rPr>
                      <m:t>𝐱</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𝟎</m:t>
                    </m:r>
                  </m:oMath>
                </a14:m>
                <a:r>
                  <a:rPr lang="en-US" dirty="0"/>
                  <a:t> </a:t>
                </a:r>
              </a:p>
              <a:p>
                <a:pPr marL="0" indent="0" algn="just">
                  <a:buNone/>
                </a:pPr>
                <a:r>
                  <a:rPr lang="en-US" dirty="0"/>
                  <a:t>Row 0 of any simplex iterative can be represented by the following equation:</a:t>
                </a:r>
              </a:p>
              <a:p>
                <a:pPr marL="0" indent="0" algn="just">
                  <a:buNone/>
                </a:pPr>
                <a:r>
                  <a:rPr lang="en-US" dirty="0"/>
                  <a:t> </a:t>
                </a:r>
              </a:p>
              <a:p>
                <a:pPr marL="0" indent="0" algn="just">
                  <a:buNone/>
                </a:pPr>
                <a:endParaRPr lang="en-US" dirty="0"/>
              </a:p>
              <a:p>
                <a:pPr marL="0" indent="0" algn="just">
                  <a:buNone/>
                </a:pPr>
                <a:r>
                  <a:rPr lang="en-US" dirty="0"/>
                  <a:t>In which			 </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2266"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C247D007-D2BD-41CE-BC54-BECEA37AE3C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CFF469CD-C03C-48F4-89C1-72ECCCF62B9D}"/>
              </a:ext>
            </a:extLst>
          </p:cNvPr>
          <p:cNvGraphicFramePr>
            <a:graphicFrameLocks noChangeAspect="1"/>
          </p:cNvGraphicFramePr>
          <p:nvPr>
            <p:extLst>
              <p:ext uri="{D42A27DB-BD31-4B8C-83A1-F6EECF244321}">
                <p14:modId xmlns:p14="http://schemas.microsoft.com/office/powerpoint/2010/main" val="888696446"/>
              </p:ext>
            </p:extLst>
          </p:nvPr>
        </p:nvGraphicFramePr>
        <p:xfrm>
          <a:off x="3708400" y="4097341"/>
          <a:ext cx="3797300" cy="958850"/>
        </p:xfrm>
        <a:graphic>
          <a:graphicData uri="http://schemas.openxmlformats.org/presentationml/2006/ole">
            <mc:AlternateContent xmlns:mc="http://schemas.openxmlformats.org/markup-compatibility/2006">
              <mc:Choice xmlns:v="urn:schemas-microsoft-com:vml" Requires="v">
                <p:oleObj spid="_x0000_s28741" name="Equation" r:id="rId4" imgW="3797280" imgH="965160" progId="Equation.DSMT4">
                  <p:embed/>
                </p:oleObj>
              </mc:Choice>
              <mc:Fallback>
                <p:oleObj name="Equation" r:id="rId4" imgW="3797280" imgH="965160" progId="Equation.DSMT4">
                  <p:embed/>
                  <p:pic>
                    <p:nvPicPr>
                      <p:cNvPr id="0" name="Object 1"/>
                      <p:cNvPicPr>
                        <a:picLocks noChangeAspect="1" noChangeArrowheads="1"/>
                      </p:cNvPicPr>
                      <p:nvPr/>
                    </p:nvPicPr>
                    <p:blipFill>
                      <a:blip r:embed="rId5"/>
                      <a:srcRect/>
                      <a:stretch>
                        <a:fillRect/>
                      </a:stretch>
                    </p:blipFill>
                    <p:spPr bwMode="auto">
                      <a:xfrm>
                        <a:off x="3708400" y="4097341"/>
                        <a:ext cx="3797300"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CE3A145F-33A8-42A4-8F8B-9AA4ED989E7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79B9504E-C00D-4435-89E1-B1C5B677C2E5}"/>
              </a:ext>
            </a:extLst>
          </p:cNvPr>
          <p:cNvGraphicFramePr>
            <a:graphicFrameLocks noChangeAspect="1"/>
          </p:cNvGraphicFramePr>
          <p:nvPr>
            <p:extLst>
              <p:ext uri="{D42A27DB-BD31-4B8C-83A1-F6EECF244321}">
                <p14:modId xmlns:p14="http://schemas.microsoft.com/office/powerpoint/2010/main" val="1362744580"/>
              </p:ext>
            </p:extLst>
          </p:nvPr>
        </p:nvGraphicFramePr>
        <p:xfrm>
          <a:off x="3649662" y="5184776"/>
          <a:ext cx="3073400" cy="512763"/>
        </p:xfrm>
        <a:graphic>
          <a:graphicData uri="http://schemas.openxmlformats.org/presentationml/2006/ole">
            <mc:AlternateContent xmlns:mc="http://schemas.openxmlformats.org/markup-compatibility/2006">
              <mc:Choice xmlns:v="urn:schemas-microsoft-com:vml" Requires="v">
                <p:oleObj spid="_x0000_s28742" name="Equation" r:id="rId6" imgW="3073320" imgH="507960" progId="Equation.DSMT4">
                  <p:embed/>
                </p:oleObj>
              </mc:Choice>
              <mc:Fallback>
                <p:oleObj name="Equation" r:id="rId6" imgW="3073320" imgH="507960" progId="Equation.DSMT4">
                  <p:embed/>
                  <p:pic>
                    <p:nvPicPr>
                      <p:cNvPr id="0" name="Object 3"/>
                      <p:cNvPicPr>
                        <a:picLocks noChangeAspect="1" noChangeArrowheads="1"/>
                      </p:cNvPicPr>
                      <p:nvPr/>
                    </p:nvPicPr>
                    <p:blipFill>
                      <a:blip r:embed="rId7"/>
                      <a:srcRect/>
                      <a:stretch>
                        <a:fillRect/>
                      </a:stretch>
                    </p:blipFill>
                    <p:spPr bwMode="auto">
                      <a:xfrm>
                        <a:off x="3649662" y="5184776"/>
                        <a:ext cx="3073400"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709843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Revised Simplex Method</a:t>
            </a:r>
            <a:br>
              <a:rPr lang="en-US" dirty="0"/>
            </a:br>
            <a:r>
              <a:rPr lang="en-US" dirty="0">
                <a:solidFill>
                  <a:schemeClr val="accent1"/>
                </a:solidFill>
              </a:rPr>
              <a:t>OPTIMALITY CONDITION</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In the above equation, it is noted that</a:t>
                </a:r>
              </a:p>
              <a:p>
                <a:pPr marL="0" indent="0" algn="just">
                  <a:buNone/>
                </a:pPr>
                <a:endParaRPr lang="en-US" dirty="0"/>
              </a:p>
              <a:p>
                <a:pPr algn="just"/>
                <a:r>
                  <a:rPr lang="en-US" dirty="0"/>
                  <a:t>If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 is a basic variable then </a:t>
                </a:r>
                <a14:m>
                  <m:oMath xmlns:m="http://schemas.openxmlformats.org/officeDocument/2006/math">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e>
                    </m:d>
                    <m:r>
                      <a:rPr lang="en-US" b="0" i="1" smtClean="0">
                        <a:latin typeface="Cambria Math" panose="02040503050406030204" pitchFamily="18" charset="0"/>
                      </a:rPr>
                      <m:t>=0</m:t>
                    </m:r>
                  </m:oMath>
                </a14:m>
                <a:r>
                  <a:rPr lang="en-US" dirty="0"/>
                  <a:t> </a:t>
                </a:r>
              </a:p>
              <a:p>
                <a:pPr algn="just"/>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oMath>
                </a14:m>
                <a:r>
                  <a:rPr lang="en-US" dirty="0"/>
                  <a:t> is a </a:t>
                </a:r>
                <a:r>
                  <a:rPr lang="en-US" dirty="0" err="1"/>
                  <a:t>nonbasic</a:t>
                </a:r>
                <a:r>
                  <a:rPr lang="en-US" dirty="0"/>
                  <a:t> variable, an increase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oMath>
                </a14:m>
                <a:r>
                  <a:rPr lang="en-US" dirty="0"/>
                  <a:t> above its current zero value will improve the value of </a:t>
                </a:r>
                <a:r>
                  <a:rPr lang="en-US" i="1" dirty="0"/>
                  <a:t>z</a:t>
                </a:r>
                <a:r>
                  <a:rPr lang="en-US" dirty="0"/>
                  <a:t> only if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e>
                    </m:d>
                    <m:r>
                      <a:rPr lang="en-US" i="1" smtClean="0">
                        <a:latin typeface="Cambria Math" panose="02040503050406030204" pitchFamily="18" charset="0"/>
                        <a:ea typeface="Cambria Math" panose="02040503050406030204" pitchFamily="18" charset="0"/>
                      </a:rPr>
                      <m:t>&gt;</m:t>
                    </m:r>
                    <m:r>
                      <a:rPr lang="en-US" i="1">
                        <a:latin typeface="Cambria Math" panose="02040503050406030204" pitchFamily="18" charset="0"/>
                      </a:rPr>
                      <m:t>0</m:t>
                    </m:r>
                  </m:oMath>
                </a14:m>
                <a:r>
                  <a:rPr lang="en-US" dirty="0"/>
                  <a:t>.</a:t>
                </a:r>
              </a:p>
              <a:p>
                <a:pPr marL="0" indent="0" algn="just">
                  <a:buNone/>
                </a:pPr>
                <a:endParaRPr lang="en-US" dirty="0"/>
              </a:p>
              <a:p>
                <a:pPr marL="0" indent="0" algn="just">
                  <a:buNone/>
                </a:pPr>
                <a:r>
                  <a:rPr lang="en-US" dirty="0"/>
                  <a:t>Hence, optimal solution is achieved when: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𝑛</m:t>
                    </m:r>
                  </m:oMath>
                </a14:m>
                <a:r>
                  <a:rPr lang="en-US" dirty="0"/>
                  <a:t> </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34360665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Revised Simplex Method</a:t>
            </a:r>
            <a:br>
              <a:rPr lang="en-US" dirty="0"/>
            </a:br>
            <a:r>
              <a:rPr lang="en-US" dirty="0">
                <a:solidFill>
                  <a:schemeClr val="accent1"/>
                </a:solidFill>
              </a:rPr>
              <a:t>OPTIMALITY CONDITION</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algn="just"/>
                <a:r>
                  <a:rPr lang="en-US" dirty="0"/>
                  <a:t>When optimal condition is still not satisfied, any </a:t>
                </a:r>
                <a:r>
                  <a:rPr lang="en-US" dirty="0" err="1"/>
                  <a:t>nonbasic</a:t>
                </a:r>
                <a:r>
                  <a:rPr lang="en-US" dirty="0"/>
                  <a:t> variable satisfying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e>
                    </m:d>
                    <m:r>
                      <a:rPr lang="en-US" i="1">
                        <a:latin typeface="Cambria Math" panose="02040503050406030204" pitchFamily="18" charset="0"/>
                        <a:ea typeface="Cambria Math" panose="02040503050406030204" pitchFamily="18" charset="0"/>
                      </a:rPr>
                      <m:t>&gt;</m:t>
                    </m:r>
                    <m:r>
                      <a:rPr lang="en-US" i="1">
                        <a:latin typeface="Cambria Math" panose="02040503050406030204" pitchFamily="18" charset="0"/>
                      </a:rPr>
                      <m:t>0 </m:t>
                    </m:r>
                  </m:oMath>
                </a14:m>
                <a:r>
                  <a:rPr lang="en-US" dirty="0"/>
                  <a:t>can be selected as entering variable to improve the current solution.  </a:t>
                </a:r>
              </a:p>
              <a:p>
                <a:pPr marL="0" indent="0" algn="just">
                  <a:buNone/>
                </a:pPr>
                <a:endParaRPr lang="en-US" dirty="0"/>
              </a:p>
              <a:p>
                <a:pPr algn="just"/>
                <a:r>
                  <a:rPr lang="en-US" dirty="0"/>
                  <a:t>The </a:t>
                </a:r>
                <a:r>
                  <a:rPr lang="en-US" i="1" dirty="0">
                    <a:solidFill>
                      <a:srgbClr val="FF0000"/>
                    </a:solidFill>
                  </a:rPr>
                  <a:t>rule of thumb </a:t>
                </a:r>
                <a:r>
                  <a:rPr lang="en-US" dirty="0"/>
                  <a:t>used in simplex method is to select the one with the most positive value of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e>
                    </m:d>
                  </m:oMath>
                </a14:m>
                <a:r>
                  <a:rPr lang="en-US" dirty="0"/>
                  <a:t> (in case of minimization).</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36503242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Revised Simplex Method</a:t>
            </a:r>
            <a:br>
              <a:rPr lang="en-US" dirty="0"/>
            </a:br>
            <a:r>
              <a:rPr lang="en-US" dirty="0">
                <a:solidFill>
                  <a:schemeClr val="accent1"/>
                </a:solidFill>
              </a:rPr>
              <a:t>FEASIBILITY CONDITION</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20000"/>
                  </a:lnSpc>
                  <a:buNone/>
                </a:pPr>
                <a:r>
                  <a:rPr lang="en-US" sz="2200" dirty="0"/>
                  <a:t>Row </a:t>
                </a:r>
                <a:r>
                  <a:rPr lang="en-US" sz="2200" i="1" dirty="0" err="1"/>
                  <a:t>i</a:t>
                </a:r>
                <a:r>
                  <a:rPr lang="en-US" sz="2200" dirty="0"/>
                  <a:t> of any simplex iteration can be represented by:</a:t>
                </a:r>
              </a:p>
              <a:p>
                <a:pPr marL="0" indent="0" algn="just">
                  <a:lnSpc>
                    <a:spcPct val="120000"/>
                  </a:lnSpc>
                  <a:buNone/>
                </a:pPr>
                <a:r>
                  <a:rPr lang="en-US" sz="2200" dirty="0"/>
                  <a:t> </a:t>
                </a:r>
              </a:p>
              <a:p>
                <a:pPr marL="0" indent="0" algn="just">
                  <a:lnSpc>
                    <a:spcPct val="120000"/>
                  </a:lnSpc>
                  <a:buNone/>
                </a:pPr>
                <a:endParaRPr lang="en-US" sz="2200" dirty="0"/>
              </a:p>
              <a:p>
                <a:pPr marL="0" indent="0" algn="just">
                  <a:lnSpc>
                    <a:spcPct val="120000"/>
                  </a:lnSpc>
                  <a:buNone/>
                </a:pPr>
                <a:r>
                  <a:rPr lang="en-US" sz="2200" dirty="0"/>
                  <a:t>in which </a:t>
                </a:r>
                <a14:m>
                  <m:oMath xmlns:m="http://schemas.openxmlformats.org/officeDocument/2006/math">
                    <m:sSub>
                      <m:sSubPr>
                        <m:ctrlPr>
                          <a:rPr lang="en-US" sz="2200" i="1">
                            <a:latin typeface="Cambria Math" panose="02040503050406030204" pitchFamily="18" charset="0"/>
                          </a:rPr>
                        </m:ctrlPr>
                      </m:sSubPr>
                      <m:e>
                        <m:d>
                          <m:dPr>
                            <m:ctrlPr>
                              <a:rPr lang="en-US" sz="2200" i="1">
                                <a:latin typeface="Cambria Math" panose="02040503050406030204" pitchFamily="18" charset="0"/>
                              </a:rPr>
                            </m:ctrlPr>
                          </m:dPr>
                          <m:e>
                            <m:sSup>
                              <m:sSupPr>
                                <m:ctrlPr>
                                  <a:rPr lang="en-US" sz="2200" i="1">
                                    <a:latin typeface="Cambria Math" panose="02040503050406030204" pitchFamily="18" charset="0"/>
                                  </a:rPr>
                                </m:ctrlPr>
                              </m:sSupPr>
                              <m:e>
                                <m:r>
                                  <a:rPr lang="en-US" sz="2200" b="1" i="0">
                                    <a:latin typeface="Cambria Math" panose="02040503050406030204" pitchFamily="18" charset="0"/>
                                  </a:rPr>
                                  <m:t>𝐁</m:t>
                                </m:r>
                              </m:e>
                              <m:sup>
                                <m:r>
                                  <a:rPr lang="en-US" sz="2200" i="1">
                                    <a:latin typeface="Cambria Math" panose="02040503050406030204" pitchFamily="18" charset="0"/>
                                  </a:rPr>
                                  <m:t>−1</m:t>
                                </m:r>
                              </m:sup>
                            </m:sSup>
                            <m:sSub>
                              <m:sSubPr>
                                <m:ctrlPr>
                                  <a:rPr lang="en-US" sz="2200" i="1">
                                    <a:latin typeface="Cambria Math" panose="02040503050406030204" pitchFamily="18" charset="0"/>
                                  </a:rPr>
                                </m:ctrlPr>
                              </m:sSubPr>
                              <m:e>
                                <m:r>
                                  <a:rPr lang="en-US" sz="2200" b="1" i="0">
                                    <a:latin typeface="Cambria Math" panose="02040503050406030204" pitchFamily="18" charset="0"/>
                                  </a:rPr>
                                  <m:t>𝐀</m:t>
                                </m:r>
                              </m:e>
                              <m:sub>
                                <m:r>
                                  <a:rPr lang="en-US" sz="2200" i="1">
                                    <a:latin typeface="Cambria Math" panose="02040503050406030204" pitchFamily="18" charset="0"/>
                                  </a:rPr>
                                  <m:t>𝑗</m:t>
                                </m:r>
                              </m:sub>
                            </m:sSub>
                          </m:e>
                        </m:d>
                      </m:e>
                      <m:sub>
                        <m:r>
                          <a:rPr lang="en-US" sz="2200" i="1">
                            <a:latin typeface="Cambria Math" panose="02040503050406030204" pitchFamily="18" charset="0"/>
                          </a:rPr>
                          <m:t>𝑖</m:t>
                        </m:r>
                      </m:sub>
                    </m:sSub>
                  </m:oMath>
                </a14:m>
                <a:r>
                  <a:rPr lang="en-US" sz="2200" dirty="0"/>
                  <a:t>, </a:t>
                </a:r>
                <a14:m>
                  <m:oMath xmlns:m="http://schemas.openxmlformats.org/officeDocument/2006/math">
                    <m:sSub>
                      <m:sSubPr>
                        <m:ctrlPr>
                          <a:rPr lang="en-US" sz="2200" i="1" smtClean="0">
                            <a:latin typeface="Cambria Math" panose="02040503050406030204" pitchFamily="18" charset="0"/>
                          </a:rPr>
                        </m:ctrlPr>
                      </m:sSubPr>
                      <m:e>
                        <m:d>
                          <m:dPr>
                            <m:ctrlPr>
                              <a:rPr lang="en-US" sz="2200" i="1" smtClean="0">
                                <a:latin typeface="Cambria Math" panose="02040503050406030204" pitchFamily="18" charset="0"/>
                              </a:rPr>
                            </m:ctrlPr>
                          </m:dPr>
                          <m:e>
                            <m:sSup>
                              <m:sSupPr>
                                <m:ctrlPr>
                                  <a:rPr lang="en-US" sz="2200" i="1" smtClean="0">
                                    <a:latin typeface="Cambria Math" panose="02040503050406030204" pitchFamily="18" charset="0"/>
                                  </a:rPr>
                                </m:ctrlPr>
                              </m:sSupPr>
                              <m:e>
                                <m:r>
                                  <a:rPr lang="en-US" sz="2200" b="1" i="0" smtClean="0">
                                    <a:latin typeface="Cambria Math" panose="02040503050406030204" pitchFamily="18" charset="0"/>
                                  </a:rPr>
                                  <m:t>𝐁</m:t>
                                </m:r>
                              </m:e>
                              <m:sup>
                                <m:r>
                                  <a:rPr lang="en-US" sz="2200" b="0" i="1" smtClean="0">
                                    <a:latin typeface="Cambria Math" panose="02040503050406030204" pitchFamily="18" charset="0"/>
                                  </a:rPr>
                                  <m:t>−1</m:t>
                                </m:r>
                              </m:sup>
                            </m:sSup>
                            <m:r>
                              <a:rPr lang="en-US" sz="2200" b="1" i="0" smtClean="0">
                                <a:latin typeface="Cambria Math" panose="02040503050406030204" pitchFamily="18" charset="0"/>
                              </a:rPr>
                              <m:t>𝐛</m:t>
                            </m:r>
                          </m:e>
                        </m:d>
                      </m:e>
                      <m:sub>
                        <m:r>
                          <a:rPr lang="en-US" sz="2200" b="0" i="1" smtClean="0">
                            <a:latin typeface="Cambria Math" panose="02040503050406030204" pitchFamily="18" charset="0"/>
                          </a:rPr>
                          <m:t>𝑖</m:t>
                        </m:r>
                      </m:sub>
                    </m:sSub>
                  </m:oMath>
                </a14:m>
                <a:r>
                  <a:rPr lang="en-US" sz="2200" dirty="0"/>
                  <a:t> are the elements of </a:t>
                </a:r>
                <a14:m>
                  <m:oMath xmlns:m="http://schemas.openxmlformats.org/officeDocument/2006/math">
                    <m:sSup>
                      <m:sSupPr>
                        <m:ctrlPr>
                          <a:rPr lang="en-US" sz="2200" i="1">
                            <a:latin typeface="Cambria Math" panose="02040503050406030204" pitchFamily="18" charset="0"/>
                          </a:rPr>
                        </m:ctrlPr>
                      </m:sSupPr>
                      <m:e>
                        <m:r>
                          <a:rPr lang="en-US" sz="2200" b="1">
                            <a:latin typeface="Cambria Math" panose="02040503050406030204" pitchFamily="18" charset="0"/>
                          </a:rPr>
                          <m:t>𝐁</m:t>
                        </m:r>
                      </m:e>
                      <m:sup>
                        <m:r>
                          <a:rPr lang="en-US" sz="2200" i="1">
                            <a:latin typeface="Cambria Math" panose="02040503050406030204" pitchFamily="18" charset="0"/>
                          </a:rPr>
                          <m:t>−1</m:t>
                        </m:r>
                      </m:sup>
                    </m:sSup>
                    <m:sSub>
                      <m:sSubPr>
                        <m:ctrlPr>
                          <a:rPr lang="en-US" sz="2200" i="1">
                            <a:latin typeface="Cambria Math" panose="02040503050406030204" pitchFamily="18" charset="0"/>
                          </a:rPr>
                        </m:ctrlPr>
                      </m:sSubPr>
                      <m:e>
                        <m:r>
                          <a:rPr lang="en-US" sz="2200" b="1">
                            <a:latin typeface="Cambria Math" panose="02040503050406030204" pitchFamily="18" charset="0"/>
                          </a:rPr>
                          <m:t>𝐀</m:t>
                        </m:r>
                      </m:e>
                      <m:sub>
                        <m:r>
                          <a:rPr lang="en-US" sz="2200" i="1">
                            <a:latin typeface="Cambria Math" panose="02040503050406030204" pitchFamily="18" charset="0"/>
                          </a:rPr>
                          <m:t>𝑗</m:t>
                        </m:r>
                      </m:sub>
                    </m:sSub>
                  </m:oMath>
                </a14:m>
                <a:r>
                  <a:rPr lang="en-US" sz="2200" dirty="0"/>
                  <a:t>, </a:t>
                </a:r>
                <a14:m>
                  <m:oMath xmlns:m="http://schemas.openxmlformats.org/officeDocument/2006/math">
                    <m:sSup>
                      <m:sSupPr>
                        <m:ctrlPr>
                          <a:rPr lang="en-US" sz="2200" i="1">
                            <a:latin typeface="Cambria Math" panose="02040503050406030204" pitchFamily="18" charset="0"/>
                          </a:rPr>
                        </m:ctrlPr>
                      </m:sSupPr>
                      <m:e>
                        <m:r>
                          <a:rPr lang="en-US" sz="2200" b="1">
                            <a:latin typeface="Cambria Math" panose="02040503050406030204" pitchFamily="18" charset="0"/>
                          </a:rPr>
                          <m:t>𝐁</m:t>
                        </m:r>
                      </m:e>
                      <m:sup>
                        <m:r>
                          <a:rPr lang="en-US" sz="2200" i="1">
                            <a:latin typeface="Cambria Math" panose="02040503050406030204" pitchFamily="18" charset="0"/>
                          </a:rPr>
                          <m:t>−1</m:t>
                        </m:r>
                      </m:sup>
                    </m:sSup>
                    <m:r>
                      <a:rPr lang="en-US" sz="2200" b="1">
                        <a:latin typeface="Cambria Math" panose="02040503050406030204" pitchFamily="18" charset="0"/>
                      </a:rPr>
                      <m:t>𝐛</m:t>
                    </m:r>
                  </m:oMath>
                </a14:m>
                <a:r>
                  <a:rPr lang="en-US" sz="2200" i="1" dirty="0"/>
                  <a:t> </a:t>
                </a:r>
                <a:r>
                  <a:rPr lang="en-US" sz="2200" dirty="0"/>
                  <a:t>associated with row </a:t>
                </a:r>
                <a:r>
                  <a:rPr lang="en-US" sz="2200" i="1" dirty="0" err="1"/>
                  <a:t>i</a:t>
                </a:r>
                <a:r>
                  <a:rPr lang="en-US" sz="2200" dirty="0"/>
                  <a:t>.</a:t>
                </a:r>
              </a:p>
              <a:p>
                <a:pPr marL="0" indent="0" algn="just">
                  <a:lnSpc>
                    <a:spcPct val="120000"/>
                  </a:lnSpc>
                  <a:buNone/>
                </a:pPr>
                <a:r>
                  <a:rPr lang="en-US" sz="2200" dirty="0"/>
                  <a:t>When an </a:t>
                </a:r>
                <a14:m>
                  <m:oMath xmlns:m="http://schemas.openxmlformats.org/officeDocument/2006/math">
                    <m:sSub>
                      <m:sSubPr>
                        <m:ctrlPr>
                          <a:rPr lang="en-US" sz="2200" i="1">
                            <a:latin typeface="Cambria Math" panose="02040503050406030204" pitchFamily="18" charset="0"/>
                          </a:rPr>
                        </m:ctrlPr>
                      </m:sSubPr>
                      <m:e>
                        <m:r>
                          <a:rPr lang="en-US" sz="2200" b="1">
                            <a:latin typeface="Cambria Math" panose="02040503050406030204" pitchFamily="18" charset="0"/>
                          </a:rPr>
                          <m:t>𝐀</m:t>
                        </m:r>
                      </m:e>
                      <m:sub>
                        <m:r>
                          <a:rPr lang="en-US" sz="2200" i="1">
                            <a:latin typeface="Cambria Math" panose="02040503050406030204" pitchFamily="18" charset="0"/>
                          </a:rPr>
                          <m:t>𝑗</m:t>
                        </m:r>
                      </m:sub>
                    </m:sSub>
                  </m:oMath>
                </a14:m>
                <a:r>
                  <a:rPr lang="en-US" sz="2200" dirty="0"/>
                  <a:t> is selected to enter the basis, its associated </a:t>
                </a:r>
                <a:r>
                  <a:rPr lang="en-US" sz="2200" dirty="0" err="1"/>
                  <a:t>nonbasic</a:t>
                </a:r>
                <a:r>
                  <a:rPr lang="en-US" sz="2200" dirty="0"/>
                  <a:t> variable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i="1">
                            <a:latin typeface="Cambria Math" panose="02040503050406030204" pitchFamily="18" charset="0"/>
                          </a:rPr>
                          <m:t>𝑗</m:t>
                        </m:r>
                      </m:sub>
                    </m:sSub>
                  </m:oMath>
                </a14:m>
                <a:r>
                  <a:rPr lang="en-US" sz="2200" dirty="0"/>
                  <a:t>  will increase above zero level. At the same time, all other </a:t>
                </a:r>
                <a:r>
                  <a:rPr lang="en-US" sz="2200" dirty="0" err="1"/>
                  <a:t>nonbasic</a:t>
                </a:r>
                <a:r>
                  <a:rPr lang="en-US" sz="2200" dirty="0"/>
                  <a:t> variables remain at zero level.  Therefore,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764" t="-142" r="-70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A0496C2D-5BB6-4BB7-8A25-AD5FF48233A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72130F51-8BB0-4265-A8C5-F62787BDE6C4}"/>
              </a:ext>
            </a:extLst>
          </p:cNvPr>
          <p:cNvGraphicFramePr>
            <a:graphicFrameLocks noChangeAspect="1"/>
          </p:cNvGraphicFramePr>
          <p:nvPr>
            <p:extLst>
              <p:ext uri="{D42A27DB-BD31-4B8C-83A1-F6EECF244321}">
                <p14:modId xmlns:p14="http://schemas.microsoft.com/office/powerpoint/2010/main" val="195592840"/>
              </p:ext>
            </p:extLst>
          </p:nvPr>
        </p:nvGraphicFramePr>
        <p:xfrm>
          <a:off x="4211637" y="2414507"/>
          <a:ext cx="3378200" cy="769937"/>
        </p:xfrm>
        <a:graphic>
          <a:graphicData uri="http://schemas.openxmlformats.org/presentationml/2006/ole">
            <mc:AlternateContent xmlns:mc="http://schemas.openxmlformats.org/markup-compatibility/2006">
              <mc:Choice xmlns:v="urn:schemas-microsoft-com:vml" Requires="v">
                <p:oleObj spid="_x0000_s29763" name="Equation" r:id="rId4" imgW="3377880" imgH="774360" progId="Equation.DSMT4">
                  <p:embed/>
                </p:oleObj>
              </mc:Choice>
              <mc:Fallback>
                <p:oleObj name="Equation" r:id="rId4" imgW="3377880" imgH="774360" progId="Equation.DSMT4">
                  <p:embed/>
                  <p:pic>
                    <p:nvPicPr>
                      <p:cNvPr id="0" name="Object 1"/>
                      <p:cNvPicPr>
                        <a:picLocks noChangeAspect="1" noChangeArrowheads="1"/>
                      </p:cNvPicPr>
                      <p:nvPr/>
                    </p:nvPicPr>
                    <p:blipFill>
                      <a:blip r:embed="rId5"/>
                      <a:srcRect/>
                      <a:stretch>
                        <a:fillRect/>
                      </a:stretch>
                    </p:blipFill>
                    <p:spPr bwMode="auto">
                      <a:xfrm>
                        <a:off x="4211637" y="2414507"/>
                        <a:ext cx="3378200"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2893F197-6FA8-4F19-A02A-82984CEAECC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41D158B9-9BD4-4A0B-B84F-B1FE93DD4E0D}"/>
              </a:ext>
            </a:extLst>
          </p:cNvPr>
          <p:cNvGraphicFramePr>
            <a:graphicFrameLocks noChangeAspect="1"/>
          </p:cNvGraphicFramePr>
          <p:nvPr>
            <p:extLst>
              <p:ext uri="{D42A27DB-BD31-4B8C-83A1-F6EECF244321}">
                <p14:modId xmlns:p14="http://schemas.microsoft.com/office/powerpoint/2010/main" val="3156001707"/>
              </p:ext>
            </p:extLst>
          </p:nvPr>
        </p:nvGraphicFramePr>
        <p:xfrm>
          <a:off x="4489450" y="5343525"/>
          <a:ext cx="2824163" cy="485775"/>
        </p:xfrm>
        <a:graphic>
          <a:graphicData uri="http://schemas.openxmlformats.org/presentationml/2006/ole">
            <mc:AlternateContent xmlns:mc="http://schemas.openxmlformats.org/markup-compatibility/2006">
              <mc:Choice xmlns:v="urn:schemas-microsoft-com:vml" Requires="v">
                <p:oleObj spid="_x0000_s29764" name="Equation" r:id="rId6" imgW="2819160" imgH="482400" progId="Equation.DSMT4">
                  <p:embed/>
                </p:oleObj>
              </mc:Choice>
              <mc:Fallback>
                <p:oleObj name="Equation" r:id="rId6" imgW="2819160" imgH="482400" progId="Equation.DSMT4">
                  <p:embed/>
                  <p:pic>
                    <p:nvPicPr>
                      <p:cNvPr id="0" name="Object 3"/>
                      <p:cNvPicPr>
                        <a:picLocks noChangeAspect="1" noChangeArrowheads="1"/>
                      </p:cNvPicPr>
                      <p:nvPr/>
                    </p:nvPicPr>
                    <p:blipFill>
                      <a:blip r:embed="rId7"/>
                      <a:srcRect/>
                      <a:stretch>
                        <a:fillRect/>
                      </a:stretch>
                    </p:blipFill>
                    <p:spPr bwMode="auto">
                      <a:xfrm>
                        <a:off x="4489450" y="5343525"/>
                        <a:ext cx="2824163"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543526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Revised Simplex Method</a:t>
            </a:r>
            <a:br>
              <a:rPr lang="en-US" dirty="0"/>
            </a:br>
            <a:r>
              <a:rPr lang="en-US" dirty="0">
                <a:solidFill>
                  <a:schemeClr val="accent1"/>
                </a:solidFill>
              </a:rPr>
              <a:t>FEASIBILITY CONDITION</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buNone/>
                </a:pPr>
                <a:r>
                  <a:rPr lang="en-US" dirty="0"/>
                  <a:t>If </a:t>
                </a:r>
                <a14:m>
                  <m:oMath xmlns:m="http://schemas.openxmlformats.org/officeDocument/2006/math">
                    <m:sSub>
                      <m:sSubPr>
                        <m:ctrlPr>
                          <a:rPr lang="en-US" i="1">
                            <a:latin typeface="Cambria Math" panose="02040503050406030204" pitchFamily="18" charset="0"/>
                          </a:rPr>
                        </m:ctrlPr>
                      </m:sSub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a:latin typeface="Cambria Math" panose="02040503050406030204" pitchFamily="18" charset="0"/>
                                  </a:rPr>
                                  <m:t>𝐁</m:t>
                                </m:r>
                              </m:e>
                              <m:sup>
                                <m:r>
                                  <a:rPr lang="en-US" i="1">
                                    <a:latin typeface="Cambria Math" panose="02040503050406030204" pitchFamily="18" charset="0"/>
                                  </a:rPr>
                                  <m:t>−1</m:t>
                                </m:r>
                              </m:sup>
                            </m:sSup>
                            <m:sSub>
                              <m:sSubPr>
                                <m:ctrlPr>
                                  <a:rPr lang="en-US" i="1">
                                    <a:latin typeface="Cambria Math" panose="02040503050406030204" pitchFamily="18" charset="0"/>
                                  </a:rPr>
                                </m:ctrlPr>
                              </m:sSubPr>
                              <m:e>
                                <m:r>
                                  <a:rPr lang="en-US" b="1">
                                    <a:latin typeface="Cambria Math" panose="02040503050406030204" pitchFamily="18" charset="0"/>
                                  </a:rPr>
                                  <m:t>𝐀</m:t>
                                </m:r>
                              </m:e>
                              <m:sub>
                                <m:r>
                                  <a:rPr lang="en-US" i="1">
                                    <a:latin typeface="Cambria Math" panose="02040503050406030204" pitchFamily="18" charset="0"/>
                                  </a:rPr>
                                  <m:t>𝑗</m:t>
                                </m:r>
                              </m:sub>
                            </m:sSub>
                          </m:e>
                        </m:d>
                      </m:e>
                      <m:sub>
                        <m:r>
                          <a:rPr lang="en-US" i="1">
                            <a:latin typeface="Cambria Math" panose="02040503050406030204" pitchFamily="18" charset="0"/>
                          </a:rPr>
                          <m:t>𝑖</m:t>
                        </m:r>
                      </m:sub>
                    </m:sSub>
                    <m:r>
                      <a:rPr lang="en-US" b="0" i="0" smtClean="0">
                        <a:latin typeface="Cambria Math" panose="02040503050406030204" pitchFamily="18" charset="0"/>
                      </a:rPr>
                      <m:t>&gt;0</m:t>
                    </m:r>
                  </m:oMath>
                </a14:m>
                <a:r>
                  <a:rPr lang="en-US" dirty="0"/>
                  <a:t>, the increase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a:latin typeface="Cambria Math" panose="02040503050406030204" pitchFamily="18" charset="0"/>
                      </a:rPr>
                      <m:t> </m:t>
                    </m:r>
                  </m:oMath>
                </a14:m>
                <a:r>
                  <a:rPr lang="en-US" dirty="0"/>
                  <a:t>should satisfy the following condition to ensure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a:t>.  </a:t>
                </a:r>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The maximum value of the entering variable is, hence, determined by:</a:t>
                </a:r>
              </a:p>
              <a:p>
                <a:pPr marL="0" indent="0" algn="just">
                  <a:buNone/>
                </a:pPr>
                <a:r>
                  <a:rPr lang="en-US" dirty="0"/>
                  <a:t> </a:t>
                </a:r>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The basic variable associated with the minimum ratio will then leave the basic solution</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764" t="-2691" r="-70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8AC7D157-5617-42B2-B272-48B59B3CFAB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4BB91DBC-C2C8-4E83-91F2-D00963CE41B1}"/>
              </a:ext>
            </a:extLst>
          </p:cNvPr>
          <p:cNvGraphicFramePr>
            <a:graphicFrameLocks noChangeAspect="1"/>
          </p:cNvGraphicFramePr>
          <p:nvPr>
            <p:extLst>
              <p:ext uri="{D42A27DB-BD31-4B8C-83A1-F6EECF244321}">
                <p14:modId xmlns:p14="http://schemas.microsoft.com/office/powerpoint/2010/main" val="2016064849"/>
              </p:ext>
            </p:extLst>
          </p:nvPr>
        </p:nvGraphicFramePr>
        <p:xfrm>
          <a:off x="5121271" y="2336795"/>
          <a:ext cx="1587500" cy="955675"/>
        </p:xfrm>
        <a:graphic>
          <a:graphicData uri="http://schemas.openxmlformats.org/presentationml/2006/ole">
            <mc:AlternateContent xmlns:mc="http://schemas.openxmlformats.org/markup-compatibility/2006">
              <mc:Choice xmlns:v="urn:schemas-microsoft-com:vml" Requires="v">
                <p:oleObj spid="_x0000_s30785" name="Equation" r:id="rId4" imgW="1587240" imgH="952200" progId="Equation.DSMT4">
                  <p:embed/>
                </p:oleObj>
              </mc:Choice>
              <mc:Fallback>
                <p:oleObj name="Equation" r:id="rId4" imgW="1587240" imgH="952200" progId="Equation.DSMT4">
                  <p:embed/>
                  <p:pic>
                    <p:nvPicPr>
                      <p:cNvPr id="0" name="Object 1"/>
                      <p:cNvPicPr>
                        <a:picLocks noChangeAspect="1" noChangeArrowheads="1"/>
                      </p:cNvPicPr>
                      <p:nvPr/>
                    </p:nvPicPr>
                    <p:blipFill>
                      <a:blip r:embed="rId5"/>
                      <a:srcRect/>
                      <a:stretch>
                        <a:fillRect/>
                      </a:stretch>
                    </p:blipFill>
                    <p:spPr bwMode="auto">
                      <a:xfrm>
                        <a:off x="5121271" y="2336795"/>
                        <a:ext cx="1587500" cy="95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2609534B-74A6-4E8E-9504-4EB7038A4B2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412C4727-F505-4F23-863E-D77606AD507B}"/>
              </a:ext>
            </a:extLst>
          </p:cNvPr>
          <p:cNvGraphicFramePr>
            <a:graphicFrameLocks noChangeAspect="1"/>
          </p:cNvGraphicFramePr>
          <p:nvPr>
            <p:extLst>
              <p:ext uri="{D42A27DB-BD31-4B8C-83A1-F6EECF244321}">
                <p14:modId xmlns:p14="http://schemas.microsoft.com/office/powerpoint/2010/main" val="2241462608"/>
              </p:ext>
            </p:extLst>
          </p:nvPr>
        </p:nvGraphicFramePr>
        <p:xfrm>
          <a:off x="4178300" y="3979859"/>
          <a:ext cx="3835400" cy="1057275"/>
        </p:xfrm>
        <a:graphic>
          <a:graphicData uri="http://schemas.openxmlformats.org/presentationml/2006/ole">
            <mc:AlternateContent xmlns:mc="http://schemas.openxmlformats.org/markup-compatibility/2006">
              <mc:Choice xmlns:v="urn:schemas-microsoft-com:vml" Requires="v">
                <p:oleObj spid="_x0000_s30786" name="Equation" r:id="rId6" imgW="3835080" imgH="1054080" progId="Equation.DSMT4">
                  <p:embed/>
                </p:oleObj>
              </mc:Choice>
              <mc:Fallback>
                <p:oleObj name="Equation" r:id="rId6" imgW="3835080" imgH="1054080" progId="Equation.DSMT4">
                  <p:embed/>
                  <p:pic>
                    <p:nvPicPr>
                      <p:cNvPr id="0" name="Object 3"/>
                      <p:cNvPicPr>
                        <a:picLocks noChangeAspect="1" noChangeArrowheads="1"/>
                      </p:cNvPicPr>
                      <p:nvPr/>
                    </p:nvPicPr>
                    <p:blipFill>
                      <a:blip r:embed="rId7"/>
                      <a:srcRect/>
                      <a:stretch>
                        <a:fillRect/>
                      </a:stretch>
                    </p:blipFill>
                    <p:spPr bwMode="auto">
                      <a:xfrm>
                        <a:off x="4178300" y="3979859"/>
                        <a:ext cx="3835400" cy="1057275"/>
                      </a:xfrm>
                      <a:prstGeom prst="rect">
                        <a:avLst/>
                      </a:prstGeom>
                      <a:noFill/>
                      <a:ln w="22225">
                        <a:solidFill>
                          <a:schemeClr val="tx1"/>
                        </a:solidFill>
                      </a:ln>
                    </p:spPr>
                  </p:pic>
                </p:oleObj>
              </mc:Fallback>
            </mc:AlternateContent>
          </a:graphicData>
        </a:graphic>
      </p:graphicFrame>
    </p:spTree>
    <p:extLst>
      <p:ext uri="{BB962C8B-B14F-4D97-AF65-F5344CB8AC3E}">
        <p14:creationId xmlns:p14="http://schemas.microsoft.com/office/powerpoint/2010/main" val="36353194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Simplex Method</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buNone/>
                </a:pPr>
                <a:r>
                  <a:rPr lang="en-US" dirty="0">
                    <a:solidFill>
                      <a:schemeClr val="accent1"/>
                    </a:solidFill>
                  </a:rPr>
                  <a:t>The revised simplex method is exactly the same as the tableau simplex method.  The main difference is that it is based on matrix algebra while the tableau simplex method employs elementary row operations</a:t>
                </a:r>
              </a:p>
              <a:p>
                <a:pPr marL="0" indent="0" algn="just">
                  <a:buNone/>
                </a:pPr>
                <a:endParaRPr lang="en-US" dirty="0"/>
              </a:p>
              <a:p>
                <a:pPr marL="0" indent="0" algn="just">
                  <a:buNone/>
                </a:pPr>
                <a:r>
                  <a:rPr lang="en-US" b="1" u="sng" dirty="0"/>
                  <a:t>Procedure</a:t>
                </a:r>
                <a:r>
                  <a:rPr lang="en-US" dirty="0"/>
                  <a:t>:</a:t>
                </a:r>
              </a:p>
              <a:p>
                <a:pPr marL="514350" indent="-514350" algn="just">
                  <a:buFont typeface="+mj-lt"/>
                  <a:buAutoNum type="arabicPeriod"/>
                </a:pPr>
                <a:r>
                  <a:rPr lang="en-US" dirty="0"/>
                  <a:t>Construct a starting basic feasible solution and its associated basis </a:t>
                </a:r>
                <a:r>
                  <a:rPr lang="en-US" b="1" dirty="0"/>
                  <a:t>B</a:t>
                </a:r>
              </a:p>
              <a:p>
                <a:pPr marL="514350" indent="-514350" algn="just">
                  <a:buFont typeface="+mj-lt"/>
                  <a:buAutoNum type="arabicPeriod"/>
                </a:pPr>
                <a:r>
                  <a:rPr lang="en-US" dirty="0"/>
                  <a:t>Compute the inverse </a:t>
                </a:r>
                <a14:m>
                  <m:oMath xmlns:m="http://schemas.openxmlformats.org/officeDocument/2006/math">
                    <m:sSup>
                      <m:sSupPr>
                        <m:ctrlPr>
                          <a:rPr lang="en-US" i="1" smtClean="0">
                            <a:latin typeface="Cambria Math" panose="02040503050406030204" pitchFamily="18" charset="0"/>
                          </a:rPr>
                        </m:ctrlPr>
                      </m:sSupPr>
                      <m:e>
                        <m:r>
                          <a:rPr lang="en-US" b="1" i="0" smtClean="0">
                            <a:latin typeface="Cambria Math" panose="02040503050406030204" pitchFamily="18" charset="0"/>
                          </a:rPr>
                          <m:t>𝐁</m:t>
                        </m:r>
                      </m:e>
                      <m:sup>
                        <m:r>
                          <a:rPr lang="en-US" b="0" i="1" smtClean="0">
                            <a:latin typeface="Cambria Math" panose="02040503050406030204" pitchFamily="18" charset="0"/>
                          </a:rPr>
                          <m:t>−1</m:t>
                        </m:r>
                      </m:sup>
                    </m:sSup>
                  </m:oMath>
                </a14:m>
                <a:r>
                  <a:rPr lang="en-US" dirty="0"/>
                  <a:t>by using an appropriate inversion method</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3399" r="-1175"/>
                </a:stretch>
              </a:blipFill>
            </p:spPr>
            <p:txBody>
              <a:bodyPr/>
              <a:lstStyle/>
              <a:p>
                <a:r>
                  <a:rPr lang="en-US">
                    <a:noFill/>
                  </a:rPr>
                  <a:t> </a:t>
                </a:r>
              </a:p>
            </p:txBody>
          </p:sp>
        </mc:Fallback>
      </mc:AlternateContent>
    </p:spTree>
    <p:extLst>
      <p:ext uri="{BB962C8B-B14F-4D97-AF65-F5344CB8AC3E}">
        <p14:creationId xmlns:p14="http://schemas.microsoft.com/office/powerpoint/2010/main" val="7403697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Simplex Method</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514350" indent="-514350" algn="just">
                  <a:buFont typeface="+mj-lt"/>
                  <a:buAutoNum type="arabicPeriod" startAt="3"/>
                </a:pPr>
                <a:r>
                  <a:rPr lang="en-US" dirty="0"/>
                  <a:t>For each </a:t>
                </a:r>
                <a:r>
                  <a:rPr lang="en-US" dirty="0" err="1"/>
                  <a:t>nonbasic</a:t>
                </a:r>
                <a:r>
                  <a:rPr lang="en-US" dirty="0"/>
                  <a:t> variable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 , compute </a:t>
                </a:r>
              </a:p>
              <a:p>
                <a:pPr marL="0" indent="0" algn="just">
                  <a:buNone/>
                </a:pPr>
                <a:endParaRPr lang="en-US" dirty="0"/>
              </a:p>
              <a:p>
                <a:pPr marL="0" indent="0" algn="just">
                  <a:buNone/>
                </a:pPr>
                <a:endParaRPr lang="en-US" dirty="0"/>
              </a:p>
              <a:p>
                <a:pPr marL="0" indent="0" algn="just">
                  <a:buNone/>
                </a:pPr>
                <a:r>
                  <a:rPr lang="en-US" dirty="0"/>
                  <a:t>If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rPr>
                      <m:t> </m:t>
                    </m:r>
                  </m:oMath>
                </a14:m>
                <a:r>
                  <a:rPr lang="en-US" dirty="0"/>
                  <a:t>for all </a:t>
                </a:r>
                <a:r>
                  <a:rPr lang="en-US" dirty="0" err="1"/>
                  <a:t>nonbasic</a:t>
                </a:r>
                <a:r>
                  <a:rPr lang="en-US" dirty="0"/>
                  <a:t> variables, stop; the optimal solution is given by	 </a:t>
                </a:r>
              </a:p>
              <a:p>
                <a:pPr marL="0" indent="0" algn="just">
                  <a:buNone/>
                </a:pPr>
                <a:endParaRPr lang="en-US" dirty="0"/>
              </a:p>
              <a:p>
                <a:pPr marL="0" indent="0" algn="just">
                  <a:buNone/>
                </a:pPr>
                <a:endParaRPr lang="en-US" dirty="0"/>
              </a:p>
              <a:p>
                <a:pPr marL="0" indent="0" algn="just">
                  <a:buNone/>
                </a:pPr>
                <a:r>
                  <a:rPr lang="en-US" dirty="0"/>
                  <a:t>Else, select the entering variable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oMath>
                </a14:m>
                <a:r>
                  <a:rPr lang="en-US" dirty="0"/>
                  <a:t> as the </a:t>
                </a:r>
                <a:r>
                  <a:rPr lang="en-US" dirty="0" err="1"/>
                  <a:t>nonbasic</a:t>
                </a:r>
                <a:r>
                  <a:rPr lang="en-US" dirty="0"/>
                  <a:t> variable with the most positive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3258"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7CDDE6AF-B9F4-4B60-951F-B41C61A0A2BF}"/>
              </a:ext>
            </a:extLst>
          </p:cNvPr>
          <p:cNvGraphicFramePr>
            <a:graphicFrameLocks noChangeAspect="1"/>
          </p:cNvGraphicFramePr>
          <p:nvPr>
            <p:extLst>
              <p:ext uri="{D42A27DB-BD31-4B8C-83A1-F6EECF244321}">
                <p14:modId xmlns:p14="http://schemas.microsoft.com/office/powerpoint/2010/main" val="2572234808"/>
              </p:ext>
            </p:extLst>
          </p:nvPr>
        </p:nvGraphicFramePr>
        <p:xfrm>
          <a:off x="4144963" y="2314575"/>
          <a:ext cx="3073400" cy="512763"/>
        </p:xfrm>
        <a:graphic>
          <a:graphicData uri="http://schemas.openxmlformats.org/presentationml/2006/ole">
            <mc:AlternateContent xmlns:mc="http://schemas.openxmlformats.org/markup-compatibility/2006">
              <mc:Choice xmlns:v="urn:schemas-microsoft-com:vml" Requires="v">
                <p:oleObj spid="_x0000_s31807" name="Equation" r:id="rId4" imgW="3073320" imgH="507960" progId="Equation.DSMT4">
                  <p:embed/>
                </p:oleObj>
              </mc:Choice>
              <mc:Fallback>
                <p:oleObj name="Equation" r:id="rId4" imgW="3073320" imgH="507960" progId="Equation.DSMT4">
                  <p:embed/>
                  <p:pic>
                    <p:nvPicPr>
                      <p:cNvPr id="0" name="Object 1"/>
                      <p:cNvPicPr>
                        <a:picLocks noChangeAspect="1" noChangeArrowheads="1"/>
                      </p:cNvPicPr>
                      <p:nvPr/>
                    </p:nvPicPr>
                    <p:blipFill>
                      <a:blip r:embed="rId5"/>
                      <a:srcRect/>
                      <a:stretch>
                        <a:fillRect/>
                      </a:stretch>
                    </p:blipFill>
                    <p:spPr bwMode="auto">
                      <a:xfrm>
                        <a:off x="4144963" y="2314575"/>
                        <a:ext cx="3073400"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42D16192-4992-4178-83A7-DEA5372A0947}"/>
              </a:ext>
            </a:extLst>
          </p:cNvPr>
          <p:cNvGraphicFramePr>
            <a:graphicFrameLocks noChangeAspect="1"/>
          </p:cNvGraphicFramePr>
          <p:nvPr>
            <p:extLst>
              <p:ext uri="{D42A27DB-BD31-4B8C-83A1-F6EECF244321}">
                <p14:modId xmlns:p14="http://schemas.microsoft.com/office/powerpoint/2010/main" val="525424459"/>
              </p:ext>
            </p:extLst>
          </p:nvPr>
        </p:nvGraphicFramePr>
        <p:xfrm>
          <a:off x="3740155" y="4154488"/>
          <a:ext cx="4140200" cy="469900"/>
        </p:xfrm>
        <a:graphic>
          <a:graphicData uri="http://schemas.openxmlformats.org/presentationml/2006/ole">
            <mc:AlternateContent xmlns:mc="http://schemas.openxmlformats.org/markup-compatibility/2006">
              <mc:Choice xmlns:v="urn:schemas-microsoft-com:vml" Requires="v">
                <p:oleObj spid="_x0000_s31808" name="Equation" r:id="rId6" imgW="4140000" imgH="469800" progId="Equation.DSMT4">
                  <p:embed/>
                </p:oleObj>
              </mc:Choice>
              <mc:Fallback>
                <p:oleObj name="Equation" r:id="rId6" imgW="4140000" imgH="469800" progId="Equation.DSMT4">
                  <p:embed/>
                  <p:pic>
                    <p:nvPicPr>
                      <p:cNvPr id="0" name="Object 3"/>
                      <p:cNvPicPr>
                        <a:picLocks noChangeAspect="1" noChangeArrowheads="1"/>
                      </p:cNvPicPr>
                      <p:nvPr/>
                    </p:nvPicPr>
                    <p:blipFill>
                      <a:blip r:embed="rId7"/>
                      <a:srcRect/>
                      <a:stretch>
                        <a:fillRect/>
                      </a:stretch>
                    </p:blipFill>
                    <p:spPr bwMode="auto">
                      <a:xfrm>
                        <a:off x="3740155" y="4154488"/>
                        <a:ext cx="4140200" cy="469900"/>
                      </a:xfrm>
                      <a:prstGeom prst="rect">
                        <a:avLst/>
                      </a:prstGeom>
                      <a:noFill/>
                    </p:spPr>
                  </p:pic>
                </p:oleObj>
              </mc:Fallback>
            </mc:AlternateContent>
          </a:graphicData>
        </a:graphic>
      </p:graphicFrame>
    </p:spTree>
    <p:extLst>
      <p:ext uri="{BB962C8B-B14F-4D97-AF65-F5344CB8AC3E}">
        <p14:creationId xmlns:p14="http://schemas.microsoft.com/office/powerpoint/2010/main" val="292873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Concepts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buNone/>
                </a:pPr>
                <a:r>
                  <a:rPr lang="en-US" b="1" u="sng" dirty="0"/>
                  <a:t>Convert an LP to Standard Form</a:t>
                </a:r>
              </a:p>
              <a:p>
                <a:pPr marL="0" indent="0">
                  <a:buNone/>
                </a:pPr>
                <a:endParaRPr lang="en-US" dirty="0"/>
              </a:p>
              <a:p>
                <a:pPr marL="0" indent="0">
                  <a:buNone/>
                </a:pPr>
                <a:r>
                  <a:rPr lang="en-US" dirty="0"/>
                  <a:t>1.	max </a:t>
                </a:r>
                <a14:m>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𝑗</m:t>
                        </m:r>
                      </m:sub>
                      <m:sup/>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e>
                    </m:nary>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min </a:t>
                </a:r>
                <a14:m>
                  <m:oMath xmlns:m="http://schemas.openxmlformats.org/officeDocument/2006/math">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𝑗</m:t>
                        </m:r>
                      </m:sub>
                      <m:sup/>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𝑐</m:t>
                            </m:r>
                          </m:e>
                          <m:sub>
                            <m:r>
                              <a:rPr lang="en-US" i="1">
                                <a:latin typeface="Cambria Math" panose="02040503050406030204" pitchFamily="18" charset="0"/>
                              </a:rPr>
                              <m:t>𝑗</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e>
                    </m:nary>
                  </m:oMath>
                </a14:m>
                <a:r>
                  <a:rPr lang="en-US" dirty="0"/>
                  <a:t> </a:t>
                </a:r>
              </a:p>
              <a:p>
                <a:pPr marL="0" indent="0">
                  <a:buNone/>
                </a:pPr>
                <a:r>
                  <a:rPr lang="en-US" dirty="0"/>
                  <a:t>2.	 </a:t>
                </a:r>
                <a14:m>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𝑗</m:t>
                        </m:r>
                      </m:sub>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i="1">
                                <a:latin typeface="Cambria Math" panose="02040503050406030204" pitchFamily="18" charset="0"/>
                                <a:ea typeface="Cambria Math" panose="02040503050406030204" pitchFamily="18" charset="0"/>
                              </a:rPr>
                              <m:t>𝑖</m:t>
                            </m:r>
                          </m:sub>
                        </m:sSub>
                      </m:e>
                    </m:nary>
                  </m:oMath>
                </a14:m>
                <a:r>
                  <a:rPr lang="en-US" dirty="0"/>
                  <a:t> 	</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a:t>
                </a:r>
                <a14:m>
                  <m:oMath xmlns:m="http://schemas.openxmlformats.org/officeDocument/2006/math">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𝑗</m:t>
                        </m:r>
                      </m:sub>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i="1">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e>
                    </m:nary>
                  </m:oMath>
                </a14:m>
                <a:r>
                  <a:rPr lang="en-US" dirty="0"/>
                  <a:t>   	</a:t>
                </a:r>
              </a:p>
              <a:p>
                <a:pPr marL="0" indent="0">
                  <a:buNone/>
                </a:pPr>
                <a:r>
                  <a:rPr lang="en-US" dirty="0"/>
                  <a:t>	The added variable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oMath>
                </a14:m>
                <a:r>
                  <a:rPr lang="en-US" dirty="0"/>
                  <a:t>: </a:t>
                </a:r>
                <a:r>
                  <a:rPr lang="en-US" i="1" dirty="0"/>
                  <a:t>slack</a:t>
                </a:r>
                <a:r>
                  <a:rPr lang="en-US" dirty="0"/>
                  <a:t> variable for the constraint</a:t>
                </a:r>
              </a:p>
              <a:p>
                <a:pPr marL="0" indent="0">
                  <a:buNone/>
                </a:pPr>
                <a:r>
                  <a:rPr lang="en-US" dirty="0"/>
                  <a:t>3.	 </a:t>
                </a:r>
                <a14:m>
                  <m:oMath xmlns:m="http://schemas.openxmlformats.org/officeDocument/2006/math">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𝑗</m:t>
                        </m:r>
                      </m:sub>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i="1">
                                <a:latin typeface="Cambria Math" panose="02040503050406030204" pitchFamily="18" charset="0"/>
                                <a:ea typeface="Cambria Math" panose="02040503050406030204" pitchFamily="18" charset="0"/>
                              </a:rPr>
                              <m:t>𝑖</m:t>
                            </m:r>
                          </m:sub>
                        </m:sSub>
                      </m:e>
                    </m:nary>
                  </m:oMath>
                </a14:m>
                <a:r>
                  <a:rPr lang="en-US" dirty="0"/>
                  <a:t> 	</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a:t>
                </a:r>
                <a14:m>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i="1">
                            <a:latin typeface="Cambria Math" panose="02040503050406030204" pitchFamily="18" charset="0"/>
                          </a:rPr>
                          <m:t>𝑗</m:t>
                        </m:r>
                      </m:sub>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i="1">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≥0</m:t>
                        </m:r>
                      </m:e>
                    </m:nary>
                    <m:r>
                      <a:rPr lang="en-US" i="1">
                        <a:latin typeface="Cambria Math" panose="02040503050406030204" pitchFamily="18" charset="0"/>
                        <a:ea typeface="Cambria Math" panose="02040503050406030204" pitchFamily="18" charset="0"/>
                      </a:rPr>
                      <m:t> </m:t>
                    </m:r>
                  </m:oMath>
                </a14:m>
                <a:r>
                  <a:rPr lang="en-US" dirty="0"/>
                  <a:t>	  	</a:t>
                </a:r>
              </a:p>
              <a:p>
                <a:pPr marL="0" indent="0">
                  <a:buNone/>
                </a:pPr>
                <a:r>
                  <a:rPr lang="en-US" dirty="0"/>
                  <a:t>	The added variable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oMath>
                </a14:m>
                <a:r>
                  <a:rPr lang="en-US" dirty="0"/>
                  <a:t>: </a:t>
                </a:r>
                <a:r>
                  <a:rPr lang="en-US" i="1" dirty="0"/>
                  <a:t>surplus</a:t>
                </a:r>
                <a:r>
                  <a:rPr lang="en-US" dirty="0"/>
                  <a:t> or </a:t>
                </a:r>
                <a:r>
                  <a:rPr lang="en-US" i="1" dirty="0"/>
                  <a:t>excess</a:t>
                </a:r>
                <a:r>
                  <a:rPr lang="en-US" dirty="0"/>
                  <a:t> variable </a:t>
                </a:r>
              </a:p>
              <a:p>
                <a:pPr marL="0" indent="0">
                  <a:buNone/>
                </a:pPr>
                <a:r>
                  <a:rPr lang="en-US" dirty="0"/>
                  <a:t>4.	 </a:t>
                </a:r>
                <a14:m>
                  <m:oMath xmlns:m="http://schemas.openxmlformats.org/officeDocument/2006/math">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𝑗</m:t>
                        </m:r>
                      </m:sub>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i="1">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i="1">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&lt;0</m:t>
                        </m:r>
                      </m:e>
                    </m:nary>
                  </m:oMath>
                </a14:m>
                <a:r>
                  <a:rPr lang="en-US" dirty="0"/>
                  <a:t> 	</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a:t>
                </a:r>
                <a14:m>
                  <m:oMath xmlns:m="http://schemas.openxmlformats.org/officeDocument/2006/math">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𝑗</m:t>
                        </m:r>
                      </m:sub>
                      <m:sup/>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𝑎</m:t>
                            </m:r>
                          </m:e>
                          <m:sub>
                            <m:r>
                              <a:rPr lang="en-US" i="1">
                                <a:latin typeface="Cambria Math" panose="02040503050406030204" pitchFamily="18" charset="0"/>
                              </a:rPr>
                              <m:t>𝑖𝑗</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e>
                          <m:sub>
                            <m:r>
                              <a:rPr lang="en-US" i="1">
                                <a:latin typeface="Cambria Math" panose="02040503050406030204" pitchFamily="18" charset="0"/>
                                <a:ea typeface="Cambria Math" panose="02040503050406030204" pitchFamily="18" charset="0"/>
                              </a:rPr>
                              <m:t>𝑖</m:t>
                            </m:r>
                          </m:sub>
                        </m:sSub>
                      </m:e>
                    </m:nary>
                  </m:oMath>
                </a14:m>
                <a:r>
                  <a:rPr lang="en-US" dirty="0"/>
                  <a:t>	 	 	</a:t>
                </a:r>
              </a:p>
              <a:p>
                <a:pPr marL="514350" indent="-514350">
                  <a:buAutoNum type="arabicPeriod" startAt="5"/>
                </a:pPr>
                <a:r>
                  <a:rPr lang="en-US" dirty="0"/>
                  <a:t>     If variable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can have either nonnegative or negative values</a:t>
                </a:r>
              </a:p>
              <a:p>
                <a:pPr marL="0" indent="0">
                  <a:buNone/>
                </a:pPr>
                <a:r>
                  <a:rPr lang="en-US" dirty="0"/>
                  <a:t>	 then</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m:t>
                        </m:r>
                      </m:sub>
                      <m:sup>
                        <m:r>
                          <a:rPr lang="en-US" i="1">
                            <a:latin typeface="Cambria Math" panose="02040503050406030204" pitchFamily="18" charset="0"/>
                          </a:rPr>
                          <m:t>−</m:t>
                        </m:r>
                      </m:sup>
                    </m:sSubSup>
                  </m:oMath>
                </a14:m>
                <a:r>
                  <a:rPr lang="en-US" dirty="0"/>
                  <a:t> in which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966"/>
                </a:stretch>
              </a:blipFill>
            </p:spPr>
            <p:txBody>
              <a:bodyPr/>
              <a:lstStyle/>
              <a:p>
                <a:r>
                  <a:rPr lang="en-US">
                    <a:noFill/>
                  </a:rPr>
                  <a:t> </a:t>
                </a:r>
              </a:p>
            </p:txBody>
          </p:sp>
        </mc:Fallback>
      </mc:AlternateContent>
    </p:spTree>
    <p:extLst>
      <p:ext uri="{BB962C8B-B14F-4D97-AF65-F5344CB8AC3E}">
        <p14:creationId xmlns:p14="http://schemas.microsoft.com/office/powerpoint/2010/main" val="9079600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Simplex Method</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514350" indent="-514350" algn="just">
                  <a:buFont typeface="+mj-lt"/>
                  <a:buAutoNum type="arabicPeriod" startAt="4"/>
                </a:pPr>
                <a:r>
                  <a:rPr lang="en-US" dirty="0"/>
                  <a:t>Compute </a:t>
                </a:r>
                <a14:m>
                  <m:oMath xmlns:m="http://schemas.openxmlformats.org/officeDocument/2006/math">
                    <m:sSup>
                      <m:sSupPr>
                        <m:ctrlPr>
                          <a:rPr lang="en-US" i="1">
                            <a:latin typeface="Cambria Math" panose="02040503050406030204" pitchFamily="18" charset="0"/>
                          </a:rPr>
                        </m:ctrlPr>
                      </m:sSupPr>
                      <m:e>
                        <m:r>
                          <a:rPr lang="en-US" b="1">
                            <a:latin typeface="Cambria Math" panose="02040503050406030204" pitchFamily="18" charset="0"/>
                          </a:rPr>
                          <m:t>𝐁</m:t>
                        </m:r>
                      </m:e>
                      <m:sup>
                        <m:r>
                          <a:rPr lang="en-US" i="1">
                            <a:latin typeface="Cambria Math" panose="02040503050406030204" pitchFamily="18" charset="0"/>
                          </a:rPr>
                          <m:t>−1</m:t>
                        </m:r>
                      </m:sup>
                    </m:sSup>
                    <m:sSub>
                      <m:sSubPr>
                        <m:ctrlPr>
                          <a:rPr lang="en-US" i="1">
                            <a:latin typeface="Cambria Math" panose="02040503050406030204" pitchFamily="18" charset="0"/>
                          </a:rPr>
                        </m:ctrlPr>
                      </m:sSubPr>
                      <m:e>
                        <m:r>
                          <a:rPr lang="en-US" b="1">
                            <a:latin typeface="Cambria Math" panose="02040503050406030204" pitchFamily="18" charset="0"/>
                          </a:rPr>
                          <m:t>𝐀</m:t>
                        </m:r>
                      </m:e>
                      <m:sub>
                        <m:r>
                          <a:rPr lang="en-US" i="1">
                            <a:latin typeface="Cambria Math" panose="02040503050406030204" pitchFamily="18" charset="0"/>
                          </a:rPr>
                          <m:t>𝑗</m:t>
                        </m:r>
                      </m:sub>
                    </m:sSub>
                  </m:oMath>
                </a14:m>
                <a:r>
                  <a:rPr lang="en-US" dirty="0"/>
                  <a:t> </a:t>
                </a:r>
              </a:p>
              <a:p>
                <a:pPr marL="0" indent="0" algn="just">
                  <a:buNone/>
                </a:pPr>
                <a:endParaRPr lang="en-US" dirty="0"/>
              </a:p>
              <a:p>
                <a:pPr marL="0" indent="0" algn="just">
                  <a:buNone/>
                </a:pPr>
                <a:r>
                  <a:rPr lang="en-US" dirty="0"/>
                  <a:t>If all elements of </a:t>
                </a:r>
                <a14:m>
                  <m:oMath xmlns:m="http://schemas.openxmlformats.org/officeDocument/2006/math">
                    <m:sSup>
                      <m:sSupPr>
                        <m:ctrlPr>
                          <a:rPr lang="en-US" i="1">
                            <a:latin typeface="Cambria Math" panose="02040503050406030204" pitchFamily="18" charset="0"/>
                          </a:rPr>
                        </m:ctrlPr>
                      </m:sSupPr>
                      <m:e>
                        <m:r>
                          <a:rPr lang="en-US" b="1">
                            <a:latin typeface="Cambria Math" panose="02040503050406030204" pitchFamily="18" charset="0"/>
                          </a:rPr>
                          <m:t>𝐁</m:t>
                        </m:r>
                      </m:e>
                      <m:sup>
                        <m:r>
                          <a:rPr lang="en-US" i="1">
                            <a:latin typeface="Cambria Math" panose="02040503050406030204" pitchFamily="18" charset="0"/>
                          </a:rPr>
                          <m:t>−1</m:t>
                        </m:r>
                      </m:sup>
                    </m:sSup>
                    <m:sSub>
                      <m:sSubPr>
                        <m:ctrlPr>
                          <a:rPr lang="en-US" i="1">
                            <a:latin typeface="Cambria Math" panose="02040503050406030204" pitchFamily="18" charset="0"/>
                          </a:rPr>
                        </m:ctrlPr>
                      </m:sSubPr>
                      <m:e>
                        <m:r>
                          <a:rPr lang="en-US" b="1">
                            <a:latin typeface="Cambria Math" panose="02040503050406030204" pitchFamily="18" charset="0"/>
                          </a:rPr>
                          <m:t>𝐀</m:t>
                        </m:r>
                      </m:e>
                      <m:sub>
                        <m:r>
                          <a:rPr lang="en-US" i="1">
                            <a:latin typeface="Cambria Math" panose="02040503050406030204" pitchFamily="18" charset="0"/>
                          </a:rPr>
                          <m:t>𝑗</m:t>
                        </m:r>
                      </m:sub>
                    </m:sSub>
                  </m:oMath>
                </a14:m>
                <a:r>
                  <a:rPr lang="en-US" dirty="0"/>
                  <a:t> are negative or zero, stop; the problem is unbounded</a:t>
                </a:r>
              </a:p>
              <a:p>
                <a:pPr marL="0" indent="0" algn="just">
                  <a:buNone/>
                </a:pPr>
                <a:endParaRPr lang="en-US" dirty="0"/>
              </a:p>
              <a:p>
                <a:pPr marL="0" indent="0" algn="just">
                  <a:buNone/>
                </a:pPr>
                <a:r>
                  <a:rPr lang="en-US" dirty="0"/>
                  <a:t>Else, compute </a:t>
                </a:r>
                <a14:m>
                  <m:oMath xmlns:m="http://schemas.openxmlformats.org/officeDocument/2006/math">
                    <m:sSup>
                      <m:sSupPr>
                        <m:ctrlPr>
                          <a:rPr lang="en-US" i="1">
                            <a:latin typeface="Cambria Math" panose="02040503050406030204" pitchFamily="18" charset="0"/>
                          </a:rPr>
                        </m:ctrlPr>
                      </m:sSupPr>
                      <m:e>
                        <m:r>
                          <a:rPr lang="en-US" b="1">
                            <a:latin typeface="Cambria Math" panose="02040503050406030204" pitchFamily="18" charset="0"/>
                          </a:rPr>
                          <m:t>𝐁</m:t>
                        </m:r>
                      </m:e>
                      <m:sup>
                        <m:r>
                          <a:rPr lang="en-US" i="1">
                            <a:latin typeface="Cambria Math" panose="02040503050406030204" pitchFamily="18" charset="0"/>
                          </a:rPr>
                          <m:t>−1</m:t>
                        </m:r>
                      </m:sup>
                    </m:sSup>
                    <m:r>
                      <a:rPr lang="en-US" b="1" i="0" smtClean="0">
                        <a:latin typeface="Cambria Math" panose="02040503050406030204" pitchFamily="18" charset="0"/>
                      </a:rPr>
                      <m:t>𝐛</m:t>
                    </m:r>
                  </m:oMath>
                </a14:m>
                <a:r>
                  <a:rPr lang="en-US" dirty="0"/>
                  <a:t> and use the feasibility condition to determine the leaving variable among the current basic variables.</a:t>
                </a:r>
              </a:p>
              <a:p>
                <a:pPr marL="0" indent="0" algn="just">
                  <a:buNone/>
                </a:pPr>
                <a:endParaRPr lang="en-US" dirty="0"/>
              </a:p>
              <a:p>
                <a:pPr marL="514350" indent="-514350" algn="just">
                  <a:buFont typeface="+mj-lt"/>
                  <a:buAutoNum type="arabicPeriod" startAt="5"/>
                </a:pPr>
                <a:r>
                  <a:rPr lang="en-US" dirty="0"/>
                  <a:t>Form a new basis by replacing the leaving vector by the entering vector in the current basis </a:t>
                </a:r>
                <a:r>
                  <a:rPr lang="en-US" b="1" dirty="0"/>
                  <a:t>B</a:t>
                </a:r>
                <a:r>
                  <a:rPr lang="en-US" dirty="0"/>
                  <a:t>.  Start a new iteration</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833" r="-999"/>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999001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Simplex Method</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 14</a:t>
            </a:r>
            <a:r>
              <a:rPr lang="en-US" dirty="0"/>
              <a:t>: </a:t>
            </a:r>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6BF57B51-5376-4218-9BF7-30D7A2A80B95}"/>
              </a:ext>
            </a:extLst>
          </p:cNvPr>
          <p:cNvPicPr>
            <a:picLocks noChangeAspect="1"/>
          </p:cNvPicPr>
          <p:nvPr/>
        </p:nvPicPr>
        <p:blipFill>
          <a:blip r:embed="rId2"/>
          <a:stretch>
            <a:fillRect/>
          </a:stretch>
        </p:blipFill>
        <p:spPr>
          <a:xfrm>
            <a:off x="1322223" y="2305102"/>
            <a:ext cx="9243581" cy="3287315"/>
          </a:xfrm>
          <a:prstGeom prst="rect">
            <a:avLst/>
          </a:prstGeom>
        </p:spPr>
      </p:pic>
    </p:spTree>
    <p:extLst>
      <p:ext uri="{BB962C8B-B14F-4D97-AF65-F5344CB8AC3E}">
        <p14:creationId xmlns:p14="http://schemas.microsoft.com/office/powerpoint/2010/main" val="10418123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Simplex Method</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buNone/>
                </a:pPr>
                <a:r>
                  <a:rPr lang="en-US" sz="2400" u="sng" dirty="0"/>
                  <a:t>Iteration 0</a:t>
                </a:r>
                <a:r>
                  <a:rPr lang="en-US" sz="2400" dirty="0"/>
                  <a:t>:  	 	 </a:t>
                </a:r>
              </a:p>
              <a:p>
                <a:pPr marL="0" indent="0" algn="just">
                  <a:buNone/>
                </a:pPr>
                <a:r>
                  <a:rPr lang="en-US" sz="2400" dirty="0"/>
                  <a:t>			 </a:t>
                </a:r>
              </a:p>
              <a:p>
                <a:pPr marL="0" indent="0" algn="just">
                  <a:buNone/>
                </a:pPr>
                <a:r>
                  <a:rPr lang="en-US" sz="2400" dirty="0"/>
                  <a:t>			 </a:t>
                </a:r>
              </a:p>
              <a:p>
                <a:pPr marL="0" indent="0" algn="just">
                  <a:buNone/>
                </a:pPr>
                <a:r>
                  <a:rPr lang="en-US" sz="2400" dirty="0"/>
                  <a:t>Thus:			 </a:t>
                </a:r>
              </a:p>
              <a:p>
                <a:pPr marL="0" indent="0" algn="just">
                  <a:buNone/>
                </a:pPr>
                <a:r>
                  <a:rPr lang="en-US" sz="2400" dirty="0"/>
                  <a:t>			 </a:t>
                </a:r>
              </a:p>
              <a:p>
                <a:pPr marL="0" indent="0" algn="just">
                  <a:buNone/>
                </a:pPr>
                <a:endParaRPr lang="en-US" sz="2400" dirty="0"/>
              </a:p>
              <a:p>
                <a:pPr marL="0" indent="0" algn="just">
                  <a:buNone/>
                </a:pPr>
                <a:r>
                  <a:rPr lang="en-US" sz="2400" dirty="0"/>
                  <a:t>Check for optimality:	 </a:t>
                </a:r>
              </a:p>
              <a:p>
                <a:pPr marL="0" indent="0" algn="just">
                  <a:buNone/>
                </a:pPr>
                <a:r>
                  <a:rPr lang="en-US" sz="2400" dirty="0"/>
                  <a:t> </a:t>
                </a:r>
              </a:p>
              <a:p>
                <a:pPr marL="0" indent="0" algn="just">
                  <a:buNone/>
                </a:pPr>
                <a:endParaRPr lang="en-US" sz="2400" i="1" dirty="0">
                  <a:latin typeface="Cambria Math" panose="02040503050406030204" pitchFamily="18" charset="0"/>
                  <a:ea typeface="Cambria Math" panose="02040503050406030204" pitchFamily="18" charset="0"/>
                </a:endParaRPr>
              </a:p>
              <a:p>
                <a:pPr marL="0" indent="0" algn="just">
                  <a:buNone/>
                </a:pP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  </a:t>
                </a:r>
                <a14:m>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a14:m>
                <a:r>
                  <a:rPr lang="en-US" sz="2400" dirty="0"/>
                  <a:t> is the entering variable</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881" t="-2691"/>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7BA14FA-BB3C-4EF1-A635-369361403E8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2DD5ABAD-F113-4D83-B842-DA7457A653D9}"/>
              </a:ext>
            </a:extLst>
          </p:cNvPr>
          <p:cNvGraphicFramePr>
            <a:graphicFrameLocks noChangeAspect="1"/>
          </p:cNvGraphicFramePr>
          <p:nvPr>
            <p:extLst>
              <p:ext uri="{D42A27DB-BD31-4B8C-83A1-F6EECF244321}">
                <p14:modId xmlns:p14="http://schemas.microsoft.com/office/powerpoint/2010/main" val="3717513605"/>
              </p:ext>
            </p:extLst>
          </p:nvPr>
        </p:nvGraphicFramePr>
        <p:xfrm>
          <a:off x="3319463" y="1597440"/>
          <a:ext cx="5554662" cy="503238"/>
        </p:xfrm>
        <a:graphic>
          <a:graphicData uri="http://schemas.openxmlformats.org/presentationml/2006/ole">
            <mc:AlternateContent xmlns:mc="http://schemas.openxmlformats.org/markup-compatibility/2006">
              <mc:Choice xmlns:v="urn:schemas-microsoft-com:vml" Requires="v">
                <p:oleObj spid="_x0000_s32965" name="Equation" r:id="rId4" imgW="5562360" imgH="507960" progId="Equation.DSMT4">
                  <p:embed/>
                </p:oleObj>
              </mc:Choice>
              <mc:Fallback>
                <p:oleObj name="Equation" r:id="rId4" imgW="5562360" imgH="507960" progId="Equation.DSMT4">
                  <p:embed/>
                  <p:pic>
                    <p:nvPicPr>
                      <p:cNvPr id="0" name="Object 1"/>
                      <p:cNvPicPr>
                        <a:picLocks noChangeAspect="1" noChangeArrowheads="1"/>
                      </p:cNvPicPr>
                      <p:nvPr/>
                    </p:nvPicPr>
                    <p:blipFill>
                      <a:blip r:embed="rId5"/>
                      <a:srcRect/>
                      <a:stretch>
                        <a:fillRect/>
                      </a:stretch>
                    </p:blipFill>
                    <p:spPr bwMode="auto">
                      <a:xfrm>
                        <a:off x="3319463" y="1597440"/>
                        <a:ext cx="5554662"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a:extLst>
              <a:ext uri="{FF2B5EF4-FFF2-40B4-BE49-F238E27FC236}">
                <a16:creationId xmlns:a16="http://schemas.microsoft.com/office/drawing/2014/main" id="{AAD39D68-566B-42ED-BDF4-3E99E6019C4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C9CA5598-92B1-4D40-854F-FE3AC316D403}"/>
              </a:ext>
            </a:extLst>
          </p:cNvPr>
          <p:cNvGraphicFramePr>
            <a:graphicFrameLocks noChangeAspect="1"/>
          </p:cNvGraphicFramePr>
          <p:nvPr>
            <p:extLst>
              <p:ext uri="{D42A27DB-BD31-4B8C-83A1-F6EECF244321}">
                <p14:modId xmlns:p14="http://schemas.microsoft.com/office/powerpoint/2010/main" val="2461384357"/>
              </p:ext>
            </p:extLst>
          </p:nvPr>
        </p:nvGraphicFramePr>
        <p:xfrm>
          <a:off x="3308423" y="2183711"/>
          <a:ext cx="3576637" cy="431800"/>
        </p:xfrm>
        <a:graphic>
          <a:graphicData uri="http://schemas.openxmlformats.org/presentationml/2006/ole">
            <mc:AlternateContent xmlns:mc="http://schemas.openxmlformats.org/markup-compatibility/2006">
              <mc:Choice xmlns:v="urn:schemas-microsoft-com:vml" Requires="v">
                <p:oleObj spid="_x0000_s32966" name="Equation" r:id="rId6" imgW="3581280" imgH="431640" progId="Equation.DSMT4">
                  <p:embed/>
                </p:oleObj>
              </mc:Choice>
              <mc:Fallback>
                <p:oleObj name="Equation" r:id="rId6" imgW="3581280" imgH="431640" progId="Equation.DSMT4">
                  <p:embed/>
                  <p:pic>
                    <p:nvPicPr>
                      <p:cNvPr id="0" name="Object 3"/>
                      <p:cNvPicPr>
                        <a:picLocks noChangeAspect="1" noChangeArrowheads="1"/>
                      </p:cNvPicPr>
                      <p:nvPr/>
                    </p:nvPicPr>
                    <p:blipFill>
                      <a:blip r:embed="rId7"/>
                      <a:srcRect/>
                      <a:stretch>
                        <a:fillRect/>
                      </a:stretch>
                    </p:blipFill>
                    <p:spPr bwMode="auto">
                      <a:xfrm>
                        <a:off x="3308423" y="2183711"/>
                        <a:ext cx="357663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a:extLst>
              <a:ext uri="{FF2B5EF4-FFF2-40B4-BE49-F238E27FC236}">
                <a16:creationId xmlns:a16="http://schemas.microsoft.com/office/drawing/2014/main" id="{5EAC6C47-4E33-446F-8DA2-CD68658A4A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76D47778-87CC-436B-9CE7-40057AC29E9D}"/>
              </a:ext>
            </a:extLst>
          </p:cNvPr>
          <p:cNvGraphicFramePr>
            <a:graphicFrameLocks noChangeAspect="1"/>
          </p:cNvGraphicFramePr>
          <p:nvPr>
            <p:extLst>
              <p:ext uri="{D42A27DB-BD31-4B8C-83A1-F6EECF244321}">
                <p14:modId xmlns:p14="http://schemas.microsoft.com/office/powerpoint/2010/main" val="432071556"/>
              </p:ext>
            </p:extLst>
          </p:nvPr>
        </p:nvGraphicFramePr>
        <p:xfrm>
          <a:off x="3367022" y="2646778"/>
          <a:ext cx="889000" cy="419100"/>
        </p:xfrm>
        <a:graphic>
          <a:graphicData uri="http://schemas.openxmlformats.org/presentationml/2006/ole">
            <mc:AlternateContent xmlns:mc="http://schemas.openxmlformats.org/markup-compatibility/2006">
              <mc:Choice xmlns:v="urn:schemas-microsoft-com:vml" Requires="v">
                <p:oleObj spid="_x0000_s32967" name="Equation" r:id="rId8" imgW="888840" imgH="419040" progId="Equation.DSMT4">
                  <p:embed/>
                </p:oleObj>
              </mc:Choice>
              <mc:Fallback>
                <p:oleObj name="Equation" r:id="rId8" imgW="888840" imgH="419040" progId="Equation.DSMT4">
                  <p:embed/>
                  <p:pic>
                    <p:nvPicPr>
                      <p:cNvPr id="0" name="Object 5"/>
                      <p:cNvPicPr>
                        <a:picLocks noChangeAspect="1" noChangeArrowheads="1"/>
                      </p:cNvPicPr>
                      <p:nvPr/>
                    </p:nvPicPr>
                    <p:blipFill>
                      <a:blip r:embed="rId9"/>
                      <a:srcRect/>
                      <a:stretch>
                        <a:fillRect/>
                      </a:stretch>
                    </p:blipFill>
                    <p:spPr bwMode="auto">
                      <a:xfrm>
                        <a:off x="3367022" y="2646778"/>
                        <a:ext cx="8890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8">
            <a:extLst>
              <a:ext uri="{FF2B5EF4-FFF2-40B4-BE49-F238E27FC236}">
                <a16:creationId xmlns:a16="http://schemas.microsoft.com/office/drawing/2014/main" id="{ADC55DF5-7C25-4BCB-B91E-47A0EC9B0D6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61742263-B393-44C1-B366-023529F2D6AD}"/>
              </a:ext>
            </a:extLst>
          </p:cNvPr>
          <p:cNvGraphicFramePr>
            <a:graphicFrameLocks noChangeAspect="1"/>
          </p:cNvGraphicFramePr>
          <p:nvPr>
            <p:extLst>
              <p:ext uri="{D42A27DB-BD31-4B8C-83A1-F6EECF244321}">
                <p14:modId xmlns:p14="http://schemas.microsoft.com/office/powerpoint/2010/main" val="3779734153"/>
              </p:ext>
            </p:extLst>
          </p:nvPr>
        </p:nvGraphicFramePr>
        <p:xfrm>
          <a:off x="3035300" y="3146425"/>
          <a:ext cx="3462338" cy="503238"/>
        </p:xfrm>
        <a:graphic>
          <a:graphicData uri="http://schemas.openxmlformats.org/presentationml/2006/ole">
            <mc:AlternateContent xmlns:mc="http://schemas.openxmlformats.org/markup-compatibility/2006">
              <mc:Choice xmlns:v="urn:schemas-microsoft-com:vml" Requires="v">
                <p:oleObj spid="_x0000_s32968" name="Equation" r:id="rId10" imgW="3466800" imgH="507960" progId="Equation.DSMT4">
                  <p:embed/>
                </p:oleObj>
              </mc:Choice>
              <mc:Fallback>
                <p:oleObj name="Equation" r:id="rId10" imgW="3466800" imgH="507960" progId="Equation.DSMT4">
                  <p:embed/>
                  <p:pic>
                    <p:nvPicPr>
                      <p:cNvPr id="0" name="Object 7"/>
                      <p:cNvPicPr>
                        <a:picLocks noChangeAspect="1" noChangeArrowheads="1"/>
                      </p:cNvPicPr>
                      <p:nvPr/>
                    </p:nvPicPr>
                    <p:blipFill>
                      <a:blip r:embed="rId11"/>
                      <a:srcRect/>
                      <a:stretch>
                        <a:fillRect/>
                      </a:stretch>
                    </p:blipFill>
                    <p:spPr bwMode="auto">
                      <a:xfrm>
                        <a:off x="3035300" y="3146425"/>
                        <a:ext cx="3462338"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0">
            <a:extLst>
              <a:ext uri="{FF2B5EF4-FFF2-40B4-BE49-F238E27FC236}">
                <a16:creationId xmlns:a16="http://schemas.microsoft.com/office/drawing/2014/main" id="{5D8B472C-1A03-4FFD-84B2-03D90AB1448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F6490E4F-9088-457A-B1D4-210D3F90F590}"/>
              </a:ext>
            </a:extLst>
          </p:cNvPr>
          <p:cNvGraphicFramePr>
            <a:graphicFrameLocks noChangeAspect="1"/>
          </p:cNvGraphicFramePr>
          <p:nvPr>
            <p:extLst>
              <p:ext uri="{D42A27DB-BD31-4B8C-83A1-F6EECF244321}">
                <p14:modId xmlns:p14="http://schemas.microsoft.com/office/powerpoint/2010/main" val="2524289485"/>
              </p:ext>
            </p:extLst>
          </p:nvPr>
        </p:nvGraphicFramePr>
        <p:xfrm>
          <a:off x="3060699" y="3690938"/>
          <a:ext cx="1668463" cy="460375"/>
        </p:xfrm>
        <a:graphic>
          <a:graphicData uri="http://schemas.openxmlformats.org/presentationml/2006/ole">
            <mc:AlternateContent xmlns:mc="http://schemas.openxmlformats.org/markup-compatibility/2006">
              <mc:Choice xmlns:v="urn:schemas-microsoft-com:vml" Requires="v">
                <p:oleObj spid="_x0000_s32969" name="Equation" r:id="rId12" imgW="1663560" imgH="457200" progId="Equation.DSMT4">
                  <p:embed/>
                </p:oleObj>
              </mc:Choice>
              <mc:Fallback>
                <p:oleObj name="Equation" r:id="rId12" imgW="1663560" imgH="457200" progId="Equation.DSMT4">
                  <p:embed/>
                  <p:pic>
                    <p:nvPicPr>
                      <p:cNvPr id="0" name="Object 9"/>
                      <p:cNvPicPr>
                        <a:picLocks noChangeAspect="1" noChangeArrowheads="1"/>
                      </p:cNvPicPr>
                      <p:nvPr/>
                    </p:nvPicPr>
                    <p:blipFill>
                      <a:blip r:embed="rId13"/>
                      <a:srcRect/>
                      <a:stretch>
                        <a:fillRect/>
                      </a:stretch>
                    </p:blipFill>
                    <p:spPr bwMode="auto">
                      <a:xfrm>
                        <a:off x="3060699" y="3690938"/>
                        <a:ext cx="1668463"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2">
            <a:extLst>
              <a:ext uri="{FF2B5EF4-FFF2-40B4-BE49-F238E27FC236}">
                <a16:creationId xmlns:a16="http://schemas.microsoft.com/office/drawing/2014/main" id="{C1555100-9696-4D07-BFDC-990BE9C739D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7CD0BE0E-83BE-460E-8B4B-6F5B887EFA9A}"/>
              </a:ext>
            </a:extLst>
          </p:cNvPr>
          <p:cNvGraphicFramePr>
            <a:graphicFrameLocks noChangeAspect="1"/>
          </p:cNvGraphicFramePr>
          <p:nvPr>
            <p:extLst>
              <p:ext uri="{D42A27DB-BD31-4B8C-83A1-F6EECF244321}">
                <p14:modId xmlns:p14="http://schemas.microsoft.com/office/powerpoint/2010/main" val="1432383955"/>
              </p:ext>
            </p:extLst>
          </p:nvPr>
        </p:nvGraphicFramePr>
        <p:xfrm>
          <a:off x="4727575" y="4486275"/>
          <a:ext cx="2738438" cy="461963"/>
        </p:xfrm>
        <a:graphic>
          <a:graphicData uri="http://schemas.openxmlformats.org/presentationml/2006/ole">
            <mc:AlternateContent xmlns:mc="http://schemas.openxmlformats.org/markup-compatibility/2006">
              <mc:Choice xmlns:v="urn:schemas-microsoft-com:vml" Requires="v">
                <p:oleObj spid="_x0000_s32970" name="Equation" r:id="rId14" imgW="2743200" imgH="457200" progId="Equation.DSMT4">
                  <p:embed/>
                </p:oleObj>
              </mc:Choice>
              <mc:Fallback>
                <p:oleObj name="Equation" r:id="rId14" imgW="2743200" imgH="457200" progId="Equation.DSMT4">
                  <p:embed/>
                  <p:pic>
                    <p:nvPicPr>
                      <p:cNvPr id="0" name="Object 11"/>
                      <p:cNvPicPr>
                        <a:picLocks noChangeAspect="1" noChangeArrowheads="1"/>
                      </p:cNvPicPr>
                      <p:nvPr/>
                    </p:nvPicPr>
                    <p:blipFill>
                      <a:blip r:embed="rId15"/>
                      <a:srcRect/>
                      <a:stretch>
                        <a:fillRect/>
                      </a:stretch>
                    </p:blipFill>
                    <p:spPr bwMode="auto">
                      <a:xfrm>
                        <a:off x="4727575" y="4486275"/>
                        <a:ext cx="2738438"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a:extLst>
              <a:ext uri="{FF2B5EF4-FFF2-40B4-BE49-F238E27FC236}">
                <a16:creationId xmlns:a16="http://schemas.microsoft.com/office/drawing/2014/main" id="{629B4BEA-0BAA-44DA-9717-E5F6CBCF932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2404E02D-F368-4EE2-AEEA-E5062BE64E4D}"/>
              </a:ext>
            </a:extLst>
          </p:cNvPr>
          <p:cNvGraphicFramePr>
            <a:graphicFrameLocks noChangeAspect="1"/>
          </p:cNvGraphicFramePr>
          <p:nvPr>
            <p:extLst>
              <p:ext uri="{D42A27DB-BD31-4B8C-83A1-F6EECF244321}">
                <p14:modId xmlns:p14="http://schemas.microsoft.com/office/powerpoint/2010/main" val="1041587273"/>
              </p:ext>
            </p:extLst>
          </p:nvPr>
        </p:nvGraphicFramePr>
        <p:xfrm>
          <a:off x="3760788" y="4916488"/>
          <a:ext cx="5976937" cy="554037"/>
        </p:xfrm>
        <a:graphic>
          <a:graphicData uri="http://schemas.openxmlformats.org/presentationml/2006/ole">
            <mc:AlternateContent xmlns:mc="http://schemas.openxmlformats.org/markup-compatibility/2006">
              <mc:Choice xmlns:v="urn:schemas-microsoft-com:vml" Requires="v">
                <p:oleObj spid="_x0000_s32971" name="Equation" r:id="rId16" imgW="5981400" imgH="558720" progId="Equation.DSMT4">
                  <p:embed/>
                </p:oleObj>
              </mc:Choice>
              <mc:Fallback>
                <p:oleObj name="Equation" r:id="rId16" imgW="5981400" imgH="558720" progId="Equation.DSMT4">
                  <p:embed/>
                  <p:pic>
                    <p:nvPicPr>
                      <p:cNvPr id="0" name="Object 13"/>
                      <p:cNvPicPr>
                        <a:picLocks noChangeAspect="1" noChangeArrowheads="1"/>
                      </p:cNvPicPr>
                      <p:nvPr/>
                    </p:nvPicPr>
                    <p:blipFill>
                      <a:blip r:embed="rId17"/>
                      <a:srcRect/>
                      <a:stretch>
                        <a:fillRect/>
                      </a:stretch>
                    </p:blipFill>
                    <p:spPr bwMode="auto">
                      <a:xfrm>
                        <a:off x="3760788" y="4916488"/>
                        <a:ext cx="5976937"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760919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Simplex Method</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sz="2400" dirty="0"/>
                  <a:t>Check feasibility condition:	 </a:t>
                </a:r>
              </a:p>
              <a:p>
                <a:pPr marL="0" indent="0" algn="just">
                  <a:buNone/>
                </a:pPr>
                <a:r>
                  <a:rPr lang="en-US" sz="2400" dirty="0"/>
                  <a:t>					 </a:t>
                </a:r>
              </a:p>
              <a:p>
                <a:pPr marL="0" indent="0" algn="just">
                  <a:buNone/>
                </a:pPr>
                <a:endParaRPr lang="en-US" sz="2400" dirty="0"/>
              </a:p>
              <a:p>
                <a:pPr marL="0" indent="0" algn="just">
                  <a:buNone/>
                </a:pPr>
                <a:r>
                  <a:rPr lang="en-US" sz="2400" dirty="0"/>
                  <a:t>Hence, 	 </a:t>
                </a:r>
              </a:p>
              <a:p>
                <a:pPr marL="0" indent="0" algn="just">
                  <a:buNone/>
                </a:pPr>
                <a:endParaRPr lang="en-US" sz="2400" i="1" dirty="0">
                  <a:latin typeface="Cambria Math" panose="02040503050406030204" pitchFamily="18" charset="0"/>
                  <a:ea typeface="Cambria Math" panose="02040503050406030204" pitchFamily="18" charset="0"/>
                </a:endParaRPr>
              </a:p>
              <a:p>
                <a:pPr marL="0" indent="0" algn="just">
                  <a:buNone/>
                </a:pP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b="0" i="1" dirty="0" smtClean="0">
                            <a:latin typeface="Cambria Math" panose="02040503050406030204" pitchFamily="18" charset="0"/>
                          </a:rPr>
                          <m:t>3</m:t>
                        </m:r>
                      </m:sub>
                    </m:sSub>
                  </m:oMath>
                </a14:m>
                <a:r>
                  <a:rPr lang="en-US" sz="2400" dirty="0"/>
                  <a:t>  is the leaving variable</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881" t="-1841"/>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04FA632-DAF5-48D4-B457-BC455FCFB5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E049106B-B2F5-421A-9F63-94779DBD32C4}"/>
              </a:ext>
            </a:extLst>
          </p:cNvPr>
          <p:cNvGraphicFramePr>
            <a:graphicFrameLocks noChangeAspect="1"/>
          </p:cNvGraphicFramePr>
          <p:nvPr>
            <p:extLst>
              <p:ext uri="{D42A27DB-BD31-4B8C-83A1-F6EECF244321}">
                <p14:modId xmlns:p14="http://schemas.microsoft.com/office/powerpoint/2010/main" val="548000538"/>
              </p:ext>
            </p:extLst>
          </p:nvPr>
        </p:nvGraphicFramePr>
        <p:xfrm>
          <a:off x="4988269" y="1671569"/>
          <a:ext cx="3462337" cy="503238"/>
        </p:xfrm>
        <a:graphic>
          <a:graphicData uri="http://schemas.openxmlformats.org/presentationml/2006/ole">
            <mc:AlternateContent xmlns:mc="http://schemas.openxmlformats.org/markup-compatibility/2006">
              <mc:Choice xmlns:v="urn:schemas-microsoft-com:vml" Requires="v">
                <p:oleObj spid="_x0000_s33874" name="Equation" r:id="rId4" imgW="3466800" imgH="507960" progId="Equation.DSMT4">
                  <p:embed/>
                </p:oleObj>
              </mc:Choice>
              <mc:Fallback>
                <p:oleObj name="Equation" r:id="rId4" imgW="3466800" imgH="507960" progId="Equation.DSMT4">
                  <p:embed/>
                  <p:pic>
                    <p:nvPicPr>
                      <p:cNvPr id="0" name="Object 1"/>
                      <p:cNvPicPr>
                        <a:picLocks noChangeAspect="1" noChangeArrowheads="1"/>
                      </p:cNvPicPr>
                      <p:nvPr/>
                    </p:nvPicPr>
                    <p:blipFill>
                      <a:blip r:embed="rId5"/>
                      <a:srcRect/>
                      <a:stretch>
                        <a:fillRect/>
                      </a:stretch>
                    </p:blipFill>
                    <p:spPr bwMode="auto">
                      <a:xfrm>
                        <a:off x="4988269" y="1671569"/>
                        <a:ext cx="3462337"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a:extLst>
              <a:ext uri="{FF2B5EF4-FFF2-40B4-BE49-F238E27FC236}">
                <a16:creationId xmlns:a16="http://schemas.microsoft.com/office/drawing/2014/main" id="{CAE9BFF6-FBBA-4C69-8D30-129283C873F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17FBB628-8508-4262-A8D7-A8B5D40FDA10}"/>
              </a:ext>
            </a:extLst>
          </p:cNvPr>
          <p:cNvGraphicFramePr>
            <a:graphicFrameLocks noChangeAspect="1"/>
          </p:cNvGraphicFramePr>
          <p:nvPr>
            <p:extLst>
              <p:ext uri="{D42A27DB-BD31-4B8C-83A1-F6EECF244321}">
                <p14:modId xmlns:p14="http://schemas.microsoft.com/office/powerpoint/2010/main" val="2608678864"/>
              </p:ext>
            </p:extLst>
          </p:nvPr>
        </p:nvGraphicFramePr>
        <p:xfrm>
          <a:off x="4988269" y="2241387"/>
          <a:ext cx="2938463" cy="495300"/>
        </p:xfrm>
        <a:graphic>
          <a:graphicData uri="http://schemas.openxmlformats.org/presentationml/2006/ole">
            <mc:AlternateContent xmlns:mc="http://schemas.openxmlformats.org/markup-compatibility/2006">
              <mc:Choice xmlns:v="urn:schemas-microsoft-com:vml" Requires="v">
                <p:oleObj spid="_x0000_s33875" name="Equation" r:id="rId6" imgW="2933640" imgH="495000" progId="Equation.DSMT4">
                  <p:embed/>
                </p:oleObj>
              </mc:Choice>
              <mc:Fallback>
                <p:oleObj name="Equation" r:id="rId6" imgW="2933640" imgH="495000" progId="Equation.DSMT4">
                  <p:embed/>
                  <p:pic>
                    <p:nvPicPr>
                      <p:cNvPr id="0" name="Object 3"/>
                      <p:cNvPicPr>
                        <a:picLocks noChangeAspect="1" noChangeArrowheads="1"/>
                      </p:cNvPicPr>
                      <p:nvPr/>
                    </p:nvPicPr>
                    <p:blipFill>
                      <a:blip r:embed="rId7"/>
                      <a:srcRect/>
                      <a:stretch>
                        <a:fillRect/>
                      </a:stretch>
                    </p:blipFill>
                    <p:spPr bwMode="auto">
                      <a:xfrm>
                        <a:off x="4988269" y="2241387"/>
                        <a:ext cx="2938463"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a:extLst>
              <a:ext uri="{FF2B5EF4-FFF2-40B4-BE49-F238E27FC236}">
                <a16:creationId xmlns:a16="http://schemas.microsoft.com/office/drawing/2014/main" id="{0B903177-048B-41C1-A388-D0FC6231E7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8E54801C-D0F3-4A75-88F8-568187BAB72D}"/>
              </a:ext>
            </a:extLst>
          </p:cNvPr>
          <p:cNvGraphicFramePr>
            <a:graphicFrameLocks noChangeAspect="1"/>
          </p:cNvGraphicFramePr>
          <p:nvPr>
            <p:extLst>
              <p:ext uri="{D42A27DB-BD31-4B8C-83A1-F6EECF244321}">
                <p14:modId xmlns:p14="http://schemas.microsoft.com/office/powerpoint/2010/main" val="2957029591"/>
              </p:ext>
            </p:extLst>
          </p:nvPr>
        </p:nvGraphicFramePr>
        <p:xfrm>
          <a:off x="2412550" y="2921533"/>
          <a:ext cx="5151437" cy="817563"/>
        </p:xfrm>
        <a:graphic>
          <a:graphicData uri="http://schemas.openxmlformats.org/presentationml/2006/ole">
            <mc:AlternateContent xmlns:mc="http://schemas.openxmlformats.org/markup-compatibility/2006">
              <mc:Choice xmlns:v="urn:schemas-microsoft-com:vml" Requires="v">
                <p:oleObj spid="_x0000_s33876" name="Equation" r:id="rId8" imgW="5155920" imgH="812520" progId="Equation.DSMT4">
                  <p:embed/>
                </p:oleObj>
              </mc:Choice>
              <mc:Fallback>
                <p:oleObj name="Equation" r:id="rId8" imgW="5155920" imgH="812520" progId="Equation.DSMT4">
                  <p:embed/>
                  <p:pic>
                    <p:nvPicPr>
                      <p:cNvPr id="0" name="Object 5"/>
                      <p:cNvPicPr>
                        <a:picLocks noChangeAspect="1" noChangeArrowheads="1"/>
                      </p:cNvPicPr>
                      <p:nvPr/>
                    </p:nvPicPr>
                    <p:blipFill>
                      <a:blip r:embed="rId9"/>
                      <a:srcRect/>
                      <a:stretch>
                        <a:fillRect/>
                      </a:stretch>
                    </p:blipFill>
                    <p:spPr bwMode="auto">
                      <a:xfrm>
                        <a:off x="2412550" y="2921533"/>
                        <a:ext cx="5151437" cy="81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282992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Simplex Method</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sz="2400" u="sng" dirty="0"/>
              <a:t>Iteration 1</a:t>
            </a:r>
            <a:r>
              <a:rPr lang="en-US" sz="2400" dirty="0"/>
              <a:t>:  	 	 </a:t>
            </a:r>
          </a:p>
          <a:p>
            <a:pPr marL="0" indent="0" algn="just">
              <a:buNone/>
            </a:pPr>
            <a:r>
              <a:rPr lang="en-US" sz="2400" dirty="0"/>
              <a:t>			 </a:t>
            </a:r>
          </a:p>
          <a:p>
            <a:pPr marL="0" indent="0" algn="just">
              <a:buNone/>
            </a:pPr>
            <a:r>
              <a:rPr lang="en-US" sz="2400" dirty="0"/>
              <a:t>			 </a:t>
            </a:r>
          </a:p>
          <a:p>
            <a:pPr marL="0" indent="0" algn="just">
              <a:buNone/>
            </a:pPr>
            <a:endParaRPr lang="en-US" sz="2400" dirty="0"/>
          </a:p>
          <a:p>
            <a:pPr marL="0" indent="0" algn="just">
              <a:buNone/>
            </a:pPr>
            <a:endParaRPr lang="en-US" sz="2400" dirty="0"/>
          </a:p>
          <a:p>
            <a:pPr marL="0" indent="0" algn="just">
              <a:buNone/>
            </a:pPr>
            <a:endParaRPr lang="en-US" sz="2400" dirty="0"/>
          </a:p>
          <a:p>
            <a:pPr marL="0" indent="0" algn="just">
              <a:buNone/>
            </a:pPr>
            <a:r>
              <a:rPr lang="en-US" sz="2400" dirty="0"/>
              <a:t>Thus</a:t>
            </a:r>
            <a:r>
              <a:rPr lang="en-US" dirty="0"/>
              <a:t>			 </a:t>
            </a:r>
          </a:p>
          <a:p>
            <a:pPr marL="0" indent="0" algn="just">
              <a:buNone/>
            </a:pPr>
            <a:r>
              <a:rPr lang="en-US" dirty="0"/>
              <a:t>			 </a:t>
            </a:r>
          </a:p>
          <a:p>
            <a:pPr marL="0" indent="0" algn="just">
              <a:buNone/>
            </a:pPr>
            <a:endParaRPr lang="en-US" dirty="0"/>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E21D8B4C-E068-4BD3-BF49-AEF3313E9F5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5FE5FD22-A76A-4141-8D0A-2EFDA5D23E05}"/>
              </a:ext>
            </a:extLst>
          </p:cNvPr>
          <p:cNvGraphicFramePr>
            <a:graphicFrameLocks noChangeAspect="1"/>
          </p:cNvGraphicFramePr>
          <p:nvPr>
            <p:extLst>
              <p:ext uri="{D42A27DB-BD31-4B8C-83A1-F6EECF244321}">
                <p14:modId xmlns:p14="http://schemas.microsoft.com/office/powerpoint/2010/main" val="2496311676"/>
              </p:ext>
            </p:extLst>
          </p:nvPr>
        </p:nvGraphicFramePr>
        <p:xfrm>
          <a:off x="3153811" y="1658316"/>
          <a:ext cx="5534025" cy="503238"/>
        </p:xfrm>
        <a:graphic>
          <a:graphicData uri="http://schemas.openxmlformats.org/presentationml/2006/ole">
            <mc:AlternateContent xmlns:mc="http://schemas.openxmlformats.org/markup-compatibility/2006">
              <mc:Choice xmlns:v="urn:schemas-microsoft-com:vml" Requires="v">
                <p:oleObj spid="_x0000_s34964" name="Equation" r:id="rId3" imgW="5537160" imgH="507960" progId="Equation.DSMT4">
                  <p:embed/>
                </p:oleObj>
              </mc:Choice>
              <mc:Fallback>
                <p:oleObj name="Equation" r:id="rId3" imgW="5537160" imgH="507960" progId="Equation.DSMT4">
                  <p:embed/>
                  <p:pic>
                    <p:nvPicPr>
                      <p:cNvPr id="0" name="Object 13"/>
                      <p:cNvPicPr>
                        <a:picLocks noChangeAspect="1" noChangeArrowheads="1"/>
                      </p:cNvPicPr>
                      <p:nvPr/>
                    </p:nvPicPr>
                    <p:blipFill>
                      <a:blip r:embed="rId4"/>
                      <a:srcRect/>
                      <a:stretch>
                        <a:fillRect/>
                      </a:stretch>
                    </p:blipFill>
                    <p:spPr bwMode="auto">
                      <a:xfrm>
                        <a:off x="3153811" y="1658316"/>
                        <a:ext cx="553402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a:extLst>
              <a:ext uri="{FF2B5EF4-FFF2-40B4-BE49-F238E27FC236}">
                <a16:creationId xmlns:a16="http://schemas.microsoft.com/office/drawing/2014/main" id="{91709C6A-5180-4821-AE63-81FFCB9BFBF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0AEE026E-8EE2-4201-8ECD-BC131A3236CD}"/>
              </a:ext>
            </a:extLst>
          </p:cNvPr>
          <p:cNvGraphicFramePr>
            <a:graphicFrameLocks noChangeAspect="1"/>
          </p:cNvGraphicFramePr>
          <p:nvPr>
            <p:extLst>
              <p:ext uri="{D42A27DB-BD31-4B8C-83A1-F6EECF244321}">
                <p14:modId xmlns:p14="http://schemas.microsoft.com/office/powerpoint/2010/main" val="2695057318"/>
              </p:ext>
            </p:extLst>
          </p:nvPr>
        </p:nvGraphicFramePr>
        <p:xfrm>
          <a:off x="1364766" y="2436318"/>
          <a:ext cx="5283200" cy="1778000"/>
        </p:xfrm>
        <a:graphic>
          <a:graphicData uri="http://schemas.openxmlformats.org/presentationml/2006/ole">
            <mc:AlternateContent xmlns:mc="http://schemas.openxmlformats.org/markup-compatibility/2006">
              <mc:Choice xmlns:v="urn:schemas-microsoft-com:vml" Requires="v">
                <p:oleObj spid="_x0000_s34965" name="Equation" r:id="rId5" imgW="5283000" imgH="1777680" progId="Equation.DSMT4">
                  <p:embed/>
                </p:oleObj>
              </mc:Choice>
              <mc:Fallback>
                <p:oleObj name="Equation" r:id="rId5" imgW="5283000" imgH="1777680" progId="Equation.DSMT4">
                  <p:embed/>
                  <p:pic>
                    <p:nvPicPr>
                      <p:cNvPr id="0" name="Object 15"/>
                      <p:cNvPicPr>
                        <a:picLocks noChangeAspect="1" noChangeArrowheads="1"/>
                      </p:cNvPicPr>
                      <p:nvPr/>
                    </p:nvPicPr>
                    <p:blipFill>
                      <a:blip r:embed="rId6"/>
                      <a:srcRect/>
                      <a:stretch>
                        <a:fillRect/>
                      </a:stretch>
                    </p:blipFill>
                    <p:spPr bwMode="auto">
                      <a:xfrm>
                        <a:off x="1364766" y="2436318"/>
                        <a:ext cx="5283200" cy="177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8">
            <a:extLst>
              <a:ext uri="{FF2B5EF4-FFF2-40B4-BE49-F238E27FC236}">
                <a16:creationId xmlns:a16="http://schemas.microsoft.com/office/drawing/2014/main" id="{6F83C5EC-AEE0-4460-B168-42356F15420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FB09017E-D988-4FB8-8018-641972B32A2F}"/>
              </a:ext>
            </a:extLst>
          </p:cNvPr>
          <p:cNvGraphicFramePr>
            <a:graphicFrameLocks noChangeAspect="1"/>
          </p:cNvGraphicFramePr>
          <p:nvPr>
            <p:extLst>
              <p:ext uri="{D42A27DB-BD31-4B8C-83A1-F6EECF244321}">
                <p14:modId xmlns:p14="http://schemas.microsoft.com/office/powerpoint/2010/main" val="576857712"/>
              </p:ext>
            </p:extLst>
          </p:nvPr>
        </p:nvGraphicFramePr>
        <p:xfrm>
          <a:off x="7935913" y="2214285"/>
          <a:ext cx="2903537" cy="2290762"/>
        </p:xfrm>
        <a:graphic>
          <a:graphicData uri="http://schemas.openxmlformats.org/presentationml/2006/ole">
            <mc:AlternateContent xmlns:mc="http://schemas.openxmlformats.org/markup-compatibility/2006">
              <mc:Choice xmlns:v="urn:schemas-microsoft-com:vml" Requires="v">
                <p:oleObj spid="_x0000_s34966" name="Equation" r:id="rId7" imgW="2908080" imgH="2286000" progId="Equation.DSMT4">
                  <p:embed/>
                </p:oleObj>
              </mc:Choice>
              <mc:Fallback>
                <p:oleObj name="Equation" r:id="rId7" imgW="2908080" imgH="2286000" progId="Equation.DSMT4">
                  <p:embed/>
                  <p:pic>
                    <p:nvPicPr>
                      <p:cNvPr id="0" name="Object 17"/>
                      <p:cNvPicPr>
                        <a:picLocks noChangeAspect="1" noChangeArrowheads="1"/>
                      </p:cNvPicPr>
                      <p:nvPr/>
                    </p:nvPicPr>
                    <p:blipFill>
                      <a:blip r:embed="rId8"/>
                      <a:srcRect/>
                      <a:stretch>
                        <a:fillRect/>
                      </a:stretch>
                    </p:blipFill>
                    <p:spPr bwMode="auto">
                      <a:xfrm>
                        <a:off x="7935913" y="2214285"/>
                        <a:ext cx="2903537" cy="2290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0">
            <a:extLst>
              <a:ext uri="{FF2B5EF4-FFF2-40B4-BE49-F238E27FC236}">
                <a16:creationId xmlns:a16="http://schemas.microsoft.com/office/drawing/2014/main" id="{FE6D002D-1C01-42B8-A4DE-117E2871BF0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a:extLst>
              <a:ext uri="{FF2B5EF4-FFF2-40B4-BE49-F238E27FC236}">
                <a16:creationId xmlns:a16="http://schemas.microsoft.com/office/drawing/2014/main" id="{735DB7AE-613F-4734-B9A4-4969F6F8C652}"/>
              </a:ext>
            </a:extLst>
          </p:cNvPr>
          <p:cNvGraphicFramePr>
            <a:graphicFrameLocks noChangeAspect="1"/>
          </p:cNvGraphicFramePr>
          <p:nvPr>
            <p:extLst>
              <p:ext uri="{D42A27DB-BD31-4B8C-83A1-F6EECF244321}">
                <p14:modId xmlns:p14="http://schemas.microsoft.com/office/powerpoint/2010/main" val="976274819"/>
              </p:ext>
            </p:extLst>
          </p:nvPr>
        </p:nvGraphicFramePr>
        <p:xfrm>
          <a:off x="2336800" y="4430713"/>
          <a:ext cx="3340100" cy="503237"/>
        </p:xfrm>
        <a:graphic>
          <a:graphicData uri="http://schemas.openxmlformats.org/presentationml/2006/ole">
            <mc:AlternateContent xmlns:mc="http://schemas.openxmlformats.org/markup-compatibility/2006">
              <mc:Choice xmlns:v="urn:schemas-microsoft-com:vml" Requires="v">
                <p:oleObj spid="_x0000_s34967" name="Equation" r:id="rId9" imgW="3340080" imgH="507960" progId="Equation.DSMT4">
                  <p:embed/>
                </p:oleObj>
              </mc:Choice>
              <mc:Fallback>
                <p:oleObj name="Equation" r:id="rId9" imgW="3340080" imgH="507960" progId="Equation.DSMT4">
                  <p:embed/>
                  <p:pic>
                    <p:nvPicPr>
                      <p:cNvPr id="0" name="Object 19"/>
                      <p:cNvPicPr>
                        <a:picLocks noChangeAspect="1" noChangeArrowheads="1"/>
                      </p:cNvPicPr>
                      <p:nvPr/>
                    </p:nvPicPr>
                    <p:blipFill>
                      <a:blip r:embed="rId10"/>
                      <a:srcRect/>
                      <a:stretch>
                        <a:fillRect/>
                      </a:stretch>
                    </p:blipFill>
                    <p:spPr bwMode="auto">
                      <a:xfrm>
                        <a:off x="2336800" y="4430713"/>
                        <a:ext cx="3340100"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2">
            <a:extLst>
              <a:ext uri="{FF2B5EF4-FFF2-40B4-BE49-F238E27FC236}">
                <a16:creationId xmlns:a16="http://schemas.microsoft.com/office/drawing/2014/main" id="{F51334F4-D769-46A1-9DF4-D49F6BDF326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 name="Object 26">
            <a:extLst>
              <a:ext uri="{FF2B5EF4-FFF2-40B4-BE49-F238E27FC236}">
                <a16:creationId xmlns:a16="http://schemas.microsoft.com/office/drawing/2014/main" id="{2F564CC3-187A-4E8A-925C-39BBAE145608}"/>
              </a:ext>
            </a:extLst>
          </p:cNvPr>
          <p:cNvGraphicFramePr>
            <a:graphicFrameLocks noChangeAspect="1"/>
          </p:cNvGraphicFramePr>
          <p:nvPr>
            <p:extLst>
              <p:ext uri="{D42A27DB-BD31-4B8C-83A1-F6EECF244321}">
                <p14:modId xmlns:p14="http://schemas.microsoft.com/office/powerpoint/2010/main" val="2478483612"/>
              </p:ext>
            </p:extLst>
          </p:nvPr>
        </p:nvGraphicFramePr>
        <p:xfrm>
          <a:off x="2336800" y="5077908"/>
          <a:ext cx="1938337" cy="461963"/>
        </p:xfrm>
        <a:graphic>
          <a:graphicData uri="http://schemas.openxmlformats.org/presentationml/2006/ole">
            <mc:AlternateContent xmlns:mc="http://schemas.openxmlformats.org/markup-compatibility/2006">
              <mc:Choice xmlns:v="urn:schemas-microsoft-com:vml" Requires="v">
                <p:oleObj spid="_x0000_s34968" name="Equation" r:id="rId11" imgW="1942920" imgH="457200" progId="Equation.DSMT4">
                  <p:embed/>
                </p:oleObj>
              </mc:Choice>
              <mc:Fallback>
                <p:oleObj name="Equation" r:id="rId11" imgW="1942920" imgH="457200" progId="Equation.DSMT4">
                  <p:embed/>
                  <p:pic>
                    <p:nvPicPr>
                      <p:cNvPr id="0" name="Object 21"/>
                      <p:cNvPicPr>
                        <a:picLocks noChangeAspect="1" noChangeArrowheads="1"/>
                      </p:cNvPicPr>
                      <p:nvPr/>
                    </p:nvPicPr>
                    <p:blipFill>
                      <a:blip r:embed="rId12"/>
                      <a:srcRect/>
                      <a:stretch>
                        <a:fillRect/>
                      </a:stretch>
                    </p:blipFill>
                    <p:spPr bwMode="auto">
                      <a:xfrm>
                        <a:off x="2336800" y="5077908"/>
                        <a:ext cx="1938337"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334847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Simplex Method</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671176"/>
              </a:xfrm>
            </p:spPr>
            <p:txBody>
              <a:bodyPr>
                <a:normAutofit fontScale="77500" lnSpcReduction="20000"/>
              </a:bodyPr>
              <a:lstStyle/>
              <a:p>
                <a:pPr marL="0" indent="0" algn="just">
                  <a:buNone/>
                </a:pPr>
                <a:r>
                  <a:rPr lang="en-US" sz="3400" dirty="0"/>
                  <a:t>Check for optimality:		 </a:t>
                </a:r>
              </a:p>
              <a:p>
                <a:pPr marL="0" indent="0" algn="just">
                  <a:buNone/>
                </a:pPr>
                <a:r>
                  <a:rPr lang="en-US" sz="3400" dirty="0"/>
                  <a:t> </a:t>
                </a:r>
              </a:p>
              <a:p>
                <a:pPr marL="0" indent="0" algn="just">
                  <a:buNone/>
                </a:pPr>
                <a:endParaRPr lang="en-US" sz="3400" i="1" dirty="0">
                  <a:latin typeface="Cambria Math" panose="02040503050406030204" pitchFamily="18" charset="0"/>
                  <a:ea typeface="Cambria Math" panose="02040503050406030204" pitchFamily="18" charset="0"/>
                </a:endParaRPr>
              </a:p>
              <a:p>
                <a:pPr marL="0" indent="0" algn="just">
                  <a:buNone/>
                </a:pPr>
                <a14:m>
                  <m:oMath xmlns:m="http://schemas.openxmlformats.org/officeDocument/2006/math">
                    <m:r>
                      <a:rPr lang="en-US" sz="3400" i="1">
                        <a:latin typeface="Cambria Math" panose="02040503050406030204" pitchFamily="18" charset="0"/>
                        <a:ea typeface="Cambria Math" panose="02040503050406030204" pitchFamily="18" charset="0"/>
                      </a:rPr>
                      <m:t>⇒</m:t>
                    </m:r>
                  </m:oMath>
                </a14:m>
                <a:r>
                  <a:rPr lang="en-US" sz="3400" dirty="0"/>
                  <a:t>  </a:t>
                </a:r>
                <a14:m>
                  <m:oMath xmlns:m="http://schemas.openxmlformats.org/officeDocument/2006/math">
                    <m:sSub>
                      <m:sSubPr>
                        <m:ctrlPr>
                          <a:rPr lang="en-US" sz="3400" i="1" dirty="0">
                            <a:latin typeface="Cambria Math" panose="02040503050406030204" pitchFamily="18" charset="0"/>
                          </a:rPr>
                        </m:ctrlPr>
                      </m:sSubPr>
                      <m:e>
                        <m:r>
                          <a:rPr lang="en-US" sz="3400" i="1" dirty="0">
                            <a:latin typeface="Cambria Math" panose="02040503050406030204" pitchFamily="18" charset="0"/>
                          </a:rPr>
                          <m:t>𝑥</m:t>
                        </m:r>
                      </m:e>
                      <m:sub>
                        <m:r>
                          <a:rPr lang="en-US" sz="3400" b="0" i="1" dirty="0" smtClean="0">
                            <a:latin typeface="Cambria Math" panose="02040503050406030204" pitchFamily="18" charset="0"/>
                          </a:rPr>
                          <m:t>2</m:t>
                        </m:r>
                      </m:sub>
                    </m:sSub>
                  </m:oMath>
                </a14:m>
                <a:r>
                  <a:rPr lang="en-US" sz="3400" dirty="0"/>
                  <a:t> is the entering variable</a:t>
                </a:r>
              </a:p>
              <a:p>
                <a:pPr marL="0" indent="0" algn="just">
                  <a:buNone/>
                </a:pPr>
                <a:r>
                  <a:rPr lang="en-US" sz="3400" dirty="0"/>
                  <a:t>Check feasibility condition:	 </a:t>
                </a:r>
              </a:p>
              <a:p>
                <a:pPr marL="0" indent="0" algn="just">
                  <a:buNone/>
                </a:pPr>
                <a:r>
                  <a:rPr lang="en-US" sz="3400" dirty="0"/>
                  <a:t>					 </a:t>
                </a:r>
              </a:p>
              <a:p>
                <a:pPr marL="0" indent="0" algn="just">
                  <a:buNone/>
                </a:pPr>
                <a:endParaRPr lang="en-US" sz="3400" dirty="0"/>
              </a:p>
              <a:p>
                <a:pPr marL="0" indent="0" algn="just">
                  <a:buNone/>
                </a:pPr>
                <a:endParaRPr lang="en-US" sz="3400" dirty="0"/>
              </a:p>
              <a:p>
                <a:pPr marL="0" indent="0" algn="just">
                  <a:buNone/>
                </a:pPr>
                <a:r>
                  <a:rPr lang="en-US" sz="3400" dirty="0"/>
                  <a:t>Hence, 	 </a:t>
                </a:r>
              </a:p>
              <a:p>
                <a:pPr marL="0" indent="0" algn="just">
                  <a:buNone/>
                </a:pPr>
                <a:endParaRPr lang="en-US" sz="3400" i="1" dirty="0">
                  <a:latin typeface="Cambria Math" panose="02040503050406030204" pitchFamily="18" charset="0"/>
                  <a:ea typeface="Cambria Math" panose="02040503050406030204" pitchFamily="18" charset="0"/>
                </a:endParaRPr>
              </a:p>
              <a:p>
                <a:pPr marL="0" indent="0" algn="just">
                  <a:buNone/>
                </a:pPr>
                <a14:m>
                  <m:oMath xmlns:m="http://schemas.openxmlformats.org/officeDocument/2006/math">
                    <m:r>
                      <a:rPr lang="en-US" sz="3400" i="1">
                        <a:latin typeface="Cambria Math" panose="02040503050406030204" pitchFamily="18" charset="0"/>
                        <a:ea typeface="Cambria Math" panose="02040503050406030204" pitchFamily="18" charset="0"/>
                      </a:rPr>
                      <m:t>⇒</m:t>
                    </m:r>
                  </m:oMath>
                </a14:m>
                <a:r>
                  <a:rPr lang="en-US" sz="3400" dirty="0"/>
                  <a:t>  </a:t>
                </a:r>
                <a14:m>
                  <m:oMath xmlns:m="http://schemas.openxmlformats.org/officeDocument/2006/math">
                    <m:sSub>
                      <m:sSubPr>
                        <m:ctrlPr>
                          <a:rPr lang="en-US" sz="3400" i="1" dirty="0">
                            <a:latin typeface="Cambria Math" panose="02040503050406030204" pitchFamily="18" charset="0"/>
                          </a:rPr>
                        </m:ctrlPr>
                      </m:sSubPr>
                      <m:e>
                        <m:r>
                          <a:rPr lang="en-US" sz="3400" i="1" dirty="0">
                            <a:latin typeface="Cambria Math" panose="02040503050406030204" pitchFamily="18" charset="0"/>
                          </a:rPr>
                          <m:t>𝑥</m:t>
                        </m:r>
                      </m:e>
                      <m:sub>
                        <m:r>
                          <a:rPr lang="en-US" sz="3400" b="0" i="1" dirty="0" smtClean="0">
                            <a:latin typeface="Cambria Math" panose="02040503050406030204" pitchFamily="18" charset="0"/>
                          </a:rPr>
                          <m:t>4</m:t>
                        </m:r>
                      </m:sub>
                    </m:sSub>
                  </m:oMath>
                </a14:m>
                <a:r>
                  <a:rPr lang="en-US" sz="3400" dirty="0"/>
                  <a:t> is the leaving variable</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671176"/>
              </a:xfrm>
              <a:blipFill>
                <a:blip r:embed="rId3"/>
                <a:stretch>
                  <a:fillRect l="-1058" t="-365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69C476C-2026-4249-B37A-4C531720F9F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63E5C687-1154-4ADC-811C-FA88FEC7C86E}"/>
              </a:ext>
            </a:extLst>
          </p:cNvPr>
          <p:cNvGraphicFramePr>
            <a:graphicFrameLocks noChangeAspect="1"/>
          </p:cNvGraphicFramePr>
          <p:nvPr>
            <p:extLst>
              <p:ext uri="{D42A27DB-BD31-4B8C-83A1-F6EECF244321}">
                <p14:modId xmlns:p14="http://schemas.microsoft.com/office/powerpoint/2010/main" val="2146921071"/>
              </p:ext>
            </p:extLst>
          </p:nvPr>
        </p:nvGraphicFramePr>
        <p:xfrm>
          <a:off x="4483100" y="1538012"/>
          <a:ext cx="3225800" cy="588962"/>
        </p:xfrm>
        <a:graphic>
          <a:graphicData uri="http://schemas.openxmlformats.org/presentationml/2006/ole">
            <mc:AlternateContent xmlns:mc="http://schemas.openxmlformats.org/markup-compatibility/2006">
              <mc:Choice xmlns:v="urn:schemas-microsoft-com:vml" Requires="v">
                <p:oleObj spid="_x0000_s35972" name="Equation" r:id="rId4" imgW="3225600" imgH="583920" progId="Equation.DSMT4">
                  <p:embed/>
                </p:oleObj>
              </mc:Choice>
              <mc:Fallback>
                <p:oleObj name="Equation" r:id="rId4" imgW="3225600" imgH="583920" progId="Equation.DSMT4">
                  <p:embed/>
                  <p:pic>
                    <p:nvPicPr>
                      <p:cNvPr id="0" name="Object 1"/>
                      <p:cNvPicPr>
                        <a:picLocks noChangeAspect="1" noChangeArrowheads="1"/>
                      </p:cNvPicPr>
                      <p:nvPr/>
                    </p:nvPicPr>
                    <p:blipFill>
                      <a:blip r:embed="rId5"/>
                      <a:srcRect/>
                      <a:stretch>
                        <a:fillRect/>
                      </a:stretch>
                    </p:blipFill>
                    <p:spPr bwMode="auto">
                      <a:xfrm>
                        <a:off x="4483100" y="1538012"/>
                        <a:ext cx="3225800"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5">
            <a:extLst>
              <a:ext uri="{FF2B5EF4-FFF2-40B4-BE49-F238E27FC236}">
                <a16:creationId xmlns:a16="http://schemas.microsoft.com/office/drawing/2014/main" id="{68FBE491-132F-47C7-9438-0E8EF8F20E2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B4C5DEC4-D807-462B-9B31-AE437CC95029}"/>
              </a:ext>
            </a:extLst>
          </p:cNvPr>
          <p:cNvGraphicFramePr>
            <a:graphicFrameLocks noChangeAspect="1"/>
          </p:cNvGraphicFramePr>
          <p:nvPr>
            <p:extLst>
              <p:ext uri="{D42A27DB-BD31-4B8C-83A1-F6EECF244321}">
                <p14:modId xmlns:p14="http://schemas.microsoft.com/office/powerpoint/2010/main" val="3815794706"/>
              </p:ext>
            </p:extLst>
          </p:nvPr>
        </p:nvGraphicFramePr>
        <p:xfrm>
          <a:off x="3360738" y="2158863"/>
          <a:ext cx="6777037" cy="596900"/>
        </p:xfrm>
        <a:graphic>
          <a:graphicData uri="http://schemas.openxmlformats.org/presentationml/2006/ole">
            <mc:AlternateContent xmlns:mc="http://schemas.openxmlformats.org/markup-compatibility/2006">
              <mc:Choice xmlns:v="urn:schemas-microsoft-com:vml" Requires="v">
                <p:oleObj spid="_x0000_s35973" name="Equation" r:id="rId6" imgW="6781680" imgH="596880" progId="Equation.DSMT4">
                  <p:embed/>
                </p:oleObj>
              </mc:Choice>
              <mc:Fallback>
                <p:oleObj name="Equation" r:id="rId6" imgW="6781680" imgH="596880" progId="Equation.DSMT4">
                  <p:embed/>
                  <p:pic>
                    <p:nvPicPr>
                      <p:cNvPr id="0" name="Object 4"/>
                      <p:cNvPicPr>
                        <a:picLocks noChangeAspect="1" noChangeArrowheads="1"/>
                      </p:cNvPicPr>
                      <p:nvPr/>
                    </p:nvPicPr>
                    <p:blipFill>
                      <a:blip r:embed="rId7"/>
                      <a:srcRect/>
                      <a:stretch>
                        <a:fillRect/>
                      </a:stretch>
                    </p:blipFill>
                    <p:spPr bwMode="auto">
                      <a:xfrm>
                        <a:off x="3360738" y="2158863"/>
                        <a:ext cx="677703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7">
            <a:extLst>
              <a:ext uri="{FF2B5EF4-FFF2-40B4-BE49-F238E27FC236}">
                <a16:creationId xmlns:a16="http://schemas.microsoft.com/office/drawing/2014/main" id="{56FC0D74-4BA0-4937-8D18-B316F323266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141780DD-DF0E-42CB-BF95-1A5763BD0624}"/>
              </a:ext>
            </a:extLst>
          </p:cNvPr>
          <p:cNvGraphicFramePr>
            <a:graphicFrameLocks noChangeAspect="1"/>
          </p:cNvGraphicFramePr>
          <p:nvPr>
            <p:extLst>
              <p:ext uri="{D42A27DB-BD31-4B8C-83A1-F6EECF244321}">
                <p14:modId xmlns:p14="http://schemas.microsoft.com/office/powerpoint/2010/main" val="1339714494"/>
              </p:ext>
            </p:extLst>
          </p:nvPr>
        </p:nvGraphicFramePr>
        <p:xfrm>
          <a:off x="5234816" y="3249971"/>
          <a:ext cx="3340100" cy="504825"/>
        </p:xfrm>
        <a:graphic>
          <a:graphicData uri="http://schemas.openxmlformats.org/presentationml/2006/ole">
            <mc:AlternateContent xmlns:mc="http://schemas.openxmlformats.org/markup-compatibility/2006">
              <mc:Choice xmlns:v="urn:schemas-microsoft-com:vml" Requires="v">
                <p:oleObj spid="_x0000_s35974" name="Equation" r:id="rId8" imgW="3340080" imgH="507960" progId="Equation.DSMT4">
                  <p:embed/>
                </p:oleObj>
              </mc:Choice>
              <mc:Fallback>
                <p:oleObj name="Equation" r:id="rId8" imgW="3340080" imgH="507960" progId="Equation.DSMT4">
                  <p:embed/>
                  <p:pic>
                    <p:nvPicPr>
                      <p:cNvPr id="0" name="Object 6"/>
                      <p:cNvPicPr>
                        <a:picLocks noChangeAspect="1" noChangeArrowheads="1"/>
                      </p:cNvPicPr>
                      <p:nvPr/>
                    </p:nvPicPr>
                    <p:blipFill>
                      <a:blip r:embed="rId9"/>
                      <a:srcRect/>
                      <a:stretch>
                        <a:fillRect/>
                      </a:stretch>
                    </p:blipFill>
                    <p:spPr bwMode="auto">
                      <a:xfrm>
                        <a:off x="5234816" y="3249971"/>
                        <a:ext cx="33401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9">
            <a:extLst>
              <a:ext uri="{FF2B5EF4-FFF2-40B4-BE49-F238E27FC236}">
                <a16:creationId xmlns:a16="http://schemas.microsoft.com/office/drawing/2014/main" id="{2A1930F4-3DBF-48EA-BE2B-CDBD7B88B0B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3F85036E-472A-45CD-B2C7-B86EF457F62E}"/>
              </a:ext>
            </a:extLst>
          </p:cNvPr>
          <p:cNvGraphicFramePr>
            <a:graphicFrameLocks noChangeAspect="1"/>
          </p:cNvGraphicFramePr>
          <p:nvPr>
            <p:extLst>
              <p:ext uri="{D42A27DB-BD31-4B8C-83A1-F6EECF244321}">
                <p14:modId xmlns:p14="http://schemas.microsoft.com/office/powerpoint/2010/main" val="1749528808"/>
              </p:ext>
            </p:extLst>
          </p:nvPr>
        </p:nvGraphicFramePr>
        <p:xfrm>
          <a:off x="5234816" y="3781642"/>
          <a:ext cx="3052762" cy="881063"/>
        </p:xfrm>
        <a:graphic>
          <a:graphicData uri="http://schemas.openxmlformats.org/presentationml/2006/ole">
            <mc:AlternateContent xmlns:mc="http://schemas.openxmlformats.org/markup-compatibility/2006">
              <mc:Choice xmlns:v="urn:schemas-microsoft-com:vml" Requires="v">
                <p:oleObj spid="_x0000_s35975" name="Equation" r:id="rId10" imgW="3047760" imgH="876240" progId="Equation.DSMT4">
                  <p:embed/>
                </p:oleObj>
              </mc:Choice>
              <mc:Fallback>
                <p:oleObj name="Equation" r:id="rId10" imgW="3047760" imgH="876240" progId="Equation.DSMT4">
                  <p:embed/>
                  <p:pic>
                    <p:nvPicPr>
                      <p:cNvPr id="0" name="Object 8"/>
                      <p:cNvPicPr>
                        <a:picLocks noChangeAspect="1" noChangeArrowheads="1"/>
                      </p:cNvPicPr>
                      <p:nvPr/>
                    </p:nvPicPr>
                    <p:blipFill>
                      <a:blip r:embed="rId11"/>
                      <a:srcRect/>
                      <a:stretch>
                        <a:fillRect/>
                      </a:stretch>
                    </p:blipFill>
                    <p:spPr bwMode="auto">
                      <a:xfrm>
                        <a:off x="5234816" y="3781642"/>
                        <a:ext cx="3052762" cy="88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1">
            <a:extLst>
              <a:ext uri="{FF2B5EF4-FFF2-40B4-BE49-F238E27FC236}">
                <a16:creationId xmlns:a16="http://schemas.microsoft.com/office/drawing/2014/main" id="{71ECEEEA-7B52-4651-976D-7996DACBB31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B4169D23-9C9E-4124-874E-0D1A1FE87E96}"/>
              </a:ext>
            </a:extLst>
          </p:cNvPr>
          <p:cNvGraphicFramePr>
            <a:graphicFrameLocks noChangeAspect="1"/>
          </p:cNvGraphicFramePr>
          <p:nvPr>
            <p:extLst>
              <p:ext uri="{D42A27DB-BD31-4B8C-83A1-F6EECF244321}">
                <p14:modId xmlns:p14="http://schemas.microsoft.com/office/powerpoint/2010/main" val="47884636"/>
              </p:ext>
            </p:extLst>
          </p:nvPr>
        </p:nvGraphicFramePr>
        <p:xfrm>
          <a:off x="2468563" y="4736065"/>
          <a:ext cx="2936875" cy="817562"/>
        </p:xfrm>
        <a:graphic>
          <a:graphicData uri="http://schemas.openxmlformats.org/presentationml/2006/ole">
            <mc:AlternateContent xmlns:mc="http://schemas.openxmlformats.org/markup-compatibility/2006">
              <mc:Choice xmlns:v="urn:schemas-microsoft-com:vml" Requires="v">
                <p:oleObj spid="_x0000_s35976" name="Equation" r:id="rId12" imgW="2933640" imgH="812520" progId="Equation.DSMT4">
                  <p:embed/>
                </p:oleObj>
              </mc:Choice>
              <mc:Fallback>
                <p:oleObj name="Equation" r:id="rId12" imgW="2933640" imgH="812520" progId="Equation.DSMT4">
                  <p:embed/>
                  <p:pic>
                    <p:nvPicPr>
                      <p:cNvPr id="0" name="Object 10"/>
                      <p:cNvPicPr>
                        <a:picLocks noChangeAspect="1" noChangeArrowheads="1"/>
                      </p:cNvPicPr>
                      <p:nvPr/>
                    </p:nvPicPr>
                    <p:blipFill>
                      <a:blip r:embed="rId13"/>
                      <a:srcRect/>
                      <a:stretch>
                        <a:fillRect/>
                      </a:stretch>
                    </p:blipFill>
                    <p:spPr bwMode="auto">
                      <a:xfrm>
                        <a:off x="2468563" y="4736065"/>
                        <a:ext cx="2936875" cy="81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535388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Simplex Method</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sz="2400" u="sng" dirty="0"/>
              <a:t>Iteration 2</a:t>
            </a:r>
            <a:r>
              <a:rPr lang="en-US" sz="2400" dirty="0"/>
              <a:t>:  	 	 </a:t>
            </a:r>
          </a:p>
          <a:p>
            <a:pPr marL="0" indent="0" algn="just">
              <a:buNone/>
            </a:pPr>
            <a:r>
              <a:rPr lang="en-US" sz="2400" dirty="0"/>
              <a:t>			 </a:t>
            </a:r>
          </a:p>
          <a:p>
            <a:pPr marL="0" indent="0" algn="just">
              <a:buNone/>
            </a:pPr>
            <a:r>
              <a:rPr lang="en-US" sz="2400" dirty="0"/>
              <a:t>			 </a:t>
            </a:r>
          </a:p>
          <a:p>
            <a:pPr marL="0" indent="0" algn="just">
              <a:buNone/>
            </a:pPr>
            <a:endParaRPr lang="en-US" sz="2400" dirty="0"/>
          </a:p>
          <a:p>
            <a:pPr marL="0" indent="0" algn="just">
              <a:buNone/>
            </a:pPr>
            <a:endParaRPr lang="en-US" sz="2400" dirty="0"/>
          </a:p>
          <a:p>
            <a:pPr marL="0" indent="0" algn="just">
              <a:buNone/>
            </a:pPr>
            <a:endParaRPr lang="en-US" sz="2400" dirty="0"/>
          </a:p>
          <a:p>
            <a:pPr marL="0" indent="0" algn="just">
              <a:buNone/>
            </a:pPr>
            <a:endParaRPr lang="en-US" sz="2400" dirty="0"/>
          </a:p>
          <a:p>
            <a:pPr marL="0" indent="0" algn="just">
              <a:buNone/>
            </a:pPr>
            <a:r>
              <a:rPr lang="en-US" sz="2400" dirty="0"/>
              <a:t>Thus			 </a:t>
            </a:r>
          </a:p>
          <a:p>
            <a:pPr marL="0" indent="0" algn="just">
              <a:buNone/>
            </a:pPr>
            <a:r>
              <a:rPr lang="en-US" sz="2400" dirty="0"/>
              <a:t>	</a:t>
            </a:r>
            <a:r>
              <a:rPr lang="en-US" dirty="0"/>
              <a:t>		 </a:t>
            </a:r>
          </a:p>
          <a:p>
            <a:pPr marL="0" indent="0" algn="just">
              <a:buNone/>
            </a:pPr>
            <a:endParaRPr lang="en-US" dirty="0"/>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71ED1410-F5B0-4A5F-8123-79BBBE373D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E956E1DB-1071-47F5-B9D2-72CA1FF67DA2}"/>
              </a:ext>
            </a:extLst>
          </p:cNvPr>
          <p:cNvGraphicFramePr>
            <a:graphicFrameLocks noChangeAspect="1"/>
          </p:cNvGraphicFramePr>
          <p:nvPr>
            <p:extLst>
              <p:ext uri="{D42A27DB-BD31-4B8C-83A1-F6EECF244321}">
                <p14:modId xmlns:p14="http://schemas.microsoft.com/office/powerpoint/2010/main" val="4029787290"/>
              </p:ext>
            </p:extLst>
          </p:nvPr>
        </p:nvGraphicFramePr>
        <p:xfrm>
          <a:off x="3314700" y="1671889"/>
          <a:ext cx="5562600" cy="503238"/>
        </p:xfrm>
        <a:graphic>
          <a:graphicData uri="http://schemas.openxmlformats.org/presentationml/2006/ole">
            <mc:AlternateContent xmlns:mc="http://schemas.openxmlformats.org/markup-compatibility/2006">
              <mc:Choice xmlns:v="urn:schemas-microsoft-com:vml" Requires="v">
                <p:oleObj spid="_x0000_s36990" name="Equation" r:id="rId3" imgW="5562360" imgH="507960" progId="Equation.DSMT4">
                  <p:embed/>
                </p:oleObj>
              </mc:Choice>
              <mc:Fallback>
                <p:oleObj name="Equation" r:id="rId3" imgW="5562360" imgH="507960" progId="Equation.DSMT4">
                  <p:embed/>
                  <p:pic>
                    <p:nvPicPr>
                      <p:cNvPr id="0" name="Object 1"/>
                      <p:cNvPicPr>
                        <a:picLocks noChangeAspect="1" noChangeArrowheads="1"/>
                      </p:cNvPicPr>
                      <p:nvPr/>
                    </p:nvPicPr>
                    <p:blipFill>
                      <a:blip r:embed="rId4"/>
                      <a:srcRect/>
                      <a:stretch>
                        <a:fillRect/>
                      </a:stretch>
                    </p:blipFill>
                    <p:spPr bwMode="auto">
                      <a:xfrm>
                        <a:off x="3314700" y="1671889"/>
                        <a:ext cx="5562600"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a:extLst>
              <a:ext uri="{FF2B5EF4-FFF2-40B4-BE49-F238E27FC236}">
                <a16:creationId xmlns:a16="http://schemas.microsoft.com/office/drawing/2014/main" id="{57806762-CB28-4D03-B1B7-221633131BE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1AE8BADE-D617-44F6-AC61-2832D92A9746}"/>
              </a:ext>
            </a:extLst>
          </p:cNvPr>
          <p:cNvGraphicFramePr>
            <a:graphicFrameLocks noChangeAspect="1"/>
          </p:cNvGraphicFramePr>
          <p:nvPr>
            <p:extLst>
              <p:ext uri="{D42A27DB-BD31-4B8C-83A1-F6EECF244321}">
                <p14:modId xmlns:p14="http://schemas.microsoft.com/office/powerpoint/2010/main" val="788203504"/>
              </p:ext>
            </p:extLst>
          </p:nvPr>
        </p:nvGraphicFramePr>
        <p:xfrm>
          <a:off x="1417083" y="2634557"/>
          <a:ext cx="5326062" cy="1778000"/>
        </p:xfrm>
        <a:graphic>
          <a:graphicData uri="http://schemas.openxmlformats.org/presentationml/2006/ole">
            <mc:AlternateContent xmlns:mc="http://schemas.openxmlformats.org/markup-compatibility/2006">
              <mc:Choice xmlns:v="urn:schemas-microsoft-com:vml" Requires="v">
                <p:oleObj spid="_x0000_s36991" name="Equation" r:id="rId5" imgW="5321160" imgH="1777680" progId="Equation.DSMT4">
                  <p:embed/>
                </p:oleObj>
              </mc:Choice>
              <mc:Fallback>
                <p:oleObj name="Equation" r:id="rId5" imgW="5321160" imgH="1777680" progId="Equation.DSMT4">
                  <p:embed/>
                  <p:pic>
                    <p:nvPicPr>
                      <p:cNvPr id="0" name="Object 3"/>
                      <p:cNvPicPr>
                        <a:picLocks noChangeAspect="1" noChangeArrowheads="1"/>
                      </p:cNvPicPr>
                      <p:nvPr/>
                    </p:nvPicPr>
                    <p:blipFill>
                      <a:blip r:embed="rId6"/>
                      <a:srcRect/>
                      <a:stretch>
                        <a:fillRect/>
                      </a:stretch>
                    </p:blipFill>
                    <p:spPr bwMode="auto">
                      <a:xfrm>
                        <a:off x="1417083" y="2634557"/>
                        <a:ext cx="5326062" cy="177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a:extLst>
              <a:ext uri="{FF2B5EF4-FFF2-40B4-BE49-F238E27FC236}">
                <a16:creationId xmlns:a16="http://schemas.microsoft.com/office/drawing/2014/main" id="{31DD5EA8-48C5-4083-B4AD-B71B14D12D6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D32B5D5E-2649-44D7-A390-8013EBBD9DF6}"/>
              </a:ext>
            </a:extLst>
          </p:cNvPr>
          <p:cNvGraphicFramePr>
            <a:graphicFrameLocks noChangeAspect="1"/>
          </p:cNvGraphicFramePr>
          <p:nvPr>
            <p:extLst>
              <p:ext uri="{D42A27DB-BD31-4B8C-83A1-F6EECF244321}">
                <p14:modId xmlns:p14="http://schemas.microsoft.com/office/powerpoint/2010/main" val="3032389686"/>
              </p:ext>
            </p:extLst>
          </p:nvPr>
        </p:nvGraphicFramePr>
        <p:xfrm>
          <a:off x="7652803" y="2252484"/>
          <a:ext cx="3344863" cy="2459037"/>
        </p:xfrm>
        <a:graphic>
          <a:graphicData uri="http://schemas.openxmlformats.org/presentationml/2006/ole">
            <mc:AlternateContent xmlns:mc="http://schemas.openxmlformats.org/markup-compatibility/2006">
              <mc:Choice xmlns:v="urn:schemas-microsoft-com:vml" Requires="v">
                <p:oleObj spid="_x0000_s36992" name="Equation" r:id="rId7" imgW="3340080" imgH="2463480" progId="Equation.DSMT4">
                  <p:embed/>
                </p:oleObj>
              </mc:Choice>
              <mc:Fallback>
                <p:oleObj name="Equation" r:id="rId7" imgW="3340080" imgH="2463480" progId="Equation.DSMT4">
                  <p:embed/>
                  <p:pic>
                    <p:nvPicPr>
                      <p:cNvPr id="0" name="Object 5"/>
                      <p:cNvPicPr>
                        <a:picLocks noChangeAspect="1" noChangeArrowheads="1"/>
                      </p:cNvPicPr>
                      <p:nvPr/>
                    </p:nvPicPr>
                    <p:blipFill>
                      <a:blip r:embed="rId8"/>
                      <a:srcRect/>
                      <a:stretch>
                        <a:fillRect/>
                      </a:stretch>
                    </p:blipFill>
                    <p:spPr bwMode="auto">
                      <a:xfrm>
                        <a:off x="7652803" y="2252484"/>
                        <a:ext cx="3344863" cy="2459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8">
            <a:extLst>
              <a:ext uri="{FF2B5EF4-FFF2-40B4-BE49-F238E27FC236}">
                <a16:creationId xmlns:a16="http://schemas.microsoft.com/office/drawing/2014/main" id="{1C79EA9F-8B05-489E-A4E0-3A849346356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A057391E-0373-45CF-940D-52083D13B456}"/>
              </a:ext>
            </a:extLst>
          </p:cNvPr>
          <p:cNvGraphicFramePr>
            <a:graphicFrameLocks noChangeAspect="1"/>
          </p:cNvGraphicFramePr>
          <p:nvPr>
            <p:extLst>
              <p:ext uri="{D42A27DB-BD31-4B8C-83A1-F6EECF244321}">
                <p14:modId xmlns:p14="http://schemas.microsoft.com/office/powerpoint/2010/main" val="2462136490"/>
              </p:ext>
            </p:extLst>
          </p:nvPr>
        </p:nvGraphicFramePr>
        <p:xfrm>
          <a:off x="2346416" y="4787497"/>
          <a:ext cx="4102100" cy="652462"/>
        </p:xfrm>
        <a:graphic>
          <a:graphicData uri="http://schemas.openxmlformats.org/presentationml/2006/ole">
            <mc:AlternateContent xmlns:mc="http://schemas.openxmlformats.org/markup-compatibility/2006">
              <mc:Choice xmlns:v="urn:schemas-microsoft-com:vml" Requires="v">
                <p:oleObj spid="_x0000_s36993" name="Equation" r:id="rId9" imgW="4101840" imgH="647640" progId="Equation.DSMT4">
                  <p:embed/>
                </p:oleObj>
              </mc:Choice>
              <mc:Fallback>
                <p:oleObj name="Equation" r:id="rId9" imgW="4101840" imgH="647640" progId="Equation.DSMT4">
                  <p:embed/>
                  <p:pic>
                    <p:nvPicPr>
                      <p:cNvPr id="0" name="Object 7"/>
                      <p:cNvPicPr>
                        <a:picLocks noChangeAspect="1" noChangeArrowheads="1"/>
                      </p:cNvPicPr>
                      <p:nvPr/>
                    </p:nvPicPr>
                    <p:blipFill>
                      <a:blip r:embed="rId10"/>
                      <a:srcRect/>
                      <a:stretch>
                        <a:fillRect/>
                      </a:stretch>
                    </p:blipFill>
                    <p:spPr bwMode="auto">
                      <a:xfrm>
                        <a:off x="2346416" y="4787497"/>
                        <a:ext cx="4102100" cy="652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0">
            <a:extLst>
              <a:ext uri="{FF2B5EF4-FFF2-40B4-BE49-F238E27FC236}">
                <a16:creationId xmlns:a16="http://schemas.microsoft.com/office/drawing/2014/main" id="{A12EA578-AE5A-46C7-A442-B44CFE95A3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042C813A-B414-4E95-8D35-C6A68C04E31A}"/>
              </a:ext>
            </a:extLst>
          </p:cNvPr>
          <p:cNvGraphicFramePr>
            <a:graphicFrameLocks noChangeAspect="1"/>
          </p:cNvGraphicFramePr>
          <p:nvPr>
            <p:extLst>
              <p:ext uri="{D42A27DB-BD31-4B8C-83A1-F6EECF244321}">
                <p14:modId xmlns:p14="http://schemas.microsoft.com/office/powerpoint/2010/main" val="1092615208"/>
              </p:ext>
            </p:extLst>
          </p:nvPr>
        </p:nvGraphicFramePr>
        <p:xfrm>
          <a:off x="2330450" y="5536185"/>
          <a:ext cx="1968500" cy="461962"/>
        </p:xfrm>
        <a:graphic>
          <a:graphicData uri="http://schemas.openxmlformats.org/presentationml/2006/ole">
            <mc:AlternateContent xmlns:mc="http://schemas.openxmlformats.org/markup-compatibility/2006">
              <mc:Choice xmlns:v="urn:schemas-microsoft-com:vml" Requires="v">
                <p:oleObj spid="_x0000_s36994" name="Equation" r:id="rId11" imgW="1968480" imgH="457200" progId="Equation.DSMT4">
                  <p:embed/>
                </p:oleObj>
              </mc:Choice>
              <mc:Fallback>
                <p:oleObj name="Equation" r:id="rId11" imgW="1968480" imgH="457200" progId="Equation.DSMT4">
                  <p:embed/>
                  <p:pic>
                    <p:nvPicPr>
                      <p:cNvPr id="0" name="Object 9"/>
                      <p:cNvPicPr>
                        <a:picLocks noChangeAspect="1" noChangeArrowheads="1"/>
                      </p:cNvPicPr>
                      <p:nvPr/>
                    </p:nvPicPr>
                    <p:blipFill>
                      <a:blip r:embed="rId12"/>
                      <a:srcRect/>
                      <a:stretch>
                        <a:fillRect/>
                      </a:stretch>
                    </p:blipFill>
                    <p:spPr bwMode="auto">
                      <a:xfrm>
                        <a:off x="2330450" y="5536185"/>
                        <a:ext cx="1968500"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564432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Simplex Method</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sz="2400" dirty="0"/>
                  <a:t>Check for optimality:		 </a:t>
                </a:r>
              </a:p>
              <a:p>
                <a:pPr marL="0" indent="0" algn="just">
                  <a:buNone/>
                </a:pPr>
                <a:r>
                  <a:rPr lang="en-US" sz="2400" dirty="0"/>
                  <a:t> </a:t>
                </a:r>
              </a:p>
              <a:p>
                <a:pPr marL="0" indent="0" algn="just">
                  <a:buNone/>
                </a:pPr>
                <a:endParaRPr lang="en-US" sz="2400" dirty="0"/>
              </a:p>
              <a:p>
                <a:pPr marL="0" indent="0" algn="just">
                  <a:buNone/>
                </a:pPr>
                <a:endParaRPr lang="en-US" sz="2400" dirty="0"/>
              </a:p>
              <a:p>
                <a:pPr marL="0" indent="0" algn="just">
                  <a:buNone/>
                </a:pP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panose="02040503050406030204" pitchFamily="18" charset="0"/>
                          </a:rPr>
                        </m:ctrlPr>
                      </m:sSubPr>
                      <m:e>
                        <m:r>
                          <a:rPr lang="en-US" sz="2400" b="1" i="0" dirty="0">
                            <a:latin typeface="Cambria Math" panose="02040503050406030204" pitchFamily="18" charset="0"/>
                          </a:rPr>
                          <m:t>𝐱</m:t>
                        </m:r>
                      </m:e>
                      <m:sub>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𝐵</m:t>
                            </m:r>
                          </m:e>
                          <m:sub>
                            <m:r>
                              <a:rPr lang="en-US" sz="2400" b="0" i="1" dirty="0" smtClean="0">
                                <a:latin typeface="Cambria Math" panose="02040503050406030204" pitchFamily="18" charset="0"/>
                              </a:rPr>
                              <m:t>2</m:t>
                            </m:r>
                          </m:sub>
                        </m:sSub>
                      </m:sub>
                    </m:sSub>
                  </m:oMath>
                </a14:m>
                <a:r>
                  <a:rPr lang="en-US" sz="2400" dirty="0"/>
                  <a:t> is optimal.  Optimal solution: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b="0" i="1" smtClean="0">
                            <a:latin typeface="Cambria Math" panose="02040503050406030204" pitchFamily="18" charset="0"/>
                          </a:rPr>
                          <m:t>2</m:t>
                        </m:r>
                      </m:sub>
                    </m:sSub>
                    <m:r>
                      <a:rPr lang="en-US" sz="2400" i="1">
                        <a:latin typeface="Cambria Math" panose="02040503050406030204" pitchFamily="18" charset="0"/>
                      </a:rPr>
                      <m:t>=</m:t>
                    </m:r>
                    <m:r>
                      <a:rPr lang="en-US" sz="2400" b="0" i="1" smtClean="0">
                        <a:latin typeface="Cambria Math" panose="02040503050406030204" pitchFamily="18" charset="0"/>
                      </a:rPr>
                      <m:t>1.5, </m:t>
                    </m:r>
                    <m:r>
                      <a:rPr lang="en-US" sz="2400" b="0" i="1" smtClean="0">
                        <a:latin typeface="Cambria Math" panose="02040503050406030204" pitchFamily="18" charset="0"/>
                      </a:rPr>
                      <m:t>𝑧</m:t>
                    </m:r>
                    <m:r>
                      <a:rPr lang="en-US" sz="2400" b="0" i="1" smtClean="0">
                        <a:latin typeface="Cambria Math" panose="02040503050406030204" pitchFamily="18" charset="0"/>
                      </a:rPr>
                      <m:t>=−21</m:t>
                    </m:r>
                  </m:oMath>
                </a14:m>
                <a:endParaRPr lang="en-US" sz="2400" dirty="0"/>
              </a:p>
              <a:p>
                <a:pPr marL="0" indent="0" algn="just">
                  <a:buNone/>
                </a:pPr>
                <a:endParaRPr lang="en-US" sz="2400" b="1" u="sng" dirty="0">
                  <a:solidFill>
                    <a:srgbClr val="FF0000"/>
                  </a:solidFill>
                </a:endParaRPr>
              </a:p>
              <a:p>
                <a:pPr marL="0" indent="0" algn="just">
                  <a:buNone/>
                </a:pPr>
                <a:r>
                  <a:rPr lang="en-US" sz="2400" b="1" u="sng" dirty="0">
                    <a:solidFill>
                      <a:srgbClr val="0070C0"/>
                    </a:solidFill>
                  </a:rPr>
                  <a:t>Note:</a:t>
                </a:r>
                <a:r>
                  <a:rPr lang="en-US" sz="2400" dirty="0">
                    <a:solidFill>
                      <a:srgbClr val="0070C0"/>
                    </a:solidFill>
                  </a:rPr>
                  <a:t> Methods of determining the inverse of matrix: Adjoint Matrix Method, Gauss-Jordan Method, Use of Product Form of the Inverse (see textbook of Taha), LU Decomposition.</a:t>
                </a:r>
              </a:p>
              <a:p>
                <a:pPr marL="0" indent="0" algn="just">
                  <a:buNone/>
                </a:pPr>
                <a:endParaRPr lang="en-US" sz="2400" dirty="0"/>
              </a:p>
              <a:p>
                <a:pPr marL="0" indent="0" algn="just">
                  <a:buNone/>
                </a:pPr>
                <a:endParaRPr lang="en-US" sz="2400"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881" t="-1841" r="-881"/>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CACD9413-7830-4827-85B0-C497EE2C154D}"/>
              </a:ext>
            </a:extLst>
          </p:cNvPr>
          <p:cNvGraphicFramePr>
            <a:graphicFrameLocks noChangeAspect="1"/>
          </p:cNvGraphicFramePr>
          <p:nvPr>
            <p:extLst>
              <p:ext uri="{D42A27DB-BD31-4B8C-83A1-F6EECF244321}">
                <p14:modId xmlns:p14="http://schemas.microsoft.com/office/powerpoint/2010/main" val="4155771009"/>
              </p:ext>
            </p:extLst>
          </p:nvPr>
        </p:nvGraphicFramePr>
        <p:xfrm>
          <a:off x="4395854" y="1697038"/>
          <a:ext cx="3268663" cy="588962"/>
        </p:xfrm>
        <a:graphic>
          <a:graphicData uri="http://schemas.openxmlformats.org/presentationml/2006/ole">
            <mc:AlternateContent xmlns:mc="http://schemas.openxmlformats.org/markup-compatibility/2006">
              <mc:Choice xmlns:v="urn:schemas-microsoft-com:vml" Requires="v">
                <p:oleObj spid="_x0000_s37937" name="Equation" r:id="rId4" imgW="3263760" imgH="583920" progId="Equation.DSMT4">
                  <p:embed/>
                </p:oleObj>
              </mc:Choice>
              <mc:Fallback>
                <p:oleObj name="Equation" r:id="rId4" imgW="3263760" imgH="583920" progId="Equation.DSMT4">
                  <p:embed/>
                  <p:pic>
                    <p:nvPicPr>
                      <p:cNvPr id="0" name="Object 1"/>
                      <p:cNvPicPr>
                        <a:picLocks noChangeAspect="1" noChangeArrowheads="1"/>
                      </p:cNvPicPr>
                      <p:nvPr/>
                    </p:nvPicPr>
                    <p:blipFill>
                      <a:blip r:embed="rId5"/>
                      <a:srcRect/>
                      <a:stretch>
                        <a:fillRect/>
                      </a:stretch>
                    </p:blipFill>
                    <p:spPr bwMode="auto">
                      <a:xfrm>
                        <a:off x="4395854" y="1697038"/>
                        <a:ext cx="3268663"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CC4949A2-8D5D-40B2-A1D6-3354D9B0B581}"/>
              </a:ext>
            </a:extLst>
          </p:cNvPr>
          <p:cNvGraphicFramePr>
            <a:graphicFrameLocks noChangeAspect="1"/>
          </p:cNvGraphicFramePr>
          <p:nvPr>
            <p:extLst>
              <p:ext uri="{D42A27DB-BD31-4B8C-83A1-F6EECF244321}">
                <p14:modId xmlns:p14="http://schemas.microsoft.com/office/powerpoint/2010/main" val="2063617240"/>
              </p:ext>
            </p:extLst>
          </p:nvPr>
        </p:nvGraphicFramePr>
        <p:xfrm>
          <a:off x="2831594" y="2477953"/>
          <a:ext cx="6977062" cy="596900"/>
        </p:xfrm>
        <a:graphic>
          <a:graphicData uri="http://schemas.openxmlformats.org/presentationml/2006/ole">
            <mc:AlternateContent xmlns:mc="http://schemas.openxmlformats.org/markup-compatibility/2006">
              <mc:Choice xmlns:v="urn:schemas-microsoft-com:vml" Requires="v">
                <p:oleObj spid="_x0000_s37938" name="Equation" r:id="rId6" imgW="6972120" imgH="596880" progId="Equation.DSMT4">
                  <p:embed/>
                </p:oleObj>
              </mc:Choice>
              <mc:Fallback>
                <p:oleObj name="Equation" r:id="rId6" imgW="6972120" imgH="596880" progId="Equation.DSMT4">
                  <p:embed/>
                  <p:pic>
                    <p:nvPicPr>
                      <p:cNvPr id="0" name="Object 3"/>
                      <p:cNvPicPr>
                        <a:picLocks noChangeAspect="1" noChangeArrowheads="1"/>
                      </p:cNvPicPr>
                      <p:nvPr/>
                    </p:nvPicPr>
                    <p:blipFill>
                      <a:blip r:embed="rId7"/>
                      <a:srcRect/>
                      <a:stretch>
                        <a:fillRect/>
                      </a:stretch>
                    </p:blipFill>
                    <p:spPr bwMode="auto">
                      <a:xfrm>
                        <a:off x="2831594" y="2477953"/>
                        <a:ext cx="6977062"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310811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Dual of a Linear Program</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buNone/>
                </a:pPr>
                <a:r>
                  <a:rPr lang="en-US" u="sng" dirty="0"/>
                  <a:t>Example 15</a:t>
                </a:r>
                <a:r>
                  <a:rPr lang="en-US" dirty="0"/>
                  <a:t>:  Consider the diet problem which is considered by a dieter</a:t>
                </a:r>
              </a:p>
              <a:p>
                <a:pPr marL="0" indent="0" algn="just">
                  <a:buNone/>
                </a:pPr>
                <a:endParaRPr lang="en-US" dirty="0"/>
              </a:p>
              <a:p>
                <a:pPr marL="0" indent="0" algn="just">
                  <a:buNone/>
                </a:pPr>
                <a:r>
                  <a:rPr lang="en-US" dirty="0"/>
                  <a:t>Choose a diet from a set of </a:t>
                </a:r>
                <a:r>
                  <a:rPr lang="en-US" i="1" dirty="0"/>
                  <a:t>n</a:t>
                </a:r>
                <a:r>
                  <a:rPr lang="en-US" dirty="0"/>
                  <a:t> available foods in order to guarantee </a:t>
                </a:r>
                <a:r>
                  <a:rPr lang="en-US" i="1" dirty="0"/>
                  <a:t>m</a:t>
                </a:r>
                <a:r>
                  <a:rPr lang="en-US" dirty="0"/>
                  <a:t> nutritional requirements while minimizing cost </a:t>
                </a:r>
              </a:p>
              <a:p>
                <a:pPr marL="0" indent="0" algn="just">
                  <a:buNone/>
                </a:pPr>
                <a:endParaRPr lang="en-US" dirty="0"/>
              </a:p>
              <a:p>
                <a:pPr lvl="1" algn="just"/>
                <a:r>
                  <a:rPr lang="en-US" dirty="0"/>
                  <a:t>Daily required number of units of nutrient </a:t>
                </a:r>
                <a:r>
                  <a:rPr lang="en-US" i="1" dirty="0"/>
                  <a:t>i</a:t>
                </a: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=1,2,…,</m:t>
                    </m:r>
                    <m:r>
                      <a:rPr lang="en-US" b="0" i="1" smtClean="0">
                        <a:latin typeface="Cambria Math" panose="02040503050406030204" pitchFamily="18" charset="0"/>
                      </a:rPr>
                      <m:t>𝑚</m:t>
                    </m:r>
                    <m:r>
                      <a:rPr lang="en-US" b="0" i="1" smtClean="0">
                        <a:latin typeface="Cambria Math" panose="02040503050406030204" pitchFamily="18" charset="0"/>
                      </a:rPr>
                      <m:t>)</m:t>
                    </m:r>
                  </m:oMath>
                </a14:m>
                <a:endParaRPr lang="en-US" dirty="0"/>
              </a:p>
              <a:p>
                <a:pPr lvl="1" algn="just"/>
                <a:r>
                  <a:rPr lang="en-US" dirty="0"/>
                  <a:t>Number of units of nutrient </a:t>
                </a:r>
                <a:r>
                  <a:rPr lang="en-US" i="1" dirty="0" err="1"/>
                  <a:t>i</a:t>
                </a:r>
                <a:r>
                  <a:rPr lang="en-US" dirty="0"/>
                  <a:t> in one unit of food </a:t>
                </a:r>
                <a:r>
                  <a:rPr lang="en-US" i="1" dirty="0"/>
                  <a:t>j</a:t>
                </a:r>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=1,2,…,</m:t>
                    </m:r>
                    <m:r>
                      <a:rPr lang="en-US" i="1">
                        <a:latin typeface="Cambria Math" panose="02040503050406030204" pitchFamily="18" charset="0"/>
                      </a:rPr>
                      <m:t>𝑛</m:t>
                    </m:r>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𝑖</m:t>
                        </m:r>
                        <m:r>
                          <a:rPr lang="en-US" b="0" i="1" smtClean="0">
                            <a:latin typeface="Cambria Math" panose="02040503050406030204" pitchFamily="18" charset="0"/>
                          </a:rPr>
                          <m:t>𝑗</m:t>
                        </m:r>
                      </m:sub>
                    </m:sSub>
                    <m:r>
                      <a:rPr lang="en-US" i="1">
                        <a:latin typeface="Cambria Math" panose="02040503050406030204" pitchFamily="18" charset="0"/>
                      </a:rPr>
                      <m:t> </m:t>
                    </m:r>
                  </m:oMath>
                </a14:m>
                <a:endParaRPr lang="en-US" dirty="0"/>
              </a:p>
              <a:p>
                <a:pPr lvl="1" algn="just"/>
                <a:r>
                  <a:rPr lang="en-US" dirty="0"/>
                  <a:t>Cost per unit of food </a:t>
                </a:r>
                <a:r>
                  <a:rPr lang="en-US" i="1" dirty="0"/>
                  <a:t>j</a:t>
                </a:r>
                <a:r>
                  <a:rPr lang="en-US" dirty="0"/>
                  <a:t> :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𝑗</m:t>
                        </m:r>
                      </m:sub>
                    </m:sSub>
                    <m:r>
                      <a:rPr lang="en-US" i="1">
                        <a:latin typeface="Cambria Math" panose="02040503050406030204" pitchFamily="18" charset="0"/>
                      </a:rPr>
                      <m:t> (</m:t>
                    </m:r>
                    <m:r>
                      <a:rPr lang="en-US" b="0" i="1" smtClean="0">
                        <a:latin typeface="Cambria Math" panose="02040503050406030204" pitchFamily="18" charset="0"/>
                      </a:rPr>
                      <m:t>𝑗</m:t>
                    </m:r>
                    <m:r>
                      <a:rPr lang="en-US" i="1">
                        <a:latin typeface="Cambria Math" panose="02040503050406030204" pitchFamily="18" charset="0"/>
                      </a:rPr>
                      <m:t>=1,2,…,</m:t>
                    </m:r>
                    <m:r>
                      <a:rPr lang="en-US" b="0" i="1" smtClean="0">
                        <a:latin typeface="Cambria Math" panose="02040503050406030204" pitchFamily="18" charset="0"/>
                      </a:rPr>
                      <m:t>𝑛</m:t>
                    </m:r>
                    <m:r>
                      <a:rPr lang="en-US" i="1">
                        <a:latin typeface="Cambria Math" panose="02040503050406030204" pitchFamily="18" charset="0"/>
                      </a:rPr>
                      <m:t>)</m:t>
                    </m:r>
                  </m:oMath>
                </a14:m>
                <a:endParaRPr lang="en-US" dirty="0"/>
              </a:p>
              <a:p>
                <a:pPr lvl="1" algn="just"/>
                <a:r>
                  <a:rPr lang="en-US" dirty="0"/>
                  <a:t>Number of units of food </a:t>
                </a:r>
                <a:r>
                  <a:rPr lang="en-US" i="1" dirty="0"/>
                  <a:t>j</a:t>
                </a:r>
                <a:r>
                  <a:rPr lang="en-US" dirty="0"/>
                  <a:t> in the diet: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𝑗</m:t>
                        </m:r>
                      </m:sub>
                    </m:sSub>
                    <m:r>
                      <a:rPr lang="en-US" i="1">
                        <a:latin typeface="Cambria Math" panose="02040503050406030204" pitchFamily="18" charset="0"/>
                      </a:rPr>
                      <m:t> (</m:t>
                    </m:r>
                    <m:r>
                      <a:rPr lang="en-US" i="1">
                        <a:latin typeface="Cambria Math" panose="02040503050406030204" pitchFamily="18" charset="0"/>
                      </a:rPr>
                      <m:t>𝑗</m:t>
                    </m:r>
                    <m:r>
                      <a:rPr lang="en-US" i="1">
                        <a:latin typeface="Cambria Math" panose="02040503050406030204" pitchFamily="18" charset="0"/>
                      </a:rPr>
                      <m:t>=1,2,…,</m:t>
                    </m:r>
                    <m:r>
                      <a:rPr lang="en-US" i="1">
                        <a:latin typeface="Cambria Math" panose="02040503050406030204" pitchFamily="18" charset="0"/>
                      </a:rPr>
                      <m:t>𝑛</m:t>
                    </m:r>
                    <m:r>
                      <a:rPr lang="en-US" i="1">
                        <a:latin typeface="Cambria Math" panose="02040503050406030204" pitchFamily="18" charset="0"/>
                      </a:rPr>
                      <m:t>)</m:t>
                    </m:r>
                  </m:oMath>
                </a14:m>
                <a:endParaRPr lang="en-US" dirty="0"/>
              </a:p>
              <a:p>
                <a:pPr lvl="1" algn="just"/>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3399"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799968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Dual of a Linear Program</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The </a:t>
            </a:r>
            <a:r>
              <a:rPr lang="en-US" dirty="0">
                <a:solidFill>
                  <a:srgbClr val="0070C0"/>
                </a:solidFill>
              </a:rPr>
              <a:t>Primal</a:t>
            </a:r>
            <a:r>
              <a:rPr lang="en-US" dirty="0"/>
              <a:t> Problem:</a:t>
            </a:r>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26C0B928-DB12-4E27-9B18-F1CE0E13B56F}"/>
              </a:ext>
            </a:extLst>
          </p:cNvPr>
          <p:cNvPicPr>
            <a:picLocks noChangeAspect="1"/>
          </p:cNvPicPr>
          <p:nvPr/>
        </p:nvPicPr>
        <p:blipFill>
          <a:blip r:embed="rId2"/>
          <a:stretch>
            <a:fillRect/>
          </a:stretch>
        </p:blipFill>
        <p:spPr>
          <a:xfrm>
            <a:off x="840054" y="2472596"/>
            <a:ext cx="9686300" cy="2470459"/>
          </a:xfrm>
          <a:prstGeom prst="rect">
            <a:avLst/>
          </a:prstGeom>
        </p:spPr>
      </p:pic>
    </p:spTree>
    <p:extLst>
      <p:ext uri="{BB962C8B-B14F-4D97-AF65-F5344CB8AC3E}">
        <p14:creationId xmlns:p14="http://schemas.microsoft.com/office/powerpoint/2010/main" val="310072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Concepts</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Example 4</a:t>
            </a:r>
            <a:r>
              <a:rPr lang="en-US" dirty="0"/>
              <a:t>:</a:t>
            </a:r>
          </a:p>
          <a:p>
            <a:pPr marL="0" indent="0">
              <a:buNone/>
            </a:pPr>
            <a:endParaRPr lang="en-US" dirty="0"/>
          </a:p>
          <a:p>
            <a:pPr marL="0" indent="0">
              <a:buNone/>
            </a:pPr>
            <a:r>
              <a:rPr lang="en-US" dirty="0"/>
              <a:t>Consider the following LP:</a:t>
            </a:r>
          </a:p>
          <a:p>
            <a:pPr marL="0" indent="0">
              <a:buNone/>
            </a:pPr>
            <a:endParaRPr lang="en-US" dirty="0"/>
          </a:p>
        </p:txBody>
      </p:sp>
      <p:pic>
        <p:nvPicPr>
          <p:cNvPr id="4" name="Picture 3">
            <a:extLst>
              <a:ext uri="{FF2B5EF4-FFF2-40B4-BE49-F238E27FC236}">
                <a16:creationId xmlns:a16="http://schemas.microsoft.com/office/drawing/2014/main" id="{A91B7815-E54E-4858-9D5E-98E617061466}"/>
              </a:ext>
            </a:extLst>
          </p:cNvPr>
          <p:cNvPicPr>
            <a:picLocks noChangeAspect="1"/>
          </p:cNvPicPr>
          <p:nvPr/>
        </p:nvPicPr>
        <p:blipFill>
          <a:blip r:embed="rId2"/>
          <a:stretch>
            <a:fillRect/>
          </a:stretch>
        </p:blipFill>
        <p:spPr>
          <a:xfrm>
            <a:off x="1876992" y="3590444"/>
            <a:ext cx="10679661" cy="2015225"/>
          </a:xfrm>
          <a:prstGeom prst="rect">
            <a:avLst/>
          </a:prstGeom>
        </p:spPr>
      </p:pic>
    </p:spTree>
    <p:extLst>
      <p:ext uri="{BB962C8B-B14F-4D97-AF65-F5344CB8AC3E}">
        <p14:creationId xmlns:p14="http://schemas.microsoft.com/office/powerpoint/2010/main" val="41036873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Dual of a Linear Program</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buNone/>
                </a:pPr>
                <a:r>
                  <a:rPr lang="en-US" dirty="0"/>
                  <a:t>Consider a druggist who sells </a:t>
                </a:r>
                <a:r>
                  <a:rPr lang="en-US" i="1" dirty="0"/>
                  <a:t>m</a:t>
                </a:r>
                <a:r>
                  <a:rPr lang="en-US" dirty="0"/>
                  <a:t> types of pill in which pill </a:t>
                </a:r>
                <a:r>
                  <a:rPr lang="en-US" i="1" dirty="0" err="1"/>
                  <a:t>i</a:t>
                </a:r>
                <a:r>
                  <a:rPr lang="en-US" dirty="0"/>
                  <a:t> contains one unit of nutrient </a:t>
                </a:r>
                <a:r>
                  <a:rPr lang="en-US" i="1" dirty="0" err="1"/>
                  <a:t>i</a:t>
                </a:r>
                <a:r>
                  <a:rPr lang="en-US" i="1"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=1,2,…,</m:t>
                    </m:r>
                    <m:r>
                      <a:rPr lang="en-US" b="0" i="1" smtClean="0">
                        <a:latin typeface="Cambria Math" panose="02040503050406030204" pitchFamily="18" charset="0"/>
                      </a:rPr>
                      <m:t>𝑚</m:t>
                    </m:r>
                    <m:r>
                      <a:rPr lang="en-US" b="0" i="1" smtClean="0">
                        <a:latin typeface="Cambria Math" panose="02040503050406030204" pitchFamily="18" charset="0"/>
                      </a:rPr>
                      <m:t>)</m:t>
                    </m:r>
                  </m:oMath>
                </a14:m>
                <a:r>
                  <a:rPr lang="en-US" dirty="0"/>
                  <a:t>. In order to convince the  dieter to use his pills to supply the daily nutrient requirement, instead of using various foods, the prices of the pills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2</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𝑚</m:t>
                        </m:r>
                      </m:sub>
                    </m:sSub>
                    <m:r>
                      <a:rPr lang="en-US" i="1">
                        <a:latin typeface="Cambria Math" panose="02040503050406030204" pitchFamily="18" charset="0"/>
                      </a:rPr>
                      <m:t> </m:t>
                    </m:r>
                  </m:oMath>
                </a14:m>
                <a:r>
                  <a:rPr lang="en-US" dirty="0"/>
                  <a:t> should be attractive in such a way that </a:t>
                </a:r>
                <a:r>
                  <a:rPr lang="en-US" i="1" dirty="0">
                    <a:solidFill>
                      <a:srgbClr val="0070C0"/>
                    </a:solidFill>
                  </a:rPr>
                  <a:t>the cost of a combination of m pills that provide exactly the same amount of nutrients as a unit of food j is less expensive than the cost of a unit of food j</a:t>
                </a:r>
                <a:r>
                  <a:rPr lang="en-US" dirty="0"/>
                  <a:t>.</a:t>
                </a:r>
              </a:p>
              <a:p>
                <a:pPr marL="0" indent="0" algn="just">
                  <a:buNone/>
                </a:pPr>
                <a:endParaRPr lang="en-US" dirty="0"/>
              </a:p>
              <a:p>
                <a:pPr marL="0" indent="0" algn="just">
                  <a:buNone/>
                </a:pPr>
                <a:r>
                  <a:rPr lang="en-US" dirty="0"/>
                  <a:t>If the dieter concerns about the minimum requirement of </a:t>
                </a:r>
                <a:r>
                  <a:rPr lang="en-US" i="1" dirty="0"/>
                  <a:t>m</a:t>
                </a:r>
                <a:r>
                  <a:rPr lang="en-US" dirty="0"/>
                  <a:t> nutrients, he will buy exactly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 units of pill </a:t>
                </a:r>
                <a:r>
                  <a:rPr lang="en-US" i="1" dirty="0" err="1"/>
                  <a:t>i</a:t>
                </a:r>
                <a:r>
                  <a:rPr lang="en-US" dirty="0"/>
                  <a:t>.</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3399"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6580094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Dual of a Linear Program</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The problem of the druggist is to maximize his sales.  This problem can be formulated as an LP problem as follows: </a:t>
            </a:r>
          </a:p>
          <a:p>
            <a:pPr marL="0" indent="0" algn="just">
              <a:buNone/>
            </a:pPr>
            <a:endParaRPr lang="en-US" dirty="0"/>
          </a:p>
          <a:p>
            <a:pPr marL="0" indent="0" algn="just">
              <a:buNone/>
            </a:pPr>
            <a:endParaRPr lang="en-US" dirty="0"/>
          </a:p>
          <a:p>
            <a:pPr marL="0" indent="0" algn="just">
              <a:buNone/>
            </a:pPr>
            <a:r>
              <a:rPr lang="en-US" dirty="0"/>
              <a:t>				 		 </a:t>
            </a:r>
          </a:p>
          <a:p>
            <a:pPr marL="0" indent="0" algn="just">
              <a:buNone/>
            </a:pPr>
            <a:endParaRPr lang="en-US" dirty="0"/>
          </a:p>
          <a:p>
            <a:pPr marL="0" indent="0" algn="just">
              <a:buNone/>
            </a:pPr>
            <a:endParaRPr lang="en-US" dirty="0"/>
          </a:p>
          <a:p>
            <a:pPr marL="0" indent="0" algn="just">
              <a:buNone/>
            </a:pPr>
            <a:r>
              <a:rPr lang="en-US" dirty="0"/>
              <a:t>(</a:t>
            </a:r>
            <a:r>
              <a:rPr lang="en-US" b="1" dirty="0"/>
              <a:t>P</a:t>
            </a:r>
            <a:r>
              <a:rPr lang="en-US" dirty="0"/>
              <a:t>) is the primal problem and (</a:t>
            </a:r>
            <a:r>
              <a:rPr lang="en-US" b="1" dirty="0"/>
              <a:t>D</a:t>
            </a:r>
            <a:r>
              <a:rPr lang="en-US" dirty="0"/>
              <a:t>) is the dual problem of (</a:t>
            </a:r>
            <a:r>
              <a:rPr lang="en-US" b="1" dirty="0"/>
              <a:t>P</a:t>
            </a:r>
            <a:r>
              <a:rPr lang="en-US" dirty="0"/>
              <a:t>).</a:t>
            </a:r>
          </a:p>
          <a:p>
            <a:pPr marL="0" indent="0" algn="just">
              <a:buNone/>
            </a:pPr>
            <a:endParaRPr lang="en-US" dirty="0"/>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 name="Picture 19">
            <a:extLst>
              <a:ext uri="{FF2B5EF4-FFF2-40B4-BE49-F238E27FC236}">
                <a16:creationId xmlns:a16="http://schemas.microsoft.com/office/drawing/2014/main" id="{E7A207CD-AE40-4AF1-8F7E-B12FD41D0035}"/>
              </a:ext>
            </a:extLst>
          </p:cNvPr>
          <p:cNvPicPr>
            <a:picLocks noChangeAspect="1"/>
          </p:cNvPicPr>
          <p:nvPr/>
        </p:nvPicPr>
        <p:blipFill>
          <a:blip r:embed="rId2"/>
          <a:stretch>
            <a:fillRect/>
          </a:stretch>
        </p:blipFill>
        <p:spPr>
          <a:xfrm>
            <a:off x="685800" y="2650323"/>
            <a:ext cx="9834997" cy="2398756"/>
          </a:xfrm>
          <a:prstGeom prst="rect">
            <a:avLst/>
          </a:prstGeom>
        </p:spPr>
      </p:pic>
    </p:spTree>
    <p:extLst>
      <p:ext uri="{BB962C8B-B14F-4D97-AF65-F5344CB8AC3E}">
        <p14:creationId xmlns:p14="http://schemas.microsoft.com/office/powerpoint/2010/main" val="10053380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Dual of a Linear Program</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sz="3300" u="sng" dirty="0"/>
                  <a:t>Example 16</a:t>
                </a:r>
                <a:r>
                  <a:rPr lang="en-US" sz="3300" dirty="0"/>
                  <a:t>: Consider the Product Mix Problem</a:t>
                </a:r>
              </a:p>
              <a:p>
                <a:pPr marL="0" indent="0" algn="just">
                  <a:buNone/>
                </a:pPr>
                <a:r>
                  <a:rPr lang="en-US" sz="3300" dirty="0"/>
                  <a:t>Company A want to produces </a:t>
                </a:r>
                <a:r>
                  <a:rPr lang="en-US" sz="3300" i="1" dirty="0"/>
                  <a:t>n</a:t>
                </a:r>
                <a:r>
                  <a:rPr lang="en-US" sz="3300" dirty="0"/>
                  <a:t> products from </a:t>
                </a:r>
                <a:r>
                  <a:rPr lang="en-US" sz="3300" i="1" dirty="0"/>
                  <a:t>m</a:t>
                </a:r>
                <a:r>
                  <a:rPr lang="en-US" sz="3300" dirty="0"/>
                  <a:t> types of material.  The problem is to determine production volumes of products so as to maximize total profit</a:t>
                </a:r>
              </a:p>
              <a:p>
                <a:pPr marL="0" indent="0" algn="just">
                  <a:buNone/>
                </a:pPr>
                <a:endParaRPr lang="en-US" dirty="0"/>
              </a:p>
              <a:p>
                <a:pPr lvl="1" algn="just"/>
                <a:r>
                  <a:rPr lang="en-US" dirty="0"/>
                  <a:t>Available on-hand inventory of material </a:t>
                </a:r>
                <a:r>
                  <a:rPr lang="en-US" i="1" dirty="0" err="1"/>
                  <a:t>i</a:t>
                </a:r>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𝑖</m:t>
                        </m:r>
                      </m:sub>
                    </m:sSub>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=1,2,…,</m:t>
                    </m:r>
                    <m:r>
                      <a:rPr lang="en-US" i="1">
                        <a:latin typeface="Cambria Math" panose="02040503050406030204" pitchFamily="18" charset="0"/>
                      </a:rPr>
                      <m:t>𝑚</m:t>
                    </m:r>
                    <m:r>
                      <a:rPr lang="en-US" i="1">
                        <a:latin typeface="Cambria Math" panose="02040503050406030204" pitchFamily="18" charset="0"/>
                      </a:rPr>
                      <m:t>)</m:t>
                    </m:r>
                  </m:oMath>
                </a14:m>
                <a:r>
                  <a:rPr lang="en-US" dirty="0"/>
                  <a:t> </a:t>
                </a:r>
              </a:p>
              <a:p>
                <a:pPr lvl="1" algn="just"/>
                <a:r>
                  <a:rPr lang="en-US" dirty="0"/>
                  <a:t>Amount of material   used for one unit of product </a:t>
                </a:r>
                <a:r>
                  <a:rPr lang="en-US" i="1" dirty="0"/>
                  <a:t>j</a:t>
                </a:r>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=1,2,…,</m:t>
                    </m:r>
                    <m:r>
                      <a:rPr lang="en-US" i="1">
                        <a:latin typeface="Cambria Math" panose="02040503050406030204" pitchFamily="18" charset="0"/>
                      </a:rPr>
                      <m:t>𝑛</m:t>
                    </m:r>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oMath>
                </a14:m>
                <a:endParaRPr lang="en-US" dirty="0"/>
              </a:p>
              <a:p>
                <a:pPr lvl="1" algn="just"/>
                <a:r>
                  <a:rPr lang="en-US" dirty="0"/>
                  <a:t>Profit of one unit of product </a:t>
                </a:r>
                <a:r>
                  <a:rPr lang="en-US" i="1" dirty="0"/>
                  <a:t>j</a:t>
                </a:r>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r>
                      <a:rPr lang="en-US" i="1">
                        <a:latin typeface="Cambria Math" panose="02040503050406030204" pitchFamily="18" charset="0"/>
                      </a:rPr>
                      <m:t> (</m:t>
                    </m:r>
                    <m:r>
                      <a:rPr lang="en-US" i="1">
                        <a:latin typeface="Cambria Math" panose="02040503050406030204" pitchFamily="18" charset="0"/>
                      </a:rPr>
                      <m:t>𝑗</m:t>
                    </m:r>
                    <m:r>
                      <a:rPr lang="en-US" i="1">
                        <a:latin typeface="Cambria Math" panose="02040503050406030204" pitchFamily="18" charset="0"/>
                      </a:rPr>
                      <m:t>=1,2,…,</m:t>
                    </m:r>
                    <m:r>
                      <a:rPr lang="en-US" i="1">
                        <a:latin typeface="Cambria Math" panose="02040503050406030204" pitchFamily="18" charset="0"/>
                      </a:rPr>
                      <m:t>𝑛</m:t>
                    </m:r>
                    <m:r>
                      <a:rPr lang="en-US" i="1">
                        <a:latin typeface="Cambria Math" panose="02040503050406030204" pitchFamily="18" charset="0"/>
                      </a:rPr>
                      <m:t>)</m:t>
                    </m:r>
                  </m:oMath>
                </a14:m>
                <a:endParaRPr lang="en-US" dirty="0"/>
              </a:p>
              <a:p>
                <a:pPr lvl="1" algn="just"/>
                <a:r>
                  <a:rPr lang="en-US" dirty="0"/>
                  <a:t>Production volume of product j: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𝑥</m:t>
                        </m:r>
                      </m:e>
                      <m:sub>
                        <m:r>
                          <a:rPr lang="en-US" i="1">
                            <a:latin typeface="Cambria Math" panose="02040503050406030204" pitchFamily="18" charset="0"/>
                          </a:rPr>
                          <m:t>𝑗</m:t>
                        </m:r>
                      </m:sub>
                    </m:sSub>
                    <m:r>
                      <a:rPr lang="en-US" i="1">
                        <a:latin typeface="Cambria Math" panose="02040503050406030204" pitchFamily="18" charset="0"/>
                      </a:rPr>
                      <m:t> (</m:t>
                    </m:r>
                    <m:r>
                      <a:rPr lang="en-US" i="1">
                        <a:latin typeface="Cambria Math" panose="02040503050406030204" pitchFamily="18" charset="0"/>
                      </a:rPr>
                      <m:t>𝑗</m:t>
                    </m:r>
                    <m:r>
                      <a:rPr lang="en-US" i="1">
                        <a:latin typeface="Cambria Math" panose="02040503050406030204" pitchFamily="18" charset="0"/>
                      </a:rPr>
                      <m:t>=1,2,…,</m:t>
                    </m:r>
                    <m:r>
                      <a:rPr lang="en-US" i="1">
                        <a:latin typeface="Cambria Math" panose="02040503050406030204" pitchFamily="18" charset="0"/>
                      </a:rPr>
                      <m:t>𝑛</m:t>
                    </m:r>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586" t="-3116" r="-1528" b="-142"/>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012234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C53BE-CADD-42F9-B96F-2A442D98C9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9AFEC2-EA97-4E4E-926F-98777A39F6AF}"/>
              </a:ext>
            </a:extLst>
          </p:cNvPr>
          <p:cNvSpPr>
            <a:spLocks noGrp="1"/>
          </p:cNvSpPr>
          <p:nvPr>
            <p:ph idx="1"/>
          </p:nvPr>
        </p:nvSpPr>
        <p:spPr/>
        <p:txBody>
          <a:bodyPr/>
          <a:lstStyle/>
          <a:p>
            <a:pPr marL="0" indent="0">
              <a:buNone/>
            </a:pPr>
            <a:r>
              <a:rPr lang="en-US" dirty="0"/>
              <a:t>The </a:t>
            </a:r>
            <a:r>
              <a:rPr lang="en-US" dirty="0">
                <a:solidFill>
                  <a:srgbClr val="0070C0"/>
                </a:solidFill>
              </a:rPr>
              <a:t>Primal</a:t>
            </a:r>
            <a:r>
              <a:rPr lang="en-US" dirty="0"/>
              <a:t> Problem:</a:t>
            </a:r>
          </a:p>
          <a:p>
            <a:pPr marL="0" indent="0">
              <a:buNone/>
            </a:pPr>
            <a:endParaRPr lang="en-US" dirty="0"/>
          </a:p>
        </p:txBody>
      </p:sp>
      <p:pic>
        <p:nvPicPr>
          <p:cNvPr id="4" name="Picture 3">
            <a:extLst>
              <a:ext uri="{FF2B5EF4-FFF2-40B4-BE49-F238E27FC236}">
                <a16:creationId xmlns:a16="http://schemas.microsoft.com/office/drawing/2014/main" id="{E9BFAC3A-3D83-4082-9B40-323362DA8929}"/>
              </a:ext>
            </a:extLst>
          </p:cNvPr>
          <p:cNvPicPr>
            <a:picLocks noChangeAspect="1"/>
          </p:cNvPicPr>
          <p:nvPr/>
        </p:nvPicPr>
        <p:blipFill>
          <a:blip r:embed="rId2"/>
          <a:stretch>
            <a:fillRect/>
          </a:stretch>
        </p:blipFill>
        <p:spPr>
          <a:xfrm>
            <a:off x="579435" y="2379831"/>
            <a:ext cx="10153956" cy="2589733"/>
          </a:xfrm>
          <a:prstGeom prst="rect">
            <a:avLst/>
          </a:prstGeom>
        </p:spPr>
      </p:pic>
    </p:spTree>
    <p:extLst>
      <p:ext uri="{BB962C8B-B14F-4D97-AF65-F5344CB8AC3E}">
        <p14:creationId xmlns:p14="http://schemas.microsoft.com/office/powerpoint/2010/main" val="351506227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Dual of a Linear Program</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Suppose that company B wants to purchase all company A’ resources.  This request will be attractive to company A if </a:t>
                </a:r>
              </a:p>
              <a:p>
                <a:pPr marL="0" indent="0" algn="just">
                  <a:buNone/>
                </a:pPr>
                <a:endParaRPr lang="en-US" dirty="0"/>
              </a:p>
              <a:p>
                <a:pPr algn="just"/>
                <a:r>
                  <a:rPr lang="en-US" dirty="0"/>
                  <a:t>The offered unit price of material </a:t>
                </a:r>
                <a:r>
                  <a:rPr lang="en-US" i="1" dirty="0" err="1"/>
                  <a:t>i</a:t>
                </a:r>
                <a:r>
                  <a:rPr lang="en-US" dirty="0"/>
                  <a:t> from company B is higher than the unit purchase price of material  </a:t>
                </a:r>
                <a:r>
                  <a:rPr lang="en-US" i="1" dirty="0" err="1"/>
                  <a:t>i</a:t>
                </a:r>
                <a:r>
                  <a:rPr lang="en-US" dirty="0"/>
                  <a:t> an amount, says,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oMath>
                </a14:m>
                <a:r>
                  <a:rPr lang="en-US" dirty="0"/>
                  <a:t> for each </a:t>
                </a:r>
                <a:r>
                  <a:rPr lang="en-US" i="1" dirty="0" err="1"/>
                  <a:t>i</a:t>
                </a:r>
                <a:r>
                  <a:rPr lang="en-US" dirty="0"/>
                  <a:t>.  </a:t>
                </a:r>
              </a:p>
              <a:p>
                <a:pPr algn="just"/>
                <a:r>
                  <a:rPr lang="en-US" dirty="0"/>
                  <a:t>The profit comes from selling the raw materials needed to produce one unit of product </a:t>
                </a:r>
                <a:r>
                  <a:rPr lang="en-US" i="1" dirty="0"/>
                  <a:t>j</a:t>
                </a:r>
                <a:r>
                  <a:rPr lang="en-US" dirty="0"/>
                  <a:t> to company B should be higher than the profit gained from producing one unit of product </a:t>
                </a:r>
                <a:r>
                  <a:rPr lang="en-US" i="1" dirty="0"/>
                  <a:t>j</a:t>
                </a:r>
                <a:r>
                  <a:rPr lang="en-US" dirty="0"/>
                  <a:t>.</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601363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Dual of a Linear Program</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The problem of company B is then to minimize the additional cost of purchasing while satisfying the above constraints: </a:t>
            </a:r>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B053D7B9-2304-4F00-B049-40EBF5ADAE53}"/>
              </a:ext>
            </a:extLst>
          </p:cNvPr>
          <p:cNvPicPr>
            <a:picLocks noChangeAspect="1"/>
          </p:cNvPicPr>
          <p:nvPr/>
        </p:nvPicPr>
        <p:blipFill>
          <a:blip r:embed="rId2"/>
          <a:stretch>
            <a:fillRect/>
          </a:stretch>
        </p:blipFill>
        <p:spPr>
          <a:xfrm>
            <a:off x="1395875" y="2743542"/>
            <a:ext cx="9400249" cy="2292721"/>
          </a:xfrm>
          <a:prstGeom prst="rect">
            <a:avLst/>
          </a:prstGeom>
        </p:spPr>
      </p:pic>
    </p:spTree>
    <p:extLst>
      <p:ext uri="{BB962C8B-B14F-4D97-AF65-F5344CB8AC3E}">
        <p14:creationId xmlns:p14="http://schemas.microsoft.com/office/powerpoint/2010/main" val="22303333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Dual of a Linear Program</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b="1" u="sng" dirty="0"/>
              <a:t>In matrix form</a:t>
            </a:r>
            <a:r>
              <a:rPr lang="en-US" dirty="0"/>
              <a:t>:</a:t>
            </a:r>
          </a:p>
          <a:p>
            <a:pPr marL="0" indent="0" algn="just">
              <a:buNone/>
            </a:pPr>
            <a:endParaRPr lang="en-US" dirty="0"/>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AF8CA2F3-099A-43C6-9DF1-10C86E7D3C88}"/>
              </a:ext>
            </a:extLst>
          </p:cNvPr>
          <p:cNvPicPr>
            <a:picLocks noChangeAspect="1"/>
          </p:cNvPicPr>
          <p:nvPr/>
        </p:nvPicPr>
        <p:blipFill>
          <a:blip r:embed="rId2"/>
          <a:stretch>
            <a:fillRect/>
          </a:stretch>
        </p:blipFill>
        <p:spPr>
          <a:xfrm>
            <a:off x="433845" y="2839000"/>
            <a:ext cx="11340190" cy="1902101"/>
          </a:xfrm>
          <a:prstGeom prst="rect">
            <a:avLst/>
          </a:prstGeom>
        </p:spPr>
      </p:pic>
    </p:spTree>
    <p:extLst>
      <p:ext uri="{BB962C8B-B14F-4D97-AF65-F5344CB8AC3E}">
        <p14:creationId xmlns:p14="http://schemas.microsoft.com/office/powerpoint/2010/main" val="299072188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Dual of a Linear Program</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20000"/>
              </a:bodyPr>
              <a:lstStyle/>
              <a:p>
                <a:pPr marL="0" indent="0" algn="just">
                  <a:buNone/>
                </a:pPr>
                <a:r>
                  <a:rPr lang="en-US" b="1" u="sng" dirty="0"/>
                  <a:t>Remarks</a:t>
                </a:r>
                <a:r>
                  <a:rPr lang="en-US" dirty="0"/>
                  <a:t>:</a:t>
                </a:r>
              </a:p>
              <a:p>
                <a:pPr marL="0" indent="0" algn="just">
                  <a:buNone/>
                </a:pPr>
                <a:endParaRPr lang="en-US" dirty="0"/>
              </a:p>
              <a:p>
                <a:pPr marL="0" indent="0" algn="just">
                  <a:buNone/>
                </a:pPr>
                <a:r>
                  <a:rPr lang="en-US" dirty="0"/>
                  <a:t>1.  The dual of the dual problem is the primal problem itself</a:t>
                </a:r>
              </a:p>
              <a:p>
                <a:pPr marL="0" indent="0" algn="just">
                  <a:buNone/>
                </a:pPr>
                <a:r>
                  <a:rPr lang="en-US" u="sng" dirty="0"/>
                  <a:t>Proof</a:t>
                </a:r>
                <a:r>
                  <a:rPr lang="en-US" dirty="0"/>
                  <a:t>:	 </a:t>
                </a:r>
              </a:p>
              <a:p>
                <a:pPr marL="0" indent="0" algn="just">
                  <a:buNone/>
                </a:pPr>
                <a:r>
                  <a:rPr lang="en-US" dirty="0"/>
                  <a:t>(D) is equivalent to: 	</a:t>
                </a:r>
                <a14:m>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Min</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1" i="0" smtClean="0">
                                <a:latin typeface="Cambria Math" panose="02040503050406030204" pitchFamily="18" charset="0"/>
                              </a:rPr>
                              <m:t>𝐛</m:t>
                            </m:r>
                          </m:e>
                        </m:d>
                      </m:e>
                      <m:sup>
                        <m:r>
                          <a:rPr lang="en-US" b="0" i="1" smtClean="0">
                            <a:latin typeface="Cambria Math" panose="02040503050406030204" pitchFamily="18" charset="0"/>
                          </a:rPr>
                          <m:t>𝑇</m:t>
                        </m:r>
                      </m:sup>
                    </m:sSup>
                    <m:r>
                      <a:rPr lang="en-US" b="1" i="0" smtClean="0">
                        <a:latin typeface="Cambria Math" panose="02040503050406030204" pitchFamily="18" charset="0"/>
                      </a:rPr>
                      <m:t>𝐮</m:t>
                    </m:r>
                  </m:oMath>
                </a14:m>
                <a:r>
                  <a:rPr lang="en-US" dirty="0"/>
                  <a:t>	 </a:t>
                </a:r>
              </a:p>
              <a:p>
                <a:pPr marL="0" indent="0" algn="just">
                  <a:buNone/>
                </a:pPr>
                <a:r>
                  <a:rPr lang="en-US" dirty="0"/>
                  <a:t>			   </a:t>
                </a:r>
                <a:r>
                  <a:rPr lang="en-US" dirty="0" err="1"/>
                  <a:t>s.t.</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m:t>
                            </m:r>
                            <m:r>
                              <a:rPr lang="en-US" b="1" i="0" smtClean="0">
                                <a:latin typeface="Cambria Math" panose="02040503050406030204" pitchFamily="18" charset="0"/>
                              </a:rPr>
                              <m:t>𝐀</m:t>
                            </m:r>
                          </m:e>
                        </m:d>
                      </m:e>
                      <m:sup>
                        <m:r>
                          <a:rPr lang="en-US" i="1">
                            <a:latin typeface="Cambria Math" panose="02040503050406030204" pitchFamily="18" charset="0"/>
                          </a:rPr>
                          <m:t>𝑇</m:t>
                        </m:r>
                      </m:sup>
                    </m:sSup>
                    <m:r>
                      <a:rPr lang="en-US" b="1">
                        <a:latin typeface="Cambria Math" panose="02040503050406030204" pitchFamily="18" charset="0"/>
                      </a:rPr>
                      <m:t>𝐮</m:t>
                    </m:r>
                    <m:r>
                      <a:rPr lang="en-US" b="1" i="0" smtClean="0">
                        <a:latin typeface="Cambria Math" panose="02040503050406030204" pitchFamily="18" charset="0"/>
                      </a:rPr>
                      <m:t> </m:t>
                    </m:r>
                    <m:r>
                      <a:rPr lang="en-US" b="1"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𝐜</m:t>
                    </m:r>
                  </m:oMath>
                </a14:m>
                <a:r>
                  <a:rPr lang="en-US" dirty="0"/>
                  <a:t> ; </a:t>
                </a:r>
                <a14:m>
                  <m:oMath xmlns:m="http://schemas.openxmlformats.org/officeDocument/2006/math">
                    <m:r>
                      <a:rPr lang="en-US" b="1">
                        <a:latin typeface="Cambria Math" panose="02040503050406030204" pitchFamily="18" charset="0"/>
                      </a:rPr>
                      <m:t>𝐮</m:t>
                    </m:r>
                    <m:r>
                      <a:rPr lang="en-US" b="1" i="1">
                        <a:latin typeface="Cambria Math" panose="02040503050406030204" pitchFamily="18" charset="0"/>
                        <a:ea typeface="Cambria Math" panose="02040503050406030204" pitchFamily="18" charset="0"/>
                      </a:rPr>
                      <m:t>≥</m:t>
                    </m:r>
                  </m:oMath>
                </a14:m>
                <a:r>
                  <a:rPr lang="en-US" b="1" dirty="0"/>
                  <a:t>0 </a:t>
                </a:r>
              </a:p>
              <a:p>
                <a:pPr marL="0" indent="0" algn="just">
                  <a:buNone/>
                </a:pPr>
                <a:endParaRPr lang="en-US" dirty="0"/>
              </a:p>
              <a:p>
                <a:pPr marL="0" indent="0" algn="just">
                  <a:buNone/>
                </a:pPr>
                <a:r>
                  <a:rPr lang="en-US" dirty="0"/>
                  <a:t>and the dual is: </a:t>
                </a:r>
                <a:r>
                  <a:rPr lang="en-US" b="1" dirty="0"/>
                  <a:t>	</a:t>
                </a:r>
                <a14:m>
                  <m:oMath xmlns:m="http://schemas.openxmlformats.org/officeDocument/2006/math">
                    <m:r>
                      <a:rPr lang="en-US" i="1">
                        <a:latin typeface="Cambria Math" panose="02040503050406030204" pitchFamily="18" charset="0"/>
                      </a:rPr>
                      <m:t>−</m:t>
                    </m:r>
                    <m:r>
                      <m:rPr>
                        <m:sty m:val="p"/>
                      </m:rPr>
                      <a:rPr lang="en-US">
                        <a:latin typeface="Cambria Math" panose="02040503050406030204" pitchFamily="18" charset="0"/>
                      </a:rPr>
                      <m:t>M</m:t>
                    </m:r>
                    <m:r>
                      <m:rPr>
                        <m:sty m:val="p"/>
                      </m:rPr>
                      <a:rPr lang="en-US" b="0" i="0" smtClean="0">
                        <a:latin typeface="Cambria Math" panose="02040503050406030204" pitchFamily="18" charset="0"/>
                      </a:rPr>
                      <m:t>ax</m:t>
                    </m:r>
                    <m:r>
                      <a:rPr lang="en-US" i="1">
                        <a:latin typeface="Cambria Math" panose="02040503050406030204" pitchFamily="18" charset="0"/>
                      </a:rPr>
                      <m:t> </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m:t>
                            </m:r>
                            <m:r>
                              <a:rPr lang="en-US" b="1" i="0" smtClean="0">
                                <a:latin typeface="Cambria Math" panose="02040503050406030204" pitchFamily="18" charset="0"/>
                              </a:rPr>
                              <m:t>𝐜</m:t>
                            </m:r>
                          </m:e>
                        </m:d>
                      </m:e>
                      <m:sup>
                        <m:r>
                          <a:rPr lang="en-US" i="1">
                            <a:latin typeface="Cambria Math" panose="02040503050406030204" pitchFamily="18" charset="0"/>
                          </a:rPr>
                          <m:t>𝑇</m:t>
                        </m:r>
                      </m:sup>
                    </m:sSup>
                    <m:r>
                      <a:rPr lang="en-US" b="1" i="0" smtClean="0">
                        <a:latin typeface="Cambria Math" panose="02040503050406030204" pitchFamily="18" charset="0"/>
                      </a:rPr>
                      <m:t>𝐱</m:t>
                    </m:r>
                  </m:oMath>
                </a14:m>
                <a:r>
                  <a:rPr lang="en-US" b="1" dirty="0"/>
                  <a:t> </a:t>
                </a:r>
              </a:p>
              <a:p>
                <a:pPr marL="0" indent="0" algn="just">
                  <a:buNone/>
                </a:pPr>
                <a:r>
                  <a:rPr lang="en-US" dirty="0"/>
                  <a:t>			   </a:t>
                </a:r>
                <a:r>
                  <a:rPr lang="en-US" dirty="0" err="1"/>
                  <a:t>s.t.</a:t>
                </a:r>
                <a:r>
                  <a:rPr lang="en-US" dirty="0"/>
                  <a:t> </a:t>
                </a:r>
                <a14:m>
                  <m:oMath xmlns:m="http://schemas.openxmlformats.org/officeDocument/2006/math">
                    <m:r>
                      <a:rPr lang="en-US" b="0" i="0" smtClean="0">
                        <a:latin typeface="Cambria Math" panose="02040503050406030204" pitchFamily="18" charset="0"/>
                      </a:rPr>
                      <m:t>−</m:t>
                    </m:r>
                    <m:r>
                      <a:rPr lang="en-US" b="1" i="0" smtClean="0">
                        <a:latin typeface="Cambria Math" panose="02040503050406030204" pitchFamily="18" charset="0"/>
                      </a:rPr>
                      <m:t>𝐀</m:t>
                    </m:r>
                    <m:r>
                      <a:rPr lang="en-US" b="1">
                        <a:latin typeface="Cambria Math" panose="02040503050406030204" pitchFamily="18" charset="0"/>
                      </a:rPr>
                      <m:t>𝐱</m:t>
                    </m:r>
                    <m:r>
                      <a:rPr lang="en-US" b="1" i="0" smtClean="0">
                        <a:latin typeface="Cambria Math" panose="02040503050406030204" pitchFamily="18" charset="0"/>
                      </a:rPr>
                      <m:t> </m:t>
                    </m:r>
                    <m:r>
                      <a:rPr lang="en-US" b="1"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𝐛</m:t>
                    </m:r>
                  </m:oMath>
                </a14:m>
                <a:r>
                  <a:rPr lang="en-US" b="1" dirty="0"/>
                  <a:t> </a:t>
                </a:r>
                <a:r>
                  <a:rPr lang="en-US" dirty="0"/>
                  <a:t>; </a:t>
                </a:r>
                <a:r>
                  <a:rPr lang="en-US" b="1" dirty="0"/>
                  <a:t>x</a:t>
                </a:r>
                <a:r>
                  <a:rPr lang="en-US" dirty="0"/>
                  <a:t> </a:t>
                </a:r>
                <a14:m>
                  <m:oMath xmlns:m="http://schemas.openxmlformats.org/officeDocument/2006/math">
                    <m:r>
                      <a:rPr lang="en-US" b="1" i="1">
                        <a:latin typeface="Cambria Math" panose="02040503050406030204" pitchFamily="18" charset="0"/>
                        <a:ea typeface="Cambria Math" panose="02040503050406030204" pitchFamily="18" charset="0"/>
                      </a:rPr>
                      <m:t>≥</m:t>
                    </m:r>
                  </m:oMath>
                </a14:m>
                <a:r>
                  <a:rPr lang="en-US" b="1" dirty="0"/>
                  <a:t>0 </a:t>
                </a:r>
                <a:r>
                  <a:rPr lang="en-US" dirty="0"/>
                  <a:t>	 </a:t>
                </a:r>
              </a:p>
              <a:p>
                <a:pPr marL="0" indent="0" algn="just">
                  <a:buNone/>
                </a:pPr>
                <a:endParaRPr lang="en-US" dirty="0"/>
              </a:p>
              <a:p>
                <a:pPr marL="0" indent="0" algn="just">
                  <a:buNone/>
                </a:pPr>
                <a:r>
                  <a:rPr lang="en-US" dirty="0"/>
                  <a:t>which is equivalent to (P).</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3399" b="-567"/>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661032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Dual of a Linear Program</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sz="2600" dirty="0"/>
              <a:t>2.  The dual of the standard form LP:</a:t>
            </a:r>
          </a:p>
          <a:p>
            <a:pPr marL="0" indent="0" algn="just">
              <a:buNone/>
            </a:pPr>
            <a:endParaRPr lang="en-US" sz="2600" dirty="0"/>
          </a:p>
          <a:p>
            <a:pPr marL="0" indent="0" algn="just">
              <a:buNone/>
            </a:pPr>
            <a:r>
              <a:rPr lang="en-US" sz="2600" dirty="0"/>
              <a:t>		 </a:t>
            </a:r>
          </a:p>
          <a:p>
            <a:pPr marL="0" indent="0" algn="just">
              <a:buNone/>
            </a:pPr>
            <a:endParaRPr lang="en-US" sz="2600" dirty="0"/>
          </a:p>
          <a:p>
            <a:pPr marL="0" indent="0" algn="just">
              <a:buNone/>
            </a:pPr>
            <a:endParaRPr lang="en-US" sz="2600" dirty="0"/>
          </a:p>
          <a:p>
            <a:pPr marL="0" indent="0" algn="just">
              <a:buNone/>
            </a:pPr>
            <a:r>
              <a:rPr lang="en-US" sz="2600" u="sng" dirty="0"/>
              <a:t>Proof</a:t>
            </a:r>
            <a:r>
              <a:rPr lang="en-US" sz="2600" dirty="0"/>
              <a:t>:</a:t>
            </a:r>
          </a:p>
          <a:p>
            <a:pPr marL="0" indent="0" algn="just">
              <a:buNone/>
            </a:pPr>
            <a:r>
              <a:rPr lang="en-US" sz="2600" dirty="0"/>
              <a:t>	      (</a:t>
            </a:r>
            <a:r>
              <a:rPr lang="en-US" sz="2600" b="1" dirty="0"/>
              <a:t>P</a:t>
            </a:r>
            <a:r>
              <a:rPr lang="en-US" sz="2600" dirty="0"/>
              <a:t>)	 	 </a:t>
            </a:r>
          </a:p>
          <a:p>
            <a:pPr marL="0" indent="0" algn="just">
              <a:buNone/>
            </a:pPr>
            <a:endParaRPr lang="en-US" dirty="0"/>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551037E8-F512-4968-91E0-D04E066AA742}"/>
              </a:ext>
            </a:extLst>
          </p:cNvPr>
          <p:cNvPicPr>
            <a:picLocks noChangeAspect="1"/>
          </p:cNvPicPr>
          <p:nvPr/>
        </p:nvPicPr>
        <p:blipFill>
          <a:blip r:embed="rId3"/>
          <a:stretch>
            <a:fillRect/>
          </a:stretch>
        </p:blipFill>
        <p:spPr>
          <a:xfrm>
            <a:off x="1358119" y="2371832"/>
            <a:ext cx="9699831" cy="1626962"/>
          </a:xfrm>
          <a:prstGeom prst="rect">
            <a:avLst/>
          </a:prstGeom>
        </p:spPr>
      </p:pic>
      <p:graphicFrame>
        <p:nvGraphicFramePr>
          <p:cNvPr id="9" name="Object 8">
            <a:extLst>
              <a:ext uri="{FF2B5EF4-FFF2-40B4-BE49-F238E27FC236}">
                <a16:creationId xmlns:a16="http://schemas.microsoft.com/office/drawing/2014/main" id="{31797952-3FDC-4C99-B504-A7593BA3465D}"/>
              </a:ext>
            </a:extLst>
          </p:cNvPr>
          <p:cNvGraphicFramePr>
            <a:graphicFrameLocks noChangeAspect="1"/>
          </p:cNvGraphicFramePr>
          <p:nvPr>
            <p:extLst>
              <p:ext uri="{D42A27DB-BD31-4B8C-83A1-F6EECF244321}">
                <p14:modId xmlns:p14="http://schemas.microsoft.com/office/powerpoint/2010/main" val="4002556311"/>
              </p:ext>
            </p:extLst>
          </p:nvPr>
        </p:nvGraphicFramePr>
        <p:xfrm>
          <a:off x="3497263" y="4739851"/>
          <a:ext cx="368300" cy="233363"/>
        </p:xfrm>
        <a:graphic>
          <a:graphicData uri="http://schemas.openxmlformats.org/presentationml/2006/ole">
            <mc:AlternateContent xmlns:mc="http://schemas.openxmlformats.org/markup-compatibility/2006">
              <mc:Choice xmlns:v="urn:schemas-microsoft-com:vml" Requires="v">
                <p:oleObj spid="_x0000_s47152" name="Equation" r:id="rId4" imgW="368280" imgH="228600" progId="Equation.DSMT4">
                  <p:embed/>
                </p:oleObj>
              </mc:Choice>
              <mc:Fallback>
                <p:oleObj name="Equation" r:id="rId4" imgW="368280" imgH="228600" progId="Equation.DSMT4">
                  <p:embed/>
                  <p:pic>
                    <p:nvPicPr>
                      <p:cNvPr id="0" name="Object 2"/>
                      <p:cNvPicPr>
                        <a:picLocks noChangeAspect="1" noChangeArrowheads="1"/>
                      </p:cNvPicPr>
                      <p:nvPr/>
                    </p:nvPicPr>
                    <p:blipFill>
                      <a:blip r:embed="rId5"/>
                      <a:srcRect/>
                      <a:stretch>
                        <a:fillRect/>
                      </a:stretch>
                    </p:blipFill>
                    <p:spPr bwMode="auto">
                      <a:xfrm>
                        <a:off x="3497263" y="4739851"/>
                        <a:ext cx="368300"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a16="http://schemas.microsoft.com/office/drawing/2014/main" id="{9107F4F8-4A80-4BAC-86F7-15BDD8D89D58}"/>
              </a:ext>
            </a:extLst>
          </p:cNvPr>
          <p:cNvGraphicFramePr>
            <a:graphicFrameLocks noChangeAspect="1"/>
          </p:cNvGraphicFramePr>
          <p:nvPr>
            <p:extLst>
              <p:ext uri="{D42A27DB-BD31-4B8C-83A1-F6EECF244321}">
                <p14:modId xmlns:p14="http://schemas.microsoft.com/office/powerpoint/2010/main" val="2090613746"/>
              </p:ext>
            </p:extLst>
          </p:nvPr>
        </p:nvGraphicFramePr>
        <p:xfrm>
          <a:off x="4269005" y="3893097"/>
          <a:ext cx="2540000" cy="1874837"/>
        </p:xfrm>
        <a:graphic>
          <a:graphicData uri="http://schemas.openxmlformats.org/presentationml/2006/ole">
            <mc:AlternateContent xmlns:mc="http://schemas.openxmlformats.org/markup-compatibility/2006">
              <mc:Choice xmlns:v="urn:schemas-microsoft-com:vml" Requires="v">
                <p:oleObj spid="_x0000_s47153" name="Equation" r:id="rId6" imgW="2539800" imgH="1879560" progId="Equation.DSMT4">
                  <p:embed/>
                </p:oleObj>
              </mc:Choice>
              <mc:Fallback>
                <p:oleObj name="Equation" r:id="rId6" imgW="2539800" imgH="1879560" progId="Equation.DSMT4">
                  <p:embed/>
                  <p:pic>
                    <p:nvPicPr>
                      <p:cNvPr id="0" name="Object 1"/>
                      <p:cNvPicPr>
                        <a:picLocks noChangeAspect="1" noChangeArrowheads="1"/>
                      </p:cNvPicPr>
                      <p:nvPr/>
                    </p:nvPicPr>
                    <p:blipFill>
                      <a:blip r:embed="rId7"/>
                      <a:srcRect/>
                      <a:stretch>
                        <a:fillRect/>
                      </a:stretch>
                    </p:blipFill>
                    <p:spPr bwMode="auto">
                      <a:xfrm>
                        <a:off x="4269005" y="3893097"/>
                        <a:ext cx="2540000" cy="187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
            <a:extLst>
              <a:ext uri="{FF2B5EF4-FFF2-40B4-BE49-F238E27FC236}">
                <a16:creationId xmlns:a16="http://schemas.microsoft.com/office/drawing/2014/main" id="{1F1B506B-DCA9-450D-BD38-8AC4654B605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37FCEBF7-72AE-4CCD-B4F5-960359A32FE1}"/>
              </a:ext>
            </a:extLst>
          </p:cNvPr>
          <p:cNvSpPr>
            <a:spLocks noChangeArrowheads="1"/>
          </p:cNvSpPr>
          <p:nvPr/>
        </p:nvSpPr>
        <p:spPr bwMode="auto">
          <a:xfrm>
            <a:off x="0" y="180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5">
            <a:extLst>
              <a:ext uri="{FF2B5EF4-FFF2-40B4-BE49-F238E27FC236}">
                <a16:creationId xmlns:a16="http://schemas.microsoft.com/office/drawing/2014/main" id="{B1B8425A-FD3A-43A5-979F-767E3BB351CA}"/>
              </a:ext>
            </a:extLst>
          </p:cNvPr>
          <p:cNvSpPr>
            <a:spLocks noChangeArrowheads="1"/>
          </p:cNvSpPr>
          <p:nvPr/>
        </p:nvSpPr>
        <p:spPr bwMode="auto">
          <a:xfrm>
            <a:off x="0" y="1447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054218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Dual of a Linear Program</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sz="2400" dirty="0"/>
                  <a:t>Hence, 	</a:t>
                </a:r>
              </a:p>
              <a:p>
                <a:pPr marL="0" indent="0" algn="just">
                  <a:buNone/>
                </a:pPr>
                <a:r>
                  <a:rPr lang="en-US" sz="2400" dirty="0"/>
                  <a:t>	</a:t>
                </a:r>
              </a:p>
              <a:p>
                <a:pPr marL="0" indent="0" algn="just">
                  <a:buNone/>
                </a:pPr>
                <a:r>
                  <a:rPr lang="en-US" sz="2400" dirty="0"/>
                  <a:t>	(</a:t>
                </a:r>
                <a:r>
                  <a:rPr lang="en-US" sz="2400" b="1" dirty="0"/>
                  <a:t>D</a:t>
                </a:r>
                <a:r>
                  <a:rPr lang="en-US" sz="2400" dirty="0"/>
                  <a:t>)</a:t>
                </a:r>
              </a:p>
              <a:p>
                <a:pPr marL="0" indent="0" algn="just">
                  <a:buNone/>
                </a:pPr>
                <a:endParaRPr lang="en-US" sz="2400" dirty="0"/>
              </a:p>
              <a:p>
                <a:pPr marL="0" indent="0" algn="just">
                  <a:buNone/>
                </a:pPr>
                <a:endParaRPr lang="en-US" sz="2400" dirty="0"/>
              </a:p>
              <a:p>
                <a:pPr marL="0" indent="0" algn="just">
                  <a:buNone/>
                </a:pPr>
                <a:endParaRPr lang="en-US" sz="2400" dirty="0"/>
              </a:p>
              <a:p>
                <a:pPr marL="0" indent="0" algn="just">
                  <a:buNone/>
                </a:pPr>
                <a:endParaRPr lang="en-US" sz="2400" dirty="0"/>
              </a:p>
              <a:p>
                <a:pPr marL="0" indent="0" algn="just">
                  <a:buNone/>
                </a:pPr>
                <a:endParaRPr lang="en-US" sz="2400" dirty="0"/>
              </a:p>
              <a:p>
                <a:pPr marL="0" indent="0" algn="just">
                  <a:buNone/>
                </a:pPr>
                <a:r>
                  <a:rPr lang="en-US" sz="2400" dirty="0"/>
                  <a:t>					      (in which </a:t>
                </a:r>
                <a14:m>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1" i="0" smtClean="0">
                        <a:latin typeface="Cambria Math" panose="02040503050406030204" pitchFamily="18" charset="0"/>
                      </a:rPr>
                      <m:t>𝐯</m:t>
                    </m:r>
                    <m:r>
                      <a:rPr lang="en-US" sz="2400" b="0" i="1" smtClean="0">
                        <a:latin typeface="Cambria Math" panose="02040503050406030204" pitchFamily="18" charset="0"/>
                      </a:rPr>
                      <m:t>−</m:t>
                    </m:r>
                    <m:r>
                      <a:rPr lang="en-US" sz="2400" b="1" i="0" smtClean="0">
                        <a:latin typeface="Cambria Math" panose="02040503050406030204" pitchFamily="18" charset="0"/>
                      </a:rPr>
                      <m:t>𝐰</m:t>
                    </m:r>
                  </m:oMath>
                </a14:m>
                <a:r>
                  <a:rPr lang="en-US" sz="2400" b="1"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881" t="-1841"/>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8C013F40-C735-46B7-8B5B-F24F448FF758}"/>
              </a:ext>
            </a:extLst>
          </p:cNvPr>
          <p:cNvGraphicFramePr>
            <a:graphicFrameLocks noChangeAspect="1"/>
          </p:cNvGraphicFramePr>
          <p:nvPr>
            <p:extLst>
              <p:ext uri="{D42A27DB-BD31-4B8C-83A1-F6EECF244321}">
                <p14:modId xmlns:p14="http://schemas.microsoft.com/office/powerpoint/2010/main" val="328563409"/>
              </p:ext>
            </p:extLst>
          </p:nvPr>
        </p:nvGraphicFramePr>
        <p:xfrm>
          <a:off x="3197699" y="2730813"/>
          <a:ext cx="368300" cy="233362"/>
        </p:xfrm>
        <a:graphic>
          <a:graphicData uri="http://schemas.openxmlformats.org/presentationml/2006/ole">
            <mc:AlternateContent xmlns:mc="http://schemas.openxmlformats.org/markup-compatibility/2006">
              <mc:Choice xmlns:v="urn:schemas-microsoft-com:vml" Requires="v">
                <p:oleObj spid="_x0000_s46221" name="Equation" r:id="rId4" imgW="368280" imgH="228600" progId="Equation.DSMT4">
                  <p:embed/>
                </p:oleObj>
              </mc:Choice>
              <mc:Fallback>
                <p:oleObj name="Equation" r:id="rId4" imgW="368280" imgH="228600" progId="Equation.DSMT4">
                  <p:embed/>
                  <p:pic>
                    <p:nvPicPr>
                      <p:cNvPr id="0" name="Object 1"/>
                      <p:cNvPicPr>
                        <a:picLocks noChangeAspect="1" noChangeArrowheads="1"/>
                      </p:cNvPicPr>
                      <p:nvPr/>
                    </p:nvPicPr>
                    <p:blipFill>
                      <a:blip r:embed="rId5"/>
                      <a:srcRect/>
                      <a:stretch>
                        <a:fillRect/>
                      </a:stretch>
                    </p:blipFill>
                    <p:spPr bwMode="auto">
                      <a:xfrm>
                        <a:off x="3197699" y="2730813"/>
                        <a:ext cx="368300" cy="233362"/>
                      </a:xfrm>
                      <a:prstGeom prst="rect">
                        <a:avLst/>
                      </a:prstGeom>
                      <a:noFill/>
                    </p:spPr>
                  </p:pic>
                </p:oleObj>
              </mc:Fallback>
            </mc:AlternateContent>
          </a:graphicData>
        </a:graphic>
      </p:graphicFrame>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564353E9-878B-4DD7-A8FC-0FE6020A392C}"/>
              </a:ext>
            </a:extLst>
          </p:cNvPr>
          <p:cNvGraphicFramePr>
            <a:graphicFrameLocks noChangeAspect="1"/>
          </p:cNvGraphicFramePr>
          <p:nvPr>
            <p:extLst>
              <p:ext uri="{D42A27DB-BD31-4B8C-83A1-F6EECF244321}">
                <p14:modId xmlns:p14="http://schemas.microsoft.com/office/powerpoint/2010/main" val="35529938"/>
              </p:ext>
            </p:extLst>
          </p:nvPr>
        </p:nvGraphicFramePr>
        <p:xfrm>
          <a:off x="3796830" y="1849632"/>
          <a:ext cx="3289300" cy="1981200"/>
        </p:xfrm>
        <a:graphic>
          <a:graphicData uri="http://schemas.openxmlformats.org/presentationml/2006/ole">
            <mc:AlternateContent xmlns:mc="http://schemas.openxmlformats.org/markup-compatibility/2006">
              <mc:Choice xmlns:v="urn:schemas-microsoft-com:vml" Requires="v">
                <p:oleObj spid="_x0000_s46222" name="Equation" r:id="rId6" imgW="3288960" imgH="1981080" progId="Equation.DSMT4">
                  <p:embed/>
                </p:oleObj>
              </mc:Choice>
              <mc:Fallback>
                <p:oleObj name="Equation" r:id="rId6" imgW="3288960" imgH="1981080" progId="Equation.DSMT4">
                  <p:embed/>
                  <p:pic>
                    <p:nvPicPr>
                      <p:cNvPr id="0" name="Object 3"/>
                      <p:cNvPicPr>
                        <a:picLocks noChangeAspect="1" noChangeArrowheads="1"/>
                      </p:cNvPicPr>
                      <p:nvPr/>
                    </p:nvPicPr>
                    <p:blipFill>
                      <a:blip r:embed="rId7"/>
                      <a:srcRect/>
                      <a:stretch>
                        <a:fillRect/>
                      </a:stretch>
                    </p:blipFill>
                    <p:spPr bwMode="auto">
                      <a:xfrm>
                        <a:off x="3796830" y="1849632"/>
                        <a:ext cx="3289300"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C4E39206-121E-4046-858D-A31C70572CC0}"/>
              </a:ext>
            </a:extLst>
          </p:cNvPr>
          <p:cNvGraphicFramePr>
            <a:graphicFrameLocks noChangeAspect="1"/>
          </p:cNvGraphicFramePr>
          <p:nvPr>
            <p:extLst>
              <p:ext uri="{D42A27DB-BD31-4B8C-83A1-F6EECF244321}">
                <p14:modId xmlns:p14="http://schemas.microsoft.com/office/powerpoint/2010/main" val="1254365155"/>
              </p:ext>
            </p:extLst>
          </p:nvPr>
        </p:nvGraphicFramePr>
        <p:xfrm>
          <a:off x="2076450" y="4057205"/>
          <a:ext cx="2611438" cy="1392237"/>
        </p:xfrm>
        <a:graphic>
          <a:graphicData uri="http://schemas.openxmlformats.org/presentationml/2006/ole">
            <mc:AlternateContent xmlns:mc="http://schemas.openxmlformats.org/markup-compatibility/2006">
              <mc:Choice xmlns:v="urn:schemas-microsoft-com:vml" Requires="v">
                <p:oleObj spid="_x0000_s46223" name="Equation" r:id="rId8" imgW="2616120" imgH="1396800" progId="Equation.DSMT4">
                  <p:embed/>
                </p:oleObj>
              </mc:Choice>
              <mc:Fallback>
                <p:oleObj name="Equation" r:id="rId8" imgW="2616120" imgH="1396800" progId="Equation.DSMT4">
                  <p:embed/>
                  <p:pic>
                    <p:nvPicPr>
                      <p:cNvPr id="0" name="Object 5"/>
                      <p:cNvPicPr>
                        <a:picLocks noChangeAspect="1" noChangeArrowheads="1"/>
                      </p:cNvPicPr>
                      <p:nvPr/>
                    </p:nvPicPr>
                    <p:blipFill>
                      <a:blip r:embed="rId9"/>
                      <a:srcRect/>
                      <a:stretch>
                        <a:fillRect/>
                      </a:stretch>
                    </p:blipFill>
                    <p:spPr bwMode="auto">
                      <a:xfrm>
                        <a:off x="2076450" y="4057205"/>
                        <a:ext cx="2611438" cy="139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a:extLst>
              <a:ext uri="{FF2B5EF4-FFF2-40B4-BE49-F238E27FC236}">
                <a16:creationId xmlns:a16="http://schemas.microsoft.com/office/drawing/2014/main" id="{DF46DA0F-1CEF-49B5-9002-BC53D9B513BF}"/>
              </a:ext>
            </a:extLst>
          </p:cNvPr>
          <p:cNvGraphicFramePr>
            <a:graphicFrameLocks noChangeAspect="1"/>
          </p:cNvGraphicFramePr>
          <p:nvPr>
            <p:extLst>
              <p:ext uri="{D42A27DB-BD31-4B8C-83A1-F6EECF244321}">
                <p14:modId xmlns:p14="http://schemas.microsoft.com/office/powerpoint/2010/main" val="193233675"/>
              </p:ext>
            </p:extLst>
          </p:nvPr>
        </p:nvGraphicFramePr>
        <p:xfrm>
          <a:off x="1423988" y="4636642"/>
          <a:ext cx="368300" cy="233362"/>
        </p:xfrm>
        <a:graphic>
          <a:graphicData uri="http://schemas.openxmlformats.org/presentationml/2006/ole">
            <mc:AlternateContent xmlns:mc="http://schemas.openxmlformats.org/markup-compatibility/2006">
              <mc:Choice xmlns:v="urn:schemas-microsoft-com:vml" Requires="v">
                <p:oleObj spid="_x0000_s46224" name="Equation" r:id="rId10" imgW="368280" imgH="228600" progId="Equation.DSMT4">
                  <p:embed/>
                </p:oleObj>
              </mc:Choice>
              <mc:Fallback>
                <p:oleObj name="Equation" r:id="rId10" imgW="368280" imgH="228600" progId="Equation.DSMT4">
                  <p:embed/>
                  <p:pic>
                    <p:nvPicPr>
                      <p:cNvPr id="9" name="Object 8">
                        <a:extLst>
                          <a:ext uri="{FF2B5EF4-FFF2-40B4-BE49-F238E27FC236}">
                            <a16:creationId xmlns:a16="http://schemas.microsoft.com/office/drawing/2014/main" id="{8C013F40-C735-46B7-8B5B-F24F448FF758}"/>
                          </a:ext>
                        </a:extLst>
                      </p:cNvPr>
                      <p:cNvPicPr>
                        <a:picLocks noChangeAspect="1" noChangeArrowheads="1"/>
                      </p:cNvPicPr>
                      <p:nvPr/>
                    </p:nvPicPr>
                    <p:blipFill>
                      <a:blip r:embed="rId11"/>
                      <a:srcRect/>
                      <a:stretch>
                        <a:fillRect/>
                      </a:stretch>
                    </p:blipFill>
                    <p:spPr bwMode="auto">
                      <a:xfrm>
                        <a:off x="1423988" y="4636642"/>
                        <a:ext cx="368300" cy="233362"/>
                      </a:xfrm>
                      <a:prstGeom prst="rect">
                        <a:avLst/>
                      </a:prstGeom>
                      <a:noFill/>
                    </p:spPr>
                  </p:pic>
                </p:oleObj>
              </mc:Fallback>
            </mc:AlternateContent>
          </a:graphicData>
        </a:graphic>
      </p:graphicFrame>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a:extLst>
              <a:ext uri="{FF2B5EF4-FFF2-40B4-BE49-F238E27FC236}">
                <a16:creationId xmlns:a16="http://schemas.microsoft.com/office/drawing/2014/main" id="{A2F18F99-93DC-4478-AE6D-A8B8C522CBAD}"/>
              </a:ext>
            </a:extLst>
          </p:cNvPr>
          <p:cNvGraphicFramePr>
            <a:graphicFrameLocks noChangeAspect="1"/>
          </p:cNvGraphicFramePr>
          <p:nvPr>
            <p:extLst>
              <p:ext uri="{D42A27DB-BD31-4B8C-83A1-F6EECF244321}">
                <p14:modId xmlns:p14="http://schemas.microsoft.com/office/powerpoint/2010/main" val="1993599205"/>
              </p:ext>
            </p:extLst>
          </p:nvPr>
        </p:nvGraphicFramePr>
        <p:xfrm>
          <a:off x="6026150" y="4057205"/>
          <a:ext cx="3352800" cy="1392237"/>
        </p:xfrm>
        <a:graphic>
          <a:graphicData uri="http://schemas.openxmlformats.org/presentationml/2006/ole">
            <mc:AlternateContent xmlns:mc="http://schemas.openxmlformats.org/markup-compatibility/2006">
              <mc:Choice xmlns:v="urn:schemas-microsoft-com:vml" Requires="v">
                <p:oleObj spid="_x0000_s46225" name="Equation" r:id="rId12" imgW="3352680" imgH="1396800" progId="Equation.DSMT4">
                  <p:embed/>
                </p:oleObj>
              </mc:Choice>
              <mc:Fallback>
                <p:oleObj name="Equation" r:id="rId12" imgW="3352680" imgH="1396800" progId="Equation.DSMT4">
                  <p:embed/>
                  <p:pic>
                    <p:nvPicPr>
                      <p:cNvPr id="0" name="Object 7"/>
                      <p:cNvPicPr>
                        <a:picLocks noChangeAspect="1" noChangeArrowheads="1"/>
                      </p:cNvPicPr>
                      <p:nvPr/>
                    </p:nvPicPr>
                    <p:blipFill>
                      <a:blip r:embed="rId13"/>
                      <a:srcRect/>
                      <a:stretch>
                        <a:fillRect/>
                      </a:stretch>
                    </p:blipFill>
                    <p:spPr bwMode="auto">
                      <a:xfrm>
                        <a:off x="6026150" y="4057205"/>
                        <a:ext cx="3352800" cy="139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a:extLst>
              <a:ext uri="{FF2B5EF4-FFF2-40B4-BE49-F238E27FC236}">
                <a16:creationId xmlns:a16="http://schemas.microsoft.com/office/drawing/2014/main" id="{0B2958AE-FE0D-4FBE-8C96-F543DDCA8CA0}"/>
              </a:ext>
            </a:extLst>
          </p:cNvPr>
          <p:cNvGraphicFramePr>
            <a:graphicFrameLocks noChangeAspect="1"/>
          </p:cNvGraphicFramePr>
          <p:nvPr>
            <p:extLst>
              <p:ext uri="{D42A27DB-BD31-4B8C-83A1-F6EECF244321}">
                <p14:modId xmlns:p14="http://schemas.microsoft.com/office/powerpoint/2010/main" val="2129482234"/>
              </p:ext>
            </p:extLst>
          </p:nvPr>
        </p:nvGraphicFramePr>
        <p:xfrm>
          <a:off x="5659627" y="4636642"/>
          <a:ext cx="368300" cy="233362"/>
        </p:xfrm>
        <a:graphic>
          <a:graphicData uri="http://schemas.openxmlformats.org/presentationml/2006/ole">
            <mc:AlternateContent xmlns:mc="http://schemas.openxmlformats.org/markup-compatibility/2006">
              <mc:Choice xmlns:v="urn:schemas-microsoft-com:vml" Requires="v">
                <p:oleObj spid="_x0000_s46226" name="Equation" r:id="rId14" imgW="368280" imgH="228600" progId="Equation.DSMT4">
                  <p:embed/>
                </p:oleObj>
              </mc:Choice>
              <mc:Fallback>
                <p:oleObj name="Equation" r:id="rId14" imgW="368280" imgH="228600" progId="Equation.DSMT4">
                  <p:embed/>
                  <p:pic>
                    <p:nvPicPr>
                      <p:cNvPr id="14" name="Object 13">
                        <a:extLst>
                          <a:ext uri="{FF2B5EF4-FFF2-40B4-BE49-F238E27FC236}">
                            <a16:creationId xmlns:a16="http://schemas.microsoft.com/office/drawing/2014/main" id="{DF46DA0F-1CEF-49B5-9002-BC53D9B513BF}"/>
                          </a:ext>
                        </a:extLst>
                      </p:cNvPr>
                      <p:cNvPicPr>
                        <a:picLocks noChangeAspect="1" noChangeArrowheads="1"/>
                      </p:cNvPicPr>
                      <p:nvPr/>
                    </p:nvPicPr>
                    <p:blipFill>
                      <a:blip r:embed="rId11"/>
                      <a:srcRect/>
                      <a:stretch>
                        <a:fillRect/>
                      </a:stretch>
                    </p:blipFill>
                    <p:spPr bwMode="auto">
                      <a:xfrm>
                        <a:off x="5659627" y="4636642"/>
                        <a:ext cx="368300" cy="233362"/>
                      </a:xfrm>
                      <a:prstGeom prst="rect">
                        <a:avLst/>
                      </a:prstGeom>
                      <a:noFill/>
                    </p:spPr>
                  </p:pic>
                </p:oleObj>
              </mc:Fallback>
            </mc:AlternateContent>
          </a:graphicData>
        </a:graphic>
      </p:graphicFrame>
    </p:spTree>
    <p:extLst>
      <p:ext uri="{BB962C8B-B14F-4D97-AF65-F5344CB8AC3E}">
        <p14:creationId xmlns:p14="http://schemas.microsoft.com/office/powerpoint/2010/main" val="2500699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Concepts</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The standard form</a:t>
            </a:r>
            <a:r>
              <a:rPr lang="en-US" dirty="0"/>
              <a:t>:</a:t>
            </a:r>
          </a:p>
        </p:txBody>
      </p:sp>
      <p:pic>
        <p:nvPicPr>
          <p:cNvPr id="4" name="Picture 3">
            <a:extLst>
              <a:ext uri="{FF2B5EF4-FFF2-40B4-BE49-F238E27FC236}">
                <a16:creationId xmlns:a16="http://schemas.microsoft.com/office/drawing/2014/main" id="{355BE935-4F1A-4B91-BE65-2B4AE9267003}"/>
              </a:ext>
            </a:extLst>
          </p:cNvPr>
          <p:cNvPicPr>
            <a:picLocks noChangeAspect="1"/>
          </p:cNvPicPr>
          <p:nvPr/>
        </p:nvPicPr>
        <p:blipFill>
          <a:blip r:embed="rId2"/>
          <a:stretch>
            <a:fillRect/>
          </a:stretch>
        </p:blipFill>
        <p:spPr>
          <a:xfrm>
            <a:off x="1594329" y="2831021"/>
            <a:ext cx="10124723" cy="2112040"/>
          </a:xfrm>
          <a:prstGeom prst="rect">
            <a:avLst/>
          </a:prstGeom>
        </p:spPr>
      </p:pic>
    </p:spTree>
    <p:extLst>
      <p:ext uri="{BB962C8B-B14F-4D97-AF65-F5344CB8AC3E}">
        <p14:creationId xmlns:p14="http://schemas.microsoft.com/office/powerpoint/2010/main" val="358479566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Dual of a Linear Program</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sz="2400" dirty="0"/>
              <a:t>3.  In general, the conversion between the Primal and Dual can be summarized as follows:</a:t>
            </a:r>
          </a:p>
          <a:p>
            <a:pPr marL="0" indent="0" algn="just">
              <a:buNone/>
            </a:pPr>
            <a:endParaRPr lang="en-US" sz="2400" b="1" dirty="0"/>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a:extLst>
              <a:ext uri="{FF2B5EF4-FFF2-40B4-BE49-F238E27FC236}">
                <a16:creationId xmlns:a16="http://schemas.microsoft.com/office/drawing/2014/main" id="{202D10D2-BEC1-4106-85D4-23D76B99A561}"/>
              </a:ext>
            </a:extLst>
          </p:cNvPr>
          <p:cNvPicPr>
            <a:picLocks noChangeAspect="1"/>
          </p:cNvPicPr>
          <p:nvPr/>
        </p:nvPicPr>
        <p:blipFill>
          <a:blip r:embed="rId2"/>
          <a:stretch>
            <a:fillRect/>
          </a:stretch>
        </p:blipFill>
        <p:spPr>
          <a:xfrm>
            <a:off x="1134050" y="2595042"/>
            <a:ext cx="10262415" cy="3826682"/>
          </a:xfrm>
          <a:prstGeom prst="rect">
            <a:avLst/>
          </a:prstGeom>
        </p:spPr>
      </p:pic>
    </p:spTree>
    <p:extLst>
      <p:ext uri="{BB962C8B-B14F-4D97-AF65-F5344CB8AC3E}">
        <p14:creationId xmlns:p14="http://schemas.microsoft.com/office/powerpoint/2010/main" val="38109355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Dual of a Linear Program</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spcAft>
                <a:spcPts val="1200"/>
              </a:spcAft>
              <a:buNone/>
            </a:pPr>
            <a:r>
              <a:rPr lang="en-US" u="sng" dirty="0"/>
              <a:t>Example 17</a:t>
            </a:r>
            <a:r>
              <a:rPr lang="en-US" dirty="0"/>
              <a:t>:</a:t>
            </a:r>
          </a:p>
          <a:p>
            <a:pPr marL="0" indent="0" algn="just">
              <a:spcAft>
                <a:spcPts val="1200"/>
              </a:spcAft>
              <a:buNone/>
            </a:pPr>
            <a:r>
              <a:rPr lang="en-US" sz="2400" dirty="0"/>
              <a:t>	</a:t>
            </a:r>
            <a:r>
              <a:rPr lang="en-US" sz="2400" b="1" u="sng" dirty="0"/>
              <a:t>Primal Problem</a:t>
            </a:r>
            <a:r>
              <a:rPr lang="en-US" sz="2400" b="1" dirty="0"/>
              <a:t>				   </a:t>
            </a:r>
            <a:r>
              <a:rPr lang="en-US" sz="2400" b="1" u="sng" dirty="0"/>
              <a:t>Dual Problem</a:t>
            </a:r>
            <a:endParaRPr lang="en-US" sz="2400" u="sng" dirty="0"/>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a:extLst>
              <a:ext uri="{FF2B5EF4-FFF2-40B4-BE49-F238E27FC236}">
                <a16:creationId xmlns:a16="http://schemas.microsoft.com/office/drawing/2014/main" id="{70942821-9C44-4E58-AC92-702B4D7804EB}"/>
              </a:ext>
            </a:extLst>
          </p:cNvPr>
          <p:cNvPicPr>
            <a:picLocks noChangeAspect="1"/>
          </p:cNvPicPr>
          <p:nvPr/>
        </p:nvPicPr>
        <p:blipFill>
          <a:blip r:embed="rId2"/>
          <a:stretch>
            <a:fillRect/>
          </a:stretch>
        </p:blipFill>
        <p:spPr>
          <a:xfrm>
            <a:off x="972753" y="2976970"/>
            <a:ext cx="8043807" cy="2397385"/>
          </a:xfrm>
          <a:prstGeom prst="rect">
            <a:avLst/>
          </a:prstGeom>
        </p:spPr>
      </p:pic>
      <p:pic>
        <p:nvPicPr>
          <p:cNvPr id="17" name="Picture 16">
            <a:extLst>
              <a:ext uri="{FF2B5EF4-FFF2-40B4-BE49-F238E27FC236}">
                <a16:creationId xmlns:a16="http://schemas.microsoft.com/office/drawing/2014/main" id="{7C2825FB-838D-4176-A57D-07E803D4726B}"/>
              </a:ext>
            </a:extLst>
          </p:cNvPr>
          <p:cNvPicPr>
            <a:picLocks noChangeAspect="1"/>
          </p:cNvPicPr>
          <p:nvPr/>
        </p:nvPicPr>
        <p:blipFill>
          <a:blip r:embed="rId3"/>
          <a:stretch>
            <a:fillRect/>
          </a:stretch>
        </p:blipFill>
        <p:spPr>
          <a:xfrm>
            <a:off x="6337254" y="2976970"/>
            <a:ext cx="7848252" cy="2791091"/>
          </a:xfrm>
          <a:prstGeom prst="rect">
            <a:avLst/>
          </a:prstGeom>
        </p:spPr>
      </p:pic>
    </p:spTree>
    <p:extLst>
      <p:ext uri="{BB962C8B-B14F-4D97-AF65-F5344CB8AC3E}">
        <p14:creationId xmlns:p14="http://schemas.microsoft.com/office/powerpoint/2010/main" val="14209138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Theorem</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sz="2600" dirty="0"/>
                  <a:t>Consider the primal and dual problems in the form (standard!):</a:t>
                </a:r>
              </a:p>
              <a:p>
                <a:pPr marL="0" indent="0" algn="just">
                  <a:buNone/>
                </a:pPr>
                <a:endParaRPr lang="en-US" sz="2600" dirty="0"/>
              </a:p>
              <a:p>
                <a:pPr marL="0" indent="0" algn="just">
                  <a:buNone/>
                </a:pPr>
                <a:endParaRPr lang="en-US" sz="2600" dirty="0"/>
              </a:p>
              <a:p>
                <a:pPr marL="0" indent="0" algn="just">
                  <a:buNone/>
                </a:pPr>
                <a:endParaRPr lang="en-US" sz="2600" dirty="0"/>
              </a:p>
              <a:p>
                <a:pPr marL="0" indent="0" algn="just">
                  <a:buNone/>
                </a:pPr>
                <a:endParaRPr lang="en-US" sz="2600" dirty="0"/>
              </a:p>
              <a:p>
                <a:pPr marL="0" indent="0" algn="just">
                  <a:buNone/>
                </a:pPr>
                <a:r>
                  <a:rPr lang="en-US" sz="2600" dirty="0"/>
                  <a:t>We says that</a:t>
                </a:r>
              </a:p>
              <a:p>
                <a:pPr marL="0" indent="0" algn="just">
                  <a:buNone/>
                </a:pPr>
                <a:r>
                  <a:rPr lang="en-US" sz="2600" dirty="0"/>
                  <a:t>	</a:t>
                </a:r>
                <a14:m>
                  <m:oMath xmlns:m="http://schemas.openxmlformats.org/officeDocument/2006/math">
                    <m:acc>
                      <m:accPr>
                        <m:chr m:val="̅"/>
                        <m:ctrlPr>
                          <a:rPr lang="en-US" sz="2600" i="1" smtClean="0">
                            <a:latin typeface="Cambria Math" panose="02040503050406030204" pitchFamily="18" charset="0"/>
                          </a:rPr>
                        </m:ctrlPr>
                      </m:accPr>
                      <m:e>
                        <m:r>
                          <a:rPr lang="en-US" sz="2600" b="1" i="0" smtClean="0">
                            <a:latin typeface="Cambria Math" panose="02040503050406030204" pitchFamily="18" charset="0"/>
                          </a:rPr>
                          <m:t>𝐱</m:t>
                        </m:r>
                      </m:e>
                    </m:acc>
                  </m:oMath>
                </a14:m>
                <a:r>
                  <a:rPr lang="en-US" sz="2600" dirty="0"/>
                  <a:t>  is a primal feasible solution if </a:t>
                </a:r>
                <a14:m>
                  <m:oMath xmlns:m="http://schemas.openxmlformats.org/officeDocument/2006/math">
                    <m:r>
                      <a:rPr lang="en-US" sz="2600" b="1" i="0" smtClean="0">
                        <a:latin typeface="Cambria Math" panose="02040503050406030204" pitchFamily="18" charset="0"/>
                      </a:rPr>
                      <m:t>𝐀</m:t>
                    </m:r>
                    <m:acc>
                      <m:accPr>
                        <m:chr m:val="̅"/>
                        <m:ctrlPr>
                          <a:rPr lang="en-US" sz="2600" b="1" i="1" smtClean="0">
                            <a:latin typeface="Cambria Math" panose="02040503050406030204" pitchFamily="18" charset="0"/>
                          </a:rPr>
                        </m:ctrlPr>
                      </m:accPr>
                      <m:e>
                        <m:r>
                          <a:rPr lang="en-US" sz="2600" b="1" i="0" smtClean="0">
                            <a:latin typeface="Cambria Math" panose="02040503050406030204" pitchFamily="18" charset="0"/>
                          </a:rPr>
                          <m:t>𝐱</m:t>
                        </m:r>
                      </m:e>
                    </m:acc>
                    <m:r>
                      <a:rPr lang="en-US" sz="2600" b="1" i="1" smtClean="0">
                        <a:latin typeface="Cambria Math" panose="02040503050406030204" pitchFamily="18" charset="0"/>
                        <a:ea typeface="Cambria Math" panose="02040503050406030204" pitchFamily="18" charset="0"/>
                      </a:rPr>
                      <m:t>≥</m:t>
                    </m:r>
                    <m:r>
                      <a:rPr lang="en-US" sz="2600" b="1" i="0" smtClean="0">
                        <a:latin typeface="Cambria Math" panose="02040503050406030204" pitchFamily="18" charset="0"/>
                        <a:ea typeface="Cambria Math" panose="02040503050406030204" pitchFamily="18" charset="0"/>
                      </a:rPr>
                      <m:t>𝐛</m:t>
                    </m:r>
                  </m:oMath>
                </a14:m>
                <a:r>
                  <a:rPr lang="en-US" sz="2600" dirty="0"/>
                  <a:t>  and </a:t>
                </a:r>
                <a14:m>
                  <m:oMath xmlns:m="http://schemas.openxmlformats.org/officeDocument/2006/math">
                    <m:acc>
                      <m:accPr>
                        <m:chr m:val="̅"/>
                        <m:ctrlPr>
                          <a:rPr lang="en-US" sz="2600" i="1">
                            <a:latin typeface="Cambria Math" panose="02040503050406030204" pitchFamily="18" charset="0"/>
                          </a:rPr>
                        </m:ctrlPr>
                      </m:accPr>
                      <m:e>
                        <m:r>
                          <a:rPr lang="en-US" sz="2600" b="1">
                            <a:latin typeface="Cambria Math" panose="02040503050406030204" pitchFamily="18" charset="0"/>
                          </a:rPr>
                          <m:t>𝐱</m:t>
                        </m:r>
                      </m:e>
                    </m:acc>
                    <m:r>
                      <a:rPr lang="en-US" sz="2600" b="1" i="1" smtClean="0">
                        <a:latin typeface="Cambria Math" panose="02040503050406030204" pitchFamily="18" charset="0"/>
                        <a:ea typeface="Cambria Math" panose="02040503050406030204" pitchFamily="18" charset="0"/>
                      </a:rPr>
                      <m:t>≥</m:t>
                    </m:r>
                    <m:r>
                      <a:rPr lang="en-US" sz="2600" b="1" i="1" smtClean="0">
                        <a:latin typeface="Cambria Math" panose="02040503050406030204" pitchFamily="18" charset="0"/>
                        <a:ea typeface="Cambria Math" panose="02040503050406030204" pitchFamily="18" charset="0"/>
                      </a:rPr>
                      <m:t>𝟎</m:t>
                    </m:r>
                  </m:oMath>
                </a14:m>
                <a:r>
                  <a:rPr lang="en-US" sz="2600" dirty="0"/>
                  <a:t> </a:t>
                </a:r>
              </a:p>
              <a:p>
                <a:pPr marL="0" indent="0" algn="just">
                  <a:buNone/>
                </a:pPr>
                <a:r>
                  <a:rPr lang="en-US" sz="2600" dirty="0"/>
                  <a:t>	</a:t>
                </a:r>
                <a14:m>
                  <m:oMath xmlns:m="http://schemas.openxmlformats.org/officeDocument/2006/math">
                    <m:acc>
                      <m:accPr>
                        <m:chr m:val="̅"/>
                        <m:ctrlPr>
                          <a:rPr lang="en-US" sz="2600" i="1">
                            <a:latin typeface="Cambria Math" panose="02040503050406030204" pitchFamily="18" charset="0"/>
                          </a:rPr>
                        </m:ctrlPr>
                      </m:accPr>
                      <m:e>
                        <m:r>
                          <a:rPr lang="en-US" sz="2600" b="1" i="0" smtClean="0">
                            <a:latin typeface="Cambria Math" panose="02040503050406030204" pitchFamily="18" charset="0"/>
                          </a:rPr>
                          <m:t>𝐮</m:t>
                        </m:r>
                      </m:e>
                    </m:acc>
                    <m:r>
                      <a:rPr lang="en-US" sz="2600" b="1" i="1">
                        <a:latin typeface="Cambria Math" panose="02040503050406030204" pitchFamily="18" charset="0"/>
                      </a:rPr>
                      <m:t> </m:t>
                    </m:r>
                  </m:oMath>
                </a14:m>
                <a:r>
                  <a:rPr lang="en-US" sz="2600" dirty="0"/>
                  <a:t>is a dual feasible solution if </a:t>
                </a:r>
                <a14:m>
                  <m:oMath xmlns:m="http://schemas.openxmlformats.org/officeDocument/2006/math">
                    <m:sSup>
                      <m:sSupPr>
                        <m:ctrlPr>
                          <a:rPr lang="en-US" sz="2600" b="1" i="1" smtClean="0">
                            <a:latin typeface="Cambria Math" panose="02040503050406030204" pitchFamily="18" charset="0"/>
                          </a:rPr>
                        </m:ctrlPr>
                      </m:sSupPr>
                      <m:e>
                        <m:r>
                          <a:rPr lang="en-US" sz="2600" b="1" i="0" smtClean="0">
                            <a:latin typeface="Cambria Math" panose="02040503050406030204" pitchFamily="18" charset="0"/>
                          </a:rPr>
                          <m:t>𝐀</m:t>
                        </m:r>
                      </m:e>
                      <m:sup>
                        <m:r>
                          <a:rPr lang="en-US" sz="2600" b="0" i="1" smtClean="0">
                            <a:latin typeface="Cambria Math" panose="02040503050406030204" pitchFamily="18" charset="0"/>
                          </a:rPr>
                          <m:t>𝑇</m:t>
                        </m:r>
                      </m:sup>
                    </m:sSup>
                    <m:acc>
                      <m:accPr>
                        <m:chr m:val="̅"/>
                        <m:ctrlPr>
                          <a:rPr lang="en-US" sz="2600" b="1" i="1">
                            <a:latin typeface="Cambria Math" panose="02040503050406030204" pitchFamily="18" charset="0"/>
                          </a:rPr>
                        </m:ctrlPr>
                      </m:accPr>
                      <m:e>
                        <m:r>
                          <a:rPr lang="en-US" sz="2600" b="1" i="0" smtClean="0">
                            <a:latin typeface="Cambria Math" panose="02040503050406030204" pitchFamily="18" charset="0"/>
                          </a:rPr>
                          <m:t>𝐮</m:t>
                        </m:r>
                      </m:e>
                    </m:acc>
                    <m:r>
                      <a:rPr lang="en-US" sz="2600" b="1" i="1" smtClean="0">
                        <a:latin typeface="Cambria Math" panose="02040503050406030204" pitchFamily="18" charset="0"/>
                        <a:ea typeface="Cambria Math" panose="02040503050406030204" pitchFamily="18" charset="0"/>
                      </a:rPr>
                      <m:t>≤</m:t>
                    </m:r>
                    <m:r>
                      <a:rPr lang="en-US" sz="2600" b="1" i="0" smtClean="0">
                        <a:latin typeface="Cambria Math" panose="02040503050406030204" pitchFamily="18" charset="0"/>
                        <a:ea typeface="Cambria Math" panose="02040503050406030204" pitchFamily="18" charset="0"/>
                      </a:rPr>
                      <m:t>𝐜</m:t>
                    </m:r>
                  </m:oMath>
                </a14:m>
                <a:r>
                  <a:rPr lang="en-US" sz="2600" dirty="0"/>
                  <a:t>  and </a:t>
                </a:r>
                <a14:m>
                  <m:oMath xmlns:m="http://schemas.openxmlformats.org/officeDocument/2006/math">
                    <m:acc>
                      <m:accPr>
                        <m:chr m:val="̅"/>
                        <m:ctrlPr>
                          <a:rPr lang="en-US" sz="2600" i="1">
                            <a:latin typeface="Cambria Math" panose="02040503050406030204" pitchFamily="18" charset="0"/>
                          </a:rPr>
                        </m:ctrlPr>
                      </m:accPr>
                      <m:e>
                        <m:r>
                          <a:rPr lang="en-US" sz="2600" b="1" i="0" smtClean="0">
                            <a:latin typeface="Cambria Math" panose="02040503050406030204" pitchFamily="18" charset="0"/>
                          </a:rPr>
                          <m:t>𝐮</m:t>
                        </m:r>
                      </m:e>
                    </m:acc>
                    <m:r>
                      <a:rPr lang="en-US" sz="2600" b="1" i="1">
                        <a:latin typeface="Cambria Math" panose="02040503050406030204" pitchFamily="18" charset="0"/>
                        <a:ea typeface="Cambria Math" panose="02040503050406030204" pitchFamily="18" charset="0"/>
                      </a:rPr>
                      <m:t>≥</m:t>
                    </m:r>
                    <m:r>
                      <a:rPr lang="en-US" sz="2600" b="1" i="1">
                        <a:latin typeface="Cambria Math" panose="02040503050406030204" pitchFamily="18" charset="0"/>
                        <a:ea typeface="Cambria Math" panose="02040503050406030204" pitchFamily="18" charset="0"/>
                      </a:rPr>
                      <m:t>𝟎</m:t>
                    </m:r>
                  </m:oMath>
                </a14:m>
                <a:r>
                  <a:rPr lang="en-US" sz="26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266"/>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BBE33CE0-4EC5-40DC-AE07-CD03AAB6069A}"/>
              </a:ext>
            </a:extLst>
          </p:cNvPr>
          <p:cNvPicPr>
            <a:picLocks noChangeAspect="1"/>
          </p:cNvPicPr>
          <p:nvPr/>
        </p:nvPicPr>
        <p:blipFill>
          <a:blip r:embed="rId3"/>
          <a:stretch>
            <a:fillRect/>
          </a:stretch>
        </p:blipFill>
        <p:spPr>
          <a:xfrm>
            <a:off x="685800" y="2457459"/>
            <a:ext cx="10392011" cy="1743062"/>
          </a:xfrm>
          <a:prstGeom prst="rect">
            <a:avLst/>
          </a:prstGeom>
        </p:spPr>
      </p:pic>
    </p:spTree>
    <p:extLst>
      <p:ext uri="{BB962C8B-B14F-4D97-AF65-F5344CB8AC3E}">
        <p14:creationId xmlns:p14="http://schemas.microsoft.com/office/powerpoint/2010/main" val="227176429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Dual Theorem</a:t>
            </a:r>
            <a:br>
              <a:rPr lang="en-US" dirty="0"/>
            </a:br>
            <a:r>
              <a:rPr lang="en-US" dirty="0">
                <a:solidFill>
                  <a:srgbClr val="0070C0"/>
                </a:solidFill>
              </a:rPr>
              <a:t>Weak Duality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00000"/>
                  </a:lnSpc>
                  <a:spcBef>
                    <a:spcPts val="0"/>
                  </a:spcBef>
                  <a:buNone/>
                </a:pPr>
                <a:r>
                  <a:rPr lang="en-US" sz="2400" dirty="0">
                    <a:solidFill>
                      <a:srgbClr val="FF0000"/>
                    </a:solidFill>
                  </a:rPr>
                  <a:t>If </a:t>
                </a:r>
                <a14:m>
                  <m:oMath xmlns:m="http://schemas.openxmlformats.org/officeDocument/2006/math">
                    <m:acc>
                      <m:accPr>
                        <m:chr m:val="̅"/>
                        <m:ctrlPr>
                          <a:rPr lang="en-US" sz="2400" i="1">
                            <a:solidFill>
                              <a:srgbClr val="FF0000"/>
                            </a:solidFill>
                            <a:latin typeface="Cambria Math" panose="02040503050406030204" pitchFamily="18" charset="0"/>
                          </a:rPr>
                        </m:ctrlPr>
                      </m:accPr>
                      <m:e>
                        <m:r>
                          <a:rPr lang="en-US" sz="2400" b="1">
                            <a:solidFill>
                              <a:srgbClr val="FF0000"/>
                            </a:solidFill>
                            <a:latin typeface="Cambria Math" panose="02040503050406030204" pitchFamily="18" charset="0"/>
                          </a:rPr>
                          <m:t>𝐱</m:t>
                        </m:r>
                      </m:e>
                    </m:acc>
                  </m:oMath>
                </a14:m>
                <a:r>
                  <a:rPr lang="en-US" sz="2400" dirty="0">
                    <a:solidFill>
                      <a:srgbClr val="FF0000"/>
                    </a:solidFill>
                  </a:rPr>
                  <a:t> is a primal feasible solution and </a:t>
                </a:r>
                <a14:m>
                  <m:oMath xmlns:m="http://schemas.openxmlformats.org/officeDocument/2006/math">
                    <m:acc>
                      <m:accPr>
                        <m:chr m:val="̅"/>
                        <m:ctrlPr>
                          <a:rPr lang="en-US" sz="2400" i="1">
                            <a:solidFill>
                              <a:srgbClr val="FF0000"/>
                            </a:solidFill>
                            <a:latin typeface="Cambria Math" panose="02040503050406030204" pitchFamily="18" charset="0"/>
                          </a:rPr>
                        </m:ctrlPr>
                      </m:accPr>
                      <m:e>
                        <m:r>
                          <a:rPr lang="en-US" sz="2400" b="1">
                            <a:solidFill>
                              <a:srgbClr val="FF0000"/>
                            </a:solidFill>
                            <a:latin typeface="Cambria Math" panose="02040503050406030204" pitchFamily="18" charset="0"/>
                          </a:rPr>
                          <m:t>𝐮</m:t>
                        </m:r>
                      </m:e>
                    </m:acc>
                  </m:oMath>
                </a14:m>
                <a:r>
                  <a:rPr lang="en-US" sz="2400" dirty="0">
                    <a:solidFill>
                      <a:srgbClr val="FF0000"/>
                    </a:solidFill>
                  </a:rPr>
                  <a:t> is a dual feasible solution then</a:t>
                </a:r>
              </a:p>
              <a:p>
                <a:pPr marL="0" indent="0" algn="ctr">
                  <a:lnSpc>
                    <a:spcPct val="100000"/>
                  </a:lnSpc>
                  <a:spcBef>
                    <a:spcPts val="0"/>
                  </a:spcBef>
                  <a:buNone/>
                </a:pPr>
                <a:endParaRPr lang="en-US" sz="2400" b="1" i="1" dirty="0">
                  <a:solidFill>
                    <a:srgbClr val="FF0000"/>
                  </a:solidFill>
                  <a:latin typeface="Cambria Math" panose="02040503050406030204" pitchFamily="18" charset="0"/>
                </a:endParaRPr>
              </a:p>
              <a:p>
                <a:pPr marL="0" indent="0" algn="ctr">
                  <a:lnSpc>
                    <a:spcPct val="100000"/>
                  </a:lnSpc>
                  <a:spcBef>
                    <a:spcPts val="0"/>
                  </a:spcBef>
                  <a:buNone/>
                </a:pPr>
                <a14:m>
                  <m:oMathPara xmlns:m="http://schemas.openxmlformats.org/officeDocument/2006/math">
                    <m:oMathParaPr>
                      <m:jc m:val="centerGroup"/>
                    </m:oMathParaPr>
                    <m:oMath xmlns:m="http://schemas.openxmlformats.org/officeDocument/2006/math">
                      <m:sSup>
                        <m:sSupPr>
                          <m:ctrlPr>
                            <a:rPr lang="en-US" sz="2400" b="1" i="1">
                              <a:solidFill>
                                <a:srgbClr val="FF0000"/>
                              </a:solidFill>
                              <a:latin typeface="Cambria Math" panose="02040503050406030204" pitchFamily="18" charset="0"/>
                            </a:rPr>
                          </m:ctrlPr>
                        </m:sSupPr>
                        <m:e>
                          <m:r>
                            <a:rPr lang="en-US" sz="2400" b="1" i="0" smtClean="0">
                              <a:solidFill>
                                <a:srgbClr val="FF0000"/>
                              </a:solidFill>
                              <a:latin typeface="Cambria Math" panose="02040503050406030204" pitchFamily="18" charset="0"/>
                            </a:rPr>
                            <m:t>𝐜</m:t>
                          </m:r>
                        </m:e>
                        <m:sup>
                          <m:r>
                            <a:rPr lang="en-US" sz="2400" i="1">
                              <a:solidFill>
                                <a:srgbClr val="FF0000"/>
                              </a:solidFill>
                              <a:latin typeface="Cambria Math" panose="02040503050406030204" pitchFamily="18" charset="0"/>
                            </a:rPr>
                            <m:t>𝑇</m:t>
                          </m:r>
                        </m:sup>
                      </m:sSup>
                      <m:acc>
                        <m:accPr>
                          <m:chr m:val="̅"/>
                          <m:ctrlPr>
                            <a:rPr lang="en-US" sz="2400" b="1" i="1">
                              <a:solidFill>
                                <a:srgbClr val="FF0000"/>
                              </a:solidFill>
                              <a:latin typeface="Cambria Math" panose="02040503050406030204" pitchFamily="18" charset="0"/>
                            </a:rPr>
                          </m:ctrlPr>
                        </m:accPr>
                        <m:e>
                          <m:r>
                            <a:rPr lang="en-US" sz="2400" b="1" i="0" smtClean="0">
                              <a:solidFill>
                                <a:srgbClr val="FF0000"/>
                              </a:solidFill>
                              <a:latin typeface="Cambria Math" panose="02040503050406030204" pitchFamily="18" charset="0"/>
                            </a:rPr>
                            <m:t>𝐱</m:t>
                          </m:r>
                        </m:e>
                      </m:acc>
                      <m:r>
                        <a:rPr lang="en-US" sz="2400" b="1" i="1" smtClean="0">
                          <a:solidFill>
                            <a:srgbClr val="FF0000"/>
                          </a:solidFill>
                          <a:latin typeface="Cambria Math" panose="02040503050406030204" pitchFamily="18" charset="0"/>
                          <a:ea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0" smtClean="0">
                              <a:solidFill>
                                <a:srgbClr val="FF0000"/>
                              </a:solidFill>
                              <a:latin typeface="Cambria Math" panose="02040503050406030204" pitchFamily="18" charset="0"/>
                            </a:rPr>
                            <m:t>𝐛</m:t>
                          </m:r>
                        </m:e>
                        <m:sup>
                          <m:r>
                            <a:rPr lang="en-US" sz="2400" i="1">
                              <a:solidFill>
                                <a:srgbClr val="FF0000"/>
                              </a:solidFill>
                              <a:latin typeface="Cambria Math" panose="02040503050406030204" pitchFamily="18" charset="0"/>
                            </a:rPr>
                            <m:t>𝑇</m:t>
                          </m:r>
                        </m:sup>
                      </m:sSup>
                      <m:acc>
                        <m:accPr>
                          <m:chr m:val="̅"/>
                          <m:ctrlPr>
                            <a:rPr lang="en-US" sz="2400" b="1" i="1" smtClean="0">
                              <a:solidFill>
                                <a:srgbClr val="FF0000"/>
                              </a:solidFill>
                              <a:latin typeface="Cambria Math" panose="02040503050406030204" pitchFamily="18" charset="0"/>
                            </a:rPr>
                          </m:ctrlPr>
                        </m:accPr>
                        <m:e>
                          <m:r>
                            <a:rPr lang="en-US" sz="2400" b="1" i="0" smtClean="0">
                              <a:solidFill>
                                <a:srgbClr val="FF0000"/>
                              </a:solidFill>
                              <a:latin typeface="Cambria Math" panose="02040503050406030204" pitchFamily="18" charset="0"/>
                            </a:rPr>
                            <m:t>𝐮</m:t>
                          </m:r>
                        </m:e>
                      </m:acc>
                    </m:oMath>
                  </m:oMathPara>
                </a14:m>
                <a:endParaRPr lang="en-US" sz="2400" dirty="0">
                  <a:solidFill>
                    <a:srgbClr val="FF0000"/>
                  </a:solidFill>
                </a:endParaRPr>
              </a:p>
              <a:p>
                <a:pPr marL="0" indent="0" algn="just">
                  <a:lnSpc>
                    <a:spcPct val="100000"/>
                  </a:lnSpc>
                  <a:spcBef>
                    <a:spcPts val="0"/>
                  </a:spcBef>
                  <a:buNone/>
                </a:pPr>
                <a:endParaRPr lang="en-US" sz="2400" u="sng" dirty="0"/>
              </a:p>
              <a:p>
                <a:pPr marL="0" indent="0" algn="just">
                  <a:lnSpc>
                    <a:spcPct val="100000"/>
                  </a:lnSpc>
                  <a:spcBef>
                    <a:spcPts val="0"/>
                  </a:spcBef>
                  <a:buNone/>
                </a:pPr>
                <a:r>
                  <a:rPr lang="en-US" sz="2400" u="sng" dirty="0"/>
                  <a:t>Proof</a:t>
                </a:r>
                <a:r>
                  <a:rPr lang="en-US" sz="2400" dirty="0"/>
                  <a:t>:	 	</a:t>
                </a:r>
                <a:r>
                  <a:rPr lang="en-US" sz="2400" b="1" dirty="0"/>
                  <a:t> </a:t>
                </a:r>
                <a14:m>
                  <m:oMath xmlns:m="http://schemas.openxmlformats.org/officeDocument/2006/math">
                    <m:sSup>
                      <m:sSupPr>
                        <m:ctrlPr>
                          <a:rPr lang="en-US" sz="2400" b="1" i="1">
                            <a:latin typeface="Cambria Math" panose="02040503050406030204" pitchFamily="18" charset="0"/>
                          </a:rPr>
                        </m:ctrlPr>
                      </m:sSupPr>
                      <m:e>
                        <m:r>
                          <a:rPr lang="en-US" sz="2400" b="1">
                            <a:latin typeface="Cambria Math" panose="02040503050406030204" pitchFamily="18" charset="0"/>
                          </a:rPr>
                          <m:t>𝐜</m:t>
                        </m:r>
                      </m:e>
                      <m:sup>
                        <m:r>
                          <a:rPr lang="en-US" sz="2400" i="1">
                            <a:latin typeface="Cambria Math" panose="02040503050406030204" pitchFamily="18" charset="0"/>
                          </a:rPr>
                          <m:t>𝑇</m:t>
                        </m:r>
                      </m:sup>
                    </m:sSup>
                    <m:acc>
                      <m:accPr>
                        <m:chr m:val="̅"/>
                        <m:ctrlPr>
                          <a:rPr lang="en-US" sz="2400" b="1" i="1">
                            <a:latin typeface="Cambria Math" panose="02040503050406030204" pitchFamily="18" charset="0"/>
                          </a:rPr>
                        </m:ctrlPr>
                      </m:accPr>
                      <m:e>
                        <m:r>
                          <a:rPr lang="en-US" sz="2400" b="1">
                            <a:latin typeface="Cambria Math" panose="02040503050406030204" pitchFamily="18" charset="0"/>
                          </a:rPr>
                          <m:t>𝐱</m:t>
                        </m:r>
                      </m:e>
                    </m:acc>
                    <m:r>
                      <a:rPr lang="en-US" sz="2400" b="1" i="1" smtClean="0">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m:t>
                    </m:r>
                    <m:sSup>
                      <m:sSupPr>
                        <m:ctrlPr>
                          <a:rPr lang="en-US" sz="2400" b="1" i="1">
                            <a:latin typeface="Cambria Math" panose="02040503050406030204" pitchFamily="18" charset="0"/>
                          </a:rPr>
                        </m:ctrlPr>
                      </m:sSupPr>
                      <m:e>
                        <m:d>
                          <m:dPr>
                            <m:ctrlPr>
                              <a:rPr lang="en-US" sz="2400" b="1" i="1">
                                <a:latin typeface="Cambria Math" panose="02040503050406030204" pitchFamily="18" charset="0"/>
                              </a:rPr>
                            </m:ctrlPr>
                          </m:dPr>
                          <m:e>
                            <m:sSup>
                              <m:sSupPr>
                                <m:ctrlPr>
                                  <a:rPr lang="en-US" sz="2400" b="1" i="1">
                                    <a:latin typeface="Cambria Math" panose="02040503050406030204" pitchFamily="18" charset="0"/>
                                  </a:rPr>
                                </m:ctrlPr>
                              </m:sSupPr>
                              <m:e>
                                <m:r>
                                  <a:rPr lang="en-US" sz="2400" b="1">
                                    <a:latin typeface="Cambria Math" panose="02040503050406030204" pitchFamily="18" charset="0"/>
                                  </a:rPr>
                                  <m:t>𝐀</m:t>
                                </m:r>
                              </m:e>
                              <m:sup>
                                <m:r>
                                  <a:rPr lang="en-US" sz="2400" i="1">
                                    <a:latin typeface="Cambria Math" panose="02040503050406030204" pitchFamily="18" charset="0"/>
                                  </a:rPr>
                                  <m:t>𝑇</m:t>
                                </m:r>
                              </m:sup>
                            </m:sSup>
                            <m:acc>
                              <m:accPr>
                                <m:chr m:val="̅"/>
                                <m:ctrlPr>
                                  <a:rPr lang="en-US" sz="2400" b="1" i="1">
                                    <a:latin typeface="Cambria Math" panose="02040503050406030204" pitchFamily="18" charset="0"/>
                                  </a:rPr>
                                </m:ctrlPr>
                              </m:accPr>
                              <m:e>
                                <m:r>
                                  <a:rPr lang="en-US" sz="2400" b="1">
                                    <a:latin typeface="Cambria Math" panose="02040503050406030204" pitchFamily="18" charset="0"/>
                                  </a:rPr>
                                  <m:t>𝐮</m:t>
                                </m:r>
                              </m:e>
                            </m:acc>
                          </m:e>
                        </m:d>
                      </m:e>
                      <m:sup>
                        <m:r>
                          <a:rPr lang="en-US" sz="2400" i="1">
                            <a:latin typeface="Cambria Math" panose="02040503050406030204" pitchFamily="18" charset="0"/>
                          </a:rPr>
                          <m:t>𝑇</m:t>
                        </m:r>
                      </m:sup>
                    </m:sSup>
                    <m:acc>
                      <m:accPr>
                        <m:chr m:val="̅"/>
                        <m:ctrlPr>
                          <a:rPr lang="en-US" sz="2400" b="1" i="1">
                            <a:latin typeface="Cambria Math" panose="02040503050406030204" pitchFamily="18" charset="0"/>
                          </a:rPr>
                        </m:ctrlPr>
                      </m:accPr>
                      <m:e>
                        <m:r>
                          <a:rPr lang="en-US" sz="2400" b="1">
                            <a:latin typeface="Cambria Math" panose="02040503050406030204" pitchFamily="18" charset="0"/>
                          </a:rPr>
                          <m:t>𝐱</m:t>
                        </m:r>
                      </m:e>
                    </m:acc>
                  </m:oMath>
                </a14:m>
                <a:r>
                  <a:rPr lang="en-US" sz="2400" dirty="0"/>
                  <a:t>	since 	</a:t>
                </a:r>
                <a:r>
                  <a:rPr lang="en-US" sz="2400" b="1" dirty="0"/>
                  <a:t> </a:t>
                </a:r>
                <a14:m>
                  <m:oMath xmlns:m="http://schemas.openxmlformats.org/officeDocument/2006/math">
                    <m:sSup>
                      <m:sSupPr>
                        <m:ctrlPr>
                          <a:rPr lang="en-US" sz="2400" b="1" i="1">
                            <a:latin typeface="Cambria Math" panose="02040503050406030204" pitchFamily="18" charset="0"/>
                          </a:rPr>
                        </m:ctrlPr>
                      </m:sSupPr>
                      <m:e>
                        <m:r>
                          <a:rPr lang="en-US" sz="2400" b="1">
                            <a:latin typeface="Cambria Math" panose="02040503050406030204" pitchFamily="18" charset="0"/>
                          </a:rPr>
                          <m:t>𝐀</m:t>
                        </m:r>
                      </m:e>
                      <m:sup>
                        <m:r>
                          <a:rPr lang="en-US" sz="2400" i="1">
                            <a:latin typeface="Cambria Math" panose="02040503050406030204" pitchFamily="18" charset="0"/>
                          </a:rPr>
                          <m:t>𝑇</m:t>
                        </m:r>
                      </m:sup>
                    </m:sSup>
                    <m:acc>
                      <m:accPr>
                        <m:chr m:val="̅"/>
                        <m:ctrlPr>
                          <a:rPr lang="en-US" sz="2400" b="1" i="1">
                            <a:latin typeface="Cambria Math" panose="02040503050406030204" pitchFamily="18" charset="0"/>
                          </a:rPr>
                        </m:ctrlPr>
                      </m:accPr>
                      <m:e>
                        <m:r>
                          <a:rPr lang="en-US" sz="2400" b="1">
                            <a:latin typeface="Cambria Math" panose="02040503050406030204" pitchFamily="18" charset="0"/>
                          </a:rPr>
                          <m:t>𝐮</m:t>
                        </m:r>
                      </m:e>
                    </m:acc>
                    <m:r>
                      <a:rPr lang="en-US" sz="2400" b="1" i="1" smtClean="0">
                        <a:latin typeface="Cambria Math" panose="02040503050406030204" pitchFamily="18" charset="0"/>
                        <a:ea typeface="Cambria Math" panose="02040503050406030204" pitchFamily="18" charset="0"/>
                      </a:rPr>
                      <m:t>≤</m:t>
                    </m:r>
                    <m:r>
                      <a:rPr lang="en-US" sz="2400" b="1" i="0" smtClean="0">
                        <a:latin typeface="Cambria Math" panose="02040503050406030204" pitchFamily="18" charset="0"/>
                        <a:ea typeface="Cambria Math" panose="02040503050406030204" pitchFamily="18" charset="0"/>
                      </a:rPr>
                      <m:t>𝐜</m:t>
                    </m:r>
                  </m:oMath>
                </a14:m>
                <a:r>
                  <a:rPr lang="en-US" sz="2400" dirty="0"/>
                  <a:t> ,</a:t>
                </a:r>
                <a14:m>
                  <m:oMath xmlns:m="http://schemas.openxmlformats.org/officeDocument/2006/math">
                    <m:acc>
                      <m:accPr>
                        <m:chr m:val="̅"/>
                        <m:ctrlPr>
                          <a:rPr lang="en-US" sz="2400" b="1" i="1">
                            <a:latin typeface="Cambria Math" panose="02040503050406030204" pitchFamily="18" charset="0"/>
                          </a:rPr>
                        </m:ctrlPr>
                      </m:accPr>
                      <m:e>
                        <m:r>
                          <a:rPr lang="en-US" sz="2400" b="1" i="0" smtClean="0">
                            <a:latin typeface="Cambria Math" panose="02040503050406030204" pitchFamily="18" charset="0"/>
                          </a:rPr>
                          <m:t>𝐱</m:t>
                        </m:r>
                      </m:e>
                    </m:acc>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𝟎</m:t>
                    </m:r>
                  </m:oMath>
                </a14:m>
                <a:endParaRPr lang="en-US" sz="2400" dirty="0"/>
              </a:p>
              <a:p>
                <a:pPr marL="0" indent="0" algn="just">
                  <a:lnSpc>
                    <a:spcPct val="100000"/>
                  </a:lnSpc>
                  <a:spcBef>
                    <a:spcPts val="0"/>
                  </a:spcBef>
                  <a:buNone/>
                </a:pPr>
                <a:r>
                  <a:rPr lang="en-US" sz="2400" dirty="0"/>
                  <a:t>		         </a:t>
                </a:r>
                <a:r>
                  <a:rPr lang="en-US" sz="2400" b="1" dirty="0">
                    <a:ea typeface="Cambria Math" panose="02040503050406030204" pitchFamily="18" charset="0"/>
                  </a:rPr>
                  <a:t> </a:t>
                </a:r>
                <a14:m>
                  <m:oMath xmlns:m="http://schemas.openxmlformats.org/officeDocument/2006/math">
                    <m:r>
                      <a:rPr lang="en-US" sz="2400" b="1" i="0" smtClean="0">
                        <a:latin typeface="Cambria Math" panose="02040503050406030204" pitchFamily="18" charset="0"/>
                      </a:rPr>
                      <m:t>=</m:t>
                    </m:r>
                    <m:sSup>
                      <m:sSupPr>
                        <m:ctrlPr>
                          <a:rPr lang="en-US" sz="2400" b="1" i="1" smtClean="0">
                            <a:latin typeface="Cambria Math" panose="02040503050406030204" pitchFamily="18" charset="0"/>
                          </a:rPr>
                        </m:ctrlPr>
                      </m:sSupPr>
                      <m:e>
                        <m:acc>
                          <m:accPr>
                            <m:chr m:val="̅"/>
                            <m:ctrlPr>
                              <a:rPr lang="en-US" sz="2400" b="1" i="1" smtClean="0">
                                <a:latin typeface="Cambria Math" panose="02040503050406030204" pitchFamily="18" charset="0"/>
                              </a:rPr>
                            </m:ctrlPr>
                          </m:accPr>
                          <m:e>
                            <m:r>
                              <a:rPr lang="en-US" sz="2400" b="1" i="0" smtClean="0">
                                <a:latin typeface="Cambria Math" panose="02040503050406030204" pitchFamily="18" charset="0"/>
                              </a:rPr>
                              <m:t>𝐮</m:t>
                            </m:r>
                          </m:e>
                        </m:acc>
                      </m:e>
                      <m:sup>
                        <m:r>
                          <a:rPr lang="en-US" sz="2400" b="0" i="1" smtClean="0">
                            <a:latin typeface="Cambria Math" panose="02040503050406030204" pitchFamily="18" charset="0"/>
                          </a:rPr>
                          <m:t>𝑇</m:t>
                        </m:r>
                      </m:sup>
                    </m:sSup>
                    <m:r>
                      <a:rPr lang="en-US" sz="2400" b="1" i="0" smtClean="0">
                        <a:latin typeface="Cambria Math" panose="02040503050406030204" pitchFamily="18" charset="0"/>
                      </a:rPr>
                      <m:t>𝐀</m:t>
                    </m:r>
                    <m:acc>
                      <m:accPr>
                        <m:chr m:val="̅"/>
                        <m:ctrlPr>
                          <a:rPr lang="en-US" sz="2400" b="1" i="1">
                            <a:latin typeface="Cambria Math" panose="02040503050406030204" pitchFamily="18" charset="0"/>
                          </a:rPr>
                        </m:ctrlPr>
                      </m:accPr>
                      <m:e>
                        <m:r>
                          <a:rPr lang="en-US" sz="2400" b="1">
                            <a:latin typeface="Cambria Math" panose="02040503050406030204" pitchFamily="18" charset="0"/>
                          </a:rPr>
                          <m:t>𝐱</m:t>
                        </m:r>
                      </m:e>
                    </m:acc>
                  </m:oMath>
                </a14:m>
                <a:endParaRPr lang="en-US" sz="2400" dirty="0"/>
              </a:p>
              <a:p>
                <a:pPr marL="0" indent="0" algn="just">
                  <a:lnSpc>
                    <a:spcPct val="100000"/>
                  </a:lnSpc>
                  <a:spcBef>
                    <a:spcPts val="0"/>
                  </a:spcBef>
                  <a:buNone/>
                </a:pPr>
                <a:r>
                  <a:rPr lang="en-US" sz="2400" dirty="0"/>
                  <a:t>		         </a:t>
                </a:r>
                <a:r>
                  <a:rPr lang="en-US" sz="2400" b="1" dirty="0">
                    <a:ea typeface="Cambria Math" panose="02040503050406030204" pitchFamily="18" charset="0"/>
                  </a:rPr>
                  <a:t> </a:t>
                </a:r>
                <a14:m>
                  <m:oMath xmlns:m="http://schemas.openxmlformats.org/officeDocument/2006/math">
                    <m:r>
                      <a:rPr lang="en-US" sz="2400" b="1" i="1" smtClean="0">
                        <a:latin typeface="Cambria Math" panose="02040503050406030204" pitchFamily="18" charset="0"/>
                        <a:ea typeface="Cambria Math" panose="02040503050406030204" pitchFamily="18" charset="0"/>
                      </a:rPr>
                      <m:t>≥</m:t>
                    </m:r>
                    <m:sSup>
                      <m:sSupPr>
                        <m:ctrlPr>
                          <a:rPr lang="en-US" sz="2400" b="1" i="1">
                            <a:latin typeface="Cambria Math" panose="02040503050406030204" pitchFamily="18" charset="0"/>
                          </a:rPr>
                        </m:ctrlPr>
                      </m:sSupPr>
                      <m:e>
                        <m:acc>
                          <m:accPr>
                            <m:chr m:val="̅"/>
                            <m:ctrlPr>
                              <a:rPr lang="en-US" sz="2400" b="1" i="1">
                                <a:latin typeface="Cambria Math" panose="02040503050406030204" pitchFamily="18" charset="0"/>
                              </a:rPr>
                            </m:ctrlPr>
                          </m:accPr>
                          <m:e>
                            <m:r>
                              <a:rPr lang="en-US" sz="2400" b="1">
                                <a:latin typeface="Cambria Math" panose="02040503050406030204" pitchFamily="18" charset="0"/>
                              </a:rPr>
                              <m:t>𝐮</m:t>
                            </m:r>
                          </m:e>
                        </m:acc>
                      </m:e>
                      <m:sup>
                        <m:r>
                          <a:rPr lang="en-US" sz="2400" i="1">
                            <a:latin typeface="Cambria Math" panose="02040503050406030204" pitchFamily="18" charset="0"/>
                          </a:rPr>
                          <m:t>𝑇</m:t>
                        </m:r>
                      </m:sup>
                    </m:sSup>
                    <m:r>
                      <a:rPr lang="en-US" sz="2400" b="1" i="0" smtClean="0">
                        <a:latin typeface="Cambria Math" panose="02040503050406030204" pitchFamily="18" charset="0"/>
                      </a:rPr>
                      <m:t>𝐛</m:t>
                    </m:r>
                  </m:oMath>
                </a14:m>
                <a:r>
                  <a:rPr lang="en-US" sz="2400" dirty="0"/>
                  <a:t> 		since	</a:t>
                </a:r>
                <a:r>
                  <a:rPr lang="en-US" sz="2400" b="1" dirty="0"/>
                  <a:t> </a:t>
                </a:r>
                <a14:m>
                  <m:oMath xmlns:m="http://schemas.openxmlformats.org/officeDocument/2006/math">
                    <m:r>
                      <a:rPr lang="en-US" sz="2400" b="1">
                        <a:latin typeface="Cambria Math" panose="02040503050406030204" pitchFamily="18" charset="0"/>
                      </a:rPr>
                      <m:t>𝐀</m:t>
                    </m:r>
                    <m:acc>
                      <m:accPr>
                        <m:chr m:val="̅"/>
                        <m:ctrlPr>
                          <a:rPr lang="en-US" sz="2400" b="1" i="1">
                            <a:latin typeface="Cambria Math" panose="02040503050406030204" pitchFamily="18" charset="0"/>
                          </a:rPr>
                        </m:ctrlPr>
                      </m:accPr>
                      <m:e>
                        <m:r>
                          <a:rPr lang="en-US" sz="2400" b="1">
                            <a:latin typeface="Cambria Math" panose="02040503050406030204" pitchFamily="18" charset="0"/>
                          </a:rPr>
                          <m:t>𝐱</m:t>
                        </m:r>
                      </m:e>
                    </m:acc>
                    <m:r>
                      <a:rPr lang="en-US" sz="2400" b="1" i="1">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m:t>
                    </m:r>
                    <m:r>
                      <a:rPr lang="en-US" sz="2400" b="1" i="0" smtClean="0">
                        <a:latin typeface="Cambria Math" panose="02040503050406030204" pitchFamily="18" charset="0"/>
                        <a:ea typeface="Cambria Math" panose="02040503050406030204" pitchFamily="18" charset="0"/>
                      </a:rPr>
                      <m:t>𝐛</m:t>
                    </m:r>
                  </m:oMath>
                </a14:m>
                <a:r>
                  <a:rPr lang="en-US" sz="2400" dirty="0"/>
                  <a:t> ,</a:t>
                </a:r>
                <a14:m>
                  <m:oMath xmlns:m="http://schemas.openxmlformats.org/officeDocument/2006/math">
                    <m:acc>
                      <m:accPr>
                        <m:chr m:val="̅"/>
                        <m:ctrlPr>
                          <a:rPr lang="en-US" sz="2400" b="1" i="1">
                            <a:latin typeface="Cambria Math" panose="02040503050406030204" pitchFamily="18" charset="0"/>
                          </a:rPr>
                        </m:ctrlPr>
                      </m:accPr>
                      <m:e>
                        <m:r>
                          <a:rPr lang="en-US" sz="2400" b="1">
                            <a:latin typeface="Cambria Math" panose="02040503050406030204" pitchFamily="18" charset="0"/>
                          </a:rPr>
                          <m:t>𝐮</m:t>
                        </m:r>
                      </m:e>
                    </m:acc>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𝟎</m:t>
                    </m:r>
                  </m:oMath>
                </a14:m>
                <a:endParaRPr lang="en-US" sz="2400" dirty="0"/>
              </a:p>
              <a:p>
                <a:pPr marL="0" indent="0" algn="just">
                  <a:lnSpc>
                    <a:spcPct val="100000"/>
                  </a:lnSpc>
                  <a:spcBef>
                    <a:spcPts val="0"/>
                  </a:spcBef>
                  <a:buNone/>
                </a:pPr>
                <a:r>
                  <a:rPr lang="en-US" sz="2400" dirty="0"/>
                  <a:t>		         </a:t>
                </a:r>
                <a:r>
                  <a:rPr lang="en-US" sz="2400" b="1" dirty="0">
                    <a:ea typeface="Cambria Math" panose="02040503050406030204" pitchFamily="18" charset="0"/>
                  </a:rPr>
                  <a:t> </a:t>
                </a:r>
                <a14:m>
                  <m:oMath xmlns:m="http://schemas.openxmlformats.org/officeDocument/2006/math">
                    <m:r>
                      <a:rPr lang="en-US" sz="2400" b="1" i="1" dirty="0" smtClean="0">
                        <a:latin typeface="Cambria Math" panose="02040503050406030204" pitchFamily="18" charset="0"/>
                        <a:ea typeface="Cambria Math" panose="02040503050406030204" pitchFamily="18" charset="0"/>
                      </a:rPr>
                      <m:t>=</m:t>
                    </m:r>
                    <m:sSup>
                      <m:sSupPr>
                        <m:ctrlPr>
                          <a:rPr lang="en-US" sz="2400" b="1" i="1" dirty="0" smtClean="0">
                            <a:latin typeface="Cambria Math" panose="02040503050406030204" pitchFamily="18" charset="0"/>
                            <a:ea typeface="Cambria Math" panose="02040503050406030204" pitchFamily="18" charset="0"/>
                          </a:rPr>
                        </m:ctrlPr>
                      </m:sSupPr>
                      <m:e>
                        <m:d>
                          <m:dPr>
                            <m:ctrlPr>
                              <a:rPr lang="en-US" sz="2400" b="1" i="1" dirty="0" smtClean="0">
                                <a:latin typeface="Cambria Math" panose="02040503050406030204" pitchFamily="18" charset="0"/>
                                <a:ea typeface="Cambria Math" panose="02040503050406030204" pitchFamily="18" charset="0"/>
                              </a:rPr>
                            </m:ctrlPr>
                          </m:dPr>
                          <m:e>
                            <m:sSup>
                              <m:sSupPr>
                                <m:ctrlPr>
                                  <a:rPr lang="en-US" sz="2400" b="1" i="1">
                                    <a:latin typeface="Cambria Math" panose="02040503050406030204" pitchFamily="18" charset="0"/>
                                  </a:rPr>
                                </m:ctrlPr>
                              </m:sSupPr>
                              <m:e>
                                <m:acc>
                                  <m:accPr>
                                    <m:chr m:val="̅"/>
                                    <m:ctrlPr>
                                      <a:rPr lang="en-US" sz="2400" b="1" i="1">
                                        <a:latin typeface="Cambria Math" panose="02040503050406030204" pitchFamily="18" charset="0"/>
                                      </a:rPr>
                                    </m:ctrlPr>
                                  </m:accPr>
                                  <m:e>
                                    <m:r>
                                      <a:rPr lang="en-US" sz="2400" b="1">
                                        <a:latin typeface="Cambria Math" panose="02040503050406030204" pitchFamily="18" charset="0"/>
                                      </a:rPr>
                                      <m:t>𝐮</m:t>
                                    </m:r>
                                  </m:e>
                                </m:acc>
                              </m:e>
                              <m:sup>
                                <m:r>
                                  <a:rPr lang="en-US" sz="2400" i="1">
                                    <a:latin typeface="Cambria Math" panose="02040503050406030204" pitchFamily="18" charset="0"/>
                                  </a:rPr>
                                  <m:t>𝑇</m:t>
                                </m:r>
                              </m:sup>
                            </m:sSup>
                            <m:r>
                              <a:rPr lang="en-US" sz="2400" b="1">
                                <a:latin typeface="Cambria Math" panose="02040503050406030204" pitchFamily="18" charset="0"/>
                              </a:rPr>
                              <m:t>𝐛</m:t>
                            </m:r>
                          </m:e>
                        </m:d>
                      </m:e>
                      <m:sup>
                        <m:r>
                          <a:rPr lang="en-US" sz="2400" b="0" i="1" dirty="0" smtClean="0">
                            <a:latin typeface="Cambria Math" panose="02040503050406030204" pitchFamily="18" charset="0"/>
                            <a:ea typeface="Cambria Math" panose="02040503050406030204" pitchFamily="18" charset="0"/>
                          </a:rPr>
                          <m:t>𝑇</m:t>
                        </m:r>
                      </m:sup>
                    </m:sSup>
                    <m:r>
                      <a:rPr lang="en-US" sz="2400" b="0" i="0" dirty="0" smtClean="0">
                        <a:latin typeface="Cambria Math" panose="02040503050406030204" pitchFamily="18" charset="0"/>
                        <a:ea typeface="Cambria Math" panose="02040503050406030204" pitchFamily="18" charset="0"/>
                      </a:rPr>
                      <m:t>=</m:t>
                    </m:r>
                    <m:sSup>
                      <m:sSupPr>
                        <m:ctrlPr>
                          <a:rPr lang="en-US" sz="2400" b="1" i="1">
                            <a:latin typeface="Cambria Math" panose="02040503050406030204" pitchFamily="18" charset="0"/>
                          </a:rPr>
                        </m:ctrlPr>
                      </m:sSupPr>
                      <m:e>
                        <m:r>
                          <a:rPr lang="en-US" sz="2400" b="1" i="0" smtClean="0">
                            <a:latin typeface="Cambria Math" panose="02040503050406030204" pitchFamily="18" charset="0"/>
                          </a:rPr>
                          <m:t>𝐛</m:t>
                        </m:r>
                      </m:e>
                      <m:sup>
                        <m:r>
                          <a:rPr lang="en-US" sz="2400" i="1">
                            <a:latin typeface="Cambria Math" panose="02040503050406030204" pitchFamily="18" charset="0"/>
                          </a:rPr>
                          <m:t>𝑇</m:t>
                        </m:r>
                      </m:sup>
                    </m:sSup>
                    <m:acc>
                      <m:accPr>
                        <m:chr m:val="̅"/>
                        <m:ctrlPr>
                          <a:rPr lang="en-US" sz="2400" b="1" i="1">
                            <a:latin typeface="Cambria Math" panose="02040503050406030204" pitchFamily="18" charset="0"/>
                          </a:rPr>
                        </m:ctrlPr>
                      </m:accPr>
                      <m:e>
                        <m:r>
                          <a:rPr lang="en-US" sz="2400" b="1" i="0" smtClean="0">
                            <a:latin typeface="Cambria Math" panose="02040503050406030204" pitchFamily="18" charset="0"/>
                          </a:rPr>
                          <m:t>𝐮</m:t>
                        </m:r>
                      </m:e>
                    </m:acc>
                  </m:oMath>
                </a14:m>
                <a:endParaRPr lang="en-US" sz="2400" dirty="0"/>
              </a:p>
              <a:p>
                <a:pPr marL="0" indent="0" algn="just">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992"/>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236541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Dual Theorem</a:t>
            </a:r>
            <a:br>
              <a:rPr lang="en-US" dirty="0"/>
            </a:br>
            <a:r>
              <a:rPr lang="en-US" dirty="0">
                <a:solidFill>
                  <a:srgbClr val="0070C0"/>
                </a:solidFill>
              </a:rPr>
              <a:t>Weak Duality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i="1" u="sng" dirty="0"/>
                  <a:t>Corollaries</a:t>
                </a:r>
                <a:r>
                  <a:rPr lang="en-US" dirty="0"/>
                  <a:t>:</a:t>
                </a:r>
              </a:p>
              <a:p>
                <a:pPr marL="0" indent="0" algn="just">
                  <a:buNone/>
                </a:pPr>
                <a:endParaRPr lang="en-US" dirty="0"/>
              </a:p>
              <a:p>
                <a:pPr algn="just"/>
                <a:r>
                  <a:rPr lang="en-US" dirty="0"/>
                  <a:t>If </a:t>
                </a:r>
                <a14:m>
                  <m:oMath xmlns:m="http://schemas.openxmlformats.org/officeDocument/2006/math">
                    <m:acc>
                      <m:accPr>
                        <m:chr m:val="̅"/>
                        <m:ctrlPr>
                          <a:rPr lang="en-US" i="1">
                            <a:latin typeface="Cambria Math" panose="02040503050406030204" pitchFamily="18" charset="0"/>
                          </a:rPr>
                        </m:ctrlPr>
                      </m:accPr>
                      <m:e>
                        <m:r>
                          <a:rPr lang="en-US" b="1">
                            <a:latin typeface="Cambria Math" panose="02040503050406030204" pitchFamily="18" charset="0"/>
                          </a:rPr>
                          <m:t>𝐱</m:t>
                        </m:r>
                      </m:e>
                    </m:acc>
                  </m:oMath>
                </a14:m>
                <a:r>
                  <a:rPr lang="en-US" dirty="0"/>
                  <a:t> is a primal feasible solution and </a:t>
                </a:r>
                <a14:m>
                  <m:oMath xmlns:m="http://schemas.openxmlformats.org/officeDocument/2006/math">
                    <m:acc>
                      <m:accPr>
                        <m:chr m:val="̅"/>
                        <m:ctrlPr>
                          <a:rPr lang="en-US" i="1">
                            <a:latin typeface="Cambria Math" panose="02040503050406030204" pitchFamily="18" charset="0"/>
                          </a:rPr>
                        </m:ctrlPr>
                      </m:accPr>
                      <m:e>
                        <m:r>
                          <a:rPr lang="en-US" b="1">
                            <a:latin typeface="Cambria Math" panose="02040503050406030204" pitchFamily="18" charset="0"/>
                          </a:rPr>
                          <m:t>𝐮</m:t>
                        </m:r>
                      </m:e>
                    </m:acc>
                  </m:oMath>
                </a14:m>
                <a:r>
                  <a:rPr lang="en-US" dirty="0"/>
                  <a:t> is a dual feasible solution such that </a:t>
                </a:r>
                <a14:m>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𝐜</m:t>
                        </m:r>
                      </m:e>
                      <m:sup>
                        <m:r>
                          <a:rPr lang="en-US" i="1">
                            <a:latin typeface="Cambria Math" panose="02040503050406030204" pitchFamily="18" charset="0"/>
                          </a:rPr>
                          <m:t>𝑇</m:t>
                        </m:r>
                      </m:sup>
                    </m:sSup>
                    <m:acc>
                      <m:accPr>
                        <m:chr m:val="̅"/>
                        <m:ctrlPr>
                          <a:rPr lang="en-US" b="1" i="1">
                            <a:latin typeface="Cambria Math" panose="02040503050406030204" pitchFamily="18" charset="0"/>
                          </a:rPr>
                        </m:ctrlPr>
                      </m:accPr>
                      <m:e>
                        <m:r>
                          <a:rPr lang="en-US" b="1">
                            <a:latin typeface="Cambria Math" panose="02040503050406030204" pitchFamily="18" charset="0"/>
                          </a:rPr>
                          <m:t>𝐱</m:t>
                        </m:r>
                      </m:e>
                    </m:acc>
                    <m:r>
                      <a:rPr lang="en-US" b="1" i="1" smtClean="0">
                        <a:latin typeface="Cambria Math" panose="02040503050406030204" pitchFamily="18" charset="0"/>
                      </a:rPr>
                      <m:t>=</m:t>
                    </m:r>
                    <m:sSup>
                      <m:sSupPr>
                        <m:ctrlPr>
                          <a:rPr lang="en-US" b="1" i="1">
                            <a:latin typeface="Cambria Math" panose="02040503050406030204" pitchFamily="18" charset="0"/>
                          </a:rPr>
                        </m:ctrlPr>
                      </m:sSupPr>
                      <m:e>
                        <m:r>
                          <a:rPr lang="en-US" b="1">
                            <a:latin typeface="Cambria Math" panose="02040503050406030204" pitchFamily="18" charset="0"/>
                          </a:rPr>
                          <m:t>𝐛</m:t>
                        </m:r>
                      </m:e>
                      <m:sup>
                        <m:r>
                          <a:rPr lang="en-US" i="1">
                            <a:latin typeface="Cambria Math" panose="02040503050406030204" pitchFamily="18" charset="0"/>
                          </a:rPr>
                          <m:t>𝑇</m:t>
                        </m:r>
                      </m:sup>
                    </m:sSup>
                    <m:acc>
                      <m:accPr>
                        <m:chr m:val="̅"/>
                        <m:ctrlPr>
                          <a:rPr lang="en-US" b="1" i="1">
                            <a:latin typeface="Cambria Math" panose="02040503050406030204" pitchFamily="18" charset="0"/>
                          </a:rPr>
                        </m:ctrlPr>
                      </m:accPr>
                      <m:e>
                        <m:r>
                          <a:rPr lang="en-US" b="1">
                            <a:latin typeface="Cambria Math" panose="02040503050406030204" pitchFamily="18" charset="0"/>
                          </a:rPr>
                          <m:t>𝐮</m:t>
                        </m:r>
                      </m:e>
                    </m:acc>
                  </m:oMath>
                </a14:m>
                <a:r>
                  <a:rPr lang="en-US" dirty="0"/>
                  <a:t>  then </a:t>
                </a:r>
                <a14:m>
                  <m:oMath xmlns:m="http://schemas.openxmlformats.org/officeDocument/2006/math">
                    <m:acc>
                      <m:accPr>
                        <m:chr m:val="̅"/>
                        <m:ctrlPr>
                          <a:rPr lang="en-US" i="1">
                            <a:latin typeface="Cambria Math" panose="02040503050406030204" pitchFamily="18" charset="0"/>
                          </a:rPr>
                        </m:ctrlPr>
                      </m:accPr>
                      <m:e>
                        <m:r>
                          <a:rPr lang="en-US" b="1">
                            <a:latin typeface="Cambria Math" panose="02040503050406030204" pitchFamily="18" charset="0"/>
                          </a:rPr>
                          <m:t>𝐱</m:t>
                        </m:r>
                      </m:e>
                    </m:acc>
                  </m:oMath>
                </a14:m>
                <a:r>
                  <a:rPr lang="en-US" dirty="0"/>
                  <a:t>  is an optimal solution of (</a:t>
                </a:r>
                <a:r>
                  <a:rPr lang="en-US" b="1" dirty="0"/>
                  <a:t>P</a:t>
                </a:r>
                <a:r>
                  <a:rPr lang="en-US" dirty="0"/>
                  <a:t>) and </a:t>
                </a:r>
                <a14:m>
                  <m:oMath xmlns:m="http://schemas.openxmlformats.org/officeDocument/2006/math">
                    <m:acc>
                      <m:accPr>
                        <m:chr m:val="̅"/>
                        <m:ctrlPr>
                          <a:rPr lang="en-US" i="1">
                            <a:latin typeface="Cambria Math" panose="02040503050406030204" pitchFamily="18" charset="0"/>
                          </a:rPr>
                        </m:ctrlPr>
                      </m:accPr>
                      <m:e>
                        <m:r>
                          <a:rPr lang="en-US" b="1">
                            <a:latin typeface="Cambria Math" panose="02040503050406030204" pitchFamily="18" charset="0"/>
                          </a:rPr>
                          <m:t>𝐮</m:t>
                        </m:r>
                      </m:e>
                    </m:acc>
                  </m:oMath>
                </a14:m>
                <a:r>
                  <a:rPr lang="en-US" dirty="0"/>
                  <a:t> is an optimal solution of (</a:t>
                </a:r>
                <a:r>
                  <a:rPr lang="en-US" b="1" dirty="0"/>
                  <a:t>D</a:t>
                </a:r>
                <a:r>
                  <a:rPr lang="en-US" dirty="0"/>
                  <a:t>) with the same optimal objective value: </a:t>
                </a:r>
                <a14:m>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𝐜</m:t>
                        </m:r>
                      </m:e>
                      <m:sup>
                        <m:r>
                          <a:rPr lang="en-US" i="1">
                            <a:latin typeface="Cambria Math" panose="02040503050406030204" pitchFamily="18" charset="0"/>
                          </a:rPr>
                          <m:t>𝑇</m:t>
                        </m:r>
                      </m:sup>
                    </m:sSup>
                    <m:acc>
                      <m:accPr>
                        <m:chr m:val="̅"/>
                        <m:ctrlPr>
                          <a:rPr lang="en-US" b="1" i="1">
                            <a:latin typeface="Cambria Math" panose="02040503050406030204" pitchFamily="18" charset="0"/>
                          </a:rPr>
                        </m:ctrlPr>
                      </m:accPr>
                      <m:e>
                        <m:r>
                          <a:rPr lang="en-US" b="1">
                            <a:latin typeface="Cambria Math" panose="02040503050406030204" pitchFamily="18" charset="0"/>
                          </a:rPr>
                          <m:t>𝐱</m:t>
                        </m:r>
                      </m:e>
                    </m:acc>
                    <m:r>
                      <a:rPr lang="en-US" b="1" i="1">
                        <a:latin typeface="Cambria Math" panose="02040503050406030204" pitchFamily="18" charset="0"/>
                      </a:rPr>
                      <m:t>=</m:t>
                    </m:r>
                    <m:sSup>
                      <m:sSupPr>
                        <m:ctrlPr>
                          <a:rPr lang="en-US" b="1" i="1">
                            <a:latin typeface="Cambria Math" panose="02040503050406030204" pitchFamily="18" charset="0"/>
                          </a:rPr>
                        </m:ctrlPr>
                      </m:sSupPr>
                      <m:e>
                        <m:r>
                          <a:rPr lang="en-US" b="1">
                            <a:latin typeface="Cambria Math" panose="02040503050406030204" pitchFamily="18" charset="0"/>
                          </a:rPr>
                          <m:t>𝐛</m:t>
                        </m:r>
                      </m:e>
                      <m:sup>
                        <m:r>
                          <a:rPr lang="en-US" i="1">
                            <a:latin typeface="Cambria Math" panose="02040503050406030204" pitchFamily="18" charset="0"/>
                          </a:rPr>
                          <m:t>𝑇</m:t>
                        </m:r>
                      </m:sup>
                    </m:sSup>
                    <m:acc>
                      <m:accPr>
                        <m:chr m:val="̅"/>
                        <m:ctrlPr>
                          <a:rPr lang="en-US" b="1" i="1">
                            <a:latin typeface="Cambria Math" panose="02040503050406030204" pitchFamily="18" charset="0"/>
                          </a:rPr>
                        </m:ctrlPr>
                      </m:accPr>
                      <m:e>
                        <m:r>
                          <a:rPr lang="en-US" b="1">
                            <a:latin typeface="Cambria Math" panose="02040503050406030204" pitchFamily="18" charset="0"/>
                          </a:rPr>
                          <m:t>𝐮</m:t>
                        </m:r>
                      </m:e>
                    </m:acc>
                  </m:oMath>
                </a14:m>
                <a:r>
                  <a:rPr lang="en-US" dirty="0"/>
                  <a:t> </a:t>
                </a:r>
              </a:p>
              <a:p>
                <a:pPr marL="0" indent="0" algn="just">
                  <a:buNone/>
                </a:pPr>
                <a:endParaRPr lang="en-US" dirty="0"/>
              </a:p>
              <a:p>
                <a:pPr algn="just"/>
                <a:r>
                  <a:rPr lang="en-US" dirty="0"/>
                  <a:t>If (</a:t>
                </a:r>
                <a:r>
                  <a:rPr lang="en-US" b="1" dirty="0"/>
                  <a:t>P</a:t>
                </a:r>
                <a:r>
                  <a:rPr lang="en-US" dirty="0"/>
                  <a:t>) (or (</a:t>
                </a:r>
                <a:r>
                  <a:rPr lang="en-US" b="1" dirty="0"/>
                  <a:t>D</a:t>
                </a:r>
                <a:r>
                  <a:rPr lang="en-US" dirty="0"/>
                  <a:t>)) is unbounded then (</a:t>
                </a:r>
                <a:r>
                  <a:rPr lang="en-US" b="1" dirty="0"/>
                  <a:t>D</a:t>
                </a:r>
                <a:r>
                  <a:rPr lang="en-US" dirty="0"/>
                  <a:t>) (or (</a:t>
                </a:r>
                <a:r>
                  <a:rPr lang="en-US" b="1" dirty="0"/>
                  <a:t>P</a:t>
                </a:r>
                <a:r>
                  <a:rPr lang="en-US" dirty="0"/>
                  <a:t>)) is infeasible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6266741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Dual Theorem</a:t>
            </a:r>
            <a:br>
              <a:rPr lang="en-US" dirty="0"/>
            </a:br>
            <a:r>
              <a:rPr lang="en-US" dirty="0">
                <a:solidFill>
                  <a:srgbClr val="0070C0"/>
                </a:solidFill>
              </a:rPr>
              <a:t>Strong Duality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sz="2400" dirty="0">
                    <a:solidFill>
                      <a:srgbClr val="FF0000"/>
                    </a:solidFill>
                  </a:rPr>
                  <a:t>If both the primal and the dual problems are feasible, then both have optimal solutions </a:t>
                </a:r>
                <a14:m>
                  <m:oMath xmlns:m="http://schemas.openxmlformats.org/officeDocument/2006/math">
                    <m:acc>
                      <m:accPr>
                        <m:chr m:val="̅"/>
                        <m:ctrlPr>
                          <a:rPr lang="en-US" sz="2400" i="1">
                            <a:solidFill>
                              <a:srgbClr val="FF0000"/>
                            </a:solidFill>
                            <a:latin typeface="Cambria Math" panose="02040503050406030204" pitchFamily="18" charset="0"/>
                          </a:rPr>
                        </m:ctrlPr>
                      </m:accPr>
                      <m:e>
                        <m:r>
                          <a:rPr lang="en-US" sz="2400" b="1">
                            <a:solidFill>
                              <a:srgbClr val="FF0000"/>
                            </a:solidFill>
                            <a:latin typeface="Cambria Math" panose="02040503050406030204" pitchFamily="18" charset="0"/>
                          </a:rPr>
                          <m:t>𝐱</m:t>
                        </m:r>
                      </m:e>
                    </m:acc>
                  </m:oMath>
                </a14:m>
                <a:r>
                  <a:rPr lang="en-US" sz="2400" dirty="0">
                    <a:solidFill>
                      <a:srgbClr val="FF0000"/>
                    </a:solidFill>
                  </a:rPr>
                  <a:t> and </a:t>
                </a:r>
                <a14:m>
                  <m:oMath xmlns:m="http://schemas.openxmlformats.org/officeDocument/2006/math">
                    <m:acc>
                      <m:accPr>
                        <m:chr m:val="̅"/>
                        <m:ctrlPr>
                          <a:rPr lang="en-US" sz="2400" i="1">
                            <a:solidFill>
                              <a:srgbClr val="FF0000"/>
                            </a:solidFill>
                            <a:latin typeface="Cambria Math" panose="02040503050406030204" pitchFamily="18" charset="0"/>
                          </a:rPr>
                        </m:ctrlPr>
                      </m:accPr>
                      <m:e>
                        <m:r>
                          <a:rPr lang="en-US" sz="2400" b="1">
                            <a:solidFill>
                              <a:srgbClr val="FF0000"/>
                            </a:solidFill>
                            <a:latin typeface="Cambria Math" panose="02040503050406030204" pitchFamily="18" charset="0"/>
                          </a:rPr>
                          <m:t>𝐮</m:t>
                        </m:r>
                      </m:e>
                    </m:acc>
                  </m:oMath>
                </a14:m>
                <a:r>
                  <a:rPr lang="en-US" sz="2400" dirty="0">
                    <a:solidFill>
                      <a:srgbClr val="FF0000"/>
                    </a:solidFill>
                  </a:rPr>
                  <a:t>  that satisfy </a:t>
                </a:r>
                <a14:m>
                  <m:oMath xmlns:m="http://schemas.openxmlformats.org/officeDocument/2006/math">
                    <m:sSup>
                      <m:sSupPr>
                        <m:ctrlPr>
                          <a:rPr lang="en-US" sz="2400" b="1" i="1">
                            <a:solidFill>
                              <a:srgbClr val="FF0000"/>
                            </a:solidFill>
                            <a:latin typeface="Cambria Math" panose="02040503050406030204" pitchFamily="18" charset="0"/>
                          </a:rPr>
                        </m:ctrlPr>
                      </m:sSupPr>
                      <m:e>
                        <m:r>
                          <a:rPr lang="en-US" sz="2400" b="1">
                            <a:solidFill>
                              <a:srgbClr val="FF0000"/>
                            </a:solidFill>
                            <a:latin typeface="Cambria Math" panose="02040503050406030204" pitchFamily="18" charset="0"/>
                          </a:rPr>
                          <m:t>𝐜</m:t>
                        </m:r>
                      </m:e>
                      <m:sup>
                        <m:r>
                          <a:rPr lang="en-US" sz="2400" i="1">
                            <a:solidFill>
                              <a:srgbClr val="FF0000"/>
                            </a:solidFill>
                            <a:latin typeface="Cambria Math" panose="02040503050406030204" pitchFamily="18" charset="0"/>
                          </a:rPr>
                          <m:t>𝑇</m:t>
                        </m:r>
                      </m:sup>
                    </m:sSup>
                    <m:acc>
                      <m:accPr>
                        <m:chr m:val="̅"/>
                        <m:ctrlPr>
                          <a:rPr lang="en-US" sz="2400" b="1" i="1">
                            <a:solidFill>
                              <a:srgbClr val="FF0000"/>
                            </a:solidFill>
                            <a:latin typeface="Cambria Math" panose="02040503050406030204" pitchFamily="18" charset="0"/>
                          </a:rPr>
                        </m:ctrlPr>
                      </m:accPr>
                      <m:e>
                        <m:r>
                          <a:rPr lang="en-US" sz="2400" b="1">
                            <a:solidFill>
                              <a:srgbClr val="FF0000"/>
                            </a:solidFill>
                            <a:latin typeface="Cambria Math" panose="02040503050406030204" pitchFamily="18" charset="0"/>
                          </a:rPr>
                          <m:t>𝐱</m:t>
                        </m:r>
                      </m:e>
                    </m:acc>
                    <m:r>
                      <a:rPr lang="en-US" sz="2400" b="1" i="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a:solidFill>
                              <a:srgbClr val="FF0000"/>
                            </a:solidFill>
                            <a:latin typeface="Cambria Math" panose="02040503050406030204" pitchFamily="18" charset="0"/>
                          </a:rPr>
                          <m:t>𝐛</m:t>
                        </m:r>
                      </m:e>
                      <m:sup>
                        <m:r>
                          <a:rPr lang="en-US" sz="2400" i="1">
                            <a:solidFill>
                              <a:srgbClr val="FF0000"/>
                            </a:solidFill>
                            <a:latin typeface="Cambria Math" panose="02040503050406030204" pitchFamily="18" charset="0"/>
                          </a:rPr>
                          <m:t>𝑇</m:t>
                        </m:r>
                      </m:sup>
                    </m:sSup>
                    <m:acc>
                      <m:accPr>
                        <m:chr m:val="̅"/>
                        <m:ctrlPr>
                          <a:rPr lang="en-US" sz="2400" b="1" i="1">
                            <a:solidFill>
                              <a:srgbClr val="FF0000"/>
                            </a:solidFill>
                            <a:latin typeface="Cambria Math" panose="02040503050406030204" pitchFamily="18" charset="0"/>
                          </a:rPr>
                        </m:ctrlPr>
                      </m:accPr>
                      <m:e>
                        <m:r>
                          <a:rPr lang="en-US" sz="2400" b="1">
                            <a:solidFill>
                              <a:srgbClr val="FF0000"/>
                            </a:solidFill>
                            <a:latin typeface="Cambria Math" panose="02040503050406030204" pitchFamily="18" charset="0"/>
                          </a:rPr>
                          <m:t>𝐮</m:t>
                        </m:r>
                      </m:e>
                    </m:acc>
                  </m:oMath>
                </a14:m>
                <a:r>
                  <a:rPr lang="en-US" sz="2400" dirty="0">
                    <a:solidFill>
                      <a:srgbClr val="FF0000"/>
                    </a:solidFill>
                  </a:rPr>
                  <a:t> </a:t>
                </a:r>
              </a:p>
              <a:p>
                <a:pPr marL="0" indent="0" algn="just">
                  <a:buNone/>
                </a:pPr>
                <a:endParaRPr lang="en-US" sz="2400" dirty="0">
                  <a:solidFill>
                    <a:srgbClr val="FF0000"/>
                  </a:solidFill>
                </a:endParaRPr>
              </a:p>
              <a:p>
                <a:pPr marL="0" indent="0" algn="just">
                  <a:buNone/>
                </a:pPr>
                <a:r>
                  <a:rPr lang="en-US" sz="2400" u="sng" dirty="0"/>
                  <a:t>Proof</a:t>
                </a:r>
                <a:r>
                  <a:rPr lang="en-US" sz="2400" dirty="0"/>
                  <a:t>:</a:t>
                </a:r>
              </a:p>
              <a:p>
                <a:pPr marL="0" indent="0" algn="just">
                  <a:buNone/>
                </a:pPr>
                <a:endParaRPr lang="en-US" sz="2400" dirty="0"/>
              </a:p>
              <a:p>
                <a:pPr marL="0" indent="0" algn="just">
                  <a:buNone/>
                </a:pPr>
                <a:r>
                  <a:rPr lang="en-US" sz="2400" dirty="0"/>
                  <a:t>1.  If (</a:t>
                </a:r>
                <a:r>
                  <a:rPr lang="en-US" sz="2400" b="1" dirty="0"/>
                  <a:t>P</a:t>
                </a:r>
                <a:r>
                  <a:rPr lang="en-US" sz="2400" dirty="0"/>
                  <a:t>) (or (</a:t>
                </a:r>
                <a:r>
                  <a:rPr lang="en-US" sz="2400" b="1" dirty="0"/>
                  <a:t>D</a:t>
                </a:r>
                <a:r>
                  <a:rPr lang="en-US" sz="2400" dirty="0"/>
                  <a:t>)) is feasible but does not have optimal solution then (</a:t>
                </a:r>
                <a:r>
                  <a:rPr lang="en-US" sz="2400" b="1" dirty="0"/>
                  <a:t>P</a:t>
                </a:r>
                <a:r>
                  <a:rPr lang="en-US" sz="2400" dirty="0"/>
                  <a:t>) (or (</a:t>
                </a:r>
                <a:r>
                  <a:rPr lang="en-US" sz="2400" b="1" dirty="0"/>
                  <a:t>D</a:t>
                </a:r>
                <a:r>
                  <a:rPr lang="en-US" sz="2400" dirty="0"/>
                  <a:t>)) is unbounded.  Hence, (</a:t>
                </a:r>
                <a:r>
                  <a:rPr lang="en-US" sz="2400" b="1" dirty="0"/>
                  <a:t>D</a:t>
                </a:r>
                <a:r>
                  <a:rPr lang="en-US" sz="2400" dirty="0"/>
                  <a:t>) (or (</a:t>
                </a:r>
                <a:r>
                  <a:rPr lang="en-US" sz="2400" b="1" dirty="0"/>
                  <a:t>P</a:t>
                </a:r>
                <a:r>
                  <a:rPr lang="en-US" sz="2400" dirty="0"/>
                  <a:t>)) is infeasible! So, (</a:t>
                </a:r>
                <a:r>
                  <a:rPr lang="en-US" sz="2400" b="1" dirty="0"/>
                  <a:t>P</a:t>
                </a:r>
                <a:r>
                  <a:rPr lang="en-US" sz="2400" dirty="0"/>
                  <a:t>) (or (</a:t>
                </a:r>
                <a:r>
                  <a:rPr lang="en-US" sz="2400" b="1" dirty="0"/>
                  <a:t>D</a:t>
                </a:r>
                <a:r>
                  <a:rPr lang="en-US" sz="2400" dirty="0"/>
                  <a:t>)) should have optimal solution.</a:t>
                </a:r>
              </a:p>
              <a:p>
                <a:pPr marL="0" indent="0" algn="just">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1841" r="-881"/>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90000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Dual Theorem</a:t>
            </a:r>
            <a:br>
              <a:rPr lang="en-US" dirty="0"/>
            </a:br>
            <a:r>
              <a:rPr lang="en-US" dirty="0">
                <a:solidFill>
                  <a:srgbClr val="0070C0"/>
                </a:solidFill>
              </a:rPr>
              <a:t>Strong Duality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sz="2400" dirty="0"/>
                  <a:t>2.  (P) is equivalent to:	 Min	</a:t>
                </a:r>
                <a:r>
                  <a:rPr lang="en-US" sz="2400" b="1" dirty="0"/>
                  <a:t> </a:t>
                </a:r>
                <a14:m>
                  <m:oMath xmlns:m="http://schemas.openxmlformats.org/officeDocument/2006/math">
                    <m:sSup>
                      <m:sSupPr>
                        <m:ctrlPr>
                          <a:rPr lang="en-US" sz="2400" b="1" i="1">
                            <a:latin typeface="Cambria Math" panose="02040503050406030204" pitchFamily="18" charset="0"/>
                          </a:rPr>
                        </m:ctrlPr>
                      </m:sSupPr>
                      <m:e>
                        <m:r>
                          <a:rPr lang="en-US" sz="2400" b="1">
                            <a:latin typeface="Cambria Math" panose="02040503050406030204" pitchFamily="18" charset="0"/>
                          </a:rPr>
                          <m:t>𝐜</m:t>
                        </m:r>
                      </m:e>
                      <m:sup>
                        <m:r>
                          <a:rPr lang="en-US" sz="2400" i="1">
                            <a:latin typeface="Cambria Math" panose="02040503050406030204" pitchFamily="18" charset="0"/>
                          </a:rPr>
                          <m:t>𝑇</m:t>
                        </m:r>
                      </m:sup>
                    </m:sSup>
                    <m:r>
                      <a:rPr lang="en-US" sz="2400" b="1" i="0" smtClean="0">
                        <a:latin typeface="Cambria Math" panose="02040503050406030204" pitchFamily="18" charset="0"/>
                      </a:rPr>
                      <m:t>𝐱</m:t>
                    </m:r>
                  </m:oMath>
                </a14:m>
                <a:endParaRPr lang="en-US" sz="2400" dirty="0"/>
              </a:p>
              <a:p>
                <a:pPr marL="0" indent="0" algn="just">
                  <a:buNone/>
                </a:pPr>
                <a:r>
                  <a:rPr lang="en-US" sz="2400" dirty="0"/>
                  <a:t>				 </a:t>
                </a:r>
                <a:r>
                  <a:rPr lang="en-US" sz="2400" dirty="0" err="1"/>
                  <a:t>s.t.</a:t>
                </a:r>
                <a:r>
                  <a:rPr lang="en-US" sz="2400" dirty="0"/>
                  <a:t>	</a:t>
                </a:r>
                <a:r>
                  <a:rPr lang="en-US" sz="2400" b="1" dirty="0"/>
                  <a:t> </a:t>
                </a:r>
                <a14:m>
                  <m:oMath xmlns:m="http://schemas.openxmlformats.org/officeDocument/2006/math">
                    <m:r>
                      <a:rPr lang="en-US" sz="2400" b="1" i="0" smtClean="0">
                        <a:latin typeface="Cambria Math" panose="02040503050406030204" pitchFamily="18" charset="0"/>
                      </a:rPr>
                      <m:t>𝐀𝐱</m:t>
                    </m:r>
                    <m:r>
                      <a:rPr lang="en-US" sz="2400" b="1" i="0" smtClean="0">
                        <a:latin typeface="Cambria Math" panose="02040503050406030204" pitchFamily="18" charset="0"/>
                      </a:rPr>
                      <m:t>−</m:t>
                    </m:r>
                    <m:r>
                      <a:rPr lang="en-US" sz="2400" b="1" i="0" smtClean="0">
                        <a:latin typeface="Cambria Math" panose="02040503050406030204" pitchFamily="18" charset="0"/>
                      </a:rPr>
                      <m:t>𝐲</m:t>
                    </m:r>
                    <m:r>
                      <a:rPr lang="en-US" sz="2400" b="1" i="0" smtClean="0">
                        <a:latin typeface="Cambria Math" panose="02040503050406030204" pitchFamily="18" charset="0"/>
                      </a:rPr>
                      <m:t>=</m:t>
                    </m:r>
                    <m:r>
                      <a:rPr lang="en-US" sz="2400" b="1" i="0" smtClean="0">
                        <a:latin typeface="Cambria Math" panose="02040503050406030204" pitchFamily="18" charset="0"/>
                      </a:rPr>
                      <m:t>𝐛</m:t>
                    </m:r>
                  </m:oMath>
                </a14:m>
                <a:r>
                  <a:rPr lang="en-US" sz="2400" dirty="0"/>
                  <a:t>  and </a:t>
                </a:r>
                <a14:m>
                  <m:oMath xmlns:m="http://schemas.openxmlformats.org/officeDocument/2006/math">
                    <m:r>
                      <a:rPr lang="en-US" sz="2400" b="1">
                        <a:latin typeface="Cambria Math" panose="02040503050406030204" pitchFamily="18" charset="0"/>
                      </a:rPr>
                      <m:t>𝐱</m:t>
                    </m:r>
                    <m:r>
                      <a:rPr lang="en-US" sz="2400" b="1" i="0" smtClean="0">
                        <a:latin typeface="Cambria Math" panose="02040503050406030204" pitchFamily="18" charset="0"/>
                      </a:rPr>
                      <m:t>,</m:t>
                    </m:r>
                    <m:r>
                      <a:rPr lang="en-US" sz="2400" b="1">
                        <a:latin typeface="Cambria Math" panose="02040503050406030204" pitchFamily="18" charset="0"/>
                      </a:rPr>
                      <m:t>𝐲</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𝟎</m:t>
                    </m:r>
                  </m:oMath>
                </a14:m>
                <a:r>
                  <a:rPr lang="en-US" sz="2400" dirty="0"/>
                  <a:t> 	 	</a:t>
                </a:r>
              </a:p>
              <a:p>
                <a:pPr marL="0" indent="0" algn="just">
                  <a:buNone/>
                </a:pPr>
                <a:r>
                  <a:rPr lang="en-US" sz="2400" dirty="0">
                    <a:solidFill>
                      <a:schemeClr val="tx1"/>
                    </a:solidFill>
                  </a:rPr>
                  <a:t>Suppose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en-US" sz="2400" b="1">
                            <a:solidFill>
                              <a:schemeClr val="tx1"/>
                            </a:solidFill>
                            <a:latin typeface="Cambria Math" panose="02040503050406030204" pitchFamily="18" charset="0"/>
                          </a:rPr>
                          <m:t>𝐱</m:t>
                        </m:r>
                      </m:e>
                    </m:acc>
                  </m:oMath>
                </a14:m>
                <a:r>
                  <a:rPr lang="en-US" sz="2400" dirty="0">
                    <a:solidFill>
                      <a:schemeClr val="tx1"/>
                    </a:solidFill>
                  </a:rPr>
                  <a:t> is the </a:t>
                </a:r>
                <a:r>
                  <a:rPr lang="en-US" sz="2400" dirty="0"/>
                  <a:t>optimal solution of (</a:t>
                </a:r>
                <a:r>
                  <a:rPr lang="en-US" sz="2400" b="1" dirty="0"/>
                  <a:t>P</a:t>
                </a:r>
                <a:r>
                  <a:rPr lang="en-US" sz="2400" dirty="0"/>
                  <a:t>) and the optimal simplex tableau is:</a:t>
                </a:r>
              </a:p>
              <a:p>
                <a:pPr marL="0" indent="0" algn="just">
                  <a:buNone/>
                </a:pPr>
                <a:endParaRPr lang="en-US" sz="2400" dirty="0"/>
              </a:p>
              <a:p>
                <a:pPr marL="0" indent="0" algn="just">
                  <a:buNone/>
                </a:pPr>
                <a:endParaRPr lang="en-US" sz="2400" dirty="0"/>
              </a:p>
              <a:p>
                <a:pPr marL="0" indent="0" algn="just">
                  <a:buNone/>
                </a:pPr>
                <a:endParaRPr lang="en-US" sz="2400" dirty="0"/>
              </a:p>
              <a:p>
                <a:pPr marL="0" indent="0" algn="just">
                  <a:buNone/>
                </a:pPr>
                <a:endParaRPr lang="en-US" sz="2400" dirty="0"/>
              </a:p>
              <a:p>
                <a:pPr marL="0" indent="0" algn="just">
                  <a:buNone/>
                </a:pPr>
                <a:r>
                  <a:rPr lang="en-US" sz="2400" dirty="0"/>
                  <a:t>In which </a:t>
                </a:r>
              </a:p>
              <a:p>
                <a:pPr marL="0" indent="0" algn="just">
                  <a:buNone/>
                </a:pPr>
                <a:endParaRPr lang="en-US" sz="2400" dirty="0"/>
              </a:p>
              <a:p>
                <a:pPr marL="0" indent="0" algn="just">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881" t="-1841"/>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BD84ED3A-DAE3-4E0F-BCCA-0A24EC0531A4}"/>
              </a:ext>
            </a:extLst>
          </p:cNvPr>
          <p:cNvPicPr>
            <a:picLocks noChangeAspect="1"/>
          </p:cNvPicPr>
          <p:nvPr/>
        </p:nvPicPr>
        <p:blipFill>
          <a:blip r:embed="rId4"/>
          <a:stretch>
            <a:fillRect/>
          </a:stretch>
        </p:blipFill>
        <p:spPr>
          <a:xfrm>
            <a:off x="1762957" y="3206590"/>
            <a:ext cx="9689096" cy="1722877"/>
          </a:xfrm>
          <a:prstGeom prst="rect">
            <a:avLst/>
          </a:prstGeom>
        </p:spPr>
      </p:pic>
      <p:sp>
        <p:nvSpPr>
          <p:cNvPr id="11" name="Rectangle 2">
            <a:extLst>
              <a:ext uri="{FF2B5EF4-FFF2-40B4-BE49-F238E27FC236}">
                <a16:creationId xmlns:a16="http://schemas.microsoft.com/office/drawing/2014/main" id="{55ABB827-3B42-47E4-B300-CF53059889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A1D023EB-84EA-4B75-8ACF-68F4FFF41693}"/>
              </a:ext>
            </a:extLst>
          </p:cNvPr>
          <p:cNvGraphicFramePr>
            <a:graphicFrameLocks noChangeAspect="1"/>
          </p:cNvGraphicFramePr>
          <p:nvPr>
            <p:extLst>
              <p:ext uri="{D42A27DB-BD31-4B8C-83A1-F6EECF244321}">
                <p14:modId xmlns:p14="http://schemas.microsoft.com/office/powerpoint/2010/main" val="204053085"/>
              </p:ext>
            </p:extLst>
          </p:nvPr>
        </p:nvGraphicFramePr>
        <p:xfrm>
          <a:off x="2722563" y="4705350"/>
          <a:ext cx="1803400" cy="919162"/>
        </p:xfrm>
        <a:graphic>
          <a:graphicData uri="http://schemas.openxmlformats.org/presentationml/2006/ole">
            <mc:AlternateContent xmlns:mc="http://schemas.openxmlformats.org/markup-compatibility/2006">
              <mc:Choice xmlns:v="urn:schemas-microsoft-com:vml" Requires="v">
                <p:oleObj spid="_x0000_s58390" name="Equation" r:id="rId5" imgW="1803240" imgH="914400" progId="Equation.DSMT4">
                  <p:embed/>
                </p:oleObj>
              </mc:Choice>
              <mc:Fallback>
                <p:oleObj name="Equation" r:id="rId5" imgW="1803240" imgH="914400" progId="Equation.DSMT4">
                  <p:embed/>
                  <p:pic>
                    <p:nvPicPr>
                      <p:cNvPr id="0" name="Object 1"/>
                      <p:cNvPicPr>
                        <a:picLocks noChangeAspect="1" noChangeArrowheads="1"/>
                      </p:cNvPicPr>
                      <p:nvPr/>
                    </p:nvPicPr>
                    <p:blipFill>
                      <a:blip r:embed="rId6"/>
                      <a:srcRect/>
                      <a:stretch>
                        <a:fillRect/>
                      </a:stretch>
                    </p:blipFill>
                    <p:spPr bwMode="auto">
                      <a:xfrm>
                        <a:off x="2722563" y="4705350"/>
                        <a:ext cx="1803400" cy="919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1986848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Dual Theorem</a:t>
            </a:r>
            <a:br>
              <a:rPr lang="en-US" dirty="0"/>
            </a:br>
            <a:r>
              <a:rPr lang="en-US" dirty="0">
                <a:solidFill>
                  <a:srgbClr val="0070C0"/>
                </a:solidFill>
              </a:rPr>
              <a:t>Strong Duality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sz="2400" dirty="0"/>
                  <a:t>Note that the coefficient of the column associated with </a:t>
                </a:r>
                <a14:m>
                  <m:oMath xmlns:m="http://schemas.openxmlformats.org/officeDocument/2006/math">
                    <m:r>
                      <a:rPr lang="en-US" sz="2400" b="1" i="0" smtClean="0">
                        <a:latin typeface="Cambria Math" panose="02040503050406030204" pitchFamily="18" charset="0"/>
                      </a:rPr>
                      <m:t>𝐲</m:t>
                    </m:r>
                  </m:oMath>
                </a14:m>
                <a:r>
                  <a:rPr lang="en-US" sz="2400" dirty="0"/>
                  <a:t> is:</a:t>
                </a:r>
              </a:p>
              <a:p>
                <a:pPr marL="0" indent="0" algn="just">
                  <a:buNone/>
                </a:pPr>
                <a:r>
                  <a:rPr lang="en-US" sz="2400" dirty="0"/>
                  <a:t> </a:t>
                </a:r>
              </a:p>
              <a:p>
                <a:pPr marL="0" indent="0" algn="just">
                  <a:buNone/>
                </a:pPr>
                <a:r>
                  <a:rPr lang="en-US" sz="2400" dirty="0"/>
                  <a:t>	 </a:t>
                </a:r>
              </a:p>
              <a:p>
                <a:pPr marL="0" indent="0" algn="just">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881" t="-1841"/>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0F3527D0-B036-42A7-A536-0B3879FD7C7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54EF00F6-8AE9-4E72-9FC0-9489947F6E23}"/>
              </a:ext>
            </a:extLst>
          </p:cNvPr>
          <p:cNvGraphicFramePr>
            <a:graphicFrameLocks noChangeAspect="1"/>
          </p:cNvGraphicFramePr>
          <p:nvPr>
            <p:extLst>
              <p:ext uri="{D42A27DB-BD31-4B8C-83A1-F6EECF244321}">
                <p14:modId xmlns:p14="http://schemas.microsoft.com/office/powerpoint/2010/main" val="777727636"/>
              </p:ext>
            </p:extLst>
          </p:nvPr>
        </p:nvGraphicFramePr>
        <p:xfrm>
          <a:off x="2517775" y="2540000"/>
          <a:ext cx="6748463" cy="1778000"/>
        </p:xfrm>
        <a:graphic>
          <a:graphicData uri="http://schemas.openxmlformats.org/presentationml/2006/ole">
            <mc:AlternateContent xmlns:mc="http://schemas.openxmlformats.org/markup-compatibility/2006">
              <mc:Choice xmlns:v="urn:schemas-microsoft-com:vml" Requires="v">
                <p:oleObj spid="_x0000_s57385" name="Equation" r:id="rId4" imgW="6743520" imgH="1777680" progId="Equation.DSMT4">
                  <p:embed/>
                </p:oleObj>
              </mc:Choice>
              <mc:Fallback>
                <p:oleObj name="Equation" r:id="rId4" imgW="6743520" imgH="1777680" progId="Equation.DSMT4">
                  <p:embed/>
                  <p:pic>
                    <p:nvPicPr>
                      <p:cNvPr id="0" name="Object 1"/>
                      <p:cNvPicPr>
                        <a:picLocks noChangeAspect="1" noChangeArrowheads="1"/>
                      </p:cNvPicPr>
                      <p:nvPr/>
                    </p:nvPicPr>
                    <p:blipFill>
                      <a:blip r:embed="rId5"/>
                      <a:srcRect/>
                      <a:stretch>
                        <a:fillRect/>
                      </a:stretch>
                    </p:blipFill>
                    <p:spPr bwMode="auto">
                      <a:xfrm>
                        <a:off x="2517775" y="2540000"/>
                        <a:ext cx="6748463" cy="177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4">
            <a:extLst>
              <a:ext uri="{FF2B5EF4-FFF2-40B4-BE49-F238E27FC236}">
                <a16:creationId xmlns:a16="http://schemas.microsoft.com/office/drawing/2014/main" id="{1E071460-555D-4A97-8723-8F2C1465F2C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a:extLst>
              <a:ext uri="{FF2B5EF4-FFF2-40B4-BE49-F238E27FC236}">
                <a16:creationId xmlns:a16="http://schemas.microsoft.com/office/drawing/2014/main" id="{8FDCEA1A-628E-4DF2-8831-4D707B1282BF}"/>
              </a:ext>
            </a:extLst>
          </p:cNvPr>
          <p:cNvGraphicFramePr>
            <a:graphicFrameLocks noChangeAspect="1"/>
          </p:cNvGraphicFramePr>
          <p:nvPr>
            <p:extLst>
              <p:ext uri="{D42A27DB-BD31-4B8C-83A1-F6EECF244321}">
                <p14:modId xmlns:p14="http://schemas.microsoft.com/office/powerpoint/2010/main" val="3358788692"/>
              </p:ext>
            </p:extLst>
          </p:nvPr>
        </p:nvGraphicFramePr>
        <p:xfrm>
          <a:off x="2517775" y="4540861"/>
          <a:ext cx="1681163" cy="461962"/>
        </p:xfrm>
        <a:graphic>
          <a:graphicData uri="http://schemas.openxmlformats.org/presentationml/2006/ole">
            <mc:AlternateContent xmlns:mc="http://schemas.openxmlformats.org/markup-compatibility/2006">
              <mc:Choice xmlns:v="urn:schemas-microsoft-com:vml" Requires="v">
                <p:oleObj spid="_x0000_s57386" name="Equation" r:id="rId6" imgW="1676160" imgH="457200" progId="Equation.DSMT4">
                  <p:embed/>
                </p:oleObj>
              </mc:Choice>
              <mc:Fallback>
                <p:oleObj name="Equation" r:id="rId6" imgW="1676160" imgH="457200" progId="Equation.DSMT4">
                  <p:embed/>
                  <p:pic>
                    <p:nvPicPr>
                      <p:cNvPr id="0" name="Object 3"/>
                      <p:cNvPicPr>
                        <a:picLocks noChangeAspect="1" noChangeArrowheads="1"/>
                      </p:cNvPicPr>
                      <p:nvPr/>
                    </p:nvPicPr>
                    <p:blipFill>
                      <a:blip r:embed="rId7"/>
                      <a:srcRect/>
                      <a:stretch>
                        <a:fillRect/>
                      </a:stretch>
                    </p:blipFill>
                    <p:spPr bwMode="auto">
                      <a:xfrm>
                        <a:off x="2517775" y="4540861"/>
                        <a:ext cx="1681163"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1115387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Dual Theorem</a:t>
            </a:r>
            <a:br>
              <a:rPr lang="en-US" dirty="0"/>
            </a:br>
            <a:r>
              <a:rPr lang="en-US" dirty="0">
                <a:solidFill>
                  <a:srgbClr val="0070C0"/>
                </a:solidFill>
              </a:rPr>
              <a:t>Strong Duality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sz="2400" dirty="0"/>
                  <a:t>Let </a:t>
                </a:r>
                <a14:m>
                  <m:oMath xmlns:m="http://schemas.openxmlformats.org/officeDocument/2006/math">
                    <m:acc>
                      <m:accPr>
                        <m:chr m:val="̅"/>
                        <m:ctrlPr>
                          <a:rPr lang="en-US" sz="2400" i="1" smtClean="0">
                            <a:latin typeface="Cambria Math" panose="02040503050406030204" pitchFamily="18" charset="0"/>
                          </a:rPr>
                        </m:ctrlPr>
                      </m:accPr>
                      <m:e>
                        <m:r>
                          <a:rPr lang="en-US" sz="2400" b="1" i="0" smtClean="0">
                            <a:latin typeface="Cambria Math" panose="02040503050406030204" pitchFamily="18" charset="0"/>
                          </a:rPr>
                          <m:t>𝐮</m:t>
                        </m:r>
                      </m:e>
                    </m:acc>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acc>
                                  <m:accPr>
                                    <m:chr m:val="̅"/>
                                    <m:ctrlPr>
                                      <a:rPr lang="en-US" sz="2400" b="0" i="1" smtClean="0">
                                        <a:latin typeface="Cambria Math" panose="02040503050406030204" pitchFamily="18" charset="0"/>
                                      </a:rPr>
                                    </m:ctrlPr>
                                  </m:accPr>
                                  <m:e>
                                    <m:r>
                                      <a:rPr lang="en-US" sz="2400" b="1" i="0" smtClean="0">
                                        <a:latin typeface="Cambria Math" panose="02040503050406030204" pitchFamily="18" charset="0"/>
                                      </a:rPr>
                                      <m:t>𝐜</m:t>
                                    </m:r>
                                  </m:e>
                                </m:acc>
                              </m:e>
                              <m:sub>
                                <m:r>
                                  <a:rPr lang="en-US" sz="2400" b="1" i="0" smtClean="0">
                                    <a:latin typeface="Cambria Math" panose="02040503050406030204" pitchFamily="18" charset="0"/>
                                  </a:rPr>
                                  <m:t>𝐁</m:t>
                                </m:r>
                              </m:sub>
                              <m:sup>
                                <m:r>
                                  <a:rPr lang="en-US" sz="2400" b="0" i="1" smtClean="0">
                                    <a:latin typeface="Cambria Math" panose="02040503050406030204" pitchFamily="18" charset="0"/>
                                  </a:rPr>
                                  <m:t>𝑇</m:t>
                                </m:r>
                              </m:sup>
                            </m:sSubSup>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𝐁</m:t>
                                </m:r>
                              </m:e>
                              <m:sup>
                                <m:r>
                                  <a:rPr lang="en-US" sz="2400" b="0" i="1" smtClean="0">
                                    <a:latin typeface="Cambria Math" panose="02040503050406030204" pitchFamily="18" charset="0"/>
                                  </a:rPr>
                                  <m:t>−1</m:t>
                                </m:r>
                              </m:sup>
                            </m:sSup>
                          </m:e>
                        </m:d>
                      </m:e>
                      <m:sup>
                        <m:r>
                          <a:rPr lang="en-US" sz="2400" b="0" i="1" smtClean="0">
                            <a:latin typeface="Cambria Math" panose="02040503050406030204" pitchFamily="18" charset="0"/>
                          </a:rPr>
                          <m:t>𝑇</m:t>
                        </m:r>
                      </m:sup>
                    </m:sSup>
                  </m:oMath>
                </a14:m>
                <a:r>
                  <a:rPr lang="en-US" sz="2400" dirty="0"/>
                  <a:t> , we have:</a:t>
                </a:r>
              </a:p>
              <a:p>
                <a:pPr marL="0" indent="0" algn="just">
                  <a:buNone/>
                </a:pPr>
                <a:endParaRPr lang="en-US" sz="2400" dirty="0"/>
              </a:p>
              <a:p>
                <a:pPr marL="0" indent="0" algn="just">
                  <a:buNone/>
                </a:pPr>
                <a:r>
                  <a:rPr lang="en-US" sz="2400" dirty="0"/>
                  <a:t>	 	</a:t>
                </a:r>
                <a14:m>
                  <m:oMath xmlns:m="http://schemas.openxmlformats.org/officeDocument/2006/math">
                    <m:sSubSup>
                      <m:sSubSupPr>
                        <m:ctrlPr>
                          <a:rPr lang="en-US" sz="2400" i="1">
                            <a:latin typeface="Cambria Math" panose="02040503050406030204" pitchFamily="18" charset="0"/>
                          </a:rPr>
                        </m:ctrlPr>
                      </m:sSubSupPr>
                      <m:e>
                        <m:acc>
                          <m:accPr>
                            <m:chr m:val="̅"/>
                            <m:ctrlPr>
                              <a:rPr lang="en-US" sz="2400" i="1">
                                <a:latin typeface="Cambria Math" panose="02040503050406030204" pitchFamily="18" charset="0"/>
                              </a:rPr>
                            </m:ctrlPr>
                          </m:accPr>
                          <m:e>
                            <m:r>
                              <a:rPr lang="en-US" sz="2400" b="1">
                                <a:latin typeface="Cambria Math" panose="02040503050406030204" pitchFamily="18" charset="0"/>
                              </a:rPr>
                              <m:t>𝐜</m:t>
                            </m:r>
                          </m:e>
                        </m:acc>
                      </m:e>
                      <m:sub>
                        <m:r>
                          <a:rPr lang="en-US" sz="2400" b="1">
                            <a:latin typeface="Cambria Math" panose="02040503050406030204" pitchFamily="18" charset="0"/>
                          </a:rPr>
                          <m:t>𝐁</m:t>
                        </m:r>
                      </m:sub>
                      <m:sup>
                        <m:r>
                          <a:rPr lang="en-US" sz="2400" i="1">
                            <a:latin typeface="Cambria Math" panose="02040503050406030204" pitchFamily="18" charset="0"/>
                          </a:rPr>
                          <m:t>𝑇</m:t>
                        </m:r>
                      </m:sup>
                    </m:sSubSup>
                    <m:sSup>
                      <m:sSupPr>
                        <m:ctrlPr>
                          <a:rPr lang="en-US" sz="2400" i="1">
                            <a:latin typeface="Cambria Math" panose="02040503050406030204" pitchFamily="18" charset="0"/>
                          </a:rPr>
                        </m:ctrlPr>
                      </m:sSupPr>
                      <m:e>
                        <m:r>
                          <a:rPr lang="en-US" sz="2400" b="1">
                            <a:latin typeface="Cambria Math" panose="02040503050406030204" pitchFamily="18" charset="0"/>
                          </a:rPr>
                          <m:t>𝐁</m:t>
                        </m:r>
                      </m:e>
                      <m:sup>
                        <m:r>
                          <a:rPr lang="en-US" sz="2400" i="1">
                            <a:latin typeface="Cambria Math" panose="02040503050406030204" pitchFamily="18" charset="0"/>
                          </a:rPr>
                          <m:t>−1</m:t>
                        </m:r>
                      </m:sup>
                    </m:sSup>
                    <m:r>
                      <a:rPr lang="en-US" sz="2400" b="1" i="0" smtClean="0">
                        <a:latin typeface="Cambria Math" panose="02040503050406030204" pitchFamily="18" charset="0"/>
                      </a:rPr>
                      <m:t>𝐀</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𝐜</m:t>
                        </m:r>
                      </m:e>
                      <m:sup>
                        <m:r>
                          <a:rPr lang="en-US" sz="2400" b="0" i="1" smtClean="0">
                            <a:latin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𝟎</m:t>
                    </m:r>
                    <m:r>
                      <a:rPr lang="en-US" sz="2400" i="1">
                        <a:latin typeface="Cambria Math" panose="02040503050406030204" pitchFamily="18" charset="0"/>
                      </a:rPr>
                      <m:t> </m:t>
                    </m:r>
                  </m:oMath>
                </a14:m>
                <a:r>
                  <a:rPr lang="en-US" sz="2400" dirty="0"/>
                  <a:t> and </a:t>
                </a:r>
                <a14:m>
                  <m:oMath xmlns:m="http://schemas.openxmlformats.org/officeDocument/2006/math">
                    <m:r>
                      <a:rPr lang="en-US" sz="2400" b="0" i="0" smtClean="0">
                        <a:latin typeface="Cambria Math" panose="02040503050406030204" pitchFamily="18" charset="0"/>
                      </a:rPr>
                      <m:t>−</m:t>
                    </m:r>
                    <m:sSubSup>
                      <m:sSubSupPr>
                        <m:ctrlPr>
                          <a:rPr lang="en-US" sz="2400" i="1">
                            <a:latin typeface="Cambria Math" panose="02040503050406030204" pitchFamily="18" charset="0"/>
                          </a:rPr>
                        </m:ctrlPr>
                      </m:sSubSupPr>
                      <m:e>
                        <m:acc>
                          <m:accPr>
                            <m:chr m:val="̅"/>
                            <m:ctrlPr>
                              <a:rPr lang="en-US" sz="2400" i="1">
                                <a:latin typeface="Cambria Math" panose="02040503050406030204" pitchFamily="18" charset="0"/>
                              </a:rPr>
                            </m:ctrlPr>
                          </m:accPr>
                          <m:e>
                            <m:r>
                              <a:rPr lang="en-US" sz="2400" b="1">
                                <a:latin typeface="Cambria Math" panose="02040503050406030204" pitchFamily="18" charset="0"/>
                              </a:rPr>
                              <m:t>𝐜</m:t>
                            </m:r>
                          </m:e>
                        </m:acc>
                      </m:e>
                      <m:sub>
                        <m:r>
                          <a:rPr lang="en-US" sz="2400" b="1">
                            <a:latin typeface="Cambria Math" panose="02040503050406030204" pitchFamily="18" charset="0"/>
                          </a:rPr>
                          <m:t>𝐁</m:t>
                        </m:r>
                      </m:sub>
                      <m:sup>
                        <m:r>
                          <a:rPr lang="en-US" sz="2400" i="1">
                            <a:latin typeface="Cambria Math" panose="02040503050406030204" pitchFamily="18" charset="0"/>
                          </a:rPr>
                          <m:t>𝑇</m:t>
                        </m:r>
                      </m:sup>
                    </m:sSubSup>
                    <m:sSup>
                      <m:sSupPr>
                        <m:ctrlPr>
                          <a:rPr lang="en-US" sz="2400" i="1">
                            <a:latin typeface="Cambria Math" panose="02040503050406030204" pitchFamily="18" charset="0"/>
                          </a:rPr>
                        </m:ctrlPr>
                      </m:sSupPr>
                      <m:e>
                        <m:r>
                          <a:rPr lang="en-US" sz="2400" b="1">
                            <a:latin typeface="Cambria Math" panose="02040503050406030204" pitchFamily="18" charset="0"/>
                          </a:rPr>
                          <m:t>𝐁</m:t>
                        </m:r>
                      </m:e>
                      <m:sup>
                        <m:r>
                          <a:rPr lang="en-US" sz="2400" i="1">
                            <a:latin typeface="Cambria Math" panose="02040503050406030204" pitchFamily="18" charset="0"/>
                          </a:rPr>
                          <m:t>−1</m:t>
                        </m:r>
                      </m:sup>
                    </m:sSup>
                    <m:r>
                      <a:rPr lang="en-US" sz="240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𝟎</m:t>
                    </m:r>
                    <m:r>
                      <a:rPr lang="en-US" sz="2400" i="1">
                        <a:latin typeface="Cambria Math" panose="02040503050406030204" pitchFamily="18" charset="0"/>
                      </a:rPr>
                      <m:t> </m:t>
                    </m:r>
                  </m:oMath>
                </a14:m>
                <a:r>
                  <a:rPr lang="en-US" sz="2400" dirty="0"/>
                  <a:t> (due to optimality of (</a:t>
                </a:r>
                <a:r>
                  <a:rPr lang="en-US" sz="2400" b="1" dirty="0"/>
                  <a:t>P</a:t>
                </a:r>
                <a:r>
                  <a:rPr lang="en-US" sz="2400" dirty="0"/>
                  <a:t>))</a:t>
                </a:r>
              </a:p>
              <a:p>
                <a:pPr marL="0" indent="0" algn="just">
                  <a:buNone/>
                </a:pPr>
                <a:r>
                  <a:rPr lang="en-US" sz="2400" dirty="0"/>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	</a:t>
                </a:r>
                <a:r>
                  <a:rPr lang="en-US" sz="2400" b="1" dirty="0"/>
                  <a:t> </a:t>
                </a:r>
                <a14:m>
                  <m:oMath xmlns:m="http://schemas.openxmlformats.org/officeDocument/2006/math">
                    <m:sSup>
                      <m:sSupPr>
                        <m:ctrlPr>
                          <a:rPr lang="en-US" sz="2400" b="1" i="1">
                            <a:latin typeface="Cambria Math" panose="02040503050406030204" pitchFamily="18" charset="0"/>
                          </a:rPr>
                        </m:ctrlPr>
                      </m:sSupPr>
                      <m:e>
                        <m:r>
                          <a:rPr lang="en-US" sz="2400" b="1">
                            <a:latin typeface="Cambria Math" panose="02040503050406030204" pitchFamily="18" charset="0"/>
                          </a:rPr>
                          <m:t>𝐀</m:t>
                        </m:r>
                      </m:e>
                      <m:sup>
                        <m:r>
                          <a:rPr lang="en-US" sz="2400" i="1">
                            <a:latin typeface="Cambria Math" panose="02040503050406030204" pitchFamily="18" charset="0"/>
                          </a:rPr>
                          <m:t>𝑇</m:t>
                        </m:r>
                      </m:sup>
                    </m:sSup>
                    <m:acc>
                      <m:accPr>
                        <m:chr m:val="̅"/>
                        <m:ctrlPr>
                          <a:rPr lang="en-US" sz="2400" b="1" i="1">
                            <a:latin typeface="Cambria Math" panose="02040503050406030204" pitchFamily="18" charset="0"/>
                          </a:rPr>
                        </m:ctrlPr>
                      </m:accPr>
                      <m:e>
                        <m:r>
                          <a:rPr lang="en-US" sz="2400" b="1">
                            <a:latin typeface="Cambria Math" panose="02040503050406030204" pitchFamily="18" charset="0"/>
                          </a:rPr>
                          <m:t>𝐮</m:t>
                        </m:r>
                      </m:e>
                    </m:acc>
                    <m:r>
                      <a:rPr lang="en-US" sz="2400" b="1" i="1">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m:t>
                    </m:r>
                    <m:r>
                      <a:rPr lang="en-US" sz="2400" b="1" i="0" smtClean="0">
                        <a:latin typeface="Cambria Math" panose="02040503050406030204" pitchFamily="18" charset="0"/>
                        <a:ea typeface="Cambria Math" panose="02040503050406030204" pitchFamily="18" charset="0"/>
                      </a:rPr>
                      <m:t>𝐜</m:t>
                    </m:r>
                  </m:oMath>
                </a14:m>
                <a:r>
                  <a:rPr lang="en-US" sz="2400" dirty="0"/>
                  <a:t>  and </a:t>
                </a:r>
                <a14:m>
                  <m:oMath xmlns:m="http://schemas.openxmlformats.org/officeDocument/2006/math">
                    <m:acc>
                      <m:accPr>
                        <m:chr m:val="̅"/>
                        <m:ctrlPr>
                          <a:rPr lang="en-US" sz="2400" b="1" i="1">
                            <a:latin typeface="Cambria Math" panose="02040503050406030204" pitchFamily="18" charset="0"/>
                          </a:rPr>
                        </m:ctrlPr>
                      </m:accPr>
                      <m:e>
                        <m:r>
                          <a:rPr lang="en-US" sz="2400" b="1">
                            <a:latin typeface="Cambria Math" panose="02040503050406030204" pitchFamily="18" charset="0"/>
                          </a:rPr>
                          <m:t>𝐮</m:t>
                        </m:r>
                      </m:e>
                    </m:acc>
                    <m:r>
                      <a:rPr lang="en-US" sz="2400" b="1" i="1">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m:t>
                    </m:r>
                    <m:r>
                      <a:rPr lang="en-US" sz="2400" b="1" i="0" smtClean="0">
                        <a:latin typeface="Cambria Math" panose="02040503050406030204" pitchFamily="18" charset="0"/>
                        <a:ea typeface="Cambria Math" panose="02040503050406030204" pitchFamily="18" charset="0"/>
                      </a:rPr>
                      <m:t>𝟎</m:t>
                    </m:r>
                  </m:oMath>
                </a14:m>
                <a:r>
                  <a:rPr lang="en-US" sz="2400" dirty="0"/>
                  <a:t> </a:t>
                </a:r>
              </a:p>
              <a:p>
                <a:pPr marL="0" indent="0" algn="just">
                  <a:buNone/>
                </a:pPr>
                <a:r>
                  <a:rPr lang="en-US" sz="2400" dirty="0"/>
                  <a:t>	</a:t>
                </a:r>
                <a14:m>
                  <m:oMath xmlns:m="http://schemas.openxmlformats.org/officeDocument/2006/math">
                    <m:r>
                      <a:rPr lang="en-US" sz="2400" i="1">
                        <a:latin typeface="Cambria Math" panose="02040503050406030204" pitchFamily="18" charset="0"/>
                        <a:ea typeface="Cambria Math" panose="02040503050406030204" pitchFamily="18" charset="0"/>
                      </a:rPr>
                      <m:t>⟹ </m:t>
                    </m:r>
                  </m:oMath>
                </a14:m>
                <a:r>
                  <a:rPr lang="en-US" sz="2400" dirty="0"/>
                  <a:t>	 </a:t>
                </a:r>
                <a14:m>
                  <m:oMath xmlns:m="http://schemas.openxmlformats.org/officeDocument/2006/math">
                    <m:acc>
                      <m:accPr>
                        <m:chr m:val="̅"/>
                        <m:ctrlPr>
                          <a:rPr lang="en-US" sz="2400" b="1" i="1">
                            <a:latin typeface="Cambria Math" panose="02040503050406030204" pitchFamily="18" charset="0"/>
                          </a:rPr>
                        </m:ctrlPr>
                      </m:accPr>
                      <m:e>
                        <m:r>
                          <a:rPr lang="en-US" sz="2400" b="1">
                            <a:latin typeface="Cambria Math" panose="02040503050406030204" pitchFamily="18" charset="0"/>
                          </a:rPr>
                          <m:t>𝐮</m:t>
                        </m:r>
                      </m:e>
                    </m:acc>
                  </m:oMath>
                </a14:m>
                <a:r>
                  <a:rPr lang="en-US" sz="2400" dirty="0"/>
                  <a:t> is a feasible solution of (</a:t>
                </a:r>
                <a:r>
                  <a:rPr lang="en-US" sz="2400" b="1" dirty="0"/>
                  <a:t>D</a:t>
                </a:r>
                <a:r>
                  <a:rPr lang="en-US" sz="2400" dirty="0"/>
                  <a:t>) that satisfies </a:t>
                </a:r>
                <a14:m>
                  <m:oMath xmlns:m="http://schemas.openxmlformats.org/officeDocument/2006/math">
                    <m:sSup>
                      <m:sSupPr>
                        <m:ctrlPr>
                          <a:rPr lang="en-US" sz="2400" b="1" i="1">
                            <a:latin typeface="Cambria Math" panose="02040503050406030204" pitchFamily="18" charset="0"/>
                          </a:rPr>
                        </m:ctrlPr>
                      </m:sSupPr>
                      <m:e>
                        <m:r>
                          <a:rPr lang="en-US" sz="2400" b="1" i="0" smtClean="0">
                            <a:latin typeface="Cambria Math" panose="02040503050406030204" pitchFamily="18" charset="0"/>
                          </a:rPr>
                          <m:t>𝐛</m:t>
                        </m:r>
                      </m:e>
                      <m:sup>
                        <m:r>
                          <a:rPr lang="en-US" sz="2400" i="1">
                            <a:latin typeface="Cambria Math" panose="02040503050406030204" pitchFamily="18" charset="0"/>
                          </a:rPr>
                          <m:t>𝑇</m:t>
                        </m:r>
                      </m:sup>
                    </m:sSup>
                    <m:acc>
                      <m:accPr>
                        <m:chr m:val="̅"/>
                        <m:ctrlPr>
                          <a:rPr lang="en-US" sz="2400" b="1" i="1">
                            <a:latin typeface="Cambria Math" panose="02040503050406030204" pitchFamily="18" charset="0"/>
                          </a:rPr>
                        </m:ctrlPr>
                      </m:accPr>
                      <m:e>
                        <m:r>
                          <a:rPr lang="en-US" sz="2400" b="1">
                            <a:latin typeface="Cambria Math" panose="02040503050406030204" pitchFamily="18" charset="0"/>
                          </a:rPr>
                          <m:t>𝐮</m:t>
                        </m:r>
                      </m:e>
                    </m:acc>
                    <m:r>
                      <a:rPr lang="en-US" sz="2400" b="1" i="1" smtClean="0">
                        <a:latin typeface="Cambria Math" panose="02040503050406030204" pitchFamily="18" charset="0"/>
                      </a:rPr>
                      <m:t>=</m:t>
                    </m:r>
                    <m:sSup>
                      <m:sSupPr>
                        <m:ctrlPr>
                          <a:rPr lang="en-US" sz="2400" b="1" i="1">
                            <a:latin typeface="Cambria Math" panose="02040503050406030204" pitchFamily="18" charset="0"/>
                          </a:rPr>
                        </m:ctrlPr>
                      </m:sSupPr>
                      <m:e>
                        <m:r>
                          <a:rPr lang="en-US" sz="2400" b="1" i="0" smtClean="0">
                            <a:latin typeface="Cambria Math" panose="02040503050406030204" pitchFamily="18" charset="0"/>
                          </a:rPr>
                          <m:t>𝐜</m:t>
                        </m:r>
                      </m:e>
                      <m:sup>
                        <m:r>
                          <a:rPr lang="en-US" sz="2400" i="1">
                            <a:latin typeface="Cambria Math" panose="02040503050406030204" pitchFamily="18" charset="0"/>
                          </a:rPr>
                          <m:t>𝑇</m:t>
                        </m:r>
                      </m:sup>
                    </m:sSup>
                    <m:acc>
                      <m:accPr>
                        <m:chr m:val="̅"/>
                        <m:ctrlPr>
                          <a:rPr lang="en-US" sz="2400" b="1" i="1">
                            <a:latin typeface="Cambria Math" panose="02040503050406030204" pitchFamily="18" charset="0"/>
                          </a:rPr>
                        </m:ctrlPr>
                      </m:accPr>
                      <m:e>
                        <m:r>
                          <a:rPr lang="en-US" sz="2400" b="1" i="0" smtClean="0">
                            <a:latin typeface="Cambria Math" panose="02040503050406030204" pitchFamily="18" charset="0"/>
                          </a:rPr>
                          <m:t>𝐱</m:t>
                        </m:r>
                      </m:e>
                    </m:acc>
                  </m:oMath>
                </a14:m>
                <a:endParaRPr lang="en-US" sz="2400" dirty="0"/>
              </a:p>
              <a:p>
                <a:pPr marL="0" indent="0" algn="just">
                  <a:buNone/>
                </a:pPr>
                <a:endParaRPr lang="en-US" sz="2400" dirty="0"/>
              </a:p>
              <a:p>
                <a:pPr marL="0" indent="0" algn="just">
                  <a:buNone/>
                </a:pPr>
                <a:r>
                  <a:rPr lang="en-US" sz="2400" dirty="0"/>
                  <a:t>From the weak duality theorem, it can be concluded that  </a:t>
                </a:r>
                <a14:m>
                  <m:oMath xmlns:m="http://schemas.openxmlformats.org/officeDocument/2006/math">
                    <m:acc>
                      <m:accPr>
                        <m:chr m:val="̅"/>
                        <m:ctrlPr>
                          <a:rPr lang="en-US" sz="2400" b="1" i="1">
                            <a:latin typeface="Cambria Math" panose="02040503050406030204" pitchFamily="18" charset="0"/>
                          </a:rPr>
                        </m:ctrlPr>
                      </m:accPr>
                      <m:e>
                        <m:r>
                          <a:rPr lang="en-US" sz="2400" b="1">
                            <a:latin typeface="Cambria Math" panose="02040503050406030204" pitchFamily="18" charset="0"/>
                          </a:rPr>
                          <m:t>𝐮</m:t>
                        </m:r>
                      </m:e>
                    </m:acc>
                  </m:oMath>
                </a14:m>
                <a:r>
                  <a:rPr lang="en-US" sz="2400" dirty="0"/>
                  <a:t> is an optimal solution of (</a:t>
                </a:r>
                <a:r>
                  <a:rPr lang="en-US" sz="2400" b="1" dirty="0"/>
                  <a:t>D</a:t>
                </a:r>
                <a:r>
                  <a:rPr lang="en-US" sz="2400" dirty="0"/>
                  <a:t>).</a:t>
                </a:r>
              </a:p>
              <a:p>
                <a:pPr marL="0" indent="0" algn="just">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r="-881"/>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2226440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Dual Theorem</a:t>
            </a:r>
            <a:br>
              <a:rPr lang="en-US" dirty="0"/>
            </a:br>
            <a:r>
              <a:rPr lang="en-US" dirty="0">
                <a:solidFill>
                  <a:srgbClr val="0070C0"/>
                </a:solidFill>
              </a:rPr>
              <a:t>Complementary Slackness Condition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00000"/>
                  </a:lnSpc>
                  <a:spcBef>
                    <a:spcPts val="0"/>
                  </a:spcBef>
                  <a:buNone/>
                </a:pPr>
                <a:r>
                  <a:rPr lang="en-US" sz="2400" dirty="0">
                    <a:solidFill>
                      <a:srgbClr val="FF0000"/>
                    </a:solidFill>
                  </a:rPr>
                  <a:t>If </a:t>
                </a:r>
                <a14:m>
                  <m:oMath xmlns:m="http://schemas.openxmlformats.org/officeDocument/2006/math">
                    <m:r>
                      <a:rPr lang="en-US" sz="2400" b="1" i="0" smtClean="0">
                        <a:solidFill>
                          <a:srgbClr val="FF0000"/>
                        </a:solidFill>
                        <a:latin typeface="Cambria Math" panose="02040503050406030204" pitchFamily="18" charset="0"/>
                      </a:rPr>
                      <m:t>𝐱</m:t>
                    </m:r>
                  </m:oMath>
                </a14:m>
                <a:r>
                  <a:rPr lang="en-US" sz="2400" dirty="0">
                    <a:solidFill>
                      <a:srgbClr val="FF0000"/>
                    </a:solidFill>
                  </a:rPr>
                  <a:t> and </a:t>
                </a:r>
                <a14:m>
                  <m:oMath xmlns:m="http://schemas.openxmlformats.org/officeDocument/2006/math">
                    <m:r>
                      <a:rPr lang="en-US" sz="2400" b="1" i="0" smtClean="0">
                        <a:solidFill>
                          <a:srgbClr val="FF0000"/>
                        </a:solidFill>
                        <a:latin typeface="Cambria Math" panose="02040503050406030204" pitchFamily="18" charset="0"/>
                      </a:rPr>
                      <m:t>𝐮</m:t>
                    </m:r>
                  </m:oMath>
                </a14:m>
                <a:r>
                  <a:rPr lang="en-US" sz="2400" dirty="0">
                    <a:solidFill>
                      <a:srgbClr val="FF0000"/>
                    </a:solidFill>
                  </a:rPr>
                  <a:t> are primal and dual feasible solutions then </a:t>
                </a:r>
                <a14:m>
                  <m:oMath xmlns:m="http://schemas.openxmlformats.org/officeDocument/2006/math">
                    <m:r>
                      <a:rPr lang="en-US" sz="2400" b="1">
                        <a:solidFill>
                          <a:srgbClr val="FF0000"/>
                        </a:solidFill>
                        <a:latin typeface="Cambria Math" panose="02040503050406030204" pitchFamily="18" charset="0"/>
                      </a:rPr>
                      <m:t>𝐱</m:t>
                    </m:r>
                  </m:oMath>
                </a14:m>
                <a:r>
                  <a:rPr lang="en-US" sz="2400" dirty="0">
                    <a:solidFill>
                      <a:srgbClr val="FF0000"/>
                    </a:solidFill>
                  </a:rPr>
                  <a:t> and </a:t>
                </a:r>
                <a14:m>
                  <m:oMath xmlns:m="http://schemas.openxmlformats.org/officeDocument/2006/math">
                    <m:r>
                      <a:rPr lang="en-US" sz="2400" b="1">
                        <a:solidFill>
                          <a:srgbClr val="FF0000"/>
                        </a:solidFill>
                        <a:latin typeface="Cambria Math" panose="02040503050406030204" pitchFamily="18" charset="0"/>
                      </a:rPr>
                      <m:t>𝐮</m:t>
                    </m:r>
                  </m:oMath>
                </a14:m>
                <a:r>
                  <a:rPr lang="en-US" sz="2400" dirty="0">
                    <a:solidFill>
                      <a:srgbClr val="FF0000"/>
                    </a:solidFill>
                  </a:rPr>
                  <a:t> are both optimal if and only if </a:t>
                </a:r>
              </a:p>
              <a:p>
                <a:pPr marL="0" indent="0" algn="just">
                  <a:lnSpc>
                    <a:spcPct val="100000"/>
                  </a:lnSpc>
                  <a:spcBef>
                    <a:spcPts val="0"/>
                  </a:spcBef>
                  <a:buNone/>
                </a:pPr>
                <a:endParaRPr lang="en-US" sz="2400" dirty="0">
                  <a:solidFill>
                    <a:srgbClr val="FF0000"/>
                  </a:solidFill>
                </a:endParaRPr>
              </a:p>
              <a:p>
                <a:pPr marL="0" indent="0" algn="ctr">
                  <a:lnSpc>
                    <a:spcPct val="100000"/>
                  </a:lnSpc>
                  <a:spcBef>
                    <a:spcPts val="0"/>
                  </a:spcBef>
                  <a:buNone/>
                </a:pPr>
                <a14:m>
                  <m:oMath xmlns:m="http://schemas.openxmlformats.org/officeDocument/2006/math">
                    <m:sSup>
                      <m:sSupPr>
                        <m:ctrlPr>
                          <a:rPr lang="en-US" sz="2400" i="1" smtClean="0">
                            <a:solidFill>
                              <a:srgbClr val="FF0000"/>
                            </a:solidFill>
                            <a:latin typeface="Cambria Math" panose="02040503050406030204" pitchFamily="18" charset="0"/>
                          </a:rPr>
                        </m:ctrlPr>
                      </m:sSupPr>
                      <m:e>
                        <m:r>
                          <a:rPr lang="en-US" sz="2400" b="1" i="0" smtClean="0">
                            <a:solidFill>
                              <a:srgbClr val="FF0000"/>
                            </a:solidFill>
                            <a:latin typeface="Cambria Math" panose="02040503050406030204" pitchFamily="18" charset="0"/>
                          </a:rPr>
                          <m:t>𝐮</m:t>
                        </m:r>
                      </m:e>
                      <m:sup>
                        <m:r>
                          <a:rPr lang="en-US" sz="2400" b="0" i="1" smtClean="0">
                            <a:solidFill>
                              <a:srgbClr val="FF0000"/>
                            </a:solidFill>
                            <a:latin typeface="Cambria Math" panose="02040503050406030204" pitchFamily="18" charset="0"/>
                          </a:rPr>
                          <m:t>𝑇</m:t>
                        </m:r>
                      </m:sup>
                    </m:sSup>
                    <m:d>
                      <m:dPr>
                        <m:ctrlPr>
                          <a:rPr lang="en-US" sz="2400" i="1" smtClean="0">
                            <a:solidFill>
                              <a:srgbClr val="FF0000"/>
                            </a:solidFill>
                            <a:latin typeface="Cambria Math" panose="02040503050406030204" pitchFamily="18" charset="0"/>
                          </a:rPr>
                        </m:ctrlPr>
                      </m:dPr>
                      <m:e>
                        <m:r>
                          <a:rPr lang="en-US" sz="2400" b="1" i="0" smtClean="0">
                            <a:solidFill>
                              <a:srgbClr val="FF0000"/>
                            </a:solidFill>
                            <a:latin typeface="Cambria Math" panose="02040503050406030204" pitchFamily="18" charset="0"/>
                          </a:rPr>
                          <m:t>𝐀𝐱</m:t>
                        </m:r>
                        <m:r>
                          <a:rPr lang="en-US" sz="2400" b="0" i="1" smtClean="0">
                            <a:solidFill>
                              <a:srgbClr val="FF0000"/>
                            </a:solidFill>
                            <a:latin typeface="Cambria Math" panose="02040503050406030204" pitchFamily="18" charset="0"/>
                          </a:rPr>
                          <m:t>−</m:t>
                        </m:r>
                        <m:r>
                          <a:rPr lang="en-US" sz="2400" b="1" i="0" smtClean="0">
                            <a:solidFill>
                              <a:srgbClr val="FF0000"/>
                            </a:solidFill>
                            <a:latin typeface="Cambria Math" panose="02040503050406030204" pitchFamily="18" charset="0"/>
                          </a:rPr>
                          <m:t>𝐛</m:t>
                        </m:r>
                      </m:e>
                    </m:d>
                    <m:r>
                      <a:rPr lang="en-US" sz="2400" b="0" i="1" smtClean="0">
                        <a:solidFill>
                          <a:srgbClr val="FF0000"/>
                        </a:solidFill>
                        <a:latin typeface="Cambria Math" panose="02040503050406030204" pitchFamily="18" charset="0"/>
                      </a:rPr>
                      <m:t>=0</m:t>
                    </m:r>
                  </m:oMath>
                </a14:m>
                <a:r>
                  <a:rPr lang="en-US" sz="2400" dirty="0">
                    <a:solidFill>
                      <a:srgbClr val="FF0000"/>
                    </a:solidFill>
                  </a:rPr>
                  <a:t> and </a:t>
                </a:r>
                <a14:m>
                  <m:oMath xmlns:m="http://schemas.openxmlformats.org/officeDocument/2006/math">
                    <m:sSup>
                      <m:sSupPr>
                        <m:ctrlPr>
                          <a:rPr lang="en-US" sz="2400" i="1">
                            <a:solidFill>
                              <a:srgbClr val="FF0000"/>
                            </a:solidFill>
                            <a:latin typeface="Cambria Math" panose="02040503050406030204" pitchFamily="18" charset="0"/>
                          </a:rPr>
                        </m:ctrlPr>
                      </m:sSupPr>
                      <m:e>
                        <m:d>
                          <m:dPr>
                            <m:ctrlPr>
                              <a:rPr lang="en-US" sz="2400" i="1" smtClean="0">
                                <a:solidFill>
                                  <a:srgbClr val="FF0000"/>
                                </a:solidFill>
                                <a:latin typeface="Cambria Math" panose="02040503050406030204" pitchFamily="18" charset="0"/>
                              </a:rPr>
                            </m:ctrlPr>
                          </m:dPr>
                          <m:e>
                            <m:sSup>
                              <m:sSupPr>
                                <m:ctrlPr>
                                  <a:rPr lang="en-US" sz="2400" i="1" smtClean="0">
                                    <a:solidFill>
                                      <a:srgbClr val="FF0000"/>
                                    </a:solidFill>
                                    <a:latin typeface="Cambria Math" panose="02040503050406030204" pitchFamily="18" charset="0"/>
                                  </a:rPr>
                                </m:ctrlPr>
                              </m:sSupPr>
                              <m:e>
                                <m:r>
                                  <a:rPr lang="en-US" sz="2400" b="1" i="0" smtClean="0">
                                    <a:solidFill>
                                      <a:srgbClr val="FF0000"/>
                                    </a:solidFill>
                                    <a:latin typeface="Cambria Math" panose="02040503050406030204" pitchFamily="18" charset="0"/>
                                  </a:rPr>
                                  <m:t>𝐀</m:t>
                                </m:r>
                              </m:e>
                              <m:sup>
                                <m:r>
                                  <a:rPr lang="en-US" sz="2400" b="0" i="1" smtClean="0">
                                    <a:solidFill>
                                      <a:srgbClr val="FF0000"/>
                                    </a:solidFill>
                                    <a:latin typeface="Cambria Math" panose="02040503050406030204" pitchFamily="18" charset="0"/>
                                  </a:rPr>
                                  <m:t>𝑇</m:t>
                                </m:r>
                              </m:sup>
                            </m:sSup>
                            <m:r>
                              <a:rPr lang="en-US" sz="2400" b="1" i="0" smtClean="0">
                                <a:solidFill>
                                  <a:srgbClr val="FF0000"/>
                                </a:solidFill>
                                <a:latin typeface="Cambria Math" panose="02040503050406030204" pitchFamily="18" charset="0"/>
                              </a:rPr>
                              <m:t>𝐮</m:t>
                            </m:r>
                            <m:r>
                              <a:rPr lang="en-US" sz="2400" b="0" i="1" smtClean="0">
                                <a:solidFill>
                                  <a:srgbClr val="FF0000"/>
                                </a:solidFill>
                                <a:latin typeface="Cambria Math" panose="02040503050406030204" pitchFamily="18" charset="0"/>
                              </a:rPr>
                              <m:t>−</m:t>
                            </m:r>
                            <m:r>
                              <a:rPr lang="en-US" sz="2400" b="1" i="0" smtClean="0">
                                <a:solidFill>
                                  <a:srgbClr val="FF0000"/>
                                </a:solidFill>
                                <a:latin typeface="Cambria Math" panose="02040503050406030204" pitchFamily="18" charset="0"/>
                              </a:rPr>
                              <m:t>𝐜</m:t>
                            </m:r>
                          </m:e>
                        </m:d>
                      </m:e>
                      <m:sup>
                        <m:r>
                          <a:rPr lang="en-US" sz="2400" i="1">
                            <a:solidFill>
                              <a:srgbClr val="FF0000"/>
                            </a:solidFill>
                            <a:latin typeface="Cambria Math" panose="02040503050406030204" pitchFamily="18" charset="0"/>
                          </a:rPr>
                          <m:t>𝑇</m:t>
                        </m:r>
                      </m:sup>
                    </m:sSup>
                    <m:r>
                      <a:rPr lang="en-US" sz="2400" b="1" i="0" smtClean="0">
                        <a:solidFill>
                          <a:srgbClr val="FF0000"/>
                        </a:solidFill>
                        <a:latin typeface="Cambria Math" panose="02040503050406030204" pitchFamily="18" charset="0"/>
                      </a:rPr>
                      <m:t>𝐱</m:t>
                    </m:r>
                    <m:r>
                      <a:rPr lang="en-US" sz="2400" b="1" i="0" smtClean="0">
                        <a:solidFill>
                          <a:srgbClr val="FF0000"/>
                        </a:solidFill>
                        <a:latin typeface="Cambria Math" panose="02040503050406030204" pitchFamily="18" charset="0"/>
                      </a:rPr>
                      <m:t>=</m:t>
                    </m:r>
                    <m:r>
                      <a:rPr lang="en-US" sz="2400" b="1" i="0" smtClean="0">
                        <a:solidFill>
                          <a:srgbClr val="FF0000"/>
                        </a:solidFill>
                        <a:latin typeface="Cambria Math" panose="02040503050406030204" pitchFamily="18" charset="0"/>
                      </a:rPr>
                      <m:t>𝟎</m:t>
                    </m:r>
                    <m:r>
                      <a:rPr lang="en-US" sz="2400" b="1" i="1">
                        <a:solidFill>
                          <a:srgbClr val="FF0000"/>
                        </a:solidFill>
                        <a:latin typeface="Cambria Math" panose="02040503050406030204" pitchFamily="18" charset="0"/>
                      </a:rPr>
                      <m:t> </m:t>
                    </m:r>
                  </m:oMath>
                </a14:m>
                <a:r>
                  <a:rPr lang="en-US" sz="2400" dirty="0">
                    <a:solidFill>
                      <a:srgbClr val="FF0000"/>
                    </a:solidFill>
                  </a:rPr>
                  <a:t>	</a:t>
                </a:r>
                <a:r>
                  <a:rPr lang="en-US" sz="2400" dirty="0"/>
                  <a:t> </a:t>
                </a:r>
              </a:p>
              <a:p>
                <a:pPr marL="0" indent="0" algn="just">
                  <a:lnSpc>
                    <a:spcPct val="100000"/>
                  </a:lnSpc>
                  <a:spcBef>
                    <a:spcPts val="0"/>
                  </a:spcBef>
                  <a:buNone/>
                </a:pPr>
                <a:endParaRPr lang="en-US" sz="2400" dirty="0"/>
              </a:p>
              <a:p>
                <a:pPr marL="0" indent="0" algn="just">
                  <a:lnSpc>
                    <a:spcPct val="100000"/>
                  </a:lnSpc>
                  <a:spcBef>
                    <a:spcPts val="0"/>
                  </a:spcBef>
                  <a:buNone/>
                </a:pPr>
                <a:r>
                  <a:rPr lang="en-US" sz="2400" dirty="0"/>
                  <a:t>i.e., 	 	</a:t>
                </a:r>
              </a:p>
              <a:p>
                <a:pPr marL="0" indent="0" algn="just">
                  <a:lnSpc>
                    <a:spcPct val="100000"/>
                  </a:lnSpc>
                  <a:spcBef>
                    <a:spcPts val="0"/>
                  </a:spcBef>
                  <a:buNone/>
                </a:pPr>
                <a:endParaRPr lang="en-US" sz="2400" dirty="0"/>
              </a:p>
              <a:p>
                <a:pPr marL="0" indent="0" algn="just">
                  <a:lnSpc>
                    <a:spcPct val="100000"/>
                  </a:lnSpc>
                  <a:spcBef>
                    <a:spcPts val="0"/>
                  </a:spcBef>
                  <a:buNone/>
                </a:pPr>
                <a:endParaRPr lang="en-US" sz="2400" dirty="0"/>
              </a:p>
              <a:p>
                <a:pPr marL="0" indent="0" algn="just">
                  <a:lnSpc>
                    <a:spcPct val="100000"/>
                  </a:lnSpc>
                  <a:spcBef>
                    <a:spcPts val="0"/>
                  </a:spcBef>
                  <a:buNone/>
                </a:pPr>
                <a:r>
                  <a:rPr lang="en-US" sz="2400" dirty="0"/>
                  <a:t>and	 </a:t>
                </a:r>
              </a:p>
              <a:p>
                <a:pPr marL="0" indent="0" algn="just">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881" t="-992" r="-881"/>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B7DB5092-2FD1-408E-8291-CD325320C421}"/>
              </a:ext>
            </a:extLst>
          </p:cNvPr>
          <p:cNvGraphicFramePr>
            <a:graphicFrameLocks noChangeAspect="1"/>
          </p:cNvGraphicFramePr>
          <p:nvPr>
            <p:extLst>
              <p:ext uri="{D42A27DB-BD31-4B8C-83A1-F6EECF244321}">
                <p14:modId xmlns:p14="http://schemas.microsoft.com/office/powerpoint/2010/main" val="2754683763"/>
              </p:ext>
            </p:extLst>
          </p:nvPr>
        </p:nvGraphicFramePr>
        <p:xfrm>
          <a:off x="2760663" y="3449637"/>
          <a:ext cx="2603500" cy="822325"/>
        </p:xfrm>
        <a:graphic>
          <a:graphicData uri="http://schemas.openxmlformats.org/presentationml/2006/ole">
            <mc:AlternateContent xmlns:mc="http://schemas.openxmlformats.org/markup-compatibility/2006">
              <mc:Choice xmlns:v="urn:schemas-microsoft-com:vml" Requires="v">
                <p:oleObj spid="_x0000_s61479" name="Equation" r:id="rId4" imgW="2603160" imgH="825480" progId="Equation.DSMT4">
                  <p:embed/>
                </p:oleObj>
              </mc:Choice>
              <mc:Fallback>
                <p:oleObj name="Equation" r:id="rId4" imgW="2603160" imgH="825480" progId="Equation.DSMT4">
                  <p:embed/>
                  <p:pic>
                    <p:nvPicPr>
                      <p:cNvPr id="0" name="Object 1"/>
                      <p:cNvPicPr>
                        <a:picLocks noChangeAspect="1" noChangeArrowheads="1"/>
                      </p:cNvPicPr>
                      <p:nvPr/>
                    </p:nvPicPr>
                    <p:blipFill>
                      <a:blip r:embed="rId5"/>
                      <a:srcRect/>
                      <a:stretch>
                        <a:fillRect/>
                      </a:stretch>
                    </p:blipFill>
                    <p:spPr bwMode="auto">
                      <a:xfrm>
                        <a:off x="2760663" y="3449637"/>
                        <a:ext cx="2603500"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a:extLst>
              <a:ext uri="{FF2B5EF4-FFF2-40B4-BE49-F238E27FC236}">
                <a16:creationId xmlns:a16="http://schemas.microsoft.com/office/drawing/2014/main" id="{E2295BB7-5D37-443E-AB7D-622D0CB5F096}"/>
              </a:ext>
            </a:extLst>
          </p:cNvPr>
          <p:cNvGraphicFramePr>
            <a:graphicFrameLocks noChangeAspect="1"/>
          </p:cNvGraphicFramePr>
          <p:nvPr>
            <p:extLst>
              <p:ext uri="{D42A27DB-BD31-4B8C-83A1-F6EECF244321}">
                <p14:modId xmlns:p14="http://schemas.microsoft.com/office/powerpoint/2010/main" val="1927609666"/>
              </p:ext>
            </p:extLst>
          </p:nvPr>
        </p:nvGraphicFramePr>
        <p:xfrm>
          <a:off x="2727325" y="4486273"/>
          <a:ext cx="2636838" cy="792162"/>
        </p:xfrm>
        <a:graphic>
          <a:graphicData uri="http://schemas.openxmlformats.org/presentationml/2006/ole">
            <mc:AlternateContent xmlns:mc="http://schemas.openxmlformats.org/markup-compatibility/2006">
              <mc:Choice xmlns:v="urn:schemas-microsoft-com:vml" Requires="v">
                <p:oleObj spid="_x0000_s61480" name="Equation" r:id="rId6" imgW="2641320" imgH="787320" progId="Equation.DSMT4">
                  <p:embed/>
                </p:oleObj>
              </mc:Choice>
              <mc:Fallback>
                <p:oleObj name="Equation" r:id="rId6" imgW="2641320" imgH="787320" progId="Equation.DSMT4">
                  <p:embed/>
                  <p:pic>
                    <p:nvPicPr>
                      <p:cNvPr id="0" name="Object 3"/>
                      <p:cNvPicPr>
                        <a:picLocks noChangeAspect="1" noChangeArrowheads="1"/>
                      </p:cNvPicPr>
                      <p:nvPr/>
                    </p:nvPicPr>
                    <p:blipFill>
                      <a:blip r:embed="rId7"/>
                      <a:srcRect/>
                      <a:stretch>
                        <a:fillRect/>
                      </a:stretch>
                    </p:blipFill>
                    <p:spPr bwMode="auto">
                      <a:xfrm>
                        <a:off x="2727325" y="4486273"/>
                        <a:ext cx="2636838"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48854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Concepts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buNone/>
                </a:pPr>
                <a:r>
                  <a:rPr lang="en-US" b="1" u="sng" dirty="0"/>
                  <a:t>Feasible Solution</a:t>
                </a:r>
              </a:p>
              <a:p>
                <a:pPr marL="0" indent="0">
                  <a:buNone/>
                </a:pPr>
                <a:endParaRPr lang="en-US" dirty="0"/>
              </a:p>
              <a:p>
                <a:pPr marL="0" indent="0">
                  <a:buNone/>
                </a:pPr>
                <a:r>
                  <a:rPr lang="en-US" u="sng" dirty="0"/>
                  <a:t>Def.</a:t>
                </a:r>
                <a:r>
                  <a:rPr lang="en-US" dirty="0"/>
                  <a:t>:  Consider the LP model:</a:t>
                </a:r>
              </a:p>
              <a:p>
                <a:pPr marL="0" indent="0">
                  <a:buNone/>
                </a:pPr>
                <a:r>
                  <a:rPr lang="en-US" dirty="0"/>
                  <a:t>		Minimize	</a:t>
                </a:r>
                <a14:m>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𝐜</m:t>
                        </m:r>
                      </m:e>
                      <m:sup>
                        <m:r>
                          <a:rPr lang="en-US" b="1">
                            <a:latin typeface="Cambria Math" panose="02040503050406030204" pitchFamily="18" charset="0"/>
                          </a:rPr>
                          <m:t>𝐓</m:t>
                        </m:r>
                      </m:sup>
                    </m:sSup>
                    <m:r>
                      <a:rPr lang="en-US" b="1">
                        <a:latin typeface="Cambria Math" panose="02040503050406030204" pitchFamily="18" charset="0"/>
                      </a:rPr>
                      <m:t>𝐱</m:t>
                    </m:r>
                  </m:oMath>
                </a14:m>
                <a:r>
                  <a:rPr lang="en-US" dirty="0"/>
                  <a:t> </a:t>
                </a:r>
              </a:p>
              <a:p>
                <a:pPr marL="0" indent="0">
                  <a:buNone/>
                </a:pPr>
                <a:r>
                  <a:rPr lang="en-US" dirty="0"/>
                  <a:t>		</a:t>
                </a:r>
                <a:r>
                  <a:rPr lang="en-US" dirty="0" err="1"/>
                  <a:t>s.t.</a:t>
                </a:r>
                <a:r>
                  <a:rPr lang="en-US" dirty="0"/>
                  <a:t>	</a:t>
                </a:r>
                <a14:m>
                  <m:oMath xmlns:m="http://schemas.openxmlformats.org/officeDocument/2006/math">
                    <m:r>
                      <a:rPr lang="en-US" b="1">
                        <a:latin typeface="Cambria Math" panose="02040503050406030204" pitchFamily="18" charset="0"/>
                      </a:rPr>
                      <m:t>𝐀𝐱</m:t>
                    </m:r>
                    <m:r>
                      <a:rPr lang="en-US" b="1">
                        <a:latin typeface="Cambria Math" panose="02040503050406030204" pitchFamily="18" charset="0"/>
                      </a:rPr>
                      <m:t>=</m:t>
                    </m:r>
                    <m:r>
                      <a:rPr lang="en-US" b="1">
                        <a:latin typeface="Cambria Math" panose="02040503050406030204" pitchFamily="18" charset="0"/>
                      </a:rPr>
                      <m:t>𝐛</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𝟎</m:t>
                    </m:r>
                  </m:oMath>
                </a14:m>
                <a:r>
                  <a:rPr lang="en-US" dirty="0"/>
                  <a:t> </a:t>
                </a:r>
              </a:p>
              <a:p>
                <a:pPr marL="0" indent="0">
                  <a:buNone/>
                </a:pPr>
                <a:r>
                  <a:rPr lang="en-US" dirty="0"/>
                  <a:t>			</a:t>
                </a:r>
                <a14:m>
                  <m:oMath xmlns:m="http://schemas.openxmlformats.org/officeDocument/2006/math">
                    <m:r>
                      <a:rPr lang="en-US" b="1">
                        <a:latin typeface="Cambria Math" panose="02040503050406030204" pitchFamily="18" charset="0"/>
                      </a:rPr>
                      <m:t>𝐱</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𝟎</m:t>
                    </m:r>
                  </m:oMath>
                </a14:m>
                <a:r>
                  <a:rPr lang="en-US" dirty="0"/>
                  <a:t> </a:t>
                </a:r>
              </a:p>
              <a:p>
                <a:pPr marL="0" indent="0">
                  <a:buNone/>
                </a:pPr>
                <a:r>
                  <a:rPr lang="en-US" dirty="0"/>
                  <a:t>Vector </a:t>
                </a:r>
                <a14:m>
                  <m:oMath xmlns:m="http://schemas.openxmlformats.org/officeDocument/2006/math">
                    <m:r>
                      <a:rPr lang="en-US" b="1">
                        <a:latin typeface="Cambria Math" panose="02040503050406030204" pitchFamily="18" charset="0"/>
                      </a:rPr>
                      <m:t>𝐱</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1">
                            <a:latin typeface="Cambria Math" panose="02040503050406030204" pitchFamily="18" charset="0"/>
                            <a:ea typeface="Cambria Math" panose="02040503050406030204" pitchFamily="18" charset="0"/>
                          </a:rPr>
                          <m:t>𝐑</m:t>
                        </m:r>
                      </m:e>
                      <m:sup>
                        <m:r>
                          <a:rPr lang="en-US" i="1">
                            <a:latin typeface="Cambria Math" panose="02040503050406030204" pitchFamily="18" charset="0"/>
                            <a:ea typeface="Cambria Math" panose="02040503050406030204" pitchFamily="18" charset="0"/>
                          </a:rPr>
                          <m:t>𝑛</m:t>
                        </m:r>
                      </m:sup>
                    </m:sSup>
                  </m:oMath>
                </a14:m>
                <a:r>
                  <a:rPr lang="en-US" dirty="0"/>
                  <a:t> which satisfies </a:t>
                </a:r>
                <a14:m>
                  <m:oMath xmlns:m="http://schemas.openxmlformats.org/officeDocument/2006/math">
                    <m:r>
                      <a:rPr lang="en-US" b="1">
                        <a:latin typeface="Cambria Math" panose="02040503050406030204" pitchFamily="18" charset="0"/>
                      </a:rPr>
                      <m:t>𝐀𝐱</m:t>
                    </m:r>
                    <m:r>
                      <a:rPr lang="en-US" b="1">
                        <a:latin typeface="Cambria Math" panose="02040503050406030204" pitchFamily="18" charset="0"/>
                      </a:rPr>
                      <m:t>=</m:t>
                    </m:r>
                    <m:r>
                      <a:rPr lang="en-US" b="1">
                        <a:latin typeface="Cambria Math" panose="02040503050406030204" pitchFamily="18" charset="0"/>
                      </a:rPr>
                      <m:t>𝐛</m:t>
                    </m:r>
                  </m:oMath>
                </a14:m>
                <a:r>
                  <a:rPr lang="en-US" dirty="0"/>
                  <a:t> and </a:t>
                </a:r>
                <a14:m>
                  <m:oMath xmlns:m="http://schemas.openxmlformats.org/officeDocument/2006/math">
                    <m:r>
                      <a:rPr lang="en-US" b="1">
                        <a:latin typeface="Cambria Math" panose="02040503050406030204" pitchFamily="18" charset="0"/>
                      </a:rPr>
                      <m:t>𝐱</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𝟎</m:t>
                    </m:r>
                  </m:oMath>
                </a14:m>
                <a:r>
                  <a:rPr lang="en-US" dirty="0"/>
                  <a:t> is a </a:t>
                </a:r>
                <a:r>
                  <a:rPr lang="en-US" i="1" dirty="0"/>
                  <a:t>feasible solution </a:t>
                </a:r>
                <a:r>
                  <a:rPr lang="en-US" dirty="0"/>
                  <a:t>of the LP</a:t>
                </a:r>
              </a:p>
              <a:p>
                <a:pPr marL="0" indent="0">
                  <a:buNone/>
                </a:pPr>
                <a:endParaRPr lang="en-US" dirty="0"/>
              </a:p>
              <a:p>
                <a:r>
                  <a:rPr lang="en-US" dirty="0"/>
                  <a:t>The set of all feasible solutions:	</a:t>
                </a:r>
                <a:r>
                  <a:rPr lang="en-US" i="1" dirty="0"/>
                  <a:t>feasible region</a:t>
                </a:r>
              </a:p>
              <a:p>
                <a:pPr marL="0" indent="0">
                  <a:buNone/>
                </a:pPr>
                <a:endParaRPr lang="en-US" dirty="0"/>
              </a:p>
              <a:p>
                <a:r>
                  <a:rPr lang="en-US" dirty="0"/>
                  <a:t>If the feasible region does not exist, the LP problem is an </a:t>
                </a:r>
                <a:r>
                  <a:rPr lang="en-US" i="1" dirty="0"/>
                  <a:t>infeasible</a:t>
                </a:r>
                <a:r>
                  <a:rPr lang="en-US" dirty="0"/>
                  <a:t> problem</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3116"/>
                </a:stretch>
              </a:blipFill>
            </p:spPr>
            <p:txBody>
              <a:bodyPr/>
              <a:lstStyle/>
              <a:p>
                <a:r>
                  <a:rPr lang="en-US">
                    <a:noFill/>
                  </a:rPr>
                  <a:t> </a:t>
                </a:r>
              </a:p>
            </p:txBody>
          </p:sp>
        </mc:Fallback>
      </mc:AlternateContent>
    </p:spTree>
    <p:extLst>
      <p:ext uri="{BB962C8B-B14F-4D97-AF65-F5344CB8AC3E}">
        <p14:creationId xmlns:p14="http://schemas.microsoft.com/office/powerpoint/2010/main" val="1856593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Dual Theorem</a:t>
            </a:r>
            <a:br>
              <a:rPr lang="en-US" dirty="0"/>
            </a:br>
            <a:r>
              <a:rPr lang="en-US" dirty="0">
                <a:solidFill>
                  <a:srgbClr val="0070C0"/>
                </a:solidFill>
              </a:rPr>
              <a:t>Complementary Slackness Condition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10000"/>
                  </a:lnSpc>
                  <a:spcBef>
                    <a:spcPts val="0"/>
                  </a:spcBef>
                  <a:buNone/>
                </a:pPr>
                <a:r>
                  <a:rPr lang="en-US" sz="2400" u="sng" dirty="0"/>
                  <a:t>Proof</a:t>
                </a:r>
                <a:r>
                  <a:rPr lang="en-US" sz="2400" dirty="0"/>
                  <a:t>: </a:t>
                </a:r>
              </a:p>
              <a:p>
                <a:pPr marL="0" indent="0" algn="just">
                  <a:lnSpc>
                    <a:spcPct val="110000"/>
                  </a:lnSpc>
                  <a:spcBef>
                    <a:spcPts val="0"/>
                  </a:spcBef>
                  <a:buNone/>
                </a:pPr>
                <a:r>
                  <a:rPr lang="en-US" sz="2400" dirty="0"/>
                  <a:t>If </a:t>
                </a:r>
                <a14:m>
                  <m:oMath xmlns:m="http://schemas.openxmlformats.org/officeDocument/2006/math">
                    <m:r>
                      <a:rPr lang="en-US" sz="2400" b="1" smtClean="0">
                        <a:solidFill>
                          <a:schemeClr val="tx1"/>
                        </a:solidFill>
                        <a:latin typeface="Cambria Math" panose="02040503050406030204" pitchFamily="18" charset="0"/>
                      </a:rPr>
                      <m:t>𝐱</m:t>
                    </m:r>
                  </m:oMath>
                </a14:m>
                <a:r>
                  <a:rPr lang="en-US" sz="2400" dirty="0">
                    <a:solidFill>
                      <a:schemeClr val="tx1"/>
                    </a:solidFill>
                  </a:rPr>
                  <a:t> and </a:t>
                </a:r>
                <a14:m>
                  <m:oMath xmlns:m="http://schemas.openxmlformats.org/officeDocument/2006/math">
                    <m:r>
                      <a:rPr lang="en-US" sz="2400" b="1">
                        <a:solidFill>
                          <a:schemeClr val="tx1"/>
                        </a:solidFill>
                        <a:latin typeface="Cambria Math" panose="02040503050406030204" pitchFamily="18" charset="0"/>
                      </a:rPr>
                      <m:t>𝐮</m:t>
                    </m:r>
                  </m:oMath>
                </a14:m>
                <a:r>
                  <a:rPr lang="en-US" sz="2400" dirty="0"/>
                  <a:t> are both feasible, we have:</a:t>
                </a:r>
              </a:p>
              <a:p>
                <a:pPr marL="0" indent="0" algn="just">
                  <a:lnSpc>
                    <a:spcPct val="110000"/>
                  </a:lnSpc>
                  <a:spcBef>
                    <a:spcPts val="0"/>
                  </a:spcBef>
                  <a:buNone/>
                </a:pPr>
                <a:endParaRPr lang="en-US" sz="2400" dirty="0"/>
              </a:p>
              <a:p>
                <a:pPr marL="0" indent="0" algn="just">
                  <a:lnSpc>
                    <a:spcPct val="110000"/>
                  </a:lnSpc>
                  <a:spcBef>
                    <a:spcPts val="0"/>
                  </a:spcBef>
                  <a:buNone/>
                </a:pPr>
                <a:r>
                  <a:rPr lang="en-US" sz="2400" dirty="0"/>
                  <a:t>	</a:t>
                </a:r>
                <a14:m>
                  <m:oMath xmlns:m="http://schemas.openxmlformats.org/officeDocument/2006/math">
                    <m:r>
                      <a:rPr lang="en-US" sz="2400" b="1" i="0" smtClean="0">
                        <a:latin typeface="Cambria Math" panose="02040503050406030204" pitchFamily="18" charset="0"/>
                      </a:rPr>
                      <m:t>𝐀𝐱</m:t>
                    </m:r>
                    <m:r>
                      <a:rPr lang="en-US" sz="2400" b="1" i="0" smtClean="0">
                        <a:latin typeface="Cambria Math" panose="02040503050406030204" pitchFamily="18" charset="0"/>
                      </a:rPr>
                      <m:t>−</m:t>
                    </m:r>
                    <m:r>
                      <a:rPr lang="en-US" sz="2400" b="1" i="0" smtClean="0">
                        <a:latin typeface="Cambria Math" panose="02040503050406030204" pitchFamily="18" charset="0"/>
                      </a:rPr>
                      <m:t>𝐛</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𝟎</m:t>
                    </m:r>
                  </m:oMath>
                </a14:m>
                <a:r>
                  <a:rPr lang="en-US" sz="2400" b="1" dirty="0"/>
                  <a:t>	</a:t>
                </a:r>
                <a14:m>
                  <m:oMath xmlns:m="http://schemas.openxmlformats.org/officeDocument/2006/math">
                    <m:r>
                      <a:rPr lang="en-US" sz="2400" b="1" i="1" smtClean="0">
                        <a:latin typeface="Cambria Math" panose="02040503050406030204" pitchFamily="18" charset="0"/>
                        <a:ea typeface="Cambria Math" panose="02040503050406030204" pitchFamily="18" charset="0"/>
                      </a:rPr>
                      <m:t>⟹</m:t>
                    </m:r>
                  </m:oMath>
                </a14:m>
                <a:r>
                  <a:rPr lang="en-US" sz="2400" b="1" dirty="0"/>
                  <a:t>	 </a:t>
                </a:r>
                <a14:m>
                  <m:oMath xmlns:m="http://schemas.openxmlformats.org/officeDocument/2006/math">
                    <m:sSup>
                      <m:sSupPr>
                        <m:ctrlPr>
                          <a:rPr lang="en-US" sz="2400" b="1" i="1" smtClean="0">
                            <a:latin typeface="Cambria Math" panose="02040503050406030204" pitchFamily="18" charset="0"/>
                          </a:rPr>
                        </m:ctrlPr>
                      </m:sSupPr>
                      <m:e>
                        <m:r>
                          <a:rPr lang="en-US" sz="2400" b="1" i="0" smtClean="0">
                            <a:latin typeface="Cambria Math" panose="02040503050406030204" pitchFamily="18" charset="0"/>
                          </a:rPr>
                          <m:t>𝐮</m:t>
                        </m:r>
                      </m:e>
                      <m:sup>
                        <m:r>
                          <a:rPr lang="en-US" sz="2400" b="0" i="1" smtClean="0">
                            <a:latin typeface="Cambria Math" panose="02040503050406030204" pitchFamily="18" charset="0"/>
                          </a:rPr>
                          <m:t>𝑇</m:t>
                        </m:r>
                      </m:sup>
                    </m:sSup>
                    <m:d>
                      <m:dPr>
                        <m:ctrlPr>
                          <a:rPr lang="en-US" sz="2400" b="1" i="1" smtClean="0">
                            <a:latin typeface="Cambria Math" panose="02040503050406030204" pitchFamily="18" charset="0"/>
                          </a:rPr>
                        </m:ctrlPr>
                      </m:dPr>
                      <m:e>
                        <m:r>
                          <a:rPr lang="en-US" sz="2400" b="1">
                            <a:latin typeface="Cambria Math" panose="02040503050406030204" pitchFamily="18" charset="0"/>
                          </a:rPr>
                          <m:t>𝐀𝐱</m:t>
                        </m:r>
                        <m:r>
                          <a:rPr lang="en-US" sz="2400" b="1">
                            <a:latin typeface="Cambria Math" panose="02040503050406030204" pitchFamily="18" charset="0"/>
                          </a:rPr>
                          <m:t>−</m:t>
                        </m:r>
                        <m:r>
                          <a:rPr lang="en-US" sz="2400" b="1">
                            <a:latin typeface="Cambria Math" panose="02040503050406030204" pitchFamily="18" charset="0"/>
                          </a:rPr>
                          <m:t>𝐛</m:t>
                        </m:r>
                      </m:e>
                    </m:d>
                    <m:r>
                      <a:rPr lang="en-US" sz="2400" i="1">
                        <a:latin typeface="Cambria Math" panose="02040503050406030204" pitchFamily="18" charset="0"/>
                        <a:ea typeface="Cambria Math" panose="02040503050406030204" pitchFamily="18" charset="0"/>
                      </a:rPr>
                      <m:t>≥</m:t>
                    </m:r>
                    <m:r>
                      <a:rPr lang="en-US" sz="2400" b="0" i="1">
                        <a:latin typeface="Cambria Math" panose="02040503050406030204" pitchFamily="18" charset="0"/>
                        <a:ea typeface="Cambria Math" panose="02040503050406030204" pitchFamily="18" charset="0"/>
                      </a:rPr>
                      <m:t>0</m:t>
                    </m:r>
                  </m:oMath>
                </a14:m>
                <a:r>
                  <a:rPr lang="en-US" sz="2400" dirty="0"/>
                  <a:t>	</a:t>
                </a:r>
                <a14:m>
                  <m:oMath xmlns:m="http://schemas.openxmlformats.org/officeDocument/2006/math">
                    <m:r>
                      <a:rPr lang="en-US" sz="2400" b="1" i="1">
                        <a:latin typeface="Cambria Math" panose="02040503050406030204" pitchFamily="18" charset="0"/>
                        <a:ea typeface="Cambria Math" panose="02040503050406030204" pitchFamily="18" charset="0"/>
                      </a:rPr>
                      <m:t>⟹</m:t>
                    </m:r>
                  </m:oMath>
                </a14:m>
                <a:r>
                  <a:rPr lang="en-US" sz="2400" b="1" dirty="0"/>
                  <a:t>	 </a:t>
                </a:r>
                <a14:m>
                  <m:oMath xmlns:m="http://schemas.openxmlformats.org/officeDocument/2006/math">
                    <m:sSup>
                      <m:sSupPr>
                        <m:ctrlPr>
                          <a:rPr lang="en-US" sz="2400" b="1" i="1">
                            <a:latin typeface="Cambria Math" panose="02040503050406030204" pitchFamily="18" charset="0"/>
                          </a:rPr>
                        </m:ctrlPr>
                      </m:sSupPr>
                      <m:e>
                        <m:r>
                          <a:rPr lang="en-US" sz="2400" b="1">
                            <a:latin typeface="Cambria Math" panose="02040503050406030204" pitchFamily="18" charset="0"/>
                          </a:rPr>
                          <m:t>𝐮</m:t>
                        </m:r>
                      </m:e>
                      <m:sup>
                        <m:r>
                          <a:rPr lang="en-US" sz="2400" i="1">
                            <a:latin typeface="Cambria Math" panose="02040503050406030204" pitchFamily="18" charset="0"/>
                          </a:rPr>
                          <m:t>𝑇</m:t>
                        </m:r>
                      </m:sup>
                    </m:sSup>
                    <m:r>
                      <a:rPr lang="en-US" sz="2400" b="1" i="0" smtClean="0">
                        <a:latin typeface="Cambria Math" panose="02040503050406030204" pitchFamily="18" charset="0"/>
                      </a:rPr>
                      <m:t>𝐀𝐱</m:t>
                    </m:r>
                    <m:r>
                      <a:rPr lang="en-US" sz="2400" i="1">
                        <a:latin typeface="Cambria Math" panose="02040503050406030204" pitchFamily="18" charset="0"/>
                        <a:ea typeface="Cambria Math" panose="02040503050406030204" pitchFamily="18" charset="0"/>
                      </a:rPr>
                      <m:t>≥</m:t>
                    </m:r>
                    <m:sSup>
                      <m:sSupPr>
                        <m:ctrlPr>
                          <a:rPr lang="en-US" sz="2400" b="1" i="1">
                            <a:latin typeface="Cambria Math" panose="02040503050406030204" pitchFamily="18" charset="0"/>
                          </a:rPr>
                        </m:ctrlPr>
                      </m:sSupPr>
                      <m:e>
                        <m:r>
                          <a:rPr lang="en-US" sz="2400" b="1">
                            <a:latin typeface="Cambria Math" panose="02040503050406030204" pitchFamily="18" charset="0"/>
                          </a:rPr>
                          <m:t>𝐮</m:t>
                        </m:r>
                      </m:e>
                      <m:sup>
                        <m:r>
                          <a:rPr lang="en-US" sz="2400" i="1">
                            <a:latin typeface="Cambria Math" panose="02040503050406030204" pitchFamily="18" charset="0"/>
                          </a:rPr>
                          <m:t>𝑇</m:t>
                        </m:r>
                      </m:sup>
                    </m:sSup>
                    <m:r>
                      <a:rPr lang="en-US" sz="2400" b="1" i="0" smtClean="0">
                        <a:latin typeface="Cambria Math" panose="02040503050406030204" pitchFamily="18" charset="0"/>
                      </a:rPr>
                      <m:t>𝐛</m:t>
                    </m:r>
                  </m:oMath>
                </a14:m>
                <a:endParaRPr lang="en-US" sz="2400" dirty="0"/>
              </a:p>
              <a:p>
                <a:pPr marL="0" indent="0" algn="just">
                  <a:lnSpc>
                    <a:spcPct val="110000"/>
                  </a:lnSpc>
                  <a:spcBef>
                    <a:spcPts val="0"/>
                  </a:spcBef>
                  <a:buNone/>
                </a:pPr>
                <a:r>
                  <a:rPr lang="en-US" sz="2400" dirty="0"/>
                  <a:t>	</a:t>
                </a:r>
                <a14:m>
                  <m:oMath xmlns:m="http://schemas.openxmlformats.org/officeDocument/2006/math">
                    <m:sSup>
                      <m:sSupPr>
                        <m:ctrlPr>
                          <a:rPr lang="en-US" sz="2400" b="1" i="1" smtClean="0">
                            <a:latin typeface="Cambria Math" panose="02040503050406030204" pitchFamily="18" charset="0"/>
                          </a:rPr>
                        </m:ctrlPr>
                      </m:sSupPr>
                      <m:e>
                        <m:r>
                          <a:rPr lang="en-US" sz="2400" b="1" i="0" smtClean="0">
                            <a:latin typeface="Cambria Math" panose="02040503050406030204" pitchFamily="18" charset="0"/>
                          </a:rPr>
                          <m:t>𝐀</m:t>
                        </m:r>
                      </m:e>
                      <m:sup>
                        <m:r>
                          <a:rPr lang="en-US" sz="2400" b="0" i="1" smtClean="0">
                            <a:latin typeface="Cambria Math" panose="02040503050406030204" pitchFamily="18" charset="0"/>
                          </a:rPr>
                          <m:t>𝑇</m:t>
                        </m:r>
                      </m:sup>
                    </m:sSup>
                    <m:r>
                      <a:rPr lang="en-US" sz="2400" b="1" i="0" smtClean="0">
                        <a:latin typeface="Cambria Math" panose="02040503050406030204" pitchFamily="18" charset="0"/>
                      </a:rPr>
                      <m:t>𝐮</m:t>
                    </m:r>
                    <m:r>
                      <a:rPr lang="en-US" sz="2400" b="1">
                        <a:latin typeface="Cambria Math" panose="02040503050406030204" pitchFamily="18" charset="0"/>
                      </a:rPr>
                      <m:t>−</m:t>
                    </m:r>
                    <m:r>
                      <a:rPr lang="en-US" sz="2400" b="1" i="0" smtClean="0">
                        <a:latin typeface="Cambria Math" panose="02040503050406030204" pitchFamily="18" charset="0"/>
                      </a:rPr>
                      <m:t>𝐜</m:t>
                    </m:r>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𝟎</m:t>
                    </m:r>
                  </m:oMath>
                </a14:m>
                <a:r>
                  <a:rPr lang="en-US" sz="2400" dirty="0"/>
                  <a:t>	</a:t>
                </a:r>
                <a14:m>
                  <m:oMath xmlns:m="http://schemas.openxmlformats.org/officeDocument/2006/math">
                    <m:r>
                      <a:rPr lang="en-US" sz="2400" b="1" i="1">
                        <a:latin typeface="Cambria Math" panose="02040503050406030204" pitchFamily="18" charset="0"/>
                        <a:ea typeface="Cambria Math" panose="02040503050406030204" pitchFamily="18" charset="0"/>
                      </a:rPr>
                      <m:t>⟹</m:t>
                    </m:r>
                  </m:oMath>
                </a14:m>
                <a:r>
                  <a:rPr lang="en-US" sz="2400" b="1" dirty="0"/>
                  <a:t>	 </a:t>
                </a:r>
                <a14:m>
                  <m:oMath xmlns:m="http://schemas.openxmlformats.org/officeDocument/2006/math">
                    <m:sSup>
                      <m:sSupPr>
                        <m:ctrlPr>
                          <a:rPr lang="en-US" sz="2400" b="1" i="1">
                            <a:latin typeface="Cambria Math" panose="02040503050406030204" pitchFamily="18" charset="0"/>
                          </a:rPr>
                        </m:ctrlPr>
                      </m:sSupPr>
                      <m:e>
                        <m:d>
                          <m:dPr>
                            <m:ctrlPr>
                              <a:rPr lang="en-US" sz="2400" b="1" i="1" smtClean="0">
                                <a:latin typeface="Cambria Math" panose="02040503050406030204" pitchFamily="18" charset="0"/>
                              </a:rPr>
                            </m:ctrlPr>
                          </m:dPr>
                          <m:e>
                            <m:sSup>
                              <m:sSupPr>
                                <m:ctrlPr>
                                  <a:rPr lang="en-US" sz="2400" b="1" i="1">
                                    <a:latin typeface="Cambria Math" panose="02040503050406030204" pitchFamily="18" charset="0"/>
                                  </a:rPr>
                                </m:ctrlPr>
                              </m:sSupPr>
                              <m:e>
                                <m:r>
                                  <a:rPr lang="en-US" sz="2400" b="1">
                                    <a:latin typeface="Cambria Math" panose="02040503050406030204" pitchFamily="18" charset="0"/>
                                  </a:rPr>
                                  <m:t>𝐀</m:t>
                                </m:r>
                              </m:e>
                              <m:sup>
                                <m:r>
                                  <a:rPr lang="en-US" sz="2400" i="1">
                                    <a:latin typeface="Cambria Math" panose="02040503050406030204" pitchFamily="18" charset="0"/>
                                  </a:rPr>
                                  <m:t>𝑇</m:t>
                                </m:r>
                              </m:sup>
                            </m:sSup>
                            <m:r>
                              <a:rPr lang="en-US" sz="2400" b="1">
                                <a:latin typeface="Cambria Math" panose="02040503050406030204" pitchFamily="18" charset="0"/>
                              </a:rPr>
                              <m:t>𝐮</m:t>
                            </m:r>
                            <m:r>
                              <a:rPr lang="en-US" sz="2400" b="1">
                                <a:latin typeface="Cambria Math" panose="02040503050406030204" pitchFamily="18" charset="0"/>
                              </a:rPr>
                              <m:t>−</m:t>
                            </m:r>
                            <m:r>
                              <a:rPr lang="en-US" sz="2400" b="1">
                                <a:latin typeface="Cambria Math" panose="02040503050406030204" pitchFamily="18" charset="0"/>
                              </a:rPr>
                              <m:t>𝐜</m:t>
                            </m:r>
                          </m:e>
                        </m:d>
                      </m:e>
                      <m:sup>
                        <m:r>
                          <a:rPr lang="en-US" sz="2400" i="1">
                            <a:latin typeface="Cambria Math" panose="02040503050406030204" pitchFamily="18" charset="0"/>
                          </a:rPr>
                          <m:t>𝑇</m:t>
                        </m:r>
                      </m:sup>
                    </m:sSup>
                    <m:r>
                      <a:rPr lang="en-US" sz="2400" b="1" i="0" smtClean="0">
                        <a:latin typeface="Cambria Math" panose="02040503050406030204" pitchFamily="18" charset="0"/>
                      </a:rPr>
                      <m:t>𝐱</m:t>
                    </m:r>
                    <m:r>
                      <a:rPr lang="en-US" sz="2400" b="1"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oMath>
                </a14:m>
                <a:r>
                  <a:rPr lang="en-US" sz="2400" dirty="0"/>
                  <a:t>	</a:t>
                </a:r>
                <a14:m>
                  <m:oMath xmlns:m="http://schemas.openxmlformats.org/officeDocument/2006/math">
                    <m:r>
                      <a:rPr lang="en-US" sz="2400" b="1" i="1">
                        <a:latin typeface="Cambria Math" panose="02040503050406030204" pitchFamily="18" charset="0"/>
                        <a:ea typeface="Cambria Math" panose="02040503050406030204" pitchFamily="18" charset="0"/>
                      </a:rPr>
                      <m:t>⟹</m:t>
                    </m:r>
                  </m:oMath>
                </a14:m>
                <a:r>
                  <a:rPr lang="en-US" sz="2400" b="1" dirty="0"/>
                  <a:t>	 </a:t>
                </a:r>
                <a14:m>
                  <m:oMath xmlns:m="http://schemas.openxmlformats.org/officeDocument/2006/math">
                    <m:sSup>
                      <m:sSupPr>
                        <m:ctrlPr>
                          <a:rPr lang="en-US" sz="2400" b="1" i="1">
                            <a:latin typeface="Cambria Math" panose="02040503050406030204" pitchFamily="18" charset="0"/>
                          </a:rPr>
                        </m:ctrlPr>
                      </m:sSupPr>
                      <m:e>
                        <m:r>
                          <a:rPr lang="en-US" sz="2400" b="1">
                            <a:latin typeface="Cambria Math" panose="02040503050406030204" pitchFamily="18" charset="0"/>
                          </a:rPr>
                          <m:t>𝐮</m:t>
                        </m:r>
                      </m:e>
                      <m:sup>
                        <m:r>
                          <a:rPr lang="en-US" sz="2400" i="1">
                            <a:latin typeface="Cambria Math" panose="02040503050406030204" pitchFamily="18" charset="0"/>
                          </a:rPr>
                          <m:t>𝑇</m:t>
                        </m:r>
                      </m:sup>
                    </m:sSup>
                    <m:r>
                      <a:rPr lang="en-US" sz="2400" b="1">
                        <a:latin typeface="Cambria Math" panose="02040503050406030204" pitchFamily="18" charset="0"/>
                      </a:rPr>
                      <m:t>𝐀𝐱</m:t>
                    </m:r>
                    <m:r>
                      <a:rPr lang="en-US" sz="2400" b="1" i="1" smtClean="0">
                        <a:latin typeface="Cambria Math" panose="02040503050406030204" pitchFamily="18" charset="0"/>
                        <a:ea typeface="Cambria Math" panose="02040503050406030204" pitchFamily="18" charset="0"/>
                      </a:rPr>
                      <m:t>≤</m:t>
                    </m:r>
                    <m:sSup>
                      <m:sSupPr>
                        <m:ctrlPr>
                          <a:rPr lang="en-US" sz="2400" b="1" i="1">
                            <a:latin typeface="Cambria Math" panose="02040503050406030204" pitchFamily="18" charset="0"/>
                          </a:rPr>
                        </m:ctrlPr>
                      </m:sSupPr>
                      <m:e>
                        <m:r>
                          <a:rPr lang="en-US" sz="2400" b="1" i="0" smtClean="0">
                            <a:latin typeface="Cambria Math" panose="02040503050406030204" pitchFamily="18" charset="0"/>
                          </a:rPr>
                          <m:t>𝐜</m:t>
                        </m:r>
                      </m:e>
                      <m:sup>
                        <m:r>
                          <a:rPr lang="en-US" sz="2400" i="1">
                            <a:latin typeface="Cambria Math" panose="02040503050406030204" pitchFamily="18" charset="0"/>
                          </a:rPr>
                          <m:t>𝑇</m:t>
                        </m:r>
                      </m:sup>
                    </m:sSup>
                    <m:r>
                      <a:rPr lang="en-US" sz="2400" b="1" i="0" smtClean="0">
                        <a:latin typeface="Cambria Math" panose="02040503050406030204" pitchFamily="18" charset="0"/>
                      </a:rPr>
                      <m:t>𝐱</m:t>
                    </m:r>
                  </m:oMath>
                </a14:m>
                <a:endParaRPr lang="en-US" sz="2400" dirty="0"/>
              </a:p>
              <a:p>
                <a:pPr marL="0" indent="0" algn="just">
                  <a:lnSpc>
                    <a:spcPct val="110000"/>
                  </a:lnSpc>
                  <a:spcBef>
                    <a:spcPts val="0"/>
                  </a:spcBef>
                  <a:buNone/>
                </a:pPr>
                <a:endParaRPr lang="en-US" sz="2400" dirty="0"/>
              </a:p>
              <a:p>
                <a:pPr marL="457200" indent="-457200" algn="just">
                  <a:lnSpc>
                    <a:spcPct val="110000"/>
                  </a:lnSpc>
                  <a:spcBef>
                    <a:spcPts val="0"/>
                  </a:spcBef>
                  <a:buFont typeface="+mj-lt"/>
                  <a:buAutoNum type="arabicPeriod"/>
                </a:pPr>
                <a:r>
                  <a:rPr lang="en-US" sz="2400" dirty="0"/>
                  <a:t>If </a:t>
                </a:r>
                <a14:m>
                  <m:oMath xmlns:m="http://schemas.openxmlformats.org/officeDocument/2006/math">
                    <m:r>
                      <a:rPr lang="en-US" sz="2400" b="1">
                        <a:latin typeface="Cambria Math" panose="02040503050406030204" pitchFamily="18" charset="0"/>
                      </a:rPr>
                      <m:t>𝐱</m:t>
                    </m:r>
                  </m:oMath>
                </a14:m>
                <a:r>
                  <a:rPr lang="en-US" sz="2400" dirty="0"/>
                  <a:t> and </a:t>
                </a:r>
                <a14:m>
                  <m:oMath xmlns:m="http://schemas.openxmlformats.org/officeDocument/2006/math">
                    <m:r>
                      <a:rPr lang="en-US" sz="2400" b="1">
                        <a:latin typeface="Cambria Math" panose="02040503050406030204" pitchFamily="18" charset="0"/>
                      </a:rPr>
                      <m:t>𝐮</m:t>
                    </m:r>
                  </m:oMath>
                </a14:m>
                <a:r>
                  <a:rPr lang="en-US" sz="2400" dirty="0"/>
                  <a:t> are both optimal, we have: </a:t>
                </a:r>
                <a14:m>
                  <m:oMath xmlns:m="http://schemas.openxmlformats.org/officeDocument/2006/math">
                    <m:sSup>
                      <m:sSupPr>
                        <m:ctrlPr>
                          <a:rPr lang="en-US" sz="2400" b="1" i="1">
                            <a:latin typeface="Cambria Math" panose="02040503050406030204" pitchFamily="18" charset="0"/>
                          </a:rPr>
                        </m:ctrlPr>
                      </m:sSupPr>
                      <m:e>
                        <m:r>
                          <a:rPr lang="en-US" sz="2400" b="1">
                            <a:latin typeface="Cambria Math" panose="02040503050406030204" pitchFamily="18" charset="0"/>
                          </a:rPr>
                          <m:t>𝐮</m:t>
                        </m:r>
                      </m:e>
                      <m:sup>
                        <m:r>
                          <a:rPr lang="en-US" sz="2400" i="1">
                            <a:latin typeface="Cambria Math" panose="02040503050406030204" pitchFamily="18" charset="0"/>
                          </a:rPr>
                          <m:t>𝑇</m:t>
                        </m:r>
                      </m:sup>
                    </m:sSup>
                    <m:r>
                      <a:rPr lang="en-US" sz="2400" b="1">
                        <a:latin typeface="Cambria Math" panose="02040503050406030204" pitchFamily="18" charset="0"/>
                      </a:rPr>
                      <m:t>𝐛</m:t>
                    </m:r>
                    <m:r>
                      <a:rPr lang="en-US" sz="2400" b="1" i="0" smtClean="0">
                        <a:latin typeface="Cambria Math" panose="02040503050406030204" pitchFamily="18" charset="0"/>
                      </a:rPr>
                      <m:t>=</m:t>
                    </m:r>
                    <m:sSup>
                      <m:sSupPr>
                        <m:ctrlPr>
                          <a:rPr lang="en-US" sz="2400" b="1" i="1">
                            <a:latin typeface="Cambria Math" panose="02040503050406030204" pitchFamily="18" charset="0"/>
                          </a:rPr>
                        </m:ctrlPr>
                      </m:sSupPr>
                      <m:e>
                        <m:r>
                          <a:rPr lang="en-US" sz="2400" b="1">
                            <a:latin typeface="Cambria Math" panose="02040503050406030204" pitchFamily="18" charset="0"/>
                          </a:rPr>
                          <m:t>𝐜</m:t>
                        </m:r>
                      </m:e>
                      <m:sup>
                        <m:r>
                          <a:rPr lang="en-US" sz="2400" i="1">
                            <a:latin typeface="Cambria Math" panose="02040503050406030204" pitchFamily="18" charset="0"/>
                          </a:rPr>
                          <m:t>𝑇</m:t>
                        </m:r>
                      </m:sup>
                    </m:sSup>
                    <m:r>
                      <a:rPr lang="en-US" sz="2400" b="1">
                        <a:latin typeface="Cambria Math" panose="02040503050406030204" pitchFamily="18" charset="0"/>
                      </a:rPr>
                      <m:t>𝐱</m:t>
                    </m:r>
                  </m:oMath>
                </a14:m>
                <a:r>
                  <a:rPr lang="en-US" sz="2400" dirty="0"/>
                  <a:t>, and hence, 	</a:t>
                </a:r>
                <a:r>
                  <a:rPr lang="en-US" sz="2400" b="1" dirty="0"/>
                  <a:t> </a:t>
                </a:r>
                <a14:m>
                  <m:oMath xmlns:m="http://schemas.openxmlformats.org/officeDocument/2006/math">
                    <m:sSup>
                      <m:sSupPr>
                        <m:ctrlPr>
                          <a:rPr lang="en-US" sz="2400" b="1" i="1">
                            <a:latin typeface="Cambria Math" panose="02040503050406030204" pitchFamily="18" charset="0"/>
                          </a:rPr>
                        </m:ctrlPr>
                      </m:sSupPr>
                      <m:e>
                        <m:r>
                          <a:rPr lang="en-US" sz="2400" b="1">
                            <a:latin typeface="Cambria Math" panose="02040503050406030204" pitchFamily="18" charset="0"/>
                          </a:rPr>
                          <m:t>𝐮</m:t>
                        </m:r>
                      </m:e>
                      <m:sup>
                        <m:r>
                          <a:rPr lang="en-US" sz="2400" i="1">
                            <a:latin typeface="Cambria Math" panose="02040503050406030204" pitchFamily="18" charset="0"/>
                          </a:rPr>
                          <m:t>𝑇</m:t>
                        </m:r>
                      </m:sup>
                    </m:sSup>
                    <m:d>
                      <m:dPr>
                        <m:ctrlPr>
                          <a:rPr lang="en-US" sz="2400" b="1" i="1">
                            <a:latin typeface="Cambria Math" panose="02040503050406030204" pitchFamily="18" charset="0"/>
                          </a:rPr>
                        </m:ctrlPr>
                      </m:dPr>
                      <m:e>
                        <m:r>
                          <a:rPr lang="en-US" sz="2400" b="1">
                            <a:latin typeface="Cambria Math" panose="02040503050406030204" pitchFamily="18" charset="0"/>
                          </a:rPr>
                          <m:t>𝐀𝐱</m:t>
                        </m:r>
                        <m:r>
                          <a:rPr lang="en-US" sz="2400" b="1">
                            <a:latin typeface="Cambria Math" panose="02040503050406030204" pitchFamily="18" charset="0"/>
                          </a:rPr>
                          <m:t>−</m:t>
                        </m:r>
                        <m:r>
                          <a:rPr lang="en-US" sz="2400" b="1">
                            <a:latin typeface="Cambria Math" panose="02040503050406030204" pitchFamily="18" charset="0"/>
                          </a:rPr>
                          <m:t>𝐛</m:t>
                        </m:r>
                      </m:e>
                    </m:d>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0 </m:t>
                    </m:r>
                  </m:oMath>
                </a14:m>
                <a:r>
                  <a:rPr lang="en-US" sz="2400" dirty="0"/>
                  <a:t>and </a:t>
                </a:r>
                <a14:m>
                  <m:oMath xmlns:m="http://schemas.openxmlformats.org/officeDocument/2006/math">
                    <m:sSup>
                      <m:sSupPr>
                        <m:ctrlPr>
                          <a:rPr lang="en-US" sz="2400" b="1" i="1">
                            <a:latin typeface="Cambria Math" panose="02040503050406030204" pitchFamily="18" charset="0"/>
                          </a:rPr>
                        </m:ctrlPr>
                      </m:sSupPr>
                      <m:e>
                        <m:d>
                          <m:dPr>
                            <m:ctrlPr>
                              <a:rPr lang="en-US" sz="2400" b="1" i="1">
                                <a:latin typeface="Cambria Math" panose="02040503050406030204" pitchFamily="18" charset="0"/>
                              </a:rPr>
                            </m:ctrlPr>
                          </m:dPr>
                          <m:e>
                            <m:sSup>
                              <m:sSupPr>
                                <m:ctrlPr>
                                  <a:rPr lang="en-US" sz="2400" b="1" i="1">
                                    <a:latin typeface="Cambria Math" panose="02040503050406030204" pitchFamily="18" charset="0"/>
                                  </a:rPr>
                                </m:ctrlPr>
                              </m:sSupPr>
                              <m:e>
                                <m:r>
                                  <a:rPr lang="en-US" sz="2400" b="1">
                                    <a:latin typeface="Cambria Math" panose="02040503050406030204" pitchFamily="18" charset="0"/>
                                  </a:rPr>
                                  <m:t>𝐀</m:t>
                                </m:r>
                              </m:e>
                              <m:sup>
                                <m:r>
                                  <a:rPr lang="en-US" sz="2400" i="1">
                                    <a:latin typeface="Cambria Math" panose="02040503050406030204" pitchFamily="18" charset="0"/>
                                  </a:rPr>
                                  <m:t>𝑇</m:t>
                                </m:r>
                              </m:sup>
                            </m:sSup>
                            <m:r>
                              <a:rPr lang="en-US" sz="2400" b="1">
                                <a:latin typeface="Cambria Math" panose="02040503050406030204" pitchFamily="18" charset="0"/>
                              </a:rPr>
                              <m:t>𝐮</m:t>
                            </m:r>
                            <m:r>
                              <a:rPr lang="en-US" sz="2400" b="1">
                                <a:latin typeface="Cambria Math" panose="02040503050406030204" pitchFamily="18" charset="0"/>
                              </a:rPr>
                              <m:t>−</m:t>
                            </m:r>
                            <m:r>
                              <a:rPr lang="en-US" sz="2400" b="1">
                                <a:latin typeface="Cambria Math" panose="02040503050406030204" pitchFamily="18" charset="0"/>
                              </a:rPr>
                              <m:t>𝐜</m:t>
                            </m:r>
                          </m:e>
                        </m:d>
                      </m:e>
                      <m:sup>
                        <m:r>
                          <a:rPr lang="en-US" sz="2400" i="1">
                            <a:latin typeface="Cambria Math" panose="02040503050406030204" pitchFamily="18" charset="0"/>
                          </a:rPr>
                          <m:t>𝑇</m:t>
                        </m:r>
                      </m:sup>
                    </m:sSup>
                    <m:r>
                      <a:rPr lang="en-US" sz="2400" b="1">
                        <a:latin typeface="Cambria Math" panose="02040503050406030204" pitchFamily="18" charset="0"/>
                      </a:rPr>
                      <m:t>𝐱</m:t>
                    </m:r>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oMath>
                </a14:m>
                <a:endParaRPr lang="en-US" sz="2400" dirty="0"/>
              </a:p>
              <a:p>
                <a:pPr marL="457200" indent="-457200" algn="just">
                  <a:lnSpc>
                    <a:spcPct val="110000"/>
                  </a:lnSpc>
                  <a:spcBef>
                    <a:spcPts val="0"/>
                  </a:spcBef>
                  <a:buFont typeface="+mj-lt"/>
                  <a:buAutoNum type="arabicPeriod"/>
                </a:pPr>
                <a:r>
                  <a:rPr lang="en-US" sz="2400" dirty="0"/>
                  <a:t>If  </a:t>
                </a:r>
                <a14:m>
                  <m:oMath xmlns:m="http://schemas.openxmlformats.org/officeDocument/2006/math">
                    <m:sSup>
                      <m:sSupPr>
                        <m:ctrlPr>
                          <a:rPr lang="en-US" sz="2400" b="1" i="1">
                            <a:latin typeface="Cambria Math" panose="02040503050406030204" pitchFamily="18" charset="0"/>
                          </a:rPr>
                        </m:ctrlPr>
                      </m:sSupPr>
                      <m:e>
                        <m:r>
                          <a:rPr lang="en-US" sz="2400" b="1">
                            <a:latin typeface="Cambria Math" panose="02040503050406030204" pitchFamily="18" charset="0"/>
                          </a:rPr>
                          <m:t>𝐮</m:t>
                        </m:r>
                      </m:e>
                      <m:sup>
                        <m:r>
                          <a:rPr lang="en-US" sz="2400" i="1">
                            <a:latin typeface="Cambria Math" panose="02040503050406030204" pitchFamily="18" charset="0"/>
                          </a:rPr>
                          <m:t>𝑇</m:t>
                        </m:r>
                      </m:sup>
                    </m:sSup>
                    <m:d>
                      <m:dPr>
                        <m:ctrlPr>
                          <a:rPr lang="en-US" sz="2400" b="1" i="1">
                            <a:latin typeface="Cambria Math" panose="02040503050406030204" pitchFamily="18" charset="0"/>
                          </a:rPr>
                        </m:ctrlPr>
                      </m:dPr>
                      <m:e>
                        <m:r>
                          <a:rPr lang="en-US" sz="2400" b="1">
                            <a:latin typeface="Cambria Math" panose="02040503050406030204" pitchFamily="18" charset="0"/>
                          </a:rPr>
                          <m:t>𝐀𝐱</m:t>
                        </m:r>
                        <m:r>
                          <a:rPr lang="en-US" sz="2400" b="1">
                            <a:latin typeface="Cambria Math" panose="02040503050406030204" pitchFamily="18" charset="0"/>
                          </a:rPr>
                          <m:t>−</m:t>
                        </m:r>
                        <m:r>
                          <a:rPr lang="en-US" sz="2400" b="1">
                            <a:latin typeface="Cambria Math" panose="02040503050406030204" pitchFamily="18" charset="0"/>
                          </a:rPr>
                          <m:t>𝐛</m:t>
                        </m:r>
                      </m:e>
                    </m:d>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0 </m:t>
                    </m:r>
                  </m:oMath>
                </a14:m>
                <a:r>
                  <a:rPr lang="en-US" sz="2400" dirty="0"/>
                  <a:t>and </a:t>
                </a:r>
                <a14:m>
                  <m:oMath xmlns:m="http://schemas.openxmlformats.org/officeDocument/2006/math">
                    <m:sSup>
                      <m:sSupPr>
                        <m:ctrlPr>
                          <a:rPr lang="en-US" sz="2400" b="1" i="1">
                            <a:latin typeface="Cambria Math" panose="02040503050406030204" pitchFamily="18" charset="0"/>
                          </a:rPr>
                        </m:ctrlPr>
                      </m:sSupPr>
                      <m:e>
                        <m:d>
                          <m:dPr>
                            <m:ctrlPr>
                              <a:rPr lang="en-US" sz="2400" b="1" i="1">
                                <a:latin typeface="Cambria Math" panose="02040503050406030204" pitchFamily="18" charset="0"/>
                              </a:rPr>
                            </m:ctrlPr>
                          </m:dPr>
                          <m:e>
                            <m:sSup>
                              <m:sSupPr>
                                <m:ctrlPr>
                                  <a:rPr lang="en-US" sz="2400" b="1" i="1">
                                    <a:latin typeface="Cambria Math" panose="02040503050406030204" pitchFamily="18" charset="0"/>
                                  </a:rPr>
                                </m:ctrlPr>
                              </m:sSupPr>
                              <m:e>
                                <m:r>
                                  <a:rPr lang="en-US" sz="2400" b="1">
                                    <a:latin typeface="Cambria Math" panose="02040503050406030204" pitchFamily="18" charset="0"/>
                                  </a:rPr>
                                  <m:t>𝐀</m:t>
                                </m:r>
                              </m:e>
                              <m:sup>
                                <m:r>
                                  <a:rPr lang="en-US" sz="2400" i="1">
                                    <a:latin typeface="Cambria Math" panose="02040503050406030204" pitchFamily="18" charset="0"/>
                                  </a:rPr>
                                  <m:t>𝑇</m:t>
                                </m:r>
                              </m:sup>
                            </m:sSup>
                            <m:r>
                              <a:rPr lang="en-US" sz="2400" b="1">
                                <a:latin typeface="Cambria Math" panose="02040503050406030204" pitchFamily="18" charset="0"/>
                              </a:rPr>
                              <m:t>𝐮</m:t>
                            </m:r>
                            <m:r>
                              <a:rPr lang="en-US" sz="2400" b="1">
                                <a:latin typeface="Cambria Math" panose="02040503050406030204" pitchFamily="18" charset="0"/>
                              </a:rPr>
                              <m:t>−</m:t>
                            </m:r>
                            <m:r>
                              <a:rPr lang="en-US" sz="2400" b="1">
                                <a:latin typeface="Cambria Math" panose="02040503050406030204" pitchFamily="18" charset="0"/>
                              </a:rPr>
                              <m:t>𝐜</m:t>
                            </m:r>
                          </m:e>
                        </m:d>
                      </m:e>
                      <m:sup>
                        <m:r>
                          <a:rPr lang="en-US" sz="2400" i="1">
                            <a:latin typeface="Cambria Math" panose="02040503050406030204" pitchFamily="18" charset="0"/>
                          </a:rPr>
                          <m:t>𝑇</m:t>
                        </m:r>
                      </m:sup>
                    </m:sSup>
                    <m:r>
                      <a:rPr lang="en-US" sz="2400" b="1">
                        <a:latin typeface="Cambria Math" panose="02040503050406030204" pitchFamily="18" charset="0"/>
                      </a:rPr>
                      <m:t>𝐱</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oMath>
                </a14:m>
                <a:r>
                  <a:rPr lang="en-US" sz="2400" dirty="0"/>
                  <a:t>: </a:t>
                </a:r>
                <a14:m>
                  <m:oMath xmlns:m="http://schemas.openxmlformats.org/officeDocument/2006/math">
                    <m:sSup>
                      <m:sSupPr>
                        <m:ctrlPr>
                          <a:rPr lang="en-US" sz="2400" b="1" i="1">
                            <a:latin typeface="Cambria Math" panose="02040503050406030204" pitchFamily="18" charset="0"/>
                          </a:rPr>
                        </m:ctrlPr>
                      </m:sSupPr>
                      <m:e>
                        <m:r>
                          <a:rPr lang="en-US" sz="2400" b="1">
                            <a:latin typeface="Cambria Math" panose="02040503050406030204" pitchFamily="18" charset="0"/>
                          </a:rPr>
                          <m:t>𝐮</m:t>
                        </m:r>
                      </m:e>
                      <m:sup>
                        <m:r>
                          <a:rPr lang="en-US" sz="2400" i="1">
                            <a:latin typeface="Cambria Math" panose="02040503050406030204" pitchFamily="18" charset="0"/>
                          </a:rPr>
                          <m:t>𝑇</m:t>
                        </m:r>
                      </m:sup>
                    </m:sSup>
                    <m:r>
                      <a:rPr lang="en-US" sz="2400" b="1">
                        <a:latin typeface="Cambria Math" panose="02040503050406030204" pitchFamily="18" charset="0"/>
                      </a:rPr>
                      <m:t>𝐀𝐱</m:t>
                    </m:r>
                    <m:r>
                      <a:rPr lang="en-US" sz="2400" b="1" i="1" smtClean="0">
                        <a:latin typeface="Cambria Math" panose="02040503050406030204" pitchFamily="18" charset="0"/>
                      </a:rPr>
                      <m:t>=</m:t>
                    </m:r>
                    <m:sSup>
                      <m:sSupPr>
                        <m:ctrlPr>
                          <a:rPr lang="en-US" sz="2400" b="1" i="1">
                            <a:latin typeface="Cambria Math" panose="02040503050406030204" pitchFamily="18" charset="0"/>
                          </a:rPr>
                        </m:ctrlPr>
                      </m:sSupPr>
                      <m:e>
                        <m:r>
                          <a:rPr lang="en-US" sz="2400" b="1">
                            <a:latin typeface="Cambria Math" panose="02040503050406030204" pitchFamily="18" charset="0"/>
                          </a:rPr>
                          <m:t>𝐮</m:t>
                        </m:r>
                      </m:e>
                      <m:sup>
                        <m:r>
                          <a:rPr lang="en-US" sz="2400" i="1">
                            <a:latin typeface="Cambria Math" panose="02040503050406030204" pitchFamily="18" charset="0"/>
                          </a:rPr>
                          <m:t>𝑇</m:t>
                        </m:r>
                      </m:sup>
                    </m:sSup>
                    <m:r>
                      <a:rPr lang="en-US" sz="2400" b="1">
                        <a:latin typeface="Cambria Math" panose="02040503050406030204" pitchFamily="18" charset="0"/>
                      </a:rPr>
                      <m:t>𝐛</m:t>
                    </m:r>
                  </m:oMath>
                </a14:m>
                <a:r>
                  <a:rPr lang="en-US" sz="2400" dirty="0"/>
                  <a:t> and </a:t>
                </a:r>
                <a14:m>
                  <m:oMath xmlns:m="http://schemas.openxmlformats.org/officeDocument/2006/math">
                    <m:sSup>
                      <m:sSupPr>
                        <m:ctrlPr>
                          <a:rPr lang="en-US" sz="2400" b="1" i="1">
                            <a:latin typeface="Cambria Math" panose="02040503050406030204" pitchFamily="18" charset="0"/>
                          </a:rPr>
                        </m:ctrlPr>
                      </m:sSupPr>
                      <m:e>
                        <m:r>
                          <a:rPr lang="en-US" sz="2400" b="1">
                            <a:latin typeface="Cambria Math" panose="02040503050406030204" pitchFamily="18" charset="0"/>
                          </a:rPr>
                          <m:t>𝐮</m:t>
                        </m:r>
                      </m:e>
                      <m:sup>
                        <m:r>
                          <a:rPr lang="en-US" sz="2400" i="1">
                            <a:latin typeface="Cambria Math" panose="02040503050406030204" pitchFamily="18" charset="0"/>
                          </a:rPr>
                          <m:t>𝑇</m:t>
                        </m:r>
                      </m:sup>
                    </m:sSup>
                    <m:r>
                      <a:rPr lang="en-US" sz="2400" b="1">
                        <a:latin typeface="Cambria Math" panose="02040503050406030204" pitchFamily="18" charset="0"/>
                      </a:rPr>
                      <m:t>𝐀𝐱</m:t>
                    </m:r>
                    <m:r>
                      <a:rPr lang="en-US" sz="2400" b="1" i="1" smtClean="0">
                        <a:latin typeface="Cambria Math" panose="02040503050406030204" pitchFamily="18" charset="0"/>
                      </a:rPr>
                      <m:t>=</m:t>
                    </m:r>
                    <m:sSup>
                      <m:sSupPr>
                        <m:ctrlPr>
                          <a:rPr lang="en-US" sz="2400" b="1" i="1">
                            <a:latin typeface="Cambria Math" panose="02040503050406030204" pitchFamily="18" charset="0"/>
                          </a:rPr>
                        </m:ctrlPr>
                      </m:sSupPr>
                      <m:e>
                        <m:r>
                          <a:rPr lang="en-US" sz="2400" b="1">
                            <a:latin typeface="Cambria Math" panose="02040503050406030204" pitchFamily="18" charset="0"/>
                          </a:rPr>
                          <m:t>𝐜</m:t>
                        </m:r>
                      </m:e>
                      <m:sup>
                        <m:r>
                          <a:rPr lang="en-US" sz="2400" i="1">
                            <a:latin typeface="Cambria Math" panose="02040503050406030204" pitchFamily="18" charset="0"/>
                          </a:rPr>
                          <m:t>𝑇</m:t>
                        </m:r>
                      </m:sup>
                    </m:sSup>
                    <m:r>
                      <a:rPr lang="en-US" sz="2400" b="1">
                        <a:latin typeface="Cambria Math" panose="02040503050406030204" pitchFamily="18" charset="0"/>
                      </a:rPr>
                      <m:t>𝐱</m:t>
                    </m:r>
                  </m:oMath>
                </a14:m>
                <a:r>
                  <a:rPr lang="en-US" sz="2400" dirty="0"/>
                  <a:t> .  Therefore,</a:t>
                </a:r>
                <a:r>
                  <a:rPr lang="en-US" sz="2400" b="1" dirty="0"/>
                  <a:t> </a:t>
                </a:r>
                <a14:m>
                  <m:oMath xmlns:m="http://schemas.openxmlformats.org/officeDocument/2006/math">
                    <m:r>
                      <a:rPr lang="en-US" sz="2400" b="1">
                        <a:latin typeface="Cambria Math" panose="02040503050406030204" pitchFamily="18" charset="0"/>
                      </a:rPr>
                      <m:t>𝐱</m:t>
                    </m:r>
                  </m:oMath>
                </a14:m>
                <a:r>
                  <a:rPr lang="en-US" sz="2400" dirty="0"/>
                  <a:t> and </a:t>
                </a:r>
                <a14:m>
                  <m:oMath xmlns:m="http://schemas.openxmlformats.org/officeDocument/2006/math">
                    <m:r>
                      <a:rPr lang="en-US" sz="2400" b="1">
                        <a:latin typeface="Cambria Math" panose="02040503050406030204" pitchFamily="18" charset="0"/>
                      </a:rPr>
                      <m:t>𝐮</m:t>
                    </m:r>
                  </m:oMath>
                </a14:m>
                <a:r>
                  <a:rPr lang="en-US" sz="2400" dirty="0"/>
                  <a:t> are both optimal solutions of (</a:t>
                </a:r>
                <a:r>
                  <a:rPr lang="en-US" sz="2400" b="1" dirty="0"/>
                  <a:t>P</a:t>
                </a:r>
                <a:r>
                  <a:rPr lang="en-US" sz="2400" dirty="0"/>
                  <a:t>) and (</a:t>
                </a:r>
                <a:r>
                  <a:rPr lang="en-US" sz="2400" b="1" dirty="0"/>
                  <a:t>D</a:t>
                </a:r>
                <a:r>
                  <a:rPr lang="en-US" sz="2400" dirty="0"/>
                  <a:t>).</a:t>
                </a:r>
              </a:p>
              <a:p>
                <a:pPr marL="0" indent="0" algn="just">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850" r="-881"/>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2010256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Relationship between Primal – Dual Solution</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Consider an iterative of the simplex method applied on a standard LP with the current basis </a:t>
            </a:r>
            <a:r>
              <a:rPr lang="en-US" b="1" dirty="0"/>
              <a:t>B</a:t>
            </a:r>
            <a:r>
              <a:rPr lang="en-US" dirty="0"/>
              <a:t> and the associated simplex table:</a:t>
            </a:r>
          </a:p>
          <a:p>
            <a:pPr marL="0" indent="0" algn="just">
              <a:buNone/>
            </a:pPr>
            <a:endParaRPr lang="en-US" dirty="0"/>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6756F487-F2D0-42B0-AC17-FA12ED944076}"/>
              </a:ext>
            </a:extLst>
          </p:cNvPr>
          <p:cNvPicPr>
            <a:picLocks noChangeAspect="1"/>
          </p:cNvPicPr>
          <p:nvPr/>
        </p:nvPicPr>
        <p:blipFill>
          <a:blip r:embed="rId2"/>
          <a:stretch>
            <a:fillRect/>
          </a:stretch>
        </p:blipFill>
        <p:spPr>
          <a:xfrm>
            <a:off x="1186453" y="3429000"/>
            <a:ext cx="10319747" cy="1835017"/>
          </a:xfrm>
          <a:prstGeom prst="rect">
            <a:avLst/>
          </a:prstGeom>
        </p:spPr>
      </p:pic>
    </p:spTree>
    <p:extLst>
      <p:ext uri="{BB962C8B-B14F-4D97-AF65-F5344CB8AC3E}">
        <p14:creationId xmlns:p14="http://schemas.microsoft.com/office/powerpoint/2010/main" val="82331036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Relationship between Primal – Dual Solution</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algn="just"/>
                <a:r>
                  <a:rPr lang="en-US" dirty="0"/>
                  <a:t>At each step of the simplex algorithm, we keep </a:t>
                </a:r>
                <a14:m>
                  <m:oMath xmlns:m="http://schemas.openxmlformats.org/officeDocument/2006/math">
                    <m:sSup>
                      <m:sSupPr>
                        <m:ctrlPr>
                          <a:rPr lang="en-US" i="1">
                            <a:latin typeface="Cambria Math" panose="02040503050406030204" pitchFamily="18" charset="0"/>
                          </a:rPr>
                        </m:ctrlPr>
                      </m:sSupPr>
                      <m:e>
                        <m:r>
                          <a:rPr lang="en-US" b="1">
                            <a:latin typeface="Cambria Math" panose="02040503050406030204" pitchFamily="18" charset="0"/>
                          </a:rPr>
                          <m:t>𝐁</m:t>
                        </m:r>
                      </m:e>
                      <m:sup>
                        <m:r>
                          <a:rPr lang="en-US" i="1">
                            <a:latin typeface="Cambria Math" panose="02040503050406030204" pitchFamily="18" charset="0"/>
                          </a:rPr>
                          <m:t>−1</m:t>
                        </m:r>
                      </m:sup>
                    </m:sSup>
                    <m:r>
                      <a:rPr lang="en-US" b="1" i="0" smtClean="0">
                        <a:latin typeface="Cambria Math" panose="02040503050406030204" pitchFamily="18" charset="0"/>
                      </a:rPr>
                      <m:t>𝐛</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𝟎</m:t>
                    </m:r>
                  </m:oMath>
                </a14:m>
                <a:r>
                  <a:rPr lang="en-US" dirty="0"/>
                  <a:t> , and thus the basic solution </a:t>
                </a:r>
                <a14:m>
                  <m:oMath xmlns:m="http://schemas.openxmlformats.org/officeDocument/2006/math">
                    <m:r>
                      <a:rPr lang="en-US" b="1" i="0" smtClean="0">
                        <a:latin typeface="Cambria Math" panose="02040503050406030204" pitchFamily="18" charset="0"/>
                      </a:rPr>
                      <m:t>𝐱</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b="1" i="1" smtClean="0">
                                      <a:latin typeface="Cambria Math" panose="02040503050406030204" pitchFamily="18" charset="0"/>
                                    </a:rPr>
                                  </m:ctrlPr>
                                </m:sSubPr>
                                <m:e>
                                  <m:r>
                                    <a:rPr lang="en-US" b="1" i="0" smtClean="0">
                                      <a:latin typeface="Cambria Math" panose="02040503050406030204" pitchFamily="18" charset="0"/>
                                    </a:rPr>
                                    <m:t>𝐱</m:t>
                                  </m:r>
                                </m:e>
                                <m:sub>
                                  <m:r>
                                    <a:rPr lang="en-US" b="1" i="1" smtClean="0">
                                      <a:latin typeface="Cambria Math" panose="02040503050406030204" pitchFamily="18" charset="0"/>
                                    </a:rPr>
                                    <m:t>𝑩</m:t>
                                  </m:r>
                                </m:sub>
                              </m:sSub>
                            </m:e>
                          </m:mr>
                          <m:mr>
                            <m:e>
                              <m:r>
                                <a:rPr lang="en-US" b="1" i="1" smtClean="0">
                                  <a:latin typeface="Cambria Math" panose="02040503050406030204" pitchFamily="18" charset="0"/>
                                </a:rPr>
                                <m:t>𝟎</m:t>
                              </m:r>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p>
                                <m:sSupPr>
                                  <m:ctrlPr>
                                    <a:rPr lang="en-US" i="1">
                                      <a:latin typeface="Cambria Math" panose="02040503050406030204" pitchFamily="18" charset="0"/>
                                    </a:rPr>
                                  </m:ctrlPr>
                                </m:sSupPr>
                                <m:e>
                                  <m:r>
                                    <a:rPr lang="en-US" b="1">
                                      <a:latin typeface="Cambria Math" panose="02040503050406030204" pitchFamily="18" charset="0"/>
                                    </a:rPr>
                                    <m:t>𝐁</m:t>
                                  </m:r>
                                </m:e>
                                <m:sup>
                                  <m:r>
                                    <a:rPr lang="en-US" i="1">
                                      <a:latin typeface="Cambria Math" panose="02040503050406030204" pitchFamily="18" charset="0"/>
                                    </a:rPr>
                                    <m:t>−1</m:t>
                                  </m:r>
                                </m:sup>
                              </m:sSup>
                              <m:r>
                                <a:rPr lang="en-US" b="1">
                                  <a:latin typeface="Cambria Math" panose="02040503050406030204" pitchFamily="18" charset="0"/>
                                </a:rPr>
                                <m:t>𝐛</m:t>
                              </m:r>
                            </m:e>
                          </m:mr>
                          <m:mr>
                            <m:e>
                              <m:r>
                                <a:rPr lang="en-US" b="1" i="1" smtClean="0">
                                  <a:latin typeface="Cambria Math" panose="02040503050406030204" pitchFamily="18" charset="0"/>
                                </a:rPr>
                                <m:t>𝟎</m:t>
                              </m:r>
                            </m:e>
                          </m:mr>
                        </m:m>
                      </m:e>
                    </m:d>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m:t>
                    </m:r>
                  </m:oMath>
                </a14:m>
                <a:r>
                  <a:rPr lang="en-US" dirty="0"/>
                  <a:t>: always feasible.</a:t>
                </a:r>
              </a:p>
              <a:p>
                <a:pPr algn="just"/>
                <a:r>
                  <a:rPr lang="en-US" dirty="0"/>
                  <a:t>Let </a:t>
                </a:r>
                <a14:m>
                  <m:oMath xmlns:m="http://schemas.openxmlformats.org/officeDocument/2006/math">
                    <m:r>
                      <a:rPr lang="en-US" b="1" i="0" smtClean="0">
                        <a:latin typeface="Cambria Math" panose="02040503050406030204" pitchFamily="18" charset="0"/>
                      </a:rPr>
                      <m:t>𝐮</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b="1" i="0" smtClean="0">
                                    <a:latin typeface="Cambria Math" panose="02040503050406030204" pitchFamily="18" charset="0"/>
                                  </a:rPr>
                                  <m:t>𝐜</m:t>
                                </m:r>
                              </m:e>
                              <m:sub>
                                <m:r>
                                  <a:rPr lang="en-US" b="1">
                                    <a:latin typeface="Cambria Math" panose="02040503050406030204" pitchFamily="18" charset="0"/>
                                  </a:rPr>
                                  <m:t>𝐁</m:t>
                                </m:r>
                              </m:sub>
                              <m:sup>
                                <m:r>
                                  <a:rPr lang="en-US" i="1">
                                    <a:latin typeface="Cambria Math" panose="02040503050406030204" pitchFamily="18" charset="0"/>
                                  </a:rPr>
                                  <m:t>𝑇</m:t>
                                </m:r>
                              </m:sup>
                            </m:sSubSup>
                            <m:sSup>
                              <m:sSupPr>
                                <m:ctrlPr>
                                  <a:rPr lang="en-US" i="1">
                                    <a:latin typeface="Cambria Math" panose="02040503050406030204" pitchFamily="18" charset="0"/>
                                  </a:rPr>
                                </m:ctrlPr>
                              </m:sSupPr>
                              <m:e>
                                <m:r>
                                  <a:rPr lang="en-US" b="1">
                                    <a:latin typeface="Cambria Math" panose="02040503050406030204" pitchFamily="18" charset="0"/>
                                  </a:rPr>
                                  <m:t>𝐁</m:t>
                                </m:r>
                              </m:e>
                              <m:sup>
                                <m:r>
                                  <a:rPr lang="en-US" i="1">
                                    <a:latin typeface="Cambria Math" panose="02040503050406030204" pitchFamily="18" charset="0"/>
                                  </a:rPr>
                                  <m:t>−1</m:t>
                                </m:r>
                              </m:sup>
                            </m:sSup>
                          </m:e>
                        </m:d>
                      </m:e>
                      <m:sup>
                        <m:r>
                          <a:rPr lang="en-US" b="0" i="1" smtClean="0">
                            <a:latin typeface="Cambria Math" panose="02040503050406030204" pitchFamily="18" charset="0"/>
                          </a:rPr>
                          <m:t>𝑇</m:t>
                        </m:r>
                      </m:sup>
                    </m:sSup>
                  </m:oMath>
                </a14:m>
                <a:r>
                  <a:rPr lang="en-US" dirty="0"/>
                  <a:t> then </a:t>
                </a:r>
                <a14:m>
                  <m:oMath xmlns:m="http://schemas.openxmlformats.org/officeDocument/2006/math">
                    <m:r>
                      <a:rPr lang="en-US" b="1">
                        <a:latin typeface="Cambria Math" panose="02040503050406030204" pitchFamily="18" charset="0"/>
                      </a:rPr>
                      <m:t>𝐮</m:t>
                    </m:r>
                  </m:oMath>
                </a14:m>
                <a:r>
                  <a:rPr lang="en-US" dirty="0"/>
                  <a:t> is </a:t>
                </a:r>
                <a:r>
                  <a:rPr lang="en-US" i="1" dirty="0">
                    <a:solidFill>
                      <a:srgbClr val="FF0000"/>
                    </a:solidFill>
                  </a:rPr>
                  <a:t>dual feasible </a:t>
                </a:r>
                <a:r>
                  <a:rPr lang="en-US" dirty="0"/>
                  <a:t>if and only if </a:t>
                </a:r>
                <a14:m>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𝐀</m:t>
                        </m:r>
                      </m:e>
                      <m:sup>
                        <m:r>
                          <a:rPr lang="en-US" i="1">
                            <a:latin typeface="Cambria Math" panose="02040503050406030204" pitchFamily="18" charset="0"/>
                          </a:rPr>
                          <m:t>𝑇</m:t>
                        </m:r>
                      </m:sup>
                    </m:sSup>
                    <m:r>
                      <a:rPr lang="en-US" b="1" i="0" smtClean="0">
                        <a:latin typeface="Cambria Math" panose="02040503050406030204" pitchFamily="18" charset="0"/>
                      </a:rPr>
                      <m:t>𝐮</m:t>
                    </m:r>
                    <m:r>
                      <a:rPr lang="en-US" b="1" i="1">
                        <a:latin typeface="Cambria Math" panose="02040503050406030204" pitchFamily="18" charset="0"/>
                      </a:rPr>
                      <m:t> </m:t>
                    </m:r>
                    <m:r>
                      <a:rPr lang="en-US" b="1" i="1">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𝐜</m:t>
                    </m:r>
                  </m:oMath>
                </a14:m>
                <a:r>
                  <a:rPr lang="en-US" dirty="0"/>
                  <a:t>, i.e., </a:t>
                </a:r>
                <a14:m>
                  <m:oMath xmlns:m="http://schemas.openxmlformats.org/officeDocument/2006/math">
                    <m:sSubSup>
                      <m:sSubSupPr>
                        <m:ctrlPr>
                          <a:rPr lang="en-US" i="1">
                            <a:latin typeface="Cambria Math" panose="02040503050406030204" pitchFamily="18" charset="0"/>
                          </a:rPr>
                        </m:ctrlPr>
                      </m:sSubSupPr>
                      <m:e>
                        <m:r>
                          <a:rPr lang="en-US" b="1">
                            <a:latin typeface="Cambria Math" panose="02040503050406030204" pitchFamily="18" charset="0"/>
                          </a:rPr>
                          <m:t>𝐜</m:t>
                        </m:r>
                      </m:e>
                      <m:sub>
                        <m:r>
                          <a:rPr lang="en-US" b="1">
                            <a:latin typeface="Cambria Math" panose="02040503050406030204" pitchFamily="18" charset="0"/>
                          </a:rPr>
                          <m:t>𝐁</m:t>
                        </m:r>
                      </m:sub>
                      <m:sup>
                        <m:r>
                          <a:rPr lang="en-US" i="1">
                            <a:latin typeface="Cambria Math" panose="02040503050406030204" pitchFamily="18" charset="0"/>
                          </a:rPr>
                          <m:t>𝑇</m:t>
                        </m:r>
                      </m:sup>
                    </m:sSubSup>
                    <m:sSup>
                      <m:sSupPr>
                        <m:ctrlPr>
                          <a:rPr lang="en-US" i="1">
                            <a:latin typeface="Cambria Math" panose="02040503050406030204" pitchFamily="18" charset="0"/>
                          </a:rPr>
                        </m:ctrlPr>
                      </m:sSupPr>
                      <m:e>
                        <m:r>
                          <a:rPr lang="en-US" b="1">
                            <a:latin typeface="Cambria Math" panose="02040503050406030204" pitchFamily="18" charset="0"/>
                          </a:rPr>
                          <m:t>𝐁</m:t>
                        </m:r>
                      </m:e>
                      <m:sup>
                        <m:r>
                          <a:rPr lang="en-US" i="1">
                            <a:latin typeface="Cambria Math" panose="02040503050406030204" pitchFamily="18" charset="0"/>
                          </a:rPr>
                          <m:t>−1</m:t>
                        </m:r>
                      </m:sup>
                    </m:sSup>
                    <m:r>
                      <a:rPr lang="en-US" b="1" i="0" smtClean="0">
                        <a:latin typeface="Cambria Math" panose="02040503050406030204" pitchFamily="18" charset="0"/>
                      </a:rPr>
                      <m:t>𝐀</m:t>
                    </m:r>
                    <m:r>
                      <a:rPr lang="en-US" b="1" i="0" smtClean="0">
                        <a:latin typeface="Cambria Math" panose="02040503050406030204" pitchFamily="18" charset="0"/>
                      </a:rPr>
                      <m:t>−</m:t>
                    </m:r>
                    <m:sSup>
                      <m:sSupPr>
                        <m:ctrlPr>
                          <a:rPr lang="en-US" b="1" i="1" smtClean="0">
                            <a:latin typeface="Cambria Math" panose="02040503050406030204" pitchFamily="18" charset="0"/>
                          </a:rPr>
                        </m:ctrlPr>
                      </m:sSupPr>
                      <m:e>
                        <m:r>
                          <a:rPr lang="en-US" b="1" i="0" smtClean="0">
                            <a:latin typeface="Cambria Math" panose="02040503050406030204" pitchFamily="18" charset="0"/>
                          </a:rPr>
                          <m:t>𝐜</m:t>
                        </m:r>
                      </m:e>
                      <m:sup>
                        <m:r>
                          <a:rPr lang="en-US" b="0" i="1" smtClean="0">
                            <a:latin typeface="Cambria Math" panose="02040503050406030204" pitchFamily="18" charset="0"/>
                          </a:rPr>
                          <m:t>𝑇</m:t>
                        </m:r>
                      </m:sup>
                    </m:s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m:t>
                    </m:r>
                  </m:oMath>
                </a14:m>
                <a:r>
                  <a:rPr lang="en-US" dirty="0"/>
                  <a:t>.  This is the </a:t>
                </a:r>
                <a:r>
                  <a:rPr lang="en-US" i="1" dirty="0">
                    <a:solidFill>
                      <a:srgbClr val="FF0000"/>
                    </a:solidFill>
                  </a:rPr>
                  <a:t>optimality condition </a:t>
                </a:r>
                <a:r>
                  <a:rPr lang="en-US" dirty="0"/>
                  <a:t>of the primal problem.</a:t>
                </a:r>
              </a:p>
              <a:p>
                <a:pPr marL="0" indent="0" algn="just">
                  <a:buNone/>
                </a:pPr>
                <a:endParaRPr lang="en-US" dirty="0"/>
              </a:p>
              <a:p>
                <a:pPr marL="0" indent="0" algn="ctr">
                  <a:buNone/>
                </a:pPr>
                <a:r>
                  <a:rPr lang="en-US" b="1" dirty="0">
                    <a:solidFill>
                      <a:srgbClr val="0070C0"/>
                    </a:solidFill>
                  </a:rPr>
                  <a:t>The primal optimality condition is actually</a:t>
                </a:r>
              </a:p>
              <a:p>
                <a:pPr marL="0" indent="0" algn="ctr">
                  <a:buNone/>
                </a:pPr>
                <a:r>
                  <a:rPr lang="en-US" b="1" dirty="0">
                    <a:solidFill>
                      <a:srgbClr val="0070C0"/>
                    </a:solidFill>
                  </a:rPr>
                  <a:t>the dual feasibility condition</a:t>
                </a:r>
              </a:p>
              <a:p>
                <a:pPr marL="0" indent="0" algn="just">
                  <a:buNone/>
                </a:pPr>
                <a:endParaRPr lang="en-US"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408"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221553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Relationship between Primal – Dual Solution</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a:bodyPr>
              <a:lstStyle/>
              <a:p>
                <a:pPr marL="0" indent="0" algn="just">
                  <a:buNone/>
                </a:pPr>
                <a:r>
                  <a:rPr lang="en-US" dirty="0"/>
                  <a:t>Hence, at any intermediate stage of the simplex method, we have:</a:t>
                </a:r>
              </a:p>
              <a:p>
                <a:pPr marL="0" indent="0" algn="just">
                  <a:buNone/>
                </a:pPr>
                <a:endParaRPr lang="en-US" dirty="0"/>
              </a:p>
              <a:p>
                <a:pPr marL="0" indent="0" algn="just">
                  <a:buNone/>
                </a:pPr>
                <a:r>
                  <a:rPr lang="en-US" dirty="0"/>
                  <a:t>(</a:t>
                </a:r>
                <a:r>
                  <a:rPr lang="en-US" dirty="0" err="1"/>
                  <a:t>i</a:t>
                </a:r>
                <a:r>
                  <a:rPr lang="en-US" dirty="0"/>
                  <a:t>)	A primal basic feasible solution </a:t>
                </a:r>
                <a14:m>
                  <m:oMath xmlns:m="http://schemas.openxmlformats.org/officeDocument/2006/math">
                    <m:r>
                      <a:rPr lang="en-US" b="1">
                        <a:latin typeface="Cambria Math" panose="02040503050406030204" pitchFamily="18" charset="0"/>
                      </a:rPr>
                      <m:t>𝐱</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p>
                                <m:sSupPr>
                                  <m:ctrlPr>
                                    <a:rPr lang="en-US" i="1">
                                      <a:latin typeface="Cambria Math" panose="02040503050406030204" pitchFamily="18" charset="0"/>
                                    </a:rPr>
                                  </m:ctrlPr>
                                </m:sSupPr>
                                <m:e>
                                  <m:r>
                                    <a:rPr lang="en-US" b="1">
                                      <a:latin typeface="Cambria Math" panose="02040503050406030204" pitchFamily="18" charset="0"/>
                                    </a:rPr>
                                    <m:t>𝐁</m:t>
                                  </m:r>
                                </m:e>
                                <m:sup>
                                  <m:r>
                                    <a:rPr lang="en-US" i="1">
                                      <a:latin typeface="Cambria Math" panose="02040503050406030204" pitchFamily="18" charset="0"/>
                                    </a:rPr>
                                    <m:t>−1</m:t>
                                  </m:r>
                                </m:sup>
                              </m:sSup>
                              <m:r>
                                <a:rPr lang="en-US" b="1">
                                  <a:latin typeface="Cambria Math" panose="02040503050406030204" pitchFamily="18" charset="0"/>
                                </a:rPr>
                                <m:t>𝐛</m:t>
                              </m:r>
                            </m:e>
                          </m:mr>
                          <m:mr>
                            <m:e>
                              <m:r>
                                <a:rPr lang="en-US" b="1" i="1">
                                  <a:latin typeface="Cambria Math" panose="02040503050406030204" pitchFamily="18" charset="0"/>
                                </a:rPr>
                                <m:t>𝟎</m:t>
                              </m:r>
                            </m:e>
                          </m:mr>
                        </m:m>
                      </m:e>
                    </m:d>
                  </m:oMath>
                </a14:m>
                <a:r>
                  <a:rPr lang="en-US" dirty="0"/>
                  <a:t>  and</a:t>
                </a:r>
              </a:p>
              <a:p>
                <a:pPr marL="0" indent="0" algn="just">
                  <a:buNone/>
                </a:pPr>
                <a:r>
                  <a:rPr lang="en-US" dirty="0"/>
                  <a:t>(ii)	A dual infeasible solution </a:t>
                </a:r>
                <a14:m>
                  <m:oMath xmlns:m="http://schemas.openxmlformats.org/officeDocument/2006/math">
                    <m:r>
                      <a:rPr lang="en-US" b="1">
                        <a:latin typeface="Cambria Math" panose="02040503050406030204" pitchFamily="18" charset="0"/>
                      </a:rPr>
                      <m:t>𝐮</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b="1">
                                    <a:latin typeface="Cambria Math" panose="02040503050406030204" pitchFamily="18" charset="0"/>
                                  </a:rPr>
                                  <m:t>𝐜</m:t>
                                </m:r>
                              </m:e>
                              <m:sub>
                                <m:r>
                                  <a:rPr lang="en-US" b="1">
                                    <a:latin typeface="Cambria Math" panose="02040503050406030204" pitchFamily="18" charset="0"/>
                                  </a:rPr>
                                  <m:t>𝐁</m:t>
                                </m:r>
                              </m:sub>
                              <m:sup>
                                <m:r>
                                  <a:rPr lang="en-US" i="1">
                                    <a:latin typeface="Cambria Math" panose="02040503050406030204" pitchFamily="18" charset="0"/>
                                  </a:rPr>
                                  <m:t>𝑇</m:t>
                                </m:r>
                              </m:sup>
                            </m:sSubSup>
                            <m:sSup>
                              <m:sSupPr>
                                <m:ctrlPr>
                                  <a:rPr lang="en-US" i="1">
                                    <a:latin typeface="Cambria Math" panose="02040503050406030204" pitchFamily="18" charset="0"/>
                                  </a:rPr>
                                </m:ctrlPr>
                              </m:sSupPr>
                              <m:e>
                                <m:r>
                                  <a:rPr lang="en-US" b="1">
                                    <a:latin typeface="Cambria Math" panose="02040503050406030204" pitchFamily="18" charset="0"/>
                                  </a:rPr>
                                  <m:t>𝐁</m:t>
                                </m:r>
                              </m:e>
                              <m:sup>
                                <m:r>
                                  <a:rPr lang="en-US" i="1">
                                    <a:latin typeface="Cambria Math" panose="02040503050406030204" pitchFamily="18" charset="0"/>
                                  </a:rPr>
                                  <m:t>−1</m:t>
                                </m:r>
                              </m:sup>
                            </m:sSup>
                          </m:e>
                        </m:d>
                      </m:e>
                      <m:sup>
                        <m:r>
                          <a:rPr lang="en-US" i="1">
                            <a:latin typeface="Cambria Math" panose="02040503050406030204" pitchFamily="18" charset="0"/>
                          </a:rPr>
                          <m:t>𝑇</m:t>
                        </m:r>
                      </m:sup>
                    </m:sSup>
                  </m:oMath>
                </a14:m>
                <a:endParaRPr lang="en-US" dirty="0"/>
              </a:p>
              <a:p>
                <a:pPr marL="0" indent="0" algn="just">
                  <a:buNone/>
                </a:pPr>
                <a:endParaRPr lang="en-US" dirty="0"/>
              </a:p>
              <a:p>
                <a:pPr marL="0" indent="0" algn="just">
                  <a:buNone/>
                </a:pPr>
                <a:r>
                  <a:rPr lang="en-US" dirty="0"/>
                  <a:t>and	Primal Obj. Value </a:t>
                </a:r>
                <a14:m>
                  <m:oMath xmlns:m="http://schemas.openxmlformats.org/officeDocument/2006/math">
                    <m:r>
                      <a:rPr lang="en-US" b="1">
                        <a:latin typeface="Cambria Math" panose="02040503050406030204" pitchFamily="18" charset="0"/>
                      </a:rPr>
                      <m:t>=</m:t>
                    </m:r>
                    <m:sSup>
                      <m:sSupPr>
                        <m:ctrlPr>
                          <a:rPr lang="en-US" b="1" i="1">
                            <a:latin typeface="Cambria Math" panose="02040503050406030204" pitchFamily="18" charset="0"/>
                          </a:rPr>
                        </m:ctrlPr>
                      </m:sSupPr>
                      <m:e>
                        <m:r>
                          <a:rPr lang="en-US" b="1">
                            <a:latin typeface="Cambria Math" panose="02040503050406030204" pitchFamily="18" charset="0"/>
                          </a:rPr>
                          <m:t>𝐜</m:t>
                        </m:r>
                      </m:e>
                      <m:sup>
                        <m:r>
                          <a:rPr lang="en-US" i="1">
                            <a:latin typeface="Cambria Math" panose="02040503050406030204" pitchFamily="18" charset="0"/>
                          </a:rPr>
                          <m:t>𝑇</m:t>
                        </m:r>
                      </m:sup>
                    </m:sSup>
                    <m:r>
                      <a:rPr lang="en-US" b="1">
                        <a:latin typeface="Cambria Math" panose="02040503050406030204" pitchFamily="18" charset="0"/>
                      </a:rPr>
                      <m:t>𝐱</m:t>
                    </m:r>
                  </m:oMath>
                </a14:m>
                <a:r>
                  <a:rPr lang="en-US" dirty="0"/>
                  <a:t> </a:t>
                </a:r>
                <a14:m>
                  <m:oMath xmlns:m="http://schemas.openxmlformats.org/officeDocument/2006/math">
                    <m:r>
                      <a:rPr lang="en-US" b="0" i="0" smtClean="0">
                        <a:latin typeface="Cambria Math" panose="02040503050406030204" pitchFamily="18" charset="0"/>
                      </a:rPr>
                      <m:t>=</m:t>
                    </m:r>
                    <m:sSup>
                      <m:sSupPr>
                        <m:ctrlPr>
                          <a:rPr lang="en-US" b="1" i="1">
                            <a:latin typeface="Cambria Math" panose="02040503050406030204" pitchFamily="18" charset="0"/>
                          </a:rPr>
                        </m:ctrlPr>
                      </m:sSupPr>
                      <m:e>
                        <m:sSubSup>
                          <m:sSubSupPr>
                            <m:ctrlPr>
                              <a:rPr lang="en-US" i="1">
                                <a:latin typeface="Cambria Math" panose="02040503050406030204" pitchFamily="18" charset="0"/>
                              </a:rPr>
                            </m:ctrlPr>
                          </m:sSubSupPr>
                          <m:e>
                            <m:r>
                              <a:rPr lang="en-US" b="1">
                                <a:latin typeface="Cambria Math" panose="02040503050406030204" pitchFamily="18" charset="0"/>
                              </a:rPr>
                              <m:t>𝐜</m:t>
                            </m:r>
                          </m:e>
                          <m:sub>
                            <m:r>
                              <a:rPr lang="en-US" b="1">
                                <a:latin typeface="Cambria Math" panose="02040503050406030204" pitchFamily="18" charset="0"/>
                              </a:rPr>
                              <m:t>𝐁</m:t>
                            </m:r>
                          </m:sub>
                          <m:sup>
                            <m:r>
                              <a:rPr lang="en-US" i="1">
                                <a:latin typeface="Cambria Math" panose="02040503050406030204" pitchFamily="18" charset="0"/>
                              </a:rPr>
                              <m:t>𝑇</m:t>
                            </m:r>
                          </m:sup>
                        </m:sSubSup>
                        <m:sSup>
                          <m:sSupPr>
                            <m:ctrlPr>
                              <a:rPr lang="en-US" i="1">
                                <a:latin typeface="Cambria Math" panose="02040503050406030204" pitchFamily="18" charset="0"/>
                              </a:rPr>
                            </m:ctrlPr>
                          </m:sSupPr>
                          <m:e>
                            <m:r>
                              <a:rPr lang="en-US" b="1">
                                <a:latin typeface="Cambria Math" panose="02040503050406030204" pitchFamily="18" charset="0"/>
                              </a:rPr>
                              <m:t>𝐁</m:t>
                            </m:r>
                          </m:e>
                          <m:sup>
                            <m:r>
                              <a:rPr lang="en-US" i="1">
                                <a:latin typeface="Cambria Math" panose="02040503050406030204" pitchFamily="18" charset="0"/>
                              </a:rPr>
                              <m:t>−1</m:t>
                            </m:r>
                          </m:sup>
                        </m:sSup>
                        <m:r>
                          <a:rPr lang="en-US" b="1" i="0" smtClean="0">
                            <a:latin typeface="Cambria Math" panose="02040503050406030204" pitchFamily="18" charset="0"/>
                          </a:rPr>
                          <m:t>𝐛</m:t>
                        </m:r>
                        <m:r>
                          <a:rPr lang="en-US" b="1" i="0" smtClean="0">
                            <a:latin typeface="Cambria Math" panose="02040503050406030204" pitchFamily="18" charset="0"/>
                          </a:rPr>
                          <m:t>=</m:t>
                        </m:r>
                        <m:r>
                          <a:rPr lang="en-US" b="1" i="0" smtClean="0">
                            <a:latin typeface="Cambria Math" panose="02040503050406030204" pitchFamily="18" charset="0"/>
                          </a:rPr>
                          <m:t>𝐮</m:t>
                        </m:r>
                      </m:e>
                      <m:sup>
                        <m:r>
                          <a:rPr lang="en-US" i="1">
                            <a:latin typeface="Cambria Math" panose="02040503050406030204" pitchFamily="18" charset="0"/>
                          </a:rPr>
                          <m:t>𝑇</m:t>
                        </m:r>
                      </m:sup>
                    </m:sSup>
                    <m:r>
                      <a:rPr lang="en-US" b="1" i="0" smtClean="0">
                        <a:latin typeface="Cambria Math" panose="02040503050406030204" pitchFamily="18" charset="0"/>
                      </a:rPr>
                      <m:t>𝐛</m:t>
                    </m:r>
                    <m:r>
                      <a:rPr lang="en-US" b="1" i="0" smtClean="0">
                        <a:latin typeface="Cambria Math" panose="02040503050406030204" pitchFamily="18" charset="0"/>
                      </a:rPr>
                      <m:t>=</m:t>
                    </m:r>
                  </m:oMath>
                </a14:m>
                <a:r>
                  <a:rPr lang="en-US" dirty="0"/>
                  <a:t> Dual Obj. Value.</a:t>
                </a:r>
              </a:p>
              <a:p>
                <a:pPr marL="0" indent="0" algn="just">
                  <a:buNone/>
                </a:pPr>
                <a:endParaRPr lang="en-US" dirty="0"/>
              </a:p>
              <a:p>
                <a:pPr marL="0" indent="0" algn="just">
                  <a:buNone/>
                </a:pPr>
                <a:r>
                  <a:rPr lang="en-US" dirty="0"/>
                  <a:t>At the final simplex tableau, the dual solution become </a:t>
                </a:r>
                <a:r>
                  <a:rPr lang="en-US" i="1" dirty="0"/>
                  <a:t>dual feasible</a:t>
                </a:r>
                <a:r>
                  <a:rPr lang="en-US" dirty="0"/>
                  <a:t>.</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266" b="-2266"/>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1676777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Relationship between Primal – Dual Solution</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Autofit/>
              </a:bodyPr>
              <a:lstStyle/>
              <a:p>
                <a:pPr marL="0" indent="0" algn="just">
                  <a:buNone/>
                </a:pPr>
                <a:r>
                  <a:rPr lang="en-US" dirty="0"/>
                  <a:t>At optimal solutions </a:t>
                </a:r>
                <a14:m>
                  <m:oMath xmlns:m="http://schemas.openxmlformats.org/officeDocument/2006/math">
                    <m:r>
                      <a:rPr lang="en-US" b="1">
                        <a:latin typeface="Cambria Math" panose="02040503050406030204" pitchFamily="18" charset="0"/>
                      </a:rPr>
                      <m:t>𝐱</m:t>
                    </m:r>
                  </m:oMath>
                </a14:m>
                <a:r>
                  <a:rPr lang="en-US" dirty="0"/>
                  <a:t> and </a:t>
                </a:r>
                <a14:m>
                  <m:oMath xmlns:m="http://schemas.openxmlformats.org/officeDocument/2006/math">
                    <m:r>
                      <a:rPr lang="en-US" b="1">
                        <a:latin typeface="Cambria Math" panose="02040503050406030204" pitchFamily="18" charset="0"/>
                      </a:rPr>
                      <m:t>𝐮</m:t>
                    </m:r>
                  </m:oMath>
                </a14:m>
                <a:r>
                  <a:rPr lang="en-US" dirty="0"/>
                  <a:t>, the optimal objective value is </a:t>
                </a:r>
                <a14:m>
                  <m:oMath xmlns:m="http://schemas.openxmlformats.org/officeDocument/2006/math">
                    <m:sSup>
                      <m:sSupPr>
                        <m:ctrlPr>
                          <a:rPr lang="en-US" b="1" i="1">
                            <a:latin typeface="Cambria Math" panose="02040503050406030204" pitchFamily="18" charset="0"/>
                          </a:rPr>
                        </m:ctrlPr>
                      </m:sSupPr>
                      <m:e>
                        <m:sSup>
                          <m:sSupPr>
                            <m:ctrlPr>
                              <a:rPr lang="en-US" b="1" i="1" smtClean="0">
                                <a:latin typeface="Cambria Math" panose="02040503050406030204" pitchFamily="18" charset="0"/>
                              </a:rPr>
                            </m:ctrlPr>
                          </m:sSupPr>
                          <m:e>
                            <m:r>
                              <a:rPr lang="en-US" b="0" i="1" smtClean="0">
                                <a:latin typeface="Cambria Math" panose="02040503050406030204" pitchFamily="18" charset="0"/>
                              </a:rPr>
                              <m:t>𝑧</m:t>
                            </m:r>
                          </m:e>
                          <m:sup>
                            <m:r>
                              <a:rPr lang="en-US" b="1" i="1" smtClean="0">
                                <a:latin typeface="Cambria Math" panose="02040503050406030204" pitchFamily="18" charset="0"/>
                              </a:rPr>
                              <m:t>∗</m:t>
                            </m:r>
                          </m:sup>
                        </m:sSup>
                        <m:r>
                          <a:rPr lang="en-US" b="1" i="1" smtClean="0">
                            <a:latin typeface="Cambria Math" panose="02040503050406030204" pitchFamily="18" charset="0"/>
                          </a:rPr>
                          <m:t>=</m:t>
                        </m:r>
                        <m:r>
                          <a:rPr lang="en-US" b="1">
                            <a:latin typeface="Cambria Math" panose="02040503050406030204" pitchFamily="18" charset="0"/>
                          </a:rPr>
                          <m:t>𝐜</m:t>
                        </m:r>
                      </m:e>
                      <m:sup>
                        <m:r>
                          <a:rPr lang="en-US" i="1">
                            <a:latin typeface="Cambria Math" panose="02040503050406030204" pitchFamily="18" charset="0"/>
                          </a:rPr>
                          <m:t>𝑇</m:t>
                        </m:r>
                      </m:sup>
                    </m:sSup>
                    <m:r>
                      <a:rPr lang="en-US" b="1">
                        <a:latin typeface="Cambria Math" panose="02040503050406030204" pitchFamily="18" charset="0"/>
                      </a:rPr>
                      <m:t>𝐱</m:t>
                    </m:r>
                  </m:oMath>
                </a14:m>
                <a:r>
                  <a:rPr lang="en-US" dirty="0"/>
                  <a:t> </a:t>
                </a:r>
                <a14:m>
                  <m:oMath xmlns:m="http://schemas.openxmlformats.org/officeDocument/2006/math">
                    <m:r>
                      <a:rPr lang="en-US">
                        <a:latin typeface="Cambria Math" panose="02040503050406030204" pitchFamily="18" charset="0"/>
                      </a:rPr>
                      <m:t>=</m:t>
                    </m:r>
                    <m:sSup>
                      <m:sSupPr>
                        <m:ctrlPr>
                          <a:rPr lang="en-US" b="1" i="1">
                            <a:latin typeface="Cambria Math" panose="02040503050406030204" pitchFamily="18" charset="0"/>
                          </a:rPr>
                        </m:ctrlPr>
                      </m:sSupPr>
                      <m:e>
                        <m:r>
                          <a:rPr lang="en-US" b="1" i="0" smtClean="0">
                            <a:latin typeface="Cambria Math" panose="02040503050406030204" pitchFamily="18" charset="0"/>
                          </a:rPr>
                          <m:t>𝐛</m:t>
                        </m:r>
                      </m:e>
                      <m:sup>
                        <m:r>
                          <a:rPr lang="en-US" i="1">
                            <a:latin typeface="Cambria Math" panose="02040503050406030204" pitchFamily="18" charset="0"/>
                          </a:rPr>
                          <m:t>𝑇</m:t>
                        </m:r>
                      </m:sup>
                    </m:sSup>
                    <m:r>
                      <a:rPr lang="en-US" b="1" i="0" smtClean="0">
                        <a:latin typeface="Cambria Math" panose="02040503050406030204" pitchFamily="18" charset="0"/>
                      </a:rPr>
                      <m:t>𝐮</m:t>
                    </m:r>
                    <m:r>
                      <a:rPr lang="en-US" b="1"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b="1">
                                <a:latin typeface="Cambria Math" panose="02040503050406030204" pitchFamily="18" charset="0"/>
                              </a:rPr>
                              <m:t>𝐜</m:t>
                            </m:r>
                          </m:e>
                        </m:acc>
                      </m:e>
                      <m:sub>
                        <m:r>
                          <a:rPr lang="en-US" b="1">
                            <a:latin typeface="Cambria Math" panose="02040503050406030204" pitchFamily="18" charset="0"/>
                          </a:rPr>
                          <m:t>𝐁</m:t>
                        </m:r>
                      </m:sub>
                      <m:sup>
                        <m:r>
                          <a:rPr lang="en-US" i="1">
                            <a:latin typeface="Cambria Math" panose="02040503050406030204" pitchFamily="18" charset="0"/>
                          </a:rPr>
                          <m:t>𝑇</m:t>
                        </m:r>
                      </m:sup>
                    </m:sSubSup>
                    <m:sSup>
                      <m:sSupPr>
                        <m:ctrlPr>
                          <a:rPr lang="en-US" i="1">
                            <a:latin typeface="Cambria Math" panose="02040503050406030204" pitchFamily="18" charset="0"/>
                          </a:rPr>
                        </m:ctrlPr>
                      </m:sSupPr>
                      <m:e>
                        <m:r>
                          <a:rPr lang="en-US" b="1">
                            <a:latin typeface="Cambria Math" panose="02040503050406030204" pitchFamily="18" charset="0"/>
                          </a:rPr>
                          <m:t>𝐁</m:t>
                        </m:r>
                      </m:e>
                      <m:sup>
                        <m:r>
                          <a:rPr lang="en-US" i="1">
                            <a:latin typeface="Cambria Math" panose="02040503050406030204" pitchFamily="18" charset="0"/>
                          </a:rPr>
                          <m:t>−1</m:t>
                        </m:r>
                      </m:sup>
                    </m:sSup>
                    <m:r>
                      <a:rPr lang="en-US" b="1">
                        <a:latin typeface="Cambria Math" panose="02040503050406030204" pitchFamily="18" charset="0"/>
                      </a:rPr>
                      <m:t>𝐛</m:t>
                    </m:r>
                  </m:oMath>
                </a14:m>
                <a:r>
                  <a:rPr lang="en-US" dirty="0"/>
                  <a:t>.  If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 increases one unit, the optimal objective value will change and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sup>
                        </m:sSup>
                      </m:num>
                      <m:den>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b="1">
                                        <a:latin typeface="Cambria Math" panose="02040503050406030204" pitchFamily="18" charset="0"/>
                                      </a:rPr>
                                      <m:t>𝐜</m:t>
                                    </m:r>
                                  </m:e>
                                </m:acc>
                              </m:e>
                              <m:sub>
                                <m:r>
                                  <a:rPr lang="en-US" b="1">
                                    <a:latin typeface="Cambria Math" panose="02040503050406030204" pitchFamily="18" charset="0"/>
                                  </a:rPr>
                                  <m:t>𝐁</m:t>
                                </m:r>
                              </m:sub>
                              <m:sup>
                                <m:r>
                                  <a:rPr lang="en-US" i="1">
                                    <a:latin typeface="Cambria Math" panose="02040503050406030204" pitchFamily="18" charset="0"/>
                                  </a:rPr>
                                  <m:t>𝑇</m:t>
                                </m:r>
                              </m:sup>
                            </m:sSubSup>
                            <m:sSup>
                              <m:sSupPr>
                                <m:ctrlPr>
                                  <a:rPr lang="en-US" i="1">
                                    <a:latin typeface="Cambria Math" panose="02040503050406030204" pitchFamily="18" charset="0"/>
                                  </a:rPr>
                                </m:ctrlPr>
                              </m:sSupPr>
                              <m:e>
                                <m:r>
                                  <a:rPr lang="en-US" b="1">
                                    <a:latin typeface="Cambria Math" panose="02040503050406030204" pitchFamily="18" charset="0"/>
                                  </a:rPr>
                                  <m:t>𝐁</m:t>
                                </m:r>
                              </m:e>
                              <m:sup>
                                <m:r>
                                  <a:rPr lang="en-US" i="1">
                                    <a:latin typeface="Cambria Math" panose="02040503050406030204" pitchFamily="18" charset="0"/>
                                  </a:rPr>
                                  <m:t>−1</m:t>
                                </m:r>
                              </m:sup>
                            </m:sSup>
                          </m:e>
                        </m:d>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𝑢</m:t>
                            </m:r>
                          </m:e>
                        </m:acc>
                      </m:e>
                      <m:sub>
                        <m:r>
                          <a:rPr lang="en-US" b="0" i="1" smtClean="0">
                            <a:latin typeface="Cambria Math" panose="02040503050406030204" pitchFamily="18" charset="0"/>
                          </a:rPr>
                          <m:t>𝑖</m:t>
                        </m:r>
                      </m:sub>
                    </m:sSub>
                  </m:oMath>
                </a14:m>
                <a:r>
                  <a:rPr lang="en-US" dirty="0"/>
                  <a:t> .  So,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𝑢</m:t>
                            </m:r>
                          </m:e>
                        </m:acc>
                      </m:e>
                      <m:sub>
                        <m:r>
                          <a:rPr lang="en-US" i="1">
                            <a:latin typeface="Cambria Math" panose="02040503050406030204" pitchFamily="18" charset="0"/>
                          </a:rPr>
                          <m:t>𝑖</m:t>
                        </m:r>
                      </m:sub>
                    </m:sSub>
                  </m:oMath>
                </a14:m>
                <a:r>
                  <a:rPr lang="en-US" dirty="0"/>
                  <a:t> is the rate of change of the optimal objective value </a:t>
                </a:r>
                <a14:m>
                  <m:oMath xmlns:m="http://schemas.openxmlformats.org/officeDocument/2006/math">
                    <m:sSup>
                      <m:sSupPr>
                        <m:ctrlPr>
                          <a:rPr lang="en-US" b="1" i="1">
                            <a:latin typeface="Cambria Math" panose="02040503050406030204" pitchFamily="18" charset="0"/>
                          </a:rPr>
                        </m:ctrlPr>
                      </m:sSupPr>
                      <m:e>
                        <m:r>
                          <a:rPr lang="en-US" i="1">
                            <a:latin typeface="Cambria Math" panose="02040503050406030204" pitchFamily="18" charset="0"/>
                          </a:rPr>
                          <m:t>𝑧</m:t>
                        </m:r>
                      </m:e>
                      <m:sup>
                        <m:r>
                          <a:rPr lang="en-US" b="1" i="1">
                            <a:latin typeface="Cambria Math" panose="02040503050406030204" pitchFamily="18" charset="0"/>
                          </a:rPr>
                          <m:t>∗</m:t>
                        </m:r>
                      </m:sup>
                    </m:sSup>
                    <m:r>
                      <a:rPr lang="en-US" b="1" i="1">
                        <a:latin typeface="Cambria Math" panose="02040503050406030204" pitchFamily="18" charset="0"/>
                      </a:rPr>
                      <m:t> </m:t>
                    </m:r>
                  </m:oMath>
                </a14:m>
                <a:r>
                  <a:rPr lang="en-US" dirty="0"/>
                  <a:t>with respect to the change of right-hand side value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𝑖</m:t>
                        </m:r>
                      </m:sub>
                    </m:sSub>
                  </m:oMath>
                </a14:m>
                <a:r>
                  <a:rPr lang="en-US" dirty="0"/>
                  <a:t> .</a:t>
                </a:r>
              </a:p>
              <a:p>
                <a:pPr marL="0" indent="0" algn="just">
                  <a:buNone/>
                </a:pPr>
                <a:endParaRPr lang="en-US" dirty="0"/>
              </a:p>
              <a:p>
                <a:pPr marL="0" indent="0" algn="ctr">
                  <a:buNone/>
                </a:pPr>
                <a:r>
                  <a:rPr lang="en-US" b="1" dirty="0">
                    <a:solidFill>
                      <a:srgbClr val="0070C0"/>
                    </a:solidFill>
                  </a:rPr>
                  <a:t>If constraint </a:t>
                </a:r>
                <a:r>
                  <a:rPr lang="en-US" b="1" i="1" dirty="0" err="1">
                    <a:solidFill>
                      <a:srgbClr val="0070C0"/>
                    </a:solidFill>
                  </a:rPr>
                  <a:t>i</a:t>
                </a:r>
                <a:r>
                  <a:rPr lang="en-US" b="1" dirty="0">
                    <a:solidFill>
                      <a:srgbClr val="0070C0"/>
                    </a:solidFill>
                  </a:rPr>
                  <a:t> is for a kind of resource,</a:t>
                </a:r>
              </a:p>
              <a:p>
                <a:pPr marL="0" indent="0" algn="ctr">
                  <a:buNone/>
                </a:pPr>
                <a14:m>
                  <m:oMath xmlns:m="http://schemas.openxmlformats.org/officeDocument/2006/math">
                    <m:sSub>
                      <m:sSubPr>
                        <m:ctrlPr>
                          <a:rPr lang="en-US" b="1" i="1">
                            <a:solidFill>
                              <a:srgbClr val="0070C0"/>
                            </a:solidFill>
                            <a:latin typeface="Cambria Math" panose="02040503050406030204" pitchFamily="18" charset="0"/>
                          </a:rPr>
                        </m:ctrlPr>
                      </m:sSubPr>
                      <m:e>
                        <m:acc>
                          <m:accPr>
                            <m:chr m:val="̅"/>
                            <m:ctrlPr>
                              <a:rPr lang="en-US" b="1" i="1">
                                <a:solidFill>
                                  <a:srgbClr val="0070C0"/>
                                </a:solidFill>
                                <a:latin typeface="Cambria Math" panose="02040503050406030204" pitchFamily="18" charset="0"/>
                              </a:rPr>
                            </m:ctrlPr>
                          </m:accPr>
                          <m:e>
                            <m:r>
                              <a:rPr lang="en-US" b="1" i="1" smtClean="0">
                                <a:solidFill>
                                  <a:srgbClr val="0070C0"/>
                                </a:solidFill>
                                <a:latin typeface="Cambria Math" panose="02040503050406030204" pitchFamily="18" charset="0"/>
                              </a:rPr>
                              <m:t>𝒖</m:t>
                            </m:r>
                          </m:e>
                        </m:acc>
                      </m:e>
                      <m:sub>
                        <m:r>
                          <a:rPr lang="en-US" b="1" i="1" smtClean="0">
                            <a:solidFill>
                              <a:srgbClr val="0070C0"/>
                            </a:solidFill>
                            <a:latin typeface="Cambria Math" panose="02040503050406030204" pitchFamily="18" charset="0"/>
                          </a:rPr>
                          <m:t>𝒊</m:t>
                        </m:r>
                      </m:sub>
                    </m:sSub>
                  </m:oMath>
                </a14:m>
                <a:r>
                  <a:rPr lang="en-US" b="1" dirty="0">
                    <a:solidFill>
                      <a:srgbClr val="0070C0"/>
                    </a:solidFill>
                  </a:rPr>
                  <a:t> is called the shadow price of that resource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2408"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6660464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In some LP problems, it is easy to find an initial simplex tableau which satisfies optimality conditions (or dual feasibility conditions) but does not satisfy feasibility conditions (or dual optimality conditions).  For example,</a:t>
                </a:r>
              </a:p>
              <a:p>
                <a:pPr marL="0" indent="0">
                  <a:buNone/>
                </a:pPr>
                <a:r>
                  <a:rPr lang="en-US" dirty="0"/>
                  <a:t>		Minimize	</a:t>
                </a:r>
                <a14:m>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𝐜</m:t>
                        </m:r>
                      </m:e>
                      <m:sup>
                        <m:r>
                          <a:rPr lang="en-US" b="1">
                            <a:latin typeface="Cambria Math" panose="02040503050406030204" pitchFamily="18" charset="0"/>
                          </a:rPr>
                          <m:t>𝐓</m:t>
                        </m:r>
                      </m:sup>
                    </m:sSup>
                    <m:r>
                      <a:rPr lang="en-US" b="1">
                        <a:latin typeface="Cambria Math" panose="02040503050406030204" pitchFamily="18" charset="0"/>
                      </a:rPr>
                      <m:t>𝐱</m:t>
                    </m:r>
                  </m:oMath>
                </a14:m>
                <a:r>
                  <a:rPr lang="en-US" dirty="0"/>
                  <a:t> </a:t>
                </a:r>
              </a:p>
              <a:p>
                <a:pPr marL="0" indent="0">
                  <a:buNone/>
                </a:pPr>
                <a:r>
                  <a:rPr lang="en-US" dirty="0"/>
                  <a:t>		</a:t>
                </a:r>
                <a:r>
                  <a:rPr lang="en-US" dirty="0" err="1"/>
                  <a:t>s.t.</a:t>
                </a:r>
                <a:r>
                  <a:rPr lang="en-US" dirty="0"/>
                  <a:t>		</a:t>
                </a:r>
                <a14:m>
                  <m:oMath xmlns:m="http://schemas.openxmlformats.org/officeDocument/2006/math">
                    <m:r>
                      <a:rPr lang="en-US" b="1">
                        <a:latin typeface="Cambria Math" panose="02040503050406030204" pitchFamily="18" charset="0"/>
                      </a:rPr>
                      <m:t>𝐀𝐱</m:t>
                    </m:r>
                    <m:r>
                      <a:rPr lang="en-US" b="1" i="1" smtClean="0">
                        <a:latin typeface="Cambria Math" panose="02040503050406030204" pitchFamily="18" charset="0"/>
                        <a:ea typeface="Cambria Math" panose="02040503050406030204" pitchFamily="18" charset="0"/>
                      </a:rPr>
                      <m:t>≥</m:t>
                    </m:r>
                    <m:r>
                      <a:rPr lang="en-US" b="1">
                        <a:latin typeface="Cambria Math" panose="02040503050406030204" pitchFamily="18" charset="0"/>
                      </a:rPr>
                      <m:t>𝐛</m:t>
                    </m:r>
                  </m:oMath>
                </a14:m>
                <a:r>
                  <a:rPr lang="en-US" dirty="0"/>
                  <a:t> </a:t>
                </a:r>
              </a:p>
              <a:p>
                <a:pPr marL="0" indent="0">
                  <a:buNone/>
                </a:pPr>
                <a:r>
                  <a:rPr lang="en-US" dirty="0"/>
                  <a:t>				</a:t>
                </a:r>
                <a14:m>
                  <m:oMath xmlns:m="http://schemas.openxmlformats.org/officeDocument/2006/math">
                    <m:r>
                      <a:rPr lang="en-US" b="1">
                        <a:latin typeface="Cambria Math" panose="02040503050406030204" pitchFamily="18" charset="0"/>
                      </a:rPr>
                      <m:t>𝐱</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𝟎</m:t>
                    </m:r>
                  </m:oMath>
                </a14:m>
                <a:r>
                  <a:rPr lang="en-US" dirty="0"/>
                  <a:t> </a:t>
                </a:r>
              </a:p>
              <a:p>
                <a:pPr marL="0" indent="0" algn="just">
                  <a:buNone/>
                </a:pPr>
                <a:r>
                  <a:rPr lang="en-US" dirty="0"/>
                  <a:t>By introduce the surplus variables </a:t>
                </a:r>
                <a14:m>
                  <m:oMath xmlns:m="http://schemas.openxmlformats.org/officeDocument/2006/math">
                    <m:r>
                      <a:rPr lang="en-US" b="1" i="0" smtClean="0">
                        <a:latin typeface="Cambria Math" panose="02040503050406030204" pitchFamily="18" charset="0"/>
                      </a:rPr>
                      <m:t>𝐲</m:t>
                    </m:r>
                  </m:oMath>
                </a14:m>
                <a:r>
                  <a:rPr lang="en-US" dirty="0"/>
                  <a:t>, an initial </a:t>
                </a:r>
                <a:r>
                  <a:rPr lang="en-US" dirty="0">
                    <a:solidFill>
                      <a:srgbClr val="0070C0"/>
                    </a:solidFill>
                  </a:rPr>
                  <a:t>infeasible</a:t>
                </a:r>
                <a:r>
                  <a:rPr lang="en-US" dirty="0"/>
                  <a:t> simplex tableau can be derived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086546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The initial basic solution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1" i="0" smtClean="0">
                                  <a:latin typeface="Cambria Math" panose="02040503050406030204" pitchFamily="18" charset="0"/>
                                </a:rPr>
                                <m:t>𝐱</m:t>
                              </m:r>
                            </m:e>
                          </m:mr>
                          <m:mr>
                            <m:e>
                              <m:r>
                                <a:rPr lang="en-US" b="1" i="0" smtClean="0">
                                  <a:latin typeface="Cambria Math" panose="02040503050406030204" pitchFamily="18" charset="0"/>
                                </a:rPr>
                                <m:t>𝐲</m:t>
                              </m:r>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1" i="1" smtClean="0">
                                  <a:latin typeface="Cambria Math" panose="02040503050406030204" pitchFamily="18" charset="0"/>
                                </a:rPr>
                                <m:t>𝟎</m:t>
                              </m:r>
                            </m:e>
                          </m:mr>
                          <m:mr>
                            <m:e>
                              <m:r>
                                <a:rPr lang="en-US" b="1" i="0" smtClean="0">
                                  <a:latin typeface="Cambria Math" panose="02040503050406030204" pitchFamily="18" charset="0"/>
                                </a:rPr>
                                <m:t>−</m:t>
                              </m:r>
                              <m:r>
                                <a:rPr lang="en-US" b="1" i="0" smtClean="0">
                                  <a:latin typeface="Cambria Math" panose="02040503050406030204" pitchFamily="18" charset="0"/>
                                </a:rPr>
                                <m:t>𝐛</m:t>
                              </m:r>
                            </m:e>
                          </m:mr>
                        </m:m>
                      </m:e>
                    </m:d>
                  </m:oMath>
                </a14:m>
                <a:r>
                  <a:rPr lang="en-US" dirty="0"/>
                  <a:t>is infeasible but the optimality condition </a:t>
                </a:r>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0" smtClean="0">
                                      <a:latin typeface="Cambria Math" panose="02040503050406030204" pitchFamily="18" charset="0"/>
                                    </a:rPr>
                                    <m:t>𝐜</m:t>
                                  </m:r>
                                </m:e>
                                <m:sup>
                                  <m:r>
                                    <a:rPr lang="en-US" b="0" i="1" smtClean="0">
                                      <a:latin typeface="Cambria Math" panose="02040503050406030204" pitchFamily="18" charset="0"/>
                                    </a:rPr>
                                    <m:t>𝑇</m:t>
                                  </m:r>
                                </m:sup>
                              </m:sSup>
                            </m:e>
                            <m:e>
                              <m:r>
                                <a:rPr lang="en-US" b="1" i="1" smtClean="0">
                                  <a:latin typeface="Cambria Math" panose="02040503050406030204" pitchFamily="18" charset="0"/>
                                </a:rPr>
                                <m:t>𝟎</m:t>
                              </m:r>
                            </m:e>
                          </m:mr>
                        </m:m>
                      </m:e>
                    </m:d>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m:t>
                    </m:r>
                  </m:oMath>
                </a14:m>
                <a:r>
                  <a:rPr lang="en-US" dirty="0"/>
                  <a:t>  can be satisfied.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 name="Picture 18">
            <a:extLst>
              <a:ext uri="{FF2B5EF4-FFF2-40B4-BE49-F238E27FC236}">
                <a16:creationId xmlns:a16="http://schemas.microsoft.com/office/drawing/2014/main" id="{E89F802C-9096-4415-B394-43BF5B2100FD}"/>
              </a:ext>
            </a:extLst>
          </p:cNvPr>
          <p:cNvPicPr>
            <a:picLocks noChangeAspect="1"/>
          </p:cNvPicPr>
          <p:nvPr/>
        </p:nvPicPr>
        <p:blipFill>
          <a:blip r:embed="rId3"/>
          <a:stretch>
            <a:fillRect/>
          </a:stretch>
        </p:blipFill>
        <p:spPr>
          <a:xfrm>
            <a:off x="738203" y="2054884"/>
            <a:ext cx="10606407" cy="1885990"/>
          </a:xfrm>
          <a:prstGeom prst="rect">
            <a:avLst/>
          </a:prstGeom>
        </p:spPr>
      </p:pic>
    </p:spTree>
    <p:extLst>
      <p:ext uri="{BB962C8B-B14F-4D97-AF65-F5344CB8AC3E}">
        <p14:creationId xmlns:p14="http://schemas.microsoft.com/office/powerpoint/2010/main" val="110268465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In this case, if the simplex method introduced before is employed (primal simplex method), some artificial variables have to be introduced and it becomes more complicated to find the optimal solution (two-phase or Big M methods should be applied)</a:t>
                </a:r>
              </a:p>
              <a:p>
                <a:pPr marL="0" indent="0" algn="just">
                  <a:buNone/>
                </a:pPr>
                <a:endParaRPr lang="en-US" dirty="0"/>
              </a:p>
              <a:p>
                <a:pPr marL="0" indent="0" algn="just">
                  <a:buNone/>
                </a:pPr>
                <a:r>
                  <a:rPr lang="en-US" dirty="0"/>
                  <a:t>Starting with an optimal but infeasible simplex tableau, i.e.,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r>
                          <a:rPr lang="en-US" b="0" i="1" smtClean="0">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 ∀</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𝑚</m:t>
                        </m:r>
                      </m:e>
                    </m:d>
                  </m:oMath>
                </a14:m>
                <a:r>
                  <a:rPr lang="en-US" dirty="0"/>
                  <a:t>, the dual simplex method can be applied to find optimal solution.</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1733256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Dual Simplex Method</a:t>
            </a:r>
            <a:br>
              <a:rPr lang="en-US" dirty="0">
                <a:solidFill>
                  <a:srgbClr val="0070C0"/>
                </a:solidFill>
              </a:rPr>
            </a:br>
            <a:r>
              <a:rPr lang="en-US" dirty="0">
                <a:solidFill>
                  <a:srgbClr val="0070C0"/>
                </a:solidFill>
              </a:rPr>
              <a:t>PROCEDURE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Step 1</a:t>
                </a:r>
                <a:r>
                  <a:rPr lang="en-US" dirty="0"/>
                  <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𝑗</m:t>
                        </m:r>
                        <m:r>
                          <a:rPr lang="en-US" i="1">
                            <a:latin typeface="Cambria Math" panose="02040503050406030204" pitchFamily="18" charset="0"/>
                          </a:rPr>
                          <m:t>0</m:t>
                        </m:r>
                      </m:sub>
                    </m:sSub>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0, ∀</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𝑟</m:t>
                        </m:r>
                      </m:e>
                    </m:d>
                  </m:oMath>
                </a14:m>
                <a:r>
                  <a:rPr lang="en-US" dirty="0"/>
                  <a:t> : stop, an optimal solution has been found.  Otherwise, select </a:t>
                </a:r>
                <a14:m>
                  <m:oMath xmlns:m="http://schemas.openxmlformats.org/officeDocument/2006/math">
                    <m:r>
                      <a:rPr lang="en-US" b="0" i="1" smtClean="0">
                        <a:latin typeface="Cambria Math" panose="02040503050406030204" pitchFamily="18" charset="0"/>
                      </a:rPr>
                      <m:t>𝑖</m:t>
                    </m:r>
                  </m:oMath>
                </a14:m>
                <a:r>
                  <a:rPr lang="en-US" dirty="0"/>
                  <a:t> such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r>
                          <a:rPr lang="en-US" b="0" i="1" smtClean="0">
                            <a:latin typeface="Cambria Math" panose="02040503050406030204" pitchFamily="18" charset="0"/>
                          </a:rPr>
                          <m:t>0</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lim>
                        </m:limLow>
                      </m:fName>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r>
                                  <a:rPr lang="en-US" b="0" i="1" smtClean="0">
                                    <a:latin typeface="Cambria Math" panose="02040503050406030204" pitchFamily="18" charset="0"/>
                                  </a:rPr>
                                  <m:t>0</m:t>
                                </m:r>
                              </m:sub>
                            </m:sSub>
                          </m:e>
                        </m:d>
                      </m:e>
                    </m:func>
                    <m:r>
                      <a:rPr lang="en-US" b="0" i="1" smtClean="0">
                        <a:latin typeface="Cambria Math" panose="02040503050406030204" pitchFamily="18" charset="0"/>
                        <a:ea typeface="Cambria Math" panose="02040503050406030204" pitchFamily="18" charset="0"/>
                      </a:rPr>
                      <m:t>&lt;0</m:t>
                    </m:r>
                  </m:oMath>
                </a14:m>
                <a:r>
                  <a:rPr lang="en-US" dirty="0"/>
                  <a:t>.</a:t>
                </a:r>
              </a:p>
              <a:p>
                <a:pPr marL="0" indent="0" algn="just">
                  <a:buNone/>
                </a:pPr>
                <a:endParaRPr lang="en-US" dirty="0"/>
              </a:p>
              <a:p>
                <a:pPr marL="0" indent="0" algn="just">
                  <a:buNone/>
                </a:pPr>
                <a:r>
                  <a:rPr lang="en-US" u="sng" dirty="0"/>
                  <a:t>Step 2</a:t>
                </a:r>
                <a:r>
                  <a:rPr lang="en-US" dirty="0"/>
                  <a:t>: With the selected </a:t>
                </a:r>
                <a14:m>
                  <m:oMath xmlns:m="http://schemas.openxmlformats.org/officeDocument/2006/math">
                    <m:r>
                      <a:rPr lang="en-US" i="1">
                        <a:latin typeface="Cambria Math" panose="02040503050406030204" pitchFamily="18" charset="0"/>
                      </a:rPr>
                      <m:t>𝑖</m:t>
                    </m:r>
                  </m:oMath>
                </a14:m>
                <a:r>
                  <a:rPr lang="en-US" dirty="0"/>
                  <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r>
                          <a:rPr lang="en-US" i="1">
                            <a:latin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≥0, ∀</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𝑚</m:t>
                        </m:r>
                      </m:e>
                    </m:d>
                  </m:oMath>
                </a14:m>
                <a:r>
                  <a:rPr lang="en-US" dirty="0"/>
                  <a:t>: stop, the primal problem is infeasible.  Otherwise, select </a:t>
                </a:r>
                <a14:m>
                  <m:oMath xmlns:m="http://schemas.openxmlformats.org/officeDocument/2006/math">
                    <m:r>
                      <a:rPr lang="en-US" b="0" i="1" smtClean="0">
                        <a:latin typeface="Cambria Math" panose="02040503050406030204" pitchFamily="18" charset="0"/>
                      </a:rPr>
                      <m:t>𝑗</m:t>
                    </m:r>
                  </m:oMath>
                </a14:m>
                <a:r>
                  <a:rPr lang="en-US" dirty="0"/>
                  <a:t> such that </a:t>
                </a:r>
              </a:p>
              <a:p>
                <a:pPr marL="0" indent="0" algn="ctr">
                  <a:buNone/>
                </a:pP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0</m:t>
                            </m:r>
                            <m:r>
                              <a:rPr lang="en-US" b="0" i="1" smtClean="0">
                                <a:latin typeface="Cambria Math" panose="02040503050406030204" pitchFamily="18" charset="0"/>
                              </a:rPr>
                              <m:t>𝑗</m:t>
                            </m:r>
                          </m:sub>
                        </m:sSub>
                      </m:num>
                      <m:den>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𝑖𝑗</m:t>
                            </m:r>
                          </m:sub>
                        </m:sSub>
                      </m:den>
                    </m:f>
                    <m:r>
                      <a:rPr lang="en-US" i="1">
                        <a:latin typeface="Cambria Math" panose="02040503050406030204" pitchFamily="18" charset="0"/>
                      </a:rPr>
                      <m:t>=</m:t>
                    </m:r>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min</m:t>
                            </m:r>
                          </m:e>
                          <m:lim>
                            <m:r>
                              <a:rPr lang="en-US" b="0" i="1" smtClean="0">
                                <a:latin typeface="Cambria Math" panose="02040503050406030204" pitchFamily="18" charset="0"/>
                              </a:rPr>
                              <m:t>𝑘</m:t>
                            </m:r>
                          </m:lim>
                        </m:limLow>
                      </m:fName>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0</m:t>
                                    </m:r>
                                    <m:r>
                                      <a:rPr lang="en-US" i="1">
                                        <a:latin typeface="Cambria Math" panose="02040503050406030204" pitchFamily="18" charset="0"/>
                                      </a:rPr>
                                      <m:t>𝑘</m:t>
                                    </m:r>
                                  </m:sub>
                                </m:sSub>
                              </m:num>
                              <m:den>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r>
                                      <a:rPr lang="en-US" i="1">
                                        <a:latin typeface="Cambria Math" panose="02040503050406030204" pitchFamily="18" charset="0"/>
                                      </a:rPr>
                                      <m:t>𝑘</m:t>
                                    </m:r>
                                  </m:sub>
                                </m:sSub>
                              </m:den>
                            </m:f>
                          </m:e>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r>
                                  <a:rPr lang="en-US" i="1">
                                    <a:latin typeface="Cambria Math" panose="02040503050406030204" pitchFamily="18" charset="0"/>
                                  </a:rPr>
                                  <m:t>𝑘</m:t>
                                </m:r>
                              </m:sub>
                            </m:sSub>
                            <m:r>
                              <a:rPr lang="en-US" b="0" i="1" smtClean="0">
                                <a:latin typeface="Cambria Math" panose="02040503050406030204" pitchFamily="18" charset="0"/>
                              </a:rPr>
                              <m:t>&lt;</m:t>
                            </m:r>
                            <m:r>
                              <a:rPr lang="en-US" i="1">
                                <a:latin typeface="Cambria Math" panose="02040503050406030204" pitchFamily="18" charset="0"/>
                                <a:ea typeface="Cambria Math" panose="02040503050406030204" pitchFamily="18" charset="0"/>
                              </a:rPr>
                              <m:t>0</m:t>
                            </m:r>
                          </m:e>
                        </m:d>
                      </m:e>
                    </m:func>
                  </m:oMath>
                </a14:m>
                <a:r>
                  <a:rPr lang="en-US" dirty="0"/>
                  <a:t> and go to step 3.</a:t>
                </a:r>
              </a:p>
              <a:p>
                <a:pPr marL="0" indent="0" algn="just">
                  <a:buNone/>
                </a:pPr>
                <a:endParaRPr lang="en-US" dirty="0"/>
              </a:p>
              <a:p>
                <a:pPr marL="0" indent="0" algn="just">
                  <a:buNone/>
                </a:pPr>
                <a:r>
                  <a:rPr lang="en-US" u="sng" dirty="0"/>
                  <a:t>Step 3</a:t>
                </a:r>
                <a:r>
                  <a:rPr lang="en-US" dirty="0"/>
                  <a:t>: Pivot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𝑖𝑗</m:t>
                        </m:r>
                      </m:sub>
                    </m:sSub>
                  </m:oMath>
                </a14:m>
                <a:r>
                  <a:rPr lang="en-US" dirty="0"/>
                  <a:t> and go back to step 1.</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4350263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 18</a:t>
            </a:r>
            <a:r>
              <a:rPr lang="en-US" dirty="0"/>
              <a:t>:</a:t>
            </a:r>
          </a:p>
          <a:p>
            <a:pPr marL="0" indent="0" algn="just">
              <a:buNone/>
            </a:pPr>
            <a:r>
              <a:rPr lang="en-US" dirty="0"/>
              <a:t>						</a:t>
            </a:r>
            <a:r>
              <a:rPr lang="en-US" i="1" dirty="0">
                <a:solidFill>
                  <a:srgbClr val="0070C0"/>
                </a:solidFill>
              </a:rPr>
              <a:t>Introduce surplus variables</a:t>
            </a:r>
            <a:r>
              <a:rPr lang="en-US" dirty="0">
                <a:solidFill>
                  <a:srgbClr val="0070C0"/>
                </a:solidFill>
              </a:rPr>
              <a:t>:</a:t>
            </a:r>
          </a:p>
          <a:p>
            <a:pPr marL="0" indent="0" algn="just">
              <a:buNone/>
            </a:pPr>
            <a:endParaRPr lang="en-US" dirty="0"/>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FB377246-F1CB-4E71-80CE-BC6B323103C0}"/>
              </a:ext>
            </a:extLst>
          </p:cNvPr>
          <p:cNvPicPr>
            <a:picLocks noChangeAspect="1"/>
          </p:cNvPicPr>
          <p:nvPr/>
        </p:nvPicPr>
        <p:blipFill>
          <a:blip r:embed="rId2"/>
          <a:stretch>
            <a:fillRect/>
          </a:stretch>
        </p:blipFill>
        <p:spPr>
          <a:xfrm>
            <a:off x="-913972" y="2898249"/>
            <a:ext cx="9223993" cy="2259524"/>
          </a:xfrm>
          <a:prstGeom prst="rect">
            <a:avLst/>
          </a:prstGeom>
        </p:spPr>
      </p:pic>
      <p:pic>
        <p:nvPicPr>
          <p:cNvPr id="14" name="Picture 13">
            <a:extLst>
              <a:ext uri="{FF2B5EF4-FFF2-40B4-BE49-F238E27FC236}">
                <a16:creationId xmlns:a16="http://schemas.microsoft.com/office/drawing/2014/main" id="{23146609-AFFF-4373-A0AF-DE647BE7B215}"/>
              </a:ext>
            </a:extLst>
          </p:cNvPr>
          <p:cNvPicPr>
            <a:picLocks noChangeAspect="1"/>
          </p:cNvPicPr>
          <p:nvPr/>
        </p:nvPicPr>
        <p:blipFill>
          <a:blip r:embed="rId3"/>
          <a:stretch>
            <a:fillRect/>
          </a:stretch>
        </p:blipFill>
        <p:spPr>
          <a:xfrm>
            <a:off x="4243821" y="2869673"/>
            <a:ext cx="9224006" cy="2259527"/>
          </a:xfrm>
          <a:prstGeom prst="rect">
            <a:avLst/>
          </a:prstGeom>
        </p:spPr>
      </p:pic>
    </p:spTree>
    <p:extLst>
      <p:ext uri="{BB962C8B-B14F-4D97-AF65-F5344CB8AC3E}">
        <p14:creationId xmlns:p14="http://schemas.microsoft.com/office/powerpoint/2010/main" val="378388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Concepts</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Example 5</a:t>
            </a:r>
            <a:r>
              <a:rPr lang="en-US" dirty="0"/>
              <a:t>:</a:t>
            </a:r>
          </a:p>
          <a:p>
            <a:pPr marL="0" indent="0">
              <a:buNone/>
            </a:pPr>
            <a:endParaRPr lang="en-US" dirty="0"/>
          </a:p>
        </p:txBody>
      </p:sp>
      <p:pic>
        <p:nvPicPr>
          <p:cNvPr id="4" name="Picture 3">
            <a:extLst>
              <a:ext uri="{FF2B5EF4-FFF2-40B4-BE49-F238E27FC236}">
                <a16:creationId xmlns:a16="http://schemas.microsoft.com/office/drawing/2014/main" id="{ACABDAFD-A121-46CC-B2D3-0F17518C395D}"/>
              </a:ext>
            </a:extLst>
          </p:cNvPr>
          <p:cNvPicPr>
            <a:picLocks noChangeAspect="1"/>
          </p:cNvPicPr>
          <p:nvPr/>
        </p:nvPicPr>
        <p:blipFill>
          <a:blip r:embed="rId3"/>
          <a:stretch>
            <a:fillRect/>
          </a:stretch>
        </p:blipFill>
        <p:spPr>
          <a:xfrm>
            <a:off x="1268082" y="2420743"/>
            <a:ext cx="8932282" cy="2522321"/>
          </a:xfrm>
          <a:prstGeom prst="rect">
            <a:avLst/>
          </a:prstGeom>
        </p:spPr>
      </p:pic>
      <p:sp>
        <p:nvSpPr>
          <p:cNvPr id="5" name="TextBox 4">
            <a:extLst>
              <a:ext uri="{FF2B5EF4-FFF2-40B4-BE49-F238E27FC236}">
                <a16:creationId xmlns:a16="http://schemas.microsoft.com/office/drawing/2014/main" id="{A5AE821C-2960-4D4F-989E-E8303EC5E9C8}"/>
              </a:ext>
            </a:extLst>
          </p:cNvPr>
          <p:cNvSpPr txBox="1"/>
          <p:nvPr/>
        </p:nvSpPr>
        <p:spPr>
          <a:xfrm>
            <a:off x="7103165" y="1855304"/>
            <a:ext cx="4403035" cy="923330"/>
          </a:xfrm>
          <a:prstGeom prst="rect">
            <a:avLst/>
          </a:prstGeom>
          <a:noFill/>
        </p:spPr>
        <p:txBody>
          <a:bodyPr wrap="square" rtlCol="0">
            <a:spAutoFit/>
          </a:bodyPr>
          <a:lstStyle/>
          <a:p>
            <a:r>
              <a:rPr lang="en-US" dirty="0"/>
              <a:t>Feasible region of the model: </a:t>
            </a:r>
            <a:r>
              <a:rPr lang="en-US" i="1" dirty="0"/>
              <a:t>crossed </a:t>
            </a:r>
            <a:r>
              <a:rPr lang="en-US" dirty="0"/>
              <a:t>area in the figure</a:t>
            </a:r>
          </a:p>
          <a:p>
            <a:endParaRPr lang="en-US" dirty="0"/>
          </a:p>
        </p:txBody>
      </p:sp>
      <p:graphicFrame>
        <p:nvGraphicFramePr>
          <p:cNvPr id="6" name="Object 5">
            <a:extLst>
              <a:ext uri="{FF2B5EF4-FFF2-40B4-BE49-F238E27FC236}">
                <a16:creationId xmlns:a16="http://schemas.microsoft.com/office/drawing/2014/main" id="{44802F9D-0231-49A2-B011-BA4F7D915589}"/>
              </a:ext>
            </a:extLst>
          </p:cNvPr>
          <p:cNvGraphicFramePr>
            <a:graphicFrameLocks noChangeAspect="1"/>
          </p:cNvGraphicFramePr>
          <p:nvPr>
            <p:extLst>
              <p:ext uri="{D42A27DB-BD31-4B8C-83A1-F6EECF244321}">
                <p14:modId xmlns:p14="http://schemas.microsoft.com/office/powerpoint/2010/main" val="3343050127"/>
              </p:ext>
            </p:extLst>
          </p:nvPr>
        </p:nvGraphicFramePr>
        <p:xfrm>
          <a:off x="6730942" y="2656785"/>
          <a:ext cx="4479925" cy="3130550"/>
        </p:xfrm>
        <a:graphic>
          <a:graphicData uri="http://schemas.openxmlformats.org/presentationml/2006/ole">
            <mc:AlternateContent xmlns:mc="http://schemas.openxmlformats.org/markup-compatibility/2006">
              <mc:Choice xmlns:v="urn:schemas-microsoft-com:vml" Requires="v">
                <p:oleObj spid="_x0000_s2107" name="Visio" r:id="rId4" imgW="3909960" imgH="2730960" progId="Visio.Drawing.11">
                  <p:embed/>
                </p:oleObj>
              </mc:Choice>
              <mc:Fallback>
                <p:oleObj name="Visio" r:id="rId4" imgW="3909960" imgH="2730960"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0942" y="2656785"/>
                        <a:ext cx="4479925"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0992680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Initial infeasible simplex tableau:</a:t>
            </a:r>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51653D88-ABA3-4AB6-AD2B-E5BE4AC15C11}"/>
              </a:ext>
            </a:extLst>
          </p:cNvPr>
          <p:cNvPicPr>
            <a:picLocks noChangeAspect="1"/>
          </p:cNvPicPr>
          <p:nvPr/>
        </p:nvPicPr>
        <p:blipFill>
          <a:blip r:embed="rId2"/>
          <a:stretch>
            <a:fillRect/>
          </a:stretch>
        </p:blipFill>
        <p:spPr>
          <a:xfrm>
            <a:off x="936126" y="2920809"/>
            <a:ext cx="10319747" cy="2292403"/>
          </a:xfrm>
          <a:prstGeom prst="rect">
            <a:avLst/>
          </a:prstGeom>
        </p:spPr>
      </p:pic>
    </p:spTree>
    <p:extLst>
      <p:ext uri="{BB962C8B-B14F-4D97-AF65-F5344CB8AC3E}">
        <p14:creationId xmlns:p14="http://schemas.microsoft.com/office/powerpoint/2010/main" val="373462093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i="1" u="sng" dirty="0"/>
                  <a:t>Iteration 1</a:t>
                </a:r>
                <a:r>
                  <a:rPr lang="en-US" dirty="0"/>
                  <a:t>:</a:t>
                </a:r>
              </a:p>
              <a:p>
                <a:pPr algn="just"/>
                <a:r>
                  <a:rPr lang="en-US" dirty="0"/>
                  <a:t>	Min{-5,-6} = -6</a:t>
                </a:r>
              </a:p>
              <a:p>
                <a:pPr algn="just"/>
                <a:r>
                  <a:rPr lang="en-US" dirty="0"/>
                  <a:t>	Min{-3/-2, -4/-2, -5/-1} = 3/2</a:t>
                </a:r>
              </a:p>
              <a:p>
                <a:pPr marL="0" indent="0" algn="just">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Pivot term -2*,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 entering variable;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5</m:t>
                        </m:r>
                      </m:sub>
                    </m:sSub>
                  </m:oMath>
                </a14:m>
                <a:r>
                  <a:rPr lang="en-US" dirty="0"/>
                  <a:t> - leaving variable.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240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21">
            <a:extLst>
              <a:ext uri="{FF2B5EF4-FFF2-40B4-BE49-F238E27FC236}">
                <a16:creationId xmlns:a16="http://schemas.microsoft.com/office/drawing/2014/main" id="{BB9C642E-B8E1-4A99-AC09-DDB97B392918}"/>
              </a:ext>
            </a:extLst>
          </p:cNvPr>
          <p:cNvPicPr>
            <a:picLocks noChangeAspect="1"/>
          </p:cNvPicPr>
          <p:nvPr/>
        </p:nvPicPr>
        <p:blipFill>
          <a:blip r:embed="rId4"/>
          <a:stretch>
            <a:fillRect/>
          </a:stretch>
        </p:blipFill>
        <p:spPr>
          <a:xfrm>
            <a:off x="764400" y="3918478"/>
            <a:ext cx="10663739" cy="2368816"/>
          </a:xfrm>
          <a:prstGeom prst="rect">
            <a:avLst/>
          </a:prstGeom>
        </p:spPr>
      </p:pic>
      <p:pic>
        <p:nvPicPr>
          <p:cNvPr id="64519" name="Picture 7">
            <a:extLst>
              <a:ext uri="{FF2B5EF4-FFF2-40B4-BE49-F238E27FC236}">
                <a16:creationId xmlns:a16="http://schemas.microsoft.com/office/drawing/2014/main" id="{B9DB2B2D-150F-4648-81D7-349B1AE75B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809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64518" name="Picture 6">
            <a:extLst>
              <a:ext uri="{FF2B5EF4-FFF2-40B4-BE49-F238E27FC236}">
                <a16:creationId xmlns:a16="http://schemas.microsoft.com/office/drawing/2014/main" id="{E19321FB-85EC-4B7E-A3BC-6FF5CEC2EC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64517" name="Picture 5">
            <a:extLst>
              <a:ext uri="{FF2B5EF4-FFF2-40B4-BE49-F238E27FC236}">
                <a16:creationId xmlns:a16="http://schemas.microsoft.com/office/drawing/2014/main" id="{F9882331-1D53-4E82-9203-671D0963A8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64516" name="Picture 4">
            <a:extLst>
              <a:ext uri="{FF2B5EF4-FFF2-40B4-BE49-F238E27FC236}">
                <a16:creationId xmlns:a16="http://schemas.microsoft.com/office/drawing/2014/main" id="{F0A31480-240E-4425-BD8C-E6DBD7A576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64515" name="Picture 3">
            <a:extLst>
              <a:ext uri="{FF2B5EF4-FFF2-40B4-BE49-F238E27FC236}">
                <a16:creationId xmlns:a16="http://schemas.microsoft.com/office/drawing/2014/main" id="{0E387840-D89A-4E2A-9227-C29EC1E8F6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64514" name="Picture 2">
            <a:extLst>
              <a:ext uri="{FF2B5EF4-FFF2-40B4-BE49-F238E27FC236}">
                <a16:creationId xmlns:a16="http://schemas.microsoft.com/office/drawing/2014/main" id="{02C6E6EB-311C-4467-ADD7-7449EF585E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64513" name="Picture 1">
            <a:extLst>
              <a:ext uri="{FF2B5EF4-FFF2-40B4-BE49-F238E27FC236}">
                <a16:creationId xmlns:a16="http://schemas.microsoft.com/office/drawing/2014/main" id="{9846CC79-1742-4580-B4F4-8EA7CFCFEEB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80975" cy="27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06233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i="1" u="sng" dirty="0"/>
                  <a:t>Iteration 2</a:t>
                </a:r>
                <a:r>
                  <a:rPr lang="en-US" dirty="0"/>
                  <a:t>:</a:t>
                </a:r>
              </a:p>
              <a:p>
                <a:pPr algn="just"/>
                <a:r>
                  <a:rPr lang="en-US" dirty="0"/>
                  <a:t>	The only negative RHS value: -2</a:t>
                </a:r>
              </a:p>
              <a:p>
                <a:pPr algn="just"/>
                <a:r>
                  <a:rPr lang="en-US" dirty="0"/>
                  <a:t>	Min{-1/-1, (-7/2)/(-5/2), (-3/2)/(-1/2)} = 1/1</a:t>
                </a:r>
              </a:p>
              <a:p>
                <a:pPr marL="0" indent="0" algn="just">
                  <a:buNone/>
                </a:pP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Pivot term -1*,  -entering variable;  -leaving variable.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7C813971-4E1F-40C7-B514-62BFDCB8167D}"/>
              </a:ext>
            </a:extLst>
          </p:cNvPr>
          <p:cNvPicPr>
            <a:picLocks noChangeAspect="1"/>
          </p:cNvPicPr>
          <p:nvPr/>
        </p:nvPicPr>
        <p:blipFill>
          <a:blip r:embed="rId3"/>
          <a:stretch>
            <a:fillRect/>
          </a:stretch>
        </p:blipFill>
        <p:spPr>
          <a:xfrm>
            <a:off x="-1291180" y="3918477"/>
            <a:ext cx="11122394" cy="2470701"/>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4A7BFF8-F32A-44D2-B238-C22CADF98D78}"/>
                  </a:ext>
                </a:extLst>
              </p:cNvPr>
              <p:cNvSpPr txBox="1"/>
              <p:nvPr/>
            </p:nvSpPr>
            <p:spPr>
              <a:xfrm>
                <a:off x="8207201" y="4239518"/>
                <a:ext cx="3248025" cy="1015663"/>
              </a:xfrm>
              <a:prstGeom prst="rect">
                <a:avLst/>
              </a:prstGeom>
              <a:noFill/>
            </p:spPr>
            <p:txBody>
              <a:bodyPr wrap="square" rtlCol="0">
                <a:spAutoFit/>
              </a:bodyPr>
              <a:lstStyle/>
              <a:p>
                <a:r>
                  <a:rPr lang="en-US" sz="2000" u="sng" dirty="0">
                    <a:solidFill>
                      <a:srgbClr val="FF0000"/>
                    </a:solidFill>
                  </a:rPr>
                  <a:t>Optimal Solution</a:t>
                </a:r>
                <a:r>
                  <a:rPr lang="en-US" sz="2000" dirty="0">
                    <a:solidFill>
                      <a:srgbClr val="FF0000"/>
                    </a:solidFill>
                  </a:rPr>
                  <a:t>:</a:t>
                </a:r>
              </a:p>
              <a:p>
                <a:r>
                  <a:rPr lang="en-US" sz="2000" dirty="0">
                    <a:solidFill>
                      <a:srgbClr val="FF0000"/>
                    </a:solidFill>
                  </a:rPr>
                  <a:t>        </a:t>
                </a:r>
                <a14:m>
                  <m:oMath xmlns:m="http://schemas.openxmlformats.org/officeDocument/2006/math">
                    <m:sSubSup>
                      <m:sSubSupPr>
                        <m:ctrlPr>
                          <a:rPr lang="en-US" sz="2000" i="1" smtClean="0">
                            <a:solidFill>
                              <a:srgbClr val="FF0000"/>
                            </a:solidFill>
                            <a:latin typeface="Cambria Math" panose="02040503050406030204" pitchFamily="18" charset="0"/>
                          </a:rPr>
                        </m:ctrlPr>
                      </m:sSubSupPr>
                      <m:e>
                        <m:r>
                          <a:rPr lang="en-US" sz="2000" b="0" i="1" smtClean="0">
                            <a:solidFill>
                              <a:srgbClr val="FF0000"/>
                            </a:solidFill>
                            <a:latin typeface="Cambria Math" panose="02040503050406030204" pitchFamily="18" charset="0"/>
                          </a:rPr>
                          <m:t>𝑥</m:t>
                        </m:r>
                      </m:e>
                      <m:sub>
                        <m:r>
                          <a:rPr lang="en-US" sz="2000" b="0" i="1" smtClean="0">
                            <a:solidFill>
                              <a:srgbClr val="FF0000"/>
                            </a:solidFill>
                            <a:latin typeface="Cambria Math" panose="02040503050406030204" pitchFamily="18" charset="0"/>
                          </a:rPr>
                          <m:t>1</m:t>
                        </m:r>
                      </m:sub>
                      <m:sup>
                        <m:r>
                          <a:rPr lang="en-US" sz="2000" b="0" i="1" smtClean="0">
                            <a:solidFill>
                              <a:srgbClr val="FF0000"/>
                            </a:solidFill>
                            <a:latin typeface="Cambria Math" panose="02040503050406030204" pitchFamily="18" charset="0"/>
                          </a:rPr>
                          <m:t>∗</m:t>
                        </m:r>
                      </m:sup>
                    </m:sSubSup>
                    <m:r>
                      <a:rPr lang="en-US" sz="2000" b="0" i="1" smtClean="0">
                        <a:solidFill>
                          <a:srgbClr val="FF0000"/>
                        </a:solidFill>
                        <a:latin typeface="Cambria Math" panose="02040503050406030204" pitchFamily="18" charset="0"/>
                      </a:rPr>
                      <m:t>=1,</m:t>
                    </m:r>
                    <m:sSubSup>
                      <m:sSubSupPr>
                        <m:ctrlPr>
                          <a:rPr lang="en-US" sz="2000" i="1">
                            <a:solidFill>
                              <a:srgbClr val="FF0000"/>
                            </a:solidFill>
                            <a:latin typeface="Cambria Math" panose="02040503050406030204" pitchFamily="18" charset="0"/>
                          </a:rPr>
                        </m:ctrlPr>
                      </m:sSubSupPr>
                      <m:e>
                        <m:r>
                          <a:rPr lang="en-US" sz="2000" i="1">
                            <a:solidFill>
                              <a:srgbClr val="FF0000"/>
                            </a:solidFill>
                            <a:latin typeface="Cambria Math" panose="02040503050406030204" pitchFamily="18" charset="0"/>
                          </a:rPr>
                          <m:t>𝑥</m:t>
                        </m:r>
                      </m:e>
                      <m:sub>
                        <m:r>
                          <a:rPr lang="en-US" sz="2000" b="0" i="1" smtClean="0">
                            <a:solidFill>
                              <a:srgbClr val="FF0000"/>
                            </a:solidFill>
                            <a:latin typeface="Cambria Math" panose="02040503050406030204" pitchFamily="18" charset="0"/>
                          </a:rPr>
                          <m:t>2</m:t>
                        </m:r>
                      </m:sub>
                      <m:sup>
                        <m:r>
                          <a:rPr lang="en-US" sz="2000" i="1">
                            <a:solidFill>
                              <a:srgbClr val="FF0000"/>
                            </a:solidFill>
                            <a:latin typeface="Cambria Math" panose="02040503050406030204" pitchFamily="18" charset="0"/>
                          </a:rPr>
                          <m:t>∗</m:t>
                        </m:r>
                      </m:sup>
                    </m:sSubSup>
                    <m:r>
                      <a:rPr lang="en-US" sz="2000" i="1">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2</m:t>
                    </m:r>
                    <m:r>
                      <a:rPr lang="en-US" sz="2000" i="1">
                        <a:solidFill>
                          <a:srgbClr val="FF0000"/>
                        </a:solidFill>
                        <a:latin typeface="Cambria Math" panose="02040503050406030204" pitchFamily="18" charset="0"/>
                      </a:rPr>
                      <m:t>,</m:t>
                    </m:r>
                  </m:oMath>
                </a14:m>
                <a:r>
                  <a:rPr lang="en-US" sz="2000" dirty="0">
                    <a:solidFill>
                      <a:srgbClr val="FF0000"/>
                    </a:solidFill>
                  </a:rPr>
                  <a:t> </a:t>
                </a:r>
                <a14:m>
                  <m:oMath xmlns:m="http://schemas.openxmlformats.org/officeDocument/2006/math">
                    <m:sSubSup>
                      <m:sSubSupPr>
                        <m:ctrlPr>
                          <a:rPr lang="en-US" sz="2000" i="1">
                            <a:solidFill>
                              <a:srgbClr val="FF0000"/>
                            </a:solidFill>
                            <a:latin typeface="Cambria Math" panose="02040503050406030204" pitchFamily="18" charset="0"/>
                          </a:rPr>
                        </m:ctrlPr>
                      </m:sSubSupPr>
                      <m:e>
                        <m:r>
                          <a:rPr lang="en-US" sz="2000" i="1">
                            <a:solidFill>
                              <a:srgbClr val="FF0000"/>
                            </a:solidFill>
                            <a:latin typeface="Cambria Math" panose="02040503050406030204" pitchFamily="18" charset="0"/>
                          </a:rPr>
                          <m:t>𝑥</m:t>
                        </m:r>
                      </m:e>
                      <m:sub>
                        <m:r>
                          <a:rPr lang="en-US" sz="2000" b="0" i="1" smtClean="0">
                            <a:solidFill>
                              <a:srgbClr val="FF0000"/>
                            </a:solidFill>
                            <a:latin typeface="Cambria Math" panose="02040503050406030204" pitchFamily="18" charset="0"/>
                          </a:rPr>
                          <m:t>3</m:t>
                        </m:r>
                      </m:sub>
                      <m:sup>
                        <m:r>
                          <a:rPr lang="en-US" sz="2000" i="1">
                            <a:solidFill>
                              <a:srgbClr val="FF0000"/>
                            </a:solidFill>
                            <a:latin typeface="Cambria Math" panose="02040503050406030204" pitchFamily="18" charset="0"/>
                          </a:rPr>
                          <m:t>∗</m:t>
                        </m:r>
                      </m:sup>
                    </m:sSubSup>
                    <m:r>
                      <a:rPr lang="en-US" sz="2000" i="1">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0</m:t>
                    </m:r>
                    <m:r>
                      <a:rPr lang="en-US" sz="2000" i="1">
                        <a:solidFill>
                          <a:srgbClr val="FF0000"/>
                        </a:solidFill>
                        <a:latin typeface="Cambria Math" panose="02040503050406030204" pitchFamily="18" charset="0"/>
                      </a:rPr>
                      <m:t> </m:t>
                    </m:r>
                  </m:oMath>
                </a14:m>
                <a:endParaRPr lang="en-US" sz="2000" dirty="0">
                  <a:solidFill>
                    <a:srgbClr val="FF0000"/>
                  </a:solidFill>
                </a:endParaRPr>
              </a:p>
              <a:p>
                <a:r>
                  <a:rPr lang="en-US" sz="2000" dirty="0">
                    <a:solidFill>
                      <a:srgbClr val="FF0000"/>
                    </a:solidFill>
                  </a:rPr>
                  <a:t>        Objective Value = 11</a:t>
                </a:r>
              </a:p>
            </p:txBody>
          </p:sp>
        </mc:Choice>
        <mc:Fallback xmlns="">
          <p:sp>
            <p:nvSpPr>
              <p:cNvPr id="23" name="TextBox 22">
                <a:extLst>
                  <a:ext uri="{FF2B5EF4-FFF2-40B4-BE49-F238E27FC236}">
                    <a16:creationId xmlns:a16="http://schemas.microsoft.com/office/drawing/2014/main" id="{44A7BFF8-F32A-44D2-B238-C22CADF98D78}"/>
                  </a:ext>
                </a:extLst>
              </p:cNvPr>
              <p:cNvSpPr txBox="1">
                <a:spLocks noRot="1" noChangeAspect="1" noMove="1" noResize="1" noEditPoints="1" noAdjustHandles="1" noChangeArrowheads="1" noChangeShapeType="1" noTextEdit="1"/>
              </p:cNvSpPr>
              <p:nvPr/>
            </p:nvSpPr>
            <p:spPr>
              <a:xfrm>
                <a:off x="8207201" y="4239518"/>
                <a:ext cx="3248025" cy="1015663"/>
              </a:xfrm>
              <a:prstGeom prst="rect">
                <a:avLst/>
              </a:prstGeom>
              <a:blipFill>
                <a:blip r:embed="rId4"/>
                <a:stretch>
                  <a:fillRect l="-1876" t="-2994" b="-9581"/>
                </a:stretch>
              </a:blipFill>
            </p:spPr>
            <p:txBody>
              <a:bodyPr/>
              <a:lstStyle/>
              <a:p>
                <a:r>
                  <a:rPr lang="en-US">
                    <a:noFill/>
                  </a:rPr>
                  <a:t> </a:t>
                </a:r>
              </a:p>
            </p:txBody>
          </p:sp>
        </mc:Fallback>
      </mc:AlternateContent>
    </p:spTree>
    <p:extLst>
      <p:ext uri="{BB962C8B-B14F-4D97-AF65-F5344CB8AC3E}">
        <p14:creationId xmlns:p14="http://schemas.microsoft.com/office/powerpoint/2010/main" val="325438993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b="1" u="sng" dirty="0"/>
              <a:t>Note 1</a:t>
            </a:r>
            <a:r>
              <a:rPr lang="en-US" dirty="0"/>
              <a:t>: A simplex table of the dual simplex algorithm for a given basis </a:t>
            </a:r>
            <a:r>
              <a:rPr lang="en-US" b="1" dirty="0"/>
              <a:t>B</a:t>
            </a:r>
            <a:r>
              <a:rPr lang="en-US" dirty="0"/>
              <a:t> has the form:</a:t>
            </a:r>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2B122820-4230-4700-986B-895A027FFD5A}"/>
              </a:ext>
            </a:extLst>
          </p:cNvPr>
          <p:cNvPicPr>
            <a:picLocks noChangeAspect="1"/>
          </p:cNvPicPr>
          <p:nvPr/>
        </p:nvPicPr>
        <p:blipFill>
          <a:blip r:embed="rId3"/>
          <a:stretch>
            <a:fillRect/>
          </a:stretch>
        </p:blipFill>
        <p:spPr>
          <a:xfrm>
            <a:off x="1129121" y="2879167"/>
            <a:ext cx="10377079" cy="2021471"/>
          </a:xfrm>
          <a:prstGeom prst="rect">
            <a:avLst/>
          </a:prstGeom>
        </p:spPr>
      </p:pic>
      <p:sp>
        <p:nvSpPr>
          <p:cNvPr id="14" name="Rectangle 2">
            <a:extLst>
              <a:ext uri="{FF2B5EF4-FFF2-40B4-BE49-F238E27FC236}">
                <a16:creationId xmlns:a16="http://schemas.microsoft.com/office/drawing/2014/main" id="{2B47A7A7-3DC7-4BDE-B343-6C2605297FE8}"/>
              </a:ext>
            </a:extLst>
          </p:cNvPr>
          <p:cNvSpPr>
            <a:spLocks noChangeArrowheads="1"/>
          </p:cNvSpPr>
          <p:nvPr/>
        </p:nvSpPr>
        <p:spPr bwMode="auto">
          <a:xfrm>
            <a:off x="3457575" y="50425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a:extLst>
              <a:ext uri="{FF2B5EF4-FFF2-40B4-BE49-F238E27FC236}">
                <a16:creationId xmlns:a16="http://schemas.microsoft.com/office/drawing/2014/main" id="{3019FE07-DD01-407C-A791-BAE79FA31A59}"/>
              </a:ext>
            </a:extLst>
          </p:cNvPr>
          <p:cNvGraphicFramePr>
            <a:graphicFrameLocks noChangeAspect="1"/>
          </p:cNvGraphicFramePr>
          <p:nvPr>
            <p:extLst>
              <p:ext uri="{D42A27DB-BD31-4B8C-83A1-F6EECF244321}">
                <p14:modId xmlns:p14="http://schemas.microsoft.com/office/powerpoint/2010/main" val="2085714196"/>
              </p:ext>
            </p:extLst>
          </p:nvPr>
        </p:nvGraphicFramePr>
        <p:xfrm>
          <a:off x="3273429" y="4903788"/>
          <a:ext cx="2484437" cy="706437"/>
        </p:xfrm>
        <a:graphic>
          <a:graphicData uri="http://schemas.openxmlformats.org/presentationml/2006/ole">
            <mc:AlternateContent xmlns:mc="http://schemas.openxmlformats.org/markup-compatibility/2006">
              <mc:Choice xmlns:v="urn:schemas-microsoft-com:vml" Requires="v">
                <p:oleObj spid="_x0000_s62495" name="Equation" r:id="rId4" imgW="2489040" imgH="711000" progId="Equation.DSMT4">
                  <p:embed/>
                </p:oleObj>
              </mc:Choice>
              <mc:Fallback>
                <p:oleObj name="Equation" r:id="rId4" imgW="2489040" imgH="711000" progId="Equation.DSMT4">
                  <p:embed/>
                  <p:pic>
                    <p:nvPicPr>
                      <p:cNvPr id="0" name="Object 1"/>
                      <p:cNvPicPr>
                        <a:picLocks noChangeAspect="1" noChangeArrowheads="1"/>
                      </p:cNvPicPr>
                      <p:nvPr/>
                    </p:nvPicPr>
                    <p:blipFill>
                      <a:blip r:embed="rId5"/>
                      <a:srcRect/>
                      <a:stretch>
                        <a:fillRect/>
                      </a:stretch>
                    </p:blipFill>
                    <p:spPr bwMode="auto">
                      <a:xfrm>
                        <a:off x="3273429" y="4903788"/>
                        <a:ext cx="2484437" cy="706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4">
            <a:extLst>
              <a:ext uri="{FF2B5EF4-FFF2-40B4-BE49-F238E27FC236}">
                <a16:creationId xmlns:a16="http://schemas.microsoft.com/office/drawing/2014/main" id="{0D5AAECB-2E81-4B6A-83D7-4348A7EC8EB1}"/>
              </a:ext>
            </a:extLst>
          </p:cNvPr>
          <p:cNvSpPr>
            <a:spLocks noChangeArrowheads="1"/>
          </p:cNvSpPr>
          <p:nvPr/>
        </p:nvSpPr>
        <p:spPr bwMode="auto">
          <a:xfrm>
            <a:off x="6762752" y="49425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FDAD6FC1-9C45-4439-976E-39B52E997870}"/>
              </a:ext>
            </a:extLst>
          </p:cNvPr>
          <p:cNvGraphicFramePr>
            <a:graphicFrameLocks noChangeAspect="1"/>
          </p:cNvGraphicFramePr>
          <p:nvPr>
            <p:extLst>
              <p:ext uri="{D42A27DB-BD31-4B8C-83A1-F6EECF244321}">
                <p14:modId xmlns:p14="http://schemas.microsoft.com/office/powerpoint/2010/main" val="3013223252"/>
              </p:ext>
            </p:extLst>
          </p:nvPr>
        </p:nvGraphicFramePr>
        <p:xfrm>
          <a:off x="6540504" y="4889503"/>
          <a:ext cx="2636837" cy="706438"/>
        </p:xfrm>
        <a:graphic>
          <a:graphicData uri="http://schemas.openxmlformats.org/presentationml/2006/ole">
            <mc:AlternateContent xmlns:mc="http://schemas.openxmlformats.org/markup-compatibility/2006">
              <mc:Choice xmlns:v="urn:schemas-microsoft-com:vml" Requires="v">
                <p:oleObj spid="_x0000_s62496" name="Equation" r:id="rId6" imgW="2641320" imgH="711000" progId="Equation.DSMT4">
                  <p:embed/>
                </p:oleObj>
              </mc:Choice>
              <mc:Fallback>
                <p:oleObj name="Equation" r:id="rId6" imgW="2641320" imgH="711000" progId="Equation.DSMT4">
                  <p:embed/>
                  <p:pic>
                    <p:nvPicPr>
                      <p:cNvPr id="0" name="Object 3"/>
                      <p:cNvPicPr>
                        <a:picLocks noChangeAspect="1" noChangeArrowheads="1"/>
                      </p:cNvPicPr>
                      <p:nvPr/>
                    </p:nvPicPr>
                    <p:blipFill>
                      <a:blip r:embed="rId7"/>
                      <a:srcRect/>
                      <a:stretch>
                        <a:fillRect/>
                      </a:stretch>
                    </p:blipFill>
                    <p:spPr bwMode="auto">
                      <a:xfrm>
                        <a:off x="6540504" y="4889503"/>
                        <a:ext cx="2636837" cy="70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0235197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solidFill>
                      <a:schemeClr val="accent1"/>
                    </a:solidFill>
                  </a:rPr>
                  <a:t>If </a:t>
                </a:r>
                <a14:m>
                  <m:oMath xmlns:m="http://schemas.openxmlformats.org/officeDocument/2006/math">
                    <m:sSub>
                      <m:sSubPr>
                        <m:ctrlPr>
                          <a:rPr lang="en-US"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𝑦</m:t>
                        </m:r>
                      </m:e>
                      <m:sub>
                        <m:r>
                          <a:rPr lang="en-US" b="0" i="1" smtClean="0">
                            <a:solidFill>
                              <a:schemeClr val="accent1"/>
                            </a:solidFill>
                            <a:latin typeface="Cambria Math" panose="02040503050406030204" pitchFamily="18" charset="0"/>
                          </a:rPr>
                          <m:t>𝑖</m:t>
                        </m:r>
                        <m:r>
                          <a:rPr lang="en-US" b="0" i="1" smtClean="0">
                            <a:solidFill>
                              <a:schemeClr val="accent1"/>
                            </a:solidFill>
                            <a:latin typeface="Cambria Math" panose="02040503050406030204" pitchFamily="18" charset="0"/>
                          </a:rPr>
                          <m:t>0</m:t>
                        </m:r>
                      </m:sub>
                    </m:sSub>
                    <m:r>
                      <a:rPr lang="en-US" b="0" i="1" smtClean="0">
                        <a:solidFill>
                          <a:schemeClr val="accent1"/>
                        </a:solidFill>
                        <a:latin typeface="Cambria Math" panose="02040503050406030204" pitchFamily="18" charset="0"/>
                      </a:rPr>
                      <m:t>&lt;0</m:t>
                    </m:r>
                  </m:oMath>
                </a14:m>
                <a:r>
                  <a:rPr lang="en-US" dirty="0">
                    <a:solidFill>
                      <a:schemeClr val="accent1"/>
                    </a:solidFill>
                  </a:rPr>
                  <a:t> and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𝑦</m:t>
                        </m:r>
                      </m:e>
                      <m:sub>
                        <m:r>
                          <a:rPr lang="en-US" i="1">
                            <a:solidFill>
                              <a:schemeClr val="accent1"/>
                            </a:solidFill>
                            <a:latin typeface="Cambria Math" panose="02040503050406030204" pitchFamily="18" charset="0"/>
                          </a:rPr>
                          <m:t>𝑖</m:t>
                        </m:r>
                        <m:r>
                          <a:rPr lang="en-US" b="0" i="1" smtClean="0">
                            <a:solidFill>
                              <a:schemeClr val="accent1"/>
                            </a:solidFill>
                            <a:latin typeface="Cambria Math" panose="02040503050406030204" pitchFamily="18" charset="0"/>
                          </a:rPr>
                          <m:t>𝑗</m:t>
                        </m:r>
                      </m:sub>
                    </m:sSub>
                    <m:r>
                      <a:rPr lang="en-US" i="1" smtClean="0">
                        <a:solidFill>
                          <a:schemeClr val="accent1"/>
                        </a:solidFill>
                        <a:latin typeface="Cambria Math" panose="02040503050406030204" pitchFamily="18" charset="0"/>
                        <a:ea typeface="Cambria Math" panose="02040503050406030204" pitchFamily="18" charset="0"/>
                      </a:rPr>
                      <m:t>≥</m:t>
                    </m:r>
                    <m:r>
                      <a:rPr lang="en-US" b="0" i="1" smtClean="0">
                        <a:solidFill>
                          <a:schemeClr val="accent1"/>
                        </a:solidFill>
                        <a:latin typeface="Cambria Math" panose="02040503050406030204" pitchFamily="18" charset="0"/>
                        <a:ea typeface="Cambria Math" panose="02040503050406030204" pitchFamily="18" charset="0"/>
                      </a:rPr>
                      <m:t>0, ∀</m:t>
                    </m:r>
                    <m:r>
                      <a:rPr lang="en-US" b="0" i="1" smtClean="0">
                        <a:solidFill>
                          <a:schemeClr val="accent1"/>
                        </a:solidFill>
                        <a:latin typeface="Cambria Math" panose="02040503050406030204" pitchFamily="18" charset="0"/>
                        <a:ea typeface="Cambria Math" panose="02040503050406030204" pitchFamily="18" charset="0"/>
                      </a:rPr>
                      <m:t>𝑗</m:t>
                    </m:r>
                    <m:r>
                      <a:rPr lang="en-US" b="0" i="1" smtClean="0">
                        <a:solidFill>
                          <a:schemeClr val="accent1"/>
                        </a:solidFill>
                        <a:latin typeface="Cambria Math" panose="02040503050406030204" pitchFamily="18" charset="0"/>
                        <a:ea typeface="Cambria Math" panose="02040503050406030204" pitchFamily="18" charset="0"/>
                      </a:rPr>
                      <m:t>=1,2,…,</m:t>
                    </m:r>
                    <m:r>
                      <a:rPr lang="en-US" b="0" i="1" smtClean="0">
                        <a:solidFill>
                          <a:schemeClr val="accent1"/>
                        </a:solidFill>
                        <a:latin typeface="Cambria Math" panose="02040503050406030204" pitchFamily="18" charset="0"/>
                        <a:ea typeface="Cambria Math" panose="02040503050406030204" pitchFamily="18" charset="0"/>
                      </a:rPr>
                      <m:t>𝑚</m:t>
                    </m:r>
                  </m:oMath>
                </a14:m>
                <a:r>
                  <a:rPr lang="en-US" dirty="0">
                    <a:solidFill>
                      <a:schemeClr val="accent1"/>
                    </a:solidFill>
                  </a:rPr>
                  <a:t> then the primal problem is infeasible and hence, the dual problem is unbounded.</a:t>
                </a:r>
              </a:p>
              <a:p>
                <a:pPr marL="0" indent="0" algn="just">
                  <a:buNone/>
                </a:pPr>
                <a:endParaRPr lang="en-US" dirty="0"/>
              </a:p>
              <a:p>
                <a:pPr marL="0" indent="0" algn="just">
                  <a:buNone/>
                </a:pPr>
                <a:r>
                  <a:rPr lang="en-US" i="1" u="sng" dirty="0"/>
                  <a:t>Proof</a:t>
                </a:r>
                <a:r>
                  <a:rPr lang="en-US" dirty="0"/>
                  <a:t>:  </a:t>
                </a:r>
                <a:r>
                  <a:rPr lang="en-US" dirty="0">
                    <a:solidFill>
                      <a:schemeClr val="tx1"/>
                    </a:solidFill>
                  </a:rPr>
                  <a:t>Since all </a:t>
                </a:r>
                <a14:m>
                  <m:oMath xmlns:m="http://schemas.openxmlformats.org/officeDocument/2006/math">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𝑗</m:t>
                        </m:r>
                      </m:sub>
                    </m:sSub>
                    <m:r>
                      <a:rPr lang="en-US" i="1" smtClean="0">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rPr>
                      <m:t>0</m:t>
                    </m:r>
                  </m:oMath>
                </a14:m>
                <a:r>
                  <a:rPr lang="en-US" dirty="0">
                    <a:solidFill>
                      <a:schemeClr val="tx1"/>
                    </a:solidFill>
                  </a:rPr>
                  <a:t>  </a:t>
                </a:r>
                <a14:m>
                  <m:oMath xmlns:m="http://schemas.openxmlformats.org/officeDocument/2006/math">
                    <m:r>
                      <a:rPr lang="en-US" i="1" dirty="0" smtClean="0">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a:t>
                </a:r>
                <a14:m>
                  <m:oMath xmlns:m="http://schemas.openxmlformats.org/officeDocument/2006/math">
                    <m:sSub>
                      <m:sSubPr>
                        <m:ctrlPr>
                          <a:rPr lang="en-US"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𝑥</m:t>
                        </m:r>
                      </m:e>
                      <m:sub>
                        <m:sSub>
                          <m:sSubPr>
                            <m:ctrlPr>
                              <a:rPr lang="en-US" i="1" dirty="0" smtClean="0">
                                <a:solidFill>
                                  <a:schemeClr val="tx1"/>
                                </a:solidFill>
                                <a:latin typeface="Cambria Math" panose="02040503050406030204" pitchFamily="18" charset="0"/>
                              </a:rPr>
                            </m:ctrlPr>
                          </m:sSubPr>
                          <m:e>
                            <m:r>
                              <a:rPr lang="en-US" b="1" i="1" dirty="0" smtClean="0">
                                <a:solidFill>
                                  <a:schemeClr val="tx1"/>
                                </a:solidFill>
                                <a:latin typeface="Cambria Math" panose="02040503050406030204" pitchFamily="18" charset="0"/>
                              </a:rPr>
                              <m:t>𝑩</m:t>
                            </m:r>
                          </m:e>
                          <m:sub>
                            <m:r>
                              <a:rPr lang="en-US" b="0" i="1" dirty="0" smtClean="0">
                                <a:solidFill>
                                  <a:schemeClr val="tx1"/>
                                </a:solidFill>
                                <a:latin typeface="Cambria Math" panose="02040503050406030204" pitchFamily="18" charset="0"/>
                              </a:rPr>
                              <m:t>𝑖</m:t>
                            </m:r>
                          </m:sub>
                        </m:sSub>
                      </m:sub>
                    </m:sSub>
                    <m:r>
                      <a:rPr lang="en-US" b="0" i="1" dirty="0" smtClean="0">
                        <a:solidFill>
                          <a:schemeClr val="tx1"/>
                        </a:solidFill>
                        <a:latin typeface="Cambria Math" panose="02040503050406030204" pitchFamily="18" charset="0"/>
                      </a:rPr>
                      <m:t>=</m:t>
                    </m:r>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𝑦</m:t>
                        </m:r>
                      </m:e>
                      <m:sub>
                        <m:r>
                          <a:rPr lang="en-US" b="0" i="1" dirty="0" smtClean="0">
                            <a:solidFill>
                              <a:schemeClr val="tx1"/>
                            </a:solidFill>
                            <a:latin typeface="Cambria Math" panose="02040503050406030204" pitchFamily="18" charset="0"/>
                          </a:rPr>
                          <m:t>𝑖</m:t>
                        </m:r>
                        <m:r>
                          <a:rPr lang="en-US" b="0" i="1" dirty="0" smtClean="0">
                            <a:solidFill>
                              <a:schemeClr val="tx1"/>
                            </a:solidFill>
                            <a:latin typeface="Cambria Math" panose="02040503050406030204" pitchFamily="18" charset="0"/>
                          </a:rPr>
                          <m:t>0</m:t>
                        </m:r>
                      </m:sub>
                    </m:sSub>
                    <m:r>
                      <a:rPr lang="en-US" b="0" i="1" dirty="0" smtClean="0">
                        <a:solidFill>
                          <a:schemeClr val="tx1"/>
                        </a:solidFill>
                        <a:latin typeface="Cambria Math" panose="02040503050406030204" pitchFamily="18" charset="0"/>
                      </a:rPr>
                      <m:t>−</m:t>
                    </m:r>
                    <m:nary>
                      <m:naryPr>
                        <m:chr m:val="∑"/>
                        <m:supHide m:val="on"/>
                        <m:ctrlPr>
                          <a:rPr lang="en-US" b="0" i="1" dirty="0" smtClean="0">
                            <a:solidFill>
                              <a:schemeClr val="tx1"/>
                            </a:solidFill>
                            <a:latin typeface="Cambria Math" panose="02040503050406030204" pitchFamily="18" charset="0"/>
                          </a:rPr>
                        </m:ctrlPr>
                      </m:naryPr>
                      <m:sub>
                        <m:r>
                          <m:rPr>
                            <m:brk m:alnAt="7"/>
                          </m:rPr>
                          <a:rPr lang="en-US" b="0" i="1" dirty="0" smtClean="0">
                            <a:solidFill>
                              <a:schemeClr val="tx1"/>
                            </a:solidFill>
                            <a:latin typeface="Cambria Math" panose="02040503050406030204" pitchFamily="18" charset="0"/>
                          </a:rPr>
                          <m:t>𝑘</m:t>
                        </m:r>
                        <m:r>
                          <a:rPr lang="en-US" b="0" i="1" dirty="0" smtClean="0">
                            <a:solidFill>
                              <a:schemeClr val="tx1"/>
                            </a:solidFill>
                            <a:latin typeface="Cambria Math" panose="02040503050406030204" pitchFamily="18" charset="0"/>
                            <a:ea typeface="Cambria Math" panose="02040503050406030204" pitchFamily="18" charset="0"/>
                          </a:rPr>
                          <m:t>∈</m:t>
                        </m:r>
                        <m:r>
                          <a:rPr lang="en-US" b="0" i="1" dirty="0" smtClean="0">
                            <a:solidFill>
                              <a:schemeClr val="tx1"/>
                            </a:solidFill>
                            <a:latin typeface="Cambria Math" panose="02040503050406030204" pitchFamily="18" charset="0"/>
                            <a:ea typeface="Cambria Math" panose="02040503050406030204" pitchFamily="18" charset="0"/>
                          </a:rPr>
                          <m:t>𝐷</m:t>
                        </m:r>
                      </m:sub>
                      <m:sup/>
                      <m:e>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𝑦</m:t>
                            </m:r>
                          </m:e>
                          <m:sub>
                            <m:r>
                              <a:rPr lang="en-US" b="0" i="1" dirty="0" smtClean="0">
                                <a:solidFill>
                                  <a:schemeClr val="tx1"/>
                                </a:solidFill>
                                <a:latin typeface="Cambria Math" panose="02040503050406030204" pitchFamily="18" charset="0"/>
                              </a:rPr>
                              <m:t>𝑖𝑘</m:t>
                            </m:r>
                          </m:sub>
                        </m:sSub>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𝑥</m:t>
                            </m:r>
                          </m:e>
                          <m:sub>
                            <m:r>
                              <a:rPr lang="en-US" b="0" i="1" dirty="0" smtClean="0">
                                <a:solidFill>
                                  <a:schemeClr val="tx1"/>
                                </a:solidFill>
                                <a:latin typeface="Cambria Math" panose="02040503050406030204" pitchFamily="18" charset="0"/>
                              </a:rPr>
                              <m:t>𝑘</m:t>
                            </m:r>
                          </m:sub>
                        </m:sSub>
                      </m:e>
                    </m:nary>
                    <m:r>
                      <a:rPr lang="en-US" b="0" i="1" dirty="0" smtClean="0">
                        <a:solidFill>
                          <a:schemeClr val="tx1"/>
                        </a:solidFill>
                        <a:latin typeface="Cambria Math" panose="02040503050406030204" pitchFamily="18" charset="0"/>
                      </a:rPr>
                      <m:t>&lt;0</m:t>
                    </m:r>
                  </m:oMath>
                </a14:m>
                <a:r>
                  <a:rPr lang="en-US" dirty="0">
                    <a:solidFill>
                      <a:schemeClr val="tx1"/>
                    </a:solidFill>
                  </a:rPr>
                  <a:t>: the primal </a:t>
                </a:r>
                <a:r>
                  <a:rPr lang="en-US" dirty="0"/>
                  <a:t>problem is infeasible</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9810078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b="1" u="sng" dirty="0"/>
                  <a:t>Note 2</a:t>
                </a:r>
                <a:r>
                  <a:rPr lang="en-US" dirty="0"/>
                  <a:t>: </a:t>
                </a:r>
                <a:r>
                  <a:rPr lang="en-US" dirty="0">
                    <a:solidFill>
                      <a:schemeClr val="accent1"/>
                    </a:solidFill>
                  </a:rPr>
                  <a:t>In each iteration of the dual simplex method, primal optimality condition (dual feasibility condition) is always satisfied and the objective value does not decrease.</a:t>
                </a:r>
              </a:p>
              <a:p>
                <a:pPr marL="0" indent="0" algn="just">
                  <a:buNone/>
                </a:pPr>
                <a:endParaRPr lang="en-US" dirty="0"/>
              </a:p>
              <a:p>
                <a:pPr marL="0" indent="0" algn="just">
                  <a:buNone/>
                </a:pPr>
                <a:r>
                  <a:rPr lang="en-US" i="1" u="sng" dirty="0"/>
                  <a:t>Proof</a:t>
                </a:r>
                <a:r>
                  <a:rPr lang="en-US" dirty="0"/>
                  <a:t>:  when pivoting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𝑖𝑗</m:t>
                        </m:r>
                      </m:sub>
                    </m:sSub>
                  </m:oMath>
                </a14:m>
                <a:r>
                  <a:rPr lang="en-US" dirty="0"/>
                  <a:t>, the new objective value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sup>
                    </m:sSup>
                  </m:oMath>
                </a14:m>
                <a:r>
                  <a:rPr lang="en-US" dirty="0"/>
                  <a:t> can be expressed as:</a:t>
                </a:r>
              </a:p>
              <a:p>
                <a:pPr marL="0" indent="0" algn="ctr">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r>
                            <a:rPr lang="en-US" b="0" i="1" smtClean="0">
                              <a:latin typeface="Cambria Math" panose="02040503050406030204" pitchFamily="18" charset="0"/>
                            </a:rPr>
                            <m:t>𝑗</m:t>
                          </m:r>
                        </m:sub>
                      </m:sSub>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0</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𝑖𝑗</m:t>
                              </m:r>
                            </m:sub>
                          </m:sSub>
                        </m:den>
                      </m:f>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r>
                            <a:rPr lang="en-US" i="1">
                              <a:latin typeface="Cambria Math" panose="02040503050406030204" pitchFamily="18" charset="0"/>
                            </a:rPr>
                            <m:t>𝑗</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m:oMathPara>
                </a14:m>
                <a:endParaRPr lang="en-US" dirty="0"/>
              </a:p>
              <a:p>
                <a:pPr marL="0" indent="0" algn="just">
                  <a:buNone/>
                </a:pPr>
                <a:r>
                  <a:rPr lang="en-US" dirty="0"/>
                  <a:t>Due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r>
                          <a:rPr lang="en-US" i="1">
                            <a:latin typeface="Cambria Math" panose="02040503050406030204" pitchFamily="18" charset="0"/>
                          </a:rPr>
                          <m:t>𝑗</m:t>
                        </m:r>
                      </m:sub>
                    </m:sSub>
                    <m:r>
                      <a:rPr lang="en-US" b="0" i="1" smtClean="0">
                        <a:latin typeface="Cambria Math" panose="02040503050406030204" pitchFamily="18" charset="0"/>
                      </a:rPr>
                      <m:t>&lt;0</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r>
                          <a:rPr lang="en-US" i="1">
                            <a:latin typeface="Cambria Math" panose="02040503050406030204" pitchFamily="18" charset="0"/>
                          </a:rPr>
                          <m:t>𝑗</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00</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9073121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Furthermore, the new value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r>
                          <a:rPr lang="en-US" b="0" i="1" smtClean="0">
                            <a:latin typeface="Cambria Math" panose="02040503050406030204" pitchFamily="18" charset="0"/>
                          </a:rPr>
                          <m:t>𝑘</m:t>
                        </m:r>
                      </m:sub>
                    </m:sSub>
                  </m:oMath>
                </a14:m>
                <a:r>
                  <a:rPr lang="en-US" dirty="0"/>
                  <a:t>, denoted by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𝑜𝑘</m:t>
                        </m:r>
                      </m:sub>
                      <m:sup>
                        <m:r>
                          <a:rPr lang="en-US" i="1">
                            <a:latin typeface="Cambria Math" panose="02040503050406030204" pitchFamily="18" charset="0"/>
                          </a:rPr>
                          <m:t>′</m:t>
                        </m:r>
                      </m:sup>
                    </m:sSubSup>
                  </m:oMath>
                </a14:m>
                <a:r>
                  <a:rPr lang="en-US" dirty="0"/>
                  <a:t> can be expressed as: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𝑜𝑘</m:t>
                        </m:r>
                      </m:sub>
                      <m:sup>
                        <m:r>
                          <a:rPr lang="en-US" i="1">
                            <a:latin typeface="Cambria Math" panose="02040503050406030204" pitchFamily="18" charset="0"/>
                          </a:rPr>
                          <m:t>′</m:t>
                        </m:r>
                      </m:sup>
                    </m:sSubSup>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r>
                          <a:rPr lang="en-US" i="1">
                            <a:latin typeface="Cambria Math" panose="02040503050406030204" pitchFamily="18" charset="0"/>
                          </a:rPr>
                          <m:t>𝑘</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r>
                                  <a:rPr lang="en-US" b="0" i="1" smtClean="0">
                                    <a:latin typeface="Cambria Math" panose="02040503050406030204" pitchFamily="18" charset="0"/>
                                  </a:rPr>
                                  <m:t>𝑘</m:t>
                                </m:r>
                              </m:sub>
                            </m:sSub>
                          </m:num>
                          <m:den>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𝑖𝑗</m:t>
                                </m:r>
                              </m:sub>
                            </m:sSub>
                          </m:den>
                        </m:f>
                        <m:r>
                          <a:rPr lang="en-US" i="1">
                            <a:latin typeface="Cambria Math" panose="02040503050406030204" pitchFamily="18" charset="0"/>
                          </a:rPr>
                          <m:t>𝑦</m:t>
                        </m:r>
                      </m:e>
                      <m:sub>
                        <m:r>
                          <a:rPr lang="en-US" i="1">
                            <a:latin typeface="Cambria Math" panose="02040503050406030204" pitchFamily="18" charset="0"/>
                          </a:rPr>
                          <m:t>0</m:t>
                        </m:r>
                        <m:r>
                          <a:rPr lang="en-US" i="1">
                            <a:latin typeface="Cambria Math" panose="02040503050406030204" pitchFamily="18" charset="0"/>
                          </a:rPr>
                          <m:t>𝑗</m:t>
                        </m:r>
                      </m:sub>
                    </m:sSub>
                  </m:oMath>
                </a14:m>
                <a:r>
                  <a:rPr lang="en-US" dirty="0"/>
                  <a:t>.  Hence,</a:t>
                </a:r>
              </a:p>
              <a:p>
                <a:pPr marL="0" indent="0" algn="just">
                  <a:buNone/>
                </a:pPr>
                <a:endParaRPr lang="en-US" dirty="0"/>
              </a:p>
              <a:p>
                <a:pPr marL="0" indent="0" algn="just">
                  <a:buNone/>
                </a:pPr>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𝑖𝑘</m:t>
                        </m:r>
                      </m:sub>
                    </m:sSub>
                    <m:r>
                      <a:rPr lang="en-US" i="1" smtClean="0">
                        <a:latin typeface="Cambria Math" panose="02040503050406030204" pitchFamily="18" charset="0"/>
                        <a:ea typeface="Cambria Math" panose="02040503050406030204" pitchFamily="18" charset="0"/>
                      </a:rPr>
                      <m:t>&gt;</m:t>
                    </m:r>
                    <m:r>
                      <a:rPr lang="en-US" b="0" i="1" smtClean="0">
                        <a:latin typeface="Cambria Math" panose="02040503050406030204" pitchFamily="18" charset="0"/>
                        <a:ea typeface="Cambria Math" panose="02040503050406030204" pitchFamily="18" charset="0"/>
                      </a:rPr>
                      <m:t>0</m:t>
                    </m:r>
                  </m:oMath>
                </a14:m>
                <a:r>
                  <a:rPr lang="en-US" dirty="0"/>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𝑖𝑘</m:t>
                                </m:r>
                              </m:sub>
                            </m:sSub>
                          </m:num>
                          <m:den>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𝑖𝑗</m:t>
                                </m:r>
                              </m:sub>
                            </m:sSub>
                          </m:den>
                        </m:f>
                        <m:r>
                          <a:rPr lang="en-US" i="1">
                            <a:latin typeface="Cambria Math" panose="02040503050406030204" pitchFamily="18" charset="0"/>
                          </a:rPr>
                          <m:t>𝑦</m:t>
                        </m:r>
                      </m:e>
                      <m:sub>
                        <m:r>
                          <a:rPr lang="en-US" i="1">
                            <a:latin typeface="Cambria Math" panose="02040503050406030204" pitchFamily="18" charset="0"/>
                          </a:rPr>
                          <m:t>0</m:t>
                        </m:r>
                        <m:r>
                          <a:rPr lang="en-US" i="1">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0</m:t>
                    </m:r>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𝑜𝑘</m:t>
                        </m:r>
                      </m:sub>
                      <m:sup>
                        <m:r>
                          <a:rPr lang="en-US" i="1">
                            <a:latin typeface="Cambria Math" panose="02040503050406030204" pitchFamily="18" charset="0"/>
                          </a:rPr>
                          <m:t>′</m:t>
                        </m:r>
                      </m:sup>
                    </m:sSubSup>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r>
                          <a:rPr lang="en-US" i="1">
                            <a:latin typeface="Cambria Math" panose="02040503050406030204" pitchFamily="18" charset="0"/>
                          </a:rPr>
                          <m:t>𝑘</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a:t>	 </a:t>
                </a:r>
              </a:p>
              <a:p>
                <a:pPr marL="0" indent="0" algn="just">
                  <a:buNone/>
                </a:pPr>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𝑖𝑘</m:t>
                        </m:r>
                      </m:sub>
                    </m:sSub>
                    <m:r>
                      <a:rPr lang="en-US" b="0" i="1" smtClean="0">
                        <a:latin typeface="Cambria Math" panose="02040503050406030204" pitchFamily="18" charset="0"/>
                      </a:rPr>
                      <m:t>&lt;</m:t>
                    </m:r>
                    <m:r>
                      <a:rPr lang="en-US" i="1">
                        <a:latin typeface="Cambria Math" panose="02040503050406030204" pitchFamily="18" charset="0"/>
                        <a:ea typeface="Cambria Math" panose="02040503050406030204" pitchFamily="18" charset="0"/>
                      </a:rPr>
                      <m:t>0</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𝑜𝑘</m:t>
                        </m:r>
                      </m:sub>
                      <m:sup>
                        <m:r>
                          <a:rPr lang="en-US" i="1">
                            <a:latin typeface="Cambria Math" panose="02040503050406030204" pitchFamily="18" charset="0"/>
                          </a:rPr>
                          <m:t>′</m:t>
                        </m:r>
                      </m:sup>
                    </m:sSubSup>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𝑖𝑘</m:t>
                        </m:r>
                      </m:sub>
                    </m:sSub>
                    <m:d>
                      <m:dPr>
                        <m:ctrlPr>
                          <a:rPr lang="en-US" i="1" smtClean="0">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0</m:t>
                                </m:r>
                                <m:r>
                                  <a:rPr lang="en-US" i="1">
                                    <a:latin typeface="Cambria Math" panose="02040503050406030204" pitchFamily="18" charset="0"/>
                                  </a:rPr>
                                  <m:t>𝑘</m:t>
                                </m:r>
                              </m:sub>
                            </m:sSub>
                          </m:num>
                          <m:den>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r>
                                  <a:rPr lang="en-US" b="0" i="1" smtClean="0">
                                    <a:latin typeface="Cambria Math" panose="02040503050406030204" pitchFamily="18" charset="0"/>
                                  </a:rPr>
                                  <m:t>𝑘</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r>
                                  <a:rPr lang="en-US" b="0" i="1" smtClean="0">
                                    <a:latin typeface="Cambria Math" panose="02040503050406030204" pitchFamily="18" charset="0"/>
                                  </a:rPr>
                                  <m:t>𝑗</m:t>
                                </m:r>
                              </m:sub>
                            </m:sSub>
                          </m:num>
                          <m:den>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r>
                                  <a:rPr lang="en-US" b="0" i="1" smtClean="0">
                                    <a:latin typeface="Cambria Math" panose="02040503050406030204" pitchFamily="18" charset="0"/>
                                  </a:rPr>
                                  <m:t>𝑗</m:t>
                                </m:r>
                              </m:sub>
                            </m:sSub>
                          </m:den>
                        </m:f>
                      </m:e>
                    </m:d>
                    <m:r>
                      <a:rPr lang="en-US" i="1">
                        <a:latin typeface="Cambria Math" panose="02040503050406030204" pitchFamily="18" charset="0"/>
                        <a:ea typeface="Cambria Math" panose="02040503050406030204" pitchFamily="18" charset="0"/>
                      </a:rPr>
                      <m:t>≤0</m:t>
                    </m:r>
                  </m:oMath>
                </a14:m>
                <a:endParaRPr lang="en-US" dirty="0"/>
              </a:p>
              <a:p>
                <a:pPr marL="0" indent="0" algn="just">
                  <a:buNone/>
                </a:pPr>
                <a:r>
                  <a:rPr lang="en-US" dirty="0"/>
                  <a:t>		due to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r>
                              <a:rPr lang="en-US" i="1">
                                <a:latin typeface="Cambria Math" panose="02040503050406030204" pitchFamily="18" charset="0"/>
                              </a:rPr>
                              <m:t>𝑗</m:t>
                            </m:r>
                          </m:sub>
                        </m:sSub>
                      </m:num>
                      <m:den>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𝑖𝑗</m:t>
                            </m:r>
                          </m:sub>
                        </m:sSub>
                      </m:den>
                    </m:f>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i="1">
                                <a:latin typeface="Cambria Math" panose="02040503050406030204" pitchFamily="18" charset="0"/>
                              </a:rPr>
                              <m:t>𝑘</m:t>
                            </m:r>
                          </m:lim>
                        </m:limLow>
                      </m:fName>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r>
                                      <a:rPr lang="en-US" i="1">
                                        <a:latin typeface="Cambria Math" panose="02040503050406030204" pitchFamily="18" charset="0"/>
                                      </a:rPr>
                                      <m:t>𝑘</m:t>
                                    </m:r>
                                  </m:sub>
                                </m:sSub>
                              </m:num>
                              <m:den>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𝑖𝑘</m:t>
                                    </m:r>
                                  </m:sub>
                                </m:sSub>
                              </m:den>
                            </m:f>
                          </m:e>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𝑖𝑘</m:t>
                                </m:r>
                              </m:sub>
                            </m:sSub>
                            <m:r>
                              <a:rPr lang="en-US" i="1">
                                <a:latin typeface="Cambria Math" panose="02040503050406030204" pitchFamily="18" charset="0"/>
                              </a:rPr>
                              <m:t>&lt;</m:t>
                            </m:r>
                            <m:r>
                              <a:rPr lang="en-US" i="1">
                                <a:latin typeface="Cambria Math" panose="02040503050406030204" pitchFamily="18" charset="0"/>
                                <a:ea typeface="Cambria Math" panose="02040503050406030204" pitchFamily="18" charset="0"/>
                              </a:rPr>
                              <m:t>0</m:t>
                            </m:r>
                          </m:e>
                        </m:d>
                      </m:e>
                    </m:func>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550"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5236412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b="1" u="sng" dirty="0"/>
              <a:t>Note 3</a:t>
            </a:r>
            <a:r>
              <a:rPr lang="en-US" dirty="0"/>
              <a:t>: </a:t>
            </a:r>
            <a:r>
              <a:rPr lang="en-US" dirty="0">
                <a:solidFill>
                  <a:schemeClr val="accent1"/>
                </a:solidFill>
              </a:rPr>
              <a:t>The dual simplex method is just simply the simplex method applied to the dual problem by using the primal simplex tableau.</a:t>
            </a:r>
          </a:p>
          <a:p>
            <a:pPr marL="0" indent="0" algn="just">
              <a:buNone/>
            </a:pPr>
            <a:endParaRPr lang="en-US" dirty="0"/>
          </a:p>
          <a:p>
            <a:pPr marL="0" indent="0" algn="just">
              <a:buNone/>
            </a:pPr>
            <a:r>
              <a:rPr lang="en-US" b="1" u="sng" dirty="0"/>
              <a:t>Note 4</a:t>
            </a:r>
            <a:r>
              <a:rPr lang="en-US" dirty="0"/>
              <a:t>: </a:t>
            </a:r>
            <a:r>
              <a:rPr lang="en-US" dirty="0">
                <a:solidFill>
                  <a:schemeClr val="accent1"/>
                </a:solidFill>
              </a:rPr>
              <a:t>The optimal solution of the dual problem (if it exists) can be determined from the shadow prices of the primal problem.</a:t>
            </a:r>
          </a:p>
          <a:p>
            <a:pPr marL="0" indent="0" algn="just">
              <a:buNone/>
            </a:pPr>
            <a:endParaRPr lang="en-US" dirty="0"/>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8362398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 19</a:t>
            </a:r>
            <a:r>
              <a:rPr lang="en-US" dirty="0"/>
              <a:t>:</a:t>
            </a:r>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23">
            <a:extLst>
              <a:ext uri="{FF2B5EF4-FFF2-40B4-BE49-F238E27FC236}">
                <a16:creationId xmlns:a16="http://schemas.microsoft.com/office/drawing/2014/main" id="{C77D59E8-C267-495C-9607-6D552754D901}"/>
              </a:ext>
            </a:extLst>
          </p:cNvPr>
          <p:cNvPicPr>
            <a:picLocks noChangeAspect="1"/>
          </p:cNvPicPr>
          <p:nvPr/>
        </p:nvPicPr>
        <p:blipFill>
          <a:blip r:embed="rId2"/>
          <a:stretch>
            <a:fillRect/>
          </a:stretch>
        </p:blipFill>
        <p:spPr>
          <a:xfrm>
            <a:off x="1231808" y="2474088"/>
            <a:ext cx="9301802" cy="3184588"/>
          </a:xfrm>
          <a:prstGeom prst="rect">
            <a:avLst/>
          </a:prstGeom>
        </p:spPr>
      </p:pic>
    </p:spTree>
    <p:extLst>
      <p:ext uri="{BB962C8B-B14F-4D97-AF65-F5344CB8AC3E}">
        <p14:creationId xmlns:p14="http://schemas.microsoft.com/office/powerpoint/2010/main" val="291490643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The optimal simplex tableau of this LP (see example 7):</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Optimal solution: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f>
                      <m:fPr>
                        <m:type m:val="skw"/>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2</m:t>
                        </m:r>
                      </m:den>
                    </m:f>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m:t>
                    </m:r>
                    <m:f>
                      <m:fPr>
                        <m:type m:val="skw"/>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𝑍</m:t>
                        </m:r>
                      </m:e>
                      <m:sup>
                        <m:r>
                          <a:rPr lang="en-US" i="1">
                            <a:latin typeface="Cambria Math" panose="02040503050406030204" pitchFamily="18" charset="0"/>
                          </a:rPr>
                          <m:t>∗</m:t>
                        </m:r>
                      </m:sup>
                    </m:sSup>
                    <m:r>
                      <a:rPr lang="en-US" i="1">
                        <a:latin typeface="Cambria Math" panose="02040503050406030204" pitchFamily="18" charset="0"/>
                      </a:rPr>
                      <m:t>=−</m:t>
                    </m:r>
                    <m:f>
                      <m:fPr>
                        <m:type m:val="skw"/>
                        <m:ctrlPr>
                          <a:rPr lang="en-US" i="1">
                            <a:latin typeface="Cambria Math" panose="02040503050406030204" pitchFamily="18" charset="0"/>
                          </a:rPr>
                        </m:ctrlPr>
                      </m:fPr>
                      <m:num>
                        <m:r>
                          <a:rPr lang="en-US" i="1">
                            <a:latin typeface="Cambria Math" panose="02040503050406030204" pitchFamily="18" charset="0"/>
                          </a:rPr>
                          <m:t>7</m:t>
                        </m:r>
                      </m:num>
                      <m:den>
                        <m:r>
                          <a:rPr lang="en-US" i="1">
                            <a:latin typeface="Cambria Math" panose="02040503050406030204" pitchFamily="18" charset="0"/>
                          </a:rPr>
                          <m:t>2</m:t>
                        </m:r>
                      </m:den>
                    </m:f>
                  </m:oMath>
                </a14:m>
                <a:endParaRPr lang="en-US"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CF3CD80F-E389-4025-8B0F-A12379AA2561}"/>
              </a:ext>
            </a:extLst>
          </p:cNvPr>
          <p:cNvPicPr>
            <a:picLocks noChangeAspect="1"/>
          </p:cNvPicPr>
          <p:nvPr/>
        </p:nvPicPr>
        <p:blipFill>
          <a:blip r:embed="rId3"/>
          <a:stretch>
            <a:fillRect/>
          </a:stretch>
        </p:blipFill>
        <p:spPr>
          <a:xfrm>
            <a:off x="652475" y="2491727"/>
            <a:ext cx="10606407" cy="2874023"/>
          </a:xfrm>
          <a:prstGeom prst="rect">
            <a:avLst/>
          </a:prstGeom>
        </p:spPr>
      </p:pic>
    </p:spTree>
    <p:extLst>
      <p:ext uri="{BB962C8B-B14F-4D97-AF65-F5344CB8AC3E}">
        <p14:creationId xmlns:p14="http://schemas.microsoft.com/office/powerpoint/2010/main" val="3322296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Concepts</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b="1" u="sng" dirty="0"/>
              <a:t>Convex Set</a:t>
            </a:r>
          </a:p>
          <a:p>
            <a:pPr marL="0" indent="0" algn="just">
              <a:buNone/>
            </a:pPr>
            <a:r>
              <a:rPr lang="en-US" u="sng" dirty="0"/>
              <a:t>Def</a:t>
            </a:r>
            <a:r>
              <a:rPr lang="en-US" dirty="0"/>
              <a:t>.  A set of points </a:t>
            </a:r>
            <a:r>
              <a:rPr lang="en-US" i="1" dirty="0"/>
              <a:t>S</a:t>
            </a:r>
            <a:r>
              <a:rPr lang="en-US" dirty="0"/>
              <a:t> is a convex set if the line segment connecting any pair of point in </a:t>
            </a:r>
            <a:r>
              <a:rPr lang="en-US" i="1" dirty="0"/>
              <a:t>S</a:t>
            </a:r>
            <a:r>
              <a:rPr lang="en-US" dirty="0"/>
              <a:t> is wholly contained in </a:t>
            </a:r>
            <a:r>
              <a:rPr lang="en-US" i="1" dirty="0"/>
              <a:t>S</a:t>
            </a:r>
          </a:p>
          <a:p>
            <a:pPr marL="0" indent="0" algn="just">
              <a:buNone/>
            </a:pPr>
            <a:endParaRPr lang="en-US" i="1" dirty="0"/>
          </a:p>
          <a:p>
            <a:pPr marL="0" indent="0" algn="just">
              <a:buNone/>
            </a:pPr>
            <a:endParaRPr lang="en-US" i="1" dirty="0"/>
          </a:p>
          <a:p>
            <a:pPr marL="0" indent="0" algn="just">
              <a:buNone/>
            </a:pPr>
            <a:endParaRPr lang="en-US" i="1" dirty="0"/>
          </a:p>
          <a:p>
            <a:pPr marL="0" indent="0" algn="just">
              <a:buNone/>
            </a:pPr>
            <a:endParaRPr lang="en-US" i="1" dirty="0"/>
          </a:p>
          <a:p>
            <a:pPr marL="0" indent="0" algn="just">
              <a:buNone/>
            </a:pPr>
            <a:r>
              <a:rPr lang="en-US" dirty="0"/>
              <a:t>	    Convex		    Convex		    Nonconvex</a:t>
            </a:r>
          </a:p>
          <a:p>
            <a:pPr marL="0" indent="0">
              <a:buNone/>
            </a:pPr>
            <a:endParaRPr lang="en-US" dirty="0"/>
          </a:p>
        </p:txBody>
      </p:sp>
      <p:sp>
        <p:nvSpPr>
          <p:cNvPr id="4" name="Rectangle 2">
            <a:extLst>
              <a:ext uri="{FF2B5EF4-FFF2-40B4-BE49-F238E27FC236}">
                <a16:creationId xmlns:a16="http://schemas.microsoft.com/office/drawing/2014/main" id="{F026327E-8571-47DB-B4DB-A8A15579D93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CE824609-CC81-4EED-9D57-EF4C8F68FAA7}"/>
              </a:ext>
            </a:extLst>
          </p:cNvPr>
          <p:cNvGraphicFramePr>
            <a:graphicFrameLocks noChangeAspect="1"/>
          </p:cNvGraphicFramePr>
          <p:nvPr>
            <p:extLst>
              <p:ext uri="{D42A27DB-BD31-4B8C-83A1-F6EECF244321}">
                <p14:modId xmlns:p14="http://schemas.microsoft.com/office/powerpoint/2010/main" val="3680562354"/>
              </p:ext>
            </p:extLst>
          </p:nvPr>
        </p:nvGraphicFramePr>
        <p:xfrm>
          <a:off x="2319134" y="3136392"/>
          <a:ext cx="7688735" cy="2137973"/>
        </p:xfrm>
        <a:graphic>
          <a:graphicData uri="http://schemas.openxmlformats.org/presentationml/2006/ole">
            <mc:AlternateContent xmlns:mc="http://schemas.openxmlformats.org/markup-compatibility/2006">
              <mc:Choice xmlns:v="urn:schemas-microsoft-com:vml" Requires="v">
                <p:oleObj spid="_x0000_s3130" name="Visio" r:id="rId3" imgW="5517706" imgH="1533330" progId="Visio.Drawing.11">
                  <p:embed/>
                </p:oleObj>
              </mc:Choice>
              <mc:Fallback>
                <p:oleObj name="Visio" r:id="rId3" imgW="5517706" imgH="153333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134" y="3136392"/>
                        <a:ext cx="7688735" cy="2137973"/>
                      </a:xfrm>
                      <a:prstGeom prst="rect">
                        <a:avLst/>
                      </a:prstGeom>
                      <a:noFill/>
                    </p:spPr>
                  </p:pic>
                </p:oleObj>
              </mc:Fallback>
            </mc:AlternateContent>
          </a:graphicData>
        </a:graphic>
      </p:graphicFrame>
    </p:spTree>
    <p:extLst>
      <p:ext uri="{BB962C8B-B14F-4D97-AF65-F5344CB8AC3E}">
        <p14:creationId xmlns:p14="http://schemas.microsoft.com/office/powerpoint/2010/main" val="401319590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The dual problem:</a:t>
            </a:r>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74709E38-5468-4D81-8E9E-DF98B381B6DD}"/>
              </a:ext>
            </a:extLst>
          </p:cNvPr>
          <p:cNvPicPr>
            <a:picLocks noChangeAspect="1"/>
          </p:cNvPicPr>
          <p:nvPr/>
        </p:nvPicPr>
        <p:blipFill>
          <a:blip r:embed="rId2"/>
          <a:stretch>
            <a:fillRect/>
          </a:stretch>
        </p:blipFill>
        <p:spPr>
          <a:xfrm>
            <a:off x="1134050" y="2524961"/>
            <a:ext cx="9515288" cy="2729883"/>
          </a:xfrm>
          <a:prstGeom prst="rect">
            <a:avLst/>
          </a:prstGeom>
        </p:spPr>
      </p:pic>
    </p:spTree>
    <p:extLst>
      <p:ext uri="{BB962C8B-B14F-4D97-AF65-F5344CB8AC3E}">
        <p14:creationId xmlns:p14="http://schemas.microsoft.com/office/powerpoint/2010/main" val="223701531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Denote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3</m:t>
                        </m:r>
                      </m:sub>
                    </m:sSub>
                  </m:oMath>
                </a14:m>
                <a:r>
                  <a:rPr lang="en-US" dirty="0"/>
                  <a:t>, we have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a:extLst>
              <a:ext uri="{FF2B5EF4-FFF2-40B4-BE49-F238E27FC236}">
                <a16:creationId xmlns:a16="http://schemas.microsoft.com/office/drawing/2014/main" id="{6A515182-5650-4724-81A0-D69F7CDB2AB1}"/>
              </a:ext>
            </a:extLst>
          </p:cNvPr>
          <p:cNvPicPr>
            <a:picLocks noChangeAspect="1"/>
          </p:cNvPicPr>
          <p:nvPr/>
        </p:nvPicPr>
        <p:blipFill>
          <a:blip r:embed="rId3"/>
          <a:stretch>
            <a:fillRect/>
          </a:stretch>
        </p:blipFill>
        <p:spPr>
          <a:xfrm>
            <a:off x="1134050" y="2606590"/>
            <a:ext cx="9838673" cy="2822660"/>
          </a:xfrm>
          <a:prstGeom prst="rect">
            <a:avLst/>
          </a:prstGeom>
        </p:spPr>
      </p:pic>
    </p:spTree>
    <p:extLst>
      <p:ext uri="{BB962C8B-B14F-4D97-AF65-F5344CB8AC3E}">
        <p14:creationId xmlns:p14="http://schemas.microsoft.com/office/powerpoint/2010/main" val="275353623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Introduce slack variables:</a:t>
            </a:r>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84857EAD-EEF0-4CDA-A0FC-8BF06C78B0E3}"/>
              </a:ext>
            </a:extLst>
          </p:cNvPr>
          <p:cNvPicPr>
            <a:picLocks noChangeAspect="1"/>
          </p:cNvPicPr>
          <p:nvPr/>
        </p:nvPicPr>
        <p:blipFill>
          <a:blip r:embed="rId2"/>
          <a:stretch>
            <a:fillRect/>
          </a:stretch>
        </p:blipFill>
        <p:spPr>
          <a:xfrm>
            <a:off x="685800" y="2606587"/>
            <a:ext cx="9440230" cy="2708349"/>
          </a:xfrm>
          <a:prstGeom prst="rect">
            <a:avLst/>
          </a:prstGeom>
        </p:spPr>
      </p:pic>
    </p:spTree>
    <p:extLst>
      <p:ext uri="{BB962C8B-B14F-4D97-AF65-F5344CB8AC3E}">
        <p14:creationId xmlns:p14="http://schemas.microsoft.com/office/powerpoint/2010/main" val="364896822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Apply dual simplex method - the initial simplex tableau is</a:t>
            </a:r>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24D0D29D-A3A2-42A0-BEFE-D7D662B205E3}"/>
              </a:ext>
            </a:extLst>
          </p:cNvPr>
          <p:cNvPicPr>
            <a:picLocks noChangeAspect="1"/>
          </p:cNvPicPr>
          <p:nvPr/>
        </p:nvPicPr>
        <p:blipFill>
          <a:blip r:embed="rId2"/>
          <a:stretch>
            <a:fillRect/>
          </a:stretch>
        </p:blipFill>
        <p:spPr>
          <a:xfrm>
            <a:off x="878974" y="2743700"/>
            <a:ext cx="10434411" cy="2317874"/>
          </a:xfrm>
          <a:prstGeom prst="rect">
            <a:avLst/>
          </a:prstGeom>
        </p:spPr>
      </p:pic>
    </p:spTree>
    <p:extLst>
      <p:ext uri="{BB962C8B-B14F-4D97-AF65-F5344CB8AC3E}">
        <p14:creationId xmlns:p14="http://schemas.microsoft.com/office/powerpoint/2010/main" val="313924128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Iteration 1</a:t>
                </a:r>
                <a:r>
                  <a:rPr lang="en-US" dirty="0"/>
                  <a:t>:  Min{-2,-1} = -2;  Min{-4/-1, -2/-1, -3/-2} = -3/-2</a:t>
                </a:r>
              </a:p>
              <a:p>
                <a:pPr marL="0" indent="0" algn="just">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Pivot term -2*,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3</m:t>
                        </m:r>
                      </m:sub>
                    </m:sSub>
                  </m:oMath>
                </a14:m>
                <a:r>
                  <a:rPr lang="en-US" dirty="0"/>
                  <a:t> -entering variable;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3</m:t>
                        </m:r>
                      </m:sub>
                    </m:sSub>
                  </m:oMath>
                </a14:m>
                <a:r>
                  <a:rPr lang="en-US" dirty="0"/>
                  <a:t> -leaving variable.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60B94F46-5158-40CC-85DC-492A4D9AAAB6}"/>
              </a:ext>
            </a:extLst>
          </p:cNvPr>
          <p:cNvPicPr>
            <a:picLocks noChangeAspect="1"/>
          </p:cNvPicPr>
          <p:nvPr/>
        </p:nvPicPr>
        <p:blipFill>
          <a:blip r:embed="rId3"/>
          <a:stretch>
            <a:fillRect/>
          </a:stretch>
        </p:blipFill>
        <p:spPr>
          <a:xfrm>
            <a:off x="1134050" y="3304115"/>
            <a:ext cx="10319747" cy="2292403"/>
          </a:xfrm>
          <a:prstGeom prst="rect">
            <a:avLst/>
          </a:prstGeom>
        </p:spPr>
      </p:pic>
    </p:spTree>
    <p:extLst>
      <p:ext uri="{BB962C8B-B14F-4D97-AF65-F5344CB8AC3E}">
        <p14:creationId xmlns:p14="http://schemas.microsoft.com/office/powerpoint/2010/main" val="415390428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Simplex Method</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Iteration 2</a:t>
                </a:r>
                <a:r>
                  <a:rPr lang="en-US" dirty="0"/>
                  <a:t>:	Min{-(5/2)/-(8/3), -(1/2)/-1} = -(1/2)/-1</a:t>
                </a:r>
              </a:p>
              <a:p>
                <a:pPr marL="0" indent="0" algn="just">
                  <a:buNone/>
                </a:pP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Pivot term -1*,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2</m:t>
                        </m:r>
                      </m:sub>
                    </m:sSub>
                  </m:oMath>
                </a14:m>
                <a:r>
                  <a:rPr lang="en-US" dirty="0"/>
                  <a:t> -entering variable;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5</m:t>
                        </m:r>
                      </m:sub>
                    </m:sSub>
                  </m:oMath>
                </a14:m>
                <a:r>
                  <a:rPr lang="en-US" dirty="0"/>
                  <a:t> -leaving variable.</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Optimal solution: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𝑢</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oMath>
                </a14:m>
                <a:r>
                  <a:rPr lang="en-US" dirty="0"/>
                  <a:t>0,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𝑢</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m:t>
                    </m:r>
                    <m:r>
                      <a:rPr lang="en-US" b="0" i="1" smtClean="0">
                        <a:latin typeface="Cambria Math" panose="02040503050406030204" pitchFamily="18" charset="0"/>
                      </a:rPr>
                      <m:t>−</m:t>
                    </m:r>
                    <m:f>
                      <m:fPr>
                        <m:type m:val="skw"/>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𝑍</m:t>
                        </m:r>
                      </m:e>
                      <m:sup>
                        <m:r>
                          <a:rPr lang="en-US" i="1">
                            <a:latin typeface="Cambria Math" panose="02040503050406030204" pitchFamily="18" charset="0"/>
                          </a:rPr>
                          <m:t>∗</m:t>
                        </m:r>
                      </m:sup>
                    </m:sSup>
                    <m:r>
                      <a:rPr lang="en-US" i="1">
                        <a:latin typeface="Cambria Math" panose="02040503050406030204" pitchFamily="18" charset="0"/>
                      </a:rPr>
                      <m:t>=−</m:t>
                    </m:r>
                    <m:f>
                      <m:fPr>
                        <m:type m:val="skw"/>
                        <m:ctrlPr>
                          <a:rPr lang="en-US" i="1">
                            <a:latin typeface="Cambria Math" panose="02040503050406030204" pitchFamily="18" charset="0"/>
                          </a:rPr>
                        </m:ctrlPr>
                      </m:fPr>
                      <m:num>
                        <m:r>
                          <a:rPr lang="en-US" i="1">
                            <a:latin typeface="Cambria Math" panose="02040503050406030204" pitchFamily="18" charset="0"/>
                          </a:rPr>
                          <m:t>7</m:t>
                        </m:r>
                      </m:num>
                      <m:den>
                        <m:r>
                          <a:rPr lang="en-US" i="1">
                            <a:latin typeface="Cambria Math" panose="02040503050406030204" pitchFamily="18" charset="0"/>
                          </a:rPr>
                          <m:t>2</m:t>
                        </m:r>
                      </m:den>
                    </m:f>
                  </m:oMath>
                </a14:m>
                <a:r>
                  <a:rPr lang="en-US" dirty="0"/>
                  <a:t> </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9AE2B707-31DA-4876-8B47-EB191F4AD4D6}"/>
              </a:ext>
            </a:extLst>
          </p:cNvPr>
          <p:cNvPicPr>
            <a:picLocks noChangeAspect="1"/>
          </p:cNvPicPr>
          <p:nvPr/>
        </p:nvPicPr>
        <p:blipFill>
          <a:blip r:embed="rId3"/>
          <a:stretch>
            <a:fillRect/>
          </a:stretch>
        </p:blipFill>
        <p:spPr>
          <a:xfrm>
            <a:off x="1134050" y="2931978"/>
            <a:ext cx="10319747" cy="2292403"/>
          </a:xfrm>
          <a:prstGeom prst="rect">
            <a:avLst/>
          </a:prstGeom>
        </p:spPr>
      </p:pic>
    </p:spTree>
    <p:extLst>
      <p:ext uri="{BB962C8B-B14F-4D97-AF65-F5344CB8AC3E}">
        <p14:creationId xmlns:p14="http://schemas.microsoft.com/office/powerpoint/2010/main" val="19671833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Parameters in the Simplex Tableau</a:t>
            </a:r>
            <a:br>
              <a:rPr lang="en-US" dirty="0"/>
            </a:br>
            <a:r>
              <a:rPr lang="en-US" dirty="0">
                <a:solidFill>
                  <a:srgbClr val="FF0000"/>
                </a:solidFill>
              </a:rPr>
              <a:t>Shadow Price (Dual Price)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Consider the product mix problem:  Produce </a:t>
                </a:r>
                <a:r>
                  <a:rPr lang="en-US" i="1" dirty="0"/>
                  <a:t>n</a:t>
                </a:r>
                <a:r>
                  <a:rPr lang="en-US" dirty="0"/>
                  <a:t> products from </a:t>
                </a:r>
                <a:r>
                  <a:rPr lang="en-US" i="1" dirty="0"/>
                  <a:t>m </a:t>
                </a:r>
                <a:r>
                  <a:rPr lang="en-US" dirty="0"/>
                  <a:t>types of material.  </a:t>
                </a:r>
              </a:p>
              <a:p>
                <a:pPr marL="0" indent="0" algn="just">
                  <a:buNone/>
                </a:pPr>
                <a:endParaRPr lang="en-US" dirty="0"/>
              </a:p>
              <a:p>
                <a:r>
                  <a:rPr lang="en-US" sz="2400" dirty="0"/>
                  <a:t>Available on-hand inventory of material </a:t>
                </a:r>
                <a14:m>
                  <m:oMath xmlns:m="http://schemas.openxmlformats.org/officeDocument/2006/math">
                    <m:r>
                      <a:rPr lang="en-US" sz="2400" i="1">
                        <a:latin typeface="Cambria Math" panose="02040503050406030204" pitchFamily="18" charset="0"/>
                      </a:rPr>
                      <m:t>𝑖</m:t>
                    </m:r>
                    <m:r>
                      <a:rPr lang="en-US" sz="2400" i="1">
                        <a:latin typeface="Cambria Math" panose="02040503050406030204" pitchFamily="18" charset="0"/>
                      </a:rPr>
                      <m:t> (</m:t>
                    </m:r>
                    <m:r>
                      <a:rPr lang="en-US" sz="2400" i="1">
                        <a:latin typeface="Cambria Math" panose="02040503050406030204" pitchFamily="18" charset="0"/>
                      </a:rPr>
                      <m:t>𝑖</m:t>
                    </m:r>
                    <m:r>
                      <a:rPr lang="en-US" sz="2400" i="1">
                        <a:latin typeface="Cambria Math" panose="02040503050406030204" pitchFamily="18" charset="0"/>
                      </a:rPr>
                      <m:t>=1,2,…,</m:t>
                    </m:r>
                    <m:r>
                      <a:rPr lang="en-US" sz="2400" i="1">
                        <a:latin typeface="Cambria Math" panose="02040503050406030204" pitchFamily="18" charset="0"/>
                      </a:rPr>
                      <m:t>𝑚</m:t>
                    </m:r>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𝑏</m:t>
                        </m:r>
                      </m:e>
                      <m:sub>
                        <m:r>
                          <a:rPr lang="en-US" sz="2400" i="1" dirty="0">
                            <a:latin typeface="Cambria Math" panose="02040503050406030204" pitchFamily="18" charset="0"/>
                          </a:rPr>
                          <m:t>𝑖</m:t>
                        </m:r>
                      </m:sub>
                    </m:sSub>
                  </m:oMath>
                </a14:m>
                <a:endParaRPr lang="en-US" sz="2400" dirty="0"/>
              </a:p>
              <a:p>
                <a:r>
                  <a:rPr lang="en-US" sz="2400" dirty="0"/>
                  <a:t>Amount of material </a:t>
                </a:r>
                <a:r>
                  <a:rPr lang="en-US" sz="2400" i="1" dirty="0" err="1"/>
                  <a:t>i</a:t>
                </a:r>
                <a:r>
                  <a:rPr lang="en-US" sz="2400" i="1" dirty="0"/>
                  <a:t> </a:t>
                </a:r>
                <a:r>
                  <a:rPr lang="en-US" sz="2400" dirty="0"/>
                  <a:t>used for one unit of product </a:t>
                </a:r>
                <a14:m>
                  <m:oMath xmlns:m="http://schemas.openxmlformats.org/officeDocument/2006/math">
                    <m:r>
                      <a:rPr lang="en-US" sz="2400" i="1">
                        <a:latin typeface="Cambria Math" panose="02040503050406030204" pitchFamily="18" charset="0"/>
                      </a:rPr>
                      <m:t>𝑗</m:t>
                    </m:r>
                    <m:r>
                      <a:rPr lang="en-US" sz="2400" i="1">
                        <a:latin typeface="Cambria Math" panose="02040503050406030204" pitchFamily="18" charset="0"/>
                      </a:rPr>
                      <m:t> (</m:t>
                    </m:r>
                    <m:r>
                      <a:rPr lang="en-US" sz="2400" i="1">
                        <a:latin typeface="Cambria Math" panose="02040503050406030204" pitchFamily="18" charset="0"/>
                      </a:rPr>
                      <m:t>𝑗</m:t>
                    </m:r>
                    <m:r>
                      <a:rPr lang="en-US" sz="2400" i="1">
                        <a:latin typeface="Cambria Math" panose="02040503050406030204" pitchFamily="18" charset="0"/>
                      </a:rPr>
                      <m:t>=1,2,…,</m:t>
                    </m:r>
                    <m:r>
                      <a:rPr lang="en-US" sz="2400" i="1">
                        <a:latin typeface="Cambria Math" panose="02040503050406030204" pitchFamily="18" charset="0"/>
                      </a:rPr>
                      <m:t>𝑛</m:t>
                    </m:r>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𝑎</m:t>
                        </m:r>
                      </m:e>
                      <m:sub>
                        <m:r>
                          <a:rPr lang="en-US" sz="2400" i="1" dirty="0">
                            <a:latin typeface="Cambria Math" panose="02040503050406030204" pitchFamily="18" charset="0"/>
                          </a:rPr>
                          <m:t>𝑖𝑗</m:t>
                        </m:r>
                      </m:sub>
                    </m:sSub>
                  </m:oMath>
                </a14:m>
                <a:r>
                  <a:rPr lang="en-US" sz="2400" dirty="0"/>
                  <a:t>  </a:t>
                </a:r>
              </a:p>
              <a:p>
                <a:r>
                  <a:rPr lang="en-US" sz="2400" dirty="0"/>
                  <a:t>Profit of one unit of product </a:t>
                </a:r>
                <a:r>
                  <a:rPr lang="en-US" sz="2400" i="1" dirty="0"/>
                  <a:t>j</a:t>
                </a:r>
                <a:r>
                  <a:rPr lang="en-US" sz="2400" dirty="0"/>
                  <a:t>: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𝑐</m:t>
                        </m:r>
                      </m:e>
                      <m:sub>
                        <m:r>
                          <a:rPr lang="en-US" sz="2400" b="0" i="1" smtClean="0">
                            <a:latin typeface="Cambria Math" panose="02040503050406030204" pitchFamily="18" charset="0"/>
                          </a:rPr>
                          <m:t>𝑗</m:t>
                        </m:r>
                      </m:sub>
                      <m:sup>
                        <m:r>
                          <a:rPr lang="en-US" sz="2400" b="0" i="1" smtClean="0">
                            <a:latin typeface="Cambria Math" panose="02040503050406030204" pitchFamily="18" charset="0"/>
                          </a:rPr>
                          <m:t>′</m:t>
                        </m:r>
                      </m:sup>
                    </m:sSubSup>
                  </m:oMath>
                </a14:m>
                <a:endParaRPr lang="en-US" sz="2400" dirty="0"/>
              </a:p>
              <a:p>
                <a:pPr marL="0" indent="0">
                  <a:buNone/>
                </a:pPr>
                <a:endParaRPr lang="en-US" u="sng" dirty="0"/>
              </a:p>
              <a:p>
                <a:pPr marL="0" indent="0" algn="just">
                  <a:buNone/>
                </a:pPr>
                <a:r>
                  <a:rPr lang="en-US" u="sng" dirty="0"/>
                  <a:t>Problem</a:t>
                </a:r>
                <a:r>
                  <a:rPr lang="en-US" dirty="0"/>
                  <a:t>: determine production volumes of products so as to maximize total profit.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b="-1700"/>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2459114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Parameters in the Simplex Tableau</a:t>
            </a:r>
            <a:br>
              <a:rPr lang="en-US" dirty="0"/>
            </a:br>
            <a:r>
              <a:rPr lang="en-US" dirty="0">
                <a:solidFill>
                  <a:srgbClr val="FF0000"/>
                </a:solidFill>
              </a:rPr>
              <a:t>Shadow Price (Dual Price)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0" indent="0">
                  <a:buNone/>
                </a:pPr>
                <a:r>
                  <a:rPr lang="en-US" dirty="0"/>
                  <a:t>Denote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a:latin typeface="Cambria Math" panose="02040503050406030204" pitchFamily="18" charset="0"/>
                      </a:rPr>
                      <m:t> (</m:t>
                    </m:r>
                    <m:r>
                      <a:rPr lang="en-US" i="1">
                        <a:latin typeface="Cambria Math" panose="02040503050406030204" pitchFamily="18" charset="0"/>
                      </a:rPr>
                      <m:t>𝑗</m:t>
                    </m:r>
                    <m:r>
                      <a:rPr lang="en-US" i="1">
                        <a:latin typeface="Cambria Math" panose="02040503050406030204" pitchFamily="18" charset="0"/>
                      </a:rPr>
                      <m:t>=1,2,..,</m:t>
                    </m:r>
                    <m:r>
                      <a:rPr lang="en-US" i="1">
                        <a:latin typeface="Cambria Math" panose="02040503050406030204" pitchFamily="18" charset="0"/>
                      </a:rPr>
                      <m:t>𝑛</m:t>
                    </m:r>
                    <m:r>
                      <a:rPr lang="en-US" i="1">
                        <a:latin typeface="Cambria Math" panose="02040503050406030204" pitchFamily="18" charset="0"/>
                      </a:rPr>
                      <m:t>)</m:t>
                    </m:r>
                  </m:oMath>
                </a14:m>
                <a:r>
                  <a:rPr lang="en-US" dirty="0"/>
                  <a:t>: production volume of product </a:t>
                </a:r>
                <a:r>
                  <a:rPr lang="en-US" i="1" dirty="0"/>
                  <a:t>j</a:t>
                </a:r>
                <a:r>
                  <a:rPr lang="en-US" dirty="0"/>
                  <a:t>.  </a:t>
                </a:r>
              </a:p>
              <a:p>
                <a:pPr marL="0" indent="0">
                  <a:buNone/>
                </a:pPr>
                <a:endParaRPr lang="en-US" dirty="0"/>
              </a:p>
              <a:p>
                <a:pPr marL="0" indent="0">
                  <a:buNone/>
                </a:pPr>
                <a:r>
                  <a:rPr lang="en-US" u="sng" dirty="0"/>
                  <a:t>Objective Function</a:t>
                </a:r>
                <a:r>
                  <a:rPr lang="en-US" dirty="0"/>
                  <a:t>:    Maximize Profit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m:t>
                        </m:r>
                      </m:sup>
                    </m:sSup>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sSubSup>
                              <m:sSubSupPr>
                                <m:ctrlPr>
                                  <a:rPr lang="en-US" i="1">
                                    <a:latin typeface="Cambria Math" panose="02040503050406030204" pitchFamily="18" charset="0"/>
                                  </a:rPr>
                                </m:ctrlPr>
                              </m:sSubSupPr>
                              <m:e>
                                <m:r>
                                  <a:rPr lang="en-US" i="1">
                                    <a:latin typeface="Cambria Math" panose="02040503050406030204" pitchFamily="18" charset="0"/>
                                  </a:rPr>
                                  <m:t>𝑐</m:t>
                                </m:r>
                              </m:e>
                              <m:sub>
                                <m:r>
                                  <a:rPr lang="en-US" i="1">
                                    <a:latin typeface="Cambria Math" panose="02040503050406030204" pitchFamily="18" charset="0"/>
                                  </a:rPr>
                                  <m:t>𝑗</m:t>
                                </m:r>
                              </m:sub>
                              <m:sup>
                                <m:r>
                                  <a:rPr lang="en-US" i="1">
                                    <a:latin typeface="Cambria Math" panose="02040503050406030204" pitchFamily="18" charset="0"/>
                                  </a:rPr>
                                  <m:t>′</m:t>
                                </m:r>
                              </m:sup>
                            </m:sSubSup>
                            <m:r>
                              <a:rPr lang="en-US" i="1">
                                <a:latin typeface="Cambria Math" panose="02040503050406030204" pitchFamily="18" charset="0"/>
                              </a:rPr>
                              <m:t>𝑥</m:t>
                            </m:r>
                          </m:e>
                          <m:sub>
                            <m:r>
                              <a:rPr lang="en-US" i="1">
                                <a:latin typeface="Cambria Math" panose="02040503050406030204" pitchFamily="18" charset="0"/>
                              </a:rPr>
                              <m:t>𝑗</m:t>
                            </m:r>
                          </m:sub>
                        </m:sSub>
                      </m:e>
                    </m:nary>
                  </m:oMath>
                </a14:m>
                <a:endParaRPr lang="en-US" dirty="0"/>
              </a:p>
              <a:p>
                <a:pPr marL="0" indent="0">
                  <a:buNone/>
                </a:pPr>
                <a:r>
                  <a:rPr lang="en-US" dirty="0"/>
                  <a:t>			or  Minimize  “Cost” </a:t>
                </a:r>
                <a14:m>
                  <m:oMath xmlns:m="http://schemas.openxmlformats.org/officeDocument/2006/math">
                    <m:r>
                      <a:rPr lang="en-US" i="1">
                        <a:latin typeface="Cambria Math" panose="02040503050406030204" pitchFamily="18" charset="0"/>
                      </a:rPr>
                      <m:t>𝑍</m:t>
                    </m:r>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r>
                              <a:rPr lang="en-US" i="1">
                                <a:latin typeface="Cambria Math" panose="02040503050406030204" pitchFamily="18" charset="0"/>
                              </a:rPr>
                              <m:t>𝑥</m:t>
                            </m:r>
                          </m:e>
                          <m:sub>
                            <m:r>
                              <a:rPr lang="en-US" i="1">
                                <a:latin typeface="Cambria Math" panose="02040503050406030204" pitchFamily="18" charset="0"/>
                              </a:rPr>
                              <m:t>𝑗</m:t>
                            </m:r>
                          </m:sub>
                        </m:sSub>
                      </m:e>
                    </m:nary>
                    <m:r>
                      <a:rPr lang="en-US" i="1">
                        <a:latin typeface="Cambria Math" panose="02040503050406030204" pitchFamily="18" charset="0"/>
                      </a:rPr>
                      <m:t> </m:t>
                    </m:r>
                  </m:oMath>
                </a14:m>
                <a:r>
                  <a:rPr lang="en-US" dirty="0"/>
                  <a:t>with </a:t>
                </a:r>
                <a14:m>
                  <m:oMath xmlns:m="http://schemas.openxmlformats.org/officeDocument/2006/math">
                    <m:sSubSup>
                      <m:sSubSupPr>
                        <m:ctrlPr>
                          <a:rPr lang="en-US" i="1">
                            <a:latin typeface="Cambria Math" panose="02040503050406030204" pitchFamily="18" charset="0"/>
                          </a:rPr>
                        </m:ctrlPr>
                      </m:sSubSup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𝑐</m:t>
                        </m:r>
                      </m:e>
                      <m:sub>
                        <m:r>
                          <a:rPr lang="en-US" i="1">
                            <a:latin typeface="Cambria Math" panose="02040503050406030204" pitchFamily="18" charset="0"/>
                          </a:rPr>
                          <m:t>𝑗</m:t>
                        </m:r>
                      </m:sub>
                      <m:sup>
                        <m:r>
                          <a:rPr lang="en-US" i="1">
                            <a:latin typeface="Cambria Math" panose="02040503050406030204" pitchFamily="18" charset="0"/>
                          </a:rPr>
                          <m:t>′</m:t>
                        </m:r>
                      </m:sup>
                    </m:sSubSup>
                    <m:r>
                      <a:rPr lang="en-US" i="1">
                        <a:latin typeface="Cambria Math" panose="02040503050406030204" pitchFamily="18" charset="0"/>
                      </a:rPr>
                      <m:t> </m:t>
                    </m:r>
                  </m:oMath>
                </a14:m>
                <a:r>
                  <a:rPr lang="en-US" dirty="0"/>
                  <a:t>	  </a:t>
                </a:r>
              </a:p>
              <a:p>
                <a:pPr marL="0" indent="0">
                  <a:buNone/>
                </a:pPr>
                <a:endParaRPr lang="en-US" dirty="0"/>
              </a:p>
              <a:p>
                <a:pPr marL="0" indent="0">
                  <a:buNone/>
                </a:pPr>
                <a:r>
                  <a:rPr lang="en-US" u="sng" dirty="0"/>
                  <a:t>Constraints</a:t>
                </a:r>
                <a:r>
                  <a:rPr lang="en-US" dirty="0"/>
                  <a:t>:</a:t>
                </a:r>
              </a:p>
              <a:p>
                <a:pPr marL="0" indent="0">
                  <a:buNone/>
                </a:pPr>
                <a:r>
                  <a:rPr lang="en-US" dirty="0"/>
                  <a:t>	* Material constraints: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r>
                              <a:rPr lang="en-US" i="1">
                                <a:latin typeface="Cambria Math" panose="02040503050406030204" pitchFamily="18" charset="0"/>
                              </a:rPr>
                              <m:t>𝑗</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i="1">
                                <a:latin typeface="Cambria Math" panose="02040503050406030204" pitchFamily="18" charset="0"/>
                                <a:ea typeface="Cambria Math" panose="02040503050406030204" pitchFamily="18" charset="0"/>
                              </a:rPr>
                              <m:t>𝑖</m:t>
                            </m:r>
                          </m:sub>
                        </m:sSub>
                      </m:e>
                    </m:nary>
                    <m:r>
                      <a:rPr lang="en-US" i="1">
                        <a:latin typeface="Cambria Math" panose="02040503050406030204" pitchFamily="18" charset="0"/>
                      </a:rPr>
                      <m:t> </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=1,2,…, </m:t>
                    </m:r>
                    <m:r>
                      <a:rPr lang="en-US" i="1">
                        <a:latin typeface="Cambria Math" panose="02040503050406030204" pitchFamily="18" charset="0"/>
                        <a:ea typeface="Cambria Math" panose="02040503050406030204" pitchFamily="18" charset="0"/>
                      </a:rPr>
                      <m:t>𝑚</m:t>
                    </m:r>
                  </m:oMath>
                </a14:m>
                <a:r>
                  <a:rPr lang="en-US" dirty="0"/>
                  <a:t>	 	 </a:t>
                </a:r>
              </a:p>
              <a:p>
                <a:pPr marL="0" indent="0">
                  <a:buNone/>
                </a:pPr>
                <a:r>
                  <a:rPr lang="en-US" dirty="0"/>
                  <a:t>	* Variable constraints: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 </m:t>
                    </m:r>
                  </m:oMath>
                </a14:m>
                <a:r>
                  <a:rPr lang="en-US" dirty="0"/>
                  <a:t>	 	</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=1,2,…, </m:t>
                    </m:r>
                    <m:r>
                      <a:rPr lang="en-US" i="1">
                        <a:latin typeface="Cambria Math" panose="02040503050406030204" pitchFamily="18" charset="0"/>
                        <a:ea typeface="Cambria Math" panose="02040503050406030204" pitchFamily="18" charset="0"/>
                      </a:rPr>
                      <m:t>𝑛</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9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7561647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Parameters in the Simplex Tableau</a:t>
            </a:r>
            <a:br>
              <a:rPr lang="en-US" dirty="0"/>
            </a:br>
            <a:r>
              <a:rPr lang="en-US" dirty="0">
                <a:solidFill>
                  <a:srgbClr val="FF0000"/>
                </a:solidFill>
              </a:rPr>
              <a:t>Shadow Price (Dual Price)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It is noted that, slack variables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=1,2,…, </m:t>
                    </m:r>
                    <m:r>
                      <a:rPr lang="en-US" i="1">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oMath>
                </a14:m>
                <a:r>
                  <a:rPr lang="en-US" dirty="0"/>
                  <a:t>will be introduced to convert the problem into standard form.  The </a:t>
                </a:r>
                <a:r>
                  <a:rPr lang="en-US" i="1" dirty="0">
                    <a:solidFill>
                      <a:srgbClr val="0070C0"/>
                    </a:solidFill>
                  </a:rPr>
                  <a:t>optimal</a:t>
                </a:r>
                <a:r>
                  <a:rPr lang="en-US" dirty="0"/>
                  <a:t> simplex tableau of the standard form problem can be expressed as: </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14:m>
                  <m:oMath xmlns:m="http://schemas.openxmlformats.org/officeDocument/2006/math">
                    <m:sSub>
                      <m:sSubPr>
                        <m:ctrlPr>
                          <a:rPr lang="en-US" i="1" smtClean="0">
                            <a:latin typeface="Cambria Math" panose="02040503050406030204" pitchFamily="18" charset="0"/>
                          </a:rPr>
                        </m:ctrlPr>
                      </m:sSubPr>
                      <m:e>
                        <m:r>
                          <a:rPr lang="en-US" b="1" i="0" smtClean="0">
                            <a:latin typeface="Cambria Math" panose="02040503050406030204" pitchFamily="18" charset="0"/>
                          </a:rPr>
                          <m:t>𝐞</m:t>
                        </m:r>
                      </m:e>
                      <m:sub>
                        <m:r>
                          <a:rPr lang="en-US" b="0" i="1" smtClean="0">
                            <a:latin typeface="Cambria Math" panose="02040503050406030204" pitchFamily="18" charset="0"/>
                          </a:rPr>
                          <m:t>𝑘</m:t>
                        </m:r>
                      </m:sub>
                    </m:sSub>
                  </m:oMath>
                </a14:m>
                <a:r>
                  <a:rPr lang="en-US" dirty="0"/>
                  <a:t> is the unit column vector associated with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oMath>
                </a14:m>
                <a:r>
                  <a:rPr lang="en-US" dirty="0"/>
                  <a:t> in the matrix </a:t>
                </a:r>
                <a:r>
                  <a:rPr lang="en-US" b="1" dirty="0"/>
                  <a:t>A</a:t>
                </a:r>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b="-1133"/>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8610392B-B8FF-47BF-826C-46CCCCC2A51B}"/>
              </a:ext>
            </a:extLst>
          </p:cNvPr>
          <p:cNvPicPr>
            <a:picLocks noChangeAspect="1"/>
          </p:cNvPicPr>
          <p:nvPr/>
        </p:nvPicPr>
        <p:blipFill>
          <a:blip r:embed="rId3"/>
          <a:stretch>
            <a:fillRect/>
          </a:stretch>
        </p:blipFill>
        <p:spPr>
          <a:xfrm>
            <a:off x="1186453" y="3518415"/>
            <a:ext cx="10319747" cy="2100685"/>
          </a:xfrm>
          <a:prstGeom prst="rect">
            <a:avLst/>
          </a:prstGeom>
        </p:spPr>
      </p:pic>
    </p:spTree>
    <p:extLst>
      <p:ext uri="{BB962C8B-B14F-4D97-AF65-F5344CB8AC3E}">
        <p14:creationId xmlns:p14="http://schemas.microsoft.com/office/powerpoint/2010/main" val="212072732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Parameters in the Simplex Tableau</a:t>
            </a:r>
            <a:br>
              <a:rPr lang="en-US" dirty="0"/>
            </a:br>
            <a:r>
              <a:rPr lang="en-US" dirty="0">
                <a:solidFill>
                  <a:srgbClr val="FF0000"/>
                </a:solidFill>
              </a:rPr>
              <a:t>Shadow Price (Dual Price)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buNone/>
                </a:pPr>
                <a:r>
                  <a:rPr lang="en-US" dirty="0"/>
                  <a:t>It should be noted that </a:t>
                </a:r>
                <a14:m>
                  <m:oMath xmlns:m="http://schemas.openxmlformats.org/officeDocument/2006/math">
                    <m:sSup>
                      <m:sSupPr>
                        <m:ctrlPr>
                          <a:rPr lang="en-US" i="1">
                            <a:latin typeface="Cambria Math" panose="02040503050406030204" pitchFamily="18" charset="0"/>
                          </a:rPr>
                        </m:ctrlPr>
                      </m:sSupPr>
                      <m:e>
                        <m:sSubSup>
                          <m:sSubSupPr>
                            <m:ctrlPr>
                              <a:rPr lang="en-US" i="1" smtClean="0">
                                <a:latin typeface="Cambria Math" panose="02040503050406030204" pitchFamily="18" charset="0"/>
                              </a:rPr>
                            </m:ctrlPr>
                          </m:sSubSupPr>
                          <m:e>
                            <m:r>
                              <a:rPr lang="en-US" b="1" i="0" smtClean="0">
                                <a:latin typeface="Cambria Math" panose="02040503050406030204" pitchFamily="18" charset="0"/>
                              </a:rPr>
                              <m:t>𝐜</m:t>
                            </m:r>
                          </m:e>
                          <m:sub>
                            <m:r>
                              <a:rPr lang="en-US" b="1" i="0" smtClean="0">
                                <a:latin typeface="Cambria Math" panose="02040503050406030204" pitchFamily="18" charset="0"/>
                              </a:rPr>
                              <m:t>𝐁</m:t>
                            </m:r>
                          </m:sub>
                          <m:sup>
                            <m:r>
                              <a:rPr lang="en-US" b="0" i="1" smtClean="0">
                                <a:latin typeface="Cambria Math" panose="02040503050406030204" pitchFamily="18" charset="0"/>
                              </a:rPr>
                              <m:t>𝑇</m:t>
                            </m:r>
                          </m:sup>
                        </m:sSubSup>
                        <m:r>
                          <a:rPr lang="en-US" b="1">
                            <a:latin typeface="Cambria Math" panose="02040503050406030204" pitchFamily="18" charset="0"/>
                          </a:rPr>
                          <m:t>𝐁</m:t>
                        </m:r>
                      </m:e>
                      <m:sup>
                        <m:r>
                          <a:rPr lang="en-US" i="1">
                            <a:latin typeface="Cambria Math" panose="02040503050406030204" pitchFamily="18" charset="0"/>
                          </a:rPr>
                          <m:t>−1</m:t>
                        </m:r>
                      </m:sup>
                    </m:sSup>
                    <m:sSub>
                      <m:sSubPr>
                        <m:ctrlPr>
                          <a:rPr lang="en-US" i="1" smtClean="0">
                            <a:latin typeface="Cambria Math" panose="02040503050406030204" pitchFamily="18" charset="0"/>
                          </a:rPr>
                        </m:ctrlPr>
                      </m:sSubPr>
                      <m:e>
                        <m:r>
                          <a:rPr lang="en-US" b="1" i="0" smtClean="0">
                            <a:latin typeface="Cambria Math" panose="02040503050406030204" pitchFamily="18" charset="0"/>
                          </a:rPr>
                          <m:t>𝐞</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sSubSup>
                                  <m:sSubSupPr>
                                    <m:ctrlPr>
                                      <a:rPr lang="en-US" i="1">
                                        <a:latin typeface="Cambria Math" panose="02040503050406030204" pitchFamily="18" charset="0"/>
                                      </a:rPr>
                                    </m:ctrlPr>
                                  </m:sSubSupPr>
                                  <m:e>
                                    <m:r>
                                      <a:rPr lang="en-US" b="1">
                                        <a:latin typeface="Cambria Math" panose="02040503050406030204" pitchFamily="18" charset="0"/>
                                      </a:rPr>
                                      <m:t>𝐜</m:t>
                                    </m:r>
                                  </m:e>
                                  <m:sub>
                                    <m:r>
                                      <a:rPr lang="en-US" b="1">
                                        <a:latin typeface="Cambria Math" panose="02040503050406030204" pitchFamily="18" charset="0"/>
                                      </a:rPr>
                                      <m:t>𝐁</m:t>
                                    </m:r>
                                  </m:sub>
                                  <m:sup>
                                    <m:r>
                                      <a:rPr lang="en-US" i="1">
                                        <a:latin typeface="Cambria Math" panose="02040503050406030204" pitchFamily="18" charset="0"/>
                                      </a:rPr>
                                      <m:t>𝑇</m:t>
                                    </m:r>
                                  </m:sup>
                                </m:sSubSup>
                                <m:r>
                                  <a:rPr lang="en-US" b="1">
                                    <a:latin typeface="Cambria Math" panose="02040503050406030204" pitchFamily="18" charset="0"/>
                                  </a:rPr>
                                  <m:t>𝐁</m:t>
                                </m:r>
                              </m:e>
                              <m:sup>
                                <m:r>
                                  <a:rPr lang="en-US" i="1">
                                    <a:latin typeface="Cambria Math" panose="02040503050406030204" pitchFamily="18" charset="0"/>
                                  </a:rPr>
                                  <m:t>−1</m:t>
                                </m:r>
                              </m:sup>
                            </m:sSup>
                          </m:e>
                        </m:d>
                      </m:e>
                      <m:sub>
                        <m:r>
                          <a:rPr lang="en-US" b="0" i="1" smtClean="0">
                            <a:latin typeface="Cambria Math" panose="02040503050406030204" pitchFamily="18" charset="0"/>
                          </a:rPr>
                          <m:t>𝑘</m:t>
                        </m:r>
                      </m:sub>
                    </m:sSub>
                  </m:oMath>
                </a14:m>
                <a:endParaRPr lang="en-US" b="0" dirty="0"/>
              </a:p>
              <a:p>
                <a:pPr marL="0" indent="0" algn="just">
                  <a:buNone/>
                </a:pPr>
                <a:r>
                  <a:rPr lang="en-US" dirty="0"/>
                  <a:t>The optimal objective value:	 </a:t>
                </a:r>
                <a14:m>
                  <m:oMath xmlns:m="http://schemas.openxmlformats.org/officeDocument/2006/math">
                    <m:sSup>
                      <m:sSupPr>
                        <m:ctrlPr>
                          <a:rPr lang="en-US" i="1">
                            <a:latin typeface="Cambria Math" panose="02040503050406030204" pitchFamily="18" charset="0"/>
                          </a:rPr>
                        </m:ctrlPr>
                      </m:sSupPr>
                      <m:e>
                        <m:sSubSup>
                          <m:sSubSupPr>
                            <m:ctrlPr>
                              <a:rPr lang="en-US" i="1">
                                <a:latin typeface="Cambria Math" panose="02040503050406030204" pitchFamily="18" charset="0"/>
                              </a:rPr>
                            </m:ctrlPr>
                          </m:sSubSupPr>
                          <m:e>
                            <m:sSup>
                              <m:sSupPr>
                                <m:ctrlPr>
                                  <a:rPr lang="en-US"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1">
                                <a:latin typeface="Cambria Math" panose="02040503050406030204" pitchFamily="18" charset="0"/>
                              </a:rPr>
                              <m:t>𝐜</m:t>
                            </m:r>
                          </m:e>
                          <m:sub>
                            <m:r>
                              <a:rPr lang="en-US" b="1">
                                <a:latin typeface="Cambria Math" panose="02040503050406030204" pitchFamily="18" charset="0"/>
                              </a:rPr>
                              <m:t>𝐁</m:t>
                            </m:r>
                          </m:sub>
                          <m:sup>
                            <m:r>
                              <a:rPr lang="en-US" i="1">
                                <a:latin typeface="Cambria Math" panose="02040503050406030204" pitchFamily="18" charset="0"/>
                              </a:rPr>
                              <m:t>𝑇</m:t>
                            </m:r>
                          </m:sup>
                        </m:sSubSup>
                        <m:r>
                          <a:rPr lang="en-US" b="1">
                            <a:latin typeface="Cambria Math" panose="02040503050406030204" pitchFamily="18" charset="0"/>
                          </a:rPr>
                          <m:t>𝐁</m:t>
                        </m:r>
                      </m:e>
                      <m:sup>
                        <m:r>
                          <a:rPr lang="en-US" i="1">
                            <a:latin typeface="Cambria Math" panose="02040503050406030204" pitchFamily="18" charset="0"/>
                          </a:rPr>
                          <m:t>−1</m:t>
                        </m:r>
                      </m:sup>
                    </m:sSup>
                    <m:r>
                      <a:rPr lang="en-US" b="1" i="0" smtClean="0">
                        <a:latin typeface="Cambria Math" panose="02040503050406030204" pitchFamily="18" charset="0"/>
                      </a:rPr>
                      <m:t>𝐛</m:t>
                    </m:r>
                    <m:r>
                      <a:rPr lang="en-US" b="1" i="0" smtClean="0">
                        <a:latin typeface="Cambria Math" panose="02040503050406030204" pitchFamily="18" charset="0"/>
                      </a:rPr>
                      <m:t>=</m:t>
                    </m:r>
                    <m:nary>
                      <m:naryPr>
                        <m:chr m:val="∑"/>
                        <m:limLoc m:val="subSup"/>
                        <m:ctrlPr>
                          <a:rPr lang="en-US" b="1" i="1" smtClean="0">
                            <a:latin typeface="Cambria Math" panose="02040503050406030204" pitchFamily="18" charset="0"/>
                          </a:rPr>
                        </m:ctrlPr>
                      </m:naryPr>
                      <m:sub>
                        <m:r>
                          <m:rPr>
                            <m:brk m:alnAt="25"/>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
                          <m:sSubPr>
                            <m:ctrlPr>
                              <a:rPr lang="en-US" i="1">
                                <a:latin typeface="Cambria Math" panose="02040503050406030204" pitchFamily="18" charset="0"/>
                              </a:rPr>
                            </m:ctrlPr>
                          </m:sSub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sSubSup>
                                      <m:sSubSupPr>
                                        <m:ctrlPr>
                                          <a:rPr lang="en-US" i="1">
                                            <a:latin typeface="Cambria Math" panose="02040503050406030204" pitchFamily="18" charset="0"/>
                                          </a:rPr>
                                        </m:ctrlPr>
                                      </m:sSubSupPr>
                                      <m:e>
                                        <m:r>
                                          <a:rPr lang="en-US" b="1">
                                            <a:latin typeface="Cambria Math" panose="02040503050406030204" pitchFamily="18" charset="0"/>
                                          </a:rPr>
                                          <m:t>𝐜</m:t>
                                        </m:r>
                                      </m:e>
                                      <m:sub>
                                        <m:r>
                                          <a:rPr lang="en-US" b="1">
                                            <a:latin typeface="Cambria Math" panose="02040503050406030204" pitchFamily="18" charset="0"/>
                                          </a:rPr>
                                          <m:t>𝐁</m:t>
                                        </m:r>
                                      </m:sub>
                                      <m:sup>
                                        <m:r>
                                          <a:rPr lang="en-US" i="1">
                                            <a:latin typeface="Cambria Math" panose="02040503050406030204" pitchFamily="18" charset="0"/>
                                          </a:rPr>
                                          <m:t>𝑇</m:t>
                                        </m:r>
                                      </m:sup>
                                    </m:sSubSup>
                                    <m:r>
                                      <a:rPr lang="en-US" b="1">
                                        <a:latin typeface="Cambria Math" panose="02040503050406030204" pitchFamily="18" charset="0"/>
                                      </a:rPr>
                                      <m:t>𝐁</m:t>
                                    </m:r>
                                  </m:e>
                                  <m:sup>
                                    <m:r>
                                      <a:rPr lang="en-US" i="1">
                                        <a:latin typeface="Cambria Math" panose="02040503050406030204" pitchFamily="18" charset="0"/>
                                      </a:rPr>
                                      <m:t>−1</m:t>
                                    </m:r>
                                  </m:sup>
                                </m:sSup>
                              </m:e>
                            </m:d>
                          </m:e>
                          <m:sub>
                            <m:r>
                              <a:rPr lang="en-US" i="1">
                                <a:latin typeface="Cambria Math" panose="02040503050406030204" pitchFamily="18" charset="0"/>
                              </a:rPr>
                              <m:t>𝑘</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𝑘</m:t>
                            </m:r>
                          </m:sub>
                        </m:sSub>
                      </m:e>
                    </m:nary>
                  </m:oMath>
                </a14:m>
                <a:endParaRPr lang="en-US" b="1" dirty="0"/>
              </a:p>
              <a:p>
                <a:pPr marL="0" indent="0" algn="just">
                  <a:buNone/>
                </a:pPr>
                <a:r>
                  <a:rPr lang="en-US" dirty="0"/>
                  <a:t>Hence:	 </a:t>
                </a:r>
              </a:p>
              <a:p>
                <a:pPr marL="0" indent="0" algn="ctr">
                  <a:buNone/>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𝑧</m:t>
                            </m:r>
                          </m:e>
                          <m:sup>
                            <m:r>
                              <a:rPr lang="en-US" i="1">
                                <a:latin typeface="Cambria Math" panose="02040503050406030204" pitchFamily="18" charset="0"/>
                                <a:ea typeface="Cambria Math" panose="02040503050406030204" pitchFamily="18" charset="0"/>
                              </a:rPr>
                              <m:t>∗</m:t>
                            </m:r>
                          </m:sup>
                        </m:sSup>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i="1">
                                <a:latin typeface="Cambria Math" panose="02040503050406030204" pitchFamily="18" charset="0"/>
                                <a:ea typeface="Cambria Math" panose="02040503050406030204" pitchFamily="18" charset="0"/>
                              </a:rPr>
                              <m:t>𝑘</m:t>
                            </m:r>
                          </m:sub>
                        </m:sSub>
                      </m:den>
                    </m:f>
                    <m:r>
                      <a:rPr lang="en-US" i="1">
                        <a:latin typeface="Cambria Math" panose="02040503050406030204" pitchFamily="18" charset="0"/>
                      </a:rPr>
                      <m:t>=</m:t>
                    </m:r>
                    <m:sSub>
                      <m:sSubPr>
                        <m:ctrlPr>
                          <a:rPr lang="en-US" i="1" smtClean="0">
                            <a:latin typeface="Cambria Math" panose="02040503050406030204" pitchFamily="18" charset="0"/>
                          </a:rPr>
                        </m:ctrlPr>
                      </m:sSubPr>
                      <m:e>
                        <m:d>
                          <m:dPr>
                            <m:ctrlPr>
                              <a:rPr lang="en-US" i="1" smtClean="0">
                                <a:latin typeface="Cambria Math" panose="02040503050406030204" pitchFamily="18" charset="0"/>
                              </a:rPr>
                            </m:ctrlPr>
                          </m:dPr>
                          <m:e>
                            <m:sSup>
                              <m:sSupPr>
                                <m:ctrlPr>
                                  <a:rPr lang="en-US" i="1">
                                    <a:latin typeface="Cambria Math" panose="02040503050406030204" pitchFamily="18" charset="0"/>
                                  </a:rPr>
                                </m:ctrlPr>
                              </m:sSupPr>
                              <m:e>
                                <m:sSubSup>
                                  <m:sSubSupPr>
                                    <m:ctrlPr>
                                      <a:rPr lang="en-US" i="1">
                                        <a:latin typeface="Cambria Math" panose="02040503050406030204" pitchFamily="18" charset="0"/>
                                      </a:rPr>
                                    </m:ctrlPr>
                                  </m:sSubSupPr>
                                  <m:e>
                                    <m:r>
                                      <a:rPr lang="en-US" b="1">
                                        <a:latin typeface="Cambria Math" panose="02040503050406030204" pitchFamily="18" charset="0"/>
                                      </a:rPr>
                                      <m:t>𝐜</m:t>
                                    </m:r>
                                  </m:e>
                                  <m:sub>
                                    <m:r>
                                      <a:rPr lang="en-US" b="1">
                                        <a:latin typeface="Cambria Math" panose="02040503050406030204" pitchFamily="18" charset="0"/>
                                      </a:rPr>
                                      <m:t>𝐁</m:t>
                                    </m:r>
                                  </m:sub>
                                  <m:sup>
                                    <m:r>
                                      <a:rPr lang="en-US" i="1">
                                        <a:latin typeface="Cambria Math" panose="02040503050406030204" pitchFamily="18" charset="0"/>
                                      </a:rPr>
                                      <m:t>𝑇</m:t>
                                    </m:r>
                                  </m:sup>
                                </m:sSubSup>
                                <m:r>
                                  <a:rPr lang="en-US" b="1">
                                    <a:latin typeface="Cambria Math" panose="02040503050406030204" pitchFamily="18" charset="0"/>
                                  </a:rPr>
                                  <m:t>𝐁</m:t>
                                </m:r>
                              </m:e>
                              <m:sup>
                                <m:r>
                                  <a:rPr lang="en-US" i="1">
                                    <a:latin typeface="Cambria Math" panose="02040503050406030204" pitchFamily="18" charset="0"/>
                                  </a:rPr>
                                  <m:t>−1</m:t>
                                </m:r>
                              </m:sup>
                            </m:sSup>
                          </m:e>
                        </m:d>
                      </m:e>
                      <m:sub>
                        <m:r>
                          <a:rPr lang="en-US" i="1">
                            <a:latin typeface="Cambria Math" panose="02040503050406030204" pitchFamily="18" charset="0"/>
                          </a:rPr>
                          <m:t>𝑘</m:t>
                        </m:r>
                      </m:sub>
                    </m:sSub>
                    <m:r>
                      <a:rPr lang="en-US" b="0" i="1" smtClean="0">
                        <a:latin typeface="Cambria Math" panose="02040503050406030204" pitchFamily="18" charset="0"/>
                      </a:rPr>
                      <m:t>=</m:t>
                    </m:r>
                  </m:oMath>
                </a14:m>
                <a:r>
                  <a:rPr lang="en-US" dirty="0"/>
                  <a:t> the </a:t>
                </a:r>
                <a:r>
                  <a:rPr lang="en-US" i="1" dirty="0"/>
                  <a:t>z-</a:t>
                </a:r>
                <a:r>
                  <a:rPr lang="en-US" dirty="0"/>
                  <a:t>value of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𝑘</m:t>
                        </m:r>
                      </m:sub>
                    </m:sSub>
                  </m:oMath>
                </a14:m>
                <a:r>
                  <a:rPr lang="en-US" dirty="0"/>
                  <a:t> at optimal solution</a:t>
                </a:r>
              </a:p>
              <a:p>
                <a:pPr marL="0" indent="0" algn="just">
                  <a:buNone/>
                </a:pPr>
                <a14:m>
                  <m:oMath xmlns:m="http://schemas.openxmlformats.org/officeDocument/2006/math">
                    <m:sSub>
                      <m:sSubPr>
                        <m:ctrlPr>
                          <a:rPr lang="en-US" i="1">
                            <a:latin typeface="Cambria Math" panose="02040503050406030204" pitchFamily="18" charset="0"/>
                          </a:rPr>
                        </m:ctrlPr>
                      </m:sSub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sSubSup>
                                  <m:sSubSupPr>
                                    <m:ctrlPr>
                                      <a:rPr lang="en-US" i="1">
                                        <a:latin typeface="Cambria Math" panose="02040503050406030204" pitchFamily="18" charset="0"/>
                                      </a:rPr>
                                    </m:ctrlPr>
                                  </m:sSubSupPr>
                                  <m:e>
                                    <m:r>
                                      <a:rPr lang="en-US" b="1">
                                        <a:latin typeface="Cambria Math" panose="02040503050406030204" pitchFamily="18" charset="0"/>
                                      </a:rPr>
                                      <m:t>𝐜</m:t>
                                    </m:r>
                                  </m:e>
                                  <m:sub>
                                    <m:r>
                                      <a:rPr lang="en-US" b="1">
                                        <a:latin typeface="Cambria Math" panose="02040503050406030204" pitchFamily="18" charset="0"/>
                                      </a:rPr>
                                      <m:t>𝐁</m:t>
                                    </m:r>
                                  </m:sub>
                                  <m:sup>
                                    <m:r>
                                      <a:rPr lang="en-US" i="1">
                                        <a:latin typeface="Cambria Math" panose="02040503050406030204" pitchFamily="18" charset="0"/>
                                      </a:rPr>
                                      <m:t>𝑇</m:t>
                                    </m:r>
                                  </m:sup>
                                </m:sSubSup>
                                <m:r>
                                  <a:rPr lang="en-US" b="1">
                                    <a:latin typeface="Cambria Math" panose="02040503050406030204" pitchFamily="18" charset="0"/>
                                  </a:rPr>
                                  <m:t>𝐁</m:t>
                                </m:r>
                              </m:e>
                              <m:sup>
                                <m:r>
                                  <a:rPr lang="en-US" i="1">
                                    <a:latin typeface="Cambria Math" panose="02040503050406030204" pitchFamily="18" charset="0"/>
                                  </a:rPr>
                                  <m:t>−1</m:t>
                                </m:r>
                              </m:sup>
                            </m:sSup>
                          </m:e>
                        </m:d>
                      </m:e>
                      <m:sub>
                        <m:r>
                          <a:rPr lang="en-US" i="1">
                            <a:latin typeface="Cambria Math" panose="02040503050406030204" pitchFamily="18" charset="0"/>
                          </a:rPr>
                          <m:t>𝑘</m:t>
                        </m:r>
                      </m:sub>
                    </m:sSub>
                  </m:oMath>
                </a14:m>
                <a:r>
                  <a:rPr lang="en-US" dirty="0"/>
                  <a:t> is called the shadow price of material </a:t>
                </a:r>
                <a14:m>
                  <m:oMath xmlns:m="http://schemas.openxmlformats.org/officeDocument/2006/math">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=1,2,…, </m:t>
                    </m:r>
                    <m:r>
                      <a:rPr lang="en-US" i="1">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oMath>
                </a14:m>
                <a:r>
                  <a:rPr lang="en-US" dirty="0"/>
                  <a:t>.  So, if the amount of material </a:t>
                </a:r>
                <a14:m>
                  <m:oMath xmlns:m="http://schemas.openxmlformats.org/officeDocument/2006/math">
                    <m:r>
                      <a:rPr lang="en-US" i="1">
                        <a:latin typeface="Cambria Math" panose="02040503050406030204" pitchFamily="18" charset="0"/>
                        <a:ea typeface="Cambria Math" panose="02040503050406030204" pitchFamily="18" charset="0"/>
                      </a:rPr>
                      <m:t>𝑘</m:t>
                    </m:r>
                  </m:oMath>
                </a14:m>
                <a:r>
                  <a:rPr lang="en-US" dirty="0"/>
                  <a:t> increases (decreases) “one” unit, the optimal objective value will increase (decrease) </a:t>
                </a:r>
                <a14:m>
                  <m:oMath xmlns:m="http://schemas.openxmlformats.org/officeDocument/2006/math">
                    <m:sSub>
                      <m:sSubPr>
                        <m:ctrlPr>
                          <a:rPr lang="en-US" i="1">
                            <a:latin typeface="Cambria Math" panose="02040503050406030204" pitchFamily="18" charset="0"/>
                          </a:rPr>
                        </m:ctrlPr>
                      </m:sSub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sSubSup>
                                  <m:sSubSupPr>
                                    <m:ctrlPr>
                                      <a:rPr lang="en-US" i="1">
                                        <a:latin typeface="Cambria Math" panose="02040503050406030204" pitchFamily="18" charset="0"/>
                                      </a:rPr>
                                    </m:ctrlPr>
                                  </m:sSubSupPr>
                                  <m:e>
                                    <m:r>
                                      <a:rPr lang="en-US" b="1">
                                        <a:latin typeface="Cambria Math" panose="02040503050406030204" pitchFamily="18" charset="0"/>
                                      </a:rPr>
                                      <m:t>𝐜</m:t>
                                    </m:r>
                                  </m:e>
                                  <m:sub>
                                    <m:r>
                                      <a:rPr lang="en-US" b="1">
                                        <a:latin typeface="Cambria Math" panose="02040503050406030204" pitchFamily="18" charset="0"/>
                                      </a:rPr>
                                      <m:t>𝐁</m:t>
                                    </m:r>
                                  </m:sub>
                                  <m:sup>
                                    <m:r>
                                      <a:rPr lang="en-US" i="1">
                                        <a:latin typeface="Cambria Math" panose="02040503050406030204" pitchFamily="18" charset="0"/>
                                      </a:rPr>
                                      <m:t>𝑇</m:t>
                                    </m:r>
                                  </m:sup>
                                </m:sSubSup>
                                <m:r>
                                  <a:rPr lang="en-US" b="1">
                                    <a:latin typeface="Cambria Math" panose="02040503050406030204" pitchFamily="18" charset="0"/>
                                  </a:rPr>
                                  <m:t>𝐁</m:t>
                                </m:r>
                              </m:e>
                              <m:sup>
                                <m:r>
                                  <a:rPr lang="en-US" i="1">
                                    <a:latin typeface="Cambria Math" panose="02040503050406030204" pitchFamily="18" charset="0"/>
                                  </a:rPr>
                                  <m:t>−1</m:t>
                                </m:r>
                              </m:sup>
                            </m:sSup>
                          </m:e>
                        </m:d>
                      </m:e>
                      <m:sub>
                        <m:r>
                          <a:rPr lang="en-US" i="1">
                            <a:latin typeface="Cambria Math" panose="02040503050406030204" pitchFamily="18" charset="0"/>
                          </a:rPr>
                          <m:t>𝑘</m:t>
                        </m:r>
                      </m:sub>
                    </m:sSub>
                  </m:oMath>
                </a14:m>
                <a:r>
                  <a:rPr lang="en-US" dirty="0"/>
                  <a:t>unit provided that the optimality condition is still satisfied.</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833" r="-1175" b="-2550"/>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49744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Concepts</a:t>
            </a:r>
          </a:p>
        </p:txBody>
      </p:sp>
      <p:sp>
        <p:nvSpPr>
          <p:cNvPr id="3" name="Content Placeholder 2"/>
          <p:cNvSpPr>
            <a:spLocks noGrp="1"/>
          </p:cNvSpPr>
          <p:nvPr>
            <p:ph idx="1"/>
          </p:nvPr>
        </p:nvSpPr>
        <p:spPr>
          <a:xfrm>
            <a:off x="1134050" y="1738149"/>
            <a:ext cx="10372150" cy="4303509"/>
          </a:xfrm>
        </p:spPr>
        <p:txBody>
          <a:bodyPr>
            <a:normAutofit fontScale="85000" lnSpcReduction="20000"/>
          </a:bodyPr>
          <a:lstStyle/>
          <a:p>
            <a:pPr marL="0" indent="0">
              <a:buNone/>
            </a:pPr>
            <a:r>
              <a:rPr lang="en-US" b="1" u="sng" dirty="0"/>
              <a:t>Extreme Point</a:t>
            </a:r>
          </a:p>
          <a:p>
            <a:pPr marL="0" indent="0">
              <a:buNone/>
            </a:pPr>
            <a:endParaRPr lang="en-US" dirty="0"/>
          </a:p>
          <a:p>
            <a:pPr marL="0" indent="0">
              <a:buNone/>
            </a:pPr>
            <a:r>
              <a:rPr lang="en-US" u="sng" dirty="0"/>
              <a:t>Def</a:t>
            </a:r>
            <a:r>
              <a:rPr lang="en-US" dirty="0"/>
              <a:t>.  For any convex set, a point </a:t>
            </a:r>
            <a:r>
              <a:rPr lang="en-US" i="1" dirty="0"/>
              <a:t>P</a:t>
            </a:r>
            <a:r>
              <a:rPr lang="en-US" dirty="0"/>
              <a:t> in </a:t>
            </a:r>
            <a:r>
              <a:rPr lang="en-US" i="1" dirty="0"/>
              <a:t>S</a:t>
            </a:r>
            <a:r>
              <a:rPr lang="en-US" dirty="0"/>
              <a:t> is an extreme point if it does not lie on any line segment connecting two distinct points in the set</a:t>
            </a:r>
          </a:p>
          <a:p>
            <a:pPr marL="0" indent="0">
              <a:buNone/>
            </a:pPr>
            <a:endParaRPr lang="en-US" dirty="0"/>
          </a:p>
          <a:p>
            <a:pPr marL="0" indent="0">
              <a:buNone/>
            </a:pPr>
            <a:r>
              <a:rPr lang="en-US" dirty="0"/>
              <a:t>In the above figures, the extreme points are any point in the circumference of the circle (first figure) and A, B, C, D (second figure)</a:t>
            </a:r>
          </a:p>
          <a:p>
            <a:pPr marL="0" indent="0">
              <a:buNone/>
            </a:pPr>
            <a:endParaRPr lang="en-US" dirty="0"/>
          </a:p>
          <a:p>
            <a:pPr marL="0" indent="0">
              <a:buNone/>
            </a:pPr>
            <a:r>
              <a:rPr lang="en-US" dirty="0"/>
              <a:t>Note that </a:t>
            </a:r>
          </a:p>
          <a:p>
            <a:pPr marL="0" indent="0">
              <a:buNone/>
            </a:pPr>
            <a:r>
              <a:rPr lang="en-US" dirty="0"/>
              <a:t>• The feasible region of an LP problem is a convex set</a:t>
            </a:r>
          </a:p>
          <a:p>
            <a:pPr marL="0" indent="0">
              <a:buNone/>
            </a:pPr>
            <a:r>
              <a:rPr lang="en-US" dirty="0"/>
              <a:t>• The optimal solution of an LP problem is one of the extreme points of the feasible region</a:t>
            </a:r>
          </a:p>
          <a:p>
            <a:pPr marL="0" indent="0">
              <a:buNone/>
            </a:pPr>
            <a:endParaRPr lang="en-US" dirty="0"/>
          </a:p>
        </p:txBody>
      </p:sp>
    </p:spTree>
    <p:extLst>
      <p:ext uri="{BB962C8B-B14F-4D97-AF65-F5344CB8AC3E}">
        <p14:creationId xmlns:p14="http://schemas.microsoft.com/office/powerpoint/2010/main" val="21407699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Parameters in the Simplex Tableau</a:t>
            </a:r>
            <a:br>
              <a:rPr lang="en-US" dirty="0"/>
            </a:br>
            <a:r>
              <a:rPr lang="en-US" dirty="0">
                <a:solidFill>
                  <a:srgbClr val="FF0000"/>
                </a:solidFill>
              </a:rPr>
              <a:t>Shadow Price (Dual Price)</a:t>
            </a:r>
          </a:p>
        </p:txBody>
      </p:sp>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buNone/>
            </a:pPr>
            <a:r>
              <a:rPr lang="en-US" u="sng" dirty="0"/>
              <a:t>Example 20</a:t>
            </a:r>
            <a:r>
              <a:rPr lang="en-US" dirty="0"/>
              <a:t>: Produce two products A, B from three types of material 1,2, and 3.  </a:t>
            </a:r>
          </a:p>
          <a:p>
            <a:pPr marL="0" indent="0" algn="just">
              <a:buNone/>
            </a:pPr>
            <a:endParaRPr lang="en-US" dirty="0"/>
          </a:p>
          <a:p>
            <a:pPr marL="0" indent="0" algn="just">
              <a:buNone/>
            </a:pPr>
            <a:r>
              <a:rPr lang="en-US" dirty="0"/>
              <a:t>1kg of product A requires: 1kg material 1, 1kg material 2 and 2kg material 3.  Unit profit of A: 200 mil./ton</a:t>
            </a:r>
          </a:p>
          <a:p>
            <a:pPr marL="0" indent="0" algn="just">
              <a:buNone/>
            </a:pPr>
            <a:endParaRPr lang="en-US" dirty="0"/>
          </a:p>
          <a:p>
            <a:pPr marL="0" indent="0" algn="just">
              <a:buNone/>
            </a:pPr>
            <a:r>
              <a:rPr lang="en-US" dirty="0"/>
              <a:t>1kg of product B requires: 8/3kg material 1, 1kg material 2.  Unit profit of B: 100 mil./ton </a:t>
            </a:r>
          </a:p>
          <a:p>
            <a:pPr marL="0" indent="0" algn="just">
              <a:buNone/>
            </a:pPr>
            <a:endParaRPr lang="en-US" dirty="0"/>
          </a:p>
          <a:p>
            <a:pPr marL="0" indent="0" algn="just">
              <a:buNone/>
            </a:pPr>
            <a:r>
              <a:rPr lang="en-US" dirty="0"/>
              <a:t>Available amount of materials 1,2, and 3: 4, 2, and 3 tons.</a:t>
            </a:r>
          </a:p>
          <a:p>
            <a:pPr marL="0" indent="0" algn="just">
              <a:buNone/>
            </a:pPr>
            <a:endParaRPr lang="en-US" dirty="0"/>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7616979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Parameters in the Simplex Tableau</a:t>
            </a:r>
            <a:br>
              <a:rPr lang="en-US" dirty="0"/>
            </a:br>
            <a:r>
              <a:rPr lang="en-US" dirty="0">
                <a:solidFill>
                  <a:srgbClr val="FF0000"/>
                </a:solidFill>
              </a:rPr>
              <a:t>Shadow Price (Dual Price)</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The LP program:</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Monetary unit used in objective function: 100 millions.</a:t>
            </a:r>
          </a:p>
          <a:p>
            <a:pPr marL="0" indent="0" algn="just">
              <a:buNone/>
            </a:pPr>
            <a:endParaRPr lang="en-US" dirty="0"/>
          </a:p>
          <a:p>
            <a:pPr marL="0" indent="0" algn="just">
              <a:buNone/>
            </a:pPr>
            <a:endParaRPr lang="en-US" dirty="0"/>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0C3A03BA-BEE7-401C-870B-B8C46CF2456F}"/>
              </a:ext>
            </a:extLst>
          </p:cNvPr>
          <p:cNvPicPr>
            <a:picLocks noChangeAspect="1"/>
          </p:cNvPicPr>
          <p:nvPr/>
        </p:nvPicPr>
        <p:blipFill>
          <a:blip r:embed="rId2"/>
          <a:stretch>
            <a:fillRect/>
          </a:stretch>
        </p:blipFill>
        <p:spPr>
          <a:xfrm>
            <a:off x="1838272" y="2261844"/>
            <a:ext cx="8834290" cy="3024529"/>
          </a:xfrm>
          <a:prstGeom prst="rect">
            <a:avLst/>
          </a:prstGeom>
        </p:spPr>
      </p:pic>
    </p:spTree>
    <p:extLst>
      <p:ext uri="{BB962C8B-B14F-4D97-AF65-F5344CB8AC3E}">
        <p14:creationId xmlns:p14="http://schemas.microsoft.com/office/powerpoint/2010/main" val="343133789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Parameters in the Simplex Tableau</a:t>
            </a:r>
            <a:br>
              <a:rPr lang="en-US" dirty="0"/>
            </a:br>
            <a:r>
              <a:rPr lang="en-US" dirty="0">
                <a:solidFill>
                  <a:srgbClr val="FF0000"/>
                </a:solidFill>
              </a:rPr>
              <a:t>Shadow Price (Dual Price)</a:t>
            </a:r>
            <a:endParaRPr lang="en-US" dirty="0">
              <a:solidFill>
                <a:srgbClr val="0070C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The optimal simplex tableau:</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Optimal solution: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f>
                      <m:fPr>
                        <m:type m:val="skw"/>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2</m:t>
                        </m:r>
                      </m:den>
                    </m:f>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m:t>
                    </m:r>
                    <m:f>
                      <m:fPr>
                        <m:type m:val="skw"/>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𝑍</m:t>
                        </m:r>
                      </m:e>
                      <m:sup>
                        <m:r>
                          <a:rPr lang="en-US" i="1">
                            <a:latin typeface="Cambria Math" panose="02040503050406030204" pitchFamily="18" charset="0"/>
                          </a:rPr>
                          <m:t>∗</m:t>
                        </m:r>
                      </m:sup>
                    </m:sSup>
                    <m:r>
                      <a:rPr lang="en-US" i="1">
                        <a:latin typeface="Cambria Math" panose="02040503050406030204" pitchFamily="18" charset="0"/>
                      </a:rPr>
                      <m:t>=−</m:t>
                    </m:r>
                    <m:f>
                      <m:fPr>
                        <m:type m:val="skw"/>
                        <m:ctrlPr>
                          <a:rPr lang="en-US" i="1">
                            <a:latin typeface="Cambria Math" panose="02040503050406030204" pitchFamily="18" charset="0"/>
                          </a:rPr>
                        </m:ctrlPr>
                      </m:fPr>
                      <m:num>
                        <m:r>
                          <a:rPr lang="en-US" i="1">
                            <a:latin typeface="Cambria Math" panose="02040503050406030204" pitchFamily="18" charset="0"/>
                          </a:rPr>
                          <m:t>7</m:t>
                        </m:r>
                      </m:num>
                      <m:den>
                        <m:r>
                          <a:rPr lang="en-US" i="1">
                            <a:latin typeface="Cambria Math" panose="02040503050406030204" pitchFamily="18" charset="0"/>
                          </a:rPr>
                          <m:t>2</m:t>
                        </m:r>
                      </m:den>
                    </m:f>
                  </m:oMath>
                </a14:m>
                <a:endParaRPr lang="en-US" dirty="0"/>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F3CD80F-E389-4025-8B0F-A12379AA2561}"/>
              </a:ext>
            </a:extLst>
          </p:cNvPr>
          <p:cNvPicPr>
            <a:picLocks noChangeAspect="1"/>
          </p:cNvPicPr>
          <p:nvPr/>
        </p:nvPicPr>
        <p:blipFill>
          <a:blip r:embed="rId3"/>
          <a:stretch>
            <a:fillRect/>
          </a:stretch>
        </p:blipFill>
        <p:spPr>
          <a:xfrm>
            <a:off x="652475" y="2491727"/>
            <a:ext cx="10606407" cy="2874023"/>
          </a:xfrm>
          <a:prstGeom prst="rect">
            <a:avLst/>
          </a:prstGeom>
        </p:spPr>
      </p:pic>
    </p:spTree>
    <p:extLst>
      <p:ext uri="{BB962C8B-B14F-4D97-AF65-F5344CB8AC3E}">
        <p14:creationId xmlns:p14="http://schemas.microsoft.com/office/powerpoint/2010/main" val="296108124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Parameters in the Simplex Tableau</a:t>
            </a:r>
            <a:br>
              <a:rPr lang="en-US" dirty="0"/>
            </a:br>
            <a:r>
              <a:rPr lang="en-US" dirty="0">
                <a:solidFill>
                  <a:srgbClr val="FF0000"/>
                </a:solidFill>
              </a:rPr>
              <a:t>Shadow Price (Dual Price)</a:t>
            </a:r>
          </a:p>
        </p:txBody>
      </p:sp>
      <p:sp>
        <p:nvSpPr>
          <p:cNvPr id="3" name="Content Placeholder 2"/>
          <p:cNvSpPr>
            <a:spLocks noGrp="1"/>
          </p:cNvSpPr>
          <p:nvPr>
            <p:ph idx="1"/>
          </p:nvPr>
        </p:nvSpPr>
        <p:spPr>
          <a:xfrm>
            <a:off x="1134050" y="1738149"/>
            <a:ext cx="10372150" cy="4303509"/>
          </a:xfrm>
        </p:spPr>
        <p:txBody>
          <a:bodyPr>
            <a:normAutofit fontScale="85000" lnSpcReduction="20000"/>
          </a:bodyPr>
          <a:lstStyle/>
          <a:p>
            <a:pPr marL="0" indent="0" algn="just">
              <a:buNone/>
            </a:pPr>
            <a:r>
              <a:rPr lang="en-US" dirty="0"/>
              <a:t>From the optimal simplex tableau, it can be concluded that </a:t>
            </a:r>
          </a:p>
          <a:p>
            <a:pPr marL="0" indent="0" algn="just">
              <a:buNone/>
            </a:pPr>
            <a:endParaRPr lang="en-US" dirty="0"/>
          </a:p>
          <a:p>
            <a:pPr marL="514350" indent="-514350" algn="just">
              <a:buFont typeface="+mj-lt"/>
              <a:buAutoNum type="arabicPeriod"/>
            </a:pPr>
            <a:r>
              <a:rPr lang="en-US" dirty="0"/>
              <a:t>Changing the amount of material 1 will not help increase the benefit</a:t>
            </a:r>
          </a:p>
          <a:p>
            <a:pPr marL="514350" indent="-514350" algn="just">
              <a:buFont typeface="+mj-lt"/>
              <a:buAutoNum type="arabicPeriod"/>
            </a:pPr>
            <a:r>
              <a:rPr lang="en-US" dirty="0"/>
              <a:t>Increasing the amount of material 2 by 1 unit (1 ton) will help reduce the “cost” by 1 unit (100 millions), or equivalently, increase the profit by 1 unit (100 millions).</a:t>
            </a:r>
          </a:p>
          <a:p>
            <a:pPr marL="514350" indent="-514350" algn="just">
              <a:buFont typeface="+mj-lt"/>
              <a:buAutoNum type="arabicPeriod"/>
            </a:pPr>
            <a:r>
              <a:rPr lang="en-US" dirty="0"/>
              <a:t>Increasing the amount of material 3 by 1 unit (1 ton) will help reduce the “cost” by 1/2 unit (50 millions), or equivalently, increase the profit by 1/2 unit (50 millions).</a:t>
            </a:r>
          </a:p>
          <a:p>
            <a:pPr marL="0" indent="0" algn="just">
              <a:buNone/>
            </a:pPr>
            <a:endParaRPr lang="en-US" dirty="0"/>
          </a:p>
          <a:p>
            <a:pPr marL="0" indent="0" algn="just">
              <a:buNone/>
            </a:pPr>
            <a:r>
              <a:rPr lang="en-US" dirty="0"/>
              <a:t>Note that the above analysis holds true only if the optimality condition is still satisfied when changing RHS parameters.</a:t>
            </a:r>
          </a:p>
          <a:p>
            <a:pPr marL="0" indent="0" algn="just">
              <a:buNone/>
            </a:pPr>
            <a:endParaRPr lang="en-US" dirty="0"/>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8334816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Parameters in the Simplex Tableau</a:t>
            </a:r>
            <a:br>
              <a:rPr lang="en-US" dirty="0"/>
            </a:br>
            <a:r>
              <a:rPr lang="en-US" dirty="0">
                <a:solidFill>
                  <a:srgbClr val="FF0000"/>
                </a:solidFill>
              </a:rPr>
              <a:t>Reduced Cost</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Consider the problem in example 20 and one of its simplex tableau during the solution process (</a:t>
            </a:r>
            <a:r>
              <a:rPr lang="en-US" dirty="0">
                <a:solidFill>
                  <a:srgbClr val="0070C0"/>
                </a:solidFill>
              </a:rPr>
              <a:t>not the optimal one!</a:t>
            </a:r>
            <a:r>
              <a:rPr lang="en-US" dirty="0"/>
              <a:t>):</a:t>
            </a:r>
          </a:p>
        </p:txBody>
      </p:sp>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0F3995DE-E93A-46E0-9679-BBBC3EC861FE}"/>
              </a:ext>
            </a:extLst>
          </p:cNvPr>
          <p:cNvPicPr>
            <a:picLocks noChangeAspect="1"/>
          </p:cNvPicPr>
          <p:nvPr/>
        </p:nvPicPr>
        <p:blipFill>
          <a:blip r:embed="rId2"/>
          <a:stretch>
            <a:fillRect/>
          </a:stretch>
        </p:blipFill>
        <p:spPr>
          <a:xfrm>
            <a:off x="1160251" y="3074852"/>
            <a:ext cx="10377079" cy="2811882"/>
          </a:xfrm>
          <a:prstGeom prst="rect">
            <a:avLst/>
          </a:prstGeom>
        </p:spPr>
      </p:pic>
    </p:spTree>
    <p:extLst>
      <p:ext uri="{BB962C8B-B14F-4D97-AF65-F5344CB8AC3E}">
        <p14:creationId xmlns:p14="http://schemas.microsoft.com/office/powerpoint/2010/main" val="98154805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Parameters in the Simplex Tableau</a:t>
            </a:r>
            <a:br>
              <a:rPr lang="en-US" dirty="0"/>
            </a:br>
            <a:r>
              <a:rPr lang="en-US" dirty="0">
                <a:solidFill>
                  <a:srgbClr val="FF0000"/>
                </a:solidFill>
              </a:rPr>
              <a:t>Reduced Cost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The value </a:t>
                </a:r>
                <a14:m>
                  <m:oMath xmlns:m="http://schemas.openxmlformats.org/officeDocument/2006/math">
                    <m:sSup>
                      <m:sSupPr>
                        <m:ctrlPr>
                          <a:rPr lang="en-US" i="1">
                            <a:latin typeface="Cambria Math" panose="02040503050406030204" pitchFamily="18" charset="0"/>
                          </a:rPr>
                        </m:ctrlPr>
                      </m:sSupPr>
                      <m:e>
                        <m:sSubSup>
                          <m:sSubSupPr>
                            <m:ctrlPr>
                              <a:rPr lang="en-US" i="1">
                                <a:latin typeface="Cambria Math" panose="02040503050406030204" pitchFamily="18" charset="0"/>
                              </a:rPr>
                            </m:ctrlPr>
                          </m:sSubSupPr>
                          <m:e>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1">
                                <a:latin typeface="Cambria Math" panose="02040503050406030204" pitchFamily="18" charset="0"/>
                              </a:rPr>
                              <m:t>𝐜</m:t>
                            </m:r>
                          </m:e>
                          <m:sub>
                            <m:r>
                              <a:rPr lang="en-US" b="1">
                                <a:latin typeface="Cambria Math" panose="02040503050406030204" pitchFamily="18" charset="0"/>
                              </a:rPr>
                              <m:t>𝐁</m:t>
                            </m:r>
                          </m:sub>
                          <m:sup>
                            <m:r>
                              <a:rPr lang="en-US" i="1">
                                <a:latin typeface="Cambria Math" panose="02040503050406030204" pitchFamily="18" charset="0"/>
                              </a:rPr>
                              <m:t>𝑇</m:t>
                            </m:r>
                          </m:sup>
                        </m:sSubSup>
                        <m:r>
                          <a:rPr lang="en-US" b="1">
                            <a:latin typeface="Cambria Math" panose="02040503050406030204" pitchFamily="18" charset="0"/>
                          </a:rPr>
                          <m:t>𝐁</m:t>
                        </m:r>
                      </m:e>
                      <m:sup>
                        <m:r>
                          <a:rPr lang="en-US" i="1">
                            <a:latin typeface="Cambria Math" panose="02040503050406030204" pitchFamily="18" charset="0"/>
                          </a:rPr>
                          <m:t>−1</m:t>
                        </m:r>
                      </m:sup>
                    </m:sSup>
                    <m:sSub>
                      <m:sSubPr>
                        <m:ctrlPr>
                          <a:rPr lang="en-US" i="1" smtClean="0">
                            <a:latin typeface="Cambria Math" panose="02040503050406030204" pitchFamily="18" charset="0"/>
                          </a:rPr>
                        </m:ctrlPr>
                      </m:sSubPr>
                      <m:e>
                        <m:r>
                          <a:rPr lang="en-US" b="1" i="0" smtClean="0">
                            <a:latin typeface="Cambria Math" panose="02040503050406030204" pitchFamily="18" charset="0"/>
                          </a:rPr>
                          <m:t>𝐀</m:t>
                        </m:r>
                      </m:e>
                      <m:sub>
                        <m:r>
                          <a:rPr lang="en-US" b="0" i="1" smtClean="0">
                            <a:latin typeface="Cambria Math" panose="02040503050406030204" pitchFamily="18" charset="0"/>
                          </a:rPr>
                          <m:t>𝑗</m:t>
                        </m:r>
                      </m:sub>
                    </m:sSub>
                  </m:oMath>
                </a14:m>
                <a:r>
                  <a:rPr lang="en-US" dirty="0"/>
                  <a:t> (which is the z-value with opposite sign) is called the reduced cost of producing product </a:t>
                </a:r>
                <a:r>
                  <a:rPr lang="en-US" i="1" dirty="0"/>
                  <a:t>j</a:t>
                </a:r>
                <a:r>
                  <a:rPr lang="en-US" dirty="0"/>
                  <a:t>.</a:t>
                </a:r>
              </a:p>
              <a:p>
                <a:pPr marL="0" indent="0" algn="just">
                  <a:buNone/>
                </a:pPr>
                <a:endParaRPr lang="en-US" dirty="0"/>
              </a:p>
              <a:p>
                <a:pPr marL="0" indent="0" algn="just">
                  <a:buNone/>
                </a:pPr>
                <a:r>
                  <a:rPr lang="en-US" dirty="0"/>
                  <a:t>For instances, in the above simplex tableau:</a:t>
                </a:r>
              </a:p>
              <a:p>
                <a:pPr marL="0" indent="0" algn="just">
                  <a:buNone/>
                </a:pPr>
                <a:r>
                  <a:rPr lang="en-US" dirty="0"/>
                  <a:t>•	Reduced costs associated with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m:t>
                        </m:r>
                      </m:sub>
                    </m:sSub>
                  </m:oMath>
                </a14:m>
                <a:r>
                  <a:rPr lang="en-US" dirty="0"/>
                  <a:t> are 0.</a:t>
                </a:r>
              </a:p>
              <a:p>
                <a:pPr marL="0" indent="0" algn="just">
                  <a:buNone/>
                </a:pPr>
                <a:r>
                  <a:rPr lang="en-US" dirty="0"/>
                  <a:t>•	Reduced cost associated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r>
                  <a:rPr lang="en-US" dirty="0"/>
                  <a:t> is -1.</a:t>
                </a:r>
              </a:p>
              <a:p>
                <a:pPr marL="0" indent="0" algn="just">
                  <a:buNone/>
                </a:pPr>
                <a:r>
                  <a:rPr lang="en-US" dirty="0"/>
                  <a:t>•	Reduced cost associated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5</m:t>
                        </m:r>
                      </m:sub>
                    </m:sSub>
                  </m:oMath>
                </a14:m>
                <a:r>
                  <a:rPr lang="en-US" dirty="0"/>
                  <a:t> is 1.</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1983"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031443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Parameters in the Simplex Tableau</a:t>
            </a:r>
            <a:br>
              <a:rPr lang="en-US" dirty="0"/>
            </a:br>
            <a:r>
              <a:rPr lang="en-US" dirty="0">
                <a:solidFill>
                  <a:srgbClr val="FF0000"/>
                </a:solidFill>
              </a:rPr>
              <a:t>Reduced Cost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Meaning of reduced cost</a:t>
                </a:r>
                <a:r>
                  <a:rPr lang="en-US" dirty="0"/>
                  <a:t>:</a:t>
                </a:r>
              </a:p>
              <a:p>
                <a:pPr marL="0" indent="0" algn="just">
                  <a:buNone/>
                </a:pPr>
                <a:r>
                  <a:rPr lang="en-US" dirty="0"/>
                  <a:t>Consider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t>, we have:</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This vector expresses the linear combination of basic variables which is equivalent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t>.  That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f>
                          <m:fPr>
                            <m:ctrlPr>
                              <a:rPr lang="en-US"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3</m:t>
                            </m:r>
                          </m:den>
                        </m:f>
                        <m:r>
                          <a:rPr lang="en-US" i="1">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0</m:t>
                        </m:r>
                        <m:r>
                          <a:rPr lang="en-US" i="1">
                            <a:latin typeface="Cambria Math" panose="02040503050406030204" pitchFamily="18" charset="0"/>
                          </a:rPr>
                          <m:t>𝑥</m:t>
                        </m:r>
                      </m:e>
                      <m:sub>
                        <m:r>
                          <a:rPr lang="en-US" b="0" i="1" smtClean="0">
                            <a:latin typeface="Cambria Math" panose="02040503050406030204" pitchFamily="18" charset="0"/>
                          </a:rPr>
                          <m:t>1</m:t>
                        </m:r>
                      </m:sub>
                    </m:sSub>
                  </m:oMath>
                </a14:m>
                <a:r>
                  <a:rPr lang="en-US" dirty="0"/>
                  <a:t>.</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2408"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A3F5D4E4-5BE2-4E37-A523-5E78F9F6B8F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a:extLst>
              <a:ext uri="{FF2B5EF4-FFF2-40B4-BE49-F238E27FC236}">
                <a16:creationId xmlns:a16="http://schemas.microsoft.com/office/drawing/2014/main" id="{57259FC7-1246-465E-A96B-961C2BC42E7C}"/>
              </a:ext>
            </a:extLst>
          </p:cNvPr>
          <p:cNvGraphicFramePr>
            <a:graphicFrameLocks noChangeAspect="1"/>
          </p:cNvGraphicFramePr>
          <p:nvPr>
            <p:extLst>
              <p:ext uri="{D42A27DB-BD31-4B8C-83A1-F6EECF244321}">
                <p14:modId xmlns:p14="http://schemas.microsoft.com/office/powerpoint/2010/main" val="3174559946"/>
              </p:ext>
            </p:extLst>
          </p:nvPr>
        </p:nvGraphicFramePr>
        <p:xfrm>
          <a:off x="3097212" y="2957517"/>
          <a:ext cx="5492750" cy="1549400"/>
        </p:xfrm>
        <a:graphic>
          <a:graphicData uri="http://schemas.openxmlformats.org/presentationml/2006/ole">
            <mc:AlternateContent xmlns:mc="http://schemas.openxmlformats.org/markup-compatibility/2006">
              <mc:Choice xmlns:v="urn:schemas-microsoft-com:vml" Requires="v">
                <p:oleObj spid="_x0000_s70661" name="Equation" r:id="rId4" imgW="5499000" imgH="1549080" progId="Equation.DSMT4">
                  <p:embed/>
                </p:oleObj>
              </mc:Choice>
              <mc:Fallback>
                <p:oleObj name="Equation" r:id="rId4" imgW="5499000" imgH="1549080" progId="Equation.DSMT4">
                  <p:embed/>
                  <p:pic>
                    <p:nvPicPr>
                      <p:cNvPr id="0" name="Object 1"/>
                      <p:cNvPicPr>
                        <a:picLocks noChangeAspect="1" noChangeArrowheads="1"/>
                      </p:cNvPicPr>
                      <p:nvPr/>
                    </p:nvPicPr>
                    <p:blipFill>
                      <a:blip r:embed="rId5"/>
                      <a:srcRect/>
                      <a:stretch>
                        <a:fillRect/>
                      </a:stretch>
                    </p:blipFill>
                    <p:spPr bwMode="auto">
                      <a:xfrm>
                        <a:off x="3097212" y="2957517"/>
                        <a:ext cx="5492750" cy="154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9018015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Parameters in the Simplex Tableau</a:t>
            </a:r>
            <a:br>
              <a:rPr lang="en-US" dirty="0"/>
            </a:br>
            <a:r>
              <a:rPr lang="en-US" dirty="0">
                <a:solidFill>
                  <a:srgbClr val="FF0000"/>
                </a:solidFill>
              </a:rPr>
              <a:t>Reduced Cost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0" indent="0" algn="just">
                  <a:buNone/>
                </a:pPr>
                <a:r>
                  <a:rPr lang="en-US" dirty="0"/>
                  <a:t>In order to understand the equivalence; let assume that in addition to the production of the two products A, and B, we produce also C,D, and E with the following information:</a:t>
                </a:r>
              </a:p>
              <a:p>
                <a:pPr marL="0" indent="0" algn="just">
                  <a:buNone/>
                </a:pPr>
                <a:endParaRPr lang="en-US" dirty="0"/>
              </a:p>
              <a:p>
                <a:pPr marL="0" indent="0" algn="just">
                  <a:buNone/>
                </a:pPr>
                <a:r>
                  <a:rPr lang="en-US" dirty="0"/>
                  <a:t>1kg of product C requires: 1kg material 1.  Unit profit of C: 0</a:t>
                </a:r>
              </a:p>
              <a:p>
                <a:pPr marL="0" indent="0" algn="just">
                  <a:buNone/>
                </a:pPr>
                <a:r>
                  <a:rPr lang="en-US" dirty="0"/>
                  <a:t>1kg of product D requires: 1kg material 2.  Unit profit of D: 0</a:t>
                </a:r>
              </a:p>
              <a:p>
                <a:pPr marL="0" indent="0" algn="just">
                  <a:buNone/>
                </a:pPr>
                <a:r>
                  <a:rPr lang="en-US" dirty="0"/>
                  <a:t>1kg of product E requires: 1kg material 3.  Unit profit of E: 0</a:t>
                </a:r>
              </a:p>
              <a:p>
                <a:pPr marL="0" indent="0" algn="just">
                  <a:buNone/>
                </a:pPr>
                <a:endParaRPr lang="en-US" dirty="0"/>
              </a:p>
              <a:p>
                <a:pPr marL="0" indent="0" algn="just">
                  <a:buNone/>
                </a:pPr>
                <a:r>
                  <a:rPr lang="en-US" dirty="0"/>
                  <a:t>The LP model with these new added products will not change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5</m:t>
                        </m:r>
                      </m:sub>
                    </m:sSub>
                    <m:r>
                      <a:rPr lang="en-US" i="1">
                        <a:latin typeface="Cambria Math" panose="02040503050406030204" pitchFamily="18" charset="0"/>
                      </a:rPr>
                      <m:t> </m:t>
                    </m:r>
                  </m:oMath>
                </a14:m>
                <a:r>
                  <a:rPr lang="en-US" dirty="0"/>
                  <a:t>represent production volumes of C,D, and E, respectively.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116" r="-999"/>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1375505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Parameters in the Simplex Tableau</a:t>
            </a:r>
            <a:br>
              <a:rPr lang="en-US" dirty="0"/>
            </a:br>
            <a:r>
              <a:rPr lang="en-US" dirty="0">
                <a:solidFill>
                  <a:srgbClr val="FF0000"/>
                </a:solidFill>
              </a:rPr>
              <a:t>Reduced Cost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lnSpc>
                    <a:spcPct val="120000"/>
                  </a:lnSpc>
                  <a:spcBef>
                    <a:spcPts val="0"/>
                  </a:spcBef>
                  <a:buNone/>
                </a:pPr>
                <a:r>
                  <a:rPr lang="en-US" dirty="0"/>
                  <a:t>The material consumptions of each unit of the products can be expressed by column vectors of the constraint matrix </a:t>
                </a:r>
                <a:r>
                  <a:rPr lang="en-US" b="1" dirty="0"/>
                  <a:t>A</a:t>
                </a:r>
                <a:r>
                  <a:rPr lang="en-US" dirty="0"/>
                  <a:t>:</a:t>
                </a:r>
              </a:p>
              <a:p>
                <a:pPr marL="0" indent="0" algn="just">
                  <a:lnSpc>
                    <a:spcPct val="120000"/>
                  </a:lnSpc>
                  <a:spcBef>
                    <a:spcPts val="0"/>
                  </a:spcBef>
                  <a:buNone/>
                </a:pPr>
                <a:endParaRPr lang="en-US" dirty="0"/>
              </a:p>
              <a:p>
                <a:pPr marL="0" indent="0" algn="just">
                  <a:lnSpc>
                    <a:spcPct val="120000"/>
                  </a:lnSpc>
                  <a:spcBef>
                    <a:spcPts val="0"/>
                  </a:spcBef>
                  <a:buNone/>
                </a:pPr>
                <a:endParaRPr lang="en-US" dirty="0"/>
              </a:p>
              <a:p>
                <a:pPr marL="0" indent="0" algn="just">
                  <a:lnSpc>
                    <a:spcPct val="120000"/>
                  </a:lnSpc>
                  <a:spcBef>
                    <a:spcPts val="0"/>
                  </a:spcBef>
                  <a:buNone/>
                </a:pPr>
                <a:r>
                  <a:rPr lang="en-US" dirty="0"/>
                  <a:t>                         </a:t>
                </a:r>
              </a:p>
              <a:p>
                <a:pPr marL="0" indent="0" algn="just">
                  <a:lnSpc>
                    <a:spcPct val="120000"/>
                  </a:lnSpc>
                  <a:spcBef>
                    <a:spcPts val="0"/>
                  </a:spcBef>
                  <a:buNone/>
                </a:pPr>
                <a:endParaRPr lang="en-US" dirty="0"/>
              </a:p>
              <a:p>
                <a:pPr marL="0" indent="0" algn="just">
                  <a:lnSpc>
                    <a:spcPct val="120000"/>
                  </a:lnSpc>
                  <a:spcBef>
                    <a:spcPts val="0"/>
                  </a:spcBef>
                  <a:buNone/>
                </a:pPr>
                <a:endParaRPr lang="en-US" dirty="0"/>
              </a:p>
              <a:p>
                <a:pPr marL="0" indent="0" algn="just">
                  <a:lnSpc>
                    <a:spcPct val="120000"/>
                  </a:lnSpc>
                  <a:spcBef>
                    <a:spcPts val="0"/>
                  </a:spcBef>
                  <a:buNone/>
                </a:pPr>
                <a:r>
                  <a:rPr lang="en-US" dirty="0"/>
                  <a:t>It can be easily seen that the amount of each type of materials used to produce one kg of product B is exactly the same as the total amount of each type of materials used to produce 8/3kg of product C + 1kg of product D + 0kg of product A. The expression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f>
                          <m:fPr>
                            <m:ctrlPr>
                              <a:rPr lang="en-US" i="1">
                                <a:latin typeface="Cambria Math" panose="02040503050406030204" pitchFamily="18" charset="0"/>
                              </a:rPr>
                            </m:ctrlPr>
                          </m:fPr>
                          <m:num>
                            <m:r>
                              <a:rPr lang="en-US" i="1">
                                <a:latin typeface="Cambria Math" panose="02040503050406030204" pitchFamily="18" charset="0"/>
                              </a:rPr>
                              <m:t>8</m:t>
                            </m:r>
                          </m:num>
                          <m:den>
                            <m:r>
                              <a:rPr lang="en-US" i="1">
                                <a:latin typeface="Cambria Math" panose="02040503050406030204" pitchFamily="18" charset="0"/>
                              </a:rPr>
                              <m:t>3</m:t>
                            </m:r>
                          </m:den>
                        </m:f>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0</m:t>
                        </m:r>
                        <m:r>
                          <a:rPr lang="en-US" i="1">
                            <a:latin typeface="Cambria Math" panose="02040503050406030204" pitchFamily="18" charset="0"/>
                          </a:rPr>
                          <m:t>𝑥</m:t>
                        </m:r>
                      </m:e>
                      <m:sub>
                        <m:r>
                          <a:rPr lang="en-US" i="1">
                            <a:latin typeface="Cambria Math" panose="02040503050406030204" pitchFamily="18" charset="0"/>
                          </a:rPr>
                          <m:t>1</m:t>
                        </m:r>
                      </m:sub>
                    </m:sSub>
                  </m:oMath>
                </a14:m>
                <a:r>
                  <a:rPr lang="en-US" dirty="0"/>
                  <a:t> is used to illustrate the above relationship.</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764" t="-850" r="-70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483E7C8D-9EF9-4588-8ABC-F8D0A08A85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a:extLst>
              <a:ext uri="{FF2B5EF4-FFF2-40B4-BE49-F238E27FC236}">
                <a16:creationId xmlns:a16="http://schemas.microsoft.com/office/drawing/2014/main" id="{79F7DB0B-328A-4C2C-A567-B89774E77342}"/>
              </a:ext>
            </a:extLst>
          </p:cNvPr>
          <p:cNvGraphicFramePr>
            <a:graphicFrameLocks noChangeAspect="1"/>
          </p:cNvGraphicFramePr>
          <p:nvPr>
            <p:extLst>
              <p:ext uri="{D42A27DB-BD31-4B8C-83A1-F6EECF244321}">
                <p14:modId xmlns:p14="http://schemas.microsoft.com/office/powerpoint/2010/main" val="1830312717"/>
              </p:ext>
            </p:extLst>
          </p:nvPr>
        </p:nvGraphicFramePr>
        <p:xfrm>
          <a:off x="2801146" y="2574790"/>
          <a:ext cx="6732588" cy="1536700"/>
        </p:xfrm>
        <a:graphic>
          <a:graphicData uri="http://schemas.openxmlformats.org/presentationml/2006/ole">
            <mc:AlternateContent xmlns:mc="http://schemas.openxmlformats.org/markup-compatibility/2006">
              <mc:Choice xmlns:v="urn:schemas-microsoft-com:vml" Requires="v">
                <p:oleObj spid="_x0000_s76804" name="Equation" r:id="rId4" imgW="6705360" imgH="1536480" progId="Equation.DSMT4">
                  <p:embed/>
                </p:oleObj>
              </mc:Choice>
              <mc:Fallback>
                <p:oleObj name="Equation" r:id="rId4" imgW="6705360" imgH="1536480" progId="Equation.DSMT4">
                  <p:embed/>
                  <p:pic>
                    <p:nvPicPr>
                      <p:cNvPr id="0" name="Object 1"/>
                      <p:cNvPicPr>
                        <a:picLocks noChangeAspect="1" noChangeArrowheads="1"/>
                      </p:cNvPicPr>
                      <p:nvPr/>
                    </p:nvPicPr>
                    <p:blipFill>
                      <a:blip r:embed="rId5"/>
                      <a:srcRect/>
                      <a:stretch>
                        <a:fillRect/>
                      </a:stretch>
                    </p:blipFill>
                    <p:spPr bwMode="auto">
                      <a:xfrm>
                        <a:off x="2801146" y="2574790"/>
                        <a:ext cx="6732588" cy="153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977219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Parameters in the Simplex Tableau</a:t>
            </a:r>
            <a:br>
              <a:rPr lang="en-US" dirty="0"/>
            </a:br>
            <a:r>
              <a:rPr lang="en-US" dirty="0">
                <a:solidFill>
                  <a:srgbClr val="FF0000"/>
                </a:solidFill>
              </a:rPr>
              <a:t>Reduced Cost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 </a:t>
                </a:r>
                <a14:m>
                  <m:oMath xmlns:m="http://schemas.openxmlformats.org/officeDocument/2006/math">
                    <m:sSup>
                      <m:sSupPr>
                        <m:ctrlPr>
                          <a:rPr lang="en-US" i="1">
                            <a:latin typeface="Cambria Math" panose="02040503050406030204" pitchFamily="18" charset="0"/>
                          </a:rPr>
                        </m:ctrlPr>
                      </m:sSupPr>
                      <m:e>
                        <m:sSubSup>
                          <m:sSubSupPr>
                            <m:ctrlPr>
                              <a:rPr lang="en-US" i="1">
                                <a:latin typeface="Cambria Math" panose="02040503050406030204" pitchFamily="18" charset="0"/>
                              </a:rPr>
                            </m:ctrlPr>
                          </m:sSubSupPr>
                          <m:e>
                            <m:r>
                              <a:rPr lang="en-US" b="1">
                                <a:latin typeface="Cambria Math" panose="02040503050406030204" pitchFamily="18" charset="0"/>
                              </a:rPr>
                              <m:t>𝐜</m:t>
                            </m:r>
                          </m:e>
                          <m:sub>
                            <m:r>
                              <a:rPr lang="en-US" b="1">
                                <a:latin typeface="Cambria Math" panose="02040503050406030204" pitchFamily="18" charset="0"/>
                              </a:rPr>
                              <m:t>𝐁</m:t>
                            </m:r>
                          </m:sub>
                          <m:sup>
                            <m:r>
                              <a:rPr lang="en-US" i="1">
                                <a:latin typeface="Cambria Math" panose="02040503050406030204" pitchFamily="18" charset="0"/>
                              </a:rPr>
                              <m:t>𝑇</m:t>
                            </m:r>
                          </m:sup>
                        </m:sSubSup>
                        <m:r>
                          <a:rPr lang="en-US" b="1">
                            <a:latin typeface="Cambria Math" panose="02040503050406030204" pitchFamily="18" charset="0"/>
                          </a:rPr>
                          <m:t>𝐁</m:t>
                        </m:r>
                      </m:e>
                      <m:sup>
                        <m:r>
                          <a:rPr lang="en-US" i="1">
                            <a:latin typeface="Cambria Math" panose="02040503050406030204" pitchFamily="18" charset="0"/>
                          </a:rPr>
                          <m:t>−1</m:t>
                        </m:r>
                      </m:sup>
                    </m:sSup>
                    <m:sSub>
                      <m:sSubPr>
                        <m:ctrlPr>
                          <a:rPr lang="en-US" i="1">
                            <a:latin typeface="Cambria Math" panose="02040503050406030204" pitchFamily="18" charset="0"/>
                          </a:rPr>
                        </m:ctrlPr>
                      </m:sSubPr>
                      <m:e>
                        <m:r>
                          <a:rPr lang="en-US" b="1">
                            <a:latin typeface="Cambria Math" panose="02040503050406030204" pitchFamily="18" charset="0"/>
                          </a:rPr>
                          <m:t>𝐀</m:t>
                        </m:r>
                      </m:e>
                      <m:sub>
                        <m:r>
                          <a:rPr lang="en-US" b="0" i="1" smtClean="0">
                            <a:latin typeface="Cambria Math" panose="02040503050406030204" pitchFamily="18" charset="0"/>
                          </a:rPr>
                          <m:t>2</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−2</m:t>
                              </m:r>
                            </m:e>
                          </m:mr>
                        </m:m>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3</m:t>
                                  </m:r>
                                </m:den>
                              </m:f>
                            </m:e>
                          </m:mr>
                          <m:mr>
                            <m:e>
                              <m:r>
                                <a:rPr lang="en-US" b="0" i="1" smtClean="0">
                                  <a:latin typeface="Cambria Math" panose="02040503050406030204" pitchFamily="18" charset="0"/>
                                </a:rPr>
                                <m:t>1</m:t>
                              </m:r>
                            </m:e>
                          </m:mr>
                          <m:mr>
                            <m:e>
                              <m:r>
                                <a:rPr lang="en-US" b="0" i="1" smtClean="0">
                                  <a:latin typeface="Cambria Math" panose="02040503050406030204" pitchFamily="18" charset="0"/>
                                </a:rPr>
                                <m:t>0</m:t>
                              </m:r>
                            </m:e>
                          </m:mr>
                        </m:m>
                      </m:e>
                    </m:d>
                    <m:r>
                      <a:rPr lang="en-US" b="0" i="1" smtClean="0">
                        <a:latin typeface="Cambria Math" panose="02040503050406030204" pitchFamily="18" charset="0"/>
                      </a:rPr>
                      <m:t>=0</m:t>
                    </m:r>
                  </m:oMath>
                </a14:m>
                <a:r>
                  <a:rPr lang="en-US" dirty="0"/>
                  <a:t>: This value is the “cost” to produce the combination of (8/3kg of product C + 1kg of product D + 0kg of product A), which consume the same amount of materials as of 1kg of product B.</a:t>
                </a:r>
              </a:p>
              <a:p>
                <a:pPr marL="0" indent="0" algn="just">
                  <a:buNone/>
                </a:pPr>
                <a:endParaRPr lang="en-US" dirty="0"/>
              </a:p>
              <a:p>
                <a:pPr marL="0" indent="0" algn="just">
                  <a:buNone/>
                </a:pPr>
                <a:r>
                  <a:rPr lang="en-US" dirty="0"/>
                  <a:t>• Thus,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m:t>
                    </m:r>
                    <m:sSup>
                      <m:sSupPr>
                        <m:ctrlPr>
                          <a:rPr lang="en-US" i="1">
                            <a:latin typeface="Cambria Math" panose="02040503050406030204" pitchFamily="18" charset="0"/>
                          </a:rPr>
                        </m:ctrlPr>
                      </m:sSupPr>
                      <m:e>
                        <m:sSubSup>
                          <m:sSubSupPr>
                            <m:ctrlPr>
                              <a:rPr lang="en-US" i="1">
                                <a:latin typeface="Cambria Math" panose="02040503050406030204" pitchFamily="18" charset="0"/>
                              </a:rPr>
                            </m:ctrlPr>
                          </m:sSubSupPr>
                          <m:e>
                            <m:r>
                              <a:rPr lang="en-US" b="1">
                                <a:latin typeface="Cambria Math" panose="02040503050406030204" pitchFamily="18" charset="0"/>
                              </a:rPr>
                              <m:t>𝐜</m:t>
                            </m:r>
                          </m:e>
                          <m:sub>
                            <m:r>
                              <a:rPr lang="en-US" b="1">
                                <a:latin typeface="Cambria Math" panose="02040503050406030204" pitchFamily="18" charset="0"/>
                              </a:rPr>
                              <m:t>𝐁</m:t>
                            </m:r>
                          </m:sub>
                          <m:sup>
                            <m:r>
                              <a:rPr lang="en-US" i="1">
                                <a:latin typeface="Cambria Math" panose="02040503050406030204" pitchFamily="18" charset="0"/>
                              </a:rPr>
                              <m:t>𝑇</m:t>
                            </m:r>
                          </m:sup>
                        </m:sSubSup>
                        <m:r>
                          <a:rPr lang="en-US" b="1">
                            <a:latin typeface="Cambria Math" panose="02040503050406030204" pitchFamily="18" charset="0"/>
                          </a:rPr>
                          <m:t>𝐁</m:t>
                        </m:r>
                      </m:e>
                      <m:sup>
                        <m:r>
                          <a:rPr lang="en-US" i="1">
                            <a:latin typeface="Cambria Math" panose="02040503050406030204" pitchFamily="18" charset="0"/>
                          </a:rPr>
                          <m:t>−1</m:t>
                        </m:r>
                      </m:sup>
                    </m:sSup>
                    <m:sSub>
                      <m:sSubPr>
                        <m:ctrlPr>
                          <a:rPr lang="en-US" i="1">
                            <a:latin typeface="Cambria Math" panose="02040503050406030204" pitchFamily="18" charset="0"/>
                          </a:rPr>
                        </m:ctrlPr>
                      </m:sSubPr>
                      <m:e>
                        <m:r>
                          <a:rPr lang="en-US" b="1">
                            <a:latin typeface="Cambria Math" panose="02040503050406030204" pitchFamily="18" charset="0"/>
                          </a:rPr>
                          <m:t>𝐀</m:t>
                        </m:r>
                      </m:e>
                      <m:sub>
                        <m:r>
                          <a:rPr lang="en-US" i="1">
                            <a:latin typeface="Cambria Math" panose="02040503050406030204" pitchFamily="18" charset="0"/>
                          </a:rPr>
                          <m:t>2</m:t>
                        </m:r>
                      </m:sub>
                    </m:sSub>
                    <m:r>
                      <a:rPr lang="en-US" b="0" i="1" smtClean="0">
                        <a:latin typeface="Cambria Math" panose="02040503050406030204" pitchFamily="18" charset="0"/>
                      </a:rPr>
                      <m:t>=−1</m:t>
                    </m:r>
                  </m:oMath>
                </a14:m>
                <a:r>
                  <a:rPr lang="en-US" dirty="0"/>
                  <a:t> is the reduction in total “cost” if 1kg of B is produced instead of the combination (8/3kg of product C + 1kg of product D + 0kg of product A).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76177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Concepts</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b="1" u="sng" dirty="0"/>
              <a:t>Basic and </a:t>
            </a:r>
            <a:r>
              <a:rPr lang="en-US" b="1" u="sng" dirty="0" err="1"/>
              <a:t>Nonbasic</a:t>
            </a:r>
            <a:r>
              <a:rPr lang="en-US" b="1" u="sng" dirty="0"/>
              <a:t> Variables</a:t>
            </a:r>
          </a:p>
          <a:p>
            <a:pPr marL="0" indent="0">
              <a:buNone/>
            </a:pPr>
            <a:r>
              <a:rPr lang="en-US" dirty="0"/>
              <a:t>Consider an LP in standard form</a:t>
            </a:r>
          </a:p>
          <a:p>
            <a:pPr marL="0" indent="0">
              <a:buNone/>
            </a:pPr>
            <a:endParaRPr lang="en-US" dirty="0"/>
          </a:p>
        </p:txBody>
      </p:sp>
      <p:pic>
        <p:nvPicPr>
          <p:cNvPr id="4" name="Picture 3">
            <a:extLst>
              <a:ext uri="{FF2B5EF4-FFF2-40B4-BE49-F238E27FC236}">
                <a16:creationId xmlns:a16="http://schemas.microsoft.com/office/drawing/2014/main" id="{2D5CF986-EF46-4484-9095-3D4677E9B4AE}"/>
              </a:ext>
            </a:extLst>
          </p:cNvPr>
          <p:cNvPicPr>
            <a:picLocks noChangeAspect="1"/>
          </p:cNvPicPr>
          <p:nvPr/>
        </p:nvPicPr>
        <p:blipFill>
          <a:blip r:embed="rId2"/>
          <a:stretch>
            <a:fillRect/>
          </a:stretch>
        </p:blipFill>
        <p:spPr>
          <a:xfrm>
            <a:off x="1664503" y="2878798"/>
            <a:ext cx="10168610" cy="2938906"/>
          </a:xfrm>
          <a:prstGeom prst="rect">
            <a:avLst/>
          </a:prstGeom>
        </p:spPr>
      </p:pic>
    </p:spTree>
    <p:extLst>
      <p:ext uri="{BB962C8B-B14F-4D97-AF65-F5344CB8AC3E}">
        <p14:creationId xmlns:p14="http://schemas.microsoft.com/office/powerpoint/2010/main" val="10609746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Parameters in the Simplex Tableau</a:t>
            </a:r>
            <a:br>
              <a:rPr lang="en-US" dirty="0"/>
            </a:br>
            <a:r>
              <a:rPr lang="en-US" dirty="0">
                <a:solidFill>
                  <a:srgbClr val="FF0000"/>
                </a:solidFill>
              </a:rPr>
              <a:t>Reduced Cost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00000"/>
                  </a:lnSpc>
                  <a:buNone/>
                </a:pPr>
                <a:r>
                  <a:rPr lang="en-US" dirty="0"/>
                  <a:t>So,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2</m:t>
                        </m:r>
                      </m:sub>
                    </m:sSub>
                    <m:r>
                      <a:rPr lang="en-US" i="1">
                        <a:latin typeface="Cambria Math" panose="02040503050406030204" pitchFamily="18" charset="0"/>
                      </a:rPr>
                      <m:t>−</m:t>
                    </m:r>
                    <m:sSup>
                      <m:sSupPr>
                        <m:ctrlPr>
                          <a:rPr lang="en-US" i="1">
                            <a:latin typeface="Cambria Math" panose="02040503050406030204" pitchFamily="18" charset="0"/>
                          </a:rPr>
                        </m:ctrlPr>
                      </m:sSupPr>
                      <m:e>
                        <m:sSubSup>
                          <m:sSubSupPr>
                            <m:ctrlPr>
                              <a:rPr lang="en-US" i="1">
                                <a:latin typeface="Cambria Math" panose="02040503050406030204" pitchFamily="18" charset="0"/>
                              </a:rPr>
                            </m:ctrlPr>
                          </m:sSubSupPr>
                          <m:e>
                            <m:r>
                              <a:rPr lang="en-US" b="1">
                                <a:latin typeface="Cambria Math" panose="02040503050406030204" pitchFamily="18" charset="0"/>
                              </a:rPr>
                              <m:t>𝐜</m:t>
                            </m:r>
                          </m:e>
                          <m:sub>
                            <m:r>
                              <a:rPr lang="en-US" b="1">
                                <a:latin typeface="Cambria Math" panose="02040503050406030204" pitchFamily="18" charset="0"/>
                              </a:rPr>
                              <m:t>𝐁</m:t>
                            </m:r>
                          </m:sub>
                          <m:sup>
                            <m:r>
                              <a:rPr lang="en-US" i="1">
                                <a:latin typeface="Cambria Math" panose="02040503050406030204" pitchFamily="18" charset="0"/>
                              </a:rPr>
                              <m:t>𝑇</m:t>
                            </m:r>
                          </m:sup>
                        </m:sSubSup>
                        <m:r>
                          <a:rPr lang="en-US" b="1">
                            <a:latin typeface="Cambria Math" panose="02040503050406030204" pitchFamily="18" charset="0"/>
                          </a:rPr>
                          <m:t>𝐁</m:t>
                        </m:r>
                      </m:e>
                      <m:sup>
                        <m:r>
                          <a:rPr lang="en-US" i="1">
                            <a:latin typeface="Cambria Math" panose="02040503050406030204" pitchFamily="18" charset="0"/>
                          </a:rPr>
                          <m:t>−1</m:t>
                        </m:r>
                      </m:sup>
                    </m:sSup>
                    <m:sSub>
                      <m:sSubPr>
                        <m:ctrlPr>
                          <a:rPr lang="en-US" i="1">
                            <a:latin typeface="Cambria Math" panose="02040503050406030204" pitchFamily="18" charset="0"/>
                          </a:rPr>
                        </m:ctrlPr>
                      </m:sSubPr>
                      <m:e>
                        <m:r>
                          <a:rPr lang="en-US" b="1">
                            <a:latin typeface="Cambria Math" panose="02040503050406030204" pitchFamily="18" charset="0"/>
                          </a:rPr>
                          <m:t>𝐀</m:t>
                        </m:r>
                      </m:e>
                      <m:sub>
                        <m:r>
                          <a:rPr lang="en-US" i="1">
                            <a:latin typeface="Cambria Math" panose="02040503050406030204" pitchFamily="18" charset="0"/>
                          </a:rPr>
                          <m:t>2</m:t>
                        </m:r>
                      </m:sub>
                    </m:sSub>
                    <m:r>
                      <a:rPr lang="en-US" b="0" i="1" smtClean="0">
                        <a:latin typeface="Cambria Math" panose="02040503050406030204" pitchFamily="18" charset="0"/>
                      </a:rPr>
                      <m:t>&lt;0</m:t>
                    </m:r>
                  </m:oMath>
                </a14:m>
                <a:r>
                  <a:rPr lang="en-US" dirty="0"/>
                  <a:t> (the z-value &gt;0) as in this case, it will be better to produce B than its equivalent combination of (C,D,A)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oMath>
                </a14:m>
                <a:r>
                  <a:rPr lang="en-US" dirty="0"/>
                  <a:t> should enter the basic solution to help reduce the objective value.</a:t>
                </a:r>
              </a:p>
              <a:p>
                <a:pPr marL="0" indent="0" algn="just">
                  <a:lnSpc>
                    <a:spcPct val="100000"/>
                  </a:lnSpc>
                  <a:buNone/>
                </a:pPr>
                <a:endParaRPr lang="en-US" dirty="0"/>
              </a:p>
              <a:p>
                <a:pPr marL="0" indent="0" algn="just">
                  <a:lnSpc>
                    <a:spcPct val="100000"/>
                  </a:lnSpc>
                  <a:buNone/>
                </a:pPr>
                <a:r>
                  <a:rPr lang="en-US" dirty="0"/>
                  <a:t>The above analysis of reduced cost also explains for the optimality condition in the primal simplex method discussed before.</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1133"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74A4FA04-6936-426B-812C-7EDCBBE38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6FEC38C1-CD73-45EF-8CE5-0A13F7A2C8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1E55B66-178A-4494-8432-BE17F27D07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7D70BDCD-F538-488E-A2F3-AD7D244FF8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A9374DB-EB94-4F65-8A6A-7C517F949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F27E546-1B13-4E30-B23F-2C4C1242F7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a:extLst>
              <a:ext uri="{FF2B5EF4-FFF2-40B4-BE49-F238E27FC236}">
                <a16:creationId xmlns:a16="http://schemas.microsoft.com/office/drawing/2014/main" id="{0F96F3CE-D232-4CA3-ACD0-A1E9A1B079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7B059D2-C5FC-4E72-86E1-F2E2E05E9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C568EE3-3CDB-4811-95ED-3D76F674FA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a:extLst>
              <a:ext uri="{FF2B5EF4-FFF2-40B4-BE49-F238E27FC236}">
                <a16:creationId xmlns:a16="http://schemas.microsoft.com/office/drawing/2014/main" id="{FC3F6094-CA7C-4FDE-9117-59A4D81FAB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88049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Concepts</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Define:</a:t>
            </a:r>
          </a:p>
          <a:p>
            <a:pPr marL="0" indent="0">
              <a:buNone/>
            </a:pPr>
            <a:endParaRPr lang="en-US" dirty="0"/>
          </a:p>
        </p:txBody>
      </p:sp>
      <p:pic>
        <p:nvPicPr>
          <p:cNvPr id="4" name="Picture 3">
            <a:extLst>
              <a:ext uri="{FF2B5EF4-FFF2-40B4-BE49-F238E27FC236}">
                <a16:creationId xmlns:a16="http://schemas.microsoft.com/office/drawing/2014/main" id="{D02050AE-6E40-4D76-A9F2-695B2E61F2B2}"/>
              </a:ext>
            </a:extLst>
          </p:cNvPr>
          <p:cNvPicPr>
            <a:picLocks noChangeAspect="1"/>
          </p:cNvPicPr>
          <p:nvPr/>
        </p:nvPicPr>
        <p:blipFill>
          <a:blip r:embed="rId2"/>
          <a:stretch>
            <a:fillRect/>
          </a:stretch>
        </p:blipFill>
        <p:spPr>
          <a:xfrm>
            <a:off x="1231303" y="2712831"/>
            <a:ext cx="9793135" cy="2084455"/>
          </a:xfrm>
          <a:prstGeom prst="rect">
            <a:avLst/>
          </a:prstGeom>
        </p:spPr>
      </p:pic>
    </p:spTree>
    <p:extLst>
      <p:ext uri="{BB962C8B-B14F-4D97-AF65-F5344CB8AC3E}">
        <p14:creationId xmlns:p14="http://schemas.microsoft.com/office/powerpoint/2010/main" val="3107358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Session 1.2: </a:t>
            </a:r>
          </a:p>
          <a:p>
            <a:r>
              <a:rPr lang="en-US" sz="4800" dirty="0">
                <a:solidFill>
                  <a:srgbClr val="002060"/>
                </a:solidFill>
              </a:rPr>
              <a:t>Linear Programming</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5484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Concepts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lnSpc>
                    <a:spcPct val="120000"/>
                  </a:lnSpc>
                  <a:buNone/>
                </a:pPr>
                <a:r>
                  <a:rPr lang="en-US" dirty="0"/>
                  <a:t>Suppose that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oMath>
                </a14:m>
                <a:r>
                  <a:rPr lang="en-US" dirty="0"/>
                  <a:t>  and </a:t>
                </a:r>
                <a14:m>
                  <m:oMath xmlns:m="http://schemas.openxmlformats.org/officeDocument/2006/math">
                    <m:r>
                      <a:rPr lang="en-US" b="0" i="1" smtClean="0">
                        <a:latin typeface="Cambria Math" panose="02040503050406030204" pitchFamily="18" charset="0"/>
                      </a:rPr>
                      <m:t>𝑟𝑎𝑛𝑘</m:t>
                    </m:r>
                    <m:d>
                      <m:dPr>
                        <m:ctrlPr>
                          <a:rPr lang="en-US" b="0" i="1" smtClean="0">
                            <a:latin typeface="Cambria Math" panose="02040503050406030204" pitchFamily="18" charset="0"/>
                          </a:rPr>
                        </m:ctrlPr>
                      </m:dPr>
                      <m:e>
                        <m:r>
                          <a:rPr lang="en-US" b="1" i="0" smtClean="0">
                            <a:latin typeface="Cambria Math" panose="02040503050406030204" pitchFamily="18" charset="0"/>
                          </a:rPr>
                          <m:t>𝐀</m:t>
                        </m:r>
                      </m:e>
                    </m:d>
                    <m:r>
                      <a:rPr lang="en-US" b="0" i="1" smtClean="0">
                        <a:latin typeface="Cambria Math" panose="02040503050406030204" pitchFamily="18" charset="0"/>
                      </a:rPr>
                      <m:t>=</m:t>
                    </m:r>
                    <m:r>
                      <a:rPr lang="en-US" b="0" i="1" smtClean="0">
                        <a:latin typeface="Cambria Math" panose="02040503050406030204" pitchFamily="18" charset="0"/>
                      </a:rPr>
                      <m:t>𝑚</m:t>
                    </m:r>
                  </m:oMath>
                </a14:m>
                <a:r>
                  <a:rPr lang="en-US" dirty="0"/>
                  <a:t>.  If we set </a:t>
                </a:r>
                <a14:m>
                  <m:oMath xmlns:m="http://schemas.openxmlformats.org/officeDocument/2006/math">
                    <m:r>
                      <a:rPr lang="en-US" b="0" i="0" smtClean="0">
                        <a:latin typeface="Cambria Math" panose="02040503050406030204" pitchFamily="18" charset="0"/>
                      </a:rPr>
                      <m:t>(</m:t>
                    </m:r>
                    <m:r>
                      <a:rPr lang="en-US" i="1">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𝑚</m:t>
                    </m:r>
                  </m:oMath>
                </a14:m>
                <a:r>
                  <a:rPr lang="en-US" dirty="0"/>
                  <a:t>)  variables to zero and from </a:t>
                </a:r>
                <a14:m>
                  <m:oMath xmlns:m="http://schemas.openxmlformats.org/officeDocument/2006/math">
                    <m:r>
                      <a:rPr lang="en-US" b="1" i="0" smtClean="0">
                        <a:latin typeface="Cambria Math" panose="02040503050406030204" pitchFamily="18" charset="0"/>
                      </a:rPr>
                      <m:t>𝐀𝐱</m:t>
                    </m:r>
                    <m:r>
                      <a:rPr lang="en-US" b="0" i="1" smtClean="0">
                        <a:latin typeface="Cambria Math" panose="02040503050406030204" pitchFamily="18" charset="0"/>
                      </a:rPr>
                      <m:t>=</m:t>
                    </m:r>
                    <m:r>
                      <a:rPr lang="en-US" b="1" i="0" smtClean="0">
                        <a:latin typeface="Cambria Math" panose="02040503050406030204" pitchFamily="18" charset="0"/>
                      </a:rPr>
                      <m:t>𝐛</m:t>
                    </m:r>
                  </m:oMath>
                </a14:m>
                <a:r>
                  <a:rPr lang="en-US" dirty="0"/>
                  <a:t>  we can find a unique solution for the remaining </a:t>
                </a:r>
                <a:r>
                  <a:rPr lang="en-US" i="1" dirty="0"/>
                  <a:t>m</a:t>
                </a:r>
                <a:r>
                  <a:rPr lang="en-US" dirty="0"/>
                  <a:t> variables then</a:t>
                </a:r>
              </a:p>
              <a:p>
                <a:pPr marL="0" indent="0">
                  <a:buNone/>
                </a:pPr>
                <a:endParaRPr lang="en-US" dirty="0"/>
              </a:p>
              <a:p>
                <a:pPr lvl="1"/>
                <a:r>
                  <a:rPr lang="en-US" sz="2800" dirty="0"/>
                  <a:t>The </a:t>
                </a:r>
                <a14:m>
                  <m:oMath xmlns:m="http://schemas.openxmlformats.org/officeDocument/2006/math">
                    <m:r>
                      <a:rPr lang="en-US" sz="2800">
                        <a:latin typeface="Cambria Math" panose="02040503050406030204" pitchFamily="18" charset="0"/>
                      </a:rPr>
                      <m:t>(</m:t>
                    </m:r>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𝑚</m:t>
                    </m:r>
                  </m:oMath>
                </a14:m>
                <a:r>
                  <a:rPr lang="en-US" sz="2800" dirty="0"/>
                  <a:t>) variables that are set to zero are called </a:t>
                </a:r>
                <a:r>
                  <a:rPr lang="en-US" sz="2800" b="1" i="1" dirty="0" err="1"/>
                  <a:t>nonbasic</a:t>
                </a:r>
                <a:r>
                  <a:rPr lang="en-US" sz="2800" dirty="0"/>
                  <a:t> variables</a:t>
                </a:r>
              </a:p>
              <a:p>
                <a:pPr lvl="1"/>
                <a:r>
                  <a:rPr lang="en-US" sz="2800" dirty="0"/>
                  <a:t>The </a:t>
                </a:r>
                <a:r>
                  <a:rPr lang="en-US" sz="2800" i="1" dirty="0"/>
                  <a:t>m</a:t>
                </a:r>
                <a:r>
                  <a:rPr lang="en-US" sz="2800" dirty="0"/>
                  <a:t> variables that have a unique solution are called </a:t>
                </a:r>
                <a:r>
                  <a:rPr lang="en-US" sz="2800" b="1" i="1" dirty="0"/>
                  <a:t>basic</a:t>
                </a:r>
                <a:r>
                  <a:rPr lang="en-US" sz="2800" dirty="0"/>
                  <a:t> variables and their solution is referred to as a </a:t>
                </a:r>
                <a:r>
                  <a:rPr lang="en-US" sz="2800" b="1" i="1" dirty="0"/>
                  <a:t>basic solution</a:t>
                </a:r>
              </a:p>
              <a:p>
                <a:pPr marL="0" indent="0">
                  <a:buNone/>
                </a:pPr>
                <a:endParaRPr lang="en-US" dirty="0"/>
              </a:p>
              <a:p>
                <a:pPr marL="0" indent="0">
                  <a:buNone/>
                </a:pPr>
                <a:r>
                  <a:rPr lang="en-US" u="sng" dirty="0"/>
                  <a:t>Note</a:t>
                </a:r>
                <a:r>
                  <a:rPr lang="en-US" dirty="0"/>
                  <a:t>:  A basic solution is an extreme point of the feasible region</a:t>
                </a:r>
              </a:p>
              <a:p>
                <a:pPr marL="0" indent="0">
                  <a:buNone/>
                </a:pPr>
                <a:endParaRPr lang="en-US" dirty="0"/>
              </a:p>
              <a:p>
                <a:pPr marL="0" indent="0">
                  <a:buNone/>
                </a:pPr>
                <a:r>
                  <a:rPr lang="en-US" u="sng" dirty="0"/>
                  <a:t>In matrix form</a:t>
                </a:r>
                <a:r>
                  <a:rPr lang="en-US" dirty="0"/>
                  <a:t>: denote </a:t>
                </a:r>
                <a14:m>
                  <m:oMath xmlns:m="http://schemas.openxmlformats.org/officeDocument/2006/math">
                    <m:sSub>
                      <m:sSubPr>
                        <m:ctrlPr>
                          <a:rPr lang="en-US" i="1" smtClean="0">
                            <a:latin typeface="Cambria Math" panose="02040503050406030204" pitchFamily="18" charset="0"/>
                          </a:rPr>
                        </m:ctrlPr>
                      </m:sSubPr>
                      <m:e>
                        <m:r>
                          <a:rPr lang="en-US" b="1" i="0" smtClean="0">
                            <a:latin typeface="Cambria Math" panose="02040503050406030204" pitchFamily="18" charset="0"/>
                          </a:rPr>
                          <m:t>𝐀</m:t>
                        </m:r>
                      </m:e>
                      <m:sub>
                        <m:r>
                          <a:rPr lang="en-US" b="0" i="1" smtClean="0">
                            <a:latin typeface="Cambria Math" panose="02040503050406030204" pitchFamily="18" charset="0"/>
                          </a:rPr>
                          <m:t>𝑗</m:t>
                        </m:r>
                      </m:sub>
                    </m:sSub>
                  </m:oMath>
                </a14:m>
                <a:r>
                  <a:rPr lang="en-US" dirty="0"/>
                  <a:t>  - the </a:t>
                </a:r>
                <a:r>
                  <a:rPr lang="en-US" i="1" dirty="0" err="1"/>
                  <a:t>j</a:t>
                </a:r>
                <a:r>
                  <a:rPr lang="en-US" dirty="0" err="1"/>
                  <a:t>th</a:t>
                </a:r>
                <a:r>
                  <a:rPr lang="en-US" dirty="0"/>
                  <a:t> column vector of </a:t>
                </a:r>
                <a:r>
                  <a:rPr lang="en-US" b="1" dirty="0"/>
                  <a:t>A</a:t>
                </a:r>
                <a:r>
                  <a:rPr lang="en-US" dirty="0"/>
                  <a:t>, we have</a:t>
                </a:r>
              </a:p>
              <a:p>
                <a:pPr marL="0" indent="0">
                  <a:buNone/>
                </a:pPr>
                <a:endParaRPr lang="en-US" dirty="0"/>
              </a:p>
              <a:p>
                <a:pPr marL="0" indent="0" algn="ctr">
                  <a:buNone/>
                </a:pPr>
                <a14:m>
                  <m:oMath xmlns:m="http://schemas.openxmlformats.org/officeDocument/2006/math">
                    <m:r>
                      <a:rPr lang="en-US" b="1">
                        <a:latin typeface="Cambria Math" panose="02040503050406030204" pitchFamily="18" charset="0"/>
                      </a:rPr>
                      <m:t>𝐀𝐱</m:t>
                    </m:r>
                    <m:r>
                      <a:rPr lang="en-US" i="1">
                        <a:latin typeface="Cambria Math" panose="02040503050406030204" pitchFamily="18" charset="0"/>
                      </a:rPr>
                      <m:t>=</m:t>
                    </m:r>
                    <m:r>
                      <a:rPr lang="en-US" b="1">
                        <a:latin typeface="Cambria Math" panose="02040503050406030204" pitchFamily="18" charset="0"/>
                      </a:rPr>
                      <m:t>𝐛</m:t>
                    </m:r>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sSub>
                          <m:sSubPr>
                            <m:ctrlPr>
                              <a:rPr lang="en-US" b="0"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𝐀</m:t>
                            </m:r>
                          </m:e>
                          <m:sub>
                            <m:r>
                              <a:rPr lang="en-US" b="0" i="1" smtClean="0">
                                <a:latin typeface="Cambria Math" panose="02040503050406030204" pitchFamily="18" charset="0"/>
                                <a:ea typeface="Cambria Math" panose="02040503050406030204" pitchFamily="18" charset="0"/>
                              </a:rPr>
                              <m:t>𝑗</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𝑗</m:t>
                            </m:r>
                          </m:sub>
                        </m:sSub>
                      </m:e>
                    </m:nary>
                    <m:r>
                      <a:rPr lang="en-US" b="0"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𝐛</m:t>
                    </m:r>
                  </m:oMath>
                </a14:m>
                <a:endParaRPr lang="en-US" b="1"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850" r="-705" b="-15864"/>
                </a:stretch>
              </a:blipFill>
            </p:spPr>
            <p:txBody>
              <a:bodyPr/>
              <a:lstStyle/>
              <a:p>
                <a:r>
                  <a:rPr lang="en-US">
                    <a:noFill/>
                  </a:rPr>
                  <a:t> </a:t>
                </a:r>
              </a:p>
            </p:txBody>
          </p:sp>
        </mc:Fallback>
      </mc:AlternateContent>
    </p:spTree>
    <p:extLst>
      <p:ext uri="{BB962C8B-B14F-4D97-AF65-F5344CB8AC3E}">
        <p14:creationId xmlns:p14="http://schemas.microsoft.com/office/powerpoint/2010/main" val="1632209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Concepts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10000"/>
              </a:bodyPr>
              <a:lstStyle/>
              <a:p>
                <a:pPr marL="0" indent="0">
                  <a:lnSpc>
                    <a:spcPct val="120000"/>
                  </a:lnSpc>
                  <a:buNone/>
                </a:pPr>
                <a:r>
                  <a:rPr lang="en-US" dirty="0"/>
                  <a:t>The subset of </a:t>
                </a:r>
                <a:r>
                  <a:rPr lang="en-US" i="1" dirty="0"/>
                  <a:t>m</a:t>
                </a:r>
                <a:r>
                  <a:rPr lang="en-US" dirty="0"/>
                  <a:t> column vectors associated with the </a:t>
                </a:r>
                <a:r>
                  <a:rPr lang="en-US" i="1" dirty="0"/>
                  <a:t>m</a:t>
                </a:r>
                <a:r>
                  <a:rPr lang="en-US" dirty="0"/>
                  <a:t> basic variables will form a </a:t>
                </a:r>
                <a:r>
                  <a:rPr lang="en-US" b="1" i="1" dirty="0"/>
                  <a:t>basis</a:t>
                </a:r>
                <a:r>
                  <a:rPr lang="en-US" dirty="0"/>
                  <a:t> </a:t>
                </a:r>
                <a:r>
                  <a:rPr lang="en-US" b="1" dirty="0"/>
                  <a:t>B</a:t>
                </a:r>
                <a:r>
                  <a:rPr lang="en-US" dirty="0"/>
                  <a:t>, and the corresponding basic solution  can be found by solving</a:t>
                </a:r>
              </a:p>
              <a:p>
                <a:pPr marL="0" indent="0" algn="ctr">
                  <a:buNone/>
                </a:pPr>
                <a:r>
                  <a:rPr lang="en-US" dirty="0"/>
                  <a:t> </a:t>
                </a:r>
                <a14:m>
                  <m:oMath xmlns:m="http://schemas.openxmlformats.org/officeDocument/2006/math">
                    <m:r>
                      <a:rPr lang="en-US" b="1" i="0" smtClean="0">
                        <a:latin typeface="Cambria Math" panose="02040503050406030204" pitchFamily="18" charset="0"/>
                      </a:rPr>
                      <m:t>𝐁</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𝐱</m:t>
                        </m:r>
                      </m:e>
                      <m:sub>
                        <m:r>
                          <a:rPr lang="en-US" b="1" i="0" smtClean="0">
                            <a:latin typeface="Cambria Math" panose="02040503050406030204" pitchFamily="18" charset="0"/>
                          </a:rPr>
                          <m:t>𝐁</m:t>
                        </m:r>
                      </m:sub>
                    </m:sSub>
                    <m:r>
                      <a:rPr lang="en-US" i="1">
                        <a:latin typeface="Cambria Math" panose="02040503050406030204" pitchFamily="18" charset="0"/>
                      </a:rPr>
                      <m:t>=</m:t>
                    </m:r>
                    <m:r>
                      <a:rPr lang="en-US" b="1">
                        <a:latin typeface="Cambria Math" panose="02040503050406030204" pitchFamily="18" charset="0"/>
                      </a:rPr>
                      <m:t>𝐛</m:t>
                    </m:r>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sSub>
                      <m:sSubPr>
                        <m:ctrlPr>
                          <a:rPr lang="en-US" b="1" i="1">
                            <a:latin typeface="Cambria Math" panose="02040503050406030204" pitchFamily="18" charset="0"/>
                          </a:rPr>
                        </m:ctrlPr>
                      </m:sSubPr>
                      <m:e>
                        <m:r>
                          <a:rPr lang="en-US" b="1">
                            <a:latin typeface="Cambria Math" panose="02040503050406030204" pitchFamily="18" charset="0"/>
                          </a:rPr>
                          <m:t>𝐱</m:t>
                        </m:r>
                      </m:e>
                      <m:sub>
                        <m:r>
                          <a:rPr lang="en-US" b="1">
                            <a:latin typeface="Cambria Math" panose="02040503050406030204" pitchFamily="18" charset="0"/>
                          </a:rPr>
                          <m:t>𝐁</m:t>
                        </m:r>
                      </m:sub>
                    </m:sSub>
                    <m:r>
                      <a:rPr lang="en-US" i="1">
                        <a:latin typeface="Cambria Math" panose="02040503050406030204" pitchFamily="18" charset="0"/>
                      </a:rPr>
                      <m:t>=</m:t>
                    </m:r>
                    <m:sSup>
                      <m:sSupPr>
                        <m:ctrlPr>
                          <a:rPr lang="en-US" i="1" smtClean="0">
                            <a:latin typeface="Cambria Math" panose="02040503050406030204" pitchFamily="18" charset="0"/>
                          </a:rPr>
                        </m:ctrlPr>
                      </m:sSupPr>
                      <m:e>
                        <m:r>
                          <a:rPr lang="en-US" b="1" i="0" smtClean="0">
                            <a:latin typeface="Cambria Math" panose="02040503050406030204" pitchFamily="18" charset="0"/>
                          </a:rPr>
                          <m:t>𝐁</m:t>
                        </m:r>
                      </m:e>
                      <m:sup>
                        <m:r>
                          <a:rPr lang="en-US" b="0" i="1" smtClean="0">
                            <a:latin typeface="Cambria Math" panose="02040503050406030204" pitchFamily="18" charset="0"/>
                          </a:rPr>
                          <m:t>−1</m:t>
                        </m:r>
                      </m:sup>
                    </m:sSup>
                    <m:r>
                      <a:rPr lang="en-US" b="1">
                        <a:latin typeface="Cambria Math" panose="02040503050406030204" pitchFamily="18" charset="0"/>
                      </a:rPr>
                      <m:t>𝐛</m:t>
                    </m:r>
                  </m:oMath>
                </a14:m>
                <a:endParaRPr lang="en-US" b="1" dirty="0"/>
              </a:p>
              <a:p>
                <a:pPr marL="0" indent="0">
                  <a:buNone/>
                </a:pPr>
                <a:r>
                  <a:rPr lang="en-US" dirty="0"/>
                  <a:t>It is noted that </a:t>
                </a:r>
              </a:p>
              <a:p>
                <a:pPr marL="0" indent="0">
                  <a:buNone/>
                </a:pPr>
                <a:r>
                  <a:rPr lang="en-US" dirty="0"/>
                  <a:t>• The columns </a:t>
                </a:r>
                <a14:m>
                  <m:oMath xmlns:m="http://schemas.openxmlformats.org/officeDocument/2006/math">
                    <m:sSub>
                      <m:sSubPr>
                        <m:ctrlPr>
                          <a:rPr lang="en-US" i="1" smtClean="0">
                            <a:latin typeface="Cambria Math" panose="02040503050406030204" pitchFamily="18" charset="0"/>
                          </a:rPr>
                        </m:ctrlPr>
                      </m:sSubPr>
                      <m:e>
                        <m:r>
                          <a:rPr lang="en-US" b="1" i="0" smtClean="0">
                            <a:latin typeface="Cambria Math" panose="02040503050406030204" pitchFamily="18" charset="0"/>
                          </a:rPr>
                          <m:t>𝐀</m:t>
                        </m:r>
                      </m:e>
                      <m:sub>
                        <m:r>
                          <a:rPr lang="en-US" b="0" i="1" smtClean="0">
                            <a:latin typeface="Cambria Math" panose="02040503050406030204" pitchFamily="18" charset="0"/>
                          </a:rPr>
                          <m:t>𝑗</m:t>
                        </m:r>
                      </m:sub>
                    </m:sSub>
                    <m:r>
                      <a:rPr lang="en-US" b="0" i="1" smtClean="0">
                        <a:latin typeface="Cambria Math" panose="02040503050406030204" pitchFamily="18" charset="0"/>
                      </a:rPr>
                      <m:t>′</m:t>
                    </m:r>
                  </m:oMath>
                </a14:m>
                <a:r>
                  <a:rPr lang="en-US" dirty="0"/>
                  <a:t>s that form basis matrix </a:t>
                </a:r>
                <a:r>
                  <a:rPr lang="en-US" b="1" dirty="0"/>
                  <a:t>B</a:t>
                </a:r>
                <a:r>
                  <a:rPr lang="en-US" dirty="0"/>
                  <a:t> should be linearly independent.</a:t>
                </a:r>
              </a:p>
              <a:p>
                <a:pPr marL="0" indent="0">
                  <a:buNone/>
                </a:pPr>
                <a:r>
                  <a:rPr lang="en-US" dirty="0"/>
                  <a:t>• </a:t>
                </a:r>
                <a:r>
                  <a:rPr lang="en-US" b="1" dirty="0"/>
                  <a:t>B</a:t>
                </a:r>
                <a:r>
                  <a:rPr lang="en-US" dirty="0"/>
                  <a:t> is a nonsingular matrix, i.e.,  </a:t>
                </a:r>
                <a14:m>
                  <m:oMath xmlns:m="http://schemas.openxmlformats.org/officeDocument/2006/math">
                    <m:r>
                      <m:rPr>
                        <m:sty m:val="p"/>
                      </m:rPr>
                      <a:rPr lang="en-US" b="0" i="0" smtClean="0">
                        <a:latin typeface="Cambria Math" panose="02040503050406030204" pitchFamily="18" charset="0"/>
                      </a:rPr>
                      <m:t>det</m:t>
                    </m:r>
                    <m:r>
                      <a:rPr lang="en-US" b="0" i="1" smtClean="0">
                        <a:latin typeface="Cambria Math" panose="02040503050406030204" pitchFamily="18" charset="0"/>
                      </a:rPr>
                      <m:t>⁡(</m:t>
                    </m:r>
                    <m:r>
                      <a:rPr lang="en-US" b="1" i="0" smtClean="0">
                        <a:latin typeface="Cambria Math" panose="02040503050406030204" pitchFamily="18" charset="0"/>
                      </a:rPr>
                      <m:t>𝐁</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endParaRPr lang="en-US" dirty="0"/>
              </a:p>
              <a:p>
                <a:pPr marL="0" indent="0">
                  <a:buNone/>
                </a:pPr>
                <a:endParaRPr lang="en-US" dirty="0"/>
              </a:p>
              <a:p>
                <a:pPr marL="0" indent="0">
                  <a:buNone/>
                </a:pPr>
                <a:r>
                  <a:rPr lang="en-US" u="sng" dirty="0"/>
                  <a:t>Review</a:t>
                </a:r>
                <a:r>
                  <a:rPr lang="en-US" dirty="0"/>
                  <a:t>:  The vectors </a:t>
                </a:r>
                <a14:m>
                  <m:oMath xmlns:m="http://schemas.openxmlformats.org/officeDocument/2006/math">
                    <m:sSub>
                      <m:sSubPr>
                        <m:ctrlPr>
                          <a:rPr lang="en-US" i="1" smtClean="0">
                            <a:latin typeface="Cambria Math" panose="02040503050406030204" pitchFamily="18" charset="0"/>
                          </a:rPr>
                        </m:ctrlPr>
                      </m:sSubPr>
                      <m:e>
                        <m:r>
                          <a:rPr lang="en-US" b="1" i="0" smtClean="0">
                            <a:latin typeface="Cambria Math" panose="02040503050406030204" pitchFamily="18" charset="0"/>
                          </a:rPr>
                          <m:t>𝐏</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a:latin typeface="Cambria Math" panose="02040503050406030204" pitchFamily="18" charset="0"/>
                          </a:rPr>
                          <m:t>𝐏</m:t>
                        </m:r>
                      </m:e>
                      <m:sub>
                        <m:r>
                          <a:rPr lang="en-US" b="0" i="1" smtClean="0">
                            <a:latin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𝐏</m:t>
                        </m:r>
                      </m:e>
                      <m:sub>
                        <m:r>
                          <a:rPr lang="en-US" b="0" i="1" smtClean="0">
                            <a:latin typeface="Cambria Math" panose="02040503050406030204" pitchFamily="18" charset="0"/>
                          </a:rPr>
                          <m:t>𝑛</m:t>
                        </m:r>
                      </m:sub>
                    </m:sSub>
                    <m:r>
                      <a:rPr lang="en-US" i="1">
                        <a:latin typeface="Cambria Math" panose="02040503050406030204" pitchFamily="18" charset="0"/>
                      </a:rPr>
                      <m:t> </m:t>
                    </m:r>
                  </m:oMath>
                </a14:m>
                <a:r>
                  <a:rPr lang="en-US" dirty="0"/>
                  <a:t>are linearly independent </a:t>
                </a:r>
                <a:r>
                  <a:rPr lang="en-US" dirty="0" err="1"/>
                  <a:t>iff</a:t>
                </a:r>
                <a:r>
                  <a:rPr lang="en-US" dirty="0"/>
                  <a:t> </a:t>
                </a:r>
              </a:p>
              <a:p>
                <a:pPr marL="0" indent="0" algn="ctr">
                  <a:buNone/>
                </a:pPr>
                <a:r>
                  <a:rPr lang="en-US" dirty="0"/>
                  <a:t>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𝑗</m:t>
                            </m:r>
                          </m:sub>
                        </m:sSub>
                        <m:sSub>
                          <m:sSubPr>
                            <m:ctrlPr>
                              <a:rPr lang="en-US" i="1" smtClean="0">
                                <a:latin typeface="Cambria Math" panose="02040503050406030204" pitchFamily="18" charset="0"/>
                              </a:rPr>
                            </m:ctrlPr>
                          </m:sSubPr>
                          <m:e>
                            <m:r>
                              <a:rPr lang="en-US" b="1" i="0" smtClean="0">
                                <a:latin typeface="Cambria Math" panose="02040503050406030204" pitchFamily="18" charset="0"/>
                              </a:rPr>
                              <m:t>𝐏</m:t>
                            </m:r>
                          </m:e>
                          <m:sub>
                            <m:r>
                              <a:rPr lang="en-US" b="0" i="1" smtClean="0">
                                <a:latin typeface="Cambria Math" panose="02040503050406030204" pitchFamily="18" charset="0"/>
                              </a:rPr>
                              <m:t>𝑗</m:t>
                            </m:r>
                          </m:sub>
                        </m:sSub>
                      </m:e>
                    </m:nary>
                    <m:r>
                      <a:rPr lang="en-US" b="0" i="1" smtClean="0">
                        <a:latin typeface="Cambria Math" panose="02040503050406030204" pitchFamily="18" charset="0"/>
                      </a:rPr>
                      <m:t>=0</m:t>
                    </m:r>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𝑗</m:t>
                        </m:r>
                      </m:sub>
                    </m:sSub>
                    <m:r>
                      <a:rPr lang="en-US" b="0" i="1" smtClean="0">
                        <a:latin typeface="Cambria Math" panose="02040503050406030204" pitchFamily="18" charset="0"/>
                      </a:rPr>
                      <m:t>=0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𝑛</m:t>
                    </m:r>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850" r="-881" b="-20397"/>
                </a:stretch>
              </a:blipFill>
            </p:spPr>
            <p:txBody>
              <a:bodyPr/>
              <a:lstStyle/>
              <a:p>
                <a:r>
                  <a:rPr lang="en-US">
                    <a:noFill/>
                  </a:rPr>
                  <a:t> </a:t>
                </a:r>
              </a:p>
            </p:txBody>
          </p:sp>
        </mc:Fallback>
      </mc:AlternateContent>
    </p:spTree>
    <p:extLst>
      <p:ext uri="{BB962C8B-B14F-4D97-AF65-F5344CB8AC3E}">
        <p14:creationId xmlns:p14="http://schemas.microsoft.com/office/powerpoint/2010/main" val="4918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Simplex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b="1" u="sng" dirty="0"/>
              <a:t>Simplex tableau</a:t>
            </a:r>
          </a:p>
          <a:p>
            <a:pPr marL="0" indent="0">
              <a:buNone/>
            </a:pPr>
            <a:r>
              <a:rPr lang="en-US" dirty="0"/>
              <a:t>Consider the following LP and its equivalent standard form</a:t>
            </a:r>
          </a:p>
          <a:p>
            <a:pPr marL="0" indent="0">
              <a:buNone/>
            </a:pPr>
            <a:endParaRPr lang="en-US" dirty="0"/>
          </a:p>
        </p:txBody>
      </p:sp>
      <p:pic>
        <p:nvPicPr>
          <p:cNvPr id="4" name="Picture 3">
            <a:extLst>
              <a:ext uri="{FF2B5EF4-FFF2-40B4-BE49-F238E27FC236}">
                <a16:creationId xmlns:a16="http://schemas.microsoft.com/office/drawing/2014/main" id="{4131EE35-4B1D-4C7C-AAB6-938AC8A43517}"/>
              </a:ext>
            </a:extLst>
          </p:cNvPr>
          <p:cNvPicPr>
            <a:picLocks noChangeAspect="1"/>
          </p:cNvPicPr>
          <p:nvPr/>
        </p:nvPicPr>
        <p:blipFill>
          <a:blip r:embed="rId2"/>
          <a:stretch>
            <a:fillRect/>
          </a:stretch>
        </p:blipFill>
        <p:spPr>
          <a:xfrm>
            <a:off x="1425498" y="2780599"/>
            <a:ext cx="9632452" cy="3287563"/>
          </a:xfrm>
          <a:prstGeom prst="rect">
            <a:avLst/>
          </a:prstGeom>
        </p:spPr>
      </p:pic>
    </p:spTree>
    <p:extLst>
      <p:ext uri="{BB962C8B-B14F-4D97-AF65-F5344CB8AC3E}">
        <p14:creationId xmlns:p14="http://schemas.microsoft.com/office/powerpoint/2010/main" val="3759977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Simplex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The initial simplex tableau:</a:t>
            </a:r>
          </a:p>
          <a:p>
            <a:pPr marL="0" indent="0">
              <a:buNone/>
            </a:pPr>
            <a:endParaRPr lang="en-US" dirty="0"/>
          </a:p>
        </p:txBody>
      </p:sp>
      <p:pic>
        <p:nvPicPr>
          <p:cNvPr id="5" name="Picture 4">
            <a:extLst>
              <a:ext uri="{FF2B5EF4-FFF2-40B4-BE49-F238E27FC236}">
                <a16:creationId xmlns:a16="http://schemas.microsoft.com/office/drawing/2014/main" id="{12FE3CB6-4D68-440D-A79A-D4D417253290}"/>
              </a:ext>
            </a:extLst>
          </p:cNvPr>
          <p:cNvPicPr>
            <a:picLocks noChangeAspect="1"/>
          </p:cNvPicPr>
          <p:nvPr/>
        </p:nvPicPr>
        <p:blipFill>
          <a:blip r:embed="rId2"/>
          <a:stretch>
            <a:fillRect/>
          </a:stretch>
        </p:blipFill>
        <p:spPr>
          <a:xfrm>
            <a:off x="861391" y="2226362"/>
            <a:ext cx="10372150" cy="3737113"/>
          </a:xfrm>
          <a:prstGeom prst="rect">
            <a:avLst/>
          </a:prstGeom>
        </p:spPr>
      </p:pic>
    </p:spTree>
    <p:extLst>
      <p:ext uri="{BB962C8B-B14F-4D97-AF65-F5344CB8AC3E}">
        <p14:creationId xmlns:p14="http://schemas.microsoft.com/office/powerpoint/2010/main" val="3972380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Simplex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sz="2000" u="sng" dirty="0"/>
                  <a:t>Notes</a:t>
                </a:r>
                <a:r>
                  <a:rPr lang="en-US" sz="2000" dirty="0"/>
                  <a:t>:  </a:t>
                </a:r>
              </a:p>
              <a:p>
                <a:pPr algn="just"/>
                <a:r>
                  <a:rPr lang="en-US" sz="2000" dirty="0"/>
                  <a:t>The variables associated with </a:t>
                </a:r>
                <a:r>
                  <a:rPr lang="en-US" sz="2000" i="1" dirty="0"/>
                  <a:t>unit column vectors </a:t>
                </a:r>
                <a:r>
                  <a:rPr lang="en-US" sz="2000" dirty="0"/>
                  <a:t>in the simplex tableau are current </a:t>
                </a:r>
                <a:r>
                  <a:rPr lang="en-US" sz="2000" b="1" i="1" u="sng" dirty="0"/>
                  <a:t>basic variables</a:t>
                </a:r>
                <a:r>
                  <a:rPr lang="en-US" sz="2000" dirty="0"/>
                  <a:t>.  The others are </a:t>
                </a:r>
                <a:r>
                  <a:rPr lang="en-US" sz="2000" b="1" i="1" u="sng" dirty="0" err="1"/>
                  <a:t>nonbasic</a:t>
                </a:r>
                <a:r>
                  <a:rPr lang="en-US" sz="2000" b="1" i="1" u="sng" dirty="0"/>
                  <a:t> variables</a:t>
                </a:r>
                <a:r>
                  <a:rPr lang="en-US" sz="2000" dirty="0"/>
                  <a:t>.</a:t>
                </a:r>
              </a:p>
              <a:p>
                <a:pPr marL="0" indent="0">
                  <a:buNone/>
                </a:pPr>
                <a:endParaRPr lang="en-US" sz="2000" dirty="0"/>
              </a:p>
              <a:p>
                <a:r>
                  <a:rPr lang="en-US" sz="2000" dirty="0"/>
                  <a:t>Initial feasible solution: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=4;</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4</m:t>
                        </m:r>
                      </m:sub>
                    </m:sSub>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5</m:t>
                        </m:r>
                      </m:sub>
                    </m:sSub>
                    <m:r>
                      <a:rPr lang="en-US" sz="2000" b="0" i="1" smtClean="0">
                        <a:latin typeface="Cambria Math" panose="02040503050406030204" pitchFamily="18" charset="0"/>
                      </a:rPr>
                      <m:t>=3</m:t>
                    </m:r>
                  </m:oMath>
                </a14:m>
                <a:endParaRPr lang="en-US" sz="2000" dirty="0"/>
              </a:p>
              <a:p>
                <a:r>
                  <a:rPr lang="en-US" sz="2000" dirty="0"/>
                  <a:t>Column vectors in matrix </a:t>
                </a:r>
                <a:r>
                  <a:rPr lang="en-US" sz="2000" b="1" dirty="0"/>
                  <a:t>A</a:t>
                </a:r>
                <a:r>
                  <a:rPr lang="en-US" sz="2000" dirty="0"/>
                  <a:t> associated with basic variables will form a </a:t>
                </a:r>
                <a:r>
                  <a:rPr lang="en-US" sz="2000" b="1" i="1" dirty="0"/>
                  <a:t>basis matrix </a:t>
                </a:r>
                <a:r>
                  <a:rPr lang="en-US" sz="2000" b="1" dirty="0"/>
                  <a:t>B</a:t>
                </a:r>
                <a:r>
                  <a:rPr lang="en-US" sz="2000" dirty="0"/>
                  <a:t>.  The basis </a:t>
                </a:r>
                <a:r>
                  <a:rPr lang="en-US" sz="2000" b="1" dirty="0"/>
                  <a:t>B</a:t>
                </a:r>
                <a:r>
                  <a:rPr lang="en-US" sz="2000" dirty="0"/>
                  <a:t> in a simplex tableau is an identity matrix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588" t="-1275" r="-588"/>
                </a:stretch>
              </a:blipFill>
            </p:spPr>
            <p:txBody>
              <a:bodyPr/>
              <a:lstStyle/>
              <a:p>
                <a:r>
                  <a:rPr lang="en-US">
                    <a:noFill/>
                  </a:rPr>
                  <a:t> </a:t>
                </a:r>
              </a:p>
            </p:txBody>
          </p:sp>
        </mc:Fallback>
      </mc:AlternateContent>
      <p:sp>
        <p:nvSpPr>
          <p:cNvPr id="16" name="Rectangle 12">
            <a:extLst>
              <a:ext uri="{FF2B5EF4-FFF2-40B4-BE49-F238E27FC236}">
                <a16:creationId xmlns:a16="http://schemas.microsoft.com/office/drawing/2014/main" id="{FC856798-F722-4947-86C9-268B0ACFDAFB}"/>
              </a:ext>
            </a:extLst>
          </p:cNvPr>
          <p:cNvSpPr>
            <a:spLocks noChangeArrowheads="1"/>
          </p:cNvSpPr>
          <p:nvPr/>
        </p:nvSpPr>
        <p:spPr bwMode="auto">
          <a:xfrm>
            <a:off x="3445565" y="45587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4B5A23C3-E234-40DC-AF73-60F4E14AEFF1}"/>
              </a:ext>
            </a:extLst>
          </p:cNvPr>
          <p:cNvGraphicFramePr>
            <a:graphicFrameLocks noChangeAspect="1"/>
          </p:cNvGraphicFramePr>
          <p:nvPr>
            <p:extLst>
              <p:ext uri="{D42A27DB-BD31-4B8C-83A1-F6EECF244321}">
                <p14:modId xmlns:p14="http://schemas.microsoft.com/office/powerpoint/2010/main" val="354899984"/>
              </p:ext>
            </p:extLst>
          </p:nvPr>
        </p:nvGraphicFramePr>
        <p:xfrm>
          <a:off x="3216275" y="4446104"/>
          <a:ext cx="2362200" cy="1422400"/>
        </p:xfrm>
        <a:graphic>
          <a:graphicData uri="http://schemas.openxmlformats.org/presentationml/2006/ole">
            <mc:AlternateContent xmlns:mc="http://schemas.openxmlformats.org/markup-compatibility/2006">
              <mc:Choice xmlns:v="urn:schemas-microsoft-com:vml" Requires="v">
                <p:oleObj spid="_x0000_s4219" name="Equation" r:id="rId4" imgW="2361960" imgH="1422360" progId="Equation.DSMT4">
                  <p:embed/>
                </p:oleObj>
              </mc:Choice>
              <mc:Fallback>
                <p:oleObj name="Equation" r:id="rId4" imgW="2361960" imgH="1422360" progId="Equation.DSMT4">
                  <p:embed/>
                  <p:pic>
                    <p:nvPicPr>
                      <p:cNvPr id="0" name="Object 11"/>
                      <p:cNvPicPr>
                        <a:picLocks noChangeAspect="1" noChangeArrowheads="1"/>
                      </p:cNvPicPr>
                      <p:nvPr/>
                    </p:nvPicPr>
                    <p:blipFill>
                      <a:blip r:embed="rId5"/>
                      <a:srcRect/>
                      <a:stretch>
                        <a:fillRect/>
                      </a:stretch>
                    </p:blipFill>
                    <p:spPr bwMode="auto">
                      <a:xfrm>
                        <a:off x="3216275" y="4446104"/>
                        <a:ext cx="2362200"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a:extLst>
              <a:ext uri="{FF2B5EF4-FFF2-40B4-BE49-F238E27FC236}">
                <a16:creationId xmlns:a16="http://schemas.microsoft.com/office/drawing/2014/main" id="{3B2545C5-1BA8-41AE-B647-39B22BCCBACF}"/>
              </a:ext>
            </a:extLst>
          </p:cNvPr>
          <p:cNvSpPr>
            <a:spLocks noChangeArrowheads="1"/>
          </p:cNvSpPr>
          <p:nvPr/>
        </p:nvSpPr>
        <p:spPr bwMode="auto">
          <a:xfrm>
            <a:off x="6471455" y="43334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8328E259-C4D3-4F8E-9A8E-D22EEC76A256}"/>
              </a:ext>
            </a:extLst>
          </p:cNvPr>
          <p:cNvGraphicFramePr>
            <a:graphicFrameLocks noChangeAspect="1"/>
          </p:cNvGraphicFramePr>
          <p:nvPr>
            <p:extLst>
              <p:ext uri="{D42A27DB-BD31-4B8C-83A1-F6EECF244321}">
                <p14:modId xmlns:p14="http://schemas.microsoft.com/office/powerpoint/2010/main" val="2994072473"/>
              </p:ext>
            </p:extLst>
          </p:nvPr>
        </p:nvGraphicFramePr>
        <p:xfrm>
          <a:off x="6332538" y="4353199"/>
          <a:ext cx="1470025" cy="1498600"/>
        </p:xfrm>
        <a:graphic>
          <a:graphicData uri="http://schemas.openxmlformats.org/presentationml/2006/ole">
            <mc:AlternateContent xmlns:mc="http://schemas.openxmlformats.org/markup-compatibility/2006">
              <mc:Choice xmlns:v="urn:schemas-microsoft-com:vml" Requires="v">
                <p:oleObj spid="_x0000_s4220" name="Equation" r:id="rId6" imgW="1473120" imgH="1498320" progId="Equation.DSMT4">
                  <p:embed/>
                </p:oleObj>
              </mc:Choice>
              <mc:Fallback>
                <p:oleObj name="Equation" r:id="rId6" imgW="1473120" imgH="1498320" progId="Equation.DSMT4">
                  <p:embed/>
                  <p:pic>
                    <p:nvPicPr>
                      <p:cNvPr id="0" name="Object 13"/>
                      <p:cNvPicPr>
                        <a:picLocks noChangeAspect="1" noChangeArrowheads="1"/>
                      </p:cNvPicPr>
                      <p:nvPr/>
                    </p:nvPicPr>
                    <p:blipFill>
                      <a:blip r:embed="rId7"/>
                      <a:srcRect/>
                      <a:stretch>
                        <a:fillRect/>
                      </a:stretch>
                    </p:blipFill>
                    <p:spPr bwMode="auto">
                      <a:xfrm>
                        <a:off x="6332538" y="4353199"/>
                        <a:ext cx="1470025" cy="149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43427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Simplex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In general, a simplex tableau has the following form:</a:t>
            </a:r>
          </a:p>
        </p:txBody>
      </p:sp>
      <p:pic>
        <p:nvPicPr>
          <p:cNvPr id="6" name="Picture 5">
            <a:extLst>
              <a:ext uri="{FF2B5EF4-FFF2-40B4-BE49-F238E27FC236}">
                <a16:creationId xmlns:a16="http://schemas.microsoft.com/office/drawing/2014/main" id="{F52FB981-AA07-4A70-A3AE-7545944B65B5}"/>
              </a:ext>
            </a:extLst>
          </p:cNvPr>
          <p:cNvPicPr>
            <a:picLocks noChangeAspect="1"/>
          </p:cNvPicPr>
          <p:nvPr/>
        </p:nvPicPr>
        <p:blipFill>
          <a:blip r:embed="rId2"/>
          <a:stretch>
            <a:fillRect/>
          </a:stretch>
        </p:blipFill>
        <p:spPr>
          <a:xfrm>
            <a:off x="2044322" y="2192721"/>
            <a:ext cx="8308895" cy="3664740"/>
          </a:xfrm>
          <a:prstGeom prst="rect">
            <a:avLst/>
          </a:prstGeom>
        </p:spPr>
      </p:pic>
    </p:spTree>
    <p:extLst>
      <p:ext uri="{BB962C8B-B14F-4D97-AF65-F5344CB8AC3E}">
        <p14:creationId xmlns:p14="http://schemas.microsoft.com/office/powerpoint/2010/main" val="3485513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Simplex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40000" lnSpcReduction="20000"/>
              </a:bodyPr>
              <a:lstStyle/>
              <a:p>
                <a:pPr marL="0" indent="0">
                  <a:buNone/>
                </a:pPr>
                <a:r>
                  <a:rPr lang="en-US" sz="4400" b="1" u="sng" dirty="0"/>
                  <a:t>Simplex Algorithm</a:t>
                </a:r>
              </a:p>
              <a:p>
                <a:pPr marL="0" indent="0">
                  <a:lnSpc>
                    <a:spcPct val="120000"/>
                  </a:lnSpc>
                  <a:buNone/>
                </a:pPr>
                <a:r>
                  <a:rPr lang="en-US" sz="4400" dirty="0"/>
                  <a:t>Assume that </a:t>
                </a:r>
                <a14:m>
                  <m:oMath xmlns:m="http://schemas.openxmlformats.org/officeDocument/2006/math">
                    <m:sSub>
                      <m:sSubPr>
                        <m:ctrlPr>
                          <a:rPr lang="en-US" sz="4400" i="1" smtClean="0">
                            <a:latin typeface="Cambria Math" panose="02040503050406030204" pitchFamily="18" charset="0"/>
                          </a:rPr>
                        </m:ctrlPr>
                      </m:sSubPr>
                      <m:e>
                        <m:r>
                          <a:rPr lang="en-US" sz="4400" b="0" i="1" smtClean="0">
                            <a:latin typeface="Cambria Math" panose="02040503050406030204" pitchFamily="18" charset="0"/>
                          </a:rPr>
                          <m:t>𝑦</m:t>
                        </m:r>
                      </m:e>
                      <m:sub>
                        <m:r>
                          <a:rPr lang="en-US" sz="4400" b="0" i="1" smtClean="0">
                            <a:latin typeface="Cambria Math" panose="02040503050406030204" pitchFamily="18" charset="0"/>
                          </a:rPr>
                          <m:t>𝑖</m:t>
                        </m:r>
                        <m:r>
                          <a:rPr lang="en-US" sz="4400" b="0" i="1" smtClean="0">
                            <a:latin typeface="Cambria Math" panose="02040503050406030204" pitchFamily="18" charset="0"/>
                          </a:rPr>
                          <m:t>0</m:t>
                        </m:r>
                      </m:sub>
                    </m:sSub>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0 ∀</m:t>
                    </m:r>
                    <m:r>
                      <a:rPr lang="en-US" sz="4400" b="0" i="1" smtClean="0">
                        <a:latin typeface="Cambria Math" panose="02040503050406030204" pitchFamily="18" charset="0"/>
                        <a:ea typeface="Cambria Math" panose="02040503050406030204" pitchFamily="18" charset="0"/>
                      </a:rPr>
                      <m:t>𝑖</m:t>
                    </m:r>
                    <m:r>
                      <a:rPr lang="en-US" sz="4400" b="0" i="1" smtClean="0">
                        <a:latin typeface="Cambria Math" panose="02040503050406030204" pitchFamily="18" charset="0"/>
                        <a:ea typeface="Cambria Math" panose="02040503050406030204" pitchFamily="18" charset="0"/>
                      </a:rPr>
                      <m:t>∈[1,</m:t>
                    </m:r>
                    <m:r>
                      <a:rPr lang="en-US" sz="4400" b="0" i="1" smtClean="0">
                        <a:latin typeface="Cambria Math" panose="02040503050406030204" pitchFamily="18" charset="0"/>
                        <a:ea typeface="Cambria Math" panose="02040503050406030204" pitchFamily="18" charset="0"/>
                      </a:rPr>
                      <m:t>𝑟</m:t>
                    </m:r>
                    <m:r>
                      <a:rPr lang="en-US" sz="4400" b="0" i="1" smtClean="0">
                        <a:latin typeface="Cambria Math" panose="02040503050406030204" pitchFamily="18" charset="0"/>
                        <a:ea typeface="Cambria Math" panose="02040503050406030204" pitchFamily="18" charset="0"/>
                      </a:rPr>
                      <m:t>]</m:t>
                    </m:r>
                  </m:oMath>
                </a14:m>
                <a:r>
                  <a:rPr lang="en-US" sz="4400" dirty="0"/>
                  <a:t>, at each iteration (called a </a:t>
                </a:r>
                <a:r>
                  <a:rPr lang="en-US" sz="4400" i="1" dirty="0"/>
                  <a:t>pivot</a:t>
                </a:r>
                <a:r>
                  <a:rPr lang="en-US" sz="4400" dirty="0"/>
                  <a:t>) of the simplex algorithm, the following steps will be performed</a:t>
                </a:r>
              </a:p>
              <a:p>
                <a:pPr marL="0" indent="0">
                  <a:lnSpc>
                    <a:spcPct val="120000"/>
                  </a:lnSpc>
                  <a:buNone/>
                </a:pPr>
                <a:r>
                  <a:rPr lang="en-US" sz="4400" u="sng" dirty="0"/>
                  <a:t>Step 1</a:t>
                </a:r>
                <a:r>
                  <a:rPr lang="en-US" sz="4400" dirty="0"/>
                  <a:t>: select </a:t>
                </a:r>
                <a:r>
                  <a:rPr lang="en-US" sz="4400" i="1" dirty="0"/>
                  <a:t>j</a:t>
                </a:r>
                <a:r>
                  <a:rPr lang="en-US" sz="4400" dirty="0"/>
                  <a:t> such that </a:t>
                </a:r>
                <a14:m>
                  <m:oMath xmlns:m="http://schemas.openxmlformats.org/officeDocument/2006/math">
                    <m:sSub>
                      <m:sSubPr>
                        <m:ctrlPr>
                          <a:rPr lang="en-US" sz="4400" i="1" smtClean="0">
                            <a:latin typeface="Cambria Math" panose="02040503050406030204" pitchFamily="18" charset="0"/>
                          </a:rPr>
                        </m:ctrlPr>
                      </m:sSubPr>
                      <m:e>
                        <m:r>
                          <a:rPr lang="en-US" sz="4400" b="0" i="1" smtClean="0">
                            <a:latin typeface="Cambria Math" panose="02040503050406030204" pitchFamily="18" charset="0"/>
                          </a:rPr>
                          <m:t>𝑦</m:t>
                        </m:r>
                      </m:e>
                      <m:sub>
                        <m:r>
                          <a:rPr lang="en-US" sz="4400" b="0" i="1" smtClean="0">
                            <a:latin typeface="Cambria Math" panose="02040503050406030204" pitchFamily="18" charset="0"/>
                          </a:rPr>
                          <m:t>𝑜𝑗</m:t>
                        </m:r>
                      </m:sub>
                    </m:sSub>
                    <m:r>
                      <a:rPr lang="en-US" sz="4400" b="0" i="1" smtClean="0">
                        <a:latin typeface="Cambria Math" panose="02040503050406030204" pitchFamily="18" charset="0"/>
                      </a:rPr>
                      <m:t>=</m:t>
                    </m:r>
                    <m:sSub>
                      <m:sSubPr>
                        <m:ctrlPr>
                          <a:rPr lang="en-US" sz="4400" b="0" i="1" smtClean="0">
                            <a:latin typeface="Cambria Math" panose="02040503050406030204" pitchFamily="18" charset="0"/>
                          </a:rPr>
                        </m:ctrlPr>
                      </m:sSubPr>
                      <m:e>
                        <m:r>
                          <a:rPr lang="en-US" sz="4400" b="0" i="1" smtClean="0">
                            <a:latin typeface="Cambria Math" panose="02040503050406030204" pitchFamily="18" charset="0"/>
                          </a:rPr>
                          <m:t>𝑚𝑎𝑥</m:t>
                        </m:r>
                      </m:e>
                      <m:sub>
                        <m:r>
                          <a:rPr lang="en-US" sz="4400" b="0" i="1" smtClean="0">
                            <a:latin typeface="Cambria Math" panose="02040503050406030204" pitchFamily="18" charset="0"/>
                          </a:rPr>
                          <m:t>1</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𝑘</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𝑚</m:t>
                        </m:r>
                      </m:sub>
                    </m:sSub>
                    <m:r>
                      <a:rPr lang="en-US" sz="4400" b="0" i="1" smtClean="0">
                        <a:latin typeface="Cambria Math" panose="02040503050406030204" pitchFamily="18" charset="0"/>
                      </a:rPr>
                      <m:t>{</m:t>
                    </m:r>
                    <m:sSub>
                      <m:sSubPr>
                        <m:ctrlPr>
                          <a:rPr lang="en-US" sz="4400" b="0" i="1" smtClean="0">
                            <a:latin typeface="Cambria Math" panose="02040503050406030204" pitchFamily="18" charset="0"/>
                          </a:rPr>
                        </m:ctrlPr>
                      </m:sSubPr>
                      <m:e>
                        <m:r>
                          <a:rPr lang="en-US" sz="4400" b="0" i="1" smtClean="0">
                            <a:latin typeface="Cambria Math" panose="02040503050406030204" pitchFamily="18" charset="0"/>
                          </a:rPr>
                          <m:t>𝑦</m:t>
                        </m:r>
                      </m:e>
                      <m:sub>
                        <m:r>
                          <a:rPr lang="en-US" sz="4400" b="0" i="1" smtClean="0">
                            <a:latin typeface="Cambria Math" panose="02040503050406030204" pitchFamily="18" charset="0"/>
                          </a:rPr>
                          <m:t>𝑜𝑘</m:t>
                        </m:r>
                      </m:sub>
                    </m:sSub>
                    <m:r>
                      <a:rPr lang="en-US" sz="4400" b="0" i="1" smtClean="0">
                        <a:latin typeface="Cambria Math" panose="02040503050406030204" pitchFamily="18" charset="0"/>
                      </a:rPr>
                      <m:t>}</m:t>
                    </m:r>
                  </m:oMath>
                </a14:m>
                <a:r>
                  <a:rPr lang="en-US" sz="4400" dirty="0"/>
                  <a:t>  - select the </a:t>
                </a:r>
                <a:r>
                  <a:rPr lang="en-US" sz="4400" i="1" u="sng" dirty="0"/>
                  <a:t>pivot column</a:t>
                </a:r>
              </a:p>
              <a:p>
                <a:pPr>
                  <a:lnSpc>
                    <a:spcPct val="120000"/>
                  </a:lnSpc>
                </a:pPr>
                <a:r>
                  <a:rPr lang="en-US" sz="4400" dirty="0"/>
                  <a:t>If </a:t>
                </a:r>
                <a14:m>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𝑦</m:t>
                        </m:r>
                      </m:e>
                      <m:sub>
                        <m:r>
                          <a:rPr lang="en-US" sz="4400" i="1">
                            <a:latin typeface="Cambria Math" panose="02040503050406030204" pitchFamily="18" charset="0"/>
                          </a:rPr>
                          <m:t>𝑜𝑗</m:t>
                        </m:r>
                      </m:sub>
                    </m:sSub>
                    <m:r>
                      <a:rPr lang="en-US" sz="4400" i="1">
                        <a:latin typeface="Cambria Math" panose="02040503050406030204" pitchFamily="18" charset="0"/>
                      </a:rPr>
                      <m:t> </m:t>
                    </m:r>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0</m:t>
                    </m:r>
                  </m:oMath>
                </a14:m>
                <a:r>
                  <a:rPr lang="en-US" sz="4400" dirty="0"/>
                  <a:t>: stop.  The current basic feasible solution is optimal.  </a:t>
                </a:r>
              </a:p>
              <a:p>
                <a:pPr>
                  <a:lnSpc>
                    <a:spcPct val="120000"/>
                  </a:lnSpc>
                </a:pPr>
                <a:r>
                  <a:rPr lang="en-US" sz="4400" dirty="0"/>
                  <a:t>If </a:t>
                </a:r>
                <a14:m>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𝑦</m:t>
                        </m:r>
                      </m:e>
                      <m:sub>
                        <m:r>
                          <a:rPr lang="en-US" sz="4400" i="1">
                            <a:latin typeface="Cambria Math" panose="02040503050406030204" pitchFamily="18" charset="0"/>
                          </a:rPr>
                          <m:t>𝑜𝑗</m:t>
                        </m:r>
                      </m:sub>
                    </m:sSub>
                    <m:r>
                      <a:rPr lang="en-US" sz="4400" i="1" smtClean="0">
                        <a:latin typeface="Cambria Math" panose="02040503050406030204" pitchFamily="18" charset="0"/>
                        <a:ea typeface="Cambria Math" panose="02040503050406030204" pitchFamily="18" charset="0"/>
                      </a:rPr>
                      <m:t>&gt;</m:t>
                    </m:r>
                    <m:r>
                      <a:rPr lang="en-US" sz="4400" b="0" i="1" smtClean="0">
                        <a:latin typeface="Cambria Math" panose="02040503050406030204" pitchFamily="18" charset="0"/>
                        <a:ea typeface="Cambria Math" panose="02040503050406030204" pitchFamily="18" charset="0"/>
                      </a:rPr>
                      <m:t>0</m:t>
                    </m:r>
                  </m:oMath>
                </a14:m>
                <a:r>
                  <a:rPr lang="en-US" sz="4400" dirty="0"/>
                  <a:t> , go to step 2.</a:t>
                </a:r>
              </a:p>
              <a:p>
                <a:pPr marL="0" indent="0">
                  <a:lnSpc>
                    <a:spcPct val="120000"/>
                  </a:lnSpc>
                  <a:buNone/>
                </a:pPr>
                <a:r>
                  <a:rPr lang="en-US" sz="4400" u="sng" dirty="0"/>
                  <a:t>Step 2</a:t>
                </a:r>
                <a:r>
                  <a:rPr lang="en-US" sz="4400" dirty="0"/>
                  <a:t>: for the value of </a:t>
                </a:r>
                <a:r>
                  <a:rPr lang="en-US" sz="4400" i="1" dirty="0"/>
                  <a:t>j </a:t>
                </a:r>
                <a:r>
                  <a:rPr lang="en-US" sz="4400" dirty="0"/>
                  <a:t>selected in step 1 </a:t>
                </a:r>
              </a:p>
              <a:p>
                <a:pPr>
                  <a:lnSpc>
                    <a:spcPct val="120000"/>
                  </a:lnSpc>
                </a:pPr>
                <a:r>
                  <a:rPr lang="en-US" sz="4400" dirty="0"/>
                  <a:t>If </a:t>
                </a:r>
                <a14:m>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𝑦</m:t>
                        </m:r>
                      </m:e>
                      <m:sub>
                        <m:r>
                          <a:rPr lang="en-US" sz="4400" b="0" i="1" smtClean="0">
                            <a:latin typeface="Cambria Math" panose="02040503050406030204" pitchFamily="18" charset="0"/>
                          </a:rPr>
                          <m:t>𝑖</m:t>
                        </m:r>
                        <m:r>
                          <a:rPr lang="en-US" sz="4400" i="1">
                            <a:latin typeface="Cambria Math" panose="02040503050406030204" pitchFamily="18" charset="0"/>
                          </a:rPr>
                          <m:t>𝑗</m:t>
                        </m:r>
                      </m:sub>
                    </m:sSub>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0 ∀</m:t>
                    </m:r>
                    <m:r>
                      <a:rPr lang="en-US" sz="4400" b="0" i="1" smtClean="0">
                        <a:latin typeface="Cambria Math" panose="02040503050406030204" pitchFamily="18" charset="0"/>
                        <a:ea typeface="Cambria Math" panose="02040503050406030204" pitchFamily="18" charset="0"/>
                      </a:rPr>
                      <m:t>𝑖</m:t>
                    </m:r>
                  </m:oMath>
                </a14:m>
                <a:r>
                  <a:rPr lang="en-US" sz="4400" dirty="0"/>
                  <a:t> : stop; the LP problem is </a:t>
                </a:r>
                <a:r>
                  <a:rPr lang="en-US" sz="4400" i="1" u="sng" dirty="0"/>
                  <a:t>unbounded</a:t>
                </a:r>
                <a:r>
                  <a:rPr lang="en-US" sz="4400" dirty="0"/>
                  <a:t>.  </a:t>
                </a:r>
              </a:p>
              <a:p>
                <a:pPr>
                  <a:lnSpc>
                    <a:spcPct val="120000"/>
                  </a:lnSpc>
                </a:pPr>
                <a:r>
                  <a:rPr lang="en-US" sz="4400" dirty="0"/>
                  <a:t>Otherwise, select </a:t>
                </a:r>
                <a:r>
                  <a:rPr lang="en-US" sz="4400" i="1" dirty="0" err="1"/>
                  <a:t>i</a:t>
                </a:r>
                <a:r>
                  <a:rPr lang="en-US" sz="4400" dirty="0"/>
                  <a:t> such that – select the </a:t>
                </a:r>
                <a:r>
                  <a:rPr lang="en-US" sz="4400" i="1" u="sng" dirty="0"/>
                  <a:t>pivot row</a:t>
                </a:r>
              </a:p>
              <a:p>
                <a:pPr marL="0" indent="0">
                  <a:lnSpc>
                    <a:spcPct val="120000"/>
                  </a:lnSpc>
                  <a:buNone/>
                </a:pPr>
                <a:r>
                  <a:rPr lang="en-US" sz="4400" dirty="0"/>
                  <a:t>	  </a:t>
                </a:r>
                <a14:m>
                  <m:oMath xmlns:m="http://schemas.openxmlformats.org/officeDocument/2006/math">
                    <m:f>
                      <m:fPr>
                        <m:ctrlPr>
                          <a:rPr lang="en-US" sz="4400" i="1" smtClean="0">
                            <a:latin typeface="Cambria Math" panose="02040503050406030204" pitchFamily="18" charset="0"/>
                          </a:rPr>
                        </m:ctrlPr>
                      </m:fPr>
                      <m:num>
                        <m:sSub>
                          <m:sSubPr>
                            <m:ctrlPr>
                              <a:rPr lang="en-US" sz="4400" i="1" smtClean="0">
                                <a:latin typeface="Cambria Math" panose="02040503050406030204" pitchFamily="18" charset="0"/>
                              </a:rPr>
                            </m:ctrlPr>
                          </m:sSubPr>
                          <m:e>
                            <m:r>
                              <a:rPr lang="en-US" sz="4400" b="0" i="1" smtClean="0">
                                <a:latin typeface="Cambria Math" panose="02040503050406030204" pitchFamily="18" charset="0"/>
                              </a:rPr>
                              <m:t>𝑦</m:t>
                            </m:r>
                          </m:e>
                          <m:sub>
                            <m:r>
                              <a:rPr lang="en-US" sz="4400" b="0" i="1" smtClean="0">
                                <a:latin typeface="Cambria Math" panose="02040503050406030204" pitchFamily="18" charset="0"/>
                              </a:rPr>
                              <m:t>𝑖</m:t>
                            </m:r>
                            <m:r>
                              <a:rPr lang="en-US" sz="4400" b="0" i="1" smtClean="0">
                                <a:latin typeface="Cambria Math" panose="02040503050406030204" pitchFamily="18" charset="0"/>
                              </a:rPr>
                              <m:t>0</m:t>
                            </m:r>
                          </m:sub>
                        </m:sSub>
                      </m:num>
                      <m:den>
                        <m:sSub>
                          <m:sSubPr>
                            <m:ctrlPr>
                              <a:rPr lang="en-US" sz="4400" i="1" smtClean="0">
                                <a:latin typeface="Cambria Math" panose="02040503050406030204" pitchFamily="18" charset="0"/>
                              </a:rPr>
                            </m:ctrlPr>
                          </m:sSubPr>
                          <m:e>
                            <m:r>
                              <a:rPr lang="en-US" sz="4400" b="0" i="1" smtClean="0">
                                <a:latin typeface="Cambria Math" panose="02040503050406030204" pitchFamily="18" charset="0"/>
                              </a:rPr>
                              <m:t>𝑦</m:t>
                            </m:r>
                          </m:e>
                          <m:sub>
                            <m:r>
                              <a:rPr lang="en-US" sz="4400" b="0" i="1" smtClean="0">
                                <a:latin typeface="Cambria Math" panose="02040503050406030204" pitchFamily="18" charset="0"/>
                              </a:rPr>
                              <m:t>𝑖𝑗</m:t>
                            </m:r>
                          </m:sub>
                        </m:sSub>
                      </m:den>
                    </m:f>
                    <m:r>
                      <a:rPr lang="en-US" sz="4400" b="0" i="1" smtClean="0">
                        <a:latin typeface="Cambria Math" panose="02040503050406030204" pitchFamily="18" charset="0"/>
                      </a:rPr>
                      <m:t>=</m:t>
                    </m:r>
                    <m:r>
                      <a:rPr lang="en-US" sz="4400" b="0" i="1" smtClean="0">
                        <a:latin typeface="Cambria Math" panose="02040503050406030204" pitchFamily="18" charset="0"/>
                      </a:rPr>
                      <m:t>𝑀𝑖𝑛</m:t>
                    </m:r>
                    <m:d>
                      <m:dPr>
                        <m:begChr m:val="{"/>
                        <m:endChr m:val="}"/>
                        <m:ctrlPr>
                          <a:rPr lang="en-US" sz="4400" b="0" i="1" smtClean="0">
                            <a:latin typeface="Cambria Math" panose="02040503050406030204" pitchFamily="18" charset="0"/>
                          </a:rPr>
                        </m:ctrlPr>
                      </m:dPr>
                      <m:e>
                        <m:f>
                          <m:fPr>
                            <m:ctrlPr>
                              <a:rPr lang="en-US" sz="4400" i="1">
                                <a:latin typeface="Cambria Math" panose="02040503050406030204" pitchFamily="18" charset="0"/>
                              </a:rPr>
                            </m:ctrlPr>
                          </m:fPr>
                          <m:num>
                            <m:sSub>
                              <m:sSubPr>
                                <m:ctrlPr>
                                  <a:rPr lang="en-US" sz="4400" i="1">
                                    <a:latin typeface="Cambria Math" panose="02040503050406030204" pitchFamily="18" charset="0"/>
                                  </a:rPr>
                                </m:ctrlPr>
                              </m:sSubPr>
                              <m:e>
                                <m:r>
                                  <a:rPr lang="en-US" sz="4400" i="1">
                                    <a:latin typeface="Cambria Math" panose="02040503050406030204" pitchFamily="18" charset="0"/>
                                  </a:rPr>
                                  <m:t>𝑦</m:t>
                                </m:r>
                              </m:e>
                              <m:sub>
                                <m:r>
                                  <a:rPr lang="en-US" sz="4400" b="0" i="1" smtClean="0">
                                    <a:latin typeface="Cambria Math" panose="02040503050406030204" pitchFamily="18" charset="0"/>
                                  </a:rPr>
                                  <m:t>𝑘</m:t>
                                </m:r>
                                <m:r>
                                  <a:rPr lang="en-US" sz="4400" i="1">
                                    <a:latin typeface="Cambria Math" panose="02040503050406030204" pitchFamily="18" charset="0"/>
                                  </a:rPr>
                                  <m:t>0</m:t>
                                </m:r>
                              </m:sub>
                            </m:sSub>
                          </m:num>
                          <m:den>
                            <m:sSub>
                              <m:sSubPr>
                                <m:ctrlPr>
                                  <a:rPr lang="en-US" sz="4400" i="1">
                                    <a:latin typeface="Cambria Math" panose="02040503050406030204" pitchFamily="18" charset="0"/>
                                  </a:rPr>
                                </m:ctrlPr>
                              </m:sSubPr>
                              <m:e>
                                <m:r>
                                  <a:rPr lang="en-US" sz="4400" i="1">
                                    <a:latin typeface="Cambria Math" panose="02040503050406030204" pitchFamily="18" charset="0"/>
                                  </a:rPr>
                                  <m:t>𝑦</m:t>
                                </m:r>
                              </m:e>
                              <m:sub>
                                <m:r>
                                  <a:rPr lang="en-US" sz="4400" b="0" i="1" smtClean="0">
                                    <a:latin typeface="Cambria Math" panose="02040503050406030204" pitchFamily="18" charset="0"/>
                                  </a:rPr>
                                  <m:t>𝑘</m:t>
                                </m:r>
                                <m:r>
                                  <a:rPr lang="en-US" sz="4400" i="1">
                                    <a:latin typeface="Cambria Math" panose="02040503050406030204" pitchFamily="18" charset="0"/>
                                  </a:rPr>
                                  <m:t>𝑗</m:t>
                                </m:r>
                              </m:sub>
                            </m:sSub>
                          </m:den>
                        </m:f>
                      </m:e>
                      <m:e>
                        <m:sSub>
                          <m:sSubPr>
                            <m:ctrlPr>
                              <a:rPr lang="en-US" sz="4400" i="1">
                                <a:latin typeface="Cambria Math" panose="02040503050406030204" pitchFamily="18" charset="0"/>
                              </a:rPr>
                            </m:ctrlPr>
                          </m:sSubPr>
                          <m:e>
                            <m:r>
                              <a:rPr lang="en-US" sz="4400" i="1">
                                <a:latin typeface="Cambria Math" panose="02040503050406030204" pitchFamily="18" charset="0"/>
                              </a:rPr>
                              <m:t>𝑦</m:t>
                            </m:r>
                          </m:e>
                          <m:sub>
                            <m:r>
                              <a:rPr lang="en-US" sz="4400" i="1">
                                <a:latin typeface="Cambria Math" panose="02040503050406030204" pitchFamily="18" charset="0"/>
                              </a:rPr>
                              <m:t>𝑘𝑗</m:t>
                            </m:r>
                          </m:sub>
                        </m:sSub>
                        <m:r>
                          <a:rPr lang="en-US" sz="4400" i="1" smtClean="0">
                            <a:latin typeface="Cambria Math" panose="02040503050406030204" pitchFamily="18" charset="0"/>
                            <a:ea typeface="Cambria Math" panose="02040503050406030204" pitchFamily="18" charset="0"/>
                          </a:rPr>
                          <m:t>&gt;</m:t>
                        </m:r>
                        <m:r>
                          <a:rPr lang="en-US" sz="4400" b="0" i="1" smtClean="0">
                            <a:latin typeface="Cambria Math" panose="02040503050406030204" pitchFamily="18" charset="0"/>
                            <a:ea typeface="Cambria Math" panose="02040503050406030204" pitchFamily="18" charset="0"/>
                          </a:rPr>
                          <m:t>0</m:t>
                        </m:r>
                      </m:e>
                    </m:d>
                  </m:oMath>
                </a14:m>
                <a:r>
                  <a:rPr lang="en-US" sz="4400" dirty="0"/>
                  <a:t> and go to step 3.</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470" t="-2408"/>
                </a:stretch>
              </a:blipFill>
            </p:spPr>
            <p:txBody>
              <a:bodyPr/>
              <a:lstStyle/>
              <a:p>
                <a:r>
                  <a:rPr lang="en-US">
                    <a:noFill/>
                  </a:rPr>
                  <a:t> </a:t>
                </a:r>
              </a:p>
            </p:txBody>
          </p:sp>
        </mc:Fallback>
      </mc:AlternateContent>
    </p:spTree>
    <p:extLst>
      <p:ext uri="{BB962C8B-B14F-4D97-AF65-F5344CB8AC3E}">
        <p14:creationId xmlns:p14="http://schemas.microsoft.com/office/powerpoint/2010/main" val="3417538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Simplex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lgn="just">
                  <a:lnSpc>
                    <a:spcPct val="120000"/>
                  </a:lnSpc>
                  <a:buNone/>
                </a:pPr>
                <a:r>
                  <a:rPr lang="en-US" u="sng" dirty="0"/>
                  <a:t>Step 3</a:t>
                </a:r>
                <a:r>
                  <a:rPr lang="en-US" dirty="0"/>
                  <a:t>: Pivoting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𝑖𝑗</m:t>
                        </m:r>
                      </m:sub>
                    </m:sSub>
                  </m:oMath>
                </a14:m>
                <a:r>
                  <a:rPr lang="en-US" dirty="0"/>
                  <a:t> (pivot term, pivot number) by use of elementary row operations as below and then go back to step 1,</a:t>
                </a:r>
              </a:p>
              <a:p>
                <a:pPr marL="0" indent="0">
                  <a:lnSpc>
                    <a:spcPct val="120000"/>
                  </a:lnSpc>
                  <a:buNone/>
                </a:pPr>
                <a:endParaRPr lang="en-US" dirty="0"/>
              </a:p>
              <a:p>
                <a:pPr marL="0" indent="0" algn="just">
                  <a:lnSpc>
                    <a:spcPct val="120000"/>
                  </a:lnSpc>
                  <a:buNone/>
                </a:pPr>
                <a:r>
                  <a:rPr lang="en-US" b="1" dirty="0">
                    <a:solidFill>
                      <a:srgbClr val="0070C0"/>
                    </a:solidFill>
                  </a:rPr>
                  <a:t>		Row </a:t>
                </a:r>
                <a:r>
                  <a:rPr lang="en-US" b="1" i="1" dirty="0" err="1">
                    <a:solidFill>
                      <a:srgbClr val="0070C0"/>
                    </a:solidFill>
                  </a:rPr>
                  <a:t>i</a:t>
                </a:r>
                <a:r>
                  <a:rPr lang="en-US" b="1" i="1" dirty="0">
                    <a:solidFill>
                      <a:srgbClr val="0070C0"/>
                    </a:solidFill>
                  </a:rPr>
                  <a:t>		</a:t>
                </a:r>
                <a14:m>
                  <m:oMath xmlns:m="http://schemas.openxmlformats.org/officeDocument/2006/math">
                    <m:r>
                      <a:rPr lang="en-US" b="1" i="1" smtClean="0">
                        <a:solidFill>
                          <a:srgbClr val="0070C0"/>
                        </a:solidFill>
                        <a:latin typeface="Cambria Math" panose="02040503050406030204" pitchFamily="18" charset="0"/>
                        <a:ea typeface="Cambria Math" panose="02040503050406030204" pitchFamily="18" charset="0"/>
                      </a:rPr>
                      <m:t>⇒</m:t>
                    </m:r>
                  </m:oMath>
                </a14:m>
                <a:r>
                  <a:rPr lang="en-US" b="1" dirty="0">
                    <a:solidFill>
                      <a:srgbClr val="0070C0"/>
                    </a:solidFill>
                  </a:rPr>
                  <a:t> 	</a:t>
                </a:r>
                <a14:m>
                  <m:oMath xmlns:m="http://schemas.openxmlformats.org/officeDocument/2006/math">
                    <m:f>
                      <m:fPr>
                        <m:ctrlPr>
                          <a:rPr lang="en-US" b="1" i="1">
                            <a:solidFill>
                              <a:srgbClr val="0070C0"/>
                            </a:solidFill>
                            <a:latin typeface="Cambria Math" panose="02040503050406030204" pitchFamily="18" charset="0"/>
                          </a:rPr>
                        </m:ctrlPr>
                      </m:fPr>
                      <m:num>
                        <m:r>
                          <a:rPr lang="en-US" b="1" i="1" smtClean="0">
                            <a:solidFill>
                              <a:srgbClr val="0070C0"/>
                            </a:solidFill>
                            <a:latin typeface="Cambria Math" panose="02040503050406030204" pitchFamily="18" charset="0"/>
                          </a:rPr>
                          <m:t>𝟏</m:t>
                        </m:r>
                      </m:num>
                      <m:den>
                        <m:sSub>
                          <m:sSubPr>
                            <m:ctrlPr>
                              <a:rPr lang="en-US" b="1" i="1">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𝒚</m:t>
                            </m:r>
                          </m:e>
                          <m:sub>
                            <m:r>
                              <a:rPr lang="en-US" b="1" i="1">
                                <a:solidFill>
                                  <a:srgbClr val="0070C0"/>
                                </a:solidFill>
                                <a:latin typeface="Cambria Math" panose="02040503050406030204" pitchFamily="18" charset="0"/>
                              </a:rPr>
                              <m:t>𝒊𝒋</m:t>
                            </m:r>
                          </m:sub>
                        </m:sSub>
                      </m:den>
                    </m:f>
                    <m:r>
                      <a:rPr lang="en-US" b="1" i="1">
                        <a:solidFill>
                          <a:srgbClr val="0070C0"/>
                        </a:solidFill>
                        <a:latin typeface="Cambria Math" panose="02040503050406030204" pitchFamily="18" charset="0"/>
                      </a:rPr>
                      <m:t> </m:t>
                    </m:r>
                  </m:oMath>
                </a14:m>
                <a:r>
                  <a:rPr lang="en-US" b="1" dirty="0">
                    <a:solidFill>
                      <a:srgbClr val="0070C0"/>
                    </a:solidFill>
                  </a:rPr>
                  <a:t>*(Row </a:t>
                </a:r>
                <a:r>
                  <a:rPr lang="en-US" b="1" i="1" dirty="0" err="1">
                    <a:solidFill>
                      <a:srgbClr val="0070C0"/>
                    </a:solidFill>
                  </a:rPr>
                  <a:t>i</a:t>
                </a:r>
                <a:r>
                  <a:rPr lang="en-US" b="1" dirty="0">
                    <a:solidFill>
                      <a:srgbClr val="0070C0"/>
                    </a:solidFill>
                  </a:rPr>
                  <a:t>)</a:t>
                </a:r>
                <a:r>
                  <a:rPr lang="en-US" dirty="0">
                    <a:solidFill>
                      <a:srgbClr val="FF0000"/>
                    </a:solidFill>
                  </a:rPr>
                  <a:t>	</a:t>
                </a:r>
              </a:p>
              <a:p>
                <a:pPr marL="0" indent="0" algn="just">
                  <a:lnSpc>
                    <a:spcPct val="120000"/>
                  </a:lnSpc>
                  <a:buNone/>
                </a:pPr>
                <a:r>
                  <a:rPr lang="en-US" b="1" dirty="0">
                    <a:solidFill>
                      <a:srgbClr val="0070C0"/>
                    </a:solidFill>
                  </a:rPr>
                  <a:t>		Row </a:t>
                </a:r>
                <a:r>
                  <a:rPr lang="en-US" b="1" i="1" dirty="0">
                    <a:solidFill>
                      <a:srgbClr val="0070C0"/>
                    </a:solidFill>
                  </a:rPr>
                  <a:t>k</a:t>
                </a:r>
                <a:r>
                  <a:rPr lang="en-US" b="1" dirty="0">
                    <a:solidFill>
                      <a:srgbClr val="0070C0"/>
                    </a:solidFill>
                  </a:rPr>
                  <a:t> 		</a:t>
                </a:r>
                <a14:m>
                  <m:oMath xmlns:m="http://schemas.openxmlformats.org/officeDocument/2006/math">
                    <m:r>
                      <a:rPr lang="en-US" b="1" i="1">
                        <a:solidFill>
                          <a:srgbClr val="0070C0"/>
                        </a:solidFill>
                        <a:latin typeface="Cambria Math" panose="02040503050406030204" pitchFamily="18" charset="0"/>
                        <a:ea typeface="Cambria Math" panose="02040503050406030204" pitchFamily="18" charset="0"/>
                      </a:rPr>
                      <m:t>⇒</m:t>
                    </m:r>
                  </m:oMath>
                </a14:m>
                <a:r>
                  <a:rPr lang="en-US" b="1" dirty="0">
                    <a:solidFill>
                      <a:srgbClr val="0070C0"/>
                    </a:solidFill>
                  </a:rPr>
                  <a:t> 	Row </a:t>
                </a:r>
                <a:r>
                  <a:rPr lang="en-US" b="1" i="1" dirty="0">
                    <a:solidFill>
                      <a:srgbClr val="0070C0"/>
                    </a:solidFill>
                  </a:rPr>
                  <a:t>k -</a:t>
                </a:r>
                <a:r>
                  <a:rPr lang="en-US" b="1" dirty="0">
                    <a:solidFill>
                      <a:srgbClr val="0070C0"/>
                    </a:solidFill>
                  </a:rPr>
                  <a:t> </a:t>
                </a:r>
                <a14:m>
                  <m:oMath xmlns:m="http://schemas.openxmlformats.org/officeDocument/2006/math">
                    <m:f>
                      <m:fPr>
                        <m:ctrlPr>
                          <a:rPr lang="en-US" b="1" i="1">
                            <a:solidFill>
                              <a:srgbClr val="0070C0"/>
                            </a:solidFill>
                            <a:latin typeface="Cambria Math" panose="02040503050406030204" pitchFamily="18" charset="0"/>
                          </a:rPr>
                        </m:ctrlPr>
                      </m:fPr>
                      <m:num>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𝒚</m:t>
                            </m:r>
                          </m:e>
                          <m:sub>
                            <m:r>
                              <a:rPr lang="en-US" b="1" i="1" smtClean="0">
                                <a:solidFill>
                                  <a:srgbClr val="0070C0"/>
                                </a:solidFill>
                                <a:latin typeface="Cambria Math" panose="02040503050406030204" pitchFamily="18" charset="0"/>
                              </a:rPr>
                              <m:t>𝒌𝒋</m:t>
                            </m:r>
                          </m:sub>
                        </m:sSub>
                      </m:num>
                      <m:den>
                        <m:sSub>
                          <m:sSubPr>
                            <m:ctrlPr>
                              <a:rPr lang="en-US" b="1" i="1">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𝒚</m:t>
                            </m:r>
                          </m:e>
                          <m:sub>
                            <m:r>
                              <a:rPr lang="en-US" b="1" i="1">
                                <a:solidFill>
                                  <a:srgbClr val="0070C0"/>
                                </a:solidFill>
                                <a:latin typeface="Cambria Math" panose="02040503050406030204" pitchFamily="18" charset="0"/>
                              </a:rPr>
                              <m:t>𝒊𝒋</m:t>
                            </m:r>
                          </m:sub>
                        </m:sSub>
                      </m:den>
                    </m:f>
                    <m:r>
                      <a:rPr lang="en-US" b="1" i="1">
                        <a:solidFill>
                          <a:srgbClr val="0070C0"/>
                        </a:solidFill>
                        <a:latin typeface="Cambria Math" panose="02040503050406030204" pitchFamily="18" charset="0"/>
                      </a:rPr>
                      <m:t> </m:t>
                    </m:r>
                  </m:oMath>
                </a14:m>
                <a:r>
                  <a:rPr lang="en-US" b="1" dirty="0">
                    <a:solidFill>
                      <a:srgbClr val="0070C0"/>
                    </a:solidFill>
                  </a:rPr>
                  <a:t>*(Row </a:t>
                </a:r>
                <a:r>
                  <a:rPr lang="en-US" b="1" i="1" dirty="0" err="1">
                    <a:solidFill>
                      <a:srgbClr val="0070C0"/>
                    </a:solidFill>
                  </a:rPr>
                  <a:t>i</a:t>
                </a:r>
                <a:r>
                  <a:rPr lang="en-US" b="1" dirty="0">
                    <a:solidFill>
                      <a:srgbClr val="0070C0"/>
                    </a:solidFill>
                  </a:rPr>
                  <a:t>)	  </a:t>
                </a:r>
                <a14:m>
                  <m:oMath xmlns:m="http://schemas.openxmlformats.org/officeDocument/2006/math">
                    <m:r>
                      <a:rPr lang="en-US" b="1" i="1" smtClean="0">
                        <a:solidFill>
                          <a:srgbClr val="0070C0"/>
                        </a:solidFill>
                        <a:latin typeface="Cambria Math" panose="02040503050406030204" pitchFamily="18" charset="0"/>
                        <a:ea typeface="Cambria Math" panose="02040503050406030204" pitchFamily="18" charset="0"/>
                      </a:rPr>
                      <m:t>∀</m:t>
                    </m:r>
                    <m:r>
                      <a:rPr lang="en-US" b="1" i="1" smtClean="0">
                        <a:solidFill>
                          <a:srgbClr val="0070C0"/>
                        </a:solidFill>
                        <a:latin typeface="Cambria Math" panose="02040503050406030204" pitchFamily="18" charset="0"/>
                        <a:ea typeface="Cambria Math" panose="02040503050406030204" pitchFamily="18" charset="0"/>
                      </a:rPr>
                      <m:t>𝒌</m:t>
                    </m:r>
                    <m:r>
                      <a:rPr lang="en-US" b="1" i="1" smtClean="0">
                        <a:solidFill>
                          <a:srgbClr val="0070C0"/>
                        </a:solidFill>
                        <a:latin typeface="Cambria Math" panose="02040503050406030204" pitchFamily="18" charset="0"/>
                        <a:ea typeface="Cambria Math" panose="02040503050406030204" pitchFamily="18" charset="0"/>
                      </a:rPr>
                      <m:t>≠</m:t>
                    </m:r>
                    <m:r>
                      <a:rPr lang="en-US" b="1" i="1" smtClean="0">
                        <a:solidFill>
                          <a:srgbClr val="0070C0"/>
                        </a:solidFill>
                        <a:latin typeface="Cambria Math" panose="02040503050406030204" pitchFamily="18" charset="0"/>
                        <a:ea typeface="Cambria Math" panose="02040503050406030204" pitchFamily="18" charset="0"/>
                      </a:rPr>
                      <m:t>𝒊</m:t>
                    </m:r>
                  </m:oMath>
                </a14:m>
                <a:endParaRPr lang="en-US" b="1" dirty="0">
                  <a:solidFill>
                    <a:srgbClr val="0070C0"/>
                  </a:solidFill>
                </a:endParaRPr>
              </a:p>
              <a:p>
                <a:pPr marL="0" indent="0">
                  <a:lnSpc>
                    <a:spcPct val="120000"/>
                  </a:lnSpc>
                  <a:buNone/>
                </a:pPr>
                <a:endParaRPr lang="en-US" dirty="0"/>
              </a:p>
              <a:p>
                <a:pPr marL="0" indent="0" algn="just">
                  <a:lnSpc>
                    <a:spcPct val="120000"/>
                  </a:lnSpc>
                  <a:buNone/>
                </a:pPr>
                <a:r>
                  <a:rPr lang="en-US" dirty="0"/>
                  <a:t>The purpose of step 3 is to replace the variable associated with row </a:t>
                </a:r>
                <a:r>
                  <a:rPr lang="en-US" i="1" dirty="0" err="1"/>
                  <a:t>i</a:t>
                </a:r>
                <a:r>
                  <a:rPr lang="en-US" dirty="0"/>
                  <a:t> (</a:t>
                </a:r>
                <a:r>
                  <a:rPr lang="en-US" dirty="0">
                    <a:solidFill>
                      <a:srgbClr val="0070C0"/>
                    </a:solidFill>
                  </a:rPr>
                  <a:t>leaving variable</a:t>
                </a:r>
                <a:r>
                  <a:rPr lang="en-US" dirty="0"/>
                  <a:t>) by the variable associated with column </a:t>
                </a:r>
                <a:r>
                  <a:rPr lang="en-US" i="1" dirty="0"/>
                  <a:t>j</a:t>
                </a:r>
                <a:r>
                  <a:rPr lang="en-US" dirty="0"/>
                  <a:t> (</a:t>
                </a:r>
                <a:r>
                  <a:rPr lang="en-US" dirty="0">
                    <a:solidFill>
                      <a:srgbClr val="0070C0"/>
                    </a:solidFill>
                  </a:rPr>
                  <a:t>entering variable</a:t>
                </a:r>
                <a:r>
                  <a:rPr lang="en-US" dirty="0"/>
                  <a:t>) in the current basis B in order to move from the current basic feasible solution to one of its adjacent basic feasible solutions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588" t="-708" r="-588" b="-142"/>
                </a:stretch>
              </a:blipFill>
            </p:spPr>
            <p:txBody>
              <a:bodyPr/>
              <a:lstStyle/>
              <a:p>
                <a:r>
                  <a:rPr lang="en-US">
                    <a:noFill/>
                  </a:rPr>
                  <a:t> </a:t>
                </a:r>
              </a:p>
            </p:txBody>
          </p:sp>
        </mc:Fallback>
      </mc:AlternateContent>
    </p:spTree>
    <p:extLst>
      <p:ext uri="{BB962C8B-B14F-4D97-AF65-F5344CB8AC3E}">
        <p14:creationId xmlns:p14="http://schemas.microsoft.com/office/powerpoint/2010/main" val="1469269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Simplex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Example 7</a:t>
            </a:r>
            <a:r>
              <a:rPr lang="en-US" dirty="0"/>
              <a:t>:</a:t>
            </a:r>
          </a:p>
        </p:txBody>
      </p:sp>
      <p:pic>
        <p:nvPicPr>
          <p:cNvPr id="4" name="Picture 3">
            <a:extLst>
              <a:ext uri="{FF2B5EF4-FFF2-40B4-BE49-F238E27FC236}">
                <a16:creationId xmlns:a16="http://schemas.microsoft.com/office/drawing/2014/main" id="{E826C2A1-91D9-440D-B8D0-21B58263332D}"/>
              </a:ext>
            </a:extLst>
          </p:cNvPr>
          <p:cNvPicPr>
            <a:picLocks noChangeAspect="1"/>
          </p:cNvPicPr>
          <p:nvPr/>
        </p:nvPicPr>
        <p:blipFill>
          <a:blip r:embed="rId2"/>
          <a:stretch>
            <a:fillRect/>
          </a:stretch>
        </p:blipFill>
        <p:spPr>
          <a:xfrm>
            <a:off x="1792288" y="2504857"/>
            <a:ext cx="7907218" cy="2770091"/>
          </a:xfrm>
          <a:prstGeom prst="rect">
            <a:avLst/>
          </a:prstGeom>
        </p:spPr>
      </p:pic>
    </p:spTree>
    <p:extLst>
      <p:ext uri="{BB962C8B-B14F-4D97-AF65-F5344CB8AC3E}">
        <p14:creationId xmlns:p14="http://schemas.microsoft.com/office/powerpoint/2010/main" val="3731263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Simplex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The initial simplex tableau:</a:t>
            </a:r>
          </a:p>
        </p:txBody>
      </p:sp>
      <p:pic>
        <p:nvPicPr>
          <p:cNvPr id="4" name="Picture 3">
            <a:extLst>
              <a:ext uri="{FF2B5EF4-FFF2-40B4-BE49-F238E27FC236}">
                <a16:creationId xmlns:a16="http://schemas.microsoft.com/office/drawing/2014/main" id="{88E819A8-AA68-48E1-A528-4E25159033B1}"/>
              </a:ext>
            </a:extLst>
          </p:cNvPr>
          <p:cNvPicPr>
            <a:picLocks noChangeAspect="1"/>
          </p:cNvPicPr>
          <p:nvPr/>
        </p:nvPicPr>
        <p:blipFill>
          <a:blip r:embed="rId2"/>
          <a:stretch>
            <a:fillRect/>
          </a:stretch>
        </p:blipFill>
        <p:spPr>
          <a:xfrm>
            <a:off x="939705" y="2532966"/>
            <a:ext cx="10312589" cy="2794407"/>
          </a:xfrm>
          <a:prstGeom prst="rect">
            <a:avLst/>
          </a:prstGeom>
        </p:spPr>
      </p:pic>
    </p:spTree>
    <p:extLst>
      <p:ext uri="{BB962C8B-B14F-4D97-AF65-F5344CB8AC3E}">
        <p14:creationId xmlns:p14="http://schemas.microsoft.com/office/powerpoint/2010/main" val="371344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buNone/>
                </a:pPr>
                <a:r>
                  <a:rPr lang="en-US" dirty="0"/>
                  <a:t>LP problem is an optimization problem in which</a:t>
                </a:r>
              </a:p>
              <a:p>
                <a:pPr marL="0" indent="0">
                  <a:buNone/>
                </a:pPr>
                <a:r>
                  <a:rPr lang="en-US" dirty="0"/>
                  <a:t>•  The objective function is a linear function</a:t>
                </a:r>
              </a:p>
              <a:p>
                <a:pPr marL="0" indent="0">
                  <a:buNone/>
                </a:pPr>
                <a:r>
                  <a:rPr lang="en-US" dirty="0"/>
                  <a:t>•  Each constraint is a linear equation or linear inequality</a:t>
                </a:r>
              </a:p>
              <a:p>
                <a:pPr marL="0" indent="0">
                  <a:buNone/>
                </a:pPr>
                <a:endParaRPr lang="en-US" dirty="0"/>
              </a:p>
              <a:p>
                <a:pPr marL="0" indent="0">
                  <a:buNone/>
                </a:pPr>
                <a:r>
                  <a:rPr lang="en-US" u="sng" dirty="0"/>
                  <a:t>Example 1</a:t>
                </a:r>
                <a:r>
                  <a:rPr lang="en-US" dirty="0"/>
                  <a:t>: Product Mix </a:t>
                </a:r>
              </a:p>
              <a:p>
                <a:pPr marL="0" indent="0">
                  <a:buNone/>
                </a:pPr>
                <a:r>
                  <a:rPr lang="en-US" dirty="0"/>
                  <a:t>Produce </a:t>
                </a:r>
                <a:r>
                  <a:rPr lang="en-US" i="1" dirty="0"/>
                  <a:t>n</a:t>
                </a:r>
                <a:r>
                  <a:rPr lang="en-US" dirty="0"/>
                  <a:t> products from </a:t>
                </a:r>
                <a:r>
                  <a:rPr lang="en-US" i="1" dirty="0"/>
                  <a:t>m </a:t>
                </a:r>
                <a:r>
                  <a:rPr lang="en-US" dirty="0"/>
                  <a:t>types of material.  </a:t>
                </a:r>
              </a:p>
              <a:p>
                <a:pPr marL="0" indent="0">
                  <a:buNone/>
                </a:pPr>
                <a:r>
                  <a:rPr lang="en-US" dirty="0"/>
                  <a:t>   Available on-hand inventory of material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=1,2,…,</m:t>
                    </m:r>
                    <m:r>
                      <a:rPr lang="en-US" b="0" i="1" smtClean="0">
                        <a:latin typeface="Cambria Math" panose="02040503050406030204" pitchFamily="18" charset="0"/>
                      </a:rPr>
                      <m:t>𝑚</m:t>
                    </m:r>
                    <m:r>
                      <a:rPr lang="en-US" b="0" i="1" smtClean="0">
                        <a:latin typeface="Cambria Math" panose="02040503050406030204" pitchFamily="18" charset="0"/>
                      </a:rPr>
                      <m:t>)</m:t>
                    </m:r>
                  </m:oMath>
                </a14:m>
                <a:r>
                  <a:rPr lang="en-US" dirty="0"/>
                  <a: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𝑖</m:t>
                        </m:r>
                      </m:sub>
                    </m:sSub>
                  </m:oMath>
                </a14:m>
                <a:endParaRPr lang="en-US" dirty="0"/>
              </a:p>
              <a:p>
                <a:pPr marL="0" indent="0">
                  <a:buNone/>
                </a:pPr>
                <a:r>
                  <a:rPr lang="en-US" dirty="0"/>
                  <a:t>   Amount of material </a:t>
                </a:r>
                <a:r>
                  <a:rPr lang="en-US" i="1" dirty="0" err="1"/>
                  <a:t>i</a:t>
                </a:r>
                <a:r>
                  <a:rPr lang="en-US" i="1" dirty="0"/>
                  <a:t> </a:t>
                </a:r>
                <a:r>
                  <a:rPr lang="en-US" dirty="0"/>
                  <a:t>used for one unit of product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=1,2,…,</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𝑖𝑗</m:t>
                        </m:r>
                      </m:sub>
                    </m:sSub>
                  </m:oMath>
                </a14:m>
                <a:r>
                  <a:rPr lang="en-US" dirty="0"/>
                  <a:t>  </a:t>
                </a:r>
              </a:p>
              <a:p>
                <a:pPr marL="0" indent="0">
                  <a:buNone/>
                </a:pPr>
                <a:r>
                  <a:rPr lang="en-US" dirty="0"/>
                  <a:t>   Profit of one unit of product </a:t>
                </a:r>
                <a:r>
                  <a:rPr lang="en-US" i="1" dirty="0"/>
                  <a:t>j</a:t>
                </a: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𝑗</m:t>
                        </m:r>
                      </m:sub>
                    </m:sSub>
                  </m:oMath>
                </a14:m>
                <a:r>
                  <a:rPr lang="en-US" dirty="0"/>
                  <a:t> </a:t>
                </a:r>
              </a:p>
              <a:p>
                <a:pPr marL="0" indent="0">
                  <a:buNone/>
                </a:pPr>
                <a:endParaRPr lang="en-US" dirty="0"/>
              </a:p>
              <a:p>
                <a:pPr marL="0" indent="0">
                  <a:buNone/>
                </a:pPr>
                <a:r>
                  <a:rPr lang="en-US" dirty="0"/>
                  <a:t>Problem: determine production volumes of products so as to maximize total profit.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3116" r="-59"/>
                </a:stretch>
              </a:blipFill>
            </p:spPr>
            <p:txBody>
              <a:bodyPr/>
              <a:lstStyle/>
              <a:p>
                <a:r>
                  <a:rPr lang="en-US">
                    <a:noFill/>
                  </a:rPr>
                  <a:t> </a:t>
                </a:r>
              </a:p>
            </p:txBody>
          </p:sp>
        </mc:Fallback>
      </mc:AlternateContent>
    </p:spTree>
    <p:extLst>
      <p:ext uri="{BB962C8B-B14F-4D97-AF65-F5344CB8AC3E}">
        <p14:creationId xmlns:p14="http://schemas.microsoft.com/office/powerpoint/2010/main" val="207347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Simplex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Step 1</a:t>
            </a:r>
            <a:r>
              <a:rPr lang="en-US" dirty="0"/>
              <a:t>:</a:t>
            </a:r>
          </a:p>
        </p:txBody>
      </p:sp>
      <p:pic>
        <p:nvPicPr>
          <p:cNvPr id="4" name="Picture 3">
            <a:extLst>
              <a:ext uri="{FF2B5EF4-FFF2-40B4-BE49-F238E27FC236}">
                <a16:creationId xmlns:a16="http://schemas.microsoft.com/office/drawing/2014/main" id="{76B27A17-9919-4A14-9FF8-3A4A77577E29}"/>
              </a:ext>
            </a:extLst>
          </p:cNvPr>
          <p:cNvPicPr>
            <a:picLocks noChangeAspect="1"/>
          </p:cNvPicPr>
          <p:nvPr/>
        </p:nvPicPr>
        <p:blipFill>
          <a:blip r:embed="rId2"/>
          <a:stretch>
            <a:fillRect/>
          </a:stretch>
        </p:blipFill>
        <p:spPr>
          <a:xfrm>
            <a:off x="909925" y="2691994"/>
            <a:ext cx="10372150" cy="2810546"/>
          </a:xfrm>
          <a:prstGeom prst="rect">
            <a:avLst/>
          </a:prstGeom>
        </p:spPr>
      </p:pic>
    </p:spTree>
    <p:extLst>
      <p:ext uri="{BB962C8B-B14F-4D97-AF65-F5344CB8AC3E}">
        <p14:creationId xmlns:p14="http://schemas.microsoft.com/office/powerpoint/2010/main" val="216914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Simplex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Step 2</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Optimal solution: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b="0" i="1" smtClean="0">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m:t>
                    </m:r>
                    <m:f>
                      <m:fPr>
                        <m:type m:val="skw"/>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m:t>
                        </m:r>
                      </m:sup>
                    </m:sSup>
                    <m:r>
                      <a:rPr lang="en-US" i="1">
                        <a:latin typeface="Cambria Math" panose="02040503050406030204" pitchFamily="18" charset="0"/>
                      </a:rPr>
                      <m:t>=</m:t>
                    </m:r>
                    <m:r>
                      <a:rPr lang="en-US" b="0" i="1" smtClean="0">
                        <a:latin typeface="Cambria Math" panose="02040503050406030204" pitchFamily="18" charset="0"/>
                      </a:rPr>
                      <m:t>−</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2</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D6C698A-5289-4533-B74C-C1DD16C21F16}"/>
              </a:ext>
            </a:extLst>
          </p:cNvPr>
          <p:cNvPicPr>
            <a:picLocks noChangeAspect="1"/>
          </p:cNvPicPr>
          <p:nvPr/>
        </p:nvPicPr>
        <p:blipFill>
          <a:blip r:embed="rId3"/>
          <a:stretch>
            <a:fillRect/>
          </a:stretch>
        </p:blipFill>
        <p:spPr>
          <a:xfrm>
            <a:off x="875731" y="2400449"/>
            <a:ext cx="10068056" cy="2728146"/>
          </a:xfrm>
          <a:prstGeom prst="rect">
            <a:avLst/>
          </a:prstGeom>
        </p:spPr>
      </p:pic>
    </p:spTree>
    <p:extLst>
      <p:ext uri="{BB962C8B-B14F-4D97-AF65-F5344CB8AC3E}">
        <p14:creationId xmlns:p14="http://schemas.microsoft.com/office/powerpoint/2010/main" val="286889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Simplex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Notes</a:t>
            </a:r>
            <a:r>
              <a:rPr lang="en-US" dirty="0"/>
              <a:t>:</a:t>
            </a:r>
          </a:p>
          <a:p>
            <a:pPr marL="0" indent="0">
              <a:buNone/>
            </a:pPr>
            <a:endParaRPr lang="en-US" dirty="0"/>
          </a:p>
          <a:p>
            <a:pPr algn="just"/>
            <a:r>
              <a:rPr lang="en-US" dirty="0"/>
              <a:t>A constraint is binding if its LHS and RHS are equal at the optimal solution.  Otherwise, the constraint is nonbinding.</a:t>
            </a:r>
          </a:p>
          <a:p>
            <a:pPr marL="0" indent="0">
              <a:buNone/>
            </a:pPr>
            <a:endParaRPr lang="en-US" dirty="0"/>
          </a:p>
          <a:p>
            <a:pPr marL="0" indent="0" algn="just">
              <a:buNone/>
            </a:pPr>
            <a:r>
              <a:rPr lang="en-US" dirty="0"/>
              <a:t>In the above example, constraint 1 is nonbinding while constraints 2&amp;3 are binding</a:t>
            </a:r>
          </a:p>
          <a:p>
            <a:pPr marL="0" indent="0">
              <a:buNone/>
            </a:pPr>
            <a:endParaRPr lang="en-US" dirty="0"/>
          </a:p>
        </p:txBody>
      </p:sp>
    </p:spTree>
    <p:extLst>
      <p:ext uri="{BB962C8B-B14F-4D97-AF65-F5344CB8AC3E}">
        <p14:creationId xmlns:p14="http://schemas.microsoft.com/office/powerpoint/2010/main" val="4246345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Simplex Method</a:t>
            </a:r>
          </a:p>
        </p:txBody>
      </p:sp>
      <p:pic>
        <p:nvPicPr>
          <p:cNvPr id="4" name="Content Placeholder 3">
            <a:extLst>
              <a:ext uri="{FF2B5EF4-FFF2-40B4-BE49-F238E27FC236}">
                <a16:creationId xmlns:a16="http://schemas.microsoft.com/office/drawing/2014/main" id="{33B2AAB4-24AF-4984-B688-C886C5E4976B}"/>
              </a:ext>
            </a:extLst>
          </p:cNvPr>
          <p:cNvPicPr>
            <a:picLocks noGrp="1" noChangeAspect="1"/>
          </p:cNvPicPr>
          <p:nvPr>
            <p:ph idx="1"/>
          </p:nvPr>
        </p:nvPicPr>
        <p:blipFill>
          <a:blip r:embed="rId2"/>
          <a:stretch>
            <a:fillRect/>
          </a:stretch>
        </p:blipFill>
        <p:spPr>
          <a:xfrm>
            <a:off x="1876235" y="2137965"/>
            <a:ext cx="9152030" cy="2314763"/>
          </a:xfrm>
          <a:prstGeom prst="rect">
            <a:avLst/>
          </a:prstGeom>
        </p:spPr>
      </p:pic>
    </p:spTree>
    <p:extLst>
      <p:ext uri="{BB962C8B-B14F-4D97-AF65-F5344CB8AC3E}">
        <p14:creationId xmlns:p14="http://schemas.microsoft.com/office/powerpoint/2010/main" val="3670678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Simplex Method</a:t>
            </a:r>
          </a:p>
        </p:txBody>
      </p:sp>
      <p:pic>
        <p:nvPicPr>
          <p:cNvPr id="4" name="Content Placeholder 3">
            <a:extLst>
              <a:ext uri="{FF2B5EF4-FFF2-40B4-BE49-F238E27FC236}">
                <a16:creationId xmlns:a16="http://schemas.microsoft.com/office/drawing/2014/main" id="{12A5BB6F-EB17-4336-B4D7-E695CEA6C9DE}"/>
              </a:ext>
            </a:extLst>
          </p:cNvPr>
          <p:cNvPicPr>
            <a:picLocks noGrp="1" noChangeAspect="1"/>
          </p:cNvPicPr>
          <p:nvPr>
            <p:ph idx="1"/>
          </p:nvPr>
        </p:nvPicPr>
        <p:blipFill>
          <a:blip r:embed="rId2"/>
          <a:stretch>
            <a:fillRect/>
          </a:stretch>
        </p:blipFill>
        <p:spPr>
          <a:xfrm>
            <a:off x="668712" y="2557674"/>
            <a:ext cx="11155953" cy="2478155"/>
          </a:xfrm>
          <a:prstGeom prst="rect">
            <a:avLst/>
          </a:prstGeom>
        </p:spPr>
      </p:pic>
    </p:spTree>
    <p:extLst>
      <p:ext uri="{BB962C8B-B14F-4D97-AF65-F5344CB8AC3E}">
        <p14:creationId xmlns:p14="http://schemas.microsoft.com/office/powerpoint/2010/main" val="1738101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Simplex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20000"/>
              </a:bodyPr>
              <a:lstStyle/>
              <a:p>
                <a:pPr marL="0" indent="0">
                  <a:buNone/>
                </a:pPr>
                <a:r>
                  <a:rPr lang="en-US" i="1" u="sng" dirty="0"/>
                  <a:t>Step </a:t>
                </a:r>
                <a:r>
                  <a:rPr lang="en-US" u="sng" dirty="0"/>
                  <a:t>1</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problem is unbounded! Reason:</a:t>
                </a:r>
              </a:p>
              <a:p>
                <a:pPr marL="0" indent="0">
                  <a:buNone/>
                </a:pPr>
                <a:r>
                  <a:rPr lang="en-US" dirty="0"/>
                  <a:t>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=−6−5</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oMath>
                </a14:m>
                <a:endParaRPr lang="en-US" b="0" dirty="0"/>
              </a:p>
              <a:p>
                <a:pPr marL="0" indent="0">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i="1">
                        <a:latin typeface="Cambria Math" panose="02040503050406030204" pitchFamily="18" charset="0"/>
                      </a:rPr>
                      <m:t>=</m:t>
                    </m:r>
                    <m:r>
                      <a:rPr lang="en-US" b="0" i="1" smtClean="0">
                        <a:latin typeface="Cambria Math" panose="02040503050406030204" pitchFamily="18" charset="0"/>
                      </a:rPr>
                      <m:t>5+2</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r>
                  <a:rPr lang="en-US" i="1" dirty="0"/>
                  <a:t>Z </a:t>
                </a:r>
                <a:r>
                  <a:rPr lang="en-US" dirty="0"/>
                  <a:t>can approach </a:t>
                </a:r>
                <a14:m>
                  <m:oMath xmlns:m="http://schemas.openxmlformats.org/officeDocument/2006/math">
                    <m:r>
                      <a:rPr lang="en-US" b="0" i="0"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oMath>
                </a14:m>
                <a:endParaRPr lang="en-US" dirty="0"/>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339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14D715E-0AC8-41D3-B4D2-BBDF7F8B414B}"/>
              </a:ext>
            </a:extLst>
          </p:cNvPr>
          <p:cNvPicPr>
            <a:picLocks noChangeAspect="1"/>
          </p:cNvPicPr>
          <p:nvPr/>
        </p:nvPicPr>
        <p:blipFill>
          <a:blip r:embed="rId3"/>
          <a:stretch>
            <a:fillRect/>
          </a:stretch>
        </p:blipFill>
        <p:spPr>
          <a:xfrm>
            <a:off x="410817" y="2020057"/>
            <a:ext cx="11488160" cy="2551951"/>
          </a:xfrm>
          <a:prstGeom prst="rect">
            <a:avLst/>
          </a:prstGeom>
        </p:spPr>
      </p:pic>
      <p:sp>
        <p:nvSpPr>
          <p:cNvPr id="5" name="Rectangle 2">
            <a:extLst>
              <a:ext uri="{FF2B5EF4-FFF2-40B4-BE49-F238E27FC236}">
                <a16:creationId xmlns:a16="http://schemas.microsoft.com/office/drawing/2014/main" id="{BF17790F-37E6-4CFB-9713-A3C5BD8EE7C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45525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Determine Initial Basic Solution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In some LP problems, after adding slack variables we still do not have an identity matrix to serve as an initial basis matrix (ill-behaved LPs).  In these cases, an artificial starting solution should be determined so that the simplex algorithm can be applied.</a:t>
            </a:r>
          </a:p>
          <a:p>
            <a:pPr marL="0" indent="0">
              <a:buNone/>
            </a:pPr>
            <a:endParaRPr lang="en-US" dirty="0"/>
          </a:p>
          <a:p>
            <a:pPr marL="0" indent="0">
              <a:buNone/>
            </a:pPr>
            <a:r>
              <a:rPr lang="en-US" dirty="0"/>
              <a:t>There are two methods:	</a:t>
            </a:r>
            <a:r>
              <a:rPr lang="en-US" dirty="0">
                <a:solidFill>
                  <a:srgbClr val="FF0000"/>
                </a:solidFill>
              </a:rPr>
              <a:t>The two-phase method</a:t>
            </a:r>
          </a:p>
          <a:p>
            <a:pPr marL="0" indent="0">
              <a:buNone/>
            </a:pPr>
            <a:r>
              <a:rPr lang="en-US" dirty="0">
                <a:solidFill>
                  <a:srgbClr val="FF0000"/>
                </a:solidFill>
              </a:rPr>
              <a:t>					The </a:t>
            </a:r>
            <a:r>
              <a:rPr lang="en-US" dirty="0" err="1">
                <a:solidFill>
                  <a:srgbClr val="FF0000"/>
                </a:solidFill>
              </a:rPr>
              <a:t>BigM</a:t>
            </a:r>
            <a:r>
              <a:rPr lang="en-US" dirty="0">
                <a:solidFill>
                  <a:srgbClr val="FF0000"/>
                </a:solidFill>
              </a:rPr>
              <a:t> method</a:t>
            </a:r>
          </a:p>
          <a:p>
            <a:pPr marL="0" indent="0">
              <a:buNone/>
            </a:pPr>
            <a:endParaRPr lang="en-US" dirty="0"/>
          </a:p>
        </p:txBody>
      </p:sp>
    </p:spTree>
    <p:extLst>
      <p:ext uri="{BB962C8B-B14F-4D97-AF65-F5344CB8AC3E}">
        <p14:creationId xmlns:p14="http://schemas.microsoft.com/office/powerpoint/2010/main" val="2791152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20000"/>
              </a:bodyPr>
              <a:lstStyle/>
              <a:p>
                <a:pPr marL="0" indent="0" algn="just">
                  <a:lnSpc>
                    <a:spcPct val="120000"/>
                  </a:lnSpc>
                  <a:buNone/>
                </a:pPr>
                <a:r>
                  <a:rPr lang="en-US" b="1" u="sng" dirty="0"/>
                  <a:t>Phase 1</a:t>
                </a:r>
                <a:r>
                  <a:rPr lang="en-US" dirty="0"/>
                  <a:t>:  Introduce artificial variables in appropriate constraints of the LP problem so that an identity basis </a:t>
                </a:r>
                <a:r>
                  <a:rPr lang="en-US" b="1" dirty="0"/>
                  <a:t>B</a:t>
                </a:r>
                <a:r>
                  <a:rPr lang="en-US" dirty="0"/>
                  <a:t> can be formed.  The objective function of phase 1 is to minimize the sum </a:t>
                </a:r>
                <a:r>
                  <a:rPr lang="en-US" i="1" dirty="0"/>
                  <a:t>W</a:t>
                </a:r>
                <a:r>
                  <a:rPr lang="en-US" dirty="0"/>
                  <a:t> of all artificial variables.  Use simplex method for solution</a:t>
                </a:r>
              </a:p>
              <a:p>
                <a:pPr marL="0" indent="0">
                  <a:lnSpc>
                    <a:spcPct val="120000"/>
                  </a:lnSpc>
                  <a:spcBef>
                    <a:spcPts val="0"/>
                  </a:spcBef>
                  <a:buNone/>
                </a:pPr>
                <a:endParaRPr lang="en-US" dirty="0"/>
              </a:p>
              <a:p>
                <a:pPr marL="0" indent="0">
                  <a:lnSpc>
                    <a:spcPct val="120000"/>
                  </a:lnSpc>
                  <a:spcBef>
                    <a:spcPts val="0"/>
                  </a:spcBef>
                  <a:buNone/>
                </a:pPr>
                <a:r>
                  <a:rPr lang="en-US" dirty="0"/>
                  <a:t>There are three possibilities:</a:t>
                </a:r>
              </a:p>
              <a:p>
                <a:pPr marL="0" indent="0">
                  <a:lnSpc>
                    <a:spcPct val="120000"/>
                  </a:lnSpc>
                  <a:spcBef>
                    <a:spcPts val="0"/>
                  </a:spcBef>
                  <a:buNone/>
                </a:pPr>
                <a:endParaRPr lang="en-US" dirty="0"/>
              </a:p>
              <a:p>
                <a:pPr marL="0" indent="0">
                  <a:lnSpc>
                    <a:spcPct val="120000"/>
                  </a:lnSpc>
                  <a:spcBef>
                    <a:spcPts val="0"/>
                  </a:spcBef>
                  <a:buNone/>
                </a:pPr>
                <a:r>
                  <a:rPr lang="en-US" dirty="0"/>
                  <a:t>a. Case 1:  If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𝑊</m:t>
                        </m:r>
                      </m:e>
                      <m:sup>
                        <m:r>
                          <a:rPr lang="en-US" b="0" i="1" smtClean="0">
                            <a:latin typeface="Cambria Math" panose="02040503050406030204" pitchFamily="18" charset="0"/>
                          </a:rPr>
                          <m:t>∗</m:t>
                        </m:r>
                      </m:sup>
                    </m:sSup>
                  </m:oMath>
                </a14:m>
                <a:r>
                  <a:rPr lang="en-US" dirty="0"/>
                  <a:t> exists but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𝑊</m:t>
                        </m:r>
                      </m:e>
                      <m:sup>
                        <m:r>
                          <a:rPr lang="en-US" i="1">
                            <a:latin typeface="Cambria Math" panose="02040503050406030204" pitchFamily="18" charset="0"/>
                          </a:rPr>
                          <m:t>∗</m:t>
                        </m:r>
                      </m:sup>
                    </m:sSup>
                    <m:r>
                      <a:rPr lang="en-US" b="0" i="1" smtClean="0">
                        <a:latin typeface="Cambria Math" panose="02040503050406030204" pitchFamily="18" charset="0"/>
                      </a:rPr>
                      <m:t>&gt;0</m:t>
                    </m:r>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original LP is infeasible.</a:t>
                </a:r>
              </a:p>
              <a:p>
                <a:pPr marL="0" indent="0" algn="just">
                  <a:lnSpc>
                    <a:spcPct val="120000"/>
                  </a:lnSpc>
                  <a:buNone/>
                </a:pPr>
                <a:r>
                  <a:rPr lang="en-US" dirty="0"/>
                  <a:t>b. Case 2: If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𝑊</m:t>
                        </m:r>
                      </m:e>
                      <m:sup>
                        <m:r>
                          <a:rPr lang="en-US" i="1">
                            <a:latin typeface="Cambria Math" panose="02040503050406030204" pitchFamily="18" charset="0"/>
                          </a:rPr>
                          <m:t>∗</m:t>
                        </m:r>
                      </m:sup>
                    </m:sSup>
                    <m:r>
                      <a:rPr lang="en-US" b="0" i="1" smtClean="0">
                        <a:latin typeface="Cambria Math" panose="02040503050406030204" pitchFamily="18" charset="0"/>
                      </a:rPr>
                      <m:t>=0</m:t>
                    </m:r>
                  </m:oMath>
                </a14:m>
                <a:r>
                  <a:rPr lang="en-US" dirty="0"/>
                  <a:t> and there is no artificial variable in the basis matrix.  Remove all artificial variables from the current simplex tableau.  Use this as the initial simplex tableau for the original LP, go to phase 2</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992" r="-881" b="-1841"/>
                </a:stretch>
              </a:blipFill>
            </p:spPr>
            <p:txBody>
              <a:bodyPr/>
              <a:lstStyle/>
              <a:p>
                <a:r>
                  <a:rPr lang="en-US">
                    <a:noFill/>
                  </a:rPr>
                  <a:t> </a:t>
                </a:r>
              </a:p>
            </p:txBody>
          </p:sp>
        </mc:Fallback>
      </mc:AlternateContent>
    </p:spTree>
    <p:extLst>
      <p:ext uri="{BB962C8B-B14F-4D97-AF65-F5344CB8AC3E}">
        <p14:creationId xmlns:p14="http://schemas.microsoft.com/office/powerpoint/2010/main" val="3104178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0" indent="0" algn="just">
                  <a:buNone/>
                </a:pPr>
                <a:r>
                  <a:rPr lang="en-US" dirty="0"/>
                  <a:t>c. Case 3: If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𝑊</m:t>
                        </m:r>
                      </m:e>
                      <m:sup>
                        <m:r>
                          <a:rPr lang="en-US" i="1">
                            <a:latin typeface="Cambria Math" panose="02040503050406030204" pitchFamily="18" charset="0"/>
                          </a:rPr>
                          <m:t>∗</m:t>
                        </m:r>
                      </m:sup>
                    </m:sSup>
                    <m:r>
                      <a:rPr lang="en-US" i="1">
                        <a:latin typeface="Cambria Math" panose="02040503050406030204" pitchFamily="18" charset="0"/>
                      </a:rPr>
                      <m:t>=0</m:t>
                    </m:r>
                  </m:oMath>
                </a14:m>
                <a:r>
                  <a:rPr lang="en-US" dirty="0"/>
                  <a:t> and there are artificial variables in the basis matrix then:</a:t>
                </a:r>
              </a:p>
              <a:p>
                <a:pPr algn="just"/>
                <a:r>
                  <a:rPr lang="en-US" dirty="0"/>
                  <a:t>Remove the rows that have all elements associated with </a:t>
                </a:r>
                <a:r>
                  <a:rPr lang="en-US" dirty="0" err="1"/>
                  <a:t>nonartificial</a:t>
                </a:r>
                <a:r>
                  <a:rPr lang="en-US" dirty="0"/>
                  <a:t> variables to be zero.</a:t>
                </a:r>
              </a:p>
              <a:p>
                <a:pPr algn="just"/>
                <a:r>
                  <a:rPr lang="en-US" dirty="0"/>
                  <a:t>Pivot at some element (&gt;0) in the current simplex tableau to take artificial variables out of the basis; remove all artificial variables from the current simplex tableau; use this as the initial simplex tableau for the original LP, and go to phase 2</a:t>
                </a:r>
              </a:p>
              <a:p>
                <a:pPr marL="0" indent="0">
                  <a:buNone/>
                </a:pPr>
                <a:endParaRPr lang="en-US" dirty="0"/>
              </a:p>
              <a:p>
                <a:pPr marL="0" indent="0" algn="just">
                  <a:buNone/>
                </a:pPr>
                <a:r>
                  <a:rPr lang="en-US" b="1" u="sng" dirty="0"/>
                  <a:t>Phase 2</a:t>
                </a:r>
                <a:r>
                  <a:rPr lang="en-US" dirty="0"/>
                  <a:t>: Consider the original objective function and use simplex algorithm to find optimal solution.</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116" r="-999"/>
                </a:stretch>
              </a:blipFill>
            </p:spPr>
            <p:txBody>
              <a:bodyPr/>
              <a:lstStyle/>
              <a:p>
                <a:r>
                  <a:rPr lang="en-US">
                    <a:noFill/>
                  </a:rPr>
                  <a:t> </a:t>
                </a:r>
              </a:p>
            </p:txBody>
          </p:sp>
        </mc:Fallback>
      </mc:AlternateContent>
    </p:spTree>
    <p:extLst>
      <p:ext uri="{BB962C8B-B14F-4D97-AF65-F5344CB8AC3E}">
        <p14:creationId xmlns:p14="http://schemas.microsoft.com/office/powerpoint/2010/main" val="3091421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Example 8</a:t>
            </a:r>
            <a:r>
              <a:rPr lang="en-US" dirty="0"/>
              <a:t>:</a:t>
            </a:r>
          </a:p>
        </p:txBody>
      </p:sp>
      <p:pic>
        <p:nvPicPr>
          <p:cNvPr id="4" name="Picture 3">
            <a:extLst>
              <a:ext uri="{FF2B5EF4-FFF2-40B4-BE49-F238E27FC236}">
                <a16:creationId xmlns:a16="http://schemas.microsoft.com/office/drawing/2014/main" id="{4CC91470-0DDD-421E-AFFD-00482A546A2B}"/>
              </a:ext>
            </a:extLst>
          </p:cNvPr>
          <p:cNvPicPr>
            <a:picLocks noChangeAspect="1"/>
          </p:cNvPicPr>
          <p:nvPr/>
        </p:nvPicPr>
        <p:blipFill>
          <a:blip r:embed="rId2"/>
          <a:stretch>
            <a:fillRect/>
          </a:stretch>
        </p:blipFill>
        <p:spPr>
          <a:xfrm>
            <a:off x="1134050" y="2740045"/>
            <a:ext cx="9642496" cy="2362041"/>
          </a:xfrm>
          <a:prstGeom prst="rect">
            <a:avLst/>
          </a:prstGeom>
        </p:spPr>
      </p:pic>
    </p:spTree>
    <p:extLst>
      <p:ext uri="{BB962C8B-B14F-4D97-AF65-F5344CB8AC3E}">
        <p14:creationId xmlns:p14="http://schemas.microsoft.com/office/powerpoint/2010/main" val="146417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Denote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=1,2,..,</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production volume of product </a:t>
                </a:r>
                <a:r>
                  <a:rPr lang="en-US" i="1" dirty="0"/>
                  <a:t>j</a:t>
                </a:r>
                <a:r>
                  <a:rPr lang="en-US" dirty="0"/>
                  <a:t>.  </a:t>
                </a:r>
              </a:p>
              <a:p>
                <a:pPr marL="0" indent="0">
                  <a:buNone/>
                </a:pPr>
                <a:endParaRPr lang="en-US" dirty="0"/>
              </a:p>
              <a:p>
                <a:pPr marL="0" indent="0">
                  <a:buNone/>
                </a:pPr>
                <a:r>
                  <a:rPr lang="en-US" u="sng" dirty="0"/>
                  <a:t>Objective Function</a:t>
                </a:r>
                <a:r>
                  <a:rPr lang="en-US" dirty="0"/>
                  <a:t>:	Maximize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e>
                    </m:nary>
                  </m:oMath>
                </a14:m>
                <a:r>
                  <a:rPr lang="en-US" dirty="0"/>
                  <a:t>	  </a:t>
                </a:r>
              </a:p>
              <a:p>
                <a:pPr marL="0" indent="0">
                  <a:buNone/>
                </a:pPr>
                <a:endParaRPr lang="en-US" dirty="0"/>
              </a:p>
              <a:p>
                <a:pPr marL="0" indent="0">
                  <a:buNone/>
                </a:pPr>
                <a:r>
                  <a:rPr lang="en-US" u="sng" dirty="0"/>
                  <a:t>Constraints</a:t>
                </a:r>
                <a:r>
                  <a:rPr lang="en-US" dirty="0"/>
                  <a:t>:</a:t>
                </a:r>
              </a:p>
              <a:p>
                <a:pPr marL="0" indent="0">
                  <a:buNone/>
                </a:pPr>
                <a:r>
                  <a:rPr lang="en-US" dirty="0"/>
                  <a:t>	* Material constraints: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r>
                              <a:rPr lang="en-US" i="1">
                                <a:latin typeface="Cambria Math" panose="02040503050406030204" pitchFamily="18" charset="0"/>
                              </a:rPr>
                              <m:t>𝑗</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𝑖</m:t>
                            </m:r>
                          </m:sub>
                        </m:sSub>
                      </m:e>
                    </m:nary>
                    <m:r>
                      <a:rPr lang="en-US" i="1">
                        <a:latin typeface="Cambria Math" panose="02040503050406030204" pitchFamily="18" charset="0"/>
                      </a:rPr>
                      <m:t> </m:t>
                    </m:r>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=1,2,…, </m:t>
                    </m:r>
                    <m:r>
                      <a:rPr lang="en-US" b="0" i="1" smtClean="0">
                        <a:latin typeface="Cambria Math" panose="02040503050406030204" pitchFamily="18" charset="0"/>
                        <a:ea typeface="Cambria Math" panose="02040503050406030204" pitchFamily="18" charset="0"/>
                      </a:rPr>
                      <m:t>𝑚</m:t>
                    </m:r>
                  </m:oMath>
                </a14:m>
                <a:r>
                  <a:rPr lang="en-US" dirty="0"/>
                  <a:t>	 	 </a:t>
                </a:r>
              </a:p>
              <a:p>
                <a:pPr marL="0" indent="0">
                  <a:buNone/>
                </a:pPr>
                <a:r>
                  <a:rPr lang="en-US" dirty="0"/>
                  <a:t>	* Variable constraints: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 </m:t>
                    </m:r>
                  </m:oMath>
                </a14:m>
                <a:r>
                  <a:rPr lang="en-US" dirty="0"/>
                  <a:t>	 	</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=1,2,…, </m:t>
                    </m:r>
                    <m:r>
                      <a:rPr lang="en-US" b="0" i="1" smtClean="0">
                        <a:latin typeface="Cambria Math" panose="02040503050406030204" pitchFamily="18" charset="0"/>
                        <a:ea typeface="Cambria Math" panose="02040503050406030204" pitchFamily="18" charset="0"/>
                      </a:rPr>
                      <m:t>𝑛</m:t>
                    </m:r>
                  </m:oMath>
                </a14:m>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1925128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Phase 1</a:t>
                </a:r>
                <a:r>
                  <a:rPr lang="en-US" dirty="0"/>
                  <a:t>:    Min </a:t>
                </a:r>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5</m:t>
                        </m:r>
                      </m:sub>
                    </m:sSub>
                  </m:oMath>
                </a14:m>
                <a:endParaRPr lang="en-US" dirty="0"/>
              </a:p>
              <a:p>
                <a:pPr marL="0" indent="0">
                  <a:buNone/>
                </a:pPr>
                <a:r>
                  <a:rPr lang="en-US" dirty="0"/>
                  <a:t>		</a:t>
                </a:r>
                <a:r>
                  <a:rPr lang="en-US" dirty="0" err="1"/>
                  <a:t>s.t.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240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9EBE525E-781F-4C21-8C3E-4A9C59ABAB7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7372B47B-BAC3-4DF3-8485-B17B9E8F9FF1}"/>
              </a:ext>
            </a:extLst>
          </p:cNvPr>
          <p:cNvGraphicFramePr>
            <a:graphicFrameLocks noChangeAspect="1"/>
          </p:cNvGraphicFramePr>
          <p:nvPr>
            <p:extLst>
              <p:ext uri="{D42A27DB-BD31-4B8C-83A1-F6EECF244321}">
                <p14:modId xmlns:p14="http://schemas.microsoft.com/office/powerpoint/2010/main" val="3797662979"/>
              </p:ext>
            </p:extLst>
          </p:nvPr>
        </p:nvGraphicFramePr>
        <p:xfrm>
          <a:off x="3931892" y="2289524"/>
          <a:ext cx="3636963" cy="1517650"/>
        </p:xfrm>
        <a:graphic>
          <a:graphicData uri="http://schemas.openxmlformats.org/presentationml/2006/ole">
            <mc:AlternateContent xmlns:mc="http://schemas.openxmlformats.org/markup-compatibility/2006">
              <mc:Choice xmlns:v="urn:schemas-microsoft-com:vml" Requires="v">
                <p:oleObj spid="_x0000_s7223" name="Equation" r:id="rId4" imgW="3632040" imgH="1523880" progId="Equation.DSMT4">
                  <p:embed/>
                </p:oleObj>
              </mc:Choice>
              <mc:Fallback>
                <p:oleObj name="Equation" r:id="rId4" imgW="3632040" imgH="1523880" progId="Equation.DSMT4">
                  <p:embed/>
                  <p:pic>
                    <p:nvPicPr>
                      <p:cNvPr id="0" name="Object 1"/>
                      <p:cNvPicPr>
                        <a:picLocks noChangeAspect="1" noChangeArrowheads="1"/>
                      </p:cNvPicPr>
                      <p:nvPr/>
                    </p:nvPicPr>
                    <p:blipFill>
                      <a:blip r:embed="rId5"/>
                      <a:srcRect/>
                      <a:stretch>
                        <a:fillRect/>
                      </a:stretch>
                    </p:blipFill>
                    <p:spPr bwMode="auto">
                      <a:xfrm>
                        <a:off x="3931892" y="2289524"/>
                        <a:ext cx="3636963" cy="151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a:extLst>
              <a:ext uri="{FF2B5EF4-FFF2-40B4-BE49-F238E27FC236}">
                <a16:creationId xmlns:a16="http://schemas.microsoft.com/office/drawing/2014/main" id="{D7611A9A-31C7-4208-8B8C-268F932FBCB4}"/>
              </a:ext>
            </a:extLst>
          </p:cNvPr>
          <p:cNvPicPr>
            <a:picLocks noChangeAspect="1"/>
          </p:cNvPicPr>
          <p:nvPr/>
        </p:nvPicPr>
        <p:blipFill>
          <a:blip r:embed="rId6"/>
          <a:stretch>
            <a:fillRect/>
          </a:stretch>
        </p:blipFill>
        <p:spPr>
          <a:xfrm>
            <a:off x="-174113" y="4133661"/>
            <a:ext cx="8589243" cy="1907992"/>
          </a:xfrm>
          <a:prstGeom prst="rect">
            <a:avLst/>
          </a:prstGeom>
        </p:spPr>
      </p:pic>
      <p:sp>
        <p:nvSpPr>
          <p:cNvPr id="7" name="TextBox 6">
            <a:extLst>
              <a:ext uri="{FF2B5EF4-FFF2-40B4-BE49-F238E27FC236}">
                <a16:creationId xmlns:a16="http://schemas.microsoft.com/office/drawing/2014/main" id="{8143C1DC-2BCA-4C04-AD00-C1E4DB9844A8}"/>
              </a:ext>
            </a:extLst>
          </p:cNvPr>
          <p:cNvSpPr txBox="1"/>
          <p:nvPr/>
        </p:nvSpPr>
        <p:spPr>
          <a:xfrm>
            <a:off x="7476089" y="4049594"/>
            <a:ext cx="3937345" cy="2031325"/>
          </a:xfrm>
          <a:prstGeom prst="rect">
            <a:avLst/>
          </a:prstGeom>
          <a:noFill/>
        </p:spPr>
        <p:txBody>
          <a:bodyPr wrap="square" rtlCol="0">
            <a:spAutoFit/>
          </a:bodyPr>
          <a:lstStyle/>
          <a:p>
            <a:pPr algn="just"/>
            <a:r>
              <a:rPr lang="en-US" dirty="0">
                <a:solidFill>
                  <a:srgbClr val="FF0000"/>
                </a:solidFill>
              </a:rPr>
              <a:t>This table is not a simplex tableau because the coefficients associated with the basic variables in row 0 are not zeros! So, Row operation should be conducted on row 0 to form the starting simplex tableau as follows</a:t>
            </a:r>
          </a:p>
          <a:p>
            <a:endParaRPr lang="en-US" dirty="0">
              <a:solidFill>
                <a:srgbClr val="FF0000"/>
              </a:solidFill>
            </a:endParaRPr>
          </a:p>
        </p:txBody>
      </p:sp>
    </p:spTree>
    <p:extLst>
      <p:ext uri="{BB962C8B-B14F-4D97-AF65-F5344CB8AC3E}">
        <p14:creationId xmlns:p14="http://schemas.microsoft.com/office/powerpoint/2010/main" val="2814150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Starting Simplex Tableau:</a:t>
            </a:r>
          </a:p>
        </p:txBody>
      </p:sp>
      <p:pic>
        <p:nvPicPr>
          <p:cNvPr id="4" name="Picture 3">
            <a:extLst>
              <a:ext uri="{FF2B5EF4-FFF2-40B4-BE49-F238E27FC236}">
                <a16:creationId xmlns:a16="http://schemas.microsoft.com/office/drawing/2014/main" id="{F966E3B9-61B2-41D3-A8E9-523AC2F7940E}"/>
              </a:ext>
            </a:extLst>
          </p:cNvPr>
          <p:cNvPicPr>
            <a:picLocks noChangeAspect="1"/>
          </p:cNvPicPr>
          <p:nvPr/>
        </p:nvPicPr>
        <p:blipFill>
          <a:blip r:embed="rId2"/>
          <a:stretch>
            <a:fillRect/>
          </a:stretch>
        </p:blipFill>
        <p:spPr>
          <a:xfrm>
            <a:off x="983573" y="2625767"/>
            <a:ext cx="10434411" cy="2317874"/>
          </a:xfrm>
          <a:prstGeom prst="rect">
            <a:avLst/>
          </a:prstGeom>
        </p:spPr>
      </p:pic>
    </p:spTree>
    <p:extLst>
      <p:ext uri="{BB962C8B-B14F-4D97-AF65-F5344CB8AC3E}">
        <p14:creationId xmlns:p14="http://schemas.microsoft.com/office/powerpoint/2010/main" val="603216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a:bodyPr>
              <a:lstStyle/>
              <a:p>
                <a:pPr marL="0" indent="0">
                  <a:buNone/>
                </a:pPr>
                <a:r>
                  <a:rPr lang="en-US" u="sng" dirty="0"/>
                  <a:t>Iteration 1</a:t>
                </a:r>
                <a:r>
                  <a:rPr lang="en-US" dirty="0"/>
                  <a:t>: Pivot term: 1*;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 -entering variable;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oMath>
                </a14:m>
                <a:r>
                  <a:rPr lang="en-US" dirty="0"/>
                  <a:t> -leaving variable.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Optimal solution has been found.  However,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𝑊</m:t>
                        </m:r>
                      </m:e>
                      <m:sup>
                        <m:r>
                          <a:rPr lang="en-US" b="0" i="1" smtClean="0">
                            <a:latin typeface="Cambria Math" panose="02040503050406030204" pitchFamily="18" charset="0"/>
                          </a:rPr>
                          <m:t>∗</m:t>
                        </m:r>
                      </m:sup>
                    </m:sSup>
                    <m:r>
                      <a:rPr lang="en-US" b="0" i="1" smtClean="0">
                        <a:latin typeface="Cambria Math" panose="02040503050406030204" pitchFamily="18" charset="0"/>
                      </a:rPr>
                      <m:t>=6</m:t>
                    </m:r>
                    <m:r>
                      <a:rPr lang="en-US" b="0" i="1" smtClean="0">
                        <a:latin typeface="Cambria Math" panose="02040503050406030204" pitchFamily="18" charset="0"/>
                        <a:ea typeface="Cambria Math" panose="02040503050406030204" pitchFamily="18" charset="0"/>
                      </a:rPr>
                      <m:t>≠0</m:t>
                    </m:r>
                  </m:oMath>
                </a14:m>
                <a:r>
                  <a:rPr lang="en-US" dirty="0"/>
                  <a:t>.  The original LP is </a:t>
                </a:r>
                <a:r>
                  <a:rPr lang="en-US" i="1" dirty="0"/>
                  <a:t>infeasible</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266" r="-1763" b="-992"/>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DC416F31-8C2B-44EC-BC99-E60E86722ED7}"/>
              </a:ext>
            </a:extLst>
          </p:cNvPr>
          <p:cNvPicPr>
            <a:picLocks noChangeAspect="1"/>
          </p:cNvPicPr>
          <p:nvPr/>
        </p:nvPicPr>
        <p:blipFill>
          <a:blip r:embed="rId3"/>
          <a:stretch>
            <a:fillRect/>
          </a:stretch>
        </p:blipFill>
        <p:spPr>
          <a:xfrm>
            <a:off x="500282" y="2535043"/>
            <a:ext cx="11122394" cy="2470701"/>
          </a:xfrm>
          <a:prstGeom prst="rect">
            <a:avLst/>
          </a:prstGeom>
        </p:spPr>
      </p:pic>
    </p:spTree>
    <p:extLst>
      <p:ext uri="{BB962C8B-B14F-4D97-AF65-F5344CB8AC3E}">
        <p14:creationId xmlns:p14="http://schemas.microsoft.com/office/powerpoint/2010/main" val="3283492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p:pic>
        <p:nvPicPr>
          <p:cNvPr id="4" name="Content Placeholder 3">
            <a:extLst>
              <a:ext uri="{FF2B5EF4-FFF2-40B4-BE49-F238E27FC236}">
                <a16:creationId xmlns:a16="http://schemas.microsoft.com/office/drawing/2014/main" id="{C47B1247-5A5F-4B61-9701-1EE645389F16}"/>
              </a:ext>
            </a:extLst>
          </p:cNvPr>
          <p:cNvPicPr>
            <a:picLocks noGrp="1" noChangeAspect="1"/>
          </p:cNvPicPr>
          <p:nvPr>
            <p:ph idx="1"/>
          </p:nvPr>
        </p:nvPicPr>
        <p:blipFill>
          <a:blip r:embed="rId2"/>
          <a:stretch>
            <a:fillRect/>
          </a:stretch>
        </p:blipFill>
        <p:spPr>
          <a:xfrm>
            <a:off x="1676123" y="2106568"/>
            <a:ext cx="9181950" cy="2249225"/>
          </a:xfrm>
          <a:prstGeom prst="rect">
            <a:avLst/>
          </a:prstGeom>
        </p:spPr>
      </p:pic>
    </p:spTree>
    <p:extLst>
      <p:ext uri="{BB962C8B-B14F-4D97-AF65-F5344CB8AC3E}">
        <p14:creationId xmlns:p14="http://schemas.microsoft.com/office/powerpoint/2010/main" val="3682428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Phase 1</a:t>
                </a:r>
                <a:r>
                  <a:rPr lang="en-US" dirty="0"/>
                  <a:t>:	Min </a:t>
                </a:r>
                <a14:m>
                  <m:oMath xmlns:m="http://schemas.openxmlformats.org/officeDocument/2006/math">
                    <m:r>
                      <a:rPr lang="en-US" i="1">
                        <a:latin typeface="Cambria Math" panose="02040503050406030204" pitchFamily="18" charset="0"/>
                      </a:rPr>
                      <m:t>𝑊</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5</m:t>
                        </m:r>
                      </m:sub>
                    </m:sSub>
                  </m:oMath>
                </a14:m>
                <a:endParaRPr lang="en-US" dirty="0"/>
              </a:p>
              <a:p>
                <a:pPr marL="0" indent="0">
                  <a:buNone/>
                </a:pPr>
                <a:r>
                  <a:rPr lang="en-US" dirty="0"/>
                  <a:t>                   </a:t>
                </a:r>
                <a:r>
                  <a:rPr lang="en-US" dirty="0" err="1"/>
                  <a:t>s.t.</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240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F9E5B7DA-06AB-4C40-912E-732E0008CAC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7FCB1B63-7AD9-4E92-8859-3EC8137BDE97}"/>
              </a:ext>
            </a:extLst>
          </p:cNvPr>
          <p:cNvGraphicFramePr>
            <a:graphicFrameLocks noChangeAspect="1"/>
          </p:cNvGraphicFramePr>
          <p:nvPr>
            <p:extLst>
              <p:ext uri="{D42A27DB-BD31-4B8C-83A1-F6EECF244321}">
                <p14:modId xmlns:p14="http://schemas.microsoft.com/office/powerpoint/2010/main" val="1972062779"/>
              </p:ext>
            </p:extLst>
          </p:nvPr>
        </p:nvGraphicFramePr>
        <p:xfrm>
          <a:off x="3910013" y="2315234"/>
          <a:ext cx="3657600" cy="1519237"/>
        </p:xfrm>
        <a:graphic>
          <a:graphicData uri="http://schemas.openxmlformats.org/presentationml/2006/ole">
            <mc:AlternateContent xmlns:mc="http://schemas.openxmlformats.org/markup-compatibility/2006">
              <mc:Choice xmlns:v="urn:schemas-microsoft-com:vml" Requires="v">
                <p:oleObj spid="_x0000_s9268" name="Equation" r:id="rId4" imgW="3657600" imgH="1523880" progId="Equation.DSMT4">
                  <p:embed/>
                </p:oleObj>
              </mc:Choice>
              <mc:Fallback>
                <p:oleObj name="Equation" r:id="rId4" imgW="3657600" imgH="1523880" progId="Equation.DSMT4">
                  <p:embed/>
                  <p:pic>
                    <p:nvPicPr>
                      <p:cNvPr id="0" name="Object 1"/>
                      <p:cNvPicPr>
                        <a:picLocks noChangeAspect="1" noChangeArrowheads="1"/>
                      </p:cNvPicPr>
                      <p:nvPr/>
                    </p:nvPicPr>
                    <p:blipFill>
                      <a:blip r:embed="rId5"/>
                      <a:srcRect/>
                      <a:stretch>
                        <a:fillRect/>
                      </a:stretch>
                    </p:blipFill>
                    <p:spPr bwMode="auto">
                      <a:xfrm>
                        <a:off x="3910013" y="2315234"/>
                        <a:ext cx="3657600" cy="1519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a:extLst>
              <a:ext uri="{FF2B5EF4-FFF2-40B4-BE49-F238E27FC236}">
                <a16:creationId xmlns:a16="http://schemas.microsoft.com/office/drawing/2014/main" id="{05F318B4-8300-4B8B-849F-6120C15F01B7}"/>
              </a:ext>
            </a:extLst>
          </p:cNvPr>
          <p:cNvPicPr>
            <a:picLocks noChangeAspect="1"/>
          </p:cNvPicPr>
          <p:nvPr/>
        </p:nvPicPr>
        <p:blipFill>
          <a:blip r:embed="rId6"/>
          <a:stretch>
            <a:fillRect/>
          </a:stretch>
        </p:blipFill>
        <p:spPr>
          <a:xfrm>
            <a:off x="843389" y="4115542"/>
            <a:ext cx="10319747" cy="2292403"/>
          </a:xfrm>
          <a:prstGeom prst="rect">
            <a:avLst/>
          </a:prstGeom>
        </p:spPr>
      </p:pic>
    </p:spTree>
    <p:extLst>
      <p:ext uri="{BB962C8B-B14F-4D97-AF65-F5344CB8AC3E}">
        <p14:creationId xmlns:p14="http://schemas.microsoft.com/office/powerpoint/2010/main" val="513104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Starting Simplex Tableau:</a:t>
            </a:r>
          </a:p>
          <a:p>
            <a:pPr marL="0" indent="0">
              <a:buNone/>
            </a:pPr>
            <a:endParaRPr lang="en-US" dirty="0"/>
          </a:p>
        </p:txBody>
      </p:sp>
      <p:pic>
        <p:nvPicPr>
          <p:cNvPr id="4" name="Picture 3">
            <a:extLst>
              <a:ext uri="{FF2B5EF4-FFF2-40B4-BE49-F238E27FC236}">
                <a16:creationId xmlns:a16="http://schemas.microsoft.com/office/drawing/2014/main" id="{3D1977F5-3060-4BEE-9A00-A6E07BBE7ACF}"/>
              </a:ext>
            </a:extLst>
          </p:cNvPr>
          <p:cNvPicPr>
            <a:picLocks noChangeAspect="1"/>
          </p:cNvPicPr>
          <p:nvPr/>
        </p:nvPicPr>
        <p:blipFill>
          <a:blip r:embed="rId2"/>
          <a:stretch>
            <a:fillRect/>
          </a:stretch>
        </p:blipFill>
        <p:spPr>
          <a:xfrm>
            <a:off x="514767" y="2792218"/>
            <a:ext cx="11122394" cy="2470701"/>
          </a:xfrm>
          <a:prstGeom prst="rect">
            <a:avLst/>
          </a:prstGeom>
        </p:spPr>
      </p:pic>
    </p:spTree>
    <p:extLst>
      <p:ext uri="{BB962C8B-B14F-4D97-AF65-F5344CB8AC3E}">
        <p14:creationId xmlns:p14="http://schemas.microsoft.com/office/powerpoint/2010/main" val="3395077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sz="2600" u="sng" dirty="0"/>
                  <a:t>Iteration 1</a:t>
                </a:r>
                <a:r>
                  <a:rPr lang="en-US" sz="2600" dirty="0"/>
                  <a:t>: Pivot term: 3*;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b="0" i="1" smtClean="0">
                            <a:latin typeface="Cambria Math" panose="02040503050406030204" pitchFamily="18" charset="0"/>
                          </a:rPr>
                          <m:t>1</m:t>
                        </m:r>
                      </m:sub>
                    </m:sSub>
                  </m:oMath>
                </a14:m>
                <a:r>
                  <a:rPr lang="en-US" sz="2600" dirty="0"/>
                  <a:t> -entering variable;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b="0" i="1" smtClean="0">
                            <a:latin typeface="Cambria Math" panose="02040503050406030204" pitchFamily="18" charset="0"/>
                          </a:rPr>
                          <m:t>5</m:t>
                        </m:r>
                      </m:sub>
                    </m:sSub>
                  </m:oMath>
                </a14:m>
                <a:r>
                  <a:rPr lang="en-US" sz="2600" dirty="0"/>
                  <a:t> -leaving variable.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26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E57383C-20A5-464A-A720-AFFD6173B2CE}"/>
              </a:ext>
            </a:extLst>
          </p:cNvPr>
          <p:cNvPicPr>
            <a:picLocks noChangeAspect="1"/>
          </p:cNvPicPr>
          <p:nvPr/>
        </p:nvPicPr>
        <p:blipFill>
          <a:blip r:embed="rId3"/>
          <a:stretch>
            <a:fillRect/>
          </a:stretch>
        </p:blipFill>
        <p:spPr>
          <a:xfrm>
            <a:off x="956942" y="2743698"/>
            <a:ext cx="10893067" cy="2419758"/>
          </a:xfrm>
          <a:prstGeom prst="rect">
            <a:avLst/>
          </a:prstGeom>
        </p:spPr>
      </p:pic>
    </p:spTree>
    <p:extLst>
      <p:ext uri="{BB962C8B-B14F-4D97-AF65-F5344CB8AC3E}">
        <p14:creationId xmlns:p14="http://schemas.microsoft.com/office/powerpoint/2010/main" val="1741859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sz="2600" u="sng" dirty="0"/>
                  <a:t>Iteration 2</a:t>
                </a:r>
                <a:r>
                  <a:rPr lang="en-US" sz="2600" dirty="0"/>
                  <a:t>: Pivot term: 4/3*;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b="0" i="1" smtClean="0">
                            <a:latin typeface="Cambria Math" panose="02040503050406030204" pitchFamily="18" charset="0"/>
                          </a:rPr>
                          <m:t>3</m:t>
                        </m:r>
                      </m:sub>
                    </m:sSub>
                  </m:oMath>
                </a14:m>
                <a:r>
                  <a:rPr lang="en-US" sz="2600" dirty="0"/>
                  <a:t> -entering variable;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b="0" i="1" smtClean="0">
                            <a:latin typeface="Cambria Math" panose="02040503050406030204" pitchFamily="18" charset="0"/>
                          </a:rPr>
                          <m:t>4</m:t>
                        </m:r>
                      </m:sub>
                    </m:sSub>
                  </m:oMath>
                </a14:m>
                <a:r>
                  <a:rPr lang="en-US" sz="2600" dirty="0"/>
                  <a:t> -leaving variable.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266" r="-99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2FE4BD6-0FAA-4621-97FD-1138C0D633B9}"/>
              </a:ext>
            </a:extLst>
          </p:cNvPr>
          <p:cNvPicPr>
            <a:picLocks noChangeAspect="1"/>
          </p:cNvPicPr>
          <p:nvPr/>
        </p:nvPicPr>
        <p:blipFill>
          <a:blip r:embed="rId3"/>
          <a:stretch>
            <a:fillRect/>
          </a:stretch>
        </p:blipFill>
        <p:spPr>
          <a:xfrm>
            <a:off x="929100" y="2792218"/>
            <a:ext cx="10893067" cy="2419758"/>
          </a:xfrm>
          <a:prstGeom prst="rect">
            <a:avLst/>
          </a:prstGeom>
        </p:spPr>
      </p:pic>
    </p:spTree>
    <p:extLst>
      <p:ext uri="{BB962C8B-B14F-4D97-AF65-F5344CB8AC3E}">
        <p14:creationId xmlns:p14="http://schemas.microsoft.com/office/powerpoint/2010/main" val="1129926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09541"/>
                <a:ext cx="10372150" cy="4303509"/>
              </a:xfrm>
            </p:spPr>
            <p:txBody>
              <a:bodyPr>
                <a:normAutofit/>
              </a:bodyPr>
              <a:lstStyle/>
              <a:p>
                <a:pPr marL="0" indent="0">
                  <a:buNone/>
                </a:pPr>
                <a:r>
                  <a:rPr lang="en-US" sz="2600" u="sng" dirty="0"/>
                  <a:t>Phase 2</a:t>
                </a:r>
                <a:r>
                  <a:rPr lang="en-US" sz="2600" dirty="0"/>
                  <a:t>:</a:t>
                </a:r>
              </a:p>
              <a:p>
                <a:pPr marL="0" indent="0">
                  <a:buNone/>
                </a:pPr>
                <a:endParaRPr lang="en-US" sz="2600" dirty="0"/>
              </a:p>
              <a:p>
                <a:pPr marL="0" indent="0">
                  <a:buNone/>
                </a:pPr>
                <a:endParaRPr lang="en-US" sz="2600" dirty="0"/>
              </a:p>
              <a:p>
                <a:pPr marL="0" indent="0">
                  <a:buNone/>
                </a:pPr>
                <a:endParaRPr lang="en-US" sz="2600" dirty="0"/>
              </a:p>
              <a:p>
                <a:pPr marL="0" indent="0" algn="just">
                  <a:buNone/>
                </a:pPr>
                <a:endParaRPr lang="en-US" sz="1000" i="1" dirty="0">
                  <a:latin typeface="Cambria Math" panose="02040503050406030204" pitchFamily="18" charset="0"/>
                  <a:ea typeface="Cambria Math" panose="02040503050406030204" pitchFamily="18" charset="0"/>
                </a:endParaRPr>
              </a:p>
              <a:p>
                <a:pPr marL="0" indent="0" algn="just">
                  <a:buNone/>
                </a:pP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  Starting simplex tableau of phase 2:</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09541"/>
                <a:ext cx="10372150" cy="4303509"/>
              </a:xfrm>
              <a:blipFill>
                <a:blip r:embed="rId3"/>
                <a:stretch>
                  <a:fillRect l="-1058" t="-2408"/>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68A6683F-47B0-457A-9D9E-AE3A26D86393}"/>
              </a:ext>
            </a:extLst>
          </p:cNvPr>
          <p:cNvPicPr>
            <a:picLocks noChangeAspect="1"/>
          </p:cNvPicPr>
          <p:nvPr/>
        </p:nvPicPr>
        <p:blipFill>
          <a:blip r:embed="rId4"/>
          <a:stretch>
            <a:fillRect/>
          </a:stretch>
        </p:blipFill>
        <p:spPr>
          <a:xfrm>
            <a:off x="1385582" y="1606349"/>
            <a:ext cx="10319747" cy="2292403"/>
          </a:xfrm>
          <a:prstGeom prst="rect">
            <a:avLst/>
          </a:prstGeom>
        </p:spPr>
      </p:pic>
      <p:pic>
        <p:nvPicPr>
          <p:cNvPr id="11" name="Picture 10">
            <a:extLst>
              <a:ext uri="{FF2B5EF4-FFF2-40B4-BE49-F238E27FC236}">
                <a16:creationId xmlns:a16="http://schemas.microsoft.com/office/drawing/2014/main" id="{6429E2CC-4535-4E79-86DB-C156B47C9825}"/>
              </a:ext>
            </a:extLst>
          </p:cNvPr>
          <p:cNvPicPr>
            <a:picLocks noChangeAspect="1"/>
          </p:cNvPicPr>
          <p:nvPr/>
        </p:nvPicPr>
        <p:blipFill>
          <a:blip r:embed="rId5"/>
          <a:stretch>
            <a:fillRect/>
          </a:stretch>
        </p:blipFill>
        <p:spPr>
          <a:xfrm>
            <a:off x="1672063" y="4183156"/>
            <a:ext cx="9861092" cy="2190518"/>
          </a:xfrm>
          <a:prstGeom prst="rect">
            <a:avLst/>
          </a:prstGeom>
        </p:spPr>
      </p:pic>
      <p:pic>
        <p:nvPicPr>
          <p:cNvPr id="11269" name="Picture 5">
            <a:extLst>
              <a:ext uri="{FF2B5EF4-FFF2-40B4-BE49-F238E27FC236}">
                <a16:creationId xmlns:a16="http://schemas.microsoft.com/office/drawing/2014/main" id="{25D24716-0609-4C1A-9A2A-0682E109E5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809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41A0AD2D-05F0-4E1C-84EB-F5FBB403C9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a:extLst>
              <a:ext uri="{FF2B5EF4-FFF2-40B4-BE49-F238E27FC236}">
                <a16:creationId xmlns:a16="http://schemas.microsoft.com/office/drawing/2014/main" id="{22CCC1F4-7B6F-4EFB-A844-2B6E9F892B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a:extLst>
              <a:ext uri="{FF2B5EF4-FFF2-40B4-BE49-F238E27FC236}">
                <a16:creationId xmlns:a16="http://schemas.microsoft.com/office/drawing/2014/main" id="{94ABD07A-45C6-4CD9-97D8-5FFB7E7249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1265" name="Picture 1">
            <a:extLst>
              <a:ext uri="{FF2B5EF4-FFF2-40B4-BE49-F238E27FC236}">
                <a16:creationId xmlns:a16="http://schemas.microsoft.com/office/drawing/2014/main" id="{F5A818C8-16FE-4D48-806E-256F8EDC4B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80975" cy="27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911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sz="2600" u="sng" dirty="0"/>
                  <a:t>Iteration 1</a:t>
                </a:r>
                <a:r>
                  <a:rPr lang="en-US" sz="2600" dirty="0"/>
                  <a:t>: Pivot term: 5/4*;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b="0" i="1" smtClean="0">
                            <a:latin typeface="Cambria Math" panose="02040503050406030204" pitchFamily="18" charset="0"/>
                          </a:rPr>
                          <m:t>2</m:t>
                        </m:r>
                      </m:sub>
                    </m:sSub>
                  </m:oMath>
                </a14:m>
                <a:r>
                  <a:rPr lang="en-US" sz="2600" dirty="0"/>
                  <a:t> -entering variable;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b="0" i="1" smtClean="0">
                            <a:latin typeface="Cambria Math" panose="02040503050406030204" pitchFamily="18" charset="0"/>
                          </a:rPr>
                          <m:t>1</m:t>
                        </m:r>
                      </m:sub>
                    </m:sSub>
                  </m:oMath>
                </a14:m>
                <a:r>
                  <a:rPr lang="en-US" sz="2600" dirty="0"/>
                  <a:t> -leaving variable.</a:t>
                </a:r>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r>
                  <a:rPr lang="en-US" sz="2600" dirty="0"/>
                  <a:t>Optimal solution has been founded!</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266" r="-88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92A287A-6088-4824-B00E-2110F5437364}"/>
              </a:ext>
            </a:extLst>
          </p:cNvPr>
          <p:cNvPicPr>
            <a:picLocks noChangeAspect="1"/>
          </p:cNvPicPr>
          <p:nvPr/>
        </p:nvPicPr>
        <p:blipFill>
          <a:blip r:embed="rId3"/>
          <a:stretch>
            <a:fillRect/>
          </a:stretch>
        </p:blipFill>
        <p:spPr>
          <a:xfrm>
            <a:off x="670464" y="2606471"/>
            <a:ext cx="11237058" cy="2496172"/>
          </a:xfrm>
          <a:prstGeom prst="rect">
            <a:avLst/>
          </a:prstGeom>
        </p:spPr>
      </p:pic>
    </p:spTree>
    <p:extLst>
      <p:ext uri="{BB962C8B-B14F-4D97-AF65-F5344CB8AC3E}">
        <p14:creationId xmlns:p14="http://schemas.microsoft.com/office/powerpoint/2010/main" val="184298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Example 2</a:t>
                </a:r>
                <a:r>
                  <a:rPr lang="en-US" dirty="0"/>
                  <a:t>:  Diet Problem</a:t>
                </a:r>
              </a:p>
              <a:p>
                <a:pPr marL="0" indent="0">
                  <a:buNone/>
                </a:pPr>
                <a:endParaRPr lang="en-US" dirty="0"/>
              </a:p>
              <a:p>
                <a:pPr marL="0" indent="0" algn="just">
                  <a:buNone/>
                </a:pPr>
                <a:r>
                  <a:rPr lang="en-US" dirty="0"/>
                  <a:t>Choose a diet from a set of </a:t>
                </a:r>
                <a:r>
                  <a:rPr lang="en-US" i="1" dirty="0"/>
                  <a:t>n</a:t>
                </a:r>
                <a:r>
                  <a:rPr lang="en-US" dirty="0"/>
                  <a:t> available foods in order to guarantee </a:t>
                </a:r>
                <a:r>
                  <a:rPr lang="en-US" i="1" dirty="0"/>
                  <a:t>m</a:t>
                </a:r>
                <a:r>
                  <a:rPr lang="en-US" dirty="0"/>
                  <a:t> nutritional requirements while minimizing cost </a:t>
                </a:r>
              </a:p>
              <a:p>
                <a:pPr marL="0" indent="0">
                  <a:buNone/>
                </a:pPr>
                <a:endParaRPr lang="en-US" dirty="0"/>
              </a:p>
              <a:p>
                <a:pPr marL="0" indent="0">
                  <a:buNone/>
                </a:pPr>
                <a:r>
                  <a:rPr lang="en-US" dirty="0"/>
                  <a:t>Daily required number of units of nutrient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=1,2,…,</m:t>
                    </m:r>
                    <m:r>
                      <a:rPr lang="en-US" i="1">
                        <a:latin typeface="Cambria Math" panose="02040503050406030204" pitchFamily="18" charset="0"/>
                      </a:rPr>
                      <m:t>𝑚</m:t>
                    </m:r>
                    <m:r>
                      <a:rPr lang="en-US" i="1">
                        <a:latin typeface="Cambria Math" panose="02040503050406030204" pitchFamily="18" charset="0"/>
                      </a:rPr>
                      <m:t>)</m:t>
                    </m:r>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𝑖</m:t>
                        </m:r>
                      </m:sub>
                    </m:sSub>
                  </m:oMath>
                </a14:m>
                <a:r>
                  <a:rPr lang="en-US" dirty="0"/>
                  <a:t>   </a:t>
                </a:r>
              </a:p>
              <a:p>
                <a:pPr marL="0" indent="0">
                  <a:buNone/>
                </a:pPr>
                <a:r>
                  <a:rPr lang="en-US" dirty="0"/>
                  <a:t>Number of units of nutrient </a:t>
                </a:r>
                <a:r>
                  <a:rPr lang="en-US" i="1" dirty="0" err="1"/>
                  <a:t>i</a:t>
                </a:r>
                <a:r>
                  <a:rPr lang="en-US" dirty="0"/>
                  <a:t> in one unit of food </a:t>
                </a:r>
                <a:r>
                  <a:rPr lang="en-US" i="1" dirty="0"/>
                  <a:t>j</a:t>
                </a:r>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𝑖𝑗</m:t>
                        </m:r>
                      </m:sub>
                    </m:sSub>
                  </m:oMath>
                </a14:m>
                <a:r>
                  <a:rPr lang="en-US" dirty="0"/>
                  <a:t> </a:t>
                </a:r>
              </a:p>
              <a:p>
                <a:pPr marL="0" indent="0">
                  <a:buNone/>
                </a:pPr>
                <a:r>
                  <a:rPr lang="en-US" dirty="0"/>
                  <a:t>Cost per unit of food </a:t>
                </a:r>
                <a:r>
                  <a:rPr lang="en-US" i="1" dirty="0"/>
                  <a:t>j</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3784921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p:pic>
        <p:nvPicPr>
          <p:cNvPr id="4" name="Content Placeholder 3">
            <a:extLst>
              <a:ext uri="{FF2B5EF4-FFF2-40B4-BE49-F238E27FC236}">
                <a16:creationId xmlns:a16="http://schemas.microsoft.com/office/drawing/2014/main" id="{E9631F39-ED74-4308-923C-D0831D5F2992}"/>
              </a:ext>
            </a:extLst>
          </p:cNvPr>
          <p:cNvPicPr>
            <a:picLocks noGrp="1" noChangeAspect="1"/>
          </p:cNvPicPr>
          <p:nvPr>
            <p:ph idx="1"/>
          </p:nvPr>
        </p:nvPicPr>
        <p:blipFill>
          <a:blip r:embed="rId2"/>
          <a:stretch>
            <a:fillRect/>
          </a:stretch>
        </p:blipFill>
        <p:spPr>
          <a:xfrm>
            <a:off x="1792288" y="2013464"/>
            <a:ext cx="9484302" cy="3372923"/>
          </a:xfrm>
          <a:prstGeom prst="rect">
            <a:avLst/>
          </a:prstGeom>
        </p:spPr>
      </p:pic>
    </p:spTree>
    <p:extLst>
      <p:ext uri="{BB962C8B-B14F-4D97-AF65-F5344CB8AC3E}">
        <p14:creationId xmlns:p14="http://schemas.microsoft.com/office/powerpoint/2010/main" val="1005845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Phase 1</a:t>
                </a:r>
                <a:r>
                  <a:rPr lang="en-US" dirty="0"/>
                  <a:t>:	Min </a:t>
                </a:r>
                <a14:m>
                  <m:oMath xmlns:m="http://schemas.openxmlformats.org/officeDocument/2006/math">
                    <m:r>
                      <a:rPr lang="en-US" i="1">
                        <a:latin typeface="Cambria Math" panose="02040503050406030204" pitchFamily="18" charset="0"/>
                      </a:rPr>
                      <m:t>𝑊</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5</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6</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7</m:t>
                        </m:r>
                      </m:sub>
                    </m:sSub>
                  </m:oMath>
                </a14:m>
                <a:endParaRPr lang="en-US" dirty="0"/>
              </a:p>
              <a:p>
                <a:pPr marL="0" indent="0">
                  <a:buNone/>
                </a:pPr>
                <a:r>
                  <a:rPr lang="en-US" dirty="0"/>
                  <a:t>                   </a:t>
                </a:r>
                <a:r>
                  <a:rPr lang="en-US" dirty="0" err="1"/>
                  <a:t>s.t.</a:t>
                </a:r>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2408"/>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F1BE4B02-409A-4B46-A214-761217241D1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A456DE76-06C7-45B0-849C-F41BE79BD168}"/>
              </a:ext>
            </a:extLst>
          </p:cNvPr>
          <p:cNvGraphicFramePr>
            <a:graphicFrameLocks noChangeAspect="1"/>
          </p:cNvGraphicFramePr>
          <p:nvPr>
            <p:extLst>
              <p:ext uri="{D42A27DB-BD31-4B8C-83A1-F6EECF244321}">
                <p14:modId xmlns:p14="http://schemas.microsoft.com/office/powerpoint/2010/main" val="3541787002"/>
              </p:ext>
            </p:extLst>
          </p:nvPr>
        </p:nvGraphicFramePr>
        <p:xfrm>
          <a:off x="3784600" y="2325688"/>
          <a:ext cx="4622800" cy="2616200"/>
        </p:xfrm>
        <a:graphic>
          <a:graphicData uri="http://schemas.openxmlformats.org/presentationml/2006/ole">
            <mc:AlternateContent xmlns:mc="http://schemas.openxmlformats.org/markup-compatibility/2006">
              <mc:Choice xmlns:v="urn:schemas-microsoft-com:vml" Requires="v">
                <p:oleObj spid="_x0000_s12338" name="Equation" r:id="rId4" imgW="4622760" imgH="2616120" progId="Equation.DSMT4">
                  <p:embed/>
                </p:oleObj>
              </mc:Choice>
              <mc:Fallback>
                <p:oleObj name="Equation" r:id="rId4" imgW="4622760" imgH="2616120" progId="Equation.DSMT4">
                  <p:embed/>
                  <p:pic>
                    <p:nvPicPr>
                      <p:cNvPr id="0" name="Object 1"/>
                      <p:cNvPicPr>
                        <a:picLocks noChangeAspect="1" noChangeArrowheads="1"/>
                      </p:cNvPicPr>
                      <p:nvPr/>
                    </p:nvPicPr>
                    <p:blipFill>
                      <a:blip r:embed="rId5"/>
                      <a:srcRect/>
                      <a:stretch>
                        <a:fillRect/>
                      </a:stretch>
                    </p:blipFill>
                    <p:spPr bwMode="auto">
                      <a:xfrm>
                        <a:off x="3784600" y="2325688"/>
                        <a:ext cx="4622800" cy="261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84328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Starting simplex tableau:</a:t>
            </a:r>
          </a:p>
        </p:txBody>
      </p:sp>
      <p:pic>
        <p:nvPicPr>
          <p:cNvPr id="4" name="Picture 3">
            <a:extLst>
              <a:ext uri="{FF2B5EF4-FFF2-40B4-BE49-F238E27FC236}">
                <a16:creationId xmlns:a16="http://schemas.microsoft.com/office/drawing/2014/main" id="{147403A0-7B39-4278-B47B-DA30B26CBE84}"/>
              </a:ext>
            </a:extLst>
          </p:cNvPr>
          <p:cNvPicPr>
            <a:picLocks noChangeAspect="1"/>
          </p:cNvPicPr>
          <p:nvPr/>
        </p:nvPicPr>
        <p:blipFill>
          <a:blip r:embed="rId2"/>
          <a:stretch>
            <a:fillRect/>
          </a:stretch>
        </p:blipFill>
        <p:spPr>
          <a:xfrm>
            <a:off x="1342718" y="2526539"/>
            <a:ext cx="10319747" cy="3300293"/>
          </a:xfrm>
          <a:prstGeom prst="rect">
            <a:avLst/>
          </a:prstGeom>
        </p:spPr>
      </p:pic>
    </p:spTree>
    <p:extLst>
      <p:ext uri="{BB962C8B-B14F-4D97-AF65-F5344CB8AC3E}">
        <p14:creationId xmlns:p14="http://schemas.microsoft.com/office/powerpoint/2010/main" val="6436087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Iteration 1</a:t>
            </a:r>
            <a:r>
              <a:rPr lang="en-US" dirty="0"/>
              <a:t>:  Pivot term:  1* (or 2*)</a:t>
            </a:r>
          </a:p>
          <a:p>
            <a:pPr marL="0" indent="0">
              <a:buNone/>
            </a:pPr>
            <a:endParaRPr lang="en-US" dirty="0"/>
          </a:p>
        </p:txBody>
      </p:sp>
      <p:pic>
        <p:nvPicPr>
          <p:cNvPr id="4" name="Picture 3">
            <a:extLst>
              <a:ext uri="{FF2B5EF4-FFF2-40B4-BE49-F238E27FC236}">
                <a16:creationId xmlns:a16="http://schemas.microsoft.com/office/drawing/2014/main" id="{D847D9D3-3D9F-4357-80C2-2692710F7ADC}"/>
              </a:ext>
            </a:extLst>
          </p:cNvPr>
          <p:cNvPicPr>
            <a:picLocks noChangeAspect="1"/>
          </p:cNvPicPr>
          <p:nvPr/>
        </p:nvPicPr>
        <p:blipFill>
          <a:blip r:embed="rId2"/>
          <a:stretch>
            <a:fillRect/>
          </a:stretch>
        </p:blipFill>
        <p:spPr>
          <a:xfrm>
            <a:off x="1134050" y="2612264"/>
            <a:ext cx="10434411" cy="3336963"/>
          </a:xfrm>
          <a:prstGeom prst="rect">
            <a:avLst/>
          </a:prstGeom>
        </p:spPr>
      </p:pic>
    </p:spTree>
    <p:extLst>
      <p:ext uri="{BB962C8B-B14F-4D97-AF65-F5344CB8AC3E}">
        <p14:creationId xmlns:p14="http://schemas.microsoft.com/office/powerpoint/2010/main" val="3762499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Iteration 2</a:t>
            </a:r>
            <a:r>
              <a:rPr lang="en-US" dirty="0"/>
              <a:t>:  Pivot term:  1* </a:t>
            </a:r>
          </a:p>
          <a:p>
            <a:pPr marL="0" indent="0">
              <a:buNone/>
            </a:pPr>
            <a:endParaRPr lang="en-US" dirty="0"/>
          </a:p>
        </p:txBody>
      </p:sp>
      <p:pic>
        <p:nvPicPr>
          <p:cNvPr id="5" name="Picture 4">
            <a:extLst>
              <a:ext uri="{FF2B5EF4-FFF2-40B4-BE49-F238E27FC236}">
                <a16:creationId xmlns:a16="http://schemas.microsoft.com/office/drawing/2014/main" id="{F4CC2364-14B0-497F-B77D-9C4590995E09}"/>
              </a:ext>
            </a:extLst>
          </p:cNvPr>
          <p:cNvPicPr>
            <a:picLocks noChangeAspect="1"/>
          </p:cNvPicPr>
          <p:nvPr/>
        </p:nvPicPr>
        <p:blipFill>
          <a:blip r:embed="rId2"/>
          <a:stretch>
            <a:fillRect/>
          </a:stretch>
        </p:blipFill>
        <p:spPr>
          <a:xfrm>
            <a:off x="936126" y="2597975"/>
            <a:ext cx="10549075" cy="3373633"/>
          </a:xfrm>
          <a:prstGeom prst="rect">
            <a:avLst/>
          </a:prstGeom>
        </p:spPr>
      </p:pic>
    </p:spTree>
    <p:extLst>
      <p:ext uri="{BB962C8B-B14F-4D97-AF65-F5344CB8AC3E}">
        <p14:creationId xmlns:p14="http://schemas.microsoft.com/office/powerpoint/2010/main" val="3608401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0" indent="0">
                  <a:buNone/>
                </a:pPr>
                <a:r>
                  <a:rPr lang="en-US" u="sng" dirty="0"/>
                  <a:t>Iteration 3</a:t>
                </a:r>
                <a:r>
                  <a:rPr lang="en-US" dirty="0"/>
                  <a:t>:  Pivot term:  2*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just">
                  <a:buNone/>
                </a:pPr>
                <a:r>
                  <a:rPr lang="en-US" dirty="0"/>
                  <a:t>In the final simplex tableau of phase 1 of this problem, the row associated with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7</m:t>
                        </m:r>
                      </m:sub>
                    </m:sSub>
                  </m:oMath>
                </a14:m>
                <a:r>
                  <a:rPr lang="en-US" dirty="0"/>
                  <a:t> is redundant and should be removed</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116" r="-999" b="-297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C74771DE-0C96-47DC-8D62-29399A813969}"/>
              </a:ext>
            </a:extLst>
          </p:cNvPr>
          <p:cNvPicPr>
            <a:picLocks noChangeAspect="1"/>
          </p:cNvPicPr>
          <p:nvPr/>
        </p:nvPicPr>
        <p:blipFill>
          <a:blip r:embed="rId3"/>
          <a:stretch>
            <a:fillRect/>
          </a:stretch>
        </p:blipFill>
        <p:spPr>
          <a:xfrm>
            <a:off x="1186453" y="2212207"/>
            <a:ext cx="10319747" cy="3300293"/>
          </a:xfrm>
          <a:prstGeom prst="rect">
            <a:avLst/>
          </a:prstGeom>
        </p:spPr>
      </p:pic>
    </p:spTree>
    <p:extLst>
      <p:ext uri="{BB962C8B-B14F-4D97-AF65-F5344CB8AC3E}">
        <p14:creationId xmlns:p14="http://schemas.microsoft.com/office/powerpoint/2010/main" val="2829076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Two-Phase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Phase 2</a:t>
            </a:r>
            <a:r>
              <a:rPr lang="en-US" dirty="0"/>
              <a:t>: The starting simplex tableau is developed as follows: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Optimal solution found!</a:t>
            </a:r>
          </a:p>
          <a:p>
            <a:pPr marL="0" indent="0">
              <a:buNone/>
            </a:pPr>
            <a:endParaRPr lang="en-US" dirty="0"/>
          </a:p>
        </p:txBody>
      </p:sp>
      <p:pic>
        <p:nvPicPr>
          <p:cNvPr id="21" name="Picture 20">
            <a:extLst>
              <a:ext uri="{FF2B5EF4-FFF2-40B4-BE49-F238E27FC236}">
                <a16:creationId xmlns:a16="http://schemas.microsoft.com/office/drawing/2014/main" id="{B85D1FCB-6E08-4D54-AB94-8C934FF61E43}"/>
              </a:ext>
            </a:extLst>
          </p:cNvPr>
          <p:cNvPicPr>
            <a:picLocks noChangeAspect="1"/>
          </p:cNvPicPr>
          <p:nvPr/>
        </p:nvPicPr>
        <p:blipFill>
          <a:blip r:embed="rId2"/>
          <a:stretch>
            <a:fillRect/>
          </a:stretch>
        </p:blipFill>
        <p:spPr>
          <a:xfrm>
            <a:off x="524999" y="2595090"/>
            <a:ext cx="11143598" cy="2656529"/>
          </a:xfrm>
          <a:prstGeom prst="rect">
            <a:avLst/>
          </a:prstGeom>
        </p:spPr>
      </p:pic>
      <p:pic>
        <p:nvPicPr>
          <p:cNvPr id="62479" name="Picture 15">
            <a:extLst>
              <a:ext uri="{FF2B5EF4-FFF2-40B4-BE49-F238E27FC236}">
                <a16:creationId xmlns:a16="http://schemas.microsoft.com/office/drawing/2014/main" id="{E6EB897B-7883-4D6D-8C34-77D8B6804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9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62478" name="Picture 14">
            <a:extLst>
              <a:ext uri="{FF2B5EF4-FFF2-40B4-BE49-F238E27FC236}">
                <a16:creationId xmlns:a16="http://schemas.microsoft.com/office/drawing/2014/main" id="{C28881C5-D32F-4078-B4DC-00658DDFD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62477" name="Picture 13">
            <a:extLst>
              <a:ext uri="{FF2B5EF4-FFF2-40B4-BE49-F238E27FC236}">
                <a16:creationId xmlns:a16="http://schemas.microsoft.com/office/drawing/2014/main" id="{5A2FA2A8-A500-4D3D-805A-EC29D62D0D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62476" name="Picture 12">
            <a:extLst>
              <a:ext uri="{FF2B5EF4-FFF2-40B4-BE49-F238E27FC236}">
                <a16:creationId xmlns:a16="http://schemas.microsoft.com/office/drawing/2014/main" id="{05C8F74E-A6F9-41D3-A645-0CE1344B1C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62475" name="Picture 11">
            <a:extLst>
              <a:ext uri="{FF2B5EF4-FFF2-40B4-BE49-F238E27FC236}">
                <a16:creationId xmlns:a16="http://schemas.microsoft.com/office/drawing/2014/main" id="{0CF9BACA-E781-4FA6-B1DC-FAE0D9E0E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9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62474" name="Picture 10">
            <a:extLst>
              <a:ext uri="{FF2B5EF4-FFF2-40B4-BE49-F238E27FC236}">
                <a16:creationId xmlns:a16="http://schemas.microsoft.com/office/drawing/2014/main" id="{5E593D09-221A-4FEE-925F-EF5C2DC28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62473" name="Picture 9">
            <a:extLst>
              <a:ext uri="{FF2B5EF4-FFF2-40B4-BE49-F238E27FC236}">
                <a16:creationId xmlns:a16="http://schemas.microsoft.com/office/drawing/2014/main" id="{96BE8785-F3CD-4C48-8E7A-C1ABCD94D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62472" name="Picture 8">
            <a:extLst>
              <a:ext uri="{FF2B5EF4-FFF2-40B4-BE49-F238E27FC236}">
                <a16:creationId xmlns:a16="http://schemas.microsoft.com/office/drawing/2014/main" id="{D676D171-33AE-4004-8DC7-7769E66292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62471" name="Picture 7">
            <a:extLst>
              <a:ext uri="{FF2B5EF4-FFF2-40B4-BE49-F238E27FC236}">
                <a16:creationId xmlns:a16="http://schemas.microsoft.com/office/drawing/2014/main" id="{C3B267AE-D695-40E9-BB7E-A7BF68F22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9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62470" name="Picture 6">
            <a:extLst>
              <a:ext uri="{FF2B5EF4-FFF2-40B4-BE49-F238E27FC236}">
                <a16:creationId xmlns:a16="http://schemas.microsoft.com/office/drawing/2014/main" id="{D1044025-AB4F-496A-B5F9-5B35391086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19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62469" name="Picture 5">
            <a:extLst>
              <a:ext uri="{FF2B5EF4-FFF2-40B4-BE49-F238E27FC236}">
                <a16:creationId xmlns:a16="http://schemas.microsoft.com/office/drawing/2014/main" id="{907EBEB5-C692-44BF-A18B-DAA2856A1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9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62468" name="Picture 4">
            <a:extLst>
              <a:ext uri="{FF2B5EF4-FFF2-40B4-BE49-F238E27FC236}">
                <a16:creationId xmlns:a16="http://schemas.microsoft.com/office/drawing/2014/main" id="{BC70A415-1734-43AF-B327-233F1571C6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62467" name="Picture 3">
            <a:extLst>
              <a:ext uri="{FF2B5EF4-FFF2-40B4-BE49-F238E27FC236}">
                <a16:creationId xmlns:a16="http://schemas.microsoft.com/office/drawing/2014/main" id="{CD98F817-3CA5-4BB3-A136-495A4F8B34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62466" name="Picture 2">
            <a:extLst>
              <a:ext uri="{FF2B5EF4-FFF2-40B4-BE49-F238E27FC236}">
                <a16:creationId xmlns:a16="http://schemas.microsoft.com/office/drawing/2014/main" id="{D47AF0F1-16A9-4869-8DD1-49EF665545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62465" name="Picture 1">
            <a:extLst>
              <a:ext uri="{FF2B5EF4-FFF2-40B4-BE49-F238E27FC236}">
                <a16:creationId xmlns:a16="http://schemas.microsoft.com/office/drawing/2014/main" id="{2819D62D-8025-4300-9192-E5F4F9C678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4981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BigM</a:t>
            </a:r>
            <a:r>
              <a:rPr lang="en-US" dirty="0"/>
              <a:t>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Procedure</a:t>
                </a:r>
              </a:p>
              <a:p>
                <a:pPr marL="0" indent="0">
                  <a:buNone/>
                </a:pPr>
                <a:endParaRPr lang="en-US" dirty="0"/>
              </a:p>
              <a:p>
                <a:pPr marL="0" indent="0" algn="just">
                  <a:buNone/>
                </a:pPr>
                <a:r>
                  <a:rPr lang="en-US" dirty="0"/>
                  <a:t>• Introduce artificial variables into constraints so as an initial basic solution can be defined.</a:t>
                </a:r>
              </a:p>
              <a:p>
                <a:pPr marL="0" indent="0" algn="just">
                  <a:buNone/>
                </a:pPr>
                <a:r>
                  <a:rPr lang="en-US" dirty="0"/>
                  <a:t>•  For each artificial variable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 add an amount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𝑀</m:t>
                        </m:r>
                        <m:r>
                          <a:rPr lang="en-US" i="1">
                            <a:latin typeface="Cambria Math" panose="02040503050406030204" pitchFamily="18" charset="0"/>
                          </a:rPr>
                          <m:t>𝑦</m:t>
                        </m:r>
                      </m:e>
                      <m:sub>
                        <m:r>
                          <a:rPr lang="en-US" i="1">
                            <a:latin typeface="Cambria Math" panose="02040503050406030204" pitchFamily="18" charset="0"/>
                          </a:rPr>
                          <m:t>𝑖</m:t>
                        </m:r>
                      </m:sub>
                    </m:sSub>
                  </m:oMath>
                </a14:m>
                <a:r>
                  <a:rPr lang="en-US" dirty="0"/>
                  <a:t> (</a:t>
                </a:r>
                <a:r>
                  <a:rPr lang="en-US" i="1" dirty="0"/>
                  <a:t>M</a:t>
                </a:r>
                <a:r>
                  <a:rPr lang="en-US" dirty="0"/>
                  <a:t>: a very large positive value) to the objective function (the case of minimization problem)</a:t>
                </a:r>
              </a:p>
              <a:p>
                <a:pPr marL="0" indent="0" algn="just">
                  <a:buNone/>
                </a:pPr>
                <a:r>
                  <a:rPr lang="en-US" dirty="0"/>
                  <a:t>•  Use simplex method for solution.</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1567032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BigM</a:t>
            </a:r>
            <a:r>
              <a:rPr lang="en-US" dirty="0"/>
              <a:t>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Example 9</a:t>
            </a:r>
            <a:r>
              <a:rPr lang="en-US" dirty="0"/>
              <a:t>:</a:t>
            </a:r>
          </a:p>
        </p:txBody>
      </p:sp>
      <p:pic>
        <p:nvPicPr>
          <p:cNvPr id="4" name="Picture 3">
            <a:extLst>
              <a:ext uri="{FF2B5EF4-FFF2-40B4-BE49-F238E27FC236}">
                <a16:creationId xmlns:a16="http://schemas.microsoft.com/office/drawing/2014/main" id="{DBCA00D5-2251-4548-8F12-256993A21458}"/>
              </a:ext>
            </a:extLst>
          </p:cNvPr>
          <p:cNvPicPr>
            <a:picLocks noChangeAspect="1"/>
          </p:cNvPicPr>
          <p:nvPr/>
        </p:nvPicPr>
        <p:blipFill>
          <a:blip r:embed="rId2"/>
          <a:stretch>
            <a:fillRect/>
          </a:stretch>
        </p:blipFill>
        <p:spPr>
          <a:xfrm>
            <a:off x="1165313" y="2610393"/>
            <a:ext cx="9328698" cy="2663972"/>
          </a:xfrm>
          <a:prstGeom prst="rect">
            <a:avLst/>
          </a:prstGeom>
        </p:spPr>
      </p:pic>
    </p:spTree>
    <p:extLst>
      <p:ext uri="{BB962C8B-B14F-4D97-AF65-F5344CB8AC3E}">
        <p14:creationId xmlns:p14="http://schemas.microsoft.com/office/powerpoint/2010/main" val="1711089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BigM</a:t>
            </a:r>
            <a:r>
              <a:rPr lang="en-US" dirty="0"/>
              <a:t> Method</a:t>
            </a:r>
          </a:p>
        </p:txBody>
      </p:sp>
      <p:pic>
        <p:nvPicPr>
          <p:cNvPr id="4" name="Content Placeholder 3">
            <a:extLst>
              <a:ext uri="{FF2B5EF4-FFF2-40B4-BE49-F238E27FC236}">
                <a16:creationId xmlns:a16="http://schemas.microsoft.com/office/drawing/2014/main" id="{5A6030A4-07B0-439D-B923-F492D88B1C75}"/>
              </a:ext>
            </a:extLst>
          </p:cNvPr>
          <p:cNvPicPr>
            <a:picLocks noGrp="1" noChangeAspect="1"/>
          </p:cNvPicPr>
          <p:nvPr>
            <p:ph idx="1"/>
          </p:nvPr>
        </p:nvPicPr>
        <p:blipFill>
          <a:blip r:embed="rId2"/>
          <a:stretch>
            <a:fillRect/>
          </a:stretch>
        </p:blipFill>
        <p:spPr>
          <a:xfrm>
            <a:off x="2983520" y="1677214"/>
            <a:ext cx="7851170" cy="1923235"/>
          </a:xfrm>
          <a:prstGeom prst="rect">
            <a:avLst/>
          </a:prstGeom>
        </p:spPr>
      </p:pic>
      <p:pic>
        <p:nvPicPr>
          <p:cNvPr id="13" name="Picture 12">
            <a:extLst>
              <a:ext uri="{FF2B5EF4-FFF2-40B4-BE49-F238E27FC236}">
                <a16:creationId xmlns:a16="http://schemas.microsoft.com/office/drawing/2014/main" id="{B5003F7B-5CC2-494D-B73D-2E1FF0EF95C8}"/>
              </a:ext>
            </a:extLst>
          </p:cNvPr>
          <p:cNvPicPr>
            <a:picLocks noChangeAspect="1"/>
          </p:cNvPicPr>
          <p:nvPr/>
        </p:nvPicPr>
        <p:blipFill>
          <a:blip r:embed="rId3"/>
          <a:stretch>
            <a:fillRect/>
          </a:stretch>
        </p:blipFill>
        <p:spPr>
          <a:xfrm>
            <a:off x="807945" y="3856525"/>
            <a:ext cx="10434411" cy="2317874"/>
          </a:xfrm>
          <a:prstGeom prst="rect">
            <a:avLst/>
          </a:prstGeom>
        </p:spPr>
      </p:pic>
      <p:pic>
        <p:nvPicPr>
          <p:cNvPr id="13319" name="Picture 7">
            <a:extLst>
              <a:ext uri="{FF2B5EF4-FFF2-40B4-BE49-F238E27FC236}">
                <a16:creationId xmlns:a16="http://schemas.microsoft.com/office/drawing/2014/main" id="{F95B8BD5-6BDC-44F7-93F4-D2D28B76D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09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CEB1034F-8DC2-487E-B376-E6633E6437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a:extLst>
              <a:ext uri="{FF2B5EF4-FFF2-40B4-BE49-F238E27FC236}">
                <a16:creationId xmlns:a16="http://schemas.microsoft.com/office/drawing/2014/main" id="{292D1DD1-8037-4204-80F7-A923B6A0E9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25BF42BC-6734-44C9-8DB5-2888C378C0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a:extLst>
              <a:ext uri="{FF2B5EF4-FFF2-40B4-BE49-F238E27FC236}">
                <a16:creationId xmlns:a16="http://schemas.microsoft.com/office/drawing/2014/main" id="{34E454C7-20FE-4A79-B342-1D4E764BD9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a:extLst>
              <a:ext uri="{FF2B5EF4-FFF2-40B4-BE49-F238E27FC236}">
                <a16:creationId xmlns:a16="http://schemas.microsoft.com/office/drawing/2014/main" id="{A93FDD38-FD8B-41C1-8325-FBFF7489B8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3313" name="Picture 1">
            <a:extLst>
              <a:ext uri="{FF2B5EF4-FFF2-40B4-BE49-F238E27FC236}">
                <a16:creationId xmlns:a16="http://schemas.microsoft.com/office/drawing/2014/main" id="{893088F3-BDFE-4008-AD04-802CCFE42F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01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Denote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a:latin typeface="Cambria Math" panose="02040503050406030204" pitchFamily="18" charset="0"/>
                      </a:rPr>
                      <m:t> (</m:t>
                    </m:r>
                    <m:r>
                      <a:rPr lang="en-US" i="1">
                        <a:latin typeface="Cambria Math" panose="02040503050406030204" pitchFamily="18" charset="0"/>
                      </a:rPr>
                      <m:t>𝑗</m:t>
                    </m:r>
                    <m:r>
                      <a:rPr lang="en-US" i="1">
                        <a:latin typeface="Cambria Math" panose="02040503050406030204" pitchFamily="18" charset="0"/>
                      </a:rPr>
                      <m:t>=1,2,..,</m:t>
                    </m:r>
                    <m:r>
                      <a:rPr lang="en-US" i="1">
                        <a:latin typeface="Cambria Math" panose="02040503050406030204" pitchFamily="18" charset="0"/>
                      </a:rPr>
                      <m:t>𝑛</m:t>
                    </m:r>
                    <m:r>
                      <a:rPr lang="en-US" i="1">
                        <a:latin typeface="Cambria Math" panose="02040503050406030204" pitchFamily="18" charset="0"/>
                      </a:rPr>
                      <m:t>)</m:t>
                    </m:r>
                  </m:oMath>
                </a14:m>
                <a:r>
                  <a:rPr lang="en-US" dirty="0"/>
                  <a:t>: number of units of food </a:t>
                </a:r>
                <a:r>
                  <a:rPr lang="en-US" i="1" dirty="0"/>
                  <a:t>j</a:t>
                </a:r>
                <a:r>
                  <a:rPr lang="en-US" dirty="0"/>
                  <a:t> in the diet </a:t>
                </a:r>
              </a:p>
              <a:p>
                <a:pPr marL="0" indent="0">
                  <a:buNone/>
                </a:pPr>
                <a:endParaRPr lang="en-US" dirty="0"/>
              </a:p>
              <a:p>
                <a:pPr marL="0" indent="0">
                  <a:buNone/>
                </a:pPr>
                <a:r>
                  <a:rPr lang="en-US" u="sng" dirty="0"/>
                  <a:t>Objective Function</a:t>
                </a:r>
                <a:r>
                  <a:rPr lang="en-US" dirty="0"/>
                  <a:t>:	Minimize </a:t>
                </a:r>
                <a14:m>
                  <m:oMath xmlns:m="http://schemas.openxmlformats.org/officeDocument/2006/math">
                    <m:r>
                      <a:rPr lang="en-US" i="1">
                        <a:latin typeface="Cambria Math" panose="02040503050406030204" pitchFamily="18" charset="0"/>
                      </a:rPr>
                      <m:t>𝑍</m:t>
                    </m:r>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e>
                    </m:nary>
                    <m:r>
                      <a:rPr lang="en-US" i="1">
                        <a:latin typeface="Cambria Math" panose="02040503050406030204" pitchFamily="18" charset="0"/>
                      </a:rPr>
                      <m:t> </m:t>
                    </m:r>
                  </m:oMath>
                </a14:m>
                <a:r>
                  <a:rPr lang="en-US" dirty="0"/>
                  <a:t>	  </a:t>
                </a:r>
              </a:p>
              <a:p>
                <a:pPr marL="0" indent="0">
                  <a:buNone/>
                </a:pPr>
                <a:r>
                  <a:rPr lang="en-US" u="sng" dirty="0"/>
                  <a:t>Constraints</a:t>
                </a:r>
                <a:r>
                  <a:rPr lang="en-US" dirty="0"/>
                  <a:t>:</a:t>
                </a:r>
              </a:p>
              <a:p>
                <a:pPr marL="0" indent="0">
                  <a:buNone/>
                </a:pPr>
                <a:endParaRPr lang="en-US" dirty="0"/>
              </a:p>
              <a:p>
                <a:pPr marL="0" indent="0">
                  <a:buNone/>
                </a:pPr>
                <a:r>
                  <a:rPr lang="en-US" dirty="0"/>
                  <a:t>	* Nutrition constraints: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i="1">
                                <a:latin typeface="Cambria Math" panose="02040503050406030204" pitchFamily="18" charset="0"/>
                                <a:ea typeface="Cambria Math" panose="02040503050406030204" pitchFamily="18" charset="0"/>
                              </a:rPr>
                              <m:t>𝑖</m:t>
                            </m:r>
                          </m:sub>
                        </m:sSub>
                      </m:e>
                    </m:nary>
                    <m:r>
                      <a:rPr lang="en-US" i="1">
                        <a:latin typeface="Cambria Math" panose="02040503050406030204" pitchFamily="18" charset="0"/>
                      </a:rPr>
                      <m:t> </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=1,2,…, </m:t>
                    </m:r>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 </m:t>
                    </m:r>
                  </m:oMath>
                </a14:m>
                <a:r>
                  <a:rPr lang="en-US" dirty="0"/>
                  <a:t> 	 </a:t>
                </a:r>
              </a:p>
              <a:p>
                <a:pPr marL="0" indent="0">
                  <a:buNone/>
                </a:pPr>
                <a:r>
                  <a:rPr lang="en-US" dirty="0"/>
                  <a:t>	* Variable constraints: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≥0 </m:t>
                    </m:r>
                  </m:oMath>
                </a14:m>
                <a:r>
                  <a:rPr lang="en-US" dirty="0"/>
                  <a:t>	 	</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=1,2,…, </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 </m:t>
                    </m:r>
                  </m:oMath>
                </a14:m>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7415621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BigM</a:t>
            </a:r>
            <a:r>
              <a:rPr lang="en-US" dirty="0"/>
              <a:t>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Starting simplex tableau:</a:t>
            </a:r>
          </a:p>
        </p:txBody>
      </p:sp>
      <p:pic>
        <p:nvPicPr>
          <p:cNvPr id="4" name="Picture 3">
            <a:extLst>
              <a:ext uri="{FF2B5EF4-FFF2-40B4-BE49-F238E27FC236}">
                <a16:creationId xmlns:a16="http://schemas.microsoft.com/office/drawing/2014/main" id="{83726EF1-C2BF-4286-99E4-B6D60C648DCF}"/>
              </a:ext>
            </a:extLst>
          </p:cNvPr>
          <p:cNvPicPr>
            <a:picLocks noChangeAspect="1"/>
          </p:cNvPicPr>
          <p:nvPr/>
        </p:nvPicPr>
        <p:blipFill>
          <a:blip r:embed="rId2"/>
          <a:stretch>
            <a:fillRect/>
          </a:stretch>
        </p:blipFill>
        <p:spPr>
          <a:xfrm>
            <a:off x="685800" y="2743700"/>
            <a:ext cx="10377079" cy="2305138"/>
          </a:xfrm>
          <a:prstGeom prst="rect">
            <a:avLst/>
          </a:prstGeom>
        </p:spPr>
      </p:pic>
    </p:spTree>
    <p:extLst>
      <p:ext uri="{BB962C8B-B14F-4D97-AF65-F5344CB8AC3E}">
        <p14:creationId xmlns:p14="http://schemas.microsoft.com/office/powerpoint/2010/main" val="26264044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BigM</a:t>
            </a:r>
            <a:r>
              <a:rPr lang="en-US" dirty="0"/>
              <a:t>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Note</a:t>
            </a:r>
            <a:r>
              <a:rPr lang="en-US" dirty="0"/>
              <a:t>: Another type of simplex tableau for </a:t>
            </a:r>
            <a:r>
              <a:rPr lang="en-US" dirty="0" err="1"/>
              <a:t>BigM</a:t>
            </a:r>
            <a:r>
              <a:rPr lang="en-US" dirty="0"/>
              <a:t> method:</a:t>
            </a:r>
          </a:p>
        </p:txBody>
      </p:sp>
      <p:pic>
        <p:nvPicPr>
          <p:cNvPr id="4" name="Picture 3">
            <a:extLst>
              <a:ext uri="{FF2B5EF4-FFF2-40B4-BE49-F238E27FC236}">
                <a16:creationId xmlns:a16="http://schemas.microsoft.com/office/drawing/2014/main" id="{35FE0E87-47A5-4A94-9D94-0D66C230F28A}"/>
              </a:ext>
            </a:extLst>
          </p:cNvPr>
          <p:cNvPicPr>
            <a:picLocks noChangeAspect="1"/>
          </p:cNvPicPr>
          <p:nvPr/>
        </p:nvPicPr>
        <p:blipFill>
          <a:blip r:embed="rId2"/>
          <a:stretch>
            <a:fillRect/>
          </a:stretch>
        </p:blipFill>
        <p:spPr>
          <a:xfrm>
            <a:off x="1134050" y="2760784"/>
            <a:ext cx="10319747" cy="2714182"/>
          </a:xfrm>
          <a:prstGeom prst="rect">
            <a:avLst/>
          </a:prstGeom>
        </p:spPr>
      </p:pic>
    </p:spTree>
    <p:extLst>
      <p:ext uri="{BB962C8B-B14F-4D97-AF65-F5344CB8AC3E}">
        <p14:creationId xmlns:p14="http://schemas.microsoft.com/office/powerpoint/2010/main" val="12257606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BigM</a:t>
            </a:r>
            <a:r>
              <a:rPr lang="en-US" dirty="0"/>
              <a:t>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sz="2600" u="sng" dirty="0"/>
                  <a:t>Iteration 1</a:t>
                </a:r>
                <a:r>
                  <a:rPr lang="en-US" sz="2600" dirty="0"/>
                  <a:t>: Pivot term: 1*;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b="0" i="1" smtClean="0">
                            <a:latin typeface="Cambria Math" panose="02040503050406030204" pitchFamily="18" charset="0"/>
                          </a:rPr>
                          <m:t>2</m:t>
                        </m:r>
                      </m:sub>
                    </m:sSub>
                  </m:oMath>
                </a14:m>
                <a:r>
                  <a:rPr lang="en-US" sz="2600" dirty="0"/>
                  <a:t> -entering variable;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b="0" i="1" smtClean="0">
                            <a:latin typeface="Cambria Math" panose="02040503050406030204" pitchFamily="18" charset="0"/>
                          </a:rPr>
                          <m:t>3</m:t>
                        </m:r>
                      </m:sub>
                    </m:sSub>
                  </m:oMath>
                </a14:m>
                <a:r>
                  <a:rPr lang="en-US" sz="2600" dirty="0"/>
                  <a:t> -leaving variable.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058" t="-2266"/>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B2DA687E-8BED-43B1-9527-5DB5C697F12E}"/>
              </a:ext>
            </a:extLst>
          </p:cNvPr>
          <p:cNvPicPr>
            <a:picLocks noChangeAspect="1"/>
          </p:cNvPicPr>
          <p:nvPr/>
        </p:nvPicPr>
        <p:blipFill>
          <a:blip r:embed="rId4"/>
          <a:stretch>
            <a:fillRect/>
          </a:stretch>
        </p:blipFill>
        <p:spPr>
          <a:xfrm>
            <a:off x="886408" y="2863656"/>
            <a:ext cx="10721071" cy="2381552"/>
          </a:xfrm>
          <a:prstGeom prst="rect">
            <a:avLst/>
          </a:prstGeom>
        </p:spPr>
      </p:pic>
      <p:pic>
        <p:nvPicPr>
          <p:cNvPr id="14343" name="Picture 7">
            <a:extLst>
              <a:ext uri="{FF2B5EF4-FFF2-40B4-BE49-F238E27FC236}">
                <a16:creationId xmlns:a16="http://schemas.microsoft.com/office/drawing/2014/main" id="{5E8D491F-CC7C-41F6-B5F8-377C2FCA5B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809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a:extLst>
              <a:ext uri="{FF2B5EF4-FFF2-40B4-BE49-F238E27FC236}">
                <a16:creationId xmlns:a16="http://schemas.microsoft.com/office/drawing/2014/main" id="{EFC70043-A9F5-42E3-B98D-489C2ABBE6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a:extLst>
              <a:ext uri="{FF2B5EF4-FFF2-40B4-BE49-F238E27FC236}">
                <a16:creationId xmlns:a16="http://schemas.microsoft.com/office/drawing/2014/main" id="{83EDC508-4B6F-40F6-BFCF-019B4D65F5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360BCD84-4916-473B-B2F9-AC326BBB4D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a:extLst>
              <a:ext uri="{FF2B5EF4-FFF2-40B4-BE49-F238E27FC236}">
                <a16:creationId xmlns:a16="http://schemas.microsoft.com/office/drawing/2014/main" id="{DC6E70D8-6AB6-4067-965C-C3AEBA7F3E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a:extLst>
              <a:ext uri="{FF2B5EF4-FFF2-40B4-BE49-F238E27FC236}">
                <a16:creationId xmlns:a16="http://schemas.microsoft.com/office/drawing/2014/main" id="{3D54E31D-8311-4A82-899D-1986371A08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4337" name="Picture 1">
            <a:extLst>
              <a:ext uri="{FF2B5EF4-FFF2-40B4-BE49-F238E27FC236}">
                <a16:creationId xmlns:a16="http://schemas.microsoft.com/office/drawing/2014/main" id="{C4D2ACC9-A5E0-4EE8-9008-546A127D3D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738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BigM</a:t>
            </a:r>
            <a:r>
              <a:rPr lang="en-US" dirty="0"/>
              <a:t>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Or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simplex tableau is optimal.  But the artificial variable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5</m:t>
                        </m:r>
                      </m:sub>
                    </m:sSub>
                    <m:r>
                      <a:rPr lang="en-US" b="0" i="1" smtClean="0">
                        <a:latin typeface="Cambria Math" panose="02040503050406030204" pitchFamily="18" charset="0"/>
                      </a:rPr>
                      <m:t>&gt;0</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The original LP is infeasible.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817C3FB-F80C-4277-83F3-9E626E8EF7ED}"/>
              </a:ext>
            </a:extLst>
          </p:cNvPr>
          <p:cNvPicPr>
            <a:picLocks noChangeAspect="1"/>
          </p:cNvPicPr>
          <p:nvPr/>
        </p:nvPicPr>
        <p:blipFill>
          <a:blip r:embed="rId3"/>
          <a:stretch>
            <a:fillRect/>
          </a:stretch>
        </p:blipFill>
        <p:spPr>
          <a:xfrm>
            <a:off x="936126" y="2157637"/>
            <a:ext cx="10319747" cy="2714182"/>
          </a:xfrm>
          <a:prstGeom prst="rect">
            <a:avLst/>
          </a:prstGeom>
        </p:spPr>
      </p:pic>
    </p:spTree>
    <p:extLst>
      <p:ext uri="{BB962C8B-B14F-4D97-AF65-F5344CB8AC3E}">
        <p14:creationId xmlns:p14="http://schemas.microsoft.com/office/powerpoint/2010/main" val="9930730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BigM</a:t>
            </a:r>
            <a:r>
              <a:rPr lang="en-US" dirty="0"/>
              <a:t> Method</a:t>
            </a:r>
          </a:p>
        </p:txBody>
      </p:sp>
      <p:pic>
        <p:nvPicPr>
          <p:cNvPr id="4" name="Content Placeholder 3">
            <a:extLst>
              <a:ext uri="{FF2B5EF4-FFF2-40B4-BE49-F238E27FC236}">
                <a16:creationId xmlns:a16="http://schemas.microsoft.com/office/drawing/2014/main" id="{3491F0AD-6139-4E64-97DE-83692F1C3872}"/>
              </a:ext>
            </a:extLst>
          </p:cNvPr>
          <p:cNvPicPr>
            <a:picLocks noGrp="1" noChangeAspect="1"/>
          </p:cNvPicPr>
          <p:nvPr>
            <p:ph idx="1"/>
          </p:nvPr>
        </p:nvPicPr>
        <p:blipFill>
          <a:blip r:embed="rId2"/>
          <a:stretch>
            <a:fillRect/>
          </a:stretch>
        </p:blipFill>
        <p:spPr>
          <a:xfrm>
            <a:off x="1785930" y="1818148"/>
            <a:ext cx="8809270" cy="4311190"/>
          </a:xfrm>
          <a:prstGeom prst="rect">
            <a:avLst/>
          </a:prstGeom>
        </p:spPr>
      </p:pic>
    </p:spTree>
    <p:extLst>
      <p:ext uri="{BB962C8B-B14F-4D97-AF65-F5344CB8AC3E}">
        <p14:creationId xmlns:p14="http://schemas.microsoft.com/office/powerpoint/2010/main" val="1382450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BigM</a:t>
            </a:r>
            <a:r>
              <a:rPr lang="en-US" dirty="0"/>
              <a:t> Method</a:t>
            </a:r>
          </a:p>
        </p:txBody>
      </p:sp>
      <p:pic>
        <p:nvPicPr>
          <p:cNvPr id="4" name="Content Placeholder 3">
            <a:extLst>
              <a:ext uri="{FF2B5EF4-FFF2-40B4-BE49-F238E27FC236}">
                <a16:creationId xmlns:a16="http://schemas.microsoft.com/office/drawing/2014/main" id="{6F365482-0B3E-4A1E-BBCE-A5811C46E38D}"/>
              </a:ext>
            </a:extLst>
          </p:cNvPr>
          <p:cNvPicPr>
            <a:picLocks noGrp="1" noChangeAspect="1"/>
          </p:cNvPicPr>
          <p:nvPr>
            <p:ph idx="1"/>
          </p:nvPr>
        </p:nvPicPr>
        <p:blipFill>
          <a:blip r:embed="rId2"/>
          <a:stretch>
            <a:fillRect/>
          </a:stretch>
        </p:blipFill>
        <p:spPr>
          <a:xfrm>
            <a:off x="1270918" y="1569973"/>
            <a:ext cx="10434411" cy="2317874"/>
          </a:xfrm>
          <a:prstGeom prst="rect">
            <a:avLst/>
          </a:prstGeom>
        </p:spPr>
      </p:pic>
      <p:sp>
        <p:nvSpPr>
          <p:cNvPr id="5" name="Rectangle 4">
            <a:extLst>
              <a:ext uri="{FF2B5EF4-FFF2-40B4-BE49-F238E27FC236}">
                <a16:creationId xmlns:a16="http://schemas.microsoft.com/office/drawing/2014/main" id="{D9B5FA10-C0D4-4AC2-93E2-46CBA0F11117}"/>
              </a:ext>
            </a:extLst>
          </p:cNvPr>
          <p:cNvSpPr/>
          <p:nvPr/>
        </p:nvSpPr>
        <p:spPr>
          <a:xfrm>
            <a:off x="1371774" y="3617453"/>
            <a:ext cx="2504725" cy="369332"/>
          </a:xfrm>
          <a:prstGeom prst="rect">
            <a:avLst/>
          </a:prstGeom>
        </p:spPr>
        <p:txBody>
          <a:bodyPr wrap="none">
            <a:spAutoFit/>
          </a:bodyPr>
          <a:lstStyle/>
          <a:p>
            <a:r>
              <a:rPr lang="en-US" dirty="0"/>
              <a:t>Starting simplex tableau:</a:t>
            </a:r>
          </a:p>
        </p:txBody>
      </p:sp>
      <p:pic>
        <p:nvPicPr>
          <p:cNvPr id="6" name="Picture 5">
            <a:extLst>
              <a:ext uri="{FF2B5EF4-FFF2-40B4-BE49-F238E27FC236}">
                <a16:creationId xmlns:a16="http://schemas.microsoft.com/office/drawing/2014/main" id="{FEB36AC7-61D5-40AE-B0C4-D83AA83EA609}"/>
              </a:ext>
            </a:extLst>
          </p:cNvPr>
          <p:cNvPicPr>
            <a:picLocks noChangeAspect="1"/>
          </p:cNvPicPr>
          <p:nvPr/>
        </p:nvPicPr>
        <p:blipFill>
          <a:blip r:embed="rId3"/>
          <a:stretch>
            <a:fillRect/>
          </a:stretch>
        </p:blipFill>
        <p:spPr>
          <a:xfrm>
            <a:off x="1156253" y="4094190"/>
            <a:ext cx="10663739" cy="2368816"/>
          </a:xfrm>
          <a:prstGeom prst="rect">
            <a:avLst/>
          </a:prstGeom>
        </p:spPr>
      </p:pic>
    </p:spTree>
    <p:extLst>
      <p:ext uri="{BB962C8B-B14F-4D97-AF65-F5344CB8AC3E}">
        <p14:creationId xmlns:p14="http://schemas.microsoft.com/office/powerpoint/2010/main" val="5400005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BigM</a:t>
            </a:r>
            <a:r>
              <a:rPr lang="en-US" dirty="0"/>
              <a:t>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sz="2600" u="sng" dirty="0"/>
                  <a:t>Iteration 1</a:t>
                </a:r>
                <a:r>
                  <a:rPr lang="en-US" sz="2600" dirty="0"/>
                  <a:t>: Pivot term: 3*;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b="0" i="1" smtClean="0">
                            <a:latin typeface="Cambria Math" panose="02040503050406030204" pitchFamily="18" charset="0"/>
                          </a:rPr>
                          <m:t>1</m:t>
                        </m:r>
                      </m:sub>
                    </m:sSub>
                  </m:oMath>
                </a14:m>
                <a:r>
                  <a:rPr lang="en-US" sz="2600" dirty="0"/>
                  <a:t> -entering variable;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b="0" i="1" smtClean="0">
                            <a:latin typeface="Cambria Math" panose="02040503050406030204" pitchFamily="18" charset="0"/>
                          </a:rPr>
                          <m:t>5</m:t>
                        </m:r>
                      </m:sub>
                    </m:sSub>
                  </m:oMath>
                </a14:m>
                <a:r>
                  <a:rPr lang="en-US" sz="2600" dirty="0"/>
                  <a:t> -leaving variable.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26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431F8DE-2243-493C-B02B-24998867A11F}"/>
              </a:ext>
            </a:extLst>
          </p:cNvPr>
          <p:cNvPicPr>
            <a:picLocks noChangeAspect="1"/>
          </p:cNvPicPr>
          <p:nvPr/>
        </p:nvPicPr>
        <p:blipFill>
          <a:blip r:embed="rId3"/>
          <a:stretch>
            <a:fillRect/>
          </a:stretch>
        </p:blipFill>
        <p:spPr>
          <a:xfrm>
            <a:off x="1186453" y="2863658"/>
            <a:ext cx="10319747" cy="2292403"/>
          </a:xfrm>
          <a:prstGeom prst="rect">
            <a:avLst/>
          </a:prstGeom>
        </p:spPr>
      </p:pic>
    </p:spTree>
    <p:extLst>
      <p:ext uri="{BB962C8B-B14F-4D97-AF65-F5344CB8AC3E}">
        <p14:creationId xmlns:p14="http://schemas.microsoft.com/office/powerpoint/2010/main" val="41583458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BigM</a:t>
            </a:r>
            <a:r>
              <a:rPr lang="en-US" dirty="0"/>
              <a:t>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sz="2600" u="sng" dirty="0"/>
                  <a:t>Iteration 2</a:t>
                </a:r>
                <a:r>
                  <a:rPr lang="en-US" sz="2600" dirty="0"/>
                  <a:t>: Pivot term: 4/3*;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b="0" i="1" smtClean="0">
                            <a:latin typeface="Cambria Math" panose="02040503050406030204" pitchFamily="18" charset="0"/>
                          </a:rPr>
                          <m:t>3</m:t>
                        </m:r>
                      </m:sub>
                    </m:sSub>
                  </m:oMath>
                </a14:m>
                <a:r>
                  <a:rPr lang="en-US" sz="2600" dirty="0"/>
                  <a:t> -entering variable;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b="0" i="1" smtClean="0">
                            <a:latin typeface="Cambria Math" panose="02040503050406030204" pitchFamily="18" charset="0"/>
                          </a:rPr>
                          <m:t>4</m:t>
                        </m:r>
                      </m:sub>
                    </m:sSub>
                  </m:oMath>
                </a14:m>
                <a:r>
                  <a:rPr lang="en-US" sz="2600" dirty="0"/>
                  <a:t> -leaving variable.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266" r="-99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FF095970-FE15-4516-9427-7C173ED17130}"/>
              </a:ext>
            </a:extLst>
          </p:cNvPr>
          <p:cNvPicPr>
            <a:picLocks noChangeAspect="1"/>
          </p:cNvPicPr>
          <p:nvPr/>
        </p:nvPicPr>
        <p:blipFill>
          <a:blip r:embed="rId3"/>
          <a:stretch>
            <a:fillRect/>
          </a:stretch>
        </p:blipFill>
        <p:spPr>
          <a:xfrm>
            <a:off x="936126" y="2743700"/>
            <a:ext cx="10434411" cy="2317874"/>
          </a:xfrm>
          <a:prstGeom prst="rect">
            <a:avLst/>
          </a:prstGeom>
        </p:spPr>
      </p:pic>
    </p:spTree>
    <p:extLst>
      <p:ext uri="{BB962C8B-B14F-4D97-AF65-F5344CB8AC3E}">
        <p14:creationId xmlns:p14="http://schemas.microsoft.com/office/powerpoint/2010/main" val="24069404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BigM</a:t>
            </a:r>
            <a:r>
              <a:rPr lang="en-US" dirty="0"/>
              <a:t>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sz="2600" u="sng" dirty="0"/>
                  <a:t>Iteration 3</a:t>
                </a:r>
                <a:r>
                  <a:rPr lang="en-US" sz="2600" dirty="0"/>
                  <a:t>: Pivot term: 5/4*;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b="0" i="1" smtClean="0">
                            <a:latin typeface="Cambria Math" panose="02040503050406030204" pitchFamily="18" charset="0"/>
                          </a:rPr>
                          <m:t>2</m:t>
                        </m:r>
                      </m:sub>
                    </m:sSub>
                  </m:oMath>
                </a14:m>
                <a:r>
                  <a:rPr lang="en-US" sz="2600" dirty="0"/>
                  <a:t> -entering variable;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b="0" i="1" smtClean="0">
                            <a:latin typeface="Cambria Math" panose="02040503050406030204" pitchFamily="18" charset="0"/>
                          </a:rPr>
                          <m:t>1</m:t>
                        </m:r>
                      </m:sub>
                    </m:sSub>
                  </m:oMath>
                </a14:m>
                <a:r>
                  <a:rPr lang="en-US" sz="2600" dirty="0"/>
                  <a:t> -leaving variable.</a:t>
                </a:r>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r>
                  <a:rPr lang="en-US" sz="2600" dirty="0"/>
                  <a:t>Optimal Solution: </a:t>
                </a:r>
                <a14:m>
                  <m:oMath xmlns:m="http://schemas.openxmlformats.org/officeDocument/2006/math">
                    <m:sSubSup>
                      <m:sSubSupPr>
                        <m:ctrlPr>
                          <a:rPr lang="en-US" sz="2600" i="1" smtClean="0">
                            <a:latin typeface="Cambria Math" panose="02040503050406030204" pitchFamily="18" charset="0"/>
                          </a:rPr>
                        </m:ctrlPr>
                      </m:sSubSupPr>
                      <m:e>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up>
                        <m:r>
                          <a:rPr lang="en-US" sz="2600" b="0" i="1" smtClean="0">
                            <a:latin typeface="Cambria Math" panose="02040503050406030204" pitchFamily="18" charset="0"/>
                          </a:rPr>
                          <m:t>∗</m:t>
                        </m:r>
                      </m:sup>
                    </m:sSubSup>
                    <m:r>
                      <a:rPr lang="en-US" sz="2600" b="0" i="1" smtClean="0">
                        <a:latin typeface="Cambria Math" panose="02040503050406030204" pitchFamily="18" charset="0"/>
                      </a:rPr>
                      <m:t>=0,</m:t>
                    </m:r>
                    <m:sSubSup>
                      <m:sSubSupPr>
                        <m:ctrlPr>
                          <a:rPr lang="en-US" sz="2600" i="1">
                            <a:latin typeface="Cambria Math" panose="02040503050406030204" pitchFamily="18" charset="0"/>
                          </a:rPr>
                        </m:ctrlPr>
                      </m:sSubSupPr>
                      <m:e>
                        <m:r>
                          <a:rPr lang="en-US" sz="2600" i="1">
                            <a:latin typeface="Cambria Math" panose="02040503050406030204" pitchFamily="18" charset="0"/>
                          </a:rPr>
                          <m:t>𝑥</m:t>
                        </m:r>
                      </m:e>
                      <m:sub>
                        <m:r>
                          <a:rPr lang="en-US" sz="2600" b="0" i="1" smtClean="0">
                            <a:latin typeface="Cambria Math" panose="02040503050406030204" pitchFamily="18" charset="0"/>
                          </a:rPr>
                          <m:t>2</m:t>
                        </m:r>
                      </m:sub>
                      <m:sup>
                        <m:r>
                          <a:rPr lang="en-US" sz="2600" i="1">
                            <a:latin typeface="Cambria Math" panose="02040503050406030204" pitchFamily="18" charset="0"/>
                          </a:rPr>
                          <m:t>∗</m:t>
                        </m:r>
                      </m:sup>
                    </m:sSubSup>
                    <m:r>
                      <a:rPr lang="en-US" sz="2600" i="1">
                        <a:latin typeface="Cambria Math" panose="02040503050406030204" pitchFamily="18" charset="0"/>
                      </a:rPr>
                      <m:t>=</m:t>
                    </m:r>
                    <m:f>
                      <m:fPr>
                        <m:type m:val="skw"/>
                        <m:ctrlPr>
                          <a:rPr lang="en-US" sz="2600" i="1" smtClean="0">
                            <a:latin typeface="Cambria Math" panose="02040503050406030204" pitchFamily="18" charset="0"/>
                          </a:rPr>
                        </m:ctrlPr>
                      </m:fPr>
                      <m:num>
                        <m:r>
                          <a:rPr lang="en-US" sz="2600" b="0" i="1" smtClean="0">
                            <a:latin typeface="Cambria Math" panose="02040503050406030204" pitchFamily="18" charset="0"/>
                          </a:rPr>
                          <m:t>2</m:t>
                        </m:r>
                      </m:num>
                      <m:den>
                        <m:r>
                          <a:rPr lang="en-US" sz="2600" b="0" i="1" smtClean="0">
                            <a:latin typeface="Cambria Math" panose="02040503050406030204" pitchFamily="18" charset="0"/>
                          </a:rPr>
                          <m:t>5</m:t>
                        </m:r>
                      </m:den>
                    </m:f>
                    <m:r>
                      <a:rPr lang="en-US" sz="2600" i="1">
                        <a:latin typeface="Cambria Math" panose="02040503050406030204" pitchFamily="18" charset="0"/>
                      </a:rPr>
                      <m:t>,</m:t>
                    </m:r>
                  </m:oMath>
                </a14:m>
                <a:r>
                  <a:rPr lang="en-US" sz="2600" dirty="0"/>
                  <a:t> </a:t>
                </a:r>
                <a14:m>
                  <m:oMath xmlns:m="http://schemas.openxmlformats.org/officeDocument/2006/math">
                    <m:sSubSup>
                      <m:sSubSupPr>
                        <m:ctrlPr>
                          <a:rPr lang="en-US" sz="2600" i="1">
                            <a:latin typeface="Cambria Math" panose="02040503050406030204" pitchFamily="18" charset="0"/>
                          </a:rPr>
                        </m:ctrlPr>
                      </m:sSubSupPr>
                      <m:e>
                        <m:r>
                          <a:rPr lang="en-US" sz="2600" i="1">
                            <a:latin typeface="Cambria Math" panose="02040503050406030204" pitchFamily="18" charset="0"/>
                          </a:rPr>
                          <m:t>𝑥</m:t>
                        </m:r>
                      </m:e>
                      <m:sub>
                        <m:r>
                          <a:rPr lang="en-US" sz="2600" b="0" i="1" smtClean="0">
                            <a:latin typeface="Cambria Math" panose="02040503050406030204" pitchFamily="18" charset="0"/>
                          </a:rPr>
                          <m:t>3</m:t>
                        </m:r>
                      </m:sub>
                      <m:sup>
                        <m:r>
                          <a:rPr lang="en-US" sz="2600" i="1">
                            <a:latin typeface="Cambria Math" panose="02040503050406030204" pitchFamily="18" charset="0"/>
                          </a:rPr>
                          <m:t>∗</m:t>
                        </m:r>
                      </m:sup>
                    </m:sSubSup>
                    <m:r>
                      <a:rPr lang="en-US" sz="2600" i="1">
                        <a:latin typeface="Cambria Math" panose="02040503050406030204" pitchFamily="18" charset="0"/>
                      </a:rPr>
                      <m:t>=</m:t>
                    </m:r>
                    <m:f>
                      <m:fPr>
                        <m:type m:val="skw"/>
                        <m:ctrlPr>
                          <a:rPr lang="en-US" sz="2600" i="1" smtClean="0">
                            <a:latin typeface="Cambria Math" panose="02040503050406030204" pitchFamily="18" charset="0"/>
                          </a:rPr>
                        </m:ctrlPr>
                      </m:fPr>
                      <m:num>
                        <m:r>
                          <a:rPr lang="en-US" sz="2600" b="0" i="1" smtClean="0">
                            <a:latin typeface="Cambria Math" panose="02040503050406030204" pitchFamily="18" charset="0"/>
                          </a:rPr>
                          <m:t>9</m:t>
                        </m:r>
                      </m:num>
                      <m:den>
                        <m:r>
                          <a:rPr lang="en-US" sz="2600" b="0" i="1" smtClean="0">
                            <a:latin typeface="Cambria Math" panose="02040503050406030204" pitchFamily="18" charset="0"/>
                          </a:rPr>
                          <m:t>5</m:t>
                        </m:r>
                      </m:den>
                    </m:f>
                    <m:r>
                      <a:rPr lang="en-US" sz="2600" i="1">
                        <a:latin typeface="Cambria Math" panose="02040503050406030204" pitchFamily="18" charset="0"/>
                      </a:rPr>
                      <m:t>, </m:t>
                    </m:r>
                  </m:oMath>
                </a14:m>
                <a:r>
                  <a:rPr lang="en-US" sz="2600" dirty="0"/>
                  <a:t>with </a:t>
                </a:r>
                <a:r>
                  <a:rPr lang="en-US" sz="2600" i="1" dirty="0"/>
                  <a:t>Z</a:t>
                </a:r>
                <a:r>
                  <a:rPr lang="en-US" sz="2600" dirty="0"/>
                  <a:t>* = 11/5.</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058" t="-2266" r="-881"/>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528D8BF6-92C7-47C0-8F45-E69CA8C1EA0E}"/>
              </a:ext>
            </a:extLst>
          </p:cNvPr>
          <p:cNvPicPr>
            <a:picLocks noChangeAspect="1"/>
          </p:cNvPicPr>
          <p:nvPr/>
        </p:nvPicPr>
        <p:blipFill>
          <a:blip r:embed="rId4"/>
          <a:stretch>
            <a:fillRect/>
          </a:stretch>
        </p:blipFill>
        <p:spPr>
          <a:xfrm>
            <a:off x="936126" y="2700836"/>
            <a:ext cx="10434411" cy="2317874"/>
          </a:xfrm>
          <a:prstGeom prst="rect">
            <a:avLst/>
          </a:prstGeom>
        </p:spPr>
      </p:pic>
      <p:pic>
        <p:nvPicPr>
          <p:cNvPr id="16391" name="Picture 7">
            <a:extLst>
              <a:ext uri="{FF2B5EF4-FFF2-40B4-BE49-F238E27FC236}">
                <a16:creationId xmlns:a16="http://schemas.microsoft.com/office/drawing/2014/main" id="{6C335FFF-5293-4784-A912-EC5FADA385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809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a:extLst>
              <a:ext uri="{FF2B5EF4-FFF2-40B4-BE49-F238E27FC236}">
                <a16:creationId xmlns:a16="http://schemas.microsoft.com/office/drawing/2014/main" id="{2139ADAB-87FE-42E3-A5C9-65BCA97192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a:extLst>
              <a:ext uri="{FF2B5EF4-FFF2-40B4-BE49-F238E27FC236}">
                <a16:creationId xmlns:a16="http://schemas.microsoft.com/office/drawing/2014/main" id="{434416C2-7E51-40E6-B142-D9D10136D1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B811CA82-4B8B-4404-B069-769A517871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a:extLst>
              <a:ext uri="{FF2B5EF4-FFF2-40B4-BE49-F238E27FC236}">
                <a16:creationId xmlns:a16="http://schemas.microsoft.com/office/drawing/2014/main" id="{19CDDC95-2F38-4097-AC0D-AC097E2310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a:extLst>
              <a:ext uri="{FF2B5EF4-FFF2-40B4-BE49-F238E27FC236}">
                <a16:creationId xmlns:a16="http://schemas.microsoft.com/office/drawing/2014/main" id="{8A95E57F-127A-406E-8004-FBE11E1A14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6385" name="Picture 1">
            <a:extLst>
              <a:ext uri="{FF2B5EF4-FFF2-40B4-BE49-F238E27FC236}">
                <a16:creationId xmlns:a16="http://schemas.microsoft.com/office/drawing/2014/main" id="{4211775B-6240-459E-BB2E-131D643F3E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2265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BigM</a:t>
            </a:r>
            <a:r>
              <a:rPr lang="en-US" dirty="0"/>
              <a:t> Method</a:t>
            </a:r>
          </a:p>
        </p:txBody>
      </p:sp>
      <p:pic>
        <p:nvPicPr>
          <p:cNvPr id="10" name="Content Placeholder 9">
            <a:extLst>
              <a:ext uri="{FF2B5EF4-FFF2-40B4-BE49-F238E27FC236}">
                <a16:creationId xmlns:a16="http://schemas.microsoft.com/office/drawing/2014/main" id="{2DEDFF8A-E037-4E82-ABC1-4E07327D16AD}"/>
              </a:ext>
            </a:extLst>
          </p:cNvPr>
          <p:cNvPicPr>
            <a:picLocks noGrp="1" noChangeAspect="1"/>
          </p:cNvPicPr>
          <p:nvPr>
            <p:ph idx="1"/>
          </p:nvPr>
        </p:nvPicPr>
        <p:blipFill>
          <a:blip r:embed="rId2"/>
          <a:stretch>
            <a:fillRect/>
          </a:stretch>
        </p:blipFill>
        <p:spPr>
          <a:xfrm>
            <a:off x="1481566" y="2199203"/>
            <a:ext cx="7555902" cy="2687122"/>
          </a:xfrm>
          <a:prstGeom prst="rect">
            <a:avLst/>
          </a:prstGeom>
        </p:spPr>
      </p:pic>
      <p:pic>
        <p:nvPicPr>
          <p:cNvPr id="11" name="Picture 10">
            <a:extLst>
              <a:ext uri="{FF2B5EF4-FFF2-40B4-BE49-F238E27FC236}">
                <a16:creationId xmlns:a16="http://schemas.microsoft.com/office/drawing/2014/main" id="{803130FD-43A4-4B67-A0F0-6B7DB64B76F0}"/>
              </a:ext>
            </a:extLst>
          </p:cNvPr>
          <p:cNvPicPr>
            <a:picLocks noChangeAspect="1"/>
          </p:cNvPicPr>
          <p:nvPr/>
        </p:nvPicPr>
        <p:blipFill>
          <a:blip r:embed="rId3"/>
          <a:stretch>
            <a:fillRect/>
          </a:stretch>
        </p:blipFill>
        <p:spPr>
          <a:xfrm>
            <a:off x="5472541" y="2199203"/>
            <a:ext cx="7555902" cy="2687122"/>
          </a:xfrm>
          <a:prstGeom prst="rect">
            <a:avLst/>
          </a:prstGeom>
        </p:spPr>
      </p:pic>
    </p:spTree>
    <p:extLst>
      <p:ext uri="{BB962C8B-B14F-4D97-AF65-F5344CB8AC3E}">
        <p14:creationId xmlns:p14="http://schemas.microsoft.com/office/powerpoint/2010/main" val="1247602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0" indent="0">
                  <a:buNone/>
                </a:pPr>
                <a:r>
                  <a:rPr lang="en-US" u="sng" dirty="0"/>
                  <a:t>Example 3</a:t>
                </a:r>
                <a:r>
                  <a:rPr lang="en-US" dirty="0"/>
                  <a:t>:  Transportation problem</a:t>
                </a:r>
              </a:p>
              <a:p>
                <a:pPr marL="0" indent="0">
                  <a:buNone/>
                </a:pPr>
                <a:endParaRPr lang="en-US" dirty="0"/>
              </a:p>
              <a:p>
                <a:pPr marL="0" indent="0">
                  <a:buNone/>
                </a:pPr>
                <a:r>
                  <a:rPr lang="en-US" dirty="0"/>
                  <a:t>There are </a:t>
                </a:r>
                <a:r>
                  <a:rPr lang="en-US" i="1" dirty="0"/>
                  <a:t>m</a:t>
                </a:r>
                <a:r>
                  <a:rPr lang="en-US" dirty="0"/>
                  <a:t> suppliers and </a:t>
                </a:r>
                <a:r>
                  <a:rPr lang="en-US" i="1" dirty="0"/>
                  <a:t>n</a:t>
                </a:r>
                <a:r>
                  <a:rPr lang="en-US" dirty="0"/>
                  <a:t> customers.  </a:t>
                </a:r>
              </a:p>
              <a:p>
                <a:pPr marL="0" indent="0">
                  <a:buNone/>
                </a:pPr>
                <a:r>
                  <a:rPr lang="en-US" dirty="0"/>
                  <a:t>Supply capacity of supplier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=1,2,…,</m:t>
                    </m:r>
                    <m:r>
                      <a:rPr lang="en-US" i="1">
                        <a:latin typeface="Cambria Math" panose="02040503050406030204" pitchFamily="18" charset="0"/>
                      </a:rPr>
                      <m:t>𝑚</m:t>
                    </m:r>
                    <m:r>
                      <a:rPr lang="en-US" i="1">
                        <a:latin typeface="Cambria Math" panose="02040503050406030204" pitchFamily="18" charset="0"/>
                      </a:rPr>
                      <m:t>)</m:t>
                    </m:r>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𝑠</m:t>
                        </m:r>
                      </m:e>
                      <m:sub>
                        <m:r>
                          <a:rPr lang="en-US" i="1" dirty="0">
                            <a:latin typeface="Cambria Math" panose="02040503050406030204" pitchFamily="18" charset="0"/>
                          </a:rPr>
                          <m:t>𝑖</m:t>
                        </m:r>
                      </m:sub>
                    </m:sSub>
                  </m:oMath>
                </a14:m>
                <a:r>
                  <a:rPr lang="en-US" dirty="0"/>
                  <a:t>   </a:t>
                </a:r>
              </a:p>
              <a:p>
                <a:pPr marL="0" indent="0">
                  <a:buNone/>
                </a:pPr>
                <a:r>
                  <a:rPr lang="en-US" dirty="0"/>
                  <a:t>Demand of customer </a:t>
                </a:r>
                <a14:m>
                  <m:oMath xmlns:m="http://schemas.openxmlformats.org/officeDocument/2006/math">
                    <m:r>
                      <a:rPr lang="en-US" i="1">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 (</m:t>
                    </m:r>
                    <m:r>
                      <a:rPr lang="en-US" b="0" i="1" smtClean="0">
                        <a:latin typeface="Cambria Math" panose="02040503050406030204" pitchFamily="18" charset="0"/>
                      </a:rPr>
                      <m:t>𝑗</m:t>
                    </m:r>
                    <m:r>
                      <a:rPr lang="en-US" i="1">
                        <a:latin typeface="Cambria Math" panose="02040503050406030204" pitchFamily="18" charset="0"/>
                      </a:rPr>
                      <m:t>=1,2,…,</m:t>
                    </m:r>
                    <m:r>
                      <a:rPr lang="en-US" b="0" i="1" smtClean="0">
                        <a:latin typeface="Cambria Math" panose="02040503050406030204" pitchFamily="18" charset="0"/>
                      </a:rPr>
                      <m:t>𝑛</m:t>
                    </m:r>
                    <m:r>
                      <a:rPr lang="en-US" i="1">
                        <a:latin typeface="Cambria Math" panose="02040503050406030204" pitchFamily="18" charset="0"/>
                      </a:rPr>
                      <m:t>)</m:t>
                    </m:r>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𝑑</m:t>
                        </m:r>
                      </m:e>
                      <m:sub>
                        <m:r>
                          <a:rPr lang="en-US" b="0" i="1" dirty="0" smtClean="0">
                            <a:latin typeface="Cambria Math" panose="02040503050406030204" pitchFamily="18" charset="0"/>
                          </a:rPr>
                          <m:t>𝑗</m:t>
                        </m:r>
                      </m:sub>
                    </m:sSub>
                  </m:oMath>
                </a14:m>
                <a:r>
                  <a:rPr lang="en-US" dirty="0"/>
                  <a:t>   </a:t>
                </a:r>
              </a:p>
              <a:p>
                <a:pPr marL="0" indent="0">
                  <a:buNone/>
                </a:pPr>
                <a:r>
                  <a:rPr lang="en-US" dirty="0"/>
                  <a:t>Variable cost of shipping one unit of goods from supplier </a:t>
                </a:r>
                <a:r>
                  <a:rPr lang="en-US" i="1" dirty="0" err="1"/>
                  <a:t>i</a:t>
                </a:r>
                <a:r>
                  <a:rPr lang="en-US" dirty="0"/>
                  <a:t> to customer </a:t>
                </a:r>
                <a:r>
                  <a:rPr lang="en-US" i="1" dirty="0"/>
                  <a:t>j</a:t>
                </a:r>
                <a:r>
                  <a:rPr lang="en-US" dirty="0"/>
                  <a:t> :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𝑖</m:t>
                        </m:r>
                        <m:r>
                          <a:rPr lang="en-US" i="1" dirty="0">
                            <a:latin typeface="Cambria Math" panose="02040503050406030204" pitchFamily="18" charset="0"/>
                          </a:rPr>
                          <m:t>𝑗</m:t>
                        </m:r>
                      </m:sub>
                    </m:sSub>
                  </m:oMath>
                </a14:m>
                <a:r>
                  <a:rPr lang="en-US" dirty="0"/>
                  <a:t> </a:t>
                </a:r>
              </a:p>
              <a:p>
                <a:pPr marL="0" indent="0">
                  <a:buNone/>
                </a:pPr>
                <a:endParaRPr lang="en-US" dirty="0"/>
              </a:p>
              <a:p>
                <a:pPr marL="0" indent="0">
                  <a:buNone/>
                </a:pPr>
                <a:r>
                  <a:rPr lang="en-US" dirty="0"/>
                  <a:t>Determine the shipping plan so as to minimize total transportation cost.</a:t>
                </a: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116" b="-1275"/>
                </a:stretch>
              </a:blipFill>
            </p:spPr>
            <p:txBody>
              <a:bodyPr/>
              <a:lstStyle/>
              <a:p>
                <a:r>
                  <a:rPr lang="en-US">
                    <a:noFill/>
                  </a:rPr>
                  <a:t> </a:t>
                </a:r>
              </a:p>
            </p:txBody>
          </p:sp>
        </mc:Fallback>
      </mc:AlternateContent>
    </p:spTree>
    <p:extLst>
      <p:ext uri="{BB962C8B-B14F-4D97-AF65-F5344CB8AC3E}">
        <p14:creationId xmlns:p14="http://schemas.microsoft.com/office/powerpoint/2010/main" val="11186057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BigM</a:t>
            </a:r>
            <a:r>
              <a:rPr lang="en-US" dirty="0"/>
              <a:t> Method</a:t>
            </a:r>
          </a:p>
        </p:txBody>
      </p:sp>
      <p:pic>
        <p:nvPicPr>
          <p:cNvPr id="4" name="Content Placeholder 3">
            <a:extLst>
              <a:ext uri="{FF2B5EF4-FFF2-40B4-BE49-F238E27FC236}">
                <a16:creationId xmlns:a16="http://schemas.microsoft.com/office/drawing/2014/main" id="{B3EA41E5-93EF-4BFA-B26A-360141CCF2CD}"/>
              </a:ext>
            </a:extLst>
          </p:cNvPr>
          <p:cNvPicPr>
            <a:picLocks noGrp="1" noChangeAspect="1"/>
          </p:cNvPicPr>
          <p:nvPr>
            <p:ph idx="1"/>
          </p:nvPr>
        </p:nvPicPr>
        <p:blipFill>
          <a:blip r:embed="rId2"/>
          <a:stretch>
            <a:fillRect/>
          </a:stretch>
        </p:blipFill>
        <p:spPr>
          <a:xfrm>
            <a:off x="1385582" y="2130458"/>
            <a:ext cx="10319747" cy="3300293"/>
          </a:xfrm>
          <a:prstGeom prst="rect">
            <a:avLst/>
          </a:prstGeom>
        </p:spPr>
      </p:pic>
    </p:spTree>
    <p:extLst>
      <p:ext uri="{BB962C8B-B14F-4D97-AF65-F5344CB8AC3E}">
        <p14:creationId xmlns:p14="http://schemas.microsoft.com/office/powerpoint/2010/main" val="32843528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BigM</a:t>
            </a:r>
            <a:r>
              <a:rPr lang="en-US" dirty="0"/>
              <a:t>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Starting simplex tableau:</a:t>
            </a:r>
          </a:p>
          <a:p>
            <a:pPr marL="0" indent="0">
              <a:buNone/>
            </a:pPr>
            <a:endParaRPr lang="en-US" dirty="0"/>
          </a:p>
        </p:txBody>
      </p:sp>
      <p:pic>
        <p:nvPicPr>
          <p:cNvPr id="4" name="Picture 3">
            <a:extLst>
              <a:ext uri="{FF2B5EF4-FFF2-40B4-BE49-F238E27FC236}">
                <a16:creationId xmlns:a16="http://schemas.microsoft.com/office/drawing/2014/main" id="{1B2C2B4E-3F61-4D11-AD08-2AA56751ABBF}"/>
              </a:ext>
            </a:extLst>
          </p:cNvPr>
          <p:cNvPicPr>
            <a:picLocks noChangeAspect="1"/>
          </p:cNvPicPr>
          <p:nvPr/>
        </p:nvPicPr>
        <p:blipFill>
          <a:blip r:embed="rId2"/>
          <a:stretch>
            <a:fillRect/>
          </a:stretch>
        </p:blipFill>
        <p:spPr>
          <a:xfrm>
            <a:off x="850398" y="2612771"/>
            <a:ext cx="10549075" cy="3373633"/>
          </a:xfrm>
          <a:prstGeom prst="rect">
            <a:avLst/>
          </a:prstGeom>
        </p:spPr>
      </p:pic>
    </p:spTree>
    <p:extLst>
      <p:ext uri="{BB962C8B-B14F-4D97-AF65-F5344CB8AC3E}">
        <p14:creationId xmlns:p14="http://schemas.microsoft.com/office/powerpoint/2010/main" val="37557068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BigM</a:t>
            </a:r>
            <a:r>
              <a:rPr lang="en-US" dirty="0"/>
              <a:t>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sz="2600" u="sng" dirty="0"/>
              <a:t>Iteration 1</a:t>
            </a:r>
            <a:r>
              <a:rPr lang="en-US" sz="2600" dirty="0"/>
              <a:t>: Pivot term: 1* (or 2*)</a:t>
            </a:r>
          </a:p>
          <a:p>
            <a:pPr marL="0" indent="0">
              <a:buNone/>
            </a:pPr>
            <a:endParaRPr lang="en-US" dirty="0"/>
          </a:p>
        </p:txBody>
      </p:sp>
      <p:pic>
        <p:nvPicPr>
          <p:cNvPr id="4" name="Picture 3">
            <a:extLst>
              <a:ext uri="{FF2B5EF4-FFF2-40B4-BE49-F238E27FC236}">
                <a16:creationId xmlns:a16="http://schemas.microsoft.com/office/drawing/2014/main" id="{08E77134-85A8-44B6-9061-AE8539511709}"/>
              </a:ext>
            </a:extLst>
          </p:cNvPr>
          <p:cNvPicPr>
            <a:picLocks noChangeAspect="1"/>
          </p:cNvPicPr>
          <p:nvPr/>
        </p:nvPicPr>
        <p:blipFill>
          <a:blip r:embed="rId2"/>
          <a:stretch>
            <a:fillRect/>
          </a:stretch>
        </p:blipFill>
        <p:spPr>
          <a:xfrm>
            <a:off x="1186453" y="2626552"/>
            <a:ext cx="10319747" cy="3300293"/>
          </a:xfrm>
          <a:prstGeom prst="rect">
            <a:avLst/>
          </a:prstGeom>
        </p:spPr>
      </p:pic>
    </p:spTree>
    <p:extLst>
      <p:ext uri="{BB962C8B-B14F-4D97-AF65-F5344CB8AC3E}">
        <p14:creationId xmlns:p14="http://schemas.microsoft.com/office/powerpoint/2010/main" val="41862414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BigM</a:t>
            </a:r>
            <a:r>
              <a:rPr lang="en-US" dirty="0"/>
              <a:t> Method</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sz="2600" u="sng" dirty="0"/>
              <a:t>Iteration 2</a:t>
            </a:r>
            <a:r>
              <a:rPr lang="en-US" sz="2600" dirty="0"/>
              <a:t>: Pivot term: 1* </a:t>
            </a:r>
          </a:p>
          <a:p>
            <a:pPr marL="0" indent="0">
              <a:buNone/>
            </a:pPr>
            <a:endParaRPr lang="en-US" dirty="0"/>
          </a:p>
        </p:txBody>
      </p:sp>
      <p:pic>
        <p:nvPicPr>
          <p:cNvPr id="4" name="Picture 3">
            <a:extLst>
              <a:ext uri="{FF2B5EF4-FFF2-40B4-BE49-F238E27FC236}">
                <a16:creationId xmlns:a16="http://schemas.microsoft.com/office/drawing/2014/main" id="{C3484BF3-108E-4136-835A-794A2E1757C8}"/>
              </a:ext>
            </a:extLst>
          </p:cNvPr>
          <p:cNvPicPr>
            <a:picLocks noChangeAspect="1"/>
          </p:cNvPicPr>
          <p:nvPr/>
        </p:nvPicPr>
        <p:blipFill>
          <a:blip r:embed="rId2"/>
          <a:stretch>
            <a:fillRect/>
          </a:stretch>
        </p:blipFill>
        <p:spPr>
          <a:xfrm>
            <a:off x="907550" y="2569400"/>
            <a:ext cx="10549075" cy="3373633"/>
          </a:xfrm>
          <a:prstGeom prst="rect">
            <a:avLst/>
          </a:prstGeom>
        </p:spPr>
      </p:pic>
    </p:spTree>
    <p:extLst>
      <p:ext uri="{BB962C8B-B14F-4D97-AF65-F5344CB8AC3E}">
        <p14:creationId xmlns:p14="http://schemas.microsoft.com/office/powerpoint/2010/main" val="13810903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BigM</a:t>
            </a:r>
            <a:r>
              <a:rPr lang="en-US" dirty="0"/>
              <a:t> Method</a:t>
            </a:r>
          </a:p>
        </p:txBody>
      </p:sp>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0" indent="0">
              <a:buNone/>
            </a:pPr>
            <a:r>
              <a:rPr lang="en-US" sz="2600" u="sng" dirty="0"/>
              <a:t>Iteration 3</a:t>
            </a:r>
            <a:r>
              <a:rPr lang="en-US" sz="2600" dirty="0"/>
              <a:t>: Pivot term: 2*</a:t>
            </a:r>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r>
              <a:rPr lang="en-US" sz="2600" dirty="0"/>
              <a:t> </a:t>
            </a:r>
          </a:p>
          <a:p>
            <a:pPr marL="0" indent="0">
              <a:buNone/>
            </a:pPr>
            <a:endParaRPr lang="en-US" dirty="0"/>
          </a:p>
        </p:txBody>
      </p:sp>
      <p:pic>
        <p:nvPicPr>
          <p:cNvPr id="5" name="Picture 4">
            <a:extLst>
              <a:ext uri="{FF2B5EF4-FFF2-40B4-BE49-F238E27FC236}">
                <a16:creationId xmlns:a16="http://schemas.microsoft.com/office/drawing/2014/main" id="{B8F71852-CB47-4550-87C7-16CDFE6FE415}"/>
              </a:ext>
            </a:extLst>
          </p:cNvPr>
          <p:cNvPicPr>
            <a:picLocks noChangeAspect="1"/>
          </p:cNvPicPr>
          <p:nvPr/>
        </p:nvPicPr>
        <p:blipFill>
          <a:blip r:embed="rId2"/>
          <a:stretch>
            <a:fillRect/>
          </a:stretch>
        </p:blipFill>
        <p:spPr>
          <a:xfrm>
            <a:off x="921478" y="2455103"/>
            <a:ext cx="10377079" cy="3318628"/>
          </a:xfrm>
          <a:prstGeom prst="rect">
            <a:avLst/>
          </a:prstGeom>
        </p:spPr>
      </p:pic>
    </p:spTree>
    <p:extLst>
      <p:ext uri="{BB962C8B-B14F-4D97-AF65-F5344CB8AC3E}">
        <p14:creationId xmlns:p14="http://schemas.microsoft.com/office/powerpoint/2010/main" val="34182120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err="1"/>
              <a:t>BigM</a:t>
            </a:r>
            <a:r>
              <a:rPr lang="en-US" dirty="0"/>
              <a:t>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Optimal Solution: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3</m:t>
                        </m:r>
                      </m:sub>
                      <m:sup>
                        <m:r>
                          <a:rPr lang="en-US" i="1">
                            <a:latin typeface="Cambria Math" panose="02040503050406030204" pitchFamily="18" charset="0"/>
                          </a:rPr>
                          <m:t>∗</m:t>
                        </m:r>
                      </m:sup>
                    </m:sSubSup>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 </m:t>
                    </m:r>
                  </m:oMath>
                </a14:m>
                <a:r>
                  <a:rPr lang="en-US" dirty="0"/>
                  <a:t>with </a:t>
                </a:r>
                <a:r>
                  <a:rPr lang="en-US" i="1" dirty="0"/>
                  <a:t>Z</a:t>
                </a:r>
                <a:r>
                  <a:rPr lang="en-US" dirty="0"/>
                  <a:t>* = -4.</a:t>
                </a:r>
              </a:p>
              <a:p>
                <a:pPr marL="0" indent="0">
                  <a:buNone/>
                </a:pPr>
                <a:endParaRPr lang="en-US" dirty="0"/>
              </a:p>
              <a:p>
                <a:pPr marL="0" indent="0" algn="just">
                  <a:buNone/>
                </a:pPr>
                <a:r>
                  <a:rPr lang="en-US" dirty="0"/>
                  <a:t>Note that the information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7</m:t>
                        </m:r>
                      </m:sub>
                    </m:sSub>
                    <m:r>
                      <a:rPr lang="en-US" i="1">
                        <a:latin typeface="Cambria Math" panose="02040503050406030204" pitchFamily="18" charset="0"/>
                      </a:rPr>
                      <m:t>=</m:t>
                    </m:r>
                  </m:oMath>
                </a14:m>
                <a:r>
                  <a:rPr lang="en-US" dirty="0"/>
                  <a:t>0 in the final simplex tableau is redundant (This must be satisfied!)</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31179361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 Case in Simplex Method Application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There are four special cases:</a:t>
            </a:r>
          </a:p>
          <a:p>
            <a:pPr marL="0" indent="0">
              <a:buNone/>
            </a:pPr>
            <a:endParaRPr lang="en-US" dirty="0"/>
          </a:p>
          <a:p>
            <a:pPr lvl="1"/>
            <a:r>
              <a:rPr lang="en-US" sz="2800" dirty="0">
                <a:solidFill>
                  <a:srgbClr val="FF0000"/>
                </a:solidFill>
              </a:rPr>
              <a:t>	Degeneracy</a:t>
            </a:r>
          </a:p>
          <a:p>
            <a:pPr lvl="1"/>
            <a:r>
              <a:rPr lang="en-US" sz="2800" dirty="0">
                <a:solidFill>
                  <a:srgbClr val="FF0000"/>
                </a:solidFill>
              </a:rPr>
              <a:t>	Alternative optima</a:t>
            </a:r>
          </a:p>
          <a:p>
            <a:pPr lvl="1"/>
            <a:r>
              <a:rPr lang="en-US" sz="2800" dirty="0">
                <a:solidFill>
                  <a:srgbClr val="FF0000"/>
                </a:solidFill>
              </a:rPr>
              <a:t>	Unbounded solutions</a:t>
            </a:r>
          </a:p>
          <a:p>
            <a:pPr lvl="1"/>
            <a:r>
              <a:rPr lang="en-US" sz="2800" dirty="0">
                <a:solidFill>
                  <a:srgbClr val="FF0000"/>
                </a:solidFill>
              </a:rPr>
              <a:t>	Infeasible solutions</a:t>
            </a:r>
          </a:p>
          <a:p>
            <a:pPr marL="0" indent="0">
              <a:buNone/>
            </a:pPr>
            <a:endParaRPr lang="en-US" dirty="0"/>
          </a:p>
        </p:txBody>
      </p:sp>
    </p:spTree>
    <p:extLst>
      <p:ext uri="{BB962C8B-B14F-4D97-AF65-F5344CB8AC3E}">
        <p14:creationId xmlns:p14="http://schemas.microsoft.com/office/powerpoint/2010/main" val="28163153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Case in Simplex Method Application</a:t>
            </a:r>
            <a:br>
              <a:rPr lang="en-US" dirty="0"/>
            </a:br>
            <a:r>
              <a:rPr lang="en-US" dirty="0">
                <a:solidFill>
                  <a:srgbClr val="0070C0"/>
                </a:solidFill>
              </a:rPr>
              <a:t>Degeneracy</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When the model has at least one redundant constraint, a tie may occur when checking feasibility condition (Step 2) in the application of simplex method.</a:t>
            </a:r>
          </a:p>
          <a:p>
            <a:pPr marL="0" indent="0">
              <a:buNone/>
            </a:pPr>
            <a:endParaRPr lang="en-US" dirty="0"/>
          </a:p>
          <a:p>
            <a:pPr marL="0" indent="0">
              <a:buNone/>
            </a:pPr>
            <a:r>
              <a:rPr lang="en-US" dirty="0"/>
              <a:t>The tie can be broken arbitrarily and this will lead to the fact that at least one basic variable will be zero in the next iteration.  This new solution is said to be </a:t>
            </a:r>
            <a:r>
              <a:rPr lang="en-US" b="1" i="1" dirty="0"/>
              <a:t>degenerate</a:t>
            </a:r>
          </a:p>
          <a:p>
            <a:pPr marL="0" indent="0">
              <a:buNone/>
            </a:pPr>
            <a:endParaRPr lang="en-US" dirty="0"/>
          </a:p>
        </p:txBody>
      </p:sp>
    </p:spTree>
    <p:extLst>
      <p:ext uri="{BB962C8B-B14F-4D97-AF65-F5344CB8AC3E}">
        <p14:creationId xmlns:p14="http://schemas.microsoft.com/office/powerpoint/2010/main" val="37635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Case in Simplex Method Application</a:t>
            </a:r>
            <a:br>
              <a:rPr lang="en-US" dirty="0"/>
            </a:br>
            <a:r>
              <a:rPr lang="en-US" dirty="0">
                <a:solidFill>
                  <a:srgbClr val="0070C0"/>
                </a:solidFill>
              </a:rPr>
              <a:t>Degeneracy</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Example 10</a:t>
            </a:r>
            <a:r>
              <a:rPr lang="en-US" dirty="0"/>
              <a:t>:</a:t>
            </a:r>
          </a:p>
        </p:txBody>
      </p:sp>
      <p:pic>
        <p:nvPicPr>
          <p:cNvPr id="4" name="Picture 3">
            <a:extLst>
              <a:ext uri="{FF2B5EF4-FFF2-40B4-BE49-F238E27FC236}">
                <a16:creationId xmlns:a16="http://schemas.microsoft.com/office/drawing/2014/main" id="{9F415E03-61AA-4D11-95D4-4441365C64E4}"/>
              </a:ext>
            </a:extLst>
          </p:cNvPr>
          <p:cNvPicPr>
            <a:picLocks noChangeAspect="1"/>
          </p:cNvPicPr>
          <p:nvPr/>
        </p:nvPicPr>
        <p:blipFill>
          <a:blip r:embed="rId2"/>
          <a:stretch>
            <a:fillRect/>
          </a:stretch>
        </p:blipFill>
        <p:spPr>
          <a:xfrm>
            <a:off x="536907" y="2643188"/>
            <a:ext cx="10615252" cy="2600329"/>
          </a:xfrm>
          <a:prstGeom prst="rect">
            <a:avLst/>
          </a:prstGeom>
        </p:spPr>
      </p:pic>
    </p:spTree>
    <p:extLst>
      <p:ext uri="{BB962C8B-B14F-4D97-AF65-F5344CB8AC3E}">
        <p14:creationId xmlns:p14="http://schemas.microsoft.com/office/powerpoint/2010/main" val="10497802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Case in Simplex Method Application</a:t>
            </a:r>
            <a:br>
              <a:rPr lang="en-US" dirty="0"/>
            </a:br>
            <a:r>
              <a:rPr lang="en-US" dirty="0">
                <a:solidFill>
                  <a:srgbClr val="0070C0"/>
                </a:solidFill>
              </a:rPr>
              <a:t>Degeneracy</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Starting simplex tableau:</a:t>
            </a:r>
          </a:p>
          <a:p>
            <a:pPr marL="0" indent="0">
              <a:buNone/>
            </a:pPr>
            <a:endParaRPr lang="en-US" dirty="0"/>
          </a:p>
        </p:txBody>
      </p:sp>
      <p:pic>
        <p:nvPicPr>
          <p:cNvPr id="4" name="Picture 3">
            <a:extLst>
              <a:ext uri="{FF2B5EF4-FFF2-40B4-BE49-F238E27FC236}">
                <a16:creationId xmlns:a16="http://schemas.microsoft.com/office/drawing/2014/main" id="{7FCC1DEF-69D1-4CD5-970B-18062BD4E7B2}"/>
              </a:ext>
            </a:extLst>
          </p:cNvPr>
          <p:cNvPicPr>
            <a:picLocks noChangeAspect="1"/>
          </p:cNvPicPr>
          <p:nvPr/>
        </p:nvPicPr>
        <p:blipFill>
          <a:blip r:embed="rId2"/>
          <a:stretch>
            <a:fillRect/>
          </a:stretch>
        </p:blipFill>
        <p:spPr>
          <a:xfrm>
            <a:off x="685800" y="2743700"/>
            <a:ext cx="10377079" cy="2305138"/>
          </a:xfrm>
          <a:prstGeom prst="rect">
            <a:avLst/>
          </a:prstGeom>
        </p:spPr>
      </p:pic>
    </p:spTree>
    <p:extLst>
      <p:ext uri="{BB962C8B-B14F-4D97-AF65-F5344CB8AC3E}">
        <p14:creationId xmlns:p14="http://schemas.microsoft.com/office/powerpoint/2010/main" val="2234180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0" indent="0">
                  <a:buNone/>
                </a:pPr>
                <a:r>
                  <a:rPr lang="en-US" dirty="0"/>
                  <a:t>Denote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r>
                          <a:rPr lang="en-US" i="1">
                            <a:latin typeface="Cambria Math" panose="02040503050406030204" pitchFamily="18" charset="0"/>
                          </a:rPr>
                          <m:t>𝑗</m:t>
                        </m:r>
                      </m:sub>
                    </m:sSub>
                    <m:r>
                      <a:rPr lang="en-US" i="1">
                        <a:latin typeface="Cambria Math" panose="02040503050406030204" pitchFamily="18" charset="0"/>
                      </a:rPr>
                      <m:t> (</m:t>
                    </m:r>
                    <m:r>
                      <a:rPr lang="en-US" b="0" i="1" smtClean="0">
                        <a:latin typeface="Cambria Math" panose="02040503050406030204" pitchFamily="18" charset="0"/>
                      </a:rPr>
                      <m:t>𝑖</m:t>
                    </m:r>
                    <m:r>
                      <a:rPr lang="en-US" i="1">
                        <a:latin typeface="Cambria Math" panose="02040503050406030204" pitchFamily="18" charset="0"/>
                      </a:rPr>
                      <m:t>=1,2,..,</m:t>
                    </m:r>
                    <m:r>
                      <a:rPr lang="en-US" b="0" i="1" smtClean="0">
                        <a:latin typeface="Cambria Math" panose="02040503050406030204" pitchFamily="18" charset="0"/>
                      </a:rPr>
                      <m:t>𝑚</m:t>
                    </m:r>
                    <m:r>
                      <a:rPr lang="en-US" b="0" i="1" smtClean="0">
                        <a:latin typeface="Cambria Math" panose="02040503050406030204" pitchFamily="18" charset="0"/>
                      </a:rPr>
                      <m:t>; </m:t>
                    </m:r>
                    <m:r>
                      <a:rPr lang="en-US" i="1">
                        <a:latin typeface="Cambria Math" panose="02040503050406030204" pitchFamily="18" charset="0"/>
                      </a:rPr>
                      <m:t>𝑗</m:t>
                    </m:r>
                    <m:r>
                      <a:rPr lang="en-US" i="1">
                        <a:latin typeface="Cambria Math" panose="02040503050406030204" pitchFamily="18" charset="0"/>
                      </a:rPr>
                      <m:t>=1,2,..,</m:t>
                    </m:r>
                    <m:r>
                      <a:rPr lang="en-US" i="1">
                        <a:latin typeface="Cambria Math" panose="02040503050406030204" pitchFamily="18" charset="0"/>
                      </a:rPr>
                      <m:t>𝑛</m:t>
                    </m:r>
                    <m:r>
                      <a:rPr lang="en-US" i="1">
                        <a:latin typeface="Cambria Math" panose="02040503050406030204" pitchFamily="18" charset="0"/>
                      </a:rPr>
                      <m:t>)</m:t>
                    </m:r>
                  </m:oMath>
                </a14:m>
                <a:r>
                  <a:rPr lang="en-US" dirty="0"/>
                  <a:t>:  : number of units shipped from supplier </a:t>
                </a:r>
                <a:r>
                  <a:rPr lang="en-US" i="1" dirty="0" err="1"/>
                  <a:t>i</a:t>
                </a:r>
                <a:r>
                  <a:rPr lang="en-US" dirty="0"/>
                  <a:t> to customer </a:t>
                </a:r>
                <a:r>
                  <a:rPr lang="en-US" i="1" dirty="0"/>
                  <a:t>j</a:t>
                </a:r>
                <a:r>
                  <a:rPr lang="en-US" dirty="0"/>
                  <a:t>.  </a:t>
                </a:r>
              </a:p>
              <a:p>
                <a:pPr marL="0" indent="0">
                  <a:buNone/>
                </a:pPr>
                <a:endParaRPr lang="en-US" dirty="0"/>
              </a:p>
              <a:p>
                <a:pPr marL="0" indent="0">
                  <a:buNone/>
                </a:pPr>
                <a:r>
                  <a:rPr lang="en-US" u="sng" dirty="0"/>
                  <a:t>Objective Function</a:t>
                </a:r>
                <a:r>
                  <a:rPr lang="en-US" dirty="0"/>
                  <a:t>:	Minimize </a:t>
                </a:r>
                <a14:m>
                  <m:oMath xmlns:m="http://schemas.openxmlformats.org/officeDocument/2006/math">
                    <m:r>
                      <a:rPr lang="en-US" i="1">
                        <a:latin typeface="Cambria Math" panose="02040503050406030204" pitchFamily="18" charset="0"/>
                      </a:rPr>
                      <m:t>𝑍</m:t>
                    </m:r>
                    <m:r>
                      <a:rPr lang="en-US" i="1">
                        <a:latin typeface="Cambria Math" panose="02040503050406030204" pitchFamily="18" charset="0"/>
                      </a:rPr>
                      <m:t>=</m:t>
                    </m:r>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𝑖</m:t>
                                </m:r>
                                <m:r>
                                  <a:rPr lang="en-US" i="1">
                                    <a:latin typeface="Cambria Math" panose="02040503050406030204" pitchFamily="18" charset="0"/>
                                  </a:rPr>
                                  <m:t>𝑗</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r>
                                  <a:rPr lang="en-US" i="1">
                                    <a:latin typeface="Cambria Math" panose="02040503050406030204" pitchFamily="18" charset="0"/>
                                  </a:rPr>
                                  <m:t>𝑗</m:t>
                                </m:r>
                              </m:sub>
                            </m:sSub>
                          </m:e>
                        </m:nary>
                      </m:e>
                    </m:nary>
                    <m:r>
                      <a:rPr lang="en-US" i="1">
                        <a:latin typeface="Cambria Math" panose="02040503050406030204" pitchFamily="18" charset="0"/>
                      </a:rPr>
                      <m:t> </m:t>
                    </m:r>
                  </m:oMath>
                </a14:m>
                <a:r>
                  <a:rPr lang="en-US" dirty="0"/>
                  <a:t>	  </a:t>
                </a:r>
              </a:p>
              <a:p>
                <a:pPr marL="0" indent="0">
                  <a:buNone/>
                </a:pPr>
                <a:r>
                  <a:rPr lang="en-US" u="sng" dirty="0"/>
                  <a:t>Constraints</a:t>
                </a:r>
                <a:r>
                  <a:rPr lang="en-US" dirty="0"/>
                  <a:t>:</a:t>
                </a:r>
              </a:p>
              <a:p>
                <a:pPr marL="0" indent="0">
                  <a:buNone/>
                </a:pPr>
                <a:endParaRPr lang="en-US" dirty="0"/>
              </a:p>
              <a:p>
                <a:pPr marL="0" indent="0">
                  <a:buNone/>
                </a:pPr>
                <a:r>
                  <a:rPr lang="en-US" dirty="0"/>
                  <a:t>* Supply constraints: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𝑖𝑗</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𝑖</m:t>
                            </m:r>
                          </m:sub>
                        </m:sSub>
                      </m:e>
                    </m:nary>
                    <m:r>
                      <a:rPr lang="en-US" i="1">
                        <a:latin typeface="Cambria Math" panose="02040503050406030204" pitchFamily="18" charset="0"/>
                      </a:rPr>
                      <m:t> </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=1,2,…, </m:t>
                    </m:r>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 </m:t>
                    </m:r>
                  </m:oMath>
                </a14:m>
                <a:r>
                  <a:rPr lang="en-US" dirty="0"/>
                  <a:t> 		 </a:t>
                </a:r>
              </a:p>
              <a:p>
                <a:pPr marL="0" indent="0">
                  <a:buNone/>
                </a:pPr>
                <a:r>
                  <a:rPr lang="en-US" dirty="0"/>
                  <a:t>* Demand constraints:	 </a:t>
                </a:r>
                <a14:m>
                  <m:oMath xmlns:m="http://schemas.openxmlformats.org/officeDocument/2006/math">
                    <m:nary>
                      <m:naryPr>
                        <m:chr m:val="∑"/>
                        <m:ctrlPr>
                          <a:rPr lang="en-US" i="1">
                            <a:latin typeface="Cambria Math" panose="02040503050406030204" pitchFamily="18" charset="0"/>
                          </a:rPr>
                        </m:ctrlPr>
                      </m:naryPr>
                      <m:sub>
                        <m:r>
                          <a:rPr lang="en-US" b="0" i="1" smtClean="0">
                            <a:latin typeface="Cambria Math" panose="02040503050406030204" pitchFamily="18" charset="0"/>
                          </a:rPr>
                          <m:t>𝑖</m:t>
                        </m:r>
                        <m:r>
                          <a:rPr lang="en-US" i="1">
                            <a:latin typeface="Cambria Math" panose="02040503050406030204" pitchFamily="18" charset="0"/>
                          </a:rPr>
                          <m:t>=1</m:t>
                        </m:r>
                      </m:sub>
                      <m:sup>
                        <m:r>
                          <a:rPr lang="en-US" b="0" i="1" smtClean="0">
                            <a:latin typeface="Cambria Math" panose="02040503050406030204" pitchFamily="18" charset="0"/>
                          </a:rPr>
                          <m:t>𝑚</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𝑑</m:t>
                            </m:r>
                          </m:e>
                          <m:sub>
                            <m:r>
                              <a:rPr lang="en-US" b="0" i="1" smtClean="0">
                                <a:latin typeface="Cambria Math" panose="02040503050406030204" pitchFamily="18" charset="0"/>
                                <a:ea typeface="Cambria Math" panose="02040503050406030204" pitchFamily="18" charset="0"/>
                              </a:rPr>
                              <m:t>𝑗</m:t>
                            </m:r>
                          </m:sub>
                        </m:sSub>
                      </m:e>
                    </m:nary>
                    <m:r>
                      <a:rPr lang="en-US" i="1">
                        <a:latin typeface="Cambria Math" panose="02040503050406030204" pitchFamily="18" charset="0"/>
                      </a:rPr>
                      <m:t> </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=1,2,…, </m:t>
                    </m:r>
                    <m:r>
                      <a:rPr lang="en-US" b="0" i="1" smtClean="0">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 </m:t>
                    </m:r>
                  </m:oMath>
                </a14:m>
                <a:r>
                  <a:rPr lang="en-US" dirty="0"/>
                  <a:t>	 	 </a:t>
                </a:r>
              </a:p>
              <a:p>
                <a:pPr marL="0" indent="0">
                  <a:buNone/>
                </a:pPr>
                <a:r>
                  <a:rPr lang="en-US" dirty="0"/>
                  <a:t>* Variable constraints: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=1,2,..,</m:t>
                    </m:r>
                    <m:r>
                      <a:rPr lang="en-US" i="1">
                        <a:latin typeface="Cambria Math" panose="02040503050406030204" pitchFamily="18" charset="0"/>
                      </a:rPr>
                      <m:t>𝑚</m:t>
                    </m:r>
                    <m:r>
                      <a:rPr lang="en-US" i="1">
                        <a:latin typeface="Cambria Math" panose="02040503050406030204" pitchFamily="18" charset="0"/>
                      </a:rPr>
                      <m:t>; </m:t>
                    </m:r>
                    <m:r>
                      <a:rPr lang="en-US" i="1">
                        <a:latin typeface="Cambria Math" panose="02040503050406030204" pitchFamily="18" charset="0"/>
                      </a:rPr>
                      <m:t>𝑗</m:t>
                    </m:r>
                    <m:r>
                      <a:rPr lang="en-US" i="1">
                        <a:latin typeface="Cambria Math" panose="02040503050406030204" pitchFamily="18" charset="0"/>
                      </a:rPr>
                      <m:t>=1,2,..,</m:t>
                    </m:r>
                    <m:r>
                      <a:rPr lang="en-US" i="1">
                        <a:latin typeface="Cambria Math" panose="02040503050406030204" pitchFamily="18" charset="0"/>
                      </a:rPr>
                      <m:t>𝑛</m:t>
                    </m:r>
                    <m:r>
                      <a:rPr lang="en-US" i="1">
                        <a:latin typeface="Cambria Math" panose="02040503050406030204" pitchFamily="18" charset="0"/>
                      </a:rPr>
                      <m:t>)</m:t>
                    </m:r>
                  </m:oMath>
                </a14:m>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975"/>
                </a:stretch>
              </a:blipFill>
            </p:spPr>
            <p:txBody>
              <a:bodyPr/>
              <a:lstStyle/>
              <a:p>
                <a:r>
                  <a:rPr lang="en-US">
                    <a:noFill/>
                  </a:rPr>
                  <a:t> </a:t>
                </a:r>
              </a:p>
            </p:txBody>
          </p:sp>
        </mc:Fallback>
      </mc:AlternateContent>
    </p:spTree>
    <p:extLst>
      <p:ext uri="{BB962C8B-B14F-4D97-AF65-F5344CB8AC3E}">
        <p14:creationId xmlns:p14="http://schemas.microsoft.com/office/powerpoint/2010/main" val="39285043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Case in Simplex Method Application</a:t>
            </a:r>
            <a:br>
              <a:rPr lang="en-US" dirty="0"/>
            </a:br>
            <a:r>
              <a:rPr lang="en-US" dirty="0">
                <a:solidFill>
                  <a:srgbClr val="0070C0"/>
                </a:solidFill>
              </a:rPr>
              <a:t>Degeneracy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If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 enters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oMath>
                </a14:m>
                <a:r>
                  <a:rPr lang="en-US" dirty="0"/>
                  <a:t> leaves the basic solution, then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2408"/>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6F8E990F-2807-4FF7-894E-ECFAA84E4394}"/>
              </a:ext>
            </a:extLst>
          </p:cNvPr>
          <p:cNvPicPr>
            <a:picLocks noChangeAspect="1"/>
          </p:cNvPicPr>
          <p:nvPr/>
        </p:nvPicPr>
        <p:blipFill>
          <a:blip r:embed="rId4"/>
          <a:stretch>
            <a:fillRect/>
          </a:stretch>
        </p:blipFill>
        <p:spPr>
          <a:xfrm>
            <a:off x="1019746" y="2743700"/>
            <a:ext cx="10377079" cy="2305138"/>
          </a:xfrm>
          <a:prstGeom prst="rect">
            <a:avLst/>
          </a:prstGeom>
        </p:spPr>
      </p:pic>
      <p:pic>
        <p:nvPicPr>
          <p:cNvPr id="19467" name="Picture 11">
            <a:extLst>
              <a:ext uri="{FF2B5EF4-FFF2-40B4-BE49-F238E27FC236}">
                <a16:creationId xmlns:a16="http://schemas.microsoft.com/office/drawing/2014/main" id="{D6D64E2C-C20D-4900-9863-C67B3040B5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809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a:extLst>
              <a:ext uri="{FF2B5EF4-FFF2-40B4-BE49-F238E27FC236}">
                <a16:creationId xmlns:a16="http://schemas.microsoft.com/office/drawing/2014/main" id="{A0D9FFDF-BD59-40EE-824B-B7EA01EC65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9465" name="Picture 9">
            <a:extLst>
              <a:ext uri="{FF2B5EF4-FFF2-40B4-BE49-F238E27FC236}">
                <a16:creationId xmlns:a16="http://schemas.microsoft.com/office/drawing/2014/main" id="{812E1699-ACCC-49D6-A40F-D11AE015BB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a:extLst>
              <a:ext uri="{FF2B5EF4-FFF2-40B4-BE49-F238E27FC236}">
                <a16:creationId xmlns:a16="http://schemas.microsoft.com/office/drawing/2014/main" id="{412B5565-ECC3-446E-8DB8-6105CF0609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a:extLst>
              <a:ext uri="{FF2B5EF4-FFF2-40B4-BE49-F238E27FC236}">
                <a16:creationId xmlns:a16="http://schemas.microsoft.com/office/drawing/2014/main" id="{06186496-459C-490F-9DEF-BF9CFF5F9E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a:extLst>
              <a:ext uri="{FF2B5EF4-FFF2-40B4-BE49-F238E27FC236}">
                <a16:creationId xmlns:a16="http://schemas.microsoft.com/office/drawing/2014/main" id="{C3C41454-9DE6-4B52-8BD8-F5BB143EE8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1486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Case in Simplex Method Application</a:t>
            </a:r>
            <a:br>
              <a:rPr lang="en-US" dirty="0"/>
            </a:br>
            <a:r>
              <a:rPr lang="en-US" dirty="0">
                <a:solidFill>
                  <a:srgbClr val="0070C0"/>
                </a:solidFill>
              </a:rPr>
              <a:t>Degeneracy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Next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enters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m:t>
                        </m:r>
                      </m:sub>
                    </m:sSub>
                  </m:oMath>
                </a14:m>
                <a:r>
                  <a:rPr lang="en-US" dirty="0"/>
                  <a:t> leaves the basic solution, then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Optimal solution! (but the value of objective function does not change)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240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6F9CFAC-02DA-4769-BFF1-C1822DE026BB}"/>
              </a:ext>
            </a:extLst>
          </p:cNvPr>
          <p:cNvPicPr>
            <a:picLocks noChangeAspect="1"/>
          </p:cNvPicPr>
          <p:nvPr/>
        </p:nvPicPr>
        <p:blipFill>
          <a:blip r:embed="rId4"/>
          <a:stretch>
            <a:fillRect/>
          </a:stretch>
        </p:blipFill>
        <p:spPr>
          <a:xfrm>
            <a:off x="1134050" y="2620771"/>
            <a:ext cx="10319747" cy="2292403"/>
          </a:xfrm>
          <a:prstGeom prst="rect">
            <a:avLst/>
          </a:prstGeom>
        </p:spPr>
      </p:pic>
      <p:pic>
        <p:nvPicPr>
          <p:cNvPr id="20482" name="Object 11">
            <a:extLst>
              <a:ext uri="{FF2B5EF4-FFF2-40B4-BE49-F238E27FC236}">
                <a16:creationId xmlns:a16="http://schemas.microsoft.com/office/drawing/2014/main" id="{01EE70CF-1335-4F89-B7A1-5CC15AF9CA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809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0483" name="Object 10">
            <a:extLst>
              <a:ext uri="{FF2B5EF4-FFF2-40B4-BE49-F238E27FC236}">
                <a16:creationId xmlns:a16="http://schemas.microsoft.com/office/drawing/2014/main" id="{924E2F94-FE12-42EC-A995-9A7DC34BA9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Object 9">
            <a:extLst>
              <a:ext uri="{FF2B5EF4-FFF2-40B4-BE49-F238E27FC236}">
                <a16:creationId xmlns:a16="http://schemas.microsoft.com/office/drawing/2014/main" id="{199CD5C2-2A58-4049-B1DC-AE5220C180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0485" name="Object 8">
            <a:extLst>
              <a:ext uri="{FF2B5EF4-FFF2-40B4-BE49-F238E27FC236}">
                <a16:creationId xmlns:a16="http://schemas.microsoft.com/office/drawing/2014/main" id="{954FB615-7DA4-43FA-B185-45178A53C8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0486" name="Object 7">
            <a:extLst>
              <a:ext uri="{FF2B5EF4-FFF2-40B4-BE49-F238E27FC236}">
                <a16:creationId xmlns:a16="http://schemas.microsoft.com/office/drawing/2014/main" id="{E08836D0-08B5-4A32-A36B-587BDD8E4B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0487" name="Object 6">
            <a:extLst>
              <a:ext uri="{FF2B5EF4-FFF2-40B4-BE49-F238E27FC236}">
                <a16:creationId xmlns:a16="http://schemas.microsoft.com/office/drawing/2014/main" id="{3B46DAE9-802F-4FDA-96EE-AD27537A62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9653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Case in Simplex Method Application</a:t>
            </a:r>
            <a:br>
              <a:rPr lang="en-US" dirty="0"/>
            </a:br>
            <a:r>
              <a:rPr lang="en-US" dirty="0">
                <a:solidFill>
                  <a:srgbClr val="0070C0"/>
                </a:solidFill>
              </a:rPr>
              <a:t>Alternative Optima</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endParaRPr lang="en-US" dirty="0"/>
          </a:p>
          <a:p>
            <a:pPr marL="0" indent="0" algn="just">
              <a:buNone/>
            </a:pPr>
            <a:r>
              <a:rPr lang="en-US" dirty="0"/>
              <a:t>When the objective function is parallel to a </a:t>
            </a:r>
            <a:r>
              <a:rPr lang="en-US" i="1" dirty="0"/>
              <a:t>binding</a:t>
            </a:r>
            <a:r>
              <a:rPr lang="en-US" dirty="0"/>
              <a:t> constraint, the objective function will assume the </a:t>
            </a:r>
            <a:r>
              <a:rPr lang="en-US" i="1" dirty="0"/>
              <a:t>same optimal value</a:t>
            </a:r>
            <a:r>
              <a:rPr lang="en-US" dirty="0"/>
              <a:t>, called alternative optima, at more than one solution point.  In this situation, there is an </a:t>
            </a:r>
            <a:r>
              <a:rPr lang="en-US" i="1" dirty="0"/>
              <a:t>infinity</a:t>
            </a:r>
            <a:r>
              <a:rPr lang="en-US" dirty="0"/>
              <a:t> of such solutions</a:t>
            </a:r>
          </a:p>
          <a:p>
            <a:pPr marL="0" indent="0">
              <a:buNone/>
            </a:pPr>
            <a:endParaRPr lang="en-US" dirty="0"/>
          </a:p>
        </p:txBody>
      </p:sp>
    </p:spTree>
    <p:extLst>
      <p:ext uri="{BB962C8B-B14F-4D97-AF65-F5344CB8AC3E}">
        <p14:creationId xmlns:p14="http://schemas.microsoft.com/office/powerpoint/2010/main" val="20117344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Case in Simplex Method Application</a:t>
            </a:r>
            <a:br>
              <a:rPr lang="en-US" dirty="0"/>
            </a:br>
            <a:r>
              <a:rPr lang="en-US" dirty="0">
                <a:solidFill>
                  <a:srgbClr val="0070C0"/>
                </a:solidFill>
              </a:rPr>
              <a:t>Alternative Optima</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Example 11</a:t>
            </a:r>
            <a:r>
              <a:rPr lang="en-US" dirty="0"/>
              <a:t>:</a:t>
            </a:r>
          </a:p>
        </p:txBody>
      </p:sp>
      <p:pic>
        <p:nvPicPr>
          <p:cNvPr id="4" name="Picture 3">
            <a:extLst>
              <a:ext uri="{FF2B5EF4-FFF2-40B4-BE49-F238E27FC236}">
                <a16:creationId xmlns:a16="http://schemas.microsoft.com/office/drawing/2014/main" id="{9A9A1D2F-4D32-4E40-B4C2-A370DD62D2A9}"/>
              </a:ext>
            </a:extLst>
          </p:cNvPr>
          <p:cNvPicPr>
            <a:picLocks noChangeAspect="1"/>
          </p:cNvPicPr>
          <p:nvPr/>
        </p:nvPicPr>
        <p:blipFill>
          <a:blip r:embed="rId2"/>
          <a:stretch>
            <a:fillRect/>
          </a:stretch>
        </p:blipFill>
        <p:spPr>
          <a:xfrm>
            <a:off x="842344" y="2598205"/>
            <a:ext cx="10215606" cy="2502431"/>
          </a:xfrm>
          <a:prstGeom prst="rect">
            <a:avLst/>
          </a:prstGeom>
        </p:spPr>
      </p:pic>
    </p:spTree>
    <p:extLst>
      <p:ext uri="{BB962C8B-B14F-4D97-AF65-F5344CB8AC3E}">
        <p14:creationId xmlns:p14="http://schemas.microsoft.com/office/powerpoint/2010/main" val="10019716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Case in Simplex Method Application</a:t>
            </a:r>
            <a:br>
              <a:rPr lang="en-US" dirty="0"/>
            </a:br>
            <a:r>
              <a:rPr lang="en-US" dirty="0">
                <a:solidFill>
                  <a:srgbClr val="0070C0"/>
                </a:solidFill>
              </a:rPr>
              <a:t>Alternative Optima</a:t>
            </a:r>
          </a:p>
        </p:txBody>
      </p:sp>
      <p:pic>
        <p:nvPicPr>
          <p:cNvPr id="4" name="Content Placeholder 3">
            <a:extLst>
              <a:ext uri="{FF2B5EF4-FFF2-40B4-BE49-F238E27FC236}">
                <a16:creationId xmlns:a16="http://schemas.microsoft.com/office/drawing/2014/main" id="{041C9C99-640F-419D-A371-44B65262CC33}"/>
              </a:ext>
            </a:extLst>
          </p:cNvPr>
          <p:cNvPicPr>
            <a:picLocks noGrp="1" noChangeAspect="1"/>
          </p:cNvPicPr>
          <p:nvPr>
            <p:ph idx="1"/>
          </p:nvPr>
        </p:nvPicPr>
        <p:blipFill>
          <a:blip r:embed="rId2"/>
          <a:stretch>
            <a:fillRect/>
          </a:stretch>
        </p:blipFill>
        <p:spPr>
          <a:xfrm>
            <a:off x="650371" y="1502064"/>
            <a:ext cx="11122394" cy="5165741"/>
          </a:xfrm>
          <a:prstGeom prst="rect">
            <a:avLst/>
          </a:prstGeom>
        </p:spPr>
      </p:pic>
    </p:spTree>
    <p:extLst>
      <p:ext uri="{BB962C8B-B14F-4D97-AF65-F5344CB8AC3E}">
        <p14:creationId xmlns:p14="http://schemas.microsoft.com/office/powerpoint/2010/main" val="11056533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Case in Simplex Method Application</a:t>
            </a:r>
            <a:br>
              <a:rPr lang="en-US" dirty="0"/>
            </a:br>
            <a:r>
              <a:rPr lang="en-US" dirty="0">
                <a:solidFill>
                  <a:srgbClr val="0070C0"/>
                </a:solidFill>
              </a:rPr>
              <a:t>Alternative Optima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Autofit/>
              </a:bodyPr>
              <a:lstStyle/>
              <a:p>
                <a:pPr marL="0" indent="0" algn="just">
                  <a:buNone/>
                </a:pPr>
                <a:r>
                  <a:rPr lang="en-US" sz="2600" dirty="0"/>
                  <a:t>The optimal solution is reached.  However, it is noted that the coefficient associated with </a:t>
                </a:r>
                <a:r>
                  <a:rPr lang="en-US" sz="2600" dirty="0" err="1"/>
                  <a:t>nonbasic</a:t>
                </a:r>
                <a:r>
                  <a:rPr lang="en-US" sz="2600" dirty="0"/>
                  <a:t> variable </a:t>
                </a:r>
                <a14:m>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Sub>
                  </m:oMath>
                </a14:m>
                <a:r>
                  <a:rPr lang="en-US" sz="2600" dirty="0"/>
                  <a:t> on row 0 is zero.  Hence,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1</m:t>
                        </m:r>
                      </m:sub>
                    </m:sSub>
                  </m:oMath>
                </a14:m>
                <a:r>
                  <a:rPr lang="en-US" sz="2600" dirty="0"/>
                  <a:t> can enter the basic solution without changing the optimal value of </a:t>
                </a:r>
                <a:r>
                  <a:rPr lang="en-US" sz="2600" i="1" dirty="0"/>
                  <a:t>z</a:t>
                </a:r>
                <a:r>
                  <a:rPr lang="en-US" sz="26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058" t="-2266" r="-999"/>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5A5A3A28-8610-4D82-BCEA-939570B8D0FA}"/>
              </a:ext>
            </a:extLst>
          </p:cNvPr>
          <p:cNvPicPr>
            <a:picLocks noChangeAspect="1"/>
          </p:cNvPicPr>
          <p:nvPr/>
        </p:nvPicPr>
        <p:blipFill>
          <a:blip r:embed="rId4"/>
          <a:stretch>
            <a:fillRect/>
          </a:stretch>
        </p:blipFill>
        <p:spPr>
          <a:xfrm>
            <a:off x="921838" y="3435162"/>
            <a:ext cx="10893067" cy="2419758"/>
          </a:xfrm>
          <a:prstGeom prst="rect">
            <a:avLst/>
          </a:prstGeom>
        </p:spPr>
      </p:pic>
      <p:pic>
        <p:nvPicPr>
          <p:cNvPr id="21510" name="Picture 6">
            <a:extLst>
              <a:ext uri="{FF2B5EF4-FFF2-40B4-BE49-F238E27FC236}">
                <a16:creationId xmlns:a16="http://schemas.microsoft.com/office/drawing/2014/main" id="{2E3F39D2-8DEC-4254-9A49-F969122E18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809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id="{B4A5770B-9D48-430C-8871-49CAB834EC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6631A226-FEC6-4673-8B92-9C41C962E5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a:extLst>
              <a:ext uri="{FF2B5EF4-FFF2-40B4-BE49-F238E27FC236}">
                <a16:creationId xmlns:a16="http://schemas.microsoft.com/office/drawing/2014/main" id="{B81C48E2-48B0-4451-A2D5-361285379F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a:extLst>
              <a:ext uri="{FF2B5EF4-FFF2-40B4-BE49-F238E27FC236}">
                <a16:creationId xmlns:a16="http://schemas.microsoft.com/office/drawing/2014/main" id="{16B4B42C-AF54-4824-8C8B-58E7BB1C20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1505" name="Picture 1">
            <a:extLst>
              <a:ext uri="{FF2B5EF4-FFF2-40B4-BE49-F238E27FC236}">
                <a16:creationId xmlns:a16="http://schemas.microsoft.com/office/drawing/2014/main" id="{0FDE2326-02C2-4A99-9429-58A7EDED91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80975" cy="27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6457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Case in Simplex Method Application</a:t>
            </a:r>
            <a:br>
              <a:rPr lang="en-US" dirty="0"/>
            </a:br>
            <a:r>
              <a:rPr lang="en-US" dirty="0">
                <a:solidFill>
                  <a:srgbClr val="0070C0"/>
                </a:solidFill>
              </a:rPr>
              <a:t>Alternative Optima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Actually, any points in the segment connecting the two points </a:t>
                </a:r>
                <a14:m>
                  <m:oMath xmlns:m="http://schemas.openxmlformats.org/officeDocument/2006/math">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1</m:t>
                            </m:r>
                          </m:sup>
                        </m:sSubSup>
                      </m:e>
                    </m:d>
                    <m:r>
                      <a:rPr lang="en-US" b="0" i="1" smtClean="0">
                        <a:latin typeface="Cambria Math" panose="02040503050406030204" pitchFamily="18" charset="0"/>
                      </a:rPr>
                      <m:t>=(0,</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r>
                      <a:rPr lang="en-US" b="0" i="1" smtClean="0">
                        <a:latin typeface="Cambria Math" panose="02040503050406030204" pitchFamily="18" charset="0"/>
                      </a:rPr>
                      <m:t>)</m:t>
                    </m:r>
                  </m:oMath>
                </a14:m>
                <a:r>
                  <a:rPr lang="en-US" dirty="0"/>
                  <a:t> and </a:t>
                </a:r>
                <a14:m>
                  <m:oMath xmlns:m="http://schemas.openxmlformats.org/officeDocument/2006/math">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b="0" i="1" smtClean="0">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2</m:t>
                            </m:r>
                          </m:sub>
                          <m:sup>
                            <m:r>
                              <a:rPr lang="en-US" b="0" i="1" smtClean="0">
                                <a:latin typeface="Cambria Math" panose="02040503050406030204" pitchFamily="18" charset="0"/>
                              </a:rPr>
                              <m:t>2</m:t>
                            </m:r>
                          </m:sup>
                        </m:sSubSup>
                      </m:e>
                    </m:d>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oMath>
                </a14:m>
                <a:r>
                  <a:rPr lang="en-US" dirty="0"/>
                  <a:t>  will give the same objective value.</a:t>
                </a:r>
              </a:p>
              <a:p>
                <a:pPr marL="0" indent="0" algn="just">
                  <a:buNone/>
                </a:pPr>
                <a:endParaRPr lang="en-US" dirty="0"/>
              </a:p>
              <a:p>
                <a:pPr marL="0" indent="0" algn="just">
                  <a:buNone/>
                </a:pPr>
                <a:r>
                  <a:rPr lang="en-US" dirty="0"/>
                  <a:t>Optimal solutions: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2408" r="-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5BAB203D-554B-42AE-A955-0D91649139B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8C3E00AC-F480-4BA2-9E98-9AD4D14DC689}"/>
              </a:ext>
            </a:extLst>
          </p:cNvPr>
          <p:cNvGraphicFramePr>
            <a:graphicFrameLocks noChangeAspect="1"/>
          </p:cNvGraphicFramePr>
          <p:nvPr>
            <p:extLst>
              <p:ext uri="{D42A27DB-BD31-4B8C-83A1-F6EECF244321}">
                <p14:modId xmlns:p14="http://schemas.microsoft.com/office/powerpoint/2010/main" val="2878418212"/>
              </p:ext>
            </p:extLst>
          </p:nvPr>
        </p:nvGraphicFramePr>
        <p:xfrm>
          <a:off x="2996693" y="4367213"/>
          <a:ext cx="6646863" cy="1477962"/>
        </p:xfrm>
        <a:graphic>
          <a:graphicData uri="http://schemas.openxmlformats.org/presentationml/2006/ole">
            <mc:AlternateContent xmlns:mc="http://schemas.openxmlformats.org/markup-compatibility/2006">
              <mc:Choice xmlns:v="urn:schemas-microsoft-com:vml" Requires="v">
                <p:oleObj spid="_x0000_s22567" name="Equation" r:id="rId4" imgW="6642000" imgH="1473120" progId="Equation.DSMT4">
                  <p:embed/>
                </p:oleObj>
              </mc:Choice>
              <mc:Fallback>
                <p:oleObj name="Equation" r:id="rId4" imgW="6642000" imgH="1473120" progId="Equation.DSMT4">
                  <p:embed/>
                  <p:pic>
                    <p:nvPicPr>
                      <p:cNvPr id="0" name="Object 1"/>
                      <p:cNvPicPr>
                        <a:picLocks noChangeAspect="1" noChangeArrowheads="1"/>
                      </p:cNvPicPr>
                      <p:nvPr/>
                    </p:nvPicPr>
                    <p:blipFill>
                      <a:blip r:embed="rId5"/>
                      <a:srcRect/>
                      <a:stretch>
                        <a:fillRect/>
                      </a:stretch>
                    </p:blipFill>
                    <p:spPr bwMode="auto">
                      <a:xfrm>
                        <a:off x="2996693" y="4367213"/>
                        <a:ext cx="6646863" cy="1477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89605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Case in Simplex Method Application</a:t>
            </a:r>
            <a:br>
              <a:rPr lang="en-US" dirty="0"/>
            </a:br>
            <a:r>
              <a:rPr lang="en-US" dirty="0">
                <a:solidFill>
                  <a:srgbClr val="0070C0"/>
                </a:solidFill>
              </a:rPr>
              <a:t>Unbounded Solution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endParaRPr lang="en-US" dirty="0"/>
          </a:p>
          <a:p>
            <a:pPr marL="0" indent="0" algn="just">
              <a:buNone/>
            </a:pPr>
            <a:r>
              <a:rPr lang="en-US" dirty="0"/>
              <a:t>When an LP model is poorly constructed (lack of some necessary constraints), the objective value may increase (in case of maximization) or decrease (in case of minimization) indefinitely</a:t>
            </a:r>
          </a:p>
        </p:txBody>
      </p:sp>
    </p:spTree>
    <p:extLst>
      <p:ext uri="{BB962C8B-B14F-4D97-AF65-F5344CB8AC3E}">
        <p14:creationId xmlns:p14="http://schemas.microsoft.com/office/powerpoint/2010/main" val="7532458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Case in Simplex Method Application</a:t>
            </a:r>
            <a:br>
              <a:rPr lang="en-US" dirty="0"/>
            </a:br>
            <a:r>
              <a:rPr lang="en-US" dirty="0">
                <a:solidFill>
                  <a:srgbClr val="0070C0"/>
                </a:solidFill>
              </a:rPr>
              <a:t>Unbounded Solution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 12</a:t>
            </a:r>
            <a:r>
              <a:rPr lang="en-US" dirty="0"/>
              <a:t>:</a:t>
            </a:r>
          </a:p>
        </p:txBody>
      </p:sp>
      <p:pic>
        <p:nvPicPr>
          <p:cNvPr id="9" name="Picture 8">
            <a:extLst>
              <a:ext uri="{FF2B5EF4-FFF2-40B4-BE49-F238E27FC236}">
                <a16:creationId xmlns:a16="http://schemas.microsoft.com/office/drawing/2014/main" id="{BC197B18-B9DD-439F-9D2B-0C43E2A9AD96}"/>
              </a:ext>
            </a:extLst>
          </p:cNvPr>
          <p:cNvPicPr>
            <a:picLocks noChangeAspect="1"/>
          </p:cNvPicPr>
          <p:nvPr/>
        </p:nvPicPr>
        <p:blipFill>
          <a:blip r:embed="rId2"/>
          <a:stretch>
            <a:fillRect/>
          </a:stretch>
        </p:blipFill>
        <p:spPr>
          <a:xfrm>
            <a:off x="988194" y="2612493"/>
            <a:ext cx="10215611" cy="2502432"/>
          </a:xfrm>
          <a:prstGeom prst="rect">
            <a:avLst/>
          </a:prstGeom>
        </p:spPr>
      </p:pic>
    </p:spTree>
    <p:extLst>
      <p:ext uri="{BB962C8B-B14F-4D97-AF65-F5344CB8AC3E}">
        <p14:creationId xmlns:p14="http://schemas.microsoft.com/office/powerpoint/2010/main" val="40465301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Case in Simplex Method Application</a:t>
            </a:r>
            <a:br>
              <a:rPr lang="en-US" dirty="0"/>
            </a:br>
            <a:r>
              <a:rPr lang="en-US" dirty="0">
                <a:solidFill>
                  <a:srgbClr val="0070C0"/>
                </a:solidFill>
              </a:rPr>
              <a:t>Unbounded Solution</a:t>
            </a:r>
          </a:p>
        </p:txBody>
      </p:sp>
      <p:pic>
        <p:nvPicPr>
          <p:cNvPr id="4" name="Content Placeholder 3">
            <a:extLst>
              <a:ext uri="{FF2B5EF4-FFF2-40B4-BE49-F238E27FC236}">
                <a16:creationId xmlns:a16="http://schemas.microsoft.com/office/drawing/2014/main" id="{00661E9D-6676-4094-99DF-0089DA5A9682}"/>
              </a:ext>
            </a:extLst>
          </p:cNvPr>
          <p:cNvPicPr>
            <a:picLocks noGrp="1" noChangeAspect="1"/>
          </p:cNvPicPr>
          <p:nvPr>
            <p:ph idx="1"/>
          </p:nvPr>
        </p:nvPicPr>
        <p:blipFill>
          <a:blip r:embed="rId2"/>
          <a:stretch>
            <a:fillRect/>
          </a:stretch>
        </p:blipFill>
        <p:spPr>
          <a:xfrm>
            <a:off x="464633" y="1530640"/>
            <a:ext cx="11122394" cy="5165741"/>
          </a:xfrm>
          <a:prstGeom prst="rect">
            <a:avLst/>
          </a:prstGeom>
        </p:spPr>
      </p:pic>
    </p:spTree>
    <p:extLst>
      <p:ext uri="{BB962C8B-B14F-4D97-AF65-F5344CB8AC3E}">
        <p14:creationId xmlns:p14="http://schemas.microsoft.com/office/powerpoint/2010/main" val="244140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Concepts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b="1" u="sng" dirty="0"/>
                  <a:t>Standard form of an LP problem</a:t>
                </a:r>
              </a:p>
              <a:p>
                <a:pPr marL="0" indent="0">
                  <a:buNone/>
                </a:pPr>
                <a:endParaRPr lang="en-US" dirty="0"/>
              </a:p>
              <a:p>
                <a:pPr marL="0" indent="0">
                  <a:buNone/>
                </a:pPr>
                <a:r>
                  <a:rPr lang="en-US" dirty="0"/>
                  <a:t>	Minimize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e>
                    </m:nary>
                  </m:oMath>
                </a14:m>
                <a:endParaRPr lang="en-US" dirty="0"/>
              </a:p>
              <a:p>
                <a:pPr marL="0" indent="0">
                  <a:buNone/>
                </a:pPr>
                <a:r>
                  <a:rPr lang="en-US" dirty="0"/>
                  <a:t>	</a:t>
                </a:r>
                <a:r>
                  <a:rPr lang="en-US" dirty="0" err="1"/>
                  <a:t>s.t.</a:t>
                </a:r>
                <a:r>
                  <a:rPr lang="en-US" dirty="0"/>
                  <a: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i="1">
                                <a:latin typeface="Cambria Math" panose="02040503050406030204" pitchFamily="18" charset="0"/>
                                <a:ea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e>
                    </m:nary>
                    <m:r>
                      <a:rPr lang="en-US" i="1">
                        <a:latin typeface="Cambria Math" panose="02040503050406030204" pitchFamily="18" charset="0"/>
                      </a:rPr>
                      <m:t> </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=1,2,…, </m:t>
                    </m:r>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 </m:t>
                    </m:r>
                  </m:oMath>
                </a14:m>
                <a:r>
                  <a:rPr lang="en-US" dirty="0"/>
                  <a:t>	 </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≥0 </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=1,2,…, </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 </m:t>
                    </m:r>
                  </m:oMath>
                </a14:m>
                <a:r>
                  <a:rPr lang="en-US" dirty="0"/>
                  <a:t>	 </a:t>
                </a:r>
              </a:p>
              <a:p>
                <a:pPr marL="0" indent="0">
                  <a:buNone/>
                </a:pPr>
                <a:endParaRPr lang="en-US" dirty="0"/>
              </a:p>
              <a:p>
                <a:pPr marL="0" indent="0" algn="ctr">
                  <a:buNone/>
                </a:pPr>
                <a:r>
                  <a:rPr lang="en-US" dirty="0"/>
                  <a:t>(Note: some textbooks use “Maximization”)</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21143507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Case in Simplex Method Application</a:t>
            </a:r>
            <a:br>
              <a:rPr lang="en-US" dirty="0"/>
            </a:br>
            <a:r>
              <a:rPr lang="en-US" dirty="0">
                <a:solidFill>
                  <a:srgbClr val="0070C0"/>
                </a:solidFill>
              </a:rPr>
              <a:t>Unbounded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In the last simplex tableau: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=−50−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8D17C5E-9738-40A4-8EBF-38341D8ACBBA}"/>
              </a:ext>
            </a:extLst>
          </p:cNvPr>
          <p:cNvPicPr>
            <a:picLocks noChangeAspect="1"/>
          </p:cNvPicPr>
          <p:nvPr/>
        </p:nvPicPr>
        <p:blipFill>
          <a:blip r:embed="rId3"/>
          <a:stretch>
            <a:fillRect/>
          </a:stretch>
        </p:blipFill>
        <p:spPr>
          <a:xfrm>
            <a:off x="738203" y="2149283"/>
            <a:ext cx="10377079" cy="2305138"/>
          </a:xfrm>
          <a:prstGeom prst="rect">
            <a:avLst/>
          </a:prstGeom>
        </p:spPr>
      </p:pic>
    </p:spTree>
    <p:extLst>
      <p:ext uri="{BB962C8B-B14F-4D97-AF65-F5344CB8AC3E}">
        <p14:creationId xmlns:p14="http://schemas.microsoft.com/office/powerpoint/2010/main" val="14244558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Case in Simplex Method Application</a:t>
            </a:r>
            <a:br>
              <a:rPr lang="en-US" dirty="0"/>
            </a:br>
            <a:r>
              <a:rPr lang="en-US" dirty="0">
                <a:solidFill>
                  <a:srgbClr val="0070C0"/>
                </a:solidFill>
              </a:rPr>
              <a:t>Unbounded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a:bodyPr>
              <a:lstStyle/>
              <a:p>
                <a:pPr algn="just"/>
                <a:r>
                  <a:rPr lang="en-US" dirty="0"/>
                  <a:t>For </a:t>
                </a:r>
                <a:r>
                  <a:rPr lang="en-US" i="1" dirty="0"/>
                  <a:t>z</a:t>
                </a:r>
                <a:r>
                  <a:rPr lang="en-US" dirty="0"/>
                  <a:t> to be minimized,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oMath>
                </a14:m>
                <a:r>
                  <a:rPr lang="en-US" dirty="0"/>
                  <a:t> should be zero.  However,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oMath>
                </a14:m>
                <a:r>
                  <a:rPr lang="en-US" dirty="0"/>
                  <a:t> can increase indefinitely.  In this case, the solution space is unbounded in the direction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oMath>
                </a14:m>
                <a:r>
                  <a:rPr lang="en-US" dirty="0"/>
                  <a:t> and so the objective value.</a:t>
                </a:r>
              </a:p>
              <a:p>
                <a:pPr marL="0" indent="0" algn="just">
                  <a:buNone/>
                </a:pPr>
                <a:endParaRPr lang="en-US" dirty="0"/>
              </a:p>
              <a:p>
                <a:pPr algn="just"/>
                <a:r>
                  <a:rPr lang="en-US" dirty="0"/>
                  <a:t>It is noted that, from the initial simplex tableau, we can see that all the constraint coefficients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r>
                  <a:rPr lang="en-US" dirty="0"/>
                  <a:t> are negative or zero.  Therefore,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r>
                  <a:rPr lang="en-US" dirty="0"/>
                  <a:t> can be increased indefinitely without violating any of the constraints and this will result in an infinite increase in </a:t>
                </a:r>
                <a:r>
                  <a:rPr lang="en-US" i="1" dirty="0"/>
                  <a:t>z</a:t>
                </a:r>
                <a:r>
                  <a:rPr lang="en-US" dirty="0"/>
                  <a:t>.  In this case, the solution space is unbounded in the direction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oMath>
                </a14:m>
                <a:r>
                  <a:rPr lang="en-US" dirty="0"/>
                  <a:t> and so the objective value.</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2266" r="-999"/>
                </a:stretch>
              </a:blipFill>
            </p:spPr>
            <p:txBody>
              <a:bodyPr/>
              <a:lstStyle/>
              <a:p>
                <a:r>
                  <a:rPr lang="en-US">
                    <a:noFill/>
                  </a:rPr>
                  <a:t> </a:t>
                </a:r>
              </a:p>
            </p:txBody>
          </p:sp>
        </mc:Fallback>
      </mc:AlternateContent>
    </p:spTree>
    <p:extLst>
      <p:ext uri="{BB962C8B-B14F-4D97-AF65-F5344CB8AC3E}">
        <p14:creationId xmlns:p14="http://schemas.microsoft.com/office/powerpoint/2010/main" val="13373384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Case in Simplex Method Application</a:t>
            </a:r>
            <a:br>
              <a:rPr lang="en-US" dirty="0"/>
            </a:br>
            <a:r>
              <a:rPr lang="en-US" dirty="0">
                <a:solidFill>
                  <a:srgbClr val="0070C0"/>
                </a:solidFill>
              </a:rPr>
              <a:t>Unbounded Solution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How to recognize unboundedness?  If at any iteration:</a:t>
            </a:r>
          </a:p>
          <a:p>
            <a:pPr marL="0" indent="0" algn="just">
              <a:buNone/>
            </a:pPr>
            <a:endParaRPr lang="en-US" dirty="0"/>
          </a:p>
          <a:p>
            <a:pPr algn="just"/>
            <a:r>
              <a:rPr lang="en-US" dirty="0"/>
              <a:t>All constraint coefficients of any </a:t>
            </a:r>
            <a:r>
              <a:rPr lang="en-US" dirty="0" err="1"/>
              <a:t>nonbasic</a:t>
            </a:r>
            <a:r>
              <a:rPr lang="en-US" dirty="0"/>
              <a:t> variable are zero or negative (unbounded solution space)</a:t>
            </a:r>
          </a:p>
          <a:p>
            <a:pPr algn="just"/>
            <a:r>
              <a:rPr lang="en-US" dirty="0"/>
              <a:t>The corresponding objective coefficient of that variable is also positive (unbounded objective value)</a:t>
            </a:r>
          </a:p>
          <a:p>
            <a:pPr marL="0" indent="0" algn="just">
              <a:buNone/>
            </a:pPr>
            <a:endParaRPr lang="en-US" dirty="0"/>
          </a:p>
        </p:txBody>
      </p:sp>
    </p:spTree>
    <p:extLst>
      <p:ext uri="{BB962C8B-B14F-4D97-AF65-F5344CB8AC3E}">
        <p14:creationId xmlns:p14="http://schemas.microsoft.com/office/powerpoint/2010/main" val="4695490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Case in Simplex Method Application</a:t>
            </a:r>
            <a:br>
              <a:rPr lang="en-US" dirty="0"/>
            </a:br>
            <a:r>
              <a:rPr lang="en-US" dirty="0">
                <a:solidFill>
                  <a:srgbClr val="0070C0"/>
                </a:solidFill>
              </a:rPr>
              <a:t>Infeasible Solution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endParaRPr lang="en-US" dirty="0"/>
          </a:p>
          <a:p>
            <a:pPr marL="0" indent="0" algn="just">
              <a:buNone/>
            </a:pPr>
            <a:r>
              <a:rPr lang="en-US" dirty="0"/>
              <a:t>This is the case of LP models with inconsistent constraints (incorrectly formulated LPs)</a:t>
            </a:r>
          </a:p>
          <a:p>
            <a:pPr marL="0" indent="0" algn="just">
              <a:buNone/>
            </a:pPr>
            <a:endParaRPr lang="en-US" dirty="0"/>
          </a:p>
          <a:p>
            <a:pPr marL="0" indent="0" algn="just">
              <a:buNone/>
            </a:pPr>
            <a:r>
              <a:rPr lang="en-US" dirty="0"/>
              <a:t>See Example 8.1 or 9.1 discussed before for an illustration.</a:t>
            </a:r>
          </a:p>
          <a:p>
            <a:pPr marL="0" indent="0" algn="just">
              <a:buNone/>
            </a:pPr>
            <a:endParaRPr lang="en-US" dirty="0"/>
          </a:p>
        </p:txBody>
      </p:sp>
    </p:spTree>
    <p:extLst>
      <p:ext uri="{BB962C8B-B14F-4D97-AF65-F5344CB8AC3E}">
        <p14:creationId xmlns:p14="http://schemas.microsoft.com/office/powerpoint/2010/main" val="21671484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Simplex Method</a:t>
            </a:r>
            <a:endParaRPr lang="en-US" dirty="0">
              <a:solidFill>
                <a:srgbClr val="0070C0"/>
              </a:solidFill>
            </a:endParaRP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solidFill>
                  <a:srgbClr val="FF0000"/>
                </a:solidFill>
              </a:rPr>
              <a:t>Weaknesses of (Primal) Simple Method</a:t>
            </a:r>
            <a:r>
              <a:rPr lang="en-US" dirty="0"/>
              <a:t>:</a:t>
            </a:r>
          </a:p>
          <a:p>
            <a:pPr marL="514350" indent="-514350" algn="just">
              <a:buFont typeface="+mj-lt"/>
              <a:buAutoNum type="arabicPeriod"/>
            </a:pPr>
            <a:r>
              <a:rPr lang="en-US" dirty="0"/>
              <a:t>The initial basic solution comes only from the slack variables.  So, it we don’t have enough slack variables, some artificial variables should be introduced and then two-phase or </a:t>
            </a:r>
            <a:r>
              <a:rPr lang="en-US" dirty="0" err="1"/>
              <a:t>BigM</a:t>
            </a:r>
            <a:r>
              <a:rPr lang="en-US" dirty="0"/>
              <a:t> method should be applied.  The increase in total number of variables will require more computational effort.</a:t>
            </a:r>
          </a:p>
          <a:p>
            <a:pPr marL="514350" indent="-514350" algn="just">
              <a:buFont typeface="+mj-lt"/>
              <a:buAutoNum type="arabicPeriod"/>
            </a:pPr>
            <a:r>
              <a:rPr lang="en-US" dirty="0"/>
              <a:t>It is not flexible.  We cannot select an arbitrary combination of variables to serve as a basic solution at the beginning.  This flexibility is sometimes quite important if we already knew a near-optimal solution.</a:t>
            </a:r>
          </a:p>
        </p:txBody>
      </p:sp>
    </p:spTree>
    <p:extLst>
      <p:ext uri="{BB962C8B-B14F-4D97-AF65-F5344CB8AC3E}">
        <p14:creationId xmlns:p14="http://schemas.microsoft.com/office/powerpoint/2010/main" val="4349205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Revised Simplex Method</a:t>
            </a:r>
            <a:br>
              <a:rPr lang="en-US" dirty="0"/>
            </a:br>
            <a:r>
              <a:rPr lang="en-US" dirty="0">
                <a:solidFill>
                  <a:srgbClr val="0070C0"/>
                </a:solidFill>
              </a:rPr>
              <a:t>SIMPLEX TABLE IN MATRIX FORM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buNone/>
                </a:pPr>
                <a:r>
                  <a:rPr lang="en-US" dirty="0"/>
                  <a:t>Consider the LP:	Minimize	z =  </a:t>
                </a:r>
                <a14:m>
                  <m:oMath xmlns:m="http://schemas.openxmlformats.org/officeDocument/2006/math">
                    <m:sSup>
                      <m:sSupPr>
                        <m:ctrlPr>
                          <a:rPr lang="en-US" b="1" i="1" smtClean="0">
                            <a:latin typeface="Cambria Math" panose="02040503050406030204" pitchFamily="18" charset="0"/>
                          </a:rPr>
                        </m:ctrlPr>
                      </m:sSupPr>
                      <m:e>
                        <m:r>
                          <a:rPr lang="en-US" b="1" i="0" smtClean="0">
                            <a:latin typeface="Cambria Math" panose="02040503050406030204" pitchFamily="18" charset="0"/>
                          </a:rPr>
                          <m:t>𝐜</m:t>
                        </m:r>
                      </m:e>
                      <m:sup>
                        <m:r>
                          <m:rPr>
                            <m:sty m:val="p"/>
                          </m:rPr>
                          <a:rPr lang="en-US" b="0" i="0" smtClean="0">
                            <a:latin typeface="Cambria Math" panose="02040503050406030204" pitchFamily="18" charset="0"/>
                          </a:rPr>
                          <m:t>T</m:t>
                        </m:r>
                      </m:sup>
                    </m:sSup>
                    <m:r>
                      <a:rPr lang="en-US" b="1" i="0" smtClean="0">
                        <a:latin typeface="Cambria Math" panose="02040503050406030204" pitchFamily="18" charset="0"/>
                      </a:rPr>
                      <m:t>𝐱</m:t>
                    </m:r>
                  </m:oMath>
                </a14:m>
                <a:endParaRPr lang="en-US" b="1" dirty="0"/>
              </a:p>
              <a:p>
                <a:pPr marL="0" indent="0" algn="just">
                  <a:buNone/>
                </a:pPr>
                <a:r>
                  <a:rPr lang="en-US" dirty="0"/>
                  <a:t>			</a:t>
                </a:r>
                <a:r>
                  <a:rPr lang="en-US" dirty="0" err="1"/>
                  <a:t>s.t.</a:t>
                </a:r>
                <a:r>
                  <a:rPr lang="en-US" dirty="0"/>
                  <a:t>		</a:t>
                </a:r>
                <a14:m>
                  <m:oMath xmlns:m="http://schemas.openxmlformats.org/officeDocument/2006/math">
                    <m:r>
                      <a:rPr lang="en-US" b="1" i="0" smtClean="0">
                        <a:latin typeface="Cambria Math" panose="02040503050406030204" pitchFamily="18" charset="0"/>
                      </a:rPr>
                      <m:t>𝐀𝐱</m:t>
                    </m:r>
                    <m:r>
                      <a:rPr lang="en-US" b="1" i="0" smtClean="0">
                        <a:latin typeface="Cambria Math" panose="02040503050406030204" pitchFamily="18" charset="0"/>
                      </a:rPr>
                      <m:t>=</m:t>
                    </m:r>
                    <m:r>
                      <a:rPr lang="en-US" b="1" i="0" smtClean="0">
                        <a:latin typeface="Cambria Math" panose="02040503050406030204" pitchFamily="18" charset="0"/>
                      </a:rPr>
                      <m:t>𝐛</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m:t>
                    </m:r>
                  </m:oMath>
                </a14:m>
                <a:r>
                  <a:rPr lang="en-US" dirty="0"/>
                  <a:t> </a:t>
                </a:r>
              </a:p>
              <a:p>
                <a:pPr marL="0" indent="0" algn="just">
                  <a:buNone/>
                </a:pPr>
                <a:r>
                  <a:rPr lang="en-US" dirty="0"/>
                  <a:t>					</a:t>
                </a:r>
                <a14:m>
                  <m:oMath xmlns:m="http://schemas.openxmlformats.org/officeDocument/2006/math">
                    <m:r>
                      <a:rPr lang="en-US" b="1">
                        <a:latin typeface="Cambria Math" panose="02040503050406030204" pitchFamily="18" charset="0"/>
                      </a:rPr>
                      <m:t>𝐱</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𝟎</m:t>
                    </m:r>
                  </m:oMath>
                </a14:m>
                <a:r>
                  <a:rPr lang="en-US" dirty="0"/>
                  <a:t> </a:t>
                </a:r>
              </a:p>
              <a:p>
                <a:pPr marL="0" indent="0" algn="just">
                  <a:buNone/>
                </a:pPr>
                <a:r>
                  <a:rPr lang="en-US" dirty="0"/>
                  <a:t>						 </a:t>
                </a:r>
              </a:p>
              <a:p>
                <a:pPr marL="0" indent="0" algn="just">
                  <a:buNone/>
                </a:pPr>
                <a:r>
                  <a:rPr lang="en-US" dirty="0"/>
                  <a:t>The problem can be written equivalently as:	</a:t>
                </a:r>
                <a14:m>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b="1" i="1" smtClean="0">
                                <a:latin typeface="Cambria Math" panose="02040503050406030204" pitchFamily="18" charset="0"/>
                              </a:rPr>
                            </m:ctrlPr>
                          </m:mPr>
                          <m:mr>
                            <m:e>
                              <m:r>
                                <m:rPr>
                                  <m:brk m:alnAt="7"/>
                                </m:rPr>
                                <a:rPr lang="en-US" b="0" i="0" smtClean="0">
                                  <a:latin typeface="Cambria Math" panose="02040503050406030204" pitchFamily="18" charset="0"/>
                                </a:rPr>
                                <m:t>1</m:t>
                              </m:r>
                            </m:e>
                            <m:e>
                              <m:r>
                                <a:rPr lang="en-US" b="1" i="0" smtClean="0">
                                  <a:latin typeface="Cambria Math" panose="02040503050406030204" pitchFamily="18" charset="0"/>
                                </a:rPr>
                                <m:t>−</m:t>
                              </m:r>
                              <m:sSup>
                                <m:sSupPr>
                                  <m:ctrlPr>
                                    <a:rPr lang="en-US" b="1" i="1" smtClean="0">
                                      <a:latin typeface="Cambria Math" panose="02040503050406030204" pitchFamily="18" charset="0"/>
                                    </a:rPr>
                                  </m:ctrlPr>
                                </m:sSupPr>
                                <m:e>
                                  <m:r>
                                    <a:rPr lang="en-US" b="1" i="0" smtClean="0">
                                      <a:latin typeface="Cambria Math" panose="02040503050406030204" pitchFamily="18" charset="0"/>
                                    </a:rPr>
                                    <m:t>𝐜</m:t>
                                  </m:r>
                                </m:e>
                                <m:sup>
                                  <m:r>
                                    <m:rPr>
                                      <m:sty m:val="p"/>
                                    </m:rPr>
                                    <a:rPr lang="en-US" b="0" i="0" smtClean="0">
                                      <a:latin typeface="Cambria Math" panose="02040503050406030204" pitchFamily="18" charset="0"/>
                                    </a:rPr>
                                    <m:t>T</m:t>
                                  </m:r>
                                </m:sup>
                              </m:sSup>
                            </m:e>
                          </m:mr>
                          <m:mr>
                            <m:e>
                              <m:r>
                                <a:rPr lang="en-US" b="0" i="0" smtClean="0">
                                  <a:latin typeface="Cambria Math" panose="02040503050406030204" pitchFamily="18" charset="0"/>
                                </a:rPr>
                                <m:t>0</m:t>
                              </m:r>
                            </m:e>
                            <m:e>
                              <m:r>
                                <a:rPr lang="en-US" b="1" i="0" smtClean="0">
                                  <a:latin typeface="Cambria Math" panose="02040503050406030204" pitchFamily="18" charset="0"/>
                                </a:rPr>
                                <m:t>𝐀</m:t>
                              </m:r>
                            </m:e>
                          </m:mr>
                        </m:m>
                      </m:e>
                    </m:d>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𝑧</m:t>
                              </m:r>
                            </m:e>
                          </m:mr>
                          <m:mr>
                            <m:e>
                              <m:r>
                                <a:rPr lang="en-US" b="1" i="0" smtClean="0">
                                  <a:latin typeface="Cambria Math" panose="02040503050406030204" pitchFamily="18" charset="0"/>
                                </a:rPr>
                                <m:t>𝐱</m:t>
                              </m:r>
                            </m:e>
                          </m:mr>
                        </m:m>
                      </m:e>
                    </m:d>
                    <m:r>
                      <a:rPr lang="en-US" b="0" i="0" smtClean="0">
                        <a:latin typeface="Cambria Math" panose="02040503050406030204" pitchFamily="18" charset="0"/>
                      </a:rPr>
                      <m:t>= </m:t>
                    </m:r>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1" i="0" smtClean="0">
                                  <a:latin typeface="Cambria Math" panose="02040503050406030204" pitchFamily="18" charset="0"/>
                                </a:rPr>
                                <m:t>𝐛</m:t>
                              </m:r>
                            </m:e>
                          </m:mr>
                        </m:m>
                      </m:e>
                    </m:d>
                  </m:oMath>
                </a14:m>
                <a:endParaRPr lang="en-US" dirty="0"/>
              </a:p>
              <a:p>
                <a:pPr marL="0" indent="0" algn="just">
                  <a:buNone/>
                </a:pPr>
                <a:r>
                  <a:rPr lang="en-US" dirty="0"/>
                  <a:t> </a:t>
                </a:r>
              </a:p>
              <a:p>
                <a:pPr marL="0" indent="0" algn="just">
                  <a:buNone/>
                </a:pPr>
                <a:endParaRPr lang="en-US" dirty="0"/>
              </a:p>
              <a:p>
                <a:pPr marL="0" indent="0" algn="just">
                  <a:buNone/>
                </a:pPr>
                <a:r>
                  <a:rPr lang="en-US" dirty="0"/>
                  <a:t>Suppose </a:t>
                </a:r>
                <a:r>
                  <a:rPr lang="en-US" b="1" dirty="0"/>
                  <a:t>B</a:t>
                </a:r>
                <a:r>
                  <a:rPr lang="en-US" dirty="0"/>
                  <a:t>  is a feasible basis of the system </a:t>
                </a:r>
                <a14:m>
                  <m:oMath xmlns:m="http://schemas.openxmlformats.org/officeDocument/2006/math">
                    <m:r>
                      <a:rPr lang="en-US" b="1">
                        <a:latin typeface="Cambria Math" panose="02040503050406030204" pitchFamily="18" charset="0"/>
                      </a:rPr>
                      <m:t>𝐀𝐱</m:t>
                    </m:r>
                    <m:r>
                      <a:rPr lang="en-US" b="1">
                        <a:latin typeface="Cambria Math" panose="02040503050406030204" pitchFamily="18" charset="0"/>
                      </a:rPr>
                      <m:t>=</m:t>
                    </m:r>
                    <m:r>
                      <a:rPr lang="en-US" b="1">
                        <a:latin typeface="Cambria Math" panose="02040503050406030204" pitchFamily="18" charset="0"/>
                      </a:rPr>
                      <m:t>𝐛</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𝟎</m:t>
                    </m:r>
                  </m:oMath>
                </a14:m>
                <a:r>
                  <a:rPr lang="en-US" dirty="0"/>
                  <a:t>, </a:t>
                </a:r>
                <a14:m>
                  <m:oMath xmlns:m="http://schemas.openxmlformats.org/officeDocument/2006/math">
                    <m:r>
                      <a:rPr lang="en-US" b="1">
                        <a:latin typeface="Cambria Math" panose="02040503050406030204" pitchFamily="18" charset="0"/>
                      </a:rPr>
                      <m:t>𝐱</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𝟎</m:t>
                    </m:r>
                  </m:oMath>
                </a14:m>
                <a:r>
                  <a:rPr lang="en-US" dirty="0"/>
                  <a:t> ; </a:t>
                </a:r>
              </a:p>
              <a:p>
                <a:pPr marL="0" indent="0" algn="just">
                  <a:buNone/>
                </a:pPr>
                <a:endParaRPr lang="en-US" dirty="0"/>
              </a:p>
              <a:p>
                <a:pPr marL="0" indent="0" algn="just">
                  <a:buNone/>
                </a:pPr>
                <a:r>
                  <a:rPr lang="en-US" dirty="0"/>
                  <a:t>Denote 	</a:t>
                </a:r>
                <a14:m>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𝐱</m:t>
                        </m:r>
                      </m:e>
                      <m:sub>
                        <m:r>
                          <a:rPr lang="en-US" b="1" i="0" smtClean="0">
                            <a:latin typeface="Cambria Math" panose="02040503050406030204" pitchFamily="18" charset="0"/>
                          </a:rPr>
                          <m:t>𝐁</m:t>
                        </m:r>
                      </m:sub>
                    </m:sSub>
                  </m:oMath>
                </a14:m>
                <a:r>
                  <a:rPr lang="en-US" dirty="0"/>
                  <a:t> :  basic vector - the corresponding set of basic variables</a:t>
                </a:r>
              </a:p>
              <a:p>
                <a:pPr marL="0" indent="0" algn="just">
                  <a:buNone/>
                </a:pPr>
                <a:r>
                  <a:rPr lang="en-US" dirty="0"/>
                  <a:t>		</a:t>
                </a:r>
                <a14:m>
                  <m:oMath xmlns:m="http://schemas.openxmlformats.org/officeDocument/2006/math">
                    <m:sSub>
                      <m:sSubPr>
                        <m:ctrlPr>
                          <a:rPr lang="en-US" b="1" i="1">
                            <a:latin typeface="Cambria Math" panose="02040503050406030204" pitchFamily="18" charset="0"/>
                          </a:rPr>
                        </m:ctrlPr>
                      </m:sSubPr>
                      <m:e>
                        <m:r>
                          <a:rPr lang="en-US" b="1" i="0" smtClean="0">
                            <a:latin typeface="Cambria Math" panose="02040503050406030204" pitchFamily="18" charset="0"/>
                          </a:rPr>
                          <m:t>𝐜</m:t>
                        </m:r>
                      </m:e>
                      <m:sub>
                        <m:r>
                          <a:rPr lang="en-US" b="1">
                            <a:latin typeface="Cambria Math" panose="02040503050406030204" pitchFamily="18" charset="0"/>
                          </a:rPr>
                          <m:t>𝐁</m:t>
                        </m:r>
                      </m:sub>
                    </m:sSub>
                  </m:oMath>
                </a14:m>
                <a:r>
                  <a:rPr lang="en-US" dirty="0"/>
                  <a:t> :  the associated objective vector</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3116"/>
                </a:stretch>
              </a:blipFill>
            </p:spPr>
            <p:txBody>
              <a:bodyPr/>
              <a:lstStyle/>
              <a:p>
                <a:r>
                  <a:rPr lang="en-US">
                    <a:noFill/>
                  </a:rPr>
                  <a:t> </a:t>
                </a:r>
              </a:p>
            </p:txBody>
          </p:sp>
        </mc:Fallback>
      </mc:AlternateContent>
    </p:spTree>
    <p:extLst>
      <p:ext uri="{BB962C8B-B14F-4D97-AF65-F5344CB8AC3E}">
        <p14:creationId xmlns:p14="http://schemas.microsoft.com/office/powerpoint/2010/main" val="30624004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Revised Simplex Method</a:t>
            </a:r>
            <a:br>
              <a:rPr lang="en-US" dirty="0"/>
            </a:br>
            <a:r>
              <a:rPr lang="en-US" dirty="0">
                <a:solidFill>
                  <a:srgbClr val="0070C0"/>
                </a:solidFill>
              </a:rPr>
              <a:t>SIMPLEX TABLE IN MATRIX FORM</a:t>
            </a:r>
          </a:p>
        </p:txBody>
      </p:sp>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buNone/>
            </a:pPr>
            <a:r>
              <a:rPr lang="en-US" dirty="0"/>
              <a:t>The corresponding feasible basic solution as well as the associated objective value can be determined as:</a:t>
            </a:r>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The general simplex tableau can be derived based on the following equation:</a:t>
            </a:r>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Or equivalently,</a:t>
            </a:r>
          </a:p>
          <a:p>
            <a:pPr marL="0" indent="0" algn="just">
              <a:buNone/>
            </a:pPr>
            <a:endParaRPr lang="en-US" dirty="0"/>
          </a:p>
          <a:p>
            <a:pPr marL="0" indent="0" algn="just">
              <a:buNone/>
            </a:pPr>
            <a:r>
              <a:rPr lang="en-US" dirty="0"/>
              <a:t> </a:t>
            </a:r>
          </a:p>
          <a:p>
            <a:pPr marL="0" indent="0" algn="just">
              <a:buNone/>
            </a:pPr>
            <a:endParaRPr lang="en-US" dirty="0"/>
          </a:p>
        </p:txBody>
      </p:sp>
      <p:sp>
        <p:nvSpPr>
          <p:cNvPr id="4" name="Rectangle 2">
            <a:extLst>
              <a:ext uri="{FF2B5EF4-FFF2-40B4-BE49-F238E27FC236}">
                <a16:creationId xmlns:a16="http://schemas.microsoft.com/office/drawing/2014/main" id="{F74A29BD-86A3-4008-88E4-8B2F503810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CF05B09E-32F2-46F6-AED8-9C8B1F71EF9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67A1F1C7-E80A-4168-9CA7-94C3E662B67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a:extLst>
              <a:ext uri="{FF2B5EF4-FFF2-40B4-BE49-F238E27FC236}">
                <a16:creationId xmlns:a16="http://schemas.microsoft.com/office/drawing/2014/main" id="{E2988F66-8BFC-494A-99B0-723CCCCDB78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8302E98A-15D8-470F-880F-0EF0A9F0F7C0}"/>
              </a:ext>
            </a:extLst>
          </p:cNvPr>
          <p:cNvGraphicFramePr>
            <a:graphicFrameLocks noChangeAspect="1"/>
          </p:cNvGraphicFramePr>
          <p:nvPr>
            <p:extLst>
              <p:ext uri="{D42A27DB-BD31-4B8C-83A1-F6EECF244321}">
                <p14:modId xmlns:p14="http://schemas.microsoft.com/office/powerpoint/2010/main" val="2689524948"/>
              </p:ext>
            </p:extLst>
          </p:nvPr>
        </p:nvGraphicFramePr>
        <p:xfrm>
          <a:off x="2916238" y="2316163"/>
          <a:ext cx="5961062" cy="906462"/>
        </p:xfrm>
        <a:graphic>
          <a:graphicData uri="http://schemas.openxmlformats.org/presentationml/2006/ole">
            <mc:AlternateContent xmlns:mc="http://schemas.openxmlformats.org/markup-compatibility/2006">
              <mc:Choice xmlns:v="urn:schemas-microsoft-com:vml" Requires="v">
                <p:oleObj spid="_x0000_s24688" name="Equation" r:id="rId3" imgW="5956200" imgH="901440" progId="Equation.DSMT4">
                  <p:embed/>
                </p:oleObj>
              </mc:Choice>
              <mc:Fallback>
                <p:oleObj name="Equation" r:id="rId3" imgW="5956200" imgH="901440" progId="Equation.DSMT4">
                  <p:embed/>
                  <p:pic>
                    <p:nvPicPr>
                      <p:cNvPr id="0" name="Object 10"/>
                      <p:cNvPicPr>
                        <a:picLocks noChangeAspect="1" noChangeArrowheads="1"/>
                      </p:cNvPicPr>
                      <p:nvPr/>
                    </p:nvPicPr>
                    <p:blipFill>
                      <a:blip r:embed="rId4"/>
                      <a:srcRect/>
                      <a:stretch>
                        <a:fillRect/>
                      </a:stretch>
                    </p:blipFill>
                    <p:spPr bwMode="auto">
                      <a:xfrm>
                        <a:off x="2916238" y="2316163"/>
                        <a:ext cx="5961062" cy="90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3">
            <a:extLst>
              <a:ext uri="{FF2B5EF4-FFF2-40B4-BE49-F238E27FC236}">
                <a16:creationId xmlns:a16="http://schemas.microsoft.com/office/drawing/2014/main" id="{F8AD3168-CFFF-4C46-8DA3-2211F0083E5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BC79F39F-2FBF-4ECE-8FBC-4BE3E2AA7753}"/>
              </a:ext>
            </a:extLst>
          </p:cNvPr>
          <p:cNvGraphicFramePr>
            <a:graphicFrameLocks noChangeAspect="1"/>
          </p:cNvGraphicFramePr>
          <p:nvPr>
            <p:extLst>
              <p:ext uri="{D42A27DB-BD31-4B8C-83A1-F6EECF244321}">
                <p14:modId xmlns:p14="http://schemas.microsoft.com/office/powerpoint/2010/main" val="1783496780"/>
              </p:ext>
            </p:extLst>
          </p:nvPr>
        </p:nvGraphicFramePr>
        <p:xfrm>
          <a:off x="3348038" y="3838577"/>
          <a:ext cx="4930775" cy="855663"/>
        </p:xfrm>
        <a:graphic>
          <a:graphicData uri="http://schemas.openxmlformats.org/presentationml/2006/ole">
            <mc:AlternateContent xmlns:mc="http://schemas.openxmlformats.org/markup-compatibility/2006">
              <mc:Choice xmlns:v="urn:schemas-microsoft-com:vml" Requires="v">
                <p:oleObj spid="_x0000_s24689" name="Equation" r:id="rId5" imgW="4927320" imgH="850680" progId="Equation.DSMT4">
                  <p:embed/>
                </p:oleObj>
              </mc:Choice>
              <mc:Fallback>
                <p:oleObj name="Equation" r:id="rId5" imgW="4927320" imgH="850680" progId="Equation.DSMT4">
                  <p:embed/>
                  <p:pic>
                    <p:nvPicPr>
                      <p:cNvPr id="0" name="Object 12"/>
                      <p:cNvPicPr>
                        <a:picLocks noChangeAspect="1" noChangeArrowheads="1"/>
                      </p:cNvPicPr>
                      <p:nvPr/>
                    </p:nvPicPr>
                    <p:blipFill>
                      <a:blip r:embed="rId6"/>
                      <a:srcRect/>
                      <a:stretch>
                        <a:fillRect/>
                      </a:stretch>
                    </p:blipFill>
                    <p:spPr bwMode="auto">
                      <a:xfrm>
                        <a:off x="3348038" y="3838577"/>
                        <a:ext cx="4930775"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5">
            <a:extLst>
              <a:ext uri="{FF2B5EF4-FFF2-40B4-BE49-F238E27FC236}">
                <a16:creationId xmlns:a16="http://schemas.microsoft.com/office/drawing/2014/main" id="{04894173-2A6E-4D76-BB75-3B3BC20C18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3D72ECC2-07BC-45B6-B277-F7B2B3952413}"/>
              </a:ext>
            </a:extLst>
          </p:cNvPr>
          <p:cNvGraphicFramePr>
            <a:graphicFrameLocks noChangeAspect="1"/>
          </p:cNvGraphicFramePr>
          <p:nvPr>
            <p:extLst>
              <p:ext uri="{D42A27DB-BD31-4B8C-83A1-F6EECF244321}">
                <p14:modId xmlns:p14="http://schemas.microsoft.com/office/powerpoint/2010/main" val="3164968277"/>
              </p:ext>
            </p:extLst>
          </p:nvPr>
        </p:nvGraphicFramePr>
        <p:xfrm>
          <a:off x="3806825" y="5051425"/>
          <a:ext cx="3797300" cy="855663"/>
        </p:xfrm>
        <a:graphic>
          <a:graphicData uri="http://schemas.openxmlformats.org/presentationml/2006/ole">
            <mc:AlternateContent xmlns:mc="http://schemas.openxmlformats.org/markup-compatibility/2006">
              <mc:Choice xmlns:v="urn:schemas-microsoft-com:vml" Requires="v">
                <p:oleObj spid="_x0000_s24690" name="Equation" r:id="rId7" imgW="3797280" imgH="850680" progId="Equation.DSMT4">
                  <p:embed/>
                </p:oleObj>
              </mc:Choice>
              <mc:Fallback>
                <p:oleObj name="Equation" r:id="rId7" imgW="3797280" imgH="850680" progId="Equation.DSMT4">
                  <p:embed/>
                  <p:pic>
                    <p:nvPicPr>
                      <p:cNvPr id="0" name="Object 14"/>
                      <p:cNvPicPr>
                        <a:picLocks noChangeAspect="1" noChangeArrowheads="1"/>
                      </p:cNvPicPr>
                      <p:nvPr/>
                    </p:nvPicPr>
                    <p:blipFill>
                      <a:blip r:embed="rId8"/>
                      <a:srcRect/>
                      <a:stretch>
                        <a:fillRect/>
                      </a:stretch>
                    </p:blipFill>
                    <p:spPr bwMode="auto">
                      <a:xfrm>
                        <a:off x="3806825" y="5051425"/>
                        <a:ext cx="3797300"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133281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Revised Simplex Method</a:t>
            </a:r>
            <a:br>
              <a:rPr lang="en-US" dirty="0"/>
            </a:br>
            <a:r>
              <a:rPr lang="en-US" dirty="0">
                <a:solidFill>
                  <a:srgbClr val="0070C0"/>
                </a:solidFill>
              </a:rPr>
              <a:t>SIMPLEX TABLE IN MATRIX FORM</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Simplex tableau in matrix form:</a:t>
            </a:r>
          </a:p>
        </p:txBody>
      </p:sp>
      <p:pic>
        <p:nvPicPr>
          <p:cNvPr id="4" name="Picture 3">
            <a:extLst>
              <a:ext uri="{FF2B5EF4-FFF2-40B4-BE49-F238E27FC236}">
                <a16:creationId xmlns:a16="http://schemas.microsoft.com/office/drawing/2014/main" id="{405BD6C1-14B0-4FF5-B1F9-18AA5D185785}"/>
              </a:ext>
            </a:extLst>
          </p:cNvPr>
          <p:cNvPicPr>
            <a:picLocks noChangeAspect="1"/>
          </p:cNvPicPr>
          <p:nvPr/>
        </p:nvPicPr>
        <p:blipFill>
          <a:blip r:embed="rId2"/>
          <a:stretch>
            <a:fillRect/>
          </a:stretch>
        </p:blipFill>
        <p:spPr>
          <a:xfrm>
            <a:off x="878794" y="2786656"/>
            <a:ext cx="10434411" cy="1855406"/>
          </a:xfrm>
          <a:prstGeom prst="rect">
            <a:avLst/>
          </a:prstGeom>
        </p:spPr>
      </p:pic>
    </p:spTree>
    <p:extLst>
      <p:ext uri="{BB962C8B-B14F-4D97-AF65-F5344CB8AC3E}">
        <p14:creationId xmlns:p14="http://schemas.microsoft.com/office/powerpoint/2010/main" val="1292457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Revised Simplex Method</a:t>
            </a:r>
            <a:br>
              <a:rPr lang="en-US" dirty="0"/>
            </a:br>
            <a:r>
              <a:rPr lang="en-US" dirty="0">
                <a:solidFill>
                  <a:srgbClr val="0070C0"/>
                </a:solidFill>
              </a:rPr>
              <a:t>SIMPLEX TABLE IN MATRIX FORM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In details, the simplex tableau column associated with variable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 can be represented as follows:</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Note that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oMath>
                </a14:m>
                <a:r>
                  <a:rPr lang="en-US" dirty="0"/>
                  <a:t> is a basic variable then: </a:t>
                </a:r>
                <a14:m>
                  <m:oMath xmlns:m="http://schemas.openxmlformats.org/officeDocument/2006/math">
                    <m:sSubSup>
                      <m:sSubSupPr>
                        <m:ctrlPr>
                          <a:rPr lang="en-US" i="1" smtClean="0">
                            <a:latin typeface="Cambria Math" panose="02040503050406030204" pitchFamily="18" charset="0"/>
                          </a:rPr>
                        </m:ctrlPr>
                      </m:sSubSupPr>
                      <m:e>
                        <m:r>
                          <a:rPr lang="en-US" b="1" i="0" smtClean="0">
                            <a:latin typeface="Cambria Math" panose="02040503050406030204" pitchFamily="18" charset="0"/>
                          </a:rPr>
                          <m:t>𝐜</m:t>
                        </m:r>
                      </m:e>
                      <m:sub>
                        <m:r>
                          <a:rPr lang="en-US" b="0" i="1" smtClean="0">
                            <a:latin typeface="Cambria Math" panose="02040503050406030204" pitchFamily="18" charset="0"/>
                          </a:rPr>
                          <m:t>𝐵</m:t>
                        </m:r>
                      </m:sub>
                      <m:sup>
                        <m:r>
                          <a:rPr lang="en-US" b="0" i="1" smtClean="0">
                            <a:latin typeface="Cambria Math" panose="02040503050406030204" pitchFamily="18" charset="0"/>
                          </a:rPr>
                          <m:t>𝑇</m:t>
                        </m:r>
                      </m:sup>
                    </m:sSubSup>
                    <m:sSup>
                      <m:sSupPr>
                        <m:ctrlPr>
                          <a:rPr lang="en-US" i="1" smtClean="0">
                            <a:latin typeface="Cambria Math" panose="02040503050406030204" pitchFamily="18" charset="0"/>
                          </a:rPr>
                        </m:ctrlPr>
                      </m:sSupPr>
                      <m:e>
                        <m:r>
                          <a:rPr lang="en-US" b="1" i="0" smtClean="0">
                            <a:latin typeface="Cambria Math" panose="02040503050406030204" pitchFamily="18" charset="0"/>
                          </a:rPr>
                          <m:t>𝐁</m:t>
                        </m:r>
                      </m:e>
                      <m:sup>
                        <m:r>
                          <a:rPr lang="en-US" b="0" i="1" smtClean="0">
                            <a:latin typeface="Cambria Math" panose="02040503050406030204" pitchFamily="18" charset="0"/>
                          </a:rPr>
                          <m:t>−1</m:t>
                        </m:r>
                      </m:sup>
                    </m:sSup>
                    <m:sSub>
                      <m:sSubPr>
                        <m:ctrlPr>
                          <a:rPr lang="en-US" i="1" smtClean="0">
                            <a:latin typeface="Cambria Math" panose="02040503050406030204" pitchFamily="18" charset="0"/>
                          </a:rPr>
                        </m:ctrlPr>
                      </m:sSubPr>
                      <m:e>
                        <m:r>
                          <a:rPr lang="en-US" b="1" i="0" smtClean="0">
                            <a:latin typeface="Cambria Math" panose="02040503050406030204" pitchFamily="18" charset="0"/>
                          </a:rPr>
                          <m:t>𝐀</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𝑗</m:t>
                        </m:r>
                      </m:sub>
                    </m:sSub>
                    <m:r>
                      <a:rPr lang="en-US" b="0" i="1" smtClean="0">
                        <a:latin typeface="Cambria Math" panose="02040503050406030204" pitchFamily="18" charset="0"/>
                      </a:rPr>
                      <m:t>=0</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CE6F78E-EE32-435A-8E6E-A281B897A537}"/>
              </a:ext>
            </a:extLst>
          </p:cNvPr>
          <p:cNvPicPr>
            <a:picLocks noChangeAspect="1"/>
          </p:cNvPicPr>
          <p:nvPr/>
        </p:nvPicPr>
        <p:blipFill>
          <a:blip r:embed="rId3"/>
          <a:stretch>
            <a:fillRect/>
          </a:stretch>
        </p:blipFill>
        <p:spPr>
          <a:xfrm>
            <a:off x="738203" y="2845480"/>
            <a:ext cx="10434411" cy="2124026"/>
          </a:xfrm>
          <a:prstGeom prst="rect">
            <a:avLst/>
          </a:prstGeom>
        </p:spPr>
      </p:pic>
    </p:spTree>
    <p:extLst>
      <p:ext uri="{BB962C8B-B14F-4D97-AF65-F5344CB8AC3E}">
        <p14:creationId xmlns:p14="http://schemas.microsoft.com/office/powerpoint/2010/main" val="6167121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Revised Simplex Method</a:t>
            </a:r>
            <a:br>
              <a:rPr lang="en-US" dirty="0"/>
            </a:br>
            <a:r>
              <a:rPr lang="en-US" dirty="0">
                <a:solidFill>
                  <a:srgbClr val="0070C0"/>
                </a:solidFill>
              </a:rPr>
              <a:t>SIMPLEX TABLE IN MATRIX FORM</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 13</a:t>
            </a:r>
            <a:r>
              <a:rPr lang="en-US" dirty="0"/>
              <a:t>:</a:t>
            </a:r>
          </a:p>
        </p:txBody>
      </p:sp>
      <p:pic>
        <p:nvPicPr>
          <p:cNvPr id="4" name="Picture 3">
            <a:extLst>
              <a:ext uri="{FF2B5EF4-FFF2-40B4-BE49-F238E27FC236}">
                <a16:creationId xmlns:a16="http://schemas.microsoft.com/office/drawing/2014/main" id="{F623051F-4CC6-4769-82B8-CCAB9C4821A9}"/>
              </a:ext>
            </a:extLst>
          </p:cNvPr>
          <p:cNvPicPr>
            <a:picLocks noChangeAspect="1"/>
          </p:cNvPicPr>
          <p:nvPr/>
        </p:nvPicPr>
        <p:blipFill>
          <a:blip r:embed="rId2"/>
          <a:stretch>
            <a:fillRect/>
          </a:stretch>
        </p:blipFill>
        <p:spPr>
          <a:xfrm>
            <a:off x="1582219" y="2412469"/>
            <a:ext cx="9923981" cy="2430994"/>
          </a:xfrm>
          <a:prstGeom prst="rect">
            <a:avLst/>
          </a:prstGeom>
        </p:spPr>
      </p:pic>
    </p:spTree>
    <p:extLst>
      <p:ext uri="{BB962C8B-B14F-4D97-AF65-F5344CB8AC3E}">
        <p14:creationId xmlns:p14="http://schemas.microsoft.com/office/powerpoint/2010/main" val="1246275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8162</Words>
  <Application>Microsoft Office PowerPoint</Application>
  <PresentationFormat>Widescreen</PresentationFormat>
  <Paragraphs>970</Paragraphs>
  <Slides>180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180</vt:i4>
      </vt:variant>
    </vt:vector>
  </HeadingPairs>
  <TitlesOfParts>
    <vt:vector size="188" baseType="lpstr">
      <vt:lpstr>Arial</vt:lpstr>
      <vt:lpstr>Calibri</vt:lpstr>
      <vt:lpstr>Calibri Light</vt:lpstr>
      <vt:lpstr>Cambria Math</vt:lpstr>
      <vt:lpstr>Office Theme</vt:lpstr>
      <vt:lpstr>Visio</vt:lpstr>
      <vt:lpstr>Equation</vt:lpstr>
      <vt:lpstr>MathType 6.0 Equation</vt:lpstr>
      <vt:lpstr>PowerPoint Presentation</vt:lpstr>
      <vt:lpstr>PowerPoint Presentation</vt:lpstr>
      <vt:lpstr>Introduction</vt:lpstr>
      <vt:lpstr>Introduction</vt:lpstr>
      <vt:lpstr>Introduction</vt:lpstr>
      <vt:lpstr>Introduction</vt:lpstr>
      <vt:lpstr>Introduction</vt:lpstr>
      <vt:lpstr>Introduction</vt:lpstr>
      <vt:lpstr>Background Concepts</vt:lpstr>
      <vt:lpstr>Background Concepts</vt:lpstr>
      <vt:lpstr>Background Concepts</vt:lpstr>
      <vt:lpstr>Background Concepts</vt:lpstr>
      <vt:lpstr>Background Concepts</vt:lpstr>
      <vt:lpstr>Background Concepts</vt:lpstr>
      <vt:lpstr>Background Concepts</vt:lpstr>
      <vt:lpstr>Background Concepts</vt:lpstr>
      <vt:lpstr>Background Concepts</vt:lpstr>
      <vt:lpstr>Background Concepts</vt:lpstr>
      <vt:lpstr>Background Concepts</vt:lpstr>
      <vt:lpstr>Background Concepts</vt:lpstr>
      <vt:lpstr>Background Concepts</vt:lpstr>
      <vt:lpstr>Simplex Method</vt:lpstr>
      <vt:lpstr>Simplex Method</vt:lpstr>
      <vt:lpstr>Simplex Method</vt:lpstr>
      <vt:lpstr>Simplex Method</vt:lpstr>
      <vt:lpstr>Simplex Method</vt:lpstr>
      <vt:lpstr>Simplex Method</vt:lpstr>
      <vt:lpstr>Simplex Method</vt:lpstr>
      <vt:lpstr>Simplex Method</vt:lpstr>
      <vt:lpstr>Simplex Method</vt:lpstr>
      <vt:lpstr>Simplex Method</vt:lpstr>
      <vt:lpstr>Simplex Method</vt:lpstr>
      <vt:lpstr>Simplex Method</vt:lpstr>
      <vt:lpstr>Simplex Method</vt:lpstr>
      <vt:lpstr>Simplex Method</vt:lpstr>
      <vt:lpstr>Determine Initial Basic Solution</vt:lpstr>
      <vt:lpstr>The Two-Phase Method</vt:lpstr>
      <vt:lpstr>The Two-Phase Method</vt:lpstr>
      <vt:lpstr>The Two-Phase Method</vt:lpstr>
      <vt:lpstr>The Two-Phase Method</vt:lpstr>
      <vt:lpstr>The Two-Phase Method</vt:lpstr>
      <vt:lpstr>The Two-Phase Method</vt:lpstr>
      <vt:lpstr>The Two-Phase Method</vt:lpstr>
      <vt:lpstr>The Two-Phase Method</vt:lpstr>
      <vt:lpstr>The Two-Phase Method</vt:lpstr>
      <vt:lpstr>The Two-Phase Method</vt:lpstr>
      <vt:lpstr>The Two-Phase Method</vt:lpstr>
      <vt:lpstr>The Two-Phase Method</vt:lpstr>
      <vt:lpstr>The Two-Phase Method</vt:lpstr>
      <vt:lpstr>The Two-Phase Method</vt:lpstr>
      <vt:lpstr>The Two-Phase Method</vt:lpstr>
      <vt:lpstr>The Two-Phase Method</vt:lpstr>
      <vt:lpstr>The Two-Phase Method</vt:lpstr>
      <vt:lpstr>The Two-Phase Method</vt:lpstr>
      <vt:lpstr>The Two-Phase Method</vt:lpstr>
      <vt:lpstr>The Two-Phase Method</vt:lpstr>
      <vt:lpstr>The BigM Method</vt:lpstr>
      <vt:lpstr>The BigM Method</vt:lpstr>
      <vt:lpstr>The BigM Method</vt:lpstr>
      <vt:lpstr>The BigM Method</vt:lpstr>
      <vt:lpstr>The BigM Method</vt:lpstr>
      <vt:lpstr>The BigM Method</vt:lpstr>
      <vt:lpstr>The BigM Method</vt:lpstr>
      <vt:lpstr>The BigM Method</vt:lpstr>
      <vt:lpstr>The BigM Method</vt:lpstr>
      <vt:lpstr>The BigM Method</vt:lpstr>
      <vt:lpstr>The BigM Method</vt:lpstr>
      <vt:lpstr>The BigM Method</vt:lpstr>
      <vt:lpstr>The BigM Method</vt:lpstr>
      <vt:lpstr>The BigM Method</vt:lpstr>
      <vt:lpstr>The BigM Method</vt:lpstr>
      <vt:lpstr>The BigM Method</vt:lpstr>
      <vt:lpstr>The BigM Method</vt:lpstr>
      <vt:lpstr>The BigM Method</vt:lpstr>
      <vt:lpstr>The BigM Method</vt:lpstr>
      <vt:lpstr>Special Case in Simplex Method Application</vt:lpstr>
      <vt:lpstr>Special Case in Simplex Method Application Degeneracy</vt:lpstr>
      <vt:lpstr>Special Case in Simplex Method Application Degeneracy</vt:lpstr>
      <vt:lpstr>Special Case in Simplex Method Application Degeneracy</vt:lpstr>
      <vt:lpstr>Special Case in Simplex Method Application Degeneracy</vt:lpstr>
      <vt:lpstr>Special Case in Simplex Method Application Degeneracy</vt:lpstr>
      <vt:lpstr>Special Case in Simplex Method Application Alternative Optima</vt:lpstr>
      <vt:lpstr>Special Case in Simplex Method Application Alternative Optima</vt:lpstr>
      <vt:lpstr>Special Case in Simplex Method Application Alternative Optima</vt:lpstr>
      <vt:lpstr>Special Case in Simplex Method Application Alternative Optima</vt:lpstr>
      <vt:lpstr>Special Case in Simplex Method Application Alternative Optima</vt:lpstr>
      <vt:lpstr>Special Case in Simplex Method Application Unbounded Solution</vt:lpstr>
      <vt:lpstr>Special Case in Simplex Method Application Unbounded Solution</vt:lpstr>
      <vt:lpstr>Special Case in Simplex Method Application Unbounded Solution</vt:lpstr>
      <vt:lpstr>Special Case in Simplex Method Application Unbounded Solution</vt:lpstr>
      <vt:lpstr>Special Case in Simplex Method Application Unbounded Solution</vt:lpstr>
      <vt:lpstr>Special Case in Simplex Method Application Unbounded Solution</vt:lpstr>
      <vt:lpstr>Special Case in Simplex Method Application Infeasible Solution</vt:lpstr>
      <vt:lpstr>Revised Simplex Method</vt:lpstr>
      <vt:lpstr>Revised Simplex Method SIMPLEX TABLE IN MATRIX FORM</vt:lpstr>
      <vt:lpstr>Revised Simplex Method SIMPLEX TABLE IN MATRIX FORM</vt:lpstr>
      <vt:lpstr>Revised Simplex Method SIMPLEX TABLE IN MATRIX FORM</vt:lpstr>
      <vt:lpstr>Revised Simplex Method SIMPLEX TABLE IN MATRIX FORM</vt:lpstr>
      <vt:lpstr>Revised Simplex Method SIMPLEX TABLE IN MATRIX FORM</vt:lpstr>
      <vt:lpstr>Revised Simplex Method SIMPLEX TABLE IN MATRIX FORM</vt:lpstr>
      <vt:lpstr>Revised Simplex Method SIMPLEX TABLE IN MATRIX FORM</vt:lpstr>
      <vt:lpstr>Revised Simplex Method SIMPLEX TABLE IN MATRIX FORM</vt:lpstr>
      <vt:lpstr>Revised Simplex Method OPTIMALITY CONDITION</vt:lpstr>
      <vt:lpstr>Revised Simplex Method OPTIMALITY CONDITION</vt:lpstr>
      <vt:lpstr>Revised Simplex Method OPTIMALITY CONDITION</vt:lpstr>
      <vt:lpstr>Revised Simplex Method FEASIBILITY CONDITION</vt:lpstr>
      <vt:lpstr>Revised Simplex Method FEASIBILITY CONDITION</vt:lpstr>
      <vt:lpstr>Revised Simplex Method</vt:lpstr>
      <vt:lpstr>Revised Simplex Method</vt:lpstr>
      <vt:lpstr>Revised Simplex Method</vt:lpstr>
      <vt:lpstr>Revised Simplex Method</vt:lpstr>
      <vt:lpstr>Revised Simplex Method</vt:lpstr>
      <vt:lpstr>Revised Simplex Method</vt:lpstr>
      <vt:lpstr>Revised Simplex Method</vt:lpstr>
      <vt:lpstr>Revised Simplex Method</vt:lpstr>
      <vt:lpstr>Revised Simplex Method</vt:lpstr>
      <vt:lpstr>Revised Simplex Method</vt:lpstr>
      <vt:lpstr>The Dual of a Linear Program</vt:lpstr>
      <vt:lpstr>The Dual of a Linear Program</vt:lpstr>
      <vt:lpstr>The Dual of a Linear Program</vt:lpstr>
      <vt:lpstr>The Dual of a Linear Program</vt:lpstr>
      <vt:lpstr>The Dual of a Linear Program</vt:lpstr>
      <vt:lpstr>PowerPoint Presentation</vt:lpstr>
      <vt:lpstr>The Dual of a Linear Program</vt:lpstr>
      <vt:lpstr>The Dual of a Linear Program</vt:lpstr>
      <vt:lpstr>The Dual of a Linear Program</vt:lpstr>
      <vt:lpstr>The Dual of a Linear Program</vt:lpstr>
      <vt:lpstr>The Dual of a Linear Program</vt:lpstr>
      <vt:lpstr>The Dual of a Linear Program</vt:lpstr>
      <vt:lpstr>The Dual of a Linear Program</vt:lpstr>
      <vt:lpstr>The Dual of a Linear Program</vt:lpstr>
      <vt:lpstr>Dual Theorem</vt:lpstr>
      <vt:lpstr>Dual Theorem Weak Duality Theorem</vt:lpstr>
      <vt:lpstr>Dual Theorem Weak Duality Theorem</vt:lpstr>
      <vt:lpstr>Dual Theorem Strong Duality Theorem</vt:lpstr>
      <vt:lpstr>Dual Theorem Strong Duality Theorem</vt:lpstr>
      <vt:lpstr>Dual Theorem Strong Duality Theorem</vt:lpstr>
      <vt:lpstr>Dual Theorem Strong Duality Theorem</vt:lpstr>
      <vt:lpstr>Dual Theorem Complementary Slackness Condition</vt:lpstr>
      <vt:lpstr>Dual Theorem Complementary Slackness Condition</vt:lpstr>
      <vt:lpstr>Relationship between Primal – Dual Solution</vt:lpstr>
      <vt:lpstr>Relationship between Primal – Dual Solution</vt:lpstr>
      <vt:lpstr>Relationship between Primal – Dual Solution</vt:lpstr>
      <vt:lpstr>Relationship between Primal – Dual Solution</vt:lpstr>
      <vt:lpstr>Dual Simplex Method</vt:lpstr>
      <vt:lpstr>Dual Simplex Method</vt:lpstr>
      <vt:lpstr>Dual Simplex Method</vt:lpstr>
      <vt:lpstr>Dual Simplex Method PROCEDURE</vt:lpstr>
      <vt:lpstr>Dual Simplex Method</vt:lpstr>
      <vt:lpstr>Dual Simplex Method</vt:lpstr>
      <vt:lpstr>Dual Simplex Method</vt:lpstr>
      <vt:lpstr>Dual Simplex Method</vt:lpstr>
      <vt:lpstr>Dual Simplex Method</vt:lpstr>
      <vt:lpstr>Dual Simplex Method</vt:lpstr>
      <vt:lpstr>Dual Simplex Method</vt:lpstr>
      <vt:lpstr>Dual Simplex Method</vt:lpstr>
      <vt:lpstr>Dual Simplex Method</vt:lpstr>
      <vt:lpstr>Dual Simplex Method</vt:lpstr>
      <vt:lpstr>Dual Simplex Method</vt:lpstr>
      <vt:lpstr>Dual Simplex Method</vt:lpstr>
      <vt:lpstr>Dual Simplex Method</vt:lpstr>
      <vt:lpstr>Dual Simplex Method</vt:lpstr>
      <vt:lpstr>Dual Simplex Method</vt:lpstr>
      <vt:lpstr>Dual Simplex Method</vt:lpstr>
      <vt:lpstr>Dual Simplex Method</vt:lpstr>
      <vt:lpstr>Important Parameters in the Simplex Tableau Shadow Price (Dual Price)</vt:lpstr>
      <vt:lpstr>Important Parameters in the Simplex Tableau Shadow Price (Dual Price)</vt:lpstr>
      <vt:lpstr>Important Parameters in the Simplex Tableau Shadow Price (Dual Price)</vt:lpstr>
      <vt:lpstr>Important Parameters in the Simplex Tableau Shadow Price (Dual Price)</vt:lpstr>
      <vt:lpstr>Important Parameters in the Simplex Tableau Shadow Price (Dual Price)</vt:lpstr>
      <vt:lpstr>Important Parameters in the Simplex Tableau Shadow Price (Dual Price)</vt:lpstr>
      <vt:lpstr>Important Parameters in the Simplex Tableau Shadow Price (Dual Price)</vt:lpstr>
      <vt:lpstr>Important Parameters in the Simplex Tableau Shadow Price (Dual Price)</vt:lpstr>
      <vt:lpstr>Important Parameters in the Simplex Tableau Reduced Cost</vt:lpstr>
      <vt:lpstr>Important Parameters in the Simplex Tableau Reduced Cost</vt:lpstr>
      <vt:lpstr>Important Parameters in the Simplex Tableau Reduced Cost</vt:lpstr>
      <vt:lpstr>Important Parameters in the Simplex Tableau Reduced Cost</vt:lpstr>
      <vt:lpstr>Important Parameters in the Simplex Tableau Reduced Cost</vt:lpstr>
      <vt:lpstr>Important Parameters in the Simplex Tableau Reduced Cost</vt:lpstr>
      <vt:lpstr>Important Parameters in the Simplex Tableau Reduced Cost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 Trung Luong</dc:creator>
  <cp:lastModifiedBy>Huynh Trung Luong</cp:lastModifiedBy>
  <cp:revision>143</cp:revision>
  <dcterms:created xsi:type="dcterms:W3CDTF">2019-10-02T07:34:54Z</dcterms:created>
  <dcterms:modified xsi:type="dcterms:W3CDTF">2019-11-08T05:18:01Z</dcterms:modified>
</cp:coreProperties>
</file>