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93" r:id="rId3"/>
    <p:sldId id="290" r:id="rId4"/>
    <p:sldId id="294" r:id="rId5"/>
    <p:sldId id="295" r:id="rId6"/>
    <p:sldId id="296" r:id="rId7"/>
    <p:sldId id="29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800" dirty="0">
                <a:solidFill>
                  <a:srgbClr val="002060"/>
                </a:solidFill>
              </a:rPr>
              <a:t>Advanced Optimization: </a:t>
            </a:r>
          </a:p>
          <a:p>
            <a:r>
              <a:rPr lang="en-US" dirty="0">
                <a:solidFill>
                  <a:srgbClr val="002060"/>
                </a:solidFill>
              </a:rPr>
              <a:t>Techniques and Industrial Applications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51033F-DC79-40D3-B922-49AF37BB8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800" dirty="0">
                <a:solidFill>
                  <a:srgbClr val="002060"/>
                </a:solidFill>
              </a:rPr>
              <a:t>Session 1.1: </a:t>
            </a:r>
          </a:p>
          <a:p>
            <a:r>
              <a:rPr lang="en-US" sz="4800" dirty="0">
                <a:solidFill>
                  <a:srgbClr val="002060"/>
                </a:solidFill>
              </a:rPr>
              <a:t>Basic Modeling Concepts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51033F-DC79-40D3-B922-49AF37BB8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4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Management Science</a:t>
            </a:r>
          </a:p>
          <a:p>
            <a:pPr marL="0" indent="0">
              <a:buNone/>
            </a:pPr>
            <a:r>
              <a:rPr lang="en-US" dirty="0"/>
              <a:t>Use of mathematical models in providing guidelines to managers for </a:t>
            </a:r>
          </a:p>
          <a:p>
            <a:pPr marL="0" indent="0">
              <a:buNone/>
            </a:pPr>
            <a:r>
              <a:rPr lang="en-US" dirty="0"/>
              <a:t>•	Making effective decisions within the state of the current information</a:t>
            </a:r>
          </a:p>
          <a:p>
            <a:pPr marL="0" indent="0">
              <a:buNone/>
            </a:pPr>
            <a:r>
              <a:rPr lang="en-US" dirty="0"/>
              <a:t>•	Seeking further information if current knowledge is insufficient to reach a proper decision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Operations Research</a:t>
            </a:r>
          </a:p>
          <a:p>
            <a:pPr marL="0" indent="0">
              <a:buNone/>
            </a:pPr>
            <a:r>
              <a:rPr lang="en-US" dirty="0"/>
              <a:t>The application of the methods of science to complex problems arising in the direction and management of large systems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Management science &amp; Operations research are very close to each other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475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Building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	Formulate the problem</a:t>
            </a:r>
          </a:p>
          <a:p>
            <a:pPr marL="0" indent="0">
              <a:buNone/>
            </a:pPr>
            <a:r>
              <a:rPr lang="en-US" dirty="0"/>
              <a:t>2.	Observe the system</a:t>
            </a:r>
          </a:p>
          <a:p>
            <a:pPr marL="0" indent="0">
              <a:buNone/>
            </a:pPr>
            <a:r>
              <a:rPr lang="en-US" dirty="0"/>
              <a:t>3.	Formulate a mathematical model of the problem</a:t>
            </a:r>
          </a:p>
          <a:p>
            <a:pPr marL="0" indent="0">
              <a:buNone/>
            </a:pPr>
            <a:r>
              <a:rPr lang="en-US" dirty="0"/>
              <a:t>4.	Verify the model and use the model for prediction</a:t>
            </a:r>
          </a:p>
          <a:p>
            <a:pPr marL="0" indent="0">
              <a:buNone/>
            </a:pPr>
            <a:r>
              <a:rPr lang="en-US" dirty="0"/>
              <a:t>5.	</a:t>
            </a:r>
            <a:r>
              <a:rPr lang="en-US" dirty="0" err="1"/>
              <a:t>Selec</a:t>
            </a:r>
            <a:r>
              <a:rPr lang="en-US" dirty="0"/>
              <a:t> a suitable alternative</a:t>
            </a:r>
          </a:p>
          <a:p>
            <a:pPr marL="0" indent="0">
              <a:buNone/>
            </a:pPr>
            <a:r>
              <a:rPr lang="en-US" dirty="0"/>
              <a:t>6.	Present the result and conclusion of the study</a:t>
            </a:r>
          </a:p>
          <a:p>
            <a:pPr marL="0" indent="0">
              <a:buNone/>
            </a:pPr>
            <a:r>
              <a:rPr lang="en-US" dirty="0"/>
              <a:t>7.	Implement and evaluate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507146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Modeling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dirty="0"/>
              <a:t>Do not build a complicated model when a simple one can be</a:t>
            </a:r>
          </a:p>
          <a:p>
            <a:pPr marL="0" indent="0">
              <a:buNone/>
            </a:pPr>
            <a:r>
              <a:rPr lang="en-US" dirty="0"/>
              <a:t>      used</a:t>
            </a:r>
          </a:p>
          <a:p>
            <a:pPr marL="0" indent="0">
              <a:buNone/>
            </a:pPr>
            <a:r>
              <a:rPr lang="en-US" dirty="0"/>
              <a:t>2.   Beware of modeling the problem to fit the technique</a:t>
            </a:r>
          </a:p>
          <a:p>
            <a:pPr marL="514350" indent="-514350">
              <a:buAutoNum type="arabicPeriod" startAt="3"/>
            </a:pPr>
            <a:r>
              <a:rPr lang="en-US" dirty="0"/>
              <a:t>The deduction phase of modeling must be conducted</a:t>
            </a:r>
          </a:p>
          <a:p>
            <a:pPr marL="0" indent="0">
              <a:buNone/>
            </a:pPr>
            <a:r>
              <a:rPr lang="en-US" dirty="0"/>
              <a:t>      rigorously</a:t>
            </a:r>
          </a:p>
          <a:p>
            <a:pPr marL="0" indent="0">
              <a:buNone/>
            </a:pPr>
            <a:r>
              <a:rPr lang="en-US" dirty="0"/>
              <a:t>4.   Models should be validated prior to implementation</a:t>
            </a:r>
          </a:p>
          <a:p>
            <a:pPr marL="0" indent="0">
              <a:buNone/>
            </a:pPr>
            <a:r>
              <a:rPr lang="en-US" dirty="0"/>
              <a:t>5.   A model should never be taken too literally</a:t>
            </a:r>
          </a:p>
          <a:p>
            <a:pPr marL="0" indent="0">
              <a:buNone/>
            </a:pPr>
            <a:r>
              <a:rPr lang="en-US" dirty="0"/>
              <a:t>6.   Beware of overselling the model</a:t>
            </a:r>
          </a:p>
          <a:p>
            <a:pPr marL="514350" indent="-514350">
              <a:buAutoNum type="arabicPeriod" startAt="7"/>
            </a:pPr>
            <a:r>
              <a:rPr lang="en-US" dirty="0"/>
              <a:t>A model cannot be any better than the information that goes</a:t>
            </a:r>
          </a:p>
          <a:p>
            <a:pPr marL="0" indent="0">
              <a:buNone/>
            </a:pPr>
            <a:r>
              <a:rPr lang="en-US" dirty="0"/>
              <a:t>      into it</a:t>
            </a:r>
          </a:p>
          <a:p>
            <a:pPr marL="0" indent="0">
              <a:buNone/>
            </a:pPr>
            <a:r>
              <a:rPr lang="en-US" dirty="0"/>
              <a:t>8.   Models cannot replace decision makers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205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Mathematical Programming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	Linear Programming (LP)</a:t>
            </a:r>
          </a:p>
          <a:p>
            <a:pPr marL="0" indent="0">
              <a:buNone/>
            </a:pPr>
            <a:r>
              <a:rPr lang="en-US" dirty="0"/>
              <a:t>	Quadratic Programming (QCP)</a:t>
            </a:r>
          </a:p>
          <a:p>
            <a:pPr marL="0" indent="0">
              <a:buNone/>
            </a:pPr>
            <a:r>
              <a:rPr lang="en-US" dirty="0"/>
              <a:t>	Nonlinear Programming (NLP)</a:t>
            </a:r>
          </a:p>
          <a:p>
            <a:pPr marL="0" indent="0">
              <a:buNone/>
            </a:pPr>
            <a:r>
              <a:rPr lang="en-US" dirty="0"/>
              <a:t>	Integer Programming (IP)</a:t>
            </a:r>
          </a:p>
          <a:p>
            <a:pPr marL="0" indent="0">
              <a:buNone/>
            </a:pPr>
            <a:r>
              <a:rPr lang="en-US" dirty="0"/>
              <a:t>	Mixed Integer Linear Programming (MIP)</a:t>
            </a:r>
          </a:p>
          <a:p>
            <a:pPr marL="0" indent="0">
              <a:buNone/>
            </a:pPr>
            <a:r>
              <a:rPr lang="en-US" dirty="0"/>
              <a:t>	Mixed Integer Nonlinear Programming (MINLP)</a:t>
            </a:r>
          </a:p>
          <a:p>
            <a:pPr marL="0" indent="0">
              <a:buNone/>
            </a:pPr>
            <a:r>
              <a:rPr lang="en-US" dirty="0"/>
              <a:t>	Dynamic Programming (DP)</a:t>
            </a:r>
          </a:p>
          <a:p>
            <a:pPr marL="0" indent="0">
              <a:buNone/>
            </a:pPr>
            <a:r>
              <a:rPr lang="en-US" dirty="0"/>
              <a:t>	Stochastic Programming</a:t>
            </a:r>
          </a:p>
          <a:p>
            <a:pPr marL="0" indent="0">
              <a:buNone/>
            </a:pPr>
            <a:r>
              <a:rPr lang="en-US" dirty="0"/>
              <a:t>	Network Analysis </a:t>
            </a:r>
          </a:p>
          <a:p>
            <a:pPr marL="0" indent="0">
              <a:buNone/>
            </a:pPr>
            <a:r>
              <a:rPr lang="en-US" dirty="0"/>
              <a:t>	Game Theory</a:t>
            </a:r>
          </a:p>
          <a:p>
            <a:pPr marL="0" indent="0">
              <a:buNone/>
            </a:pPr>
            <a:r>
              <a:rPr lang="en-US" dirty="0"/>
              <a:t>	…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79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Software 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Lindo – Lingo – </a:t>
            </a:r>
            <a:r>
              <a:rPr lang="en-US" dirty="0" err="1"/>
              <a:t>What’sBest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CPLEX</a:t>
            </a:r>
          </a:p>
          <a:p>
            <a:pPr marL="0" indent="0">
              <a:buNone/>
            </a:pPr>
            <a:r>
              <a:rPr lang="en-US" dirty="0"/>
              <a:t>	TORA</a:t>
            </a:r>
          </a:p>
          <a:p>
            <a:pPr marL="0" indent="0">
              <a:buNone/>
            </a:pPr>
            <a:r>
              <a:rPr lang="en-US" dirty="0"/>
              <a:t>	NPSOL – MINOS</a:t>
            </a:r>
          </a:p>
          <a:p>
            <a:pPr marL="0" indent="0">
              <a:buNone/>
            </a:pPr>
            <a:r>
              <a:rPr lang="en-US" dirty="0"/>
              <a:t>	KNITRO</a:t>
            </a:r>
          </a:p>
          <a:p>
            <a:pPr marL="0" indent="0">
              <a:buNone/>
            </a:pPr>
            <a:r>
              <a:rPr lang="en-US" dirty="0"/>
              <a:t>	GAMS</a:t>
            </a:r>
          </a:p>
          <a:p>
            <a:pPr marL="0" indent="0">
              <a:buNone/>
            </a:pPr>
            <a:r>
              <a:rPr lang="en-US" dirty="0"/>
              <a:t>	Spreadsheet Solver</a:t>
            </a:r>
          </a:p>
          <a:p>
            <a:pPr marL="0" indent="0">
              <a:buNone/>
            </a:pPr>
            <a:r>
              <a:rPr lang="en-US" dirty="0"/>
              <a:t>	etc.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891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318</Words>
  <Application>Microsoft Office PowerPoint</Application>
  <PresentationFormat>Widescreen</PresentationFormat>
  <Paragraphs>55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Introduction</vt:lpstr>
      <vt:lpstr>Model Building Process</vt:lpstr>
      <vt:lpstr>Modeling Principles</vt:lpstr>
      <vt:lpstr>Basic Mathematical Programming Problems</vt:lpstr>
      <vt:lpstr>Software Packages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Huynh Trung Luong</dc:creator>
  <cp:lastModifiedBy>Huynh Trung Luong</cp:lastModifiedBy>
  <cp:revision>34</cp:revision>
  <dcterms:created xsi:type="dcterms:W3CDTF">2019-10-02T07:34:54Z</dcterms:created>
  <dcterms:modified xsi:type="dcterms:W3CDTF">2019-11-03T04:43:35Z</dcterms:modified>
</cp:coreProperties>
</file>