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6" r:id="rId27"/>
    <p:sldId id="317" r:id="rId28"/>
    <p:sldId id="314" r:id="rId29"/>
    <p:sldId id="315"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79"/>
    <a:srgbClr val="F199D4"/>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77708" autoAdjust="0"/>
  </p:normalViewPr>
  <p:slideViewPr>
    <p:cSldViewPr snapToGrid="0">
      <p:cViewPr varScale="1">
        <p:scale>
          <a:sx n="85" d="100"/>
          <a:sy n="85" d="100"/>
        </p:scale>
        <p:origin x="1860" y="78"/>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98624-3A05-4017-B532-961B892D7435}" type="doc">
      <dgm:prSet loTypeId="urn:microsoft.com/office/officeart/2005/8/layout/process1" loCatId="process" qsTypeId="urn:microsoft.com/office/officeart/2005/8/quickstyle/simple1" qsCatId="simple" csTypeId="urn:microsoft.com/office/officeart/2005/8/colors/accent1_2" csCatId="accent1" phldr="1"/>
      <dgm:spPr/>
    </dgm:pt>
    <dgm:pt modelId="{E4822458-7D7D-4F51-9183-31C3AA858CFC}">
      <dgm:prSet phldrT="[Text]"/>
      <dgm:spPr/>
      <dgm:t>
        <a:bodyPr/>
        <a:lstStyle/>
        <a:p>
          <a:r>
            <a:rPr lang="en-US" dirty="0"/>
            <a:t>Supply Chain network</a:t>
          </a:r>
        </a:p>
      </dgm:t>
    </dgm:pt>
    <dgm:pt modelId="{C5C992FA-95B1-495A-9849-14872B624408}" type="parTrans" cxnId="{292F48D1-7A2B-4224-BCCF-D9215C5B357D}">
      <dgm:prSet/>
      <dgm:spPr/>
      <dgm:t>
        <a:bodyPr/>
        <a:lstStyle/>
        <a:p>
          <a:endParaRPr lang="en-US"/>
        </a:p>
      </dgm:t>
    </dgm:pt>
    <dgm:pt modelId="{6C051071-FC29-42A2-85D3-DE2943654064}" type="sibTrans" cxnId="{292F48D1-7A2B-4224-BCCF-D9215C5B357D}">
      <dgm:prSet/>
      <dgm:spPr/>
      <dgm:t>
        <a:bodyPr/>
        <a:lstStyle/>
        <a:p>
          <a:endParaRPr lang="en-US"/>
        </a:p>
      </dgm:t>
    </dgm:pt>
    <dgm:pt modelId="{71F4AA5C-23D3-4572-B9A4-F0566C035E7C}">
      <dgm:prSet phldrT="[Text]"/>
      <dgm:spPr/>
      <dgm:t>
        <a:bodyPr/>
        <a:lstStyle/>
        <a:p>
          <a:r>
            <a:rPr lang="en-US" dirty="0"/>
            <a:t>Manufacturing Company</a:t>
          </a:r>
        </a:p>
      </dgm:t>
    </dgm:pt>
    <dgm:pt modelId="{3905EBCA-8853-49A5-AF02-B600A081D909}" type="parTrans" cxnId="{8463AE1E-3A82-4ABE-9D5A-E9BB7D1F6163}">
      <dgm:prSet/>
      <dgm:spPr/>
      <dgm:t>
        <a:bodyPr/>
        <a:lstStyle/>
        <a:p>
          <a:endParaRPr lang="en-US"/>
        </a:p>
      </dgm:t>
    </dgm:pt>
    <dgm:pt modelId="{18D808EF-A40F-4066-8A41-1E254584F30E}" type="sibTrans" cxnId="{8463AE1E-3A82-4ABE-9D5A-E9BB7D1F6163}">
      <dgm:prSet/>
      <dgm:spPr/>
      <dgm:t>
        <a:bodyPr/>
        <a:lstStyle/>
        <a:p>
          <a:endParaRPr lang="en-US"/>
        </a:p>
      </dgm:t>
    </dgm:pt>
    <dgm:pt modelId="{2991DAE3-1492-4441-93EA-656AB4AFAEBB}">
      <dgm:prSet phldrT="[Text]"/>
      <dgm:spPr/>
      <dgm:t>
        <a:bodyPr/>
        <a:lstStyle/>
        <a:p>
          <a:r>
            <a:rPr lang="en-US" dirty="0"/>
            <a:t>Customer</a:t>
          </a:r>
        </a:p>
      </dgm:t>
    </dgm:pt>
    <dgm:pt modelId="{BFABAE20-1929-4632-A71D-BAF6E22CD41E}" type="parTrans" cxnId="{D33ECFAC-2617-4AAD-A316-02F0F9E94DC0}">
      <dgm:prSet/>
      <dgm:spPr/>
      <dgm:t>
        <a:bodyPr/>
        <a:lstStyle/>
        <a:p>
          <a:endParaRPr lang="en-US"/>
        </a:p>
      </dgm:t>
    </dgm:pt>
    <dgm:pt modelId="{5180737F-E649-406C-8441-717B4ECE6059}" type="sibTrans" cxnId="{D33ECFAC-2617-4AAD-A316-02F0F9E94DC0}">
      <dgm:prSet/>
      <dgm:spPr/>
      <dgm:t>
        <a:bodyPr/>
        <a:lstStyle/>
        <a:p>
          <a:endParaRPr lang="en-US"/>
        </a:p>
      </dgm:t>
    </dgm:pt>
    <dgm:pt modelId="{FD8E6ADF-A7D4-4708-BC6A-6B9BD68AAAD2}" type="pres">
      <dgm:prSet presAssocID="{D2C98624-3A05-4017-B532-961B892D7435}" presName="Name0" presStyleCnt="0">
        <dgm:presLayoutVars>
          <dgm:dir/>
          <dgm:resizeHandles val="exact"/>
        </dgm:presLayoutVars>
      </dgm:prSet>
      <dgm:spPr/>
    </dgm:pt>
    <dgm:pt modelId="{B97C87AB-F5B3-426C-9320-52C3C248BE49}" type="pres">
      <dgm:prSet presAssocID="{E4822458-7D7D-4F51-9183-31C3AA858CFC}" presName="node" presStyleLbl="node1" presStyleIdx="0" presStyleCnt="3">
        <dgm:presLayoutVars>
          <dgm:bulletEnabled val="1"/>
        </dgm:presLayoutVars>
      </dgm:prSet>
      <dgm:spPr/>
    </dgm:pt>
    <dgm:pt modelId="{9943736F-DEC5-4A61-B306-D67E378494E4}" type="pres">
      <dgm:prSet presAssocID="{6C051071-FC29-42A2-85D3-DE2943654064}" presName="sibTrans" presStyleLbl="sibTrans2D1" presStyleIdx="0" presStyleCnt="2"/>
      <dgm:spPr/>
    </dgm:pt>
    <dgm:pt modelId="{DBFC6D41-A354-421E-991B-C8E103D1E33E}" type="pres">
      <dgm:prSet presAssocID="{6C051071-FC29-42A2-85D3-DE2943654064}" presName="connectorText" presStyleLbl="sibTrans2D1" presStyleIdx="0" presStyleCnt="2"/>
      <dgm:spPr/>
    </dgm:pt>
    <dgm:pt modelId="{CBE12B55-8276-4A98-BEC9-B79715B93E45}" type="pres">
      <dgm:prSet presAssocID="{71F4AA5C-23D3-4572-B9A4-F0566C035E7C}" presName="node" presStyleLbl="node1" presStyleIdx="1" presStyleCnt="3">
        <dgm:presLayoutVars>
          <dgm:bulletEnabled val="1"/>
        </dgm:presLayoutVars>
      </dgm:prSet>
      <dgm:spPr/>
    </dgm:pt>
    <dgm:pt modelId="{94384B0A-ECEF-4042-8968-1C668C5C1F6A}" type="pres">
      <dgm:prSet presAssocID="{18D808EF-A40F-4066-8A41-1E254584F30E}" presName="sibTrans" presStyleLbl="sibTrans2D1" presStyleIdx="1" presStyleCnt="2"/>
      <dgm:spPr/>
    </dgm:pt>
    <dgm:pt modelId="{C7F397F6-0171-41A3-BDBC-9DEE9B1C307D}" type="pres">
      <dgm:prSet presAssocID="{18D808EF-A40F-4066-8A41-1E254584F30E}" presName="connectorText" presStyleLbl="sibTrans2D1" presStyleIdx="1" presStyleCnt="2"/>
      <dgm:spPr/>
    </dgm:pt>
    <dgm:pt modelId="{6E396AB4-18AB-48AB-BF8D-811BFA5EA596}" type="pres">
      <dgm:prSet presAssocID="{2991DAE3-1492-4441-93EA-656AB4AFAEBB}" presName="node" presStyleLbl="node1" presStyleIdx="2" presStyleCnt="3">
        <dgm:presLayoutVars>
          <dgm:bulletEnabled val="1"/>
        </dgm:presLayoutVars>
      </dgm:prSet>
      <dgm:spPr/>
    </dgm:pt>
  </dgm:ptLst>
  <dgm:cxnLst>
    <dgm:cxn modelId="{8463AE1E-3A82-4ABE-9D5A-E9BB7D1F6163}" srcId="{D2C98624-3A05-4017-B532-961B892D7435}" destId="{71F4AA5C-23D3-4572-B9A4-F0566C035E7C}" srcOrd="1" destOrd="0" parTransId="{3905EBCA-8853-49A5-AF02-B600A081D909}" sibTransId="{18D808EF-A40F-4066-8A41-1E254584F30E}"/>
    <dgm:cxn modelId="{E1938366-54BA-4CB9-A2C8-EB03995FC640}" type="presOf" srcId="{71F4AA5C-23D3-4572-B9A4-F0566C035E7C}" destId="{CBE12B55-8276-4A98-BEC9-B79715B93E45}" srcOrd="0" destOrd="0" presId="urn:microsoft.com/office/officeart/2005/8/layout/process1"/>
    <dgm:cxn modelId="{741C364D-5192-481E-8456-38ED1802A976}" type="presOf" srcId="{D2C98624-3A05-4017-B532-961B892D7435}" destId="{FD8E6ADF-A7D4-4708-BC6A-6B9BD68AAAD2}" srcOrd="0" destOrd="0" presId="urn:microsoft.com/office/officeart/2005/8/layout/process1"/>
    <dgm:cxn modelId="{DF688879-F15D-4513-90B8-FADE14A445AD}" type="presOf" srcId="{18D808EF-A40F-4066-8A41-1E254584F30E}" destId="{C7F397F6-0171-41A3-BDBC-9DEE9B1C307D}" srcOrd="1" destOrd="0" presId="urn:microsoft.com/office/officeart/2005/8/layout/process1"/>
    <dgm:cxn modelId="{48CB058A-2BF5-4EA6-BF07-3AE6DD210FFD}" type="presOf" srcId="{E4822458-7D7D-4F51-9183-31C3AA858CFC}" destId="{B97C87AB-F5B3-426C-9320-52C3C248BE49}" srcOrd="0" destOrd="0" presId="urn:microsoft.com/office/officeart/2005/8/layout/process1"/>
    <dgm:cxn modelId="{0EE4718B-2BB5-427A-9DDC-FD8A5606870A}" type="presOf" srcId="{6C051071-FC29-42A2-85D3-DE2943654064}" destId="{9943736F-DEC5-4A61-B306-D67E378494E4}" srcOrd="0" destOrd="0" presId="urn:microsoft.com/office/officeart/2005/8/layout/process1"/>
    <dgm:cxn modelId="{884BA090-7783-47B3-A2AF-62ADA4E5694E}" type="presOf" srcId="{6C051071-FC29-42A2-85D3-DE2943654064}" destId="{DBFC6D41-A354-421E-991B-C8E103D1E33E}" srcOrd="1" destOrd="0" presId="urn:microsoft.com/office/officeart/2005/8/layout/process1"/>
    <dgm:cxn modelId="{D33ECFAC-2617-4AAD-A316-02F0F9E94DC0}" srcId="{D2C98624-3A05-4017-B532-961B892D7435}" destId="{2991DAE3-1492-4441-93EA-656AB4AFAEBB}" srcOrd="2" destOrd="0" parTransId="{BFABAE20-1929-4632-A71D-BAF6E22CD41E}" sibTransId="{5180737F-E649-406C-8441-717B4ECE6059}"/>
    <dgm:cxn modelId="{723C91B1-81F6-47C5-BB63-3A751A25E098}" type="presOf" srcId="{18D808EF-A40F-4066-8A41-1E254584F30E}" destId="{94384B0A-ECEF-4042-8968-1C668C5C1F6A}" srcOrd="0" destOrd="0" presId="urn:microsoft.com/office/officeart/2005/8/layout/process1"/>
    <dgm:cxn modelId="{292F48D1-7A2B-4224-BCCF-D9215C5B357D}" srcId="{D2C98624-3A05-4017-B532-961B892D7435}" destId="{E4822458-7D7D-4F51-9183-31C3AA858CFC}" srcOrd="0" destOrd="0" parTransId="{C5C992FA-95B1-495A-9849-14872B624408}" sibTransId="{6C051071-FC29-42A2-85D3-DE2943654064}"/>
    <dgm:cxn modelId="{C48F29E6-0842-482D-820A-5890B35C4CE2}" type="presOf" srcId="{2991DAE3-1492-4441-93EA-656AB4AFAEBB}" destId="{6E396AB4-18AB-48AB-BF8D-811BFA5EA596}" srcOrd="0" destOrd="0" presId="urn:microsoft.com/office/officeart/2005/8/layout/process1"/>
    <dgm:cxn modelId="{CF1DFBEE-819F-40E6-AD2E-B414B32AEA3A}" type="presParOf" srcId="{FD8E6ADF-A7D4-4708-BC6A-6B9BD68AAAD2}" destId="{B97C87AB-F5B3-426C-9320-52C3C248BE49}" srcOrd="0" destOrd="0" presId="urn:microsoft.com/office/officeart/2005/8/layout/process1"/>
    <dgm:cxn modelId="{55588650-356A-4235-8594-DE91E68291BF}" type="presParOf" srcId="{FD8E6ADF-A7D4-4708-BC6A-6B9BD68AAAD2}" destId="{9943736F-DEC5-4A61-B306-D67E378494E4}" srcOrd="1" destOrd="0" presId="urn:microsoft.com/office/officeart/2005/8/layout/process1"/>
    <dgm:cxn modelId="{FEB4A148-CCB2-41F0-8C0D-97180869543F}" type="presParOf" srcId="{9943736F-DEC5-4A61-B306-D67E378494E4}" destId="{DBFC6D41-A354-421E-991B-C8E103D1E33E}" srcOrd="0" destOrd="0" presId="urn:microsoft.com/office/officeart/2005/8/layout/process1"/>
    <dgm:cxn modelId="{F6DF986B-C44B-4521-804D-9A155F3E1B20}" type="presParOf" srcId="{FD8E6ADF-A7D4-4708-BC6A-6B9BD68AAAD2}" destId="{CBE12B55-8276-4A98-BEC9-B79715B93E45}" srcOrd="2" destOrd="0" presId="urn:microsoft.com/office/officeart/2005/8/layout/process1"/>
    <dgm:cxn modelId="{791F2D83-C56D-4D7A-813B-298A782BC4E8}" type="presParOf" srcId="{FD8E6ADF-A7D4-4708-BC6A-6B9BD68AAAD2}" destId="{94384B0A-ECEF-4042-8968-1C668C5C1F6A}" srcOrd="3" destOrd="0" presId="urn:microsoft.com/office/officeart/2005/8/layout/process1"/>
    <dgm:cxn modelId="{1673DB30-67A3-46DC-A635-3EB2D951561D}" type="presParOf" srcId="{94384B0A-ECEF-4042-8968-1C668C5C1F6A}" destId="{C7F397F6-0171-41A3-BDBC-9DEE9B1C307D}" srcOrd="0" destOrd="0" presId="urn:microsoft.com/office/officeart/2005/8/layout/process1"/>
    <dgm:cxn modelId="{1241BC73-BA4D-4CF5-99F2-78455644D8D0}" type="presParOf" srcId="{FD8E6ADF-A7D4-4708-BC6A-6B9BD68AAAD2}" destId="{6E396AB4-18AB-48AB-BF8D-811BFA5EA59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C87AB-F5B3-426C-9320-52C3C248BE49}">
      <dsp:nvSpPr>
        <dsp:cNvPr id="0" name=""/>
        <dsp:cNvSpPr/>
      </dsp:nvSpPr>
      <dsp:spPr>
        <a:xfrm>
          <a:off x="9868" y="0"/>
          <a:ext cx="2949644" cy="1735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Supply Chain network</a:t>
          </a:r>
        </a:p>
      </dsp:txBody>
      <dsp:txXfrm>
        <a:off x="60688" y="50820"/>
        <a:ext cx="2848004" cy="1633497"/>
      </dsp:txXfrm>
    </dsp:sp>
    <dsp:sp modelId="{9943736F-DEC5-4A61-B306-D67E378494E4}">
      <dsp:nvSpPr>
        <dsp:cNvPr id="0" name=""/>
        <dsp:cNvSpPr/>
      </dsp:nvSpPr>
      <dsp:spPr>
        <a:xfrm>
          <a:off x="3254478" y="501812"/>
          <a:ext cx="625324" cy="731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254478" y="648114"/>
        <a:ext cx="437727" cy="438907"/>
      </dsp:txXfrm>
    </dsp:sp>
    <dsp:sp modelId="{CBE12B55-8276-4A98-BEC9-B79715B93E45}">
      <dsp:nvSpPr>
        <dsp:cNvPr id="0" name=""/>
        <dsp:cNvSpPr/>
      </dsp:nvSpPr>
      <dsp:spPr>
        <a:xfrm>
          <a:off x="4139371" y="0"/>
          <a:ext cx="2949644" cy="1735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Manufacturing Company</a:t>
          </a:r>
        </a:p>
      </dsp:txBody>
      <dsp:txXfrm>
        <a:off x="4190191" y="50820"/>
        <a:ext cx="2848004" cy="1633497"/>
      </dsp:txXfrm>
    </dsp:sp>
    <dsp:sp modelId="{94384B0A-ECEF-4042-8968-1C668C5C1F6A}">
      <dsp:nvSpPr>
        <dsp:cNvPr id="0" name=""/>
        <dsp:cNvSpPr/>
      </dsp:nvSpPr>
      <dsp:spPr>
        <a:xfrm>
          <a:off x="7383980" y="501812"/>
          <a:ext cx="625324" cy="731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383980" y="648114"/>
        <a:ext cx="437727" cy="438907"/>
      </dsp:txXfrm>
    </dsp:sp>
    <dsp:sp modelId="{6E396AB4-18AB-48AB-BF8D-811BFA5EA596}">
      <dsp:nvSpPr>
        <dsp:cNvPr id="0" name=""/>
        <dsp:cNvSpPr/>
      </dsp:nvSpPr>
      <dsp:spPr>
        <a:xfrm>
          <a:off x="8268874" y="0"/>
          <a:ext cx="2949644" cy="1735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Customer</a:t>
          </a:r>
        </a:p>
      </dsp:txBody>
      <dsp:txXfrm>
        <a:off x="8319694" y="50820"/>
        <a:ext cx="2848004" cy="16334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05-Oct-20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AdvOT596495f2"/>
              </a:rPr>
              <a:t>Quality management in the 21st century enterprises: Research pathway towards Industry 4.0</a:t>
            </a:r>
            <a:br>
              <a:rPr lang="en-US" sz="1800" b="0" i="0" u="none" strike="noStrike" baseline="0" dirty="0">
                <a:latin typeface="AdvOT596495f2"/>
              </a:rPr>
            </a:br>
            <a:r>
              <a:rPr lang="en-US" sz="1800" b="0" i="0" u="none" strike="noStrike" baseline="0" dirty="0">
                <a:solidFill>
                  <a:srgbClr val="0080AC"/>
                </a:solidFill>
                <a:latin typeface="CharisSIL"/>
              </a:rPr>
              <a:t>International Journal of Production Economics 207 (2019) 125–129</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a:t>
            </a:fld>
            <a:endParaRPr lang="en-US"/>
          </a:p>
        </p:txBody>
      </p:sp>
    </p:spTree>
    <p:extLst>
      <p:ext uri="{BB962C8B-B14F-4D97-AF65-F5344CB8AC3E}">
        <p14:creationId xmlns:p14="http://schemas.microsoft.com/office/powerpoint/2010/main" val="254768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596495f2"/>
              </a:rPr>
              <a:t>Radej</a:t>
            </a:r>
            <a:r>
              <a:rPr lang="en-US" sz="1200" b="0" i="0" u="none" strike="noStrike" baseline="0" dirty="0">
                <a:latin typeface="AdvOT596495f2"/>
              </a:rPr>
              <a:t>, B., </a:t>
            </a:r>
            <a:r>
              <a:rPr lang="en-US" sz="1200" b="0" i="0" u="none" strike="noStrike" baseline="0" dirty="0" err="1">
                <a:latin typeface="AdvOT596495f2"/>
              </a:rPr>
              <a:t>Drnovšek</a:t>
            </a:r>
            <a:r>
              <a:rPr lang="en-US" sz="1200" b="0" i="0" u="none" strike="noStrike" baseline="0" dirty="0">
                <a:latin typeface="AdvOT596495f2"/>
              </a:rPr>
              <a:t>, J., </a:t>
            </a:r>
            <a:r>
              <a:rPr lang="en-US" sz="1200" b="0" i="0" u="none" strike="noStrike" baseline="0" dirty="0" err="1">
                <a:latin typeface="AdvOT596495f2"/>
              </a:rPr>
              <a:t>Begeš</a:t>
            </a:r>
            <a:r>
              <a:rPr lang="en-US" sz="12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12</a:t>
            </a:fld>
            <a:endParaRPr lang="en-US"/>
          </a:p>
        </p:txBody>
      </p:sp>
    </p:spTree>
    <p:extLst>
      <p:ext uri="{BB962C8B-B14F-4D97-AF65-F5344CB8AC3E}">
        <p14:creationId xmlns:p14="http://schemas.microsoft.com/office/powerpoint/2010/main" val="87722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596495f2"/>
              </a:rPr>
              <a:t>Radej</a:t>
            </a:r>
            <a:r>
              <a:rPr lang="en-US" sz="1200" b="0" i="0" u="none" strike="noStrike" baseline="0" dirty="0">
                <a:latin typeface="AdvOT596495f2"/>
              </a:rPr>
              <a:t>, B., </a:t>
            </a:r>
            <a:r>
              <a:rPr lang="en-US" sz="1200" b="0" i="0" u="none" strike="noStrike" baseline="0" dirty="0" err="1">
                <a:latin typeface="AdvOT596495f2"/>
              </a:rPr>
              <a:t>Drnovšek</a:t>
            </a:r>
            <a:r>
              <a:rPr lang="en-US" sz="1200" b="0" i="0" u="none" strike="noStrike" baseline="0" dirty="0">
                <a:latin typeface="AdvOT596495f2"/>
              </a:rPr>
              <a:t>, J., </a:t>
            </a:r>
            <a:r>
              <a:rPr lang="en-US" sz="1200" b="0" i="0" u="none" strike="noStrike" baseline="0" dirty="0" err="1">
                <a:latin typeface="AdvOT596495f2"/>
              </a:rPr>
              <a:t>Begeš</a:t>
            </a:r>
            <a:r>
              <a:rPr lang="en-US" sz="12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13</a:t>
            </a:fld>
            <a:endParaRPr lang="en-US"/>
          </a:p>
        </p:txBody>
      </p:sp>
    </p:spTree>
    <p:extLst>
      <p:ext uri="{BB962C8B-B14F-4D97-AF65-F5344CB8AC3E}">
        <p14:creationId xmlns:p14="http://schemas.microsoft.com/office/powerpoint/2010/main" val="325183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596495f2"/>
              </a:rPr>
              <a:t>Radej</a:t>
            </a:r>
            <a:r>
              <a:rPr lang="en-US" sz="1200" b="0" i="0" u="none" strike="noStrike" baseline="0" dirty="0">
                <a:latin typeface="AdvOT596495f2"/>
              </a:rPr>
              <a:t>, B., </a:t>
            </a:r>
            <a:r>
              <a:rPr lang="en-US" sz="1200" b="0" i="0" u="none" strike="noStrike" baseline="0" dirty="0" err="1">
                <a:latin typeface="AdvOT596495f2"/>
              </a:rPr>
              <a:t>Drnovšek</a:t>
            </a:r>
            <a:r>
              <a:rPr lang="en-US" sz="1200" b="0" i="0" u="none" strike="noStrike" baseline="0" dirty="0">
                <a:latin typeface="AdvOT596495f2"/>
              </a:rPr>
              <a:t>, J., </a:t>
            </a:r>
            <a:r>
              <a:rPr lang="en-US" sz="1200" b="0" i="0" u="none" strike="noStrike" baseline="0" dirty="0" err="1">
                <a:latin typeface="AdvOT596495f2"/>
              </a:rPr>
              <a:t>Begeš</a:t>
            </a:r>
            <a:r>
              <a:rPr lang="en-US" sz="12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14</a:t>
            </a:fld>
            <a:endParaRPr lang="en-US"/>
          </a:p>
        </p:txBody>
      </p:sp>
    </p:spTree>
    <p:extLst>
      <p:ext uri="{BB962C8B-B14F-4D97-AF65-F5344CB8AC3E}">
        <p14:creationId xmlns:p14="http://schemas.microsoft.com/office/powerpoint/2010/main" val="6021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596495f2"/>
              </a:rPr>
              <a:t>Radej</a:t>
            </a:r>
            <a:r>
              <a:rPr lang="en-US" sz="1200" b="0" i="0" u="none" strike="noStrike" baseline="0" dirty="0">
                <a:latin typeface="AdvOT596495f2"/>
              </a:rPr>
              <a:t>, B., </a:t>
            </a:r>
            <a:r>
              <a:rPr lang="en-US" sz="1200" b="0" i="0" u="none" strike="noStrike" baseline="0" dirty="0" err="1">
                <a:latin typeface="AdvOT596495f2"/>
              </a:rPr>
              <a:t>Drnovšek</a:t>
            </a:r>
            <a:r>
              <a:rPr lang="en-US" sz="1200" b="0" i="0" u="none" strike="noStrike" baseline="0" dirty="0">
                <a:latin typeface="AdvOT596495f2"/>
              </a:rPr>
              <a:t>, J., </a:t>
            </a:r>
            <a:r>
              <a:rPr lang="en-US" sz="1200" b="0" i="0" u="none" strike="noStrike" baseline="0" dirty="0" err="1">
                <a:latin typeface="AdvOT596495f2"/>
              </a:rPr>
              <a:t>Begeš</a:t>
            </a:r>
            <a:r>
              <a:rPr lang="en-US" sz="12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15</a:t>
            </a:fld>
            <a:endParaRPr lang="en-US"/>
          </a:p>
        </p:txBody>
      </p:sp>
    </p:spTree>
    <p:extLst>
      <p:ext uri="{BB962C8B-B14F-4D97-AF65-F5344CB8AC3E}">
        <p14:creationId xmlns:p14="http://schemas.microsoft.com/office/powerpoint/2010/main" val="3621447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596495f2"/>
              </a:rPr>
              <a:t>Radej</a:t>
            </a:r>
            <a:r>
              <a:rPr lang="en-US" sz="1200" b="0" i="0" u="none" strike="noStrike" baseline="0" dirty="0">
                <a:latin typeface="AdvOT596495f2"/>
              </a:rPr>
              <a:t>, B., </a:t>
            </a:r>
            <a:r>
              <a:rPr lang="en-US" sz="1200" b="0" i="0" u="none" strike="noStrike" baseline="0" dirty="0" err="1">
                <a:latin typeface="AdvOT596495f2"/>
              </a:rPr>
              <a:t>Drnovšek</a:t>
            </a:r>
            <a:r>
              <a:rPr lang="en-US" sz="1200" b="0" i="0" u="none" strike="noStrike" baseline="0" dirty="0">
                <a:latin typeface="AdvOT596495f2"/>
              </a:rPr>
              <a:t>, J., </a:t>
            </a:r>
            <a:r>
              <a:rPr lang="en-US" sz="1200" b="0" i="0" u="none" strike="noStrike" baseline="0" dirty="0" err="1">
                <a:latin typeface="AdvOT596495f2"/>
              </a:rPr>
              <a:t>Begeš</a:t>
            </a:r>
            <a:r>
              <a:rPr lang="en-US" sz="12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3688602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596495f2"/>
              </a:rPr>
              <a:t>Radej</a:t>
            </a:r>
            <a:r>
              <a:rPr lang="en-US" sz="1200" b="0" i="0" u="none" strike="noStrike" baseline="0" dirty="0">
                <a:latin typeface="AdvOT596495f2"/>
              </a:rPr>
              <a:t>, B., </a:t>
            </a:r>
            <a:r>
              <a:rPr lang="en-US" sz="1200" b="0" i="0" u="none" strike="noStrike" baseline="0" dirty="0" err="1">
                <a:latin typeface="AdvOT596495f2"/>
              </a:rPr>
              <a:t>Drnovšek</a:t>
            </a:r>
            <a:r>
              <a:rPr lang="en-US" sz="1200" b="0" i="0" u="none" strike="noStrike" baseline="0" dirty="0">
                <a:latin typeface="AdvOT596495f2"/>
              </a:rPr>
              <a:t>, J., </a:t>
            </a:r>
            <a:r>
              <a:rPr lang="en-US" sz="1200" b="0" i="0" u="none" strike="noStrike" baseline="0" dirty="0" err="1">
                <a:latin typeface="AdvOT596495f2"/>
              </a:rPr>
              <a:t>Begeš</a:t>
            </a:r>
            <a:r>
              <a:rPr lang="en-US" sz="12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17</a:t>
            </a:fld>
            <a:endParaRPr lang="en-US"/>
          </a:p>
        </p:txBody>
      </p:sp>
    </p:spTree>
    <p:extLst>
      <p:ext uri="{BB962C8B-B14F-4D97-AF65-F5344CB8AC3E}">
        <p14:creationId xmlns:p14="http://schemas.microsoft.com/office/powerpoint/2010/main" val="1497542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596495f2"/>
              </a:rPr>
              <a:t>Radej</a:t>
            </a:r>
            <a:r>
              <a:rPr lang="en-US" sz="1200" b="0" i="0" u="none" strike="noStrike" baseline="0" dirty="0">
                <a:latin typeface="AdvOT596495f2"/>
              </a:rPr>
              <a:t>, B., </a:t>
            </a:r>
            <a:r>
              <a:rPr lang="en-US" sz="1200" b="0" i="0" u="none" strike="noStrike" baseline="0" dirty="0" err="1">
                <a:latin typeface="AdvOT596495f2"/>
              </a:rPr>
              <a:t>Drnovšek</a:t>
            </a:r>
            <a:r>
              <a:rPr lang="en-US" sz="1200" b="0" i="0" u="none" strike="noStrike" baseline="0" dirty="0">
                <a:latin typeface="AdvOT596495f2"/>
              </a:rPr>
              <a:t>, J., </a:t>
            </a:r>
            <a:r>
              <a:rPr lang="en-US" sz="1200" b="0" i="0" u="none" strike="noStrike" baseline="0" dirty="0" err="1">
                <a:latin typeface="AdvOT596495f2"/>
              </a:rPr>
              <a:t>Begeš</a:t>
            </a:r>
            <a:r>
              <a:rPr lang="en-US" sz="12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18</a:t>
            </a:fld>
            <a:endParaRPr lang="en-US"/>
          </a:p>
        </p:txBody>
      </p:sp>
    </p:spTree>
    <p:extLst>
      <p:ext uri="{BB962C8B-B14F-4D97-AF65-F5344CB8AC3E}">
        <p14:creationId xmlns:p14="http://schemas.microsoft.com/office/powerpoint/2010/main" val="878369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Helvetica" panose="020B0604020202020204" pitchFamily="34" charset="0"/>
              </a:rPr>
              <a:t>J.D.T. </a:t>
            </a:r>
            <a:r>
              <a:rPr lang="en-US" sz="1800" b="0" i="0" u="none" strike="noStrike" baseline="0" dirty="0" err="1">
                <a:latin typeface="Helvetica" panose="020B0604020202020204" pitchFamily="34" charset="0"/>
              </a:rPr>
              <a:t>Tannock</a:t>
            </a:r>
            <a:r>
              <a:rPr lang="en-US" sz="1800" b="0" i="0" u="none" strike="noStrike" baseline="0" dirty="0">
                <a:latin typeface="Helvetica" panose="020B0604020202020204" pitchFamily="34" charset="0"/>
              </a:rPr>
              <a:t>, 1992, Automating Quality Systems – a guide to the design and implementation of automated quality systems in manufacturing, Chapman &amp; Hall</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19</a:t>
            </a:fld>
            <a:endParaRPr lang="en-US"/>
          </a:p>
        </p:txBody>
      </p:sp>
    </p:spTree>
    <p:extLst>
      <p:ext uri="{BB962C8B-B14F-4D97-AF65-F5344CB8AC3E}">
        <p14:creationId xmlns:p14="http://schemas.microsoft.com/office/powerpoint/2010/main" val="1753809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Helvetica" panose="020B0604020202020204" pitchFamily="34" charset="0"/>
              </a:rPr>
              <a:t>J.D.T. </a:t>
            </a:r>
            <a:r>
              <a:rPr lang="en-US" sz="1200" b="0" i="0" u="none" strike="noStrike" baseline="0" dirty="0" err="1">
                <a:latin typeface="Helvetica" panose="020B0604020202020204" pitchFamily="34" charset="0"/>
              </a:rPr>
              <a:t>Tannock</a:t>
            </a:r>
            <a:r>
              <a:rPr lang="en-US" sz="1200" b="0" i="0" u="none" strike="noStrike" baseline="0" dirty="0">
                <a:latin typeface="Helvetica" panose="020B0604020202020204" pitchFamily="34" charset="0"/>
              </a:rPr>
              <a:t>, 1992, Automating Quality Systems – a guide to the design and implementation of automated quality systems in manufacturing, Chapman &amp; Hall</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20</a:t>
            </a:fld>
            <a:endParaRPr lang="en-US"/>
          </a:p>
        </p:txBody>
      </p:sp>
    </p:spTree>
    <p:extLst>
      <p:ext uri="{BB962C8B-B14F-4D97-AF65-F5344CB8AC3E}">
        <p14:creationId xmlns:p14="http://schemas.microsoft.com/office/powerpoint/2010/main" val="2211054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Helvetica" panose="020B0604020202020204" pitchFamily="34" charset="0"/>
              </a:rPr>
              <a:t>J.D.T. </a:t>
            </a:r>
            <a:r>
              <a:rPr lang="en-US" sz="1200" b="0" i="0" u="none" strike="noStrike" baseline="0" dirty="0" err="1">
                <a:latin typeface="Helvetica" panose="020B0604020202020204" pitchFamily="34" charset="0"/>
              </a:rPr>
              <a:t>Tannock</a:t>
            </a:r>
            <a:r>
              <a:rPr lang="en-US" sz="1200" b="0" i="0" u="none" strike="noStrike" baseline="0" dirty="0">
                <a:latin typeface="Helvetica" panose="020B0604020202020204" pitchFamily="34" charset="0"/>
              </a:rPr>
              <a:t>, 1992, Automating Quality Systems – a guide to the design and implementation of automated quality systems in manufacturing, Chapman &amp; Hall</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21</a:t>
            </a:fld>
            <a:endParaRPr lang="en-US"/>
          </a:p>
        </p:txBody>
      </p:sp>
    </p:spTree>
    <p:extLst>
      <p:ext uri="{BB962C8B-B14F-4D97-AF65-F5344CB8AC3E}">
        <p14:creationId xmlns:p14="http://schemas.microsoft.com/office/powerpoint/2010/main" val="153282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AdvOT596495f2"/>
              </a:rPr>
              <a:t>Quality management in the 21st century enterprises: Research pathway towards Industry 4.0</a:t>
            </a:r>
            <a:br>
              <a:rPr lang="en-US" sz="1800" b="0" i="0" u="none" strike="noStrike" baseline="0" dirty="0">
                <a:latin typeface="AdvOT596495f2"/>
              </a:rPr>
            </a:br>
            <a:r>
              <a:rPr lang="en-US" sz="1800" b="0" i="0" u="none" strike="noStrike" baseline="0" dirty="0">
                <a:solidFill>
                  <a:srgbClr val="0080AC"/>
                </a:solidFill>
                <a:latin typeface="CharisSIL"/>
              </a:rPr>
              <a:t>International Journal of Production Economics 207 (2019) 125–129</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1465599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LNS research, Quality 4.0 Impact and Strategy Handbook- Getting digitally connected to Transform Quality Management</a:t>
            </a:r>
          </a:p>
        </p:txBody>
      </p:sp>
      <p:sp>
        <p:nvSpPr>
          <p:cNvPr id="4" name="Slide Number Placeholder 3"/>
          <p:cNvSpPr>
            <a:spLocks noGrp="1"/>
          </p:cNvSpPr>
          <p:nvPr>
            <p:ph type="sldNum" sz="quarter" idx="5"/>
          </p:nvPr>
        </p:nvSpPr>
        <p:spPr/>
        <p:txBody>
          <a:bodyPr/>
          <a:lstStyle/>
          <a:p>
            <a:fld id="{D9E50DBC-2896-0A4C-AFF9-CCB22DA1C35C}" type="slidenum">
              <a:rPr lang="en-US" smtClean="0"/>
              <a:t>22</a:t>
            </a:fld>
            <a:endParaRPr lang="en-US"/>
          </a:p>
        </p:txBody>
      </p:sp>
    </p:spTree>
    <p:extLst>
      <p:ext uri="{BB962C8B-B14F-4D97-AF65-F5344CB8AC3E}">
        <p14:creationId xmlns:p14="http://schemas.microsoft.com/office/powerpoint/2010/main" val="897453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LNS research, Quality 4.0 Impact and Strategy Handbook- Getting digitally connected to Transform Quality Management</a:t>
            </a:r>
          </a:p>
        </p:txBody>
      </p:sp>
      <p:sp>
        <p:nvSpPr>
          <p:cNvPr id="4" name="Slide Number Placeholder 3"/>
          <p:cNvSpPr>
            <a:spLocks noGrp="1"/>
          </p:cNvSpPr>
          <p:nvPr>
            <p:ph type="sldNum" sz="quarter" idx="5"/>
          </p:nvPr>
        </p:nvSpPr>
        <p:spPr/>
        <p:txBody>
          <a:bodyPr/>
          <a:lstStyle/>
          <a:p>
            <a:fld id="{D9E50DBC-2896-0A4C-AFF9-CCB22DA1C35C}" type="slidenum">
              <a:rPr lang="en-US" smtClean="0"/>
              <a:t>23</a:t>
            </a:fld>
            <a:endParaRPr lang="en-US"/>
          </a:p>
        </p:txBody>
      </p:sp>
    </p:spTree>
    <p:extLst>
      <p:ext uri="{BB962C8B-B14F-4D97-AF65-F5344CB8AC3E}">
        <p14:creationId xmlns:p14="http://schemas.microsoft.com/office/powerpoint/2010/main" val="2661870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TimesNewRomanPSMT"/>
              </a:rPr>
              <a:t>Harley </a:t>
            </a:r>
            <a:r>
              <a:rPr lang="en-US" sz="1800" b="0" i="0" u="none" strike="noStrike" baseline="0" dirty="0" err="1">
                <a:latin typeface="TimesNewRomanPSMT"/>
              </a:rPr>
              <a:t>Oliff</a:t>
            </a:r>
            <a:r>
              <a:rPr lang="en-US" sz="1800" b="0" i="0" u="none" strike="noStrike" baseline="0" dirty="0">
                <a:latin typeface="TimesNewRomanPSMT"/>
              </a:rPr>
              <a:t>, Ying Liu, 2017, Towards Industry 4.0 Utilizing Data-Mining Techniques: a Case Study on Quality Improvement, Procedia CIRP</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24</a:t>
            </a:fld>
            <a:endParaRPr lang="en-US"/>
          </a:p>
        </p:txBody>
      </p:sp>
    </p:spTree>
    <p:extLst>
      <p:ext uri="{BB962C8B-B14F-4D97-AF65-F5344CB8AC3E}">
        <p14:creationId xmlns:p14="http://schemas.microsoft.com/office/powerpoint/2010/main" val="2748736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TimesNewRomanPSMT"/>
              </a:rPr>
              <a:t>Harley </a:t>
            </a:r>
            <a:r>
              <a:rPr lang="en-US" sz="1800" b="0" i="0" u="none" strike="noStrike" baseline="0" dirty="0" err="1">
                <a:latin typeface="TimesNewRomanPSMT"/>
              </a:rPr>
              <a:t>Oliff</a:t>
            </a:r>
            <a:r>
              <a:rPr lang="en-US" sz="1800" b="0" i="0" u="none" strike="noStrike" baseline="0" dirty="0">
                <a:latin typeface="TimesNewRomanPSMT"/>
              </a:rPr>
              <a:t>, Ying Liu, 2017, Towards Industry 4.0 Utilizing Data-Mining Techniques: a Case Study on Quality Improvement, Procedia CIRP</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25</a:t>
            </a:fld>
            <a:endParaRPr lang="en-US"/>
          </a:p>
        </p:txBody>
      </p:sp>
    </p:spTree>
    <p:extLst>
      <p:ext uri="{BB962C8B-B14F-4D97-AF65-F5344CB8AC3E}">
        <p14:creationId xmlns:p14="http://schemas.microsoft.com/office/powerpoint/2010/main" val="389606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TimesNewRomanPSMT"/>
              </a:rPr>
              <a:t>Harley </a:t>
            </a:r>
            <a:r>
              <a:rPr lang="en-US" sz="1800" b="0" i="0" u="none" strike="noStrike" baseline="0" dirty="0" err="1">
                <a:latin typeface="TimesNewRomanPSMT"/>
              </a:rPr>
              <a:t>Oliff</a:t>
            </a:r>
            <a:r>
              <a:rPr lang="en-US" sz="1800" b="0" i="0" u="none" strike="noStrike" baseline="0" dirty="0">
                <a:latin typeface="TimesNewRomanPSMT"/>
              </a:rPr>
              <a:t>, Ying Liu, 2017, Towards Industry 4.0 Utilizing Data-Mining Techniques: a Case Study on Quality Improvement, Procedia CIRP</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26</a:t>
            </a:fld>
            <a:endParaRPr lang="en-US"/>
          </a:p>
        </p:txBody>
      </p:sp>
    </p:spTree>
    <p:extLst>
      <p:ext uri="{BB962C8B-B14F-4D97-AF65-F5344CB8AC3E}">
        <p14:creationId xmlns:p14="http://schemas.microsoft.com/office/powerpoint/2010/main" val="75035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TimesNewRomanPSMT"/>
              </a:rPr>
              <a:t>Harley </a:t>
            </a:r>
            <a:r>
              <a:rPr lang="en-US" sz="1800" b="0" i="0" u="none" strike="noStrike" baseline="0" dirty="0" err="1">
                <a:latin typeface="TimesNewRomanPSMT"/>
              </a:rPr>
              <a:t>Oliff</a:t>
            </a:r>
            <a:r>
              <a:rPr lang="en-US" sz="1800" b="0" i="0" u="none" strike="noStrike" baseline="0" dirty="0">
                <a:latin typeface="TimesNewRomanPSMT"/>
              </a:rPr>
              <a:t>, Ying Liu, 2017, Towards Industry 4.0 Utilizing Data-Mining Techniques: a Case Study on Quality Improvement, Procedia CIRP</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27</a:t>
            </a:fld>
            <a:endParaRPr lang="en-US"/>
          </a:p>
        </p:txBody>
      </p:sp>
    </p:spTree>
    <p:extLst>
      <p:ext uri="{BB962C8B-B14F-4D97-AF65-F5344CB8AC3E}">
        <p14:creationId xmlns:p14="http://schemas.microsoft.com/office/powerpoint/2010/main" val="3917158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TimesNewRomanPSMT"/>
              </a:rPr>
              <a:t>Harley </a:t>
            </a:r>
            <a:r>
              <a:rPr lang="en-US" sz="1800" b="0" i="0" u="none" strike="noStrike" baseline="0" dirty="0" err="1">
                <a:latin typeface="TimesNewRomanPSMT"/>
              </a:rPr>
              <a:t>Oliff</a:t>
            </a:r>
            <a:r>
              <a:rPr lang="en-US" sz="1800" b="0" i="0" u="none" strike="noStrike" baseline="0" dirty="0">
                <a:latin typeface="TimesNewRomanPSMT"/>
              </a:rPr>
              <a:t>, Ying Liu, 2017, Towards Industry 4.0 Utilizing Data-Mining Techniques: a Case Study on Quality Improvement, Procedia CIRP</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28</a:t>
            </a:fld>
            <a:endParaRPr lang="en-US"/>
          </a:p>
        </p:txBody>
      </p:sp>
    </p:spTree>
    <p:extLst>
      <p:ext uri="{BB962C8B-B14F-4D97-AF65-F5344CB8AC3E}">
        <p14:creationId xmlns:p14="http://schemas.microsoft.com/office/powerpoint/2010/main" val="1439993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TimesNewRomanPSMT"/>
              </a:rPr>
              <a:t>Harley </a:t>
            </a:r>
            <a:r>
              <a:rPr lang="en-US" sz="1800" b="0" i="0" u="none" strike="noStrike" baseline="0" dirty="0" err="1">
                <a:latin typeface="TimesNewRomanPSMT"/>
              </a:rPr>
              <a:t>Oliff</a:t>
            </a:r>
            <a:r>
              <a:rPr lang="en-US" sz="1800" b="0" i="0" u="none" strike="noStrike" baseline="0" dirty="0">
                <a:latin typeface="TimesNewRomanPSMT"/>
              </a:rPr>
              <a:t>, Ying Liu, 2017, Towards Industry 4.0 Utilizing Data-Mining Techniques: a Case Study on Quality Improvement, Procedia CIRP</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29</a:t>
            </a:fld>
            <a:endParaRPr lang="en-US"/>
          </a:p>
        </p:txBody>
      </p:sp>
    </p:spTree>
    <p:extLst>
      <p:ext uri="{BB962C8B-B14F-4D97-AF65-F5344CB8AC3E}">
        <p14:creationId xmlns:p14="http://schemas.microsoft.com/office/powerpoint/2010/main" val="100087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AdvOT596495f2"/>
              </a:rPr>
              <a:t>Quality management in the 21st century enterprises: Research pathway towards Industry 4.0</a:t>
            </a:r>
            <a:br>
              <a:rPr lang="en-US" sz="1800" b="0" i="0" u="none" strike="noStrike" baseline="0" dirty="0">
                <a:latin typeface="AdvOT596495f2"/>
              </a:rPr>
            </a:br>
            <a:r>
              <a:rPr lang="en-US" sz="1800" b="0" i="0" u="none" strike="noStrike" baseline="0" dirty="0">
                <a:solidFill>
                  <a:srgbClr val="0080AC"/>
                </a:solidFill>
                <a:latin typeface="CharisSIL"/>
              </a:rPr>
              <a:t>International Journal of Production Economics 207 (2019) 125–129</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5</a:t>
            </a:fld>
            <a:endParaRPr lang="en-US"/>
          </a:p>
        </p:txBody>
      </p:sp>
    </p:spTree>
    <p:extLst>
      <p:ext uri="{BB962C8B-B14F-4D97-AF65-F5344CB8AC3E}">
        <p14:creationId xmlns:p14="http://schemas.microsoft.com/office/powerpoint/2010/main" val="145890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latin typeface="AdvOT596495f2"/>
              </a:rPr>
              <a:t>Radej</a:t>
            </a:r>
            <a:r>
              <a:rPr lang="en-US" sz="1800" b="0" i="0" u="none" strike="noStrike" baseline="0" dirty="0">
                <a:latin typeface="AdvOT596495f2"/>
              </a:rPr>
              <a:t>, B., </a:t>
            </a:r>
            <a:r>
              <a:rPr lang="en-US" sz="1800" b="0" i="0" u="none" strike="noStrike" baseline="0" dirty="0" err="1">
                <a:latin typeface="AdvOT596495f2"/>
              </a:rPr>
              <a:t>Drnovšek</a:t>
            </a:r>
            <a:r>
              <a:rPr lang="en-US" sz="1800" b="0" i="0" u="none" strike="noStrike" baseline="0" dirty="0">
                <a:latin typeface="AdvOT596495f2"/>
              </a:rPr>
              <a:t>, J., </a:t>
            </a:r>
            <a:r>
              <a:rPr lang="en-US" sz="1800" b="0" i="0" u="none" strike="noStrike" baseline="0" dirty="0" err="1">
                <a:latin typeface="AdvOT596495f2"/>
              </a:rPr>
              <a:t>Begeš</a:t>
            </a:r>
            <a:r>
              <a:rPr lang="en-US" sz="18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6</a:t>
            </a:fld>
            <a:endParaRPr lang="en-US"/>
          </a:p>
        </p:txBody>
      </p:sp>
    </p:spTree>
    <p:extLst>
      <p:ext uri="{BB962C8B-B14F-4D97-AF65-F5344CB8AC3E}">
        <p14:creationId xmlns:p14="http://schemas.microsoft.com/office/powerpoint/2010/main" val="40856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latin typeface="AdvOT596495f2"/>
              </a:rPr>
              <a:t>Radej</a:t>
            </a:r>
            <a:r>
              <a:rPr lang="en-US" sz="1800" b="0" i="0" u="none" strike="noStrike" baseline="0" dirty="0">
                <a:latin typeface="AdvOT596495f2"/>
              </a:rPr>
              <a:t>, B., </a:t>
            </a:r>
            <a:r>
              <a:rPr lang="en-US" sz="1800" b="0" i="0" u="none" strike="noStrike" baseline="0" dirty="0" err="1">
                <a:latin typeface="AdvOT596495f2"/>
              </a:rPr>
              <a:t>Drnovšek</a:t>
            </a:r>
            <a:r>
              <a:rPr lang="en-US" sz="1800" b="0" i="0" u="none" strike="noStrike" baseline="0" dirty="0">
                <a:latin typeface="AdvOT596495f2"/>
              </a:rPr>
              <a:t>, J., </a:t>
            </a:r>
            <a:r>
              <a:rPr lang="en-US" sz="1800" b="0" i="0" u="none" strike="noStrike" baseline="0" dirty="0" err="1">
                <a:latin typeface="AdvOT596495f2"/>
              </a:rPr>
              <a:t>Begeš</a:t>
            </a:r>
            <a:r>
              <a:rPr lang="en-US" sz="18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7</a:t>
            </a:fld>
            <a:endParaRPr lang="en-US"/>
          </a:p>
        </p:txBody>
      </p:sp>
    </p:spTree>
    <p:extLst>
      <p:ext uri="{BB962C8B-B14F-4D97-AF65-F5344CB8AC3E}">
        <p14:creationId xmlns:p14="http://schemas.microsoft.com/office/powerpoint/2010/main" val="395816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latin typeface="AdvOT596495f2"/>
              </a:rPr>
              <a:t>Radej</a:t>
            </a:r>
            <a:r>
              <a:rPr lang="en-US" sz="1800" b="0" i="0" u="none" strike="noStrike" baseline="0" dirty="0">
                <a:latin typeface="AdvOT596495f2"/>
              </a:rPr>
              <a:t>, B., </a:t>
            </a:r>
            <a:r>
              <a:rPr lang="en-US" sz="1800" b="0" i="0" u="none" strike="noStrike" baseline="0" dirty="0" err="1">
                <a:latin typeface="AdvOT596495f2"/>
              </a:rPr>
              <a:t>Drnovšek</a:t>
            </a:r>
            <a:r>
              <a:rPr lang="en-US" sz="1800" b="0" i="0" u="none" strike="noStrike" baseline="0" dirty="0">
                <a:latin typeface="AdvOT596495f2"/>
              </a:rPr>
              <a:t>, J., </a:t>
            </a:r>
            <a:r>
              <a:rPr lang="en-US" sz="1800" b="0" i="0" u="none" strike="noStrike" baseline="0" dirty="0" err="1">
                <a:latin typeface="AdvOT596495f2"/>
              </a:rPr>
              <a:t>Begeš</a:t>
            </a:r>
            <a:r>
              <a:rPr lang="en-US" sz="18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8</a:t>
            </a:fld>
            <a:endParaRPr lang="en-US"/>
          </a:p>
        </p:txBody>
      </p:sp>
    </p:spTree>
    <p:extLst>
      <p:ext uri="{BB962C8B-B14F-4D97-AF65-F5344CB8AC3E}">
        <p14:creationId xmlns:p14="http://schemas.microsoft.com/office/powerpoint/2010/main" val="372044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596495f2"/>
              </a:rPr>
              <a:t>Radej</a:t>
            </a:r>
            <a:r>
              <a:rPr lang="en-US" sz="1200" b="0" i="0" u="none" strike="noStrike" baseline="0" dirty="0">
                <a:latin typeface="AdvOT596495f2"/>
              </a:rPr>
              <a:t>, B., </a:t>
            </a:r>
            <a:r>
              <a:rPr lang="en-US" sz="1200" b="0" i="0" u="none" strike="noStrike" baseline="0" dirty="0" err="1">
                <a:latin typeface="AdvOT596495f2"/>
              </a:rPr>
              <a:t>Drnovšek</a:t>
            </a:r>
            <a:r>
              <a:rPr lang="en-US" sz="1200" b="0" i="0" u="none" strike="noStrike" baseline="0" dirty="0">
                <a:latin typeface="AdvOT596495f2"/>
              </a:rPr>
              <a:t>, J., </a:t>
            </a:r>
            <a:r>
              <a:rPr lang="en-US" sz="1200" b="0" i="0" u="none" strike="noStrike" baseline="0" dirty="0" err="1">
                <a:latin typeface="AdvOT596495f2"/>
              </a:rPr>
              <a:t>Begeš</a:t>
            </a:r>
            <a:r>
              <a:rPr lang="en-US" sz="12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9</a:t>
            </a:fld>
            <a:endParaRPr lang="en-US"/>
          </a:p>
        </p:txBody>
      </p:sp>
    </p:spTree>
    <p:extLst>
      <p:ext uri="{BB962C8B-B14F-4D97-AF65-F5344CB8AC3E}">
        <p14:creationId xmlns:p14="http://schemas.microsoft.com/office/powerpoint/2010/main" val="18982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596495f2"/>
              </a:rPr>
              <a:t>Radej</a:t>
            </a:r>
            <a:r>
              <a:rPr lang="en-US" sz="1200" b="0" i="0" u="none" strike="noStrike" baseline="0" dirty="0">
                <a:latin typeface="AdvOT596495f2"/>
              </a:rPr>
              <a:t>, B., </a:t>
            </a:r>
            <a:r>
              <a:rPr lang="en-US" sz="1200" b="0" i="0" u="none" strike="noStrike" baseline="0" dirty="0" err="1">
                <a:latin typeface="AdvOT596495f2"/>
              </a:rPr>
              <a:t>Drnovšek</a:t>
            </a:r>
            <a:r>
              <a:rPr lang="en-US" sz="1200" b="0" i="0" u="none" strike="noStrike" baseline="0" dirty="0">
                <a:latin typeface="AdvOT596495f2"/>
              </a:rPr>
              <a:t>, J., </a:t>
            </a:r>
            <a:r>
              <a:rPr lang="en-US" sz="1200" b="0" i="0" u="none" strike="noStrike" baseline="0" dirty="0" err="1">
                <a:latin typeface="AdvOT596495f2"/>
              </a:rPr>
              <a:t>Begeš</a:t>
            </a:r>
            <a:r>
              <a:rPr lang="en-US" sz="12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10</a:t>
            </a:fld>
            <a:endParaRPr lang="en-US"/>
          </a:p>
        </p:txBody>
      </p:sp>
    </p:spTree>
    <p:extLst>
      <p:ext uri="{BB962C8B-B14F-4D97-AF65-F5344CB8AC3E}">
        <p14:creationId xmlns:p14="http://schemas.microsoft.com/office/powerpoint/2010/main" val="232623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err="1">
                <a:latin typeface="AdvOT596495f2"/>
              </a:rPr>
              <a:t>Radej</a:t>
            </a:r>
            <a:r>
              <a:rPr lang="en-US" sz="1200" b="0" i="0" u="none" strike="noStrike" baseline="0" dirty="0">
                <a:latin typeface="AdvOT596495f2"/>
              </a:rPr>
              <a:t>, B., </a:t>
            </a:r>
            <a:r>
              <a:rPr lang="en-US" sz="1200" b="0" i="0" u="none" strike="noStrike" baseline="0" dirty="0" err="1">
                <a:latin typeface="AdvOT596495f2"/>
              </a:rPr>
              <a:t>Drnovšek</a:t>
            </a:r>
            <a:r>
              <a:rPr lang="en-US" sz="1200" b="0" i="0" u="none" strike="noStrike" baseline="0" dirty="0">
                <a:latin typeface="AdvOT596495f2"/>
              </a:rPr>
              <a:t>, J., </a:t>
            </a:r>
            <a:r>
              <a:rPr lang="en-US" sz="1200" b="0" i="0" u="none" strike="noStrike" baseline="0" dirty="0" err="1">
                <a:latin typeface="AdvOT596495f2"/>
              </a:rPr>
              <a:t>Begeš</a:t>
            </a:r>
            <a:r>
              <a:rPr lang="en-US" sz="1200" b="0" i="0" u="none" strike="noStrike" baseline="0" dirty="0">
                <a:latin typeface="AdvOT596495f2"/>
              </a:rPr>
              <a:t>, G. An overview and evaluation of quality‐improvement methods from the manufacturing and supply‐chain perspective, Advances in Production Engineering &amp; Management, Volume 12 | Number 4 | December 2017 | pp 388–400</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11</a:t>
            </a:fld>
            <a:endParaRPr lang="en-US"/>
          </a:p>
        </p:txBody>
      </p:sp>
    </p:spTree>
    <p:extLst>
      <p:ext uri="{BB962C8B-B14F-4D97-AF65-F5344CB8AC3E}">
        <p14:creationId xmlns:p14="http://schemas.microsoft.com/office/powerpoint/2010/main" val="30601293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hq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05-Oct-20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2400" dirty="0">
                <a:solidFill>
                  <a:srgbClr val="002060"/>
                </a:solidFill>
              </a:rPr>
              <a:t>Strategic Quality Improvement under I4.0</a:t>
            </a:r>
          </a:p>
        </p:txBody>
      </p:sp>
      <p:sp>
        <p:nvSpPr>
          <p:cNvPr id="4" name="Title 1"/>
          <p:cNvSpPr txBox="1">
            <a:spLocks/>
          </p:cNvSpPr>
          <p:nvPr/>
        </p:nvSpPr>
        <p:spPr>
          <a:xfrm>
            <a:off x="1356177" y="2006690"/>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sz="3200" dirty="0">
                <a:solidFill>
                  <a:srgbClr val="002060"/>
                </a:solidFill>
              </a:rPr>
              <a:t>Module 3: Automated Quality Report System</a:t>
            </a:r>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Quality-improvement methods</a:t>
            </a:r>
          </a:p>
        </p:txBody>
      </p:sp>
      <p:sp>
        <p:nvSpPr>
          <p:cNvPr id="4" name="TextBox 3">
            <a:extLst>
              <a:ext uri="{FF2B5EF4-FFF2-40B4-BE49-F238E27FC236}">
                <a16:creationId xmlns:a16="http://schemas.microsoft.com/office/drawing/2014/main" id="{F23B1819-B84A-49DF-A9DE-1F891219486D}"/>
              </a:ext>
            </a:extLst>
          </p:cNvPr>
          <p:cNvSpPr txBox="1"/>
          <p:nvPr/>
        </p:nvSpPr>
        <p:spPr>
          <a:xfrm>
            <a:off x="1292352" y="4341507"/>
            <a:ext cx="1189493" cy="1200329"/>
          </a:xfrm>
          <a:prstGeom prst="rect">
            <a:avLst/>
          </a:prstGeom>
          <a:noFill/>
        </p:spPr>
        <p:txBody>
          <a:bodyPr wrap="none" rtlCol="0">
            <a:spAutoFit/>
          </a:bodyPr>
          <a:lstStyle/>
          <a:p>
            <a:r>
              <a:rPr lang="en-US" sz="2400" b="1" dirty="0"/>
              <a:t>Internal</a:t>
            </a:r>
          </a:p>
          <a:p>
            <a:r>
              <a:rPr lang="en-US" sz="2400" b="1" dirty="0"/>
              <a:t>Quality</a:t>
            </a:r>
          </a:p>
          <a:p>
            <a:r>
              <a:rPr lang="en-US" sz="2400" b="1" dirty="0"/>
              <a:t>Check</a:t>
            </a:r>
          </a:p>
        </p:txBody>
      </p:sp>
      <p:graphicFrame>
        <p:nvGraphicFramePr>
          <p:cNvPr id="7" name="Content Placeholder 6">
            <a:extLst>
              <a:ext uri="{FF2B5EF4-FFF2-40B4-BE49-F238E27FC236}">
                <a16:creationId xmlns:a16="http://schemas.microsoft.com/office/drawing/2014/main" id="{5C979B01-B2F0-40F1-B683-9204840F27BA}"/>
              </a:ext>
            </a:extLst>
          </p:cNvPr>
          <p:cNvGraphicFramePr>
            <a:graphicFrameLocks noGrp="1"/>
          </p:cNvGraphicFramePr>
          <p:nvPr>
            <p:ph idx="1"/>
            <p:extLst>
              <p:ext uri="{D42A27DB-BD31-4B8C-83A1-F6EECF244321}">
                <p14:modId xmlns:p14="http://schemas.microsoft.com/office/powerpoint/2010/main" val="3918738286"/>
              </p:ext>
            </p:extLst>
          </p:nvPr>
        </p:nvGraphicFramePr>
        <p:xfrm>
          <a:off x="476250" y="1693863"/>
          <a:ext cx="11228388" cy="1735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0E8AFE-B133-4A7B-B26A-BF46D707CAEF}"/>
              </a:ext>
            </a:extLst>
          </p:cNvPr>
          <p:cNvSpPr txBox="1"/>
          <p:nvPr/>
        </p:nvSpPr>
        <p:spPr>
          <a:xfrm>
            <a:off x="3553968" y="4341507"/>
            <a:ext cx="1237262" cy="1200329"/>
          </a:xfrm>
          <a:prstGeom prst="rect">
            <a:avLst/>
          </a:prstGeom>
          <a:noFill/>
        </p:spPr>
        <p:txBody>
          <a:bodyPr wrap="none" rtlCol="0">
            <a:spAutoFit/>
          </a:bodyPr>
          <a:lstStyle/>
          <a:p>
            <a:r>
              <a:rPr lang="en-US" sz="2400" b="1" dirty="0"/>
              <a:t>External</a:t>
            </a:r>
          </a:p>
          <a:p>
            <a:r>
              <a:rPr lang="en-US" sz="2400" b="1" dirty="0"/>
              <a:t>Quality</a:t>
            </a:r>
          </a:p>
          <a:p>
            <a:r>
              <a:rPr lang="en-US" sz="2400" b="1" dirty="0"/>
              <a:t>Check</a:t>
            </a:r>
          </a:p>
        </p:txBody>
      </p:sp>
      <p:sp>
        <p:nvSpPr>
          <p:cNvPr id="12" name="TextBox 11">
            <a:extLst>
              <a:ext uri="{FF2B5EF4-FFF2-40B4-BE49-F238E27FC236}">
                <a16:creationId xmlns:a16="http://schemas.microsoft.com/office/drawing/2014/main" id="{5333EB8A-C789-49B9-8A6E-39FBC9CE2EEC}"/>
              </a:ext>
            </a:extLst>
          </p:cNvPr>
          <p:cNvSpPr txBox="1"/>
          <p:nvPr/>
        </p:nvSpPr>
        <p:spPr>
          <a:xfrm>
            <a:off x="5967984" y="4341507"/>
            <a:ext cx="1189493" cy="1200329"/>
          </a:xfrm>
          <a:prstGeom prst="rect">
            <a:avLst/>
          </a:prstGeom>
          <a:noFill/>
        </p:spPr>
        <p:txBody>
          <a:bodyPr wrap="none" rtlCol="0">
            <a:spAutoFit/>
          </a:bodyPr>
          <a:lstStyle/>
          <a:p>
            <a:r>
              <a:rPr lang="en-US" sz="2400" b="1" dirty="0"/>
              <a:t>Internal</a:t>
            </a:r>
          </a:p>
          <a:p>
            <a:r>
              <a:rPr lang="en-US" sz="2400" b="1" dirty="0"/>
              <a:t>Quality</a:t>
            </a:r>
          </a:p>
          <a:p>
            <a:r>
              <a:rPr lang="en-US" sz="2400" b="1" dirty="0"/>
              <a:t>Check</a:t>
            </a:r>
          </a:p>
        </p:txBody>
      </p:sp>
      <p:sp>
        <p:nvSpPr>
          <p:cNvPr id="15" name="Arrow: Down 14">
            <a:extLst>
              <a:ext uri="{FF2B5EF4-FFF2-40B4-BE49-F238E27FC236}">
                <a16:creationId xmlns:a16="http://schemas.microsoft.com/office/drawing/2014/main" id="{EDA92A47-2E7A-481A-AD1A-C93287867847}"/>
              </a:ext>
            </a:extLst>
          </p:cNvPr>
          <p:cNvSpPr/>
          <p:nvPr/>
        </p:nvSpPr>
        <p:spPr>
          <a:xfrm rot="10800000">
            <a:off x="1792288" y="3572256"/>
            <a:ext cx="329120" cy="670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1F4C4021-E356-46B8-A6B8-5D67F74857C4}"/>
              </a:ext>
            </a:extLst>
          </p:cNvPr>
          <p:cNvSpPr/>
          <p:nvPr/>
        </p:nvSpPr>
        <p:spPr>
          <a:xfrm rot="10800000">
            <a:off x="6398170" y="3572256"/>
            <a:ext cx="329120" cy="670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urved Up 17">
            <a:extLst>
              <a:ext uri="{FF2B5EF4-FFF2-40B4-BE49-F238E27FC236}">
                <a16:creationId xmlns:a16="http://schemas.microsoft.com/office/drawing/2014/main" id="{6D4AD650-F105-4879-8EF9-4A9AC593DBFF}"/>
              </a:ext>
            </a:extLst>
          </p:cNvPr>
          <p:cNvSpPr/>
          <p:nvPr/>
        </p:nvSpPr>
        <p:spPr>
          <a:xfrm flipH="1">
            <a:off x="3108960" y="3657600"/>
            <a:ext cx="1828800" cy="58521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7BB73181-3BF4-4125-86EE-CE8486434E2B}"/>
              </a:ext>
            </a:extLst>
          </p:cNvPr>
          <p:cNvSpPr txBox="1"/>
          <p:nvPr/>
        </p:nvSpPr>
        <p:spPr>
          <a:xfrm>
            <a:off x="7157477" y="5640527"/>
            <a:ext cx="4210833" cy="461665"/>
          </a:xfrm>
          <a:prstGeom prst="rect">
            <a:avLst/>
          </a:prstGeom>
          <a:noFill/>
        </p:spPr>
        <p:txBody>
          <a:bodyPr wrap="none" rtlCol="0">
            <a:spAutoFit/>
          </a:bodyPr>
          <a:lstStyle/>
          <a:p>
            <a:r>
              <a:rPr lang="en-US" sz="2400" b="1" dirty="0"/>
              <a:t>A general manufacturing model</a:t>
            </a:r>
          </a:p>
        </p:txBody>
      </p:sp>
    </p:spTree>
    <p:extLst>
      <p:ext uri="{BB962C8B-B14F-4D97-AF65-F5344CB8AC3E}">
        <p14:creationId xmlns:p14="http://schemas.microsoft.com/office/powerpoint/2010/main" val="241914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Quality-improvement methods</a:t>
            </a:r>
          </a:p>
        </p:txBody>
      </p:sp>
      <p:sp>
        <p:nvSpPr>
          <p:cNvPr id="19" name="TextBox 18">
            <a:extLst>
              <a:ext uri="{FF2B5EF4-FFF2-40B4-BE49-F238E27FC236}">
                <a16:creationId xmlns:a16="http://schemas.microsoft.com/office/drawing/2014/main" id="{7BB73181-3BF4-4125-86EE-CE8486434E2B}"/>
              </a:ext>
            </a:extLst>
          </p:cNvPr>
          <p:cNvSpPr txBox="1"/>
          <p:nvPr/>
        </p:nvSpPr>
        <p:spPr>
          <a:xfrm>
            <a:off x="8729472" y="4804231"/>
            <a:ext cx="2638838" cy="830997"/>
          </a:xfrm>
          <a:prstGeom prst="rect">
            <a:avLst/>
          </a:prstGeom>
          <a:noFill/>
        </p:spPr>
        <p:txBody>
          <a:bodyPr wrap="square" rtlCol="0">
            <a:spAutoFit/>
          </a:bodyPr>
          <a:lstStyle/>
          <a:p>
            <a:r>
              <a:rPr lang="en-US" sz="2400" b="1" dirty="0"/>
              <a:t>An example of a supply chain</a:t>
            </a:r>
          </a:p>
        </p:txBody>
      </p:sp>
      <p:pic>
        <p:nvPicPr>
          <p:cNvPr id="9" name="Picture 8">
            <a:extLst>
              <a:ext uri="{FF2B5EF4-FFF2-40B4-BE49-F238E27FC236}">
                <a16:creationId xmlns:a16="http://schemas.microsoft.com/office/drawing/2014/main" id="{EFFFF5B6-EAF7-4357-98BA-DAF55854E517}"/>
              </a:ext>
            </a:extLst>
          </p:cNvPr>
          <p:cNvPicPr>
            <a:picLocks noChangeAspect="1"/>
          </p:cNvPicPr>
          <p:nvPr/>
        </p:nvPicPr>
        <p:blipFill>
          <a:blip r:embed="rId3"/>
          <a:stretch>
            <a:fillRect/>
          </a:stretch>
        </p:blipFill>
        <p:spPr>
          <a:xfrm>
            <a:off x="823690" y="1512393"/>
            <a:ext cx="7515638" cy="4492167"/>
          </a:xfrm>
          <a:prstGeom prst="rect">
            <a:avLst/>
          </a:prstGeom>
        </p:spPr>
      </p:pic>
    </p:spTree>
    <p:extLst>
      <p:ext uri="{BB962C8B-B14F-4D97-AF65-F5344CB8AC3E}">
        <p14:creationId xmlns:p14="http://schemas.microsoft.com/office/powerpoint/2010/main" val="197415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Quality-improvement methods</a:t>
            </a:r>
          </a:p>
        </p:txBody>
      </p:sp>
      <p:sp>
        <p:nvSpPr>
          <p:cNvPr id="5" name="Content Placeholder 2">
            <a:extLst>
              <a:ext uri="{FF2B5EF4-FFF2-40B4-BE49-F238E27FC236}">
                <a16:creationId xmlns:a16="http://schemas.microsoft.com/office/drawing/2014/main" id="{F51056EC-14F9-4759-8AFF-81FE2B32D872}"/>
              </a:ext>
            </a:extLst>
          </p:cNvPr>
          <p:cNvSpPr>
            <a:spLocks noGrp="1"/>
          </p:cNvSpPr>
          <p:nvPr>
            <p:ph idx="1"/>
          </p:nvPr>
        </p:nvSpPr>
        <p:spPr>
          <a:xfrm>
            <a:off x="1073222" y="1693703"/>
            <a:ext cx="5022778" cy="4303509"/>
          </a:xfrm>
        </p:spPr>
        <p:txBody>
          <a:bodyPr>
            <a:normAutofit/>
          </a:bodyPr>
          <a:lstStyle/>
          <a:p>
            <a:r>
              <a:rPr lang="en-US" dirty="0"/>
              <a:t>Quality Tools</a:t>
            </a:r>
          </a:p>
          <a:p>
            <a:pPr lvl="1"/>
            <a:r>
              <a:rPr lang="en-US" dirty="0"/>
              <a:t>Cause-and-effect diagram</a:t>
            </a:r>
          </a:p>
          <a:p>
            <a:pPr lvl="1"/>
            <a:r>
              <a:rPr lang="en-US" dirty="0"/>
              <a:t>Flow chart</a:t>
            </a:r>
          </a:p>
          <a:p>
            <a:pPr lvl="1"/>
            <a:r>
              <a:rPr lang="en-US" dirty="0"/>
              <a:t>Control table</a:t>
            </a:r>
          </a:p>
          <a:p>
            <a:pPr lvl="1"/>
            <a:r>
              <a:rPr lang="en-US" dirty="0"/>
              <a:t>Control chart</a:t>
            </a:r>
          </a:p>
          <a:p>
            <a:pPr lvl="1"/>
            <a:r>
              <a:rPr lang="en-US" dirty="0"/>
              <a:t>Histogram</a:t>
            </a:r>
          </a:p>
          <a:p>
            <a:pPr lvl="1"/>
            <a:r>
              <a:rPr lang="en-US" dirty="0"/>
              <a:t>Pareto analysis</a:t>
            </a:r>
          </a:p>
          <a:p>
            <a:pPr lvl="1"/>
            <a:r>
              <a:rPr lang="en-US" dirty="0"/>
              <a:t>Scatter plot</a:t>
            </a:r>
          </a:p>
        </p:txBody>
      </p:sp>
      <p:sp>
        <p:nvSpPr>
          <p:cNvPr id="6" name="Content Placeholder 2">
            <a:extLst>
              <a:ext uri="{FF2B5EF4-FFF2-40B4-BE49-F238E27FC236}">
                <a16:creationId xmlns:a16="http://schemas.microsoft.com/office/drawing/2014/main" id="{F522CD1A-7ACA-4F4D-9DC0-7FF435D13B1E}"/>
              </a:ext>
            </a:extLst>
          </p:cNvPr>
          <p:cNvSpPr txBox="1">
            <a:spLocks/>
          </p:cNvSpPr>
          <p:nvPr/>
        </p:nvSpPr>
        <p:spPr>
          <a:xfrm>
            <a:off x="5383093" y="1692718"/>
            <a:ext cx="6455339"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Quality-assurance methods</a:t>
            </a:r>
          </a:p>
          <a:p>
            <a:pPr lvl="1"/>
            <a:r>
              <a:rPr lang="en-US" dirty="0"/>
              <a:t>Quality function deployment (QFD)</a:t>
            </a:r>
          </a:p>
          <a:p>
            <a:pPr lvl="1"/>
            <a:r>
              <a:rPr lang="en-US" dirty="0"/>
              <a:t>Statistical process control (SPC)</a:t>
            </a:r>
          </a:p>
          <a:p>
            <a:pPr lvl="1"/>
            <a:r>
              <a:rPr lang="en-US" dirty="0"/>
              <a:t>Failure modes and effect analysis (FMEA)</a:t>
            </a:r>
          </a:p>
          <a:p>
            <a:pPr lvl="1"/>
            <a:r>
              <a:rPr lang="en-US" dirty="0"/>
              <a:t>Plan-Do-Check-Act (PDCA)</a:t>
            </a:r>
          </a:p>
          <a:p>
            <a:pPr lvl="1"/>
            <a:r>
              <a:rPr lang="en-US" dirty="0"/>
              <a:t>Poka-Yoke</a:t>
            </a:r>
          </a:p>
          <a:p>
            <a:pPr lvl="1"/>
            <a:r>
              <a:rPr lang="en-US" dirty="0"/>
              <a:t>5 S</a:t>
            </a:r>
          </a:p>
        </p:txBody>
      </p:sp>
    </p:spTree>
    <p:extLst>
      <p:ext uri="{BB962C8B-B14F-4D97-AF65-F5344CB8AC3E}">
        <p14:creationId xmlns:p14="http://schemas.microsoft.com/office/powerpoint/2010/main" val="314538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Quality-improvement methods</a:t>
            </a:r>
          </a:p>
        </p:txBody>
      </p:sp>
      <p:sp>
        <p:nvSpPr>
          <p:cNvPr id="5" name="Content Placeholder 2">
            <a:extLst>
              <a:ext uri="{FF2B5EF4-FFF2-40B4-BE49-F238E27FC236}">
                <a16:creationId xmlns:a16="http://schemas.microsoft.com/office/drawing/2014/main" id="{F51056EC-14F9-4759-8AFF-81FE2B32D872}"/>
              </a:ext>
            </a:extLst>
          </p:cNvPr>
          <p:cNvSpPr>
            <a:spLocks noGrp="1"/>
          </p:cNvSpPr>
          <p:nvPr>
            <p:ph idx="1"/>
          </p:nvPr>
        </p:nvSpPr>
        <p:spPr>
          <a:xfrm>
            <a:off x="1073222" y="1693703"/>
            <a:ext cx="10387258" cy="4303509"/>
          </a:xfrm>
        </p:spPr>
        <p:txBody>
          <a:bodyPr>
            <a:normAutofit/>
          </a:bodyPr>
          <a:lstStyle/>
          <a:p>
            <a:r>
              <a:rPr lang="en-US" dirty="0"/>
              <a:t>Optimizing the internal processes</a:t>
            </a:r>
          </a:p>
          <a:p>
            <a:pPr lvl="1"/>
            <a:r>
              <a:rPr lang="en-US" dirty="0"/>
              <a:t>FMEA</a:t>
            </a:r>
          </a:p>
          <a:p>
            <a:pPr lvl="1"/>
            <a:r>
              <a:rPr lang="en-US" dirty="0"/>
              <a:t>PDCA</a:t>
            </a:r>
          </a:p>
          <a:p>
            <a:pPr lvl="1"/>
            <a:r>
              <a:rPr lang="en-US" dirty="0"/>
              <a:t>Poka-Yoke</a:t>
            </a:r>
          </a:p>
          <a:p>
            <a:endParaRPr lang="en-US" dirty="0"/>
          </a:p>
          <a:p>
            <a:r>
              <a:rPr lang="en-US" dirty="0"/>
              <a:t>Optimizing product quality</a:t>
            </a:r>
          </a:p>
          <a:p>
            <a:pPr lvl="1"/>
            <a:r>
              <a:rPr lang="en-US" dirty="0"/>
              <a:t>QFD</a:t>
            </a:r>
          </a:p>
          <a:p>
            <a:pPr lvl="1"/>
            <a:r>
              <a:rPr lang="en-US" dirty="0"/>
              <a:t>Cause-and-Effect diagrams</a:t>
            </a:r>
          </a:p>
        </p:txBody>
      </p:sp>
    </p:spTree>
    <p:extLst>
      <p:ext uri="{BB962C8B-B14F-4D97-AF65-F5344CB8AC3E}">
        <p14:creationId xmlns:p14="http://schemas.microsoft.com/office/powerpoint/2010/main" val="177081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Quality-improvement methods</a:t>
            </a:r>
          </a:p>
        </p:txBody>
      </p:sp>
      <p:pic>
        <p:nvPicPr>
          <p:cNvPr id="7" name="Picture 6">
            <a:extLst>
              <a:ext uri="{FF2B5EF4-FFF2-40B4-BE49-F238E27FC236}">
                <a16:creationId xmlns:a16="http://schemas.microsoft.com/office/drawing/2014/main" id="{7D63E692-B598-4D3A-9D02-23EDF88CD1EE}"/>
              </a:ext>
            </a:extLst>
          </p:cNvPr>
          <p:cNvPicPr>
            <a:picLocks noChangeAspect="1"/>
          </p:cNvPicPr>
          <p:nvPr/>
        </p:nvPicPr>
        <p:blipFill>
          <a:blip r:embed="rId3"/>
          <a:stretch>
            <a:fillRect/>
          </a:stretch>
        </p:blipFill>
        <p:spPr>
          <a:xfrm>
            <a:off x="1824037" y="1881187"/>
            <a:ext cx="8543925" cy="3095625"/>
          </a:xfrm>
          <a:prstGeom prst="rect">
            <a:avLst/>
          </a:prstGeom>
        </p:spPr>
      </p:pic>
      <p:sp>
        <p:nvSpPr>
          <p:cNvPr id="9" name="TextBox 8">
            <a:extLst>
              <a:ext uri="{FF2B5EF4-FFF2-40B4-BE49-F238E27FC236}">
                <a16:creationId xmlns:a16="http://schemas.microsoft.com/office/drawing/2014/main" id="{6BA0CF7C-5D17-4187-B805-D1561733563A}"/>
              </a:ext>
            </a:extLst>
          </p:cNvPr>
          <p:cNvSpPr txBox="1"/>
          <p:nvPr/>
        </p:nvSpPr>
        <p:spPr>
          <a:xfrm>
            <a:off x="3259213" y="5426023"/>
            <a:ext cx="6604115" cy="461665"/>
          </a:xfrm>
          <a:prstGeom prst="rect">
            <a:avLst/>
          </a:prstGeom>
          <a:noFill/>
        </p:spPr>
        <p:txBody>
          <a:bodyPr wrap="square" rtlCol="0">
            <a:spAutoFit/>
          </a:bodyPr>
          <a:lstStyle/>
          <a:p>
            <a:r>
              <a:rPr lang="en-US" sz="2400" b="1" dirty="0"/>
              <a:t>Improved PDCA method in manufacturing process</a:t>
            </a:r>
          </a:p>
        </p:txBody>
      </p:sp>
    </p:spTree>
    <p:extLst>
      <p:ext uri="{BB962C8B-B14F-4D97-AF65-F5344CB8AC3E}">
        <p14:creationId xmlns:p14="http://schemas.microsoft.com/office/powerpoint/2010/main" val="332286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Quality-improvement methods</a:t>
            </a:r>
          </a:p>
        </p:txBody>
      </p:sp>
      <p:sp>
        <p:nvSpPr>
          <p:cNvPr id="9" name="TextBox 8">
            <a:extLst>
              <a:ext uri="{FF2B5EF4-FFF2-40B4-BE49-F238E27FC236}">
                <a16:creationId xmlns:a16="http://schemas.microsoft.com/office/drawing/2014/main" id="{6BA0CF7C-5D17-4187-B805-D1561733563A}"/>
              </a:ext>
            </a:extLst>
          </p:cNvPr>
          <p:cNvSpPr txBox="1"/>
          <p:nvPr/>
        </p:nvSpPr>
        <p:spPr>
          <a:xfrm>
            <a:off x="3722509" y="5471789"/>
            <a:ext cx="5640947" cy="461665"/>
          </a:xfrm>
          <a:prstGeom prst="rect">
            <a:avLst/>
          </a:prstGeom>
          <a:noFill/>
        </p:spPr>
        <p:txBody>
          <a:bodyPr wrap="square" rtlCol="0">
            <a:spAutoFit/>
          </a:bodyPr>
          <a:lstStyle/>
          <a:p>
            <a:r>
              <a:rPr lang="en-US" sz="2400" b="1" dirty="0"/>
              <a:t>QFD method in manufacturing processes</a:t>
            </a:r>
          </a:p>
        </p:txBody>
      </p:sp>
      <p:pic>
        <p:nvPicPr>
          <p:cNvPr id="4" name="Picture 3">
            <a:extLst>
              <a:ext uri="{FF2B5EF4-FFF2-40B4-BE49-F238E27FC236}">
                <a16:creationId xmlns:a16="http://schemas.microsoft.com/office/drawing/2014/main" id="{71886A47-D55A-41A8-805F-50820DD60F47}"/>
              </a:ext>
            </a:extLst>
          </p:cNvPr>
          <p:cNvPicPr>
            <a:picLocks noChangeAspect="1"/>
          </p:cNvPicPr>
          <p:nvPr/>
        </p:nvPicPr>
        <p:blipFill>
          <a:blip r:embed="rId3"/>
          <a:stretch>
            <a:fillRect/>
          </a:stretch>
        </p:blipFill>
        <p:spPr>
          <a:xfrm>
            <a:off x="1916118" y="1494258"/>
            <a:ext cx="9046464" cy="3869484"/>
          </a:xfrm>
          <a:prstGeom prst="rect">
            <a:avLst/>
          </a:prstGeom>
        </p:spPr>
      </p:pic>
    </p:spTree>
    <p:extLst>
      <p:ext uri="{BB962C8B-B14F-4D97-AF65-F5344CB8AC3E}">
        <p14:creationId xmlns:p14="http://schemas.microsoft.com/office/powerpoint/2010/main" val="372475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Quality-improvement methods</a:t>
            </a:r>
          </a:p>
        </p:txBody>
      </p:sp>
      <p:sp>
        <p:nvSpPr>
          <p:cNvPr id="9" name="TextBox 8">
            <a:extLst>
              <a:ext uri="{FF2B5EF4-FFF2-40B4-BE49-F238E27FC236}">
                <a16:creationId xmlns:a16="http://schemas.microsoft.com/office/drawing/2014/main" id="{6BA0CF7C-5D17-4187-B805-D1561733563A}"/>
              </a:ext>
            </a:extLst>
          </p:cNvPr>
          <p:cNvSpPr txBox="1"/>
          <p:nvPr/>
        </p:nvSpPr>
        <p:spPr>
          <a:xfrm>
            <a:off x="8904222" y="1477420"/>
            <a:ext cx="2617331" cy="2308324"/>
          </a:xfrm>
          <a:prstGeom prst="rect">
            <a:avLst/>
          </a:prstGeom>
          <a:noFill/>
        </p:spPr>
        <p:txBody>
          <a:bodyPr wrap="square" rtlCol="0">
            <a:spAutoFit/>
          </a:bodyPr>
          <a:lstStyle/>
          <a:p>
            <a:r>
              <a:rPr lang="en-US" sz="2400" b="1" dirty="0"/>
              <a:t>The prime responsibility and initiatives for a particular pillar in terms of quality deployment.</a:t>
            </a:r>
          </a:p>
        </p:txBody>
      </p:sp>
      <p:pic>
        <p:nvPicPr>
          <p:cNvPr id="5" name="Picture 4">
            <a:extLst>
              <a:ext uri="{FF2B5EF4-FFF2-40B4-BE49-F238E27FC236}">
                <a16:creationId xmlns:a16="http://schemas.microsoft.com/office/drawing/2014/main" id="{FA866EAD-F69A-44C2-BC94-CAEEDC546CD0}"/>
              </a:ext>
            </a:extLst>
          </p:cNvPr>
          <p:cNvPicPr>
            <a:picLocks noChangeAspect="1"/>
          </p:cNvPicPr>
          <p:nvPr/>
        </p:nvPicPr>
        <p:blipFill>
          <a:blip r:embed="rId3"/>
          <a:stretch>
            <a:fillRect/>
          </a:stretch>
        </p:blipFill>
        <p:spPr>
          <a:xfrm>
            <a:off x="463182" y="1603090"/>
            <a:ext cx="8441039" cy="4365307"/>
          </a:xfrm>
          <a:prstGeom prst="rect">
            <a:avLst/>
          </a:prstGeom>
        </p:spPr>
      </p:pic>
    </p:spTree>
    <p:extLst>
      <p:ext uri="{BB962C8B-B14F-4D97-AF65-F5344CB8AC3E}">
        <p14:creationId xmlns:p14="http://schemas.microsoft.com/office/powerpoint/2010/main" val="3289075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Quality-improvement methods</a:t>
            </a:r>
          </a:p>
        </p:txBody>
      </p:sp>
      <p:sp>
        <p:nvSpPr>
          <p:cNvPr id="9" name="TextBox 8">
            <a:extLst>
              <a:ext uri="{FF2B5EF4-FFF2-40B4-BE49-F238E27FC236}">
                <a16:creationId xmlns:a16="http://schemas.microsoft.com/office/drawing/2014/main" id="{6BA0CF7C-5D17-4187-B805-D1561733563A}"/>
              </a:ext>
            </a:extLst>
          </p:cNvPr>
          <p:cNvSpPr txBox="1"/>
          <p:nvPr/>
        </p:nvSpPr>
        <p:spPr>
          <a:xfrm>
            <a:off x="8904222" y="1477420"/>
            <a:ext cx="2617331" cy="1569660"/>
          </a:xfrm>
          <a:prstGeom prst="rect">
            <a:avLst/>
          </a:prstGeom>
          <a:noFill/>
        </p:spPr>
        <p:txBody>
          <a:bodyPr wrap="square" rtlCol="0">
            <a:spAutoFit/>
          </a:bodyPr>
          <a:lstStyle/>
          <a:p>
            <a:r>
              <a:rPr lang="en-US" sz="2400" b="1" dirty="0"/>
              <a:t>Application Techniques of quality methods and tools</a:t>
            </a:r>
          </a:p>
        </p:txBody>
      </p:sp>
      <p:pic>
        <p:nvPicPr>
          <p:cNvPr id="4" name="Picture 3">
            <a:extLst>
              <a:ext uri="{FF2B5EF4-FFF2-40B4-BE49-F238E27FC236}">
                <a16:creationId xmlns:a16="http://schemas.microsoft.com/office/drawing/2014/main" id="{653AD104-997D-49FF-A99C-A912ADAB909A}"/>
              </a:ext>
            </a:extLst>
          </p:cNvPr>
          <p:cNvPicPr>
            <a:picLocks noChangeAspect="1"/>
          </p:cNvPicPr>
          <p:nvPr/>
        </p:nvPicPr>
        <p:blipFill>
          <a:blip r:embed="rId3"/>
          <a:stretch>
            <a:fillRect/>
          </a:stretch>
        </p:blipFill>
        <p:spPr>
          <a:xfrm>
            <a:off x="1049655" y="1605860"/>
            <a:ext cx="7167753" cy="4359767"/>
          </a:xfrm>
          <a:prstGeom prst="rect">
            <a:avLst/>
          </a:prstGeom>
        </p:spPr>
      </p:pic>
    </p:spTree>
    <p:extLst>
      <p:ext uri="{BB962C8B-B14F-4D97-AF65-F5344CB8AC3E}">
        <p14:creationId xmlns:p14="http://schemas.microsoft.com/office/powerpoint/2010/main" val="367793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Quality-improvement methods</a:t>
            </a:r>
          </a:p>
        </p:txBody>
      </p:sp>
      <p:sp>
        <p:nvSpPr>
          <p:cNvPr id="9" name="TextBox 8">
            <a:extLst>
              <a:ext uri="{FF2B5EF4-FFF2-40B4-BE49-F238E27FC236}">
                <a16:creationId xmlns:a16="http://schemas.microsoft.com/office/drawing/2014/main" id="{6BA0CF7C-5D17-4187-B805-D1561733563A}"/>
              </a:ext>
            </a:extLst>
          </p:cNvPr>
          <p:cNvSpPr txBox="1"/>
          <p:nvPr/>
        </p:nvSpPr>
        <p:spPr>
          <a:xfrm>
            <a:off x="8904222" y="1477420"/>
            <a:ext cx="2617331" cy="1569660"/>
          </a:xfrm>
          <a:prstGeom prst="rect">
            <a:avLst/>
          </a:prstGeom>
          <a:noFill/>
        </p:spPr>
        <p:txBody>
          <a:bodyPr wrap="square" rtlCol="0">
            <a:spAutoFit/>
          </a:bodyPr>
          <a:lstStyle/>
          <a:p>
            <a:r>
              <a:rPr lang="en-US" sz="2400" b="1" dirty="0"/>
              <a:t>Application Techniques of quality methods and tools</a:t>
            </a:r>
          </a:p>
        </p:txBody>
      </p:sp>
      <p:pic>
        <p:nvPicPr>
          <p:cNvPr id="4" name="Picture 3">
            <a:extLst>
              <a:ext uri="{FF2B5EF4-FFF2-40B4-BE49-F238E27FC236}">
                <a16:creationId xmlns:a16="http://schemas.microsoft.com/office/drawing/2014/main" id="{653AD104-997D-49FF-A99C-A912ADAB909A}"/>
              </a:ext>
            </a:extLst>
          </p:cNvPr>
          <p:cNvPicPr>
            <a:picLocks noChangeAspect="1"/>
          </p:cNvPicPr>
          <p:nvPr/>
        </p:nvPicPr>
        <p:blipFill>
          <a:blip r:embed="rId3"/>
          <a:stretch>
            <a:fillRect/>
          </a:stretch>
        </p:blipFill>
        <p:spPr>
          <a:xfrm>
            <a:off x="1049655" y="1605860"/>
            <a:ext cx="7167753" cy="4359767"/>
          </a:xfrm>
          <a:prstGeom prst="rect">
            <a:avLst/>
          </a:prstGeom>
        </p:spPr>
      </p:pic>
    </p:spTree>
    <p:extLst>
      <p:ext uri="{BB962C8B-B14F-4D97-AF65-F5344CB8AC3E}">
        <p14:creationId xmlns:p14="http://schemas.microsoft.com/office/powerpoint/2010/main" val="68678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Strategy for quality systems automation</a:t>
            </a:r>
          </a:p>
        </p:txBody>
      </p:sp>
      <p:sp>
        <p:nvSpPr>
          <p:cNvPr id="5" name="Content Placeholder 2">
            <a:extLst>
              <a:ext uri="{FF2B5EF4-FFF2-40B4-BE49-F238E27FC236}">
                <a16:creationId xmlns:a16="http://schemas.microsoft.com/office/drawing/2014/main" id="{3E0069EA-01D8-4A7F-A9B1-418FB30CB39A}"/>
              </a:ext>
            </a:extLst>
          </p:cNvPr>
          <p:cNvSpPr>
            <a:spLocks noGrp="1"/>
          </p:cNvSpPr>
          <p:nvPr>
            <p:ph idx="1"/>
          </p:nvPr>
        </p:nvSpPr>
        <p:spPr>
          <a:xfrm>
            <a:off x="475814" y="1693703"/>
            <a:ext cx="11229516" cy="4303509"/>
          </a:xfrm>
        </p:spPr>
        <p:txBody>
          <a:bodyPr>
            <a:normAutofit/>
          </a:bodyPr>
          <a:lstStyle/>
          <a:p>
            <a:r>
              <a:rPr lang="en-US" dirty="0"/>
              <a:t>Mission statement for automation</a:t>
            </a:r>
          </a:p>
          <a:p>
            <a:pPr lvl="1"/>
            <a:r>
              <a:rPr lang="en-US" dirty="0"/>
              <a:t>Automatically to acquire, manage and provide quality information in the enterprise such that correct, timely information is available for decision support and reporting purposes at all levels</a:t>
            </a:r>
          </a:p>
          <a:p>
            <a:pPr lvl="1"/>
            <a:r>
              <a:rPr lang="en-US" dirty="0"/>
              <a:t>To form a nexus which will facilitate integration of quality information with the other sub-systems of the business, in a move towards computer-integrated manufacturing (CIM)</a:t>
            </a:r>
          </a:p>
        </p:txBody>
      </p:sp>
    </p:spTree>
    <p:extLst>
      <p:ext uri="{BB962C8B-B14F-4D97-AF65-F5344CB8AC3E}">
        <p14:creationId xmlns:p14="http://schemas.microsoft.com/office/powerpoint/2010/main" val="42750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will you learn from this content?</a:t>
            </a:r>
            <a:endParaRPr lang="en-US" dirty="0"/>
          </a:p>
        </p:txBody>
      </p:sp>
      <p:sp>
        <p:nvSpPr>
          <p:cNvPr id="4" name="Pentagon 3">
            <a:extLst>
              <a:ext uri="{FF2B5EF4-FFF2-40B4-BE49-F238E27FC236}">
                <a16:creationId xmlns:a16="http://schemas.microsoft.com/office/drawing/2014/main" id="{4F33E37D-B353-4530-8FCD-90A511B55117}"/>
              </a:ext>
            </a:extLst>
          </p:cNvPr>
          <p:cNvSpPr/>
          <p:nvPr/>
        </p:nvSpPr>
        <p:spPr>
          <a:xfrm>
            <a:off x="1792288" y="1918181"/>
            <a:ext cx="1105651" cy="611652"/>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01</a:t>
            </a:r>
          </a:p>
        </p:txBody>
      </p:sp>
      <p:sp>
        <p:nvSpPr>
          <p:cNvPr id="15" name="TextBox 14">
            <a:extLst>
              <a:ext uri="{FF2B5EF4-FFF2-40B4-BE49-F238E27FC236}">
                <a16:creationId xmlns:a16="http://schemas.microsoft.com/office/drawing/2014/main" id="{D734A7F5-7DAB-4181-BBDD-23E1949321B1}"/>
              </a:ext>
            </a:extLst>
          </p:cNvPr>
          <p:cNvSpPr txBox="1"/>
          <p:nvPr/>
        </p:nvSpPr>
        <p:spPr>
          <a:xfrm>
            <a:off x="3261360" y="1962397"/>
            <a:ext cx="8173418" cy="52322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Tw Cen MT" panose="020B0602020104020603" pitchFamily="34" charset="0"/>
              </a:rPr>
              <a:t>The strategy of quality improvement (QI)</a:t>
            </a:r>
          </a:p>
        </p:txBody>
      </p:sp>
      <p:sp>
        <p:nvSpPr>
          <p:cNvPr id="17" name="Pentagon 3">
            <a:extLst>
              <a:ext uri="{FF2B5EF4-FFF2-40B4-BE49-F238E27FC236}">
                <a16:creationId xmlns:a16="http://schemas.microsoft.com/office/drawing/2014/main" id="{EC0CBFFD-D309-4487-913A-7D820034AEEA}"/>
              </a:ext>
            </a:extLst>
          </p:cNvPr>
          <p:cNvSpPr/>
          <p:nvPr/>
        </p:nvSpPr>
        <p:spPr>
          <a:xfrm>
            <a:off x="1792288" y="3230897"/>
            <a:ext cx="1105651" cy="611652"/>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02</a:t>
            </a:r>
          </a:p>
        </p:txBody>
      </p:sp>
      <p:sp>
        <p:nvSpPr>
          <p:cNvPr id="19" name="TextBox 18">
            <a:extLst>
              <a:ext uri="{FF2B5EF4-FFF2-40B4-BE49-F238E27FC236}">
                <a16:creationId xmlns:a16="http://schemas.microsoft.com/office/drawing/2014/main" id="{80415894-1CD9-4326-AA9C-F07AF712FEAB}"/>
              </a:ext>
            </a:extLst>
          </p:cNvPr>
          <p:cNvSpPr txBox="1"/>
          <p:nvPr/>
        </p:nvSpPr>
        <p:spPr>
          <a:xfrm>
            <a:off x="3261360" y="3059669"/>
            <a:ext cx="8173418" cy="52322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Tw Cen MT" panose="020B0602020104020603" pitchFamily="34" charset="0"/>
              </a:rPr>
              <a:t>The quality improvement initiative</a:t>
            </a:r>
          </a:p>
        </p:txBody>
      </p:sp>
      <p:sp>
        <p:nvSpPr>
          <p:cNvPr id="21" name="Pentagon 3">
            <a:extLst>
              <a:ext uri="{FF2B5EF4-FFF2-40B4-BE49-F238E27FC236}">
                <a16:creationId xmlns:a16="http://schemas.microsoft.com/office/drawing/2014/main" id="{CC8D9EE7-B31F-408D-ABCB-60AD83A7C6A7}"/>
              </a:ext>
            </a:extLst>
          </p:cNvPr>
          <p:cNvSpPr/>
          <p:nvPr/>
        </p:nvSpPr>
        <p:spPr>
          <a:xfrm>
            <a:off x="1792288" y="4543612"/>
            <a:ext cx="1105651" cy="611652"/>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03</a:t>
            </a:r>
          </a:p>
        </p:txBody>
      </p:sp>
      <p:sp>
        <p:nvSpPr>
          <p:cNvPr id="23" name="TextBox 22">
            <a:extLst>
              <a:ext uri="{FF2B5EF4-FFF2-40B4-BE49-F238E27FC236}">
                <a16:creationId xmlns:a16="http://schemas.microsoft.com/office/drawing/2014/main" id="{709FFF37-2409-4DC1-BA46-FBC519FB993A}"/>
              </a:ext>
            </a:extLst>
          </p:cNvPr>
          <p:cNvSpPr txBox="1"/>
          <p:nvPr/>
        </p:nvSpPr>
        <p:spPr>
          <a:xfrm>
            <a:off x="3261360" y="4372384"/>
            <a:ext cx="8173418" cy="52322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Tw Cen MT" panose="020B0602020104020603" pitchFamily="34" charset="0"/>
              </a:rPr>
              <a:t>QI strategy from the automated quality report system</a:t>
            </a:r>
          </a:p>
        </p:txBody>
      </p:sp>
    </p:spTree>
    <p:extLst>
      <p:ext uri="{BB962C8B-B14F-4D97-AF65-F5344CB8AC3E}">
        <p14:creationId xmlns:p14="http://schemas.microsoft.com/office/powerpoint/2010/main" val="207347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Strategy for quality systems automation</a:t>
            </a:r>
          </a:p>
        </p:txBody>
      </p:sp>
      <p:sp>
        <p:nvSpPr>
          <p:cNvPr id="5" name="Content Placeholder 2">
            <a:extLst>
              <a:ext uri="{FF2B5EF4-FFF2-40B4-BE49-F238E27FC236}">
                <a16:creationId xmlns:a16="http://schemas.microsoft.com/office/drawing/2014/main" id="{3E0069EA-01D8-4A7F-A9B1-418FB30CB39A}"/>
              </a:ext>
            </a:extLst>
          </p:cNvPr>
          <p:cNvSpPr>
            <a:spLocks noGrp="1"/>
          </p:cNvSpPr>
          <p:nvPr>
            <p:ph idx="1"/>
          </p:nvPr>
        </p:nvSpPr>
        <p:spPr>
          <a:xfrm>
            <a:off x="5204177" y="1691740"/>
            <a:ext cx="6501152" cy="4303509"/>
          </a:xfrm>
        </p:spPr>
        <p:txBody>
          <a:bodyPr>
            <a:normAutofit/>
          </a:bodyPr>
          <a:lstStyle/>
          <a:p>
            <a:r>
              <a:rPr lang="en-US" dirty="0"/>
              <a:t>The Integrated quality System (IQS)</a:t>
            </a:r>
          </a:p>
          <a:p>
            <a:pPr lvl="1"/>
            <a:r>
              <a:rPr lang="en-US" dirty="0"/>
              <a:t>Consisting of quality data collection and management</a:t>
            </a:r>
          </a:p>
          <a:p>
            <a:pPr lvl="1"/>
            <a:r>
              <a:rPr lang="en-US" dirty="0"/>
              <a:t>Central quality database provides the generalized quality data from manufacturing</a:t>
            </a:r>
          </a:p>
          <a:p>
            <a:pPr lvl="1"/>
            <a:r>
              <a:rPr lang="en-US" dirty="0"/>
              <a:t>Quality data obtained by direct entry, CAI stations, or fully automatic quality monitoring</a:t>
            </a:r>
          </a:p>
        </p:txBody>
      </p:sp>
      <p:pic>
        <p:nvPicPr>
          <p:cNvPr id="7" name="Picture 6">
            <a:extLst>
              <a:ext uri="{FF2B5EF4-FFF2-40B4-BE49-F238E27FC236}">
                <a16:creationId xmlns:a16="http://schemas.microsoft.com/office/drawing/2014/main" id="{B2ADEF8A-2A02-46BD-98A4-BD329500CA26}"/>
              </a:ext>
            </a:extLst>
          </p:cNvPr>
          <p:cNvPicPr>
            <a:picLocks noChangeAspect="1"/>
          </p:cNvPicPr>
          <p:nvPr/>
        </p:nvPicPr>
        <p:blipFill>
          <a:blip r:embed="rId3"/>
          <a:stretch>
            <a:fillRect/>
          </a:stretch>
        </p:blipFill>
        <p:spPr>
          <a:xfrm>
            <a:off x="636412" y="1533525"/>
            <a:ext cx="4364566" cy="4619940"/>
          </a:xfrm>
          <a:prstGeom prst="rect">
            <a:avLst/>
          </a:prstGeom>
        </p:spPr>
      </p:pic>
    </p:spTree>
    <p:extLst>
      <p:ext uri="{BB962C8B-B14F-4D97-AF65-F5344CB8AC3E}">
        <p14:creationId xmlns:p14="http://schemas.microsoft.com/office/powerpoint/2010/main" val="1964670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Strategy for quality systems automation</a:t>
            </a:r>
          </a:p>
        </p:txBody>
      </p:sp>
      <p:sp>
        <p:nvSpPr>
          <p:cNvPr id="5" name="Content Placeholder 2">
            <a:extLst>
              <a:ext uri="{FF2B5EF4-FFF2-40B4-BE49-F238E27FC236}">
                <a16:creationId xmlns:a16="http://schemas.microsoft.com/office/drawing/2014/main" id="{3E0069EA-01D8-4A7F-A9B1-418FB30CB39A}"/>
              </a:ext>
            </a:extLst>
          </p:cNvPr>
          <p:cNvSpPr>
            <a:spLocks noGrp="1"/>
          </p:cNvSpPr>
          <p:nvPr>
            <p:ph idx="1"/>
          </p:nvPr>
        </p:nvSpPr>
        <p:spPr>
          <a:xfrm>
            <a:off x="475814" y="1693703"/>
            <a:ext cx="11229516" cy="4303509"/>
          </a:xfrm>
        </p:spPr>
        <p:txBody>
          <a:bodyPr>
            <a:normAutofit/>
          </a:bodyPr>
          <a:lstStyle/>
          <a:p>
            <a:r>
              <a:rPr lang="en-US" dirty="0"/>
              <a:t>Quality data collection strategy</a:t>
            </a:r>
          </a:p>
          <a:p>
            <a:pPr lvl="1"/>
            <a:r>
              <a:rPr lang="en-US" dirty="0"/>
              <a:t>Direct entry – the inspection task is a manual or visual one, and the quality information is entered via a terminal for transmission directly to the database</a:t>
            </a:r>
          </a:p>
          <a:p>
            <a:pPr lvl="1"/>
            <a:r>
              <a:rPr lang="en-US" dirty="0"/>
              <a:t>Computer-aided inspection(CAI) - a local computer gives instructions to a human inspector as to the inspection procedures and use of measurement equipment, and accepts product or process quality information directly from the equipment for local evaluation and recording</a:t>
            </a:r>
          </a:p>
          <a:p>
            <a:pPr lvl="1"/>
            <a:r>
              <a:rPr lang="en-US" dirty="0"/>
              <a:t>Automated inspection - the data collection, analysis, communications and perhaps process control elements of the task are performed without human intervention</a:t>
            </a:r>
          </a:p>
        </p:txBody>
      </p:sp>
    </p:spTree>
    <p:extLst>
      <p:ext uri="{BB962C8B-B14F-4D97-AF65-F5344CB8AC3E}">
        <p14:creationId xmlns:p14="http://schemas.microsoft.com/office/powerpoint/2010/main" val="213860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Strategy for quality systems automation</a:t>
            </a:r>
          </a:p>
        </p:txBody>
      </p:sp>
      <p:pic>
        <p:nvPicPr>
          <p:cNvPr id="7" name="Picture 6">
            <a:extLst>
              <a:ext uri="{FF2B5EF4-FFF2-40B4-BE49-F238E27FC236}">
                <a16:creationId xmlns:a16="http://schemas.microsoft.com/office/drawing/2014/main" id="{1910E7B9-D6DD-41F8-A7A9-B52933570082}"/>
              </a:ext>
            </a:extLst>
          </p:cNvPr>
          <p:cNvPicPr>
            <a:picLocks noChangeAspect="1"/>
          </p:cNvPicPr>
          <p:nvPr/>
        </p:nvPicPr>
        <p:blipFill>
          <a:blip r:embed="rId3"/>
          <a:stretch>
            <a:fillRect/>
          </a:stretch>
        </p:blipFill>
        <p:spPr>
          <a:xfrm>
            <a:off x="1486606" y="1460883"/>
            <a:ext cx="9715500" cy="4743450"/>
          </a:xfrm>
          <a:prstGeom prst="rect">
            <a:avLst/>
          </a:prstGeom>
        </p:spPr>
      </p:pic>
    </p:spTree>
    <p:extLst>
      <p:ext uri="{BB962C8B-B14F-4D97-AF65-F5344CB8AC3E}">
        <p14:creationId xmlns:p14="http://schemas.microsoft.com/office/powerpoint/2010/main" val="2341401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Strategy for quality systems automation</a:t>
            </a:r>
          </a:p>
        </p:txBody>
      </p:sp>
      <p:pic>
        <p:nvPicPr>
          <p:cNvPr id="4" name="Picture 3">
            <a:extLst>
              <a:ext uri="{FF2B5EF4-FFF2-40B4-BE49-F238E27FC236}">
                <a16:creationId xmlns:a16="http://schemas.microsoft.com/office/drawing/2014/main" id="{E612128F-36C7-456A-BDDD-BEA607E59FF2}"/>
              </a:ext>
            </a:extLst>
          </p:cNvPr>
          <p:cNvPicPr>
            <a:picLocks noChangeAspect="1"/>
          </p:cNvPicPr>
          <p:nvPr/>
        </p:nvPicPr>
        <p:blipFill>
          <a:blip r:embed="rId3"/>
          <a:stretch>
            <a:fillRect/>
          </a:stretch>
        </p:blipFill>
        <p:spPr>
          <a:xfrm>
            <a:off x="1792288" y="1784350"/>
            <a:ext cx="9077325" cy="4305300"/>
          </a:xfrm>
          <a:prstGeom prst="rect">
            <a:avLst/>
          </a:prstGeom>
        </p:spPr>
      </p:pic>
    </p:spTree>
    <p:extLst>
      <p:ext uri="{BB962C8B-B14F-4D97-AF65-F5344CB8AC3E}">
        <p14:creationId xmlns:p14="http://schemas.microsoft.com/office/powerpoint/2010/main" val="164942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A Case Study on Quality Improvement</a:t>
            </a:r>
          </a:p>
        </p:txBody>
      </p:sp>
      <p:sp>
        <p:nvSpPr>
          <p:cNvPr id="5" name="Content Placeholder 2">
            <a:extLst>
              <a:ext uri="{FF2B5EF4-FFF2-40B4-BE49-F238E27FC236}">
                <a16:creationId xmlns:a16="http://schemas.microsoft.com/office/drawing/2014/main" id="{736F3444-A18F-49B3-B5CA-5E1717897E5D}"/>
              </a:ext>
            </a:extLst>
          </p:cNvPr>
          <p:cNvSpPr>
            <a:spLocks noGrp="1"/>
          </p:cNvSpPr>
          <p:nvPr>
            <p:ph idx="1"/>
          </p:nvPr>
        </p:nvSpPr>
        <p:spPr>
          <a:xfrm>
            <a:off x="475814" y="1693703"/>
            <a:ext cx="11229516" cy="4303509"/>
          </a:xfrm>
        </p:spPr>
        <p:txBody>
          <a:bodyPr>
            <a:normAutofit/>
          </a:bodyPr>
          <a:lstStyle/>
          <a:p>
            <a:r>
              <a:rPr lang="en-US" dirty="0"/>
              <a:t>A manufacturer of household electronic appliances</a:t>
            </a:r>
          </a:p>
          <a:p>
            <a:pPr lvl="1"/>
            <a:r>
              <a:rPr lang="en-US" dirty="0"/>
              <a:t>Using open-source and freely-available software : WEKA</a:t>
            </a:r>
          </a:p>
          <a:p>
            <a:pPr lvl="1"/>
            <a:r>
              <a:rPr lang="en-US" dirty="0"/>
              <a:t>Running on readily available hardware</a:t>
            </a:r>
          </a:p>
          <a:p>
            <a:pPr lvl="1"/>
            <a:r>
              <a:rPr lang="en-US" dirty="0"/>
              <a:t>Using only existing data-collection points</a:t>
            </a:r>
          </a:p>
          <a:p>
            <a:pPr lvl="1"/>
            <a:r>
              <a:rPr lang="en-US" dirty="0"/>
              <a:t>Provide actionable feedback</a:t>
            </a:r>
          </a:p>
          <a:p>
            <a:pPr lvl="1"/>
            <a:r>
              <a:rPr lang="en-US" dirty="0"/>
              <a:t>Results: Make improvements to the manufacturing operations, and to increase product quality.</a:t>
            </a:r>
          </a:p>
          <a:p>
            <a:pPr lvl="1"/>
            <a:endParaRPr lang="en-US" dirty="0"/>
          </a:p>
        </p:txBody>
      </p:sp>
    </p:spTree>
    <p:extLst>
      <p:ext uri="{BB962C8B-B14F-4D97-AF65-F5344CB8AC3E}">
        <p14:creationId xmlns:p14="http://schemas.microsoft.com/office/powerpoint/2010/main" val="2000878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A Case Study on Quality Improvement</a:t>
            </a:r>
          </a:p>
        </p:txBody>
      </p:sp>
      <p:pic>
        <p:nvPicPr>
          <p:cNvPr id="7" name="Picture 6">
            <a:extLst>
              <a:ext uri="{FF2B5EF4-FFF2-40B4-BE49-F238E27FC236}">
                <a16:creationId xmlns:a16="http://schemas.microsoft.com/office/drawing/2014/main" id="{7D572879-BC77-4EBE-B9FE-9A3F964886A3}"/>
              </a:ext>
            </a:extLst>
          </p:cNvPr>
          <p:cNvPicPr>
            <a:picLocks noChangeAspect="1"/>
          </p:cNvPicPr>
          <p:nvPr/>
        </p:nvPicPr>
        <p:blipFill>
          <a:blip r:embed="rId3"/>
          <a:stretch>
            <a:fillRect/>
          </a:stretch>
        </p:blipFill>
        <p:spPr>
          <a:xfrm>
            <a:off x="2876021" y="1852436"/>
            <a:ext cx="6981825" cy="3943350"/>
          </a:xfrm>
          <a:prstGeom prst="rect">
            <a:avLst/>
          </a:prstGeom>
        </p:spPr>
      </p:pic>
    </p:spTree>
    <p:extLst>
      <p:ext uri="{BB962C8B-B14F-4D97-AF65-F5344CB8AC3E}">
        <p14:creationId xmlns:p14="http://schemas.microsoft.com/office/powerpoint/2010/main" val="1483336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A Case Study on Quality Improvement</a:t>
            </a:r>
          </a:p>
        </p:txBody>
      </p:sp>
      <p:sp>
        <p:nvSpPr>
          <p:cNvPr id="5" name="Content Placeholder 2">
            <a:extLst>
              <a:ext uri="{FF2B5EF4-FFF2-40B4-BE49-F238E27FC236}">
                <a16:creationId xmlns:a16="http://schemas.microsoft.com/office/drawing/2014/main" id="{736F3444-A18F-49B3-B5CA-5E1717897E5D}"/>
              </a:ext>
            </a:extLst>
          </p:cNvPr>
          <p:cNvSpPr>
            <a:spLocks noGrp="1"/>
          </p:cNvSpPr>
          <p:nvPr>
            <p:ph idx="1"/>
          </p:nvPr>
        </p:nvSpPr>
        <p:spPr>
          <a:xfrm>
            <a:off x="475814" y="1693703"/>
            <a:ext cx="11229516" cy="4303509"/>
          </a:xfrm>
        </p:spPr>
        <p:txBody>
          <a:bodyPr>
            <a:normAutofit/>
          </a:bodyPr>
          <a:lstStyle/>
          <a:p>
            <a:r>
              <a:rPr lang="en-US" dirty="0" err="1"/>
              <a:t>Algoritms</a:t>
            </a:r>
            <a:endParaRPr lang="en-US" dirty="0"/>
          </a:p>
          <a:p>
            <a:pPr lvl="1"/>
            <a:r>
              <a:rPr lang="en-US" dirty="0"/>
              <a:t>The PART algorithm uses a divide-and-conquer approach to build a decision tree, before ‘</a:t>
            </a:r>
            <a:r>
              <a:rPr lang="en-US" dirty="0" err="1"/>
              <a:t>pruing</a:t>
            </a:r>
            <a:r>
              <a:rPr lang="en-US" dirty="0"/>
              <a:t>’ the unnecessary structures within the tree</a:t>
            </a:r>
          </a:p>
          <a:p>
            <a:pPr lvl="1"/>
            <a:r>
              <a:rPr lang="en-US" dirty="0"/>
              <a:t>The </a:t>
            </a:r>
            <a:r>
              <a:rPr lang="en-US" dirty="0" err="1"/>
              <a:t>Jrip</a:t>
            </a:r>
            <a:r>
              <a:rPr lang="en-US" dirty="0"/>
              <a:t> or RIPPER algorithm</a:t>
            </a:r>
          </a:p>
          <a:p>
            <a:r>
              <a:rPr lang="en-US" dirty="0"/>
              <a:t>Sample</a:t>
            </a:r>
          </a:p>
          <a:p>
            <a:pPr lvl="1"/>
            <a:r>
              <a:rPr lang="en-US" dirty="0"/>
              <a:t>6000 instances of quality control entries</a:t>
            </a:r>
          </a:p>
          <a:p>
            <a:r>
              <a:rPr lang="en-US" dirty="0"/>
              <a:t>Validation</a:t>
            </a:r>
          </a:p>
          <a:p>
            <a:pPr lvl="1"/>
            <a:r>
              <a:rPr lang="en-US" dirty="0"/>
              <a:t>10-fold-cross-validation</a:t>
            </a:r>
          </a:p>
          <a:p>
            <a:pPr lvl="1"/>
            <a:r>
              <a:rPr lang="en-US" dirty="0"/>
              <a:t>Accuracy </a:t>
            </a:r>
            <a:r>
              <a:rPr lang="en-US" dirty="0" err="1"/>
              <a:t>JRiP</a:t>
            </a:r>
            <a:r>
              <a:rPr lang="en-US" dirty="0"/>
              <a:t> - 94.5%, PART – 96.0%</a:t>
            </a:r>
          </a:p>
        </p:txBody>
      </p:sp>
    </p:spTree>
    <p:extLst>
      <p:ext uri="{BB962C8B-B14F-4D97-AF65-F5344CB8AC3E}">
        <p14:creationId xmlns:p14="http://schemas.microsoft.com/office/powerpoint/2010/main" val="2739988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A Case Study on Quality Improvement</a:t>
            </a:r>
          </a:p>
        </p:txBody>
      </p:sp>
      <p:pic>
        <p:nvPicPr>
          <p:cNvPr id="7" name="Content Placeholder 6">
            <a:extLst>
              <a:ext uri="{FF2B5EF4-FFF2-40B4-BE49-F238E27FC236}">
                <a16:creationId xmlns:a16="http://schemas.microsoft.com/office/drawing/2014/main" id="{C2DCA976-9742-4964-A372-BDFB2699C98F}"/>
              </a:ext>
            </a:extLst>
          </p:cNvPr>
          <p:cNvPicPr>
            <a:picLocks noGrp="1" noChangeAspect="1"/>
          </p:cNvPicPr>
          <p:nvPr>
            <p:ph idx="1"/>
          </p:nvPr>
        </p:nvPicPr>
        <p:blipFill>
          <a:blip r:embed="rId3"/>
          <a:stretch>
            <a:fillRect/>
          </a:stretch>
        </p:blipFill>
        <p:spPr>
          <a:xfrm>
            <a:off x="3065891" y="1693863"/>
            <a:ext cx="6049106" cy="4303712"/>
          </a:xfrm>
        </p:spPr>
      </p:pic>
    </p:spTree>
    <p:extLst>
      <p:ext uri="{BB962C8B-B14F-4D97-AF65-F5344CB8AC3E}">
        <p14:creationId xmlns:p14="http://schemas.microsoft.com/office/powerpoint/2010/main" val="220784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A Case Study on Quality Improvement</a:t>
            </a:r>
          </a:p>
        </p:txBody>
      </p:sp>
      <p:sp>
        <p:nvSpPr>
          <p:cNvPr id="5" name="Content Placeholder 2">
            <a:extLst>
              <a:ext uri="{FF2B5EF4-FFF2-40B4-BE49-F238E27FC236}">
                <a16:creationId xmlns:a16="http://schemas.microsoft.com/office/drawing/2014/main" id="{736F3444-A18F-49B3-B5CA-5E1717897E5D}"/>
              </a:ext>
            </a:extLst>
          </p:cNvPr>
          <p:cNvSpPr>
            <a:spLocks noGrp="1"/>
          </p:cNvSpPr>
          <p:nvPr>
            <p:ph idx="1"/>
          </p:nvPr>
        </p:nvSpPr>
        <p:spPr>
          <a:xfrm>
            <a:off x="475814" y="1693703"/>
            <a:ext cx="11229516" cy="4303509"/>
          </a:xfrm>
        </p:spPr>
        <p:txBody>
          <a:bodyPr>
            <a:normAutofit/>
          </a:bodyPr>
          <a:lstStyle/>
          <a:p>
            <a:r>
              <a:rPr lang="en-US" dirty="0"/>
              <a:t>To utilize data mining to improve assembly and quality control processes</a:t>
            </a:r>
          </a:p>
          <a:p>
            <a:r>
              <a:rPr lang="en-US" dirty="0"/>
              <a:t>To demonstrate an effective Decision Support System and qualifies at the cognition level in the 5C’s architecture; demonstrating  a level of intelligence in-line with the Industry 4.0 initiative</a:t>
            </a:r>
          </a:p>
          <a:p>
            <a:r>
              <a:rPr lang="en-US" dirty="0"/>
              <a:t>The final system works with archived data and has s low computational requirement by design</a:t>
            </a:r>
          </a:p>
          <a:p>
            <a:pPr lvl="1"/>
            <a:endParaRPr lang="en-US" dirty="0"/>
          </a:p>
        </p:txBody>
      </p:sp>
    </p:spTree>
    <p:extLst>
      <p:ext uri="{BB962C8B-B14F-4D97-AF65-F5344CB8AC3E}">
        <p14:creationId xmlns:p14="http://schemas.microsoft.com/office/powerpoint/2010/main" val="49258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A Case Study on Quality Improvement</a:t>
            </a:r>
          </a:p>
        </p:txBody>
      </p:sp>
      <p:pic>
        <p:nvPicPr>
          <p:cNvPr id="7" name="Picture 6">
            <a:extLst>
              <a:ext uri="{FF2B5EF4-FFF2-40B4-BE49-F238E27FC236}">
                <a16:creationId xmlns:a16="http://schemas.microsoft.com/office/drawing/2014/main" id="{3827284F-2CF4-46A3-973E-B6E9B4710AC9}"/>
              </a:ext>
            </a:extLst>
          </p:cNvPr>
          <p:cNvPicPr>
            <a:picLocks noChangeAspect="1"/>
          </p:cNvPicPr>
          <p:nvPr/>
        </p:nvPicPr>
        <p:blipFill>
          <a:blip r:embed="rId3"/>
          <a:stretch>
            <a:fillRect/>
          </a:stretch>
        </p:blipFill>
        <p:spPr>
          <a:xfrm>
            <a:off x="2695575" y="1634419"/>
            <a:ext cx="6800850" cy="4514850"/>
          </a:xfrm>
          <a:prstGeom prst="rect">
            <a:avLst/>
          </a:prstGeom>
        </p:spPr>
      </p:pic>
    </p:spTree>
    <p:extLst>
      <p:ext uri="{BB962C8B-B14F-4D97-AF65-F5344CB8AC3E}">
        <p14:creationId xmlns:p14="http://schemas.microsoft.com/office/powerpoint/2010/main" val="25751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E9D8-6784-4EB5-89DB-03EC5D3644C3}"/>
              </a:ext>
            </a:extLst>
          </p:cNvPr>
          <p:cNvSpPr>
            <a:spLocks noGrp="1"/>
          </p:cNvSpPr>
          <p:nvPr>
            <p:ph type="title"/>
          </p:nvPr>
        </p:nvSpPr>
        <p:spPr/>
        <p:txBody>
          <a:bodyPr/>
          <a:lstStyle/>
          <a:p>
            <a:r>
              <a:rPr lang="en-US" dirty="0"/>
              <a:t>Quality management in the era of Industry 4.0</a:t>
            </a:r>
          </a:p>
        </p:txBody>
      </p:sp>
      <p:sp>
        <p:nvSpPr>
          <p:cNvPr id="3" name="Content Placeholder 2">
            <a:extLst>
              <a:ext uri="{FF2B5EF4-FFF2-40B4-BE49-F238E27FC236}">
                <a16:creationId xmlns:a16="http://schemas.microsoft.com/office/drawing/2014/main" id="{D1D2D276-2746-46B2-952B-EE3EB6E538A1}"/>
              </a:ext>
            </a:extLst>
          </p:cNvPr>
          <p:cNvSpPr>
            <a:spLocks noGrp="1"/>
          </p:cNvSpPr>
          <p:nvPr>
            <p:ph idx="1"/>
          </p:nvPr>
        </p:nvSpPr>
        <p:spPr/>
        <p:txBody>
          <a:bodyPr/>
          <a:lstStyle/>
          <a:p>
            <a:r>
              <a:rPr lang="en-US" dirty="0"/>
              <a:t>Economic aspects</a:t>
            </a:r>
          </a:p>
          <a:p>
            <a:pPr lvl="1"/>
            <a:r>
              <a:rPr lang="en-US" dirty="0"/>
              <a:t>The basic role that quality plays in the economic performance of companies</a:t>
            </a:r>
          </a:p>
          <a:p>
            <a:pPr lvl="1"/>
            <a:r>
              <a:rPr lang="en-US" dirty="0"/>
              <a:t>New performance measures and metrics for peer-driven target settings and customer expectations</a:t>
            </a:r>
          </a:p>
          <a:p>
            <a:pPr lvl="1"/>
            <a:r>
              <a:rPr lang="en-US" dirty="0"/>
              <a:t>Sophistication in quality standard, practices and methods to gain sustainable competitive advantage</a:t>
            </a:r>
          </a:p>
          <a:p>
            <a:r>
              <a:rPr lang="en-US" dirty="0"/>
              <a:t>Decision models</a:t>
            </a:r>
          </a:p>
          <a:p>
            <a:pPr lvl="1"/>
            <a:r>
              <a:rPr lang="en-US" dirty="0"/>
              <a:t>Decision models related to contemporary quality management</a:t>
            </a:r>
          </a:p>
          <a:p>
            <a:pPr lvl="1"/>
            <a:r>
              <a:rPr lang="en-US" dirty="0"/>
              <a:t>Costs of poor quality decision models with customer expectations and credibility</a:t>
            </a:r>
          </a:p>
        </p:txBody>
      </p:sp>
    </p:spTree>
    <p:extLst>
      <p:ext uri="{BB962C8B-B14F-4D97-AF65-F5344CB8AC3E}">
        <p14:creationId xmlns:p14="http://schemas.microsoft.com/office/powerpoint/2010/main" val="114298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E9D8-6784-4EB5-89DB-03EC5D3644C3}"/>
              </a:ext>
            </a:extLst>
          </p:cNvPr>
          <p:cNvSpPr>
            <a:spLocks noGrp="1"/>
          </p:cNvSpPr>
          <p:nvPr>
            <p:ph type="title"/>
          </p:nvPr>
        </p:nvSpPr>
        <p:spPr/>
        <p:txBody>
          <a:bodyPr/>
          <a:lstStyle/>
          <a:p>
            <a:r>
              <a:rPr lang="en-US" dirty="0"/>
              <a:t>Quality management in the era of Industry 4.0</a:t>
            </a:r>
          </a:p>
        </p:txBody>
      </p:sp>
      <p:sp>
        <p:nvSpPr>
          <p:cNvPr id="3" name="Content Placeholder 2">
            <a:extLst>
              <a:ext uri="{FF2B5EF4-FFF2-40B4-BE49-F238E27FC236}">
                <a16:creationId xmlns:a16="http://schemas.microsoft.com/office/drawing/2014/main" id="{D1D2D276-2746-46B2-952B-EE3EB6E538A1}"/>
              </a:ext>
            </a:extLst>
          </p:cNvPr>
          <p:cNvSpPr>
            <a:spLocks noGrp="1"/>
          </p:cNvSpPr>
          <p:nvPr>
            <p:ph idx="1"/>
          </p:nvPr>
        </p:nvSpPr>
        <p:spPr/>
        <p:txBody>
          <a:bodyPr/>
          <a:lstStyle/>
          <a:p>
            <a:r>
              <a:rPr lang="en-US" dirty="0"/>
              <a:t>Business models</a:t>
            </a:r>
          </a:p>
          <a:p>
            <a:pPr lvl="1"/>
            <a:r>
              <a:rPr lang="en-US" dirty="0"/>
              <a:t>Contemporary lean techniques and economical influences in manufacturing and services</a:t>
            </a:r>
          </a:p>
          <a:p>
            <a:pPr lvl="1"/>
            <a:r>
              <a:rPr lang="en-US" dirty="0"/>
              <a:t>Outsourcing/offshoring quality challenges in logistics and supply chain operations</a:t>
            </a:r>
          </a:p>
          <a:p>
            <a:pPr lvl="1"/>
            <a:r>
              <a:rPr lang="en-US" dirty="0"/>
              <a:t>Continuous improvement strategies and models that results in minimal viable change and pivoting</a:t>
            </a:r>
          </a:p>
          <a:p>
            <a:pPr lvl="1"/>
            <a:r>
              <a:rPr lang="en-US" dirty="0"/>
              <a:t>Emerging philosophies and business tactics that looks beyond total quality management and six sigma</a:t>
            </a:r>
          </a:p>
          <a:p>
            <a:pPr lvl="1"/>
            <a:r>
              <a:rPr lang="en-US" dirty="0"/>
              <a:t>Role of product innovation, design (R&amp;D) and gross root autonomy in quality management</a:t>
            </a:r>
          </a:p>
        </p:txBody>
      </p:sp>
    </p:spTree>
    <p:extLst>
      <p:ext uri="{BB962C8B-B14F-4D97-AF65-F5344CB8AC3E}">
        <p14:creationId xmlns:p14="http://schemas.microsoft.com/office/powerpoint/2010/main" val="185438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E9D8-6784-4EB5-89DB-03EC5D3644C3}"/>
              </a:ext>
            </a:extLst>
          </p:cNvPr>
          <p:cNvSpPr>
            <a:spLocks noGrp="1"/>
          </p:cNvSpPr>
          <p:nvPr>
            <p:ph type="title"/>
          </p:nvPr>
        </p:nvSpPr>
        <p:spPr/>
        <p:txBody>
          <a:bodyPr/>
          <a:lstStyle/>
          <a:p>
            <a:r>
              <a:rPr lang="en-US" dirty="0"/>
              <a:t>Quality management in the era of Industry 4.0</a:t>
            </a:r>
          </a:p>
        </p:txBody>
      </p:sp>
      <p:sp>
        <p:nvSpPr>
          <p:cNvPr id="3" name="Content Placeholder 2">
            <a:extLst>
              <a:ext uri="{FF2B5EF4-FFF2-40B4-BE49-F238E27FC236}">
                <a16:creationId xmlns:a16="http://schemas.microsoft.com/office/drawing/2014/main" id="{D1D2D276-2746-46B2-952B-EE3EB6E538A1}"/>
              </a:ext>
            </a:extLst>
          </p:cNvPr>
          <p:cNvSpPr>
            <a:spLocks noGrp="1"/>
          </p:cNvSpPr>
          <p:nvPr>
            <p:ph idx="1"/>
          </p:nvPr>
        </p:nvSpPr>
        <p:spPr/>
        <p:txBody>
          <a:bodyPr/>
          <a:lstStyle/>
          <a:p>
            <a:r>
              <a:rPr lang="en-US" dirty="0"/>
              <a:t>Human aspects</a:t>
            </a:r>
          </a:p>
          <a:p>
            <a:pPr lvl="1"/>
            <a:r>
              <a:rPr lang="en-US" dirty="0"/>
              <a:t>Capturing message credibility and supplier involvement aspects in qualify function deployment</a:t>
            </a:r>
          </a:p>
          <a:p>
            <a:pPr lvl="1"/>
            <a:r>
              <a:rPr lang="en-US" dirty="0"/>
              <a:t>Leadership emphasis and process flexibility in achieving economical sustainability</a:t>
            </a:r>
          </a:p>
          <a:p>
            <a:pPr lvl="1"/>
            <a:r>
              <a:rPr lang="en-US" dirty="0"/>
              <a:t>Business models and tactics for peer involvement of employees within enterprises</a:t>
            </a:r>
          </a:p>
          <a:p>
            <a:pPr lvl="1"/>
            <a:r>
              <a:rPr lang="en-US" dirty="0"/>
              <a:t>Business models that studies quality management influence in a multi-cultural environment</a:t>
            </a:r>
          </a:p>
          <a:p>
            <a:r>
              <a:rPr lang="en-US" dirty="0"/>
              <a:t>Technological aspects</a:t>
            </a:r>
          </a:p>
          <a:p>
            <a:pPr lvl="1"/>
            <a:r>
              <a:rPr lang="en-US" dirty="0"/>
              <a:t>Role of technology, automation and IT/IS in quality management</a:t>
            </a:r>
          </a:p>
        </p:txBody>
      </p:sp>
    </p:spTree>
    <p:extLst>
      <p:ext uri="{BB962C8B-B14F-4D97-AF65-F5344CB8AC3E}">
        <p14:creationId xmlns:p14="http://schemas.microsoft.com/office/powerpoint/2010/main" val="4728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E9D8-6784-4EB5-89DB-03EC5D3644C3}"/>
              </a:ext>
            </a:extLst>
          </p:cNvPr>
          <p:cNvSpPr>
            <a:spLocks noGrp="1"/>
          </p:cNvSpPr>
          <p:nvPr>
            <p:ph type="title"/>
          </p:nvPr>
        </p:nvSpPr>
        <p:spPr/>
        <p:txBody>
          <a:bodyPr/>
          <a:lstStyle/>
          <a:p>
            <a:r>
              <a:rPr lang="en-US" dirty="0"/>
              <a:t>Quality-improvement methods</a:t>
            </a:r>
          </a:p>
        </p:txBody>
      </p:sp>
      <p:sp>
        <p:nvSpPr>
          <p:cNvPr id="3" name="Content Placeholder 2">
            <a:extLst>
              <a:ext uri="{FF2B5EF4-FFF2-40B4-BE49-F238E27FC236}">
                <a16:creationId xmlns:a16="http://schemas.microsoft.com/office/drawing/2014/main" id="{D1D2D276-2746-46B2-952B-EE3EB6E538A1}"/>
              </a:ext>
            </a:extLst>
          </p:cNvPr>
          <p:cNvSpPr>
            <a:spLocks noGrp="1"/>
          </p:cNvSpPr>
          <p:nvPr>
            <p:ph idx="1"/>
          </p:nvPr>
        </p:nvSpPr>
        <p:spPr/>
        <p:txBody>
          <a:bodyPr/>
          <a:lstStyle/>
          <a:p>
            <a:pPr algn="ctr"/>
            <a:r>
              <a:rPr lang="en-US" i="1" dirty="0"/>
              <a:t>Customers define the functional requirements of products, while manufacturers need to respond appropriately and provide the market with products that customers will accept</a:t>
            </a:r>
          </a:p>
          <a:p>
            <a:endParaRPr lang="en-US" i="1" dirty="0"/>
          </a:p>
          <a:p>
            <a:pPr algn="ctr"/>
            <a:r>
              <a:rPr lang="en-US" i="1" dirty="0"/>
              <a:t>Customer requirements or trends in the market change quickly; therefore, manufacturers are forced to reorganize internal processes and quickly respond to the changing needs of the market</a:t>
            </a:r>
          </a:p>
        </p:txBody>
      </p:sp>
    </p:spTree>
    <p:extLst>
      <p:ext uri="{BB962C8B-B14F-4D97-AF65-F5344CB8AC3E}">
        <p14:creationId xmlns:p14="http://schemas.microsoft.com/office/powerpoint/2010/main" val="320466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E9D8-6784-4EB5-89DB-03EC5D3644C3}"/>
              </a:ext>
            </a:extLst>
          </p:cNvPr>
          <p:cNvSpPr>
            <a:spLocks noGrp="1"/>
          </p:cNvSpPr>
          <p:nvPr>
            <p:ph type="title"/>
          </p:nvPr>
        </p:nvSpPr>
        <p:spPr/>
        <p:txBody>
          <a:bodyPr/>
          <a:lstStyle/>
          <a:p>
            <a:r>
              <a:rPr lang="en-US" dirty="0"/>
              <a:t>Quality-improvement methods</a:t>
            </a:r>
          </a:p>
        </p:txBody>
      </p:sp>
      <p:sp>
        <p:nvSpPr>
          <p:cNvPr id="3" name="Content Placeholder 2">
            <a:extLst>
              <a:ext uri="{FF2B5EF4-FFF2-40B4-BE49-F238E27FC236}">
                <a16:creationId xmlns:a16="http://schemas.microsoft.com/office/drawing/2014/main" id="{D1D2D276-2746-46B2-952B-EE3EB6E538A1}"/>
              </a:ext>
            </a:extLst>
          </p:cNvPr>
          <p:cNvSpPr>
            <a:spLocks noGrp="1"/>
          </p:cNvSpPr>
          <p:nvPr>
            <p:ph idx="1"/>
          </p:nvPr>
        </p:nvSpPr>
        <p:spPr/>
        <p:txBody>
          <a:bodyPr/>
          <a:lstStyle/>
          <a:p>
            <a:pPr algn="ctr"/>
            <a:r>
              <a:rPr lang="en-US" i="1" dirty="0"/>
              <a:t>To achieve stability in the relationship, companies should choose suppliers based on their quality and reliability, encourage their participation in the design of products and try to improve the suppliers’ awareness of the importance of quality.</a:t>
            </a:r>
          </a:p>
        </p:txBody>
      </p:sp>
    </p:spTree>
    <p:extLst>
      <p:ext uri="{BB962C8B-B14F-4D97-AF65-F5344CB8AC3E}">
        <p14:creationId xmlns:p14="http://schemas.microsoft.com/office/powerpoint/2010/main" val="164858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E9D8-6784-4EB5-89DB-03EC5D3644C3}"/>
              </a:ext>
            </a:extLst>
          </p:cNvPr>
          <p:cNvSpPr>
            <a:spLocks noGrp="1"/>
          </p:cNvSpPr>
          <p:nvPr>
            <p:ph type="title"/>
          </p:nvPr>
        </p:nvSpPr>
        <p:spPr/>
        <p:txBody>
          <a:bodyPr/>
          <a:lstStyle/>
          <a:p>
            <a:r>
              <a:rPr lang="en-US" dirty="0"/>
              <a:t>Quality-improvement methods</a:t>
            </a:r>
          </a:p>
        </p:txBody>
      </p:sp>
      <p:sp>
        <p:nvSpPr>
          <p:cNvPr id="3" name="Content Placeholder 2">
            <a:extLst>
              <a:ext uri="{FF2B5EF4-FFF2-40B4-BE49-F238E27FC236}">
                <a16:creationId xmlns:a16="http://schemas.microsoft.com/office/drawing/2014/main" id="{D1D2D276-2746-46B2-952B-EE3EB6E538A1}"/>
              </a:ext>
            </a:extLst>
          </p:cNvPr>
          <p:cNvSpPr>
            <a:spLocks noGrp="1"/>
          </p:cNvSpPr>
          <p:nvPr>
            <p:ph idx="1"/>
          </p:nvPr>
        </p:nvSpPr>
        <p:spPr/>
        <p:txBody>
          <a:bodyPr>
            <a:normAutofit lnSpcReduction="10000"/>
          </a:bodyPr>
          <a:lstStyle/>
          <a:p>
            <a:r>
              <a:rPr lang="en-US" dirty="0"/>
              <a:t>To improve the level of manufacturing quality</a:t>
            </a:r>
          </a:p>
          <a:p>
            <a:pPr lvl="1"/>
            <a:r>
              <a:rPr lang="en-US" dirty="0"/>
              <a:t>Collect all the necessary information about the cost of poor quality and display it in a transparent manner</a:t>
            </a:r>
          </a:p>
          <a:p>
            <a:pPr lvl="1"/>
            <a:r>
              <a:rPr lang="en-US" dirty="0"/>
              <a:t>Define effective measures to improve each individual cost and determine the people responsible and the dates of implementation</a:t>
            </a:r>
          </a:p>
          <a:p>
            <a:pPr lvl="1"/>
            <a:r>
              <a:rPr lang="en-US" dirty="0"/>
              <a:t>Regularly and promptly communicate information about the cost of poor quality and improvement actions to the employees</a:t>
            </a:r>
          </a:p>
          <a:p>
            <a:pPr lvl="1"/>
            <a:r>
              <a:rPr lang="en-US" dirty="0"/>
              <a:t>Modify processes to prevent the detected problems from repeating and continuously </a:t>
            </a:r>
            <a:r>
              <a:rPr lang="en-US" dirty="0" err="1"/>
              <a:t>analyse</a:t>
            </a:r>
            <a:r>
              <a:rPr lang="en-US" dirty="0"/>
              <a:t> the situation of low‐quality costs and implement improvement measures</a:t>
            </a:r>
          </a:p>
          <a:p>
            <a:pPr lvl="1"/>
            <a:r>
              <a:rPr lang="en-US" dirty="0"/>
              <a:t>Motivate employees in the company so that they, on their own initiative, contribute to the implementation of preventive measures in the company processes</a:t>
            </a:r>
          </a:p>
        </p:txBody>
      </p:sp>
    </p:spTree>
    <p:extLst>
      <p:ext uri="{BB962C8B-B14F-4D97-AF65-F5344CB8AC3E}">
        <p14:creationId xmlns:p14="http://schemas.microsoft.com/office/powerpoint/2010/main" val="242701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E00F-C701-48DF-9B1A-EF7E273EE6CE}"/>
              </a:ext>
            </a:extLst>
          </p:cNvPr>
          <p:cNvSpPr>
            <a:spLocks noGrp="1"/>
          </p:cNvSpPr>
          <p:nvPr>
            <p:ph type="title"/>
          </p:nvPr>
        </p:nvSpPr>
        <p:spPr/>
        <p:txBody>
          <a:bodyPr/>
          <a:lstStyle/>
          <a:p>
            <a:r>
              <a:rPr lang="en-US" dirty="0"/>
              <a:t>Quality-improvement methods</a:t>
            </a:r>
          </a:p>
        </p:txBody>
      </p:sp>
      <p:pic>
        <p:nvPicPr>
          <p:cNvPr id="1026" name="Picture 2" descr="COPQ Ice berg Taguchi uses the Quality Loss Function(QLF) (figure 5)... |  Download Scientific Diagram">
            <a:extLst>
              <a:ext uri="{FF2B5EF4-FFF2-40B4-BE49-F238E27FC236}">
                <a16:creationId xmlns:a16="http://schemas.microsoft.com/office/drawing/2014/main" id="{74C3B553-1829-4FEA-BAF9-4AC3A8A497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1081" y="1778794"/>
            <a:ext cx="5038725" cy="4133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3B1819-B84A-49DF-A9DE-1F891219486D}"/>
              </a:ext>
            </a:extLst>
          </p:cNvPr>
          <p:cNvSpPr txBox="1"/>
          <p:nvPr/>
        </p:nvSpPr>
        <p:spPr>
          <a:xfrm>
            <a:off x="9034272" y="5450979"/>
            <a:ext cx="2335576" cy="461665"/>
          </a:xfrm>
          <a:prstGeom prst="rect">
            <a:avLst/>
          </a:prstGeom>
          <a:noFill/>
        </p:spPr>
        <p:txBody>
          <a:bodyPr wrap="none" rtlCol="0">
            <a:spAutoFit/>
          </a:bodyPr>
          <a:lstStyle/>
          <a:p>
            <a:r>
              <a:rPr lang="en-US" sz="2400" b="1" dirty="0"/>
              <a:t>Taguchi’s iceberg</a:t>
            </a:r>
          </a:p>
        </p:txBody>
      </p:sp>
    </p:spTree>
    <p:extLst>
      <p:ext uri="{BB962C8B-B14F-4D97-AF65-F5344CB8AC3E}">
        <p14:creationId xmlns:p14="http://schemas.microsoft.com/office/powerpoint/2010/main" val="1941995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4045</TotalTime>
  <Words>1996</Words>
  <Application>Microsoft Office PowerPoint</Application>
  <PresentationFormat>Widescreen</PresentationFormat>
  <Paragraphs>191</Paragraphs>
  <Slides>30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AdvOT596495f2</vt:lpstr>
      <vt:lpstr>Arial</vt:lpstr>
      <vt:lpstr>Calibri</vt:lpstr>
      <vt:lpstr>Calibri Light</vt:lpstr>
      <vt:lpstr>CharisSIL</vt:lpstr>
      <vt:lpstr>Helvetica</vt:lpstr>
      <vt:lpstr>TimesNewRomanPSMT</vt:lpstr>
      <vt:lpstr>Tw Cen MT</vt:lpstr>
      <vt:lpstr>Office Theme</vt:lpstr>
      <vt:lpstr>PowerPoint Presentation</vt:lpstr>
      <vt:lpstr>What will you learn from this content?</vt:lpstr>
      <vt:lpstr>Quality management in the era of Industry 4.0</vt:lpstr>
      <vt:lpstr>Quality management in the era of Industry 4.0</vt:lpstr>
      <vt:lpstr>Quality management in the era of Industry 4.0</vt:lpstr>
      <vt:lpstr>Quality-improvement methods</vt:lpstr>
      <vt:lpstr>Quality-improvement methods</vt:lpstr>
      <vt:lpstr>Quality-improvement methods</vt:lpstr>
      <vt:lpstr>Quality-improvement methods</vt:lpstr>
      <vt:lpstr>Quality-improvement methods</vt:lpstr>
      <vt:lpstr>Quality-improvement methods</vt:lpstr>
      <vt:lpstr>Quality-improvement methods</vt:lpstr>
      <vt:lpstr>Quality-improvement methods</vt:lpstr>
      <vt:lpstr>Quality-improvement methods</vt:lpstr>
      <vt:lpstr>Quality-improvement methods</vt:lpstr>
      <vt:lpstr>Quality-improvement methods</vt:lpstr>
      <vt:lpstr>Quality-improvement methods</vt:lpstr>
      <vt:lpstr>Quality-improvement methods</vt:lpstr>
      <vt:lpstr>Strategy for quality systems automation</vt:lpstr>
      <vt:lpstr>Strategy for quality systems automation</vt:lpstr>
      <vt:lpstr>Strategy for quality systems automation</vt:lpstr>
      <vt:lpstr>Strategy for quality systems automation</vt:lpstr>
      <vt:lpstr>Strategy for quality systems automation</vt:lpstr>
      <vt:lpstr>A Case Study on Quality Improvement</vt:lpstr>
      <vt:lpstr>A Case Study on Quality Improvement</vt:lpstr>
      <vt:lpstr>A Case Study on Quality Improvement</vt:lpstr>
      <vt:lpstr>A Case Study on Quality Improvement</vt:lpstr>
      <vt:lpstr>A Case Study on Quality Improvement</vt:lpstr>
      <vt:lpstr>A Case Study on Quality Improvement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312</cp:revision>
  <dcterms:created xsi:type="dcterms:W3CDTF">2018-02-11T14:22:08Z</dcterms:created>
  <dcterms:modified xsi:type="dcterms:W3CDTF">2020-10-05T16:52:33Z</dcterms:modified>
</cp:coreProperties>
</file>