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7" r:id="rId2"/>
    <p:sldId id="281" r:id="rId3"/>
    <p:sldId id="264" r:id="rId4"/>
    <p:sldId id="263" r:id="rId5"/>
    <p:sldId id="258" r:id="rId6"/>
    <p:sldId id="262" r:id="rId7"/>
    <p:sldId id="285" r:id="rId8"/>
    <p:sldId id="286" r:id="rId9"/>
    <p:sldId id="287" r:id="rId10"/>
    <p:sldId id="288" r:id="rId11"/>
    <p:sldId id="289" r:id="rId12"/>
    <p:sldId id="290" r:id="rId13"/>
    <p:sldId id="284" r:id="rId14"/>
    <p:sldId id="266" r:id="rId15"/>
    <p:sldId id="267" r:id="rId16"/>
    <p:sldId id="283" r:id="rId17"/>
    <p:sldId id="265" r:id="rId18"/>
    <p:sldId id="268" r:id="rId19"/>
    <p:sldId id="269" r:id="rId20"/>
    <p:sldId id="301" r:id="rId21"/>
    <p:sldId id="270" r:id="rId22"/>
    <p:sldId id="271" r:id="rId23"/>
    <p:sldId id="274" r:id="rId24"/>
    <p:sldId id="275" r:id="rId25"/>
    <p:sldId id="273" r:id="rId26"/>
    <p:sldId id="276" r:id="rId27"/>
    <p:sldId id="277" r:id="rId28"/>
    <p:sldId id="280" r:id="rId29"/>
    <p:sldId id="278" r:id="rId30"/>
    <p:sldId id="279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300" r:id="rId39"/>
    <p:sldId id="259" r:id="rId40"/>
  </p:sldIdLst>
  <p:sldSz cx="12192000" cy="6858000"/>
  <p:notesSz cx="9939338" cy="6807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56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BF8FDB-99E3-407B-BC1E-27D8633B1520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3898162-6414-4F76-A9C2-F7AF8923BF83}">
      <dgm:prSet phldrT="[Text]"/>
      <dgm:spPr/>
      <dgm:t>
        <a:bodyPr anchor="t"/>
        <a:lstStyle/>
        <a:p>
          <a:r>
            <a:rPr lang="en-US" dirty="0" smtClean="0"/>
            <a:t>1. Define process parameters</a:t>
          </a:r>
          <a:endParaRPr lang="en-US" dirty="0"/>
        </a:p>
      </dgm:t>
    </dgm:pt>
    <dgm:pt modelId="{197F63FB-E8CD-43DB-8F36-75EBE5D4177F}" type="parTrans" cxnId="{45EBF918-7DE7-4858-8E6B-5BBB6007979F}">
      <dgm:prSet/>
      <dgm:spPr/>
      <dgm:t>
        <a:bodyPr/>
        <a:lstStyle/>
        <a:p>
          <a:endParaRPr lang="en-US"/>
        </a:p>
      </dgm:t>
    </dgm:pt>
    <dgm:pt modelId="{E18D031B-4756-4BA7-A2AF-9F0F8FC11CB2}" type="sibTrans" cxnId="{45EBF918-7DE7-4858-8E6B-5BBB6007979F}">
      <dgm:prSet/>
      <dgm:spPr/>
      <dgm:t>
        <a:bodyPr/>
        <a:lstStyle/>
        <a:p>
          <a:endParaRPr lang="en-US"/>
        </a:p>
      </dgm:t>
    </dgm:pt>
    <dgm:pt modelId="{10DF1B68-D569-4C5E-9DBC-021FDDB313E0}">
      <dgm:prSet/>
      <dgm:spPr/>
      <dgm:t>
        <a:bodyPr anchor="t"/>
        <a:lstStyle/>
        <a:p>
          <a:r>
            <a:rPr lang="en-US" dirty="0" smtClean="0"/>
            <a:t>2. Design Samples</a:t>
          </a:r>
        </a:p>
      </dgm:t>
    </dgm:pt>
    <dgm:pt modelId="{E5B2B186-FCC8-45E7-B027-89AC85F91C00}" type="parTrans" cxnId="{DB99F933-BB88-4391-AF08-5EDA63E1DDD2}">
      <dgm:prSet/>
      <dgm:spPr/>
      <dgm:t>
        <a:bodyPr/>
        <a:lstStyle/>
        <a:p>
          <a:endParaRPr lang="en-US"/>
        </a:p>
      </dgm:t>
    </dgm:pt>
    <dgm:pt modelId="{D2EEC487-9BEF-42C4-9759-091093C66754}" type="sibTrans" cxnId="{DB99F933-BB88-4391-AF08-5EDA63E1DDD2}">
      <dgm:prSet/>
      <dgm:spPr/>
      <dgm:t>
        <a:bodyPr/>
        <a:lstStyle/>
        <a:p>
          <a:endParaRPr lang="en-US"/>
        </a:p>
      </dgm:t>
    </dgm:pt>
    <dgm:pt modelId="{DA759A85-31A3-44AC-B23E-EC529FE0666B}">
      <dgm:prSet/>
      <dgm:spPr/>
      <dgm:t>
        <a:bodyPr anchor="t"/>
        <a:lstStyle/>
        <a:p>
          <a:r>
            <a:rPr lang="en-US" dirty="0" smtClean="0"/>
            <a:t>3.Determine CL, UCL, and LCL</a:t>
          </a:r>
        </a:p>
      </dgm:t>
    </dgm:pt>
    <dgm:pt modelId="{4E3F6A81-8691-49A7-BD7C-7386C836FC72}" type="parTrans" cxnId="{21840B20-0EDE-4951-ACFA-B2513AEC90E4}">
      <dgm:prSet/>
      <dgm:spPr/>
      <dgm:t>
        <a:bodyPr/>
        <a:lstStyle/>
        <a:p>
          <a:endParaRPr lang="en-US"/>
        </a:p>
      </dgm:t>
    </dgm:pt>
    <dgm:pt modelId="{1F9C9199-963A-452C-9E02-4F49C2363C5E}" type="sibTrans" cxnId="{21840B20-0EDE-4951-ACFA-B2513AEC90E4}">
      <dgm:prSet/>
      <dgm:spPr/>
      <dgm:t>
        <a:bodyPr/>
        <a:lstStyle/>
        <a:p>
          <a:endParaRPr lang="en-US"/>
        </a:p>
      </dgm:t>
    </dgm:pt>
    <dgm:pt modelId="{DCED4C5B-AC97-49BA-AE60-CA42E67A4DFA}">
      <dgm:prSet/>
      <dgm:spPr/>
      <dgm:t>
        <a:bodyPr anchor="t"/>
        <a:lstStyle/>
        <a:p>
          <a:r>
            <a:rPr lang="en-US" dirty="0" smtClean="0"/>
            <a:t>4. Plot data</a:t>
          </a:r>
          <a:endParaRPr lang="en-US" dirty="0"/>
        </a:p>
      </dgm:t>
    </dgm:pt>
    <dgm:pt modelId="{BDFA7214-9B2C-4502-B0CA-8B39B7B06E55}" type="parTrans" cxnId="{2940CC42-8435-49E5-AEB8-FAB37CB46F77}">
      <dgm:prSet/>
      <dgm:spPr/>
      <dgm:t>
        <a:bodyPr/>
        <a:lstStyle/>
        <a:p>
          <a:endParaRPr lang="en-US"/>
        </a:p>
      </dgm:t>
    </dgm:pt>
    <dgm:pt modelId="{E8410AD6-E9BC-4EF6-A478-D939099517F9}" type="sibTrans" cxnId="{2940CC42-8435-49E5-AEB8-FAB37CB46F77}">
      <dgm:prSet/>
      <dgm:spPr/>
      <dgm:t>
        <a:bodyPr/>
        <a:lstStyle/>
        <a:p>
          <a:endParaRPr lang="en-US"/>
        </a:p>
      </dgm:t>
    </dgm:pt>
    <dgm:pt modelId="{96C99FEC-A173-41B0-9A10-6944E293BFA7}">
      <dgm:prSet/>
      <dgm:spPr/>
      <dgm:t>
        <a:bodyPr anchor="t"/>
        <a:lstStyle/>
        <a:p>
          <a:r>
            <a:rPr lang="en-US" dirty="0" smtClean="0"/>
            <a:t>5. Make judgments</a:t>
          </a:r>
          <a:endParaRPr lang="en-US" dirty="0"/>
        </a:p>
      </dgm:t>
    </dgm:pt>
    <dgm:pt modelId="{C535C515-4157-4B78-9716-F6DACF0252ED}" type="parTrans" cxnId="{B651B9CF-C418-432B-A74F-5B6D7836566B}">
      <dgm:prSet/>
      <dgm:spPr/>
      <dgm:t>
        <a:bodyPr/>
        <a:lstStyle/>
        <a:p>
          <a:endParaRPr lang="en-US"/>
        </a:p>
      </dgm:t>
    </dgm:pt>
    <dgm:pt modelId="{1705C172-BB1A-4AC7-85CE-18BDBBC6F774}" type="sibTrans" cxnId="{B651B9CF-C418-432B-A74F-5B6D7836566B}">
      <dgm:prSet/>
      <dgm:spPr/>
      <dgm:t>
        <a:bodyPr/>
        <a:lstStyle/>
        <a:p>
          <a:endParaRPr lang="en-US"/>
        </a:p>
      </dgm:t>
    </dgm:pt>
    <dgm:pt modelId="{535490D4-9EB0-4F5B-A3D0-C234548C5976}" type="pres">
      <dgm:prSet presAssocID="{E3BF8FDB-99E3-407B-BC1E-27D8633B1520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4FCB4DD-71C2-4A2B-B3ED-5024EE1F9276}" type="pres">
      <dgm:prSet presAssocID="{E3BF8FDB-99E3-407B-BC1E-27D8633B1520}" presName="arrow" presStyleLbl="bgShp" presStyleIdx="0" presStyleCnt="1"/>
      <dgm:spPr/>
    </dgm:pt>
    <dgm:pt modelId="{7CC8470C-F0FD-4B0E-93AA-3466DFE1984D}" type="pres">
      <dgm:prSet presAssocID="{E3BF8FDB-99E3-407B-BC1E-27D8633B1520}" presName="linearProcess" presStyleCnt="0"/>
      <dgm:spPr/>
    </dgm:pt>
    <dgm:pt modelId="{8486D702-AD17-4F60-8175-49E62D585FB1}" type="pres">
      <dgm:prSet presAssocID="{F3898162-6414-4F76-A9C2-F7AF8923BF83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DD3A53-526D-4193-A850-ECB474069526}" type="pres">
      <dgm:prSet presAssocID="{E18D031B-4756-4BA7-A2AF-9F0F8FC11CB2}" presName="sibTrans" presStyleCnt="0"/>
      <dgm:spPr/>
    </dgm:pt>
    <dgm:pt modelId="{CF68F2FA-26A0-4EB7-9ED4-B2773087AC99}" type="pres">
      <dgm:prSet presAssocID="{10DF1B68-D569-4C5E-9DBC-021FDDB313E0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0D0A11-EA40-4F7B-AC30-7E2F94631653}" type="pres">
      <dgm:prSet presAssocID="{D2EEC487-9BEF-42C4-9759-091093C66754}" presName="sibTrans" presStyleCnt="0"/>
      <dgm:spPr/>
    </dgm:pt>
    <dgm:pt modelId="{98C57078-DA9A-406F-8A46-1E5BE1247C80}" type="pres">
      <dgm:prSet presAssocID="{DA759A85-31A3-44AC-B23E-EC529FE0666B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1B8D8A-DAE0-46AA-93BE-14654A2E8F69}" type="pres">
      <dgm:prSet presAssocID="{1F9C9199-963A-452C-9E02-4F49C2363C5E}" presName="sibTrans" presStyleCnt="0"/>
      <dgm:spPr/>
    </dgm:pt>
    <dgm:pt modelId="{F80399E6-7F1A-45C3-A612-61689220E09E}" type="pres">
      <dgm:prSet presAssocID="{DCED4C5B-AC97-49BA-AE60-CA42E67A4DFA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8DFE7F-12E3-4D0D-AC48-CA149DA13C43}" type="pres">
      <dgm:prSet presAssocID="{E8410AD6-E9BC-4EF6-A478-D939099517F9}" presName="sibTrans" presStyleCnt="0"/>
      <dgm:spPr/>
    </dgm:pt>
    <dgm:pt modelId="{997823DF-343B-48A1-A1C8-D363A9FF20BE}" type="pres">
      <dgm:prSet presAssocID="{96C99FEC-A173-41B0-9A10-6944E293BFA7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5EBF918-7DE7-4858-8E6B-5BBB6007979F}" srcId="{E3BF8FDB-99E3-407B-BC1E-27D8633B1520}" destId="{F3898162-6414-4F76-A9C2-F7AF8923BF83}" srcOrd="0" destOrd="0" parTransId="{197F63FB-E8CD-43DB-8F36-75EBE5D4177F}" sibTransId="{E18D031B-4756-4BA7-A2AF-9F0F8FC11CB2}"/>
    <dgm:cxn modelId="{5D9F1B7A-F55C-42A1-A803-F3F782F91E45}" type="presOf" srcId="{DA759A85-31A3-44AC-B23E-EC529FE0666B}" destId="{98C57078-DA9A-406F-8A46-1E5BE1247C80}" srcOrd="0" destOrd="0" presId="urn:microsoft.com/office/officeart/2005/8/layout/hProcess9"/>
    <dgm:cxn modelId="{DB99F933-BB88-4391-AF08-5EDA63E1DDD2}" srcId="{E3BF8FDB-99E3-407B-BC1E-27D8633B1520}" destId="{10DF1B68-D569-4C5E-9DBC-021FDDB313E0}" srcOrd="1" destOrd="0" parTransId="{E5B2B186-FCC8-45E7-B027-89AC85F91C00}" sibTransId="{D2EEC487-9BEF-42C4-9759-091093C66754}"/>
    <dgm:cxn modelId="{9F1A7929-F78A-43F0-9B4F-8796E08F3BF2}" type="presOf" srcId="{96C99FEC-A173-41B0-9A10-6944E293BFA7}" destId="{997823DF-343B-48A1-A1C8-D363A9FF20BE}" srcOrd="0" destOrd="0" presId="urn:microsoft.com/office/officeart/2005/8/layout/hProcess9"/>
    <dgm:cxn modelId="{967DF4D3-C072-464E-B5CF-29C566108A69}" type="presOf" srcId="{F3898162-6414-4F76-A9C2-F7AF8923BF83}" destId="{8486D702-AD17-4F60-8175-49E62D585FB1}" srcOrd="0" destOrd="0" presId="urn:microsoft.com/office/officeart/2005/8/layout/hProcess9"/>
    <dgm:cxn modelId="{2940CC42-8435-49E5-AEB8-FAB37CB46F77}" srcId="{E3BF8FDB-99E3-407B-BC1E-27D8633B1520}" destId="{DCED4C5B-AC97-49BA-AE60-CA42E67A4DFA}" srcOrd="3" destOrd="0" parTransId="{BDFA7214-9B2C-4502-B0CA-8B39B7B06E55}" sibTransId="{E8410AD6-E9BC-4EF6-A478-D939099517F9}"/>
    <dgm:cxn modelId="{21840B20-0EDE-4951-ACFA-B2513AEC90E4}" srcId="{E3BF8FDB-99E3-407B-BC1E-27D8633B1520}" destId="{DA759A85-31A3-44AC-B23E-EC529FE0666B}" srcOrd="2" destOrd="0" parTransId="{4E3F6A81-8691-49A7-BD7C-7386C836FC72}" sibTransId="{1F9C9199-963A-452C-9E02-4F49C2363C5E}"/>
    <dgm:cxn modelId="{176C4D61-01CF-4D8B-B7B2-3AE868D1DD66}" type="presOf" srcId="{E3BF8FDB-99E3-407B-BC1E-27D8633B1520}" destId="{535490D4-9EB0-4F5B-A3D0-C234548C5976}" srcOrd="0" destOrd="0" presId="urn:microsoft.com/office/officeart/2005/8/layout/hProcess9"/>
    <dgm:cxn modelId="{58FA7209-9EFD-4827-A58E-8C678E9D8983}" type="presOf" srcId="{DCED4C5B-AC97-49BA-AE60-CA42E67A4DFA}" destId="{F80399E6-7F1A-45C3-A612-61689220E09E}" srcOrd="0" destOrd="0" presId="urn:microsoft.com/office/officeart/2005/8/layout/hProcess9"/>
    <dgm:cxn modelId="{28EE5228-9650-4DFD-A154-5EF344B383A4}" type="presOf" srcId="{10DF1B68-D569-4C5E-9DBC-021FDDB313E0}" destId="{CF68F2FA-26A0-4EB7-9ED4-B2773087AC99}" srcOrd="0" destOrd="0" presId="urn:microsoft.com/office/officeart/2005/8/layout/hProcess9"/>
    <dgm:cxn modelId="{B651B9CF-C418-432B-A74F-5B6D7836566B}" srcId="{E3BF8FDB-99E3-407B-BC1E-27D8633B1520}" destId="{96C99FEC-A173-41B0-9A10-6944E293BFA7}" srcOrd="4" destOrd="0" parTransId="{C535C515-4157-4B78-9716-F6DACF0252ED}" sibTransId="{1705C172-BB1A-4AC7-85CE-18BDBBC6F774}"/>
    <dgm:cxn modelId="{8CF4AE63-E16D-4B16-874C-20AEB4DAD58F}" type="presParOf" srcId="{535490D4-9EB0-4F5B-A3D0-C234548C5976}" destId="{14FCB4DD-71C2-4A2B-B3ED-5024EE1F9276}" srcOrd="0" destOrd="0" presId="urn:microsoft.com/office/officeart/2005/8/layout/hProcess9"/>
    <dgm:cxn modelId="{20299545-5815-4C49-B14B-897563A67304}" type="presParOf" srcId="{535490D4-9EB0-4F5B-A3D0-C234548C5976}" destId="{7CC8470C-F0FD-4B0E-93AA-3466DFE1984D}" srcOrd="1" destOrd="0" presId="urn:microsoft.com/office/officeart/2005/8/layout/hProcess9"/>
    <dgm:cxn modelId="{17E0D626-0999-4394-A7E6-C48A5811B327}" type="presParOf" srcId="{7CC8470C-F0FD-4B0E-93AA-3466DFE1984D}" destId="{8486D702-AD17-4F60-8175-49E62D585FB1}" srcOrd="0" destOrd="0" presId="urn:microsoft.com/office/officeart/2005/8/layout/hProcess9"/>
    <dgm:cxn modelId="{0172E17B-29FA-4507-A955-8883ECC3DC1B}" type="presParOf" srcId="{7CC8470C-F0FD-4B0E-93AA-3466DFE1984D}" destId="{21DD3A53-526D-4193-A850-ECB474069526}" srcOrd="1" destOrd="0" presId="urn:microsoft.com/office/officeart/2005/8/layout/hProcess9"/>
    <dgm:cxn modelId="{4F9D2846-8D0D-4F3C-BF4A-472F051F76F0}" type="presParOf" srcId="{7CC8470C-F0FD-4B0E-93AA-3466DFE1984D}" destId="{CF68F2FA-26A0-4EB7-9ED4-B2773087AC99}" srcOrd="2" destOrd="0" presId="urn:microsoft.com/office/officeart/2005/8/layout/hProcess9"/>
    <dgm:cxn modelId="{89CDB745-7D7D-4245-ABCB-89FC5B87E6F0}" type="presParOf" srcId="{7CC8470C-F0FD-4B0E-93AA-3466DFE1984D}" destId="{AF0D0A11-EA40-4F7B-AC30-7E2F94631653}" srcOrd="3" destOrd="0" presId="urn:microsoft.com/office/officeart/2005/8/layout/hProcess9"/>
    <dgm:cxn modelId="{7F0F8198-51E3-4B36-A741-468E4CEC74B6}" type="presParOf" srcId="{7CC8470C-F0FD-4B0E-93AA-3466DFE1984D}" destId="{98C57078-DA9A-406F-8A46-1E5BE1247C80}" srcOrd="4" destOrd="0" presId="urn:microsoft.com/office/officeart/2005/8/layout/hProcess9"/>
    <dgm:cxn modelId="{340479AF-C22E-40F8-8603-42BE8A0CC9C0}" type="presParOf" srcId="{7CC8470C-F0FD-4B0E-93AA-3466DFE1984D}" destId="{A51B8D8A-DAE0-46AA-93BE-14654A2E8F69}" srcOrd="5" destOrd="0" presId="urn:microsoft.com/office/officeart/2005/8/layout/hProcess9"/>
    <dgm:cxn modelId="{5AE2737D-3CE9-48A5-96E6-549E81194968}" type="presParOf" srcId="{7CC8470C-F0FD-4B0E-93AA-3466DFE1984D}" destId="{F80399E6-7F1A-45C3-A612-61689220E09E}" srcOrd="6" destOrd="0" presId="urn:microsoft.com/office/officeart/2005/8/layout/hProcess9"/>
    <dgm:cxn modelId="{86964B49-E638-4738-93C1-8D7A9D187924}" type="presParOf" srcId="{7CC8470C-F0FD-4B0E-93AA-3466DFE1984D}" destId="{C88DFE7F-12E3-4D0D-AC48-CA149DA13C43}" srcOrd="7" destOrd="0" presId="urn:microsoft.com/office/officeart/2005/8/layout/hProcess9"/>
    <dgm:cxn modelId="{BF9BFCC2-23C6-4E8E-88E0-BDF76A05E4C9}" type="presParOf" srcId="{7CC8470C-F0FD-4B0E-93AA-3466DFE1984D}" destId="{997823DF-343B-48A1-A1C8-D363A9FF20BE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FCB4DD-71C2-4A2B-B3ED-5024EE1F9276}">
      <dsp:nvSpPr>
        <dsp:cNvPr id="0" name=""/>
        <dsp:cNvSpPr/>
      </dsp:nvSpPr>
      <dsp:spPr>
        <a:xfrm>
          <a:off x="658914" y="0"/>
          <a:ext cx="7467697" cy="3886839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86D702-AD17-4F60-8175-49E62D585FB1}">
      <dsp:nvSpPr>
        <dsp:cNvPr id="0" name=""/>
        <dsp:cNvSpPr/>
      </dsp:nvSpPr>
      <dsp:spPr>
        <a:xfrm>
          <a:off x="3860" y="1166051"/>
          <a:ext cx="1688039" cy="15547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1. Define process parameters</a:t>
          </a:r>
          <a:endParaRPr lang="en-US" sz="2100" kern="1200" dirty="0"/>
        </a:p>
      </dsp:txBody>
      <dsp:txXfrm>
        <a:off x="79756" y="1241947"/>
        <a:ext cx="1536247" cy="1402943"/>
      </dsp:txXfrm>
    </dsp:sp>
    <dsp:sp modelId="{CF68F2FA-26A0-4EB7-9ED4-B2773087AC99}">
      <dsp:nvSpPr>
        <dsp:cNvPr id="0" name=""/>
        <dsp:cNvSpPr/>
      </dsp:nvSpPr>
      <dsp:spPr>
        <a:xfrm>
          <a:off x="1776302" y="1166051"/>
          <a:ext cx="1688039" cy="15547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2. Design Samples</a:t>
          </a:r>
        </a:p>
      </dsp:txBody>
      <dsp:txXfrm>
        <a:off x="1852198" y="1241947"/>
        <a:ext cx="1536247" cy="1402943"/>
      </dsp:txXfrm>
    </dsp:sp>
    <dsp:sp modelId="{98C57078-DA9A-406F-8A46-1E5BE1247C80}">
      <dsp:nvSpPr>
        <dsp:cNvPr id="0" name=""/>
        <dsp:cNvSpPr/>
      </dsp:nvSpPr>
      <dsp:spPr>
        <a:xfrm>
          <a:off x="3548743" y="1166051"/>
          <a:ext cx="1688039" cy="15547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3.Determine CL, UCL, and LCL</a:t>
          </a:r>
        </a:p>
      </dsp:txBody>
      <dsp:txXfrm>
        <a:off x="3624639" y="1241947"/>
        <a:ext cx="1536247" cy="1402943"/>
      </dsp:txXfrm>
    </dsp:sp>
    <dsp:sp modelId="{F80399E6-7F1A-45C3-A612-61689220E09E}">
      <dsp:nvSpPr>
        <dsp:cNvPr id="0" name=""/>
        <dsp:cNvSpPr/>
      </dsp:nvSpPr>
      <dsp:spPr>
        <a:xfrm>
          <a:off x="5321184" y="1166051"/>
          <a:ext cx="1688039" cy="15547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4. Plot data</a:t>
          </a:r>
          <a:endParaRPr lang="en-US" sz="2100" kern="1200" dirty="0"/>
        </a:p>
      </dsp:txBody>
      <dsp:txXfrm>
        <a:off x="5397080" y="1241947"/>
        <a:ext cx="1536247" cy="1402943"/>
      </dsp:txXfrm>
    </dsp:sp>
    <dsp:sp modelId="{997823DF-343B-48A1-A1C8-D363A9FF20BE}">
      <dsp:nvSpPr>
        <dsp:cNvPr id="0" name=""/>
        <dsp:cNvSpPr/>
      </dsp:nvSpPr>
      <dsp:spPr>
        <a:xfrm>
          <a:off x="7093625" y="1166051"/>
          <a:ext cx="1688039" cy="15547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5. Make judgments</a:t>
          </a:r>
          <a:endParaRPr lang="en-US" sz="2100" kern="1200" dirty="0"/>
        </a:p>
      </dsp:txBody>
      <dsp:txXfrm>
        <a:off x="7169521" y="1241947"/>
        <a:ext cx="1536247" cy="1402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9992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64BFF3-C9BB-4DEA-B136-741D7977BAD5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9992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9469D-6F3F-4AC6-B1D9-17B37D3A6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2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9992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A705E-64CB-4445-8107-84308B50705C}" type="datetimeFigureOut">
              <a:rPr lang="en-US" smtClean="0"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3934" y="3275965"/>
            <a:ext cx="7951470" cy="2680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9992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9B2008-40B2-44D5-8D3C-190EF40B8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3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3023111" y="2448211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microsoft.com/office/2007/relationships/hdphoto" Target="../media/hdphoto6.wdp"/><Relationship Id="rId4" Type="http://schemas.openxmlformats.org/officeDocument/2006/relationships/image" Target="../media/image31.pn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E8C3049-6B68-4E38-977A-C7B28A94B8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Course 4: Quality Management for Extended </a:t>
            </a:r>
            <a:r>
              <a:rPr lang="en-US" sz="2400" dirty="0" smtClean="0"/>
              <a:t>Enterprise</a:t>
            </a: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629E85-12F5-4709-A520-65BCDED659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Quality Control Concepts </a:t>
            </a:r>
            <a:r>
              <a:rPr lang="en-US" sz="4000" smtClean="0"/>
              <a:t>and Tools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Pareto Diagram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3873" y="1693863"/>
            <a:ext cx="7453141" cy="4303712"/>
          </a:xfrm>
          <a:noFill/>
        </p:spPr>
      </p:pic>
    </p:spTree>
    <p:extLst>
      <p:ext uri="{BB962C8B-B14F-4D97-AF65-F5344CB8AC3E}">
        <p14:creationId xmlns:p14="http://schemas.microsoft.com/office/powerpoint/2010/main" val="1287075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Chart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" r="7069" b="52736"/>
          <a:stretch/>
        </p:blipFill>
        <p:spPr>
          <a:xfrm>
            <a:off x="767750" y="1881463"/>
            <a:ext cx="5296619" cy="2837990"/>
          </a:xfrm>
          <a:prstGeom prst="rect">
            <a:avLst/>
          </a:prstGeom>
          <a:noFill/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501272" y="5073831"/>
            <a:ext cx="120739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/>
              <a:t>R chart</a:t>
            </a:r>
            <a:endParaRPr lang="th-TH" altLang="en-US" dirty="0"/>
          </a:p>
        </p:txBody>
      </p:sp>
      <p:grpSp>
        <p:nvGrpSpPr>
          <p:cNvPr id="6" name="Group 11"/>
          <p:cNvGrpSpPr>
            <a:grpSpLocks/>
          </p:cNvGrpSpPr>
          <p:nvPr/>
        </p:nvGrpSpPr>
        <p:grpSpPr bwMode="auto">
          <a:xfrm>
            <a:off x="2199004" y="5076451"/>
            <a:ext cx="908050" cy="366712"/>
            <a:chOff x="4130" y="857"/>
            <a:chExt cx="572" cy="231"/>
          </a:xfrm>
        </p:grpSpPr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4130" y="857"/>
              <a:ext cx="5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dirty="0"/>
                <a:t>X chart</a:t>
              </a:r>
              <a:endParaRPr lang="th-TH" altLang="en-US" dirty="0"/>
            </a:p>
          </p:txBody>
        </p:sp>
        <p:sp>
          <p:nvSpPr>
            <p:cNvPr id="8" name="Line 10"/>
            <p:cNvSpPr>
              <a:spLocks noChangeShapeType="1"/>
            </p:cNvSpPr>
            <p:nvPr/>
          </p:nvSpPr>
          <p:spPr bwMode="auto">
            <a:xfrm>
              <a:off x="4200" y="888"/>
              <a:ext cx="72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8" t="50281" r="10111"/>
          <a:stretch/>
        </p:blipFill>
        <p:spPr>
          <a:xfrm>
            <a:off x="6185139" y="1807779"/>
            <a:ext cx="5063705" cy="29853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3791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Course 4: Quality Management for Extended </a:t>
            </a:r>
            <a:r>
              <a:rPr lang="en-US" sz="2400" dirty="0" smtClean="0"/>
              <a:t>Enterprise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Control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485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Center and Process Variability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18250" y="1673012"/>
            <a:ext cx="6849997" cy="4218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28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Sources of </a:t>
            </a:r>
            <a:r>
              <a:rPr lang="en-US" dirty="0">
                <a:solidFill>
                  <a:srgbClr val="FF0000"/>
                </a:solidFill>
              </a:rPr>
              <a:t>Variability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1. Due </a:t>
            </a:r>
            <a:r>
              <a:rPr lang="en-US" b="1" dirty="0">
                <a:solidFill>
                  <a:srgbClr val="C00000"/>
                </a:solidFill>
              </a:rPr>
              <a:t>to chance causes</a:t>
            </a:r>
          </a:p>
          <a:p>
            <a:r>
              <a:rPr lang="en-US" dirty="0" smtClean="0"/>
              <a:t>Chance </a:t>
            </a:r>
            <a:r>
              <a:rPr lang="en-US" dirty="0"/>
              <a:t>cause (</a:t>
            </a:r>
            <a:r>
              <a:rPr lang="en-US" dirty="0" err="1"/>
              <a:t>Shewhart</a:t>
            </a:r>
            <a:r>
              <a:rPr lang="en-US" dirty="0"/>
              <a:t>) = common </a:t>
            </a:r>
            <a:r>
              <a:rPr lang="en-US" dirty="0" smtClean="0"/>
              <a:t>cause (</a:t>
            </a:r>
            <a:r>
              <a:rPr lang="en-US" dirty="0" err="1"/>
              <a:t>Juran</a:t>
            </a:r>
            <a:r>
              <a:rPr lang="en-US" dirty="0"/>
              <a:t>) = white noise (GE) = background noise </a:t>
            </a:r>
            <a:r>
              <a:rPr lang="en-US" dirty="0" smtClean="0"/>
              <a:t>= Inherent </a:t>
            </a:r>
            <a:r>
              <a:rPr lang="en-US" dirty="0"/>
              <a:t>cause</a:t>
            </a:r>
          </a:p>
          <a:p>
            <a:r>
              <a:rPr lang="en-US" dirty="0" smtClean="0"/>
              <a:t>The </a:t>
            </a:r>
            <a:r>
              <a:rPr lang="en-US" dirty="0"/>
              <a:t>chance-cause variation is </a:t>
            </a:r>
            <a:r>
              <a:rPr lang="en-US" dirty="0">
                <a:solidFill>
                  <a:srgbClr val="0070C0"/>
                </a:solidFill>
              </a:rPr>
              <a:t>inherent</a:t>
            </a:r>
            <a:r>
              <a:rPr lang="en-US" dirty="0"/>
              <a:t> in </a:t>
            </a:r>
            <a:r>
              <a:rPr lang="en-US" dirty="0" smtClean="0"/>
              <a:t>a production </a:t>
            </a:r>
            <a:r>
              <a:rPr lang="en-US" dirty="0"/>
              <a:t>process and </a:t>
            </a:r>
            <a:r>
              <a:rPr lang="en-US" dirty="0" smtClean="0">
                <a:solidFill>
                  <a:srgbClr val="0070C0"/>
                </a:solidFill>
              </a:rPr>
              <a:t>inevitable</a:t>
            </a:r>
            <a:endParaRPr lang="en-US" dirty="0"/>
          </a:p>
          <a:p>
            <a:pPr lvl="1"/>
            <a:r>
              <a:rPr lang="en-US" dirty="0" smtClean="0"/>
              <a:t>Humidity</a:t>
            </a:r>
            <a:r>
              <a:rPr lang="en-US" dirty="0"/>
              <a:t>, temperature, etc. (due to environment)</a:t>
            </a:r>
          </a:p>
          <a:p>
            <a:r>
              <a:rPr lang="en-US" dirty="0" smtClean="0"/>
              <a:t>A </a:t>
            </a:r>
            <a:r>
              <a:rPr lang="en-US" dirty="0"/>
              <a:t>process that is operating with only </a:t>
            </a:r>
            <a:r>
              <a:rPr lang="en-US" dirty="0" smtClean="0"/>
              <a:t>chance causes </a:t>
            </a:r>
            <a:r>
              <a:rPr lang="en-US" dirty="0"/>
              <a:t>of variation (or natural variability) </a:t>
            </a:r>
            <a:r>
              <a:rPr lang="en-US" dirty="0" smtClean="0"/>
              <a:t>present is </a:t>
            </a:r>
            <a:r>
              <a:rPr lang="en-US" dirty="0"/>
              <a:t>said to be </a:t>
            </a:r>
            <a:r>
              <a:rPr lang="en-US" i="1" dirty="0">
                <a:solidFill>
                  <a:srgbClr val="0070C0"/>
                </a:solidFill>
              </a:rPr>
              <a:t>in statistical </a:t>
            </a:r>
            <a:r>
              <a:rPr lang="en-US" i="1" dirty="0" smtClean="0">
                <a:solidFill>
                  <a:srgbClr val="0070C0"/>
                </a:solidFill>
              </a:rPr>
              <a:t>control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634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Sources of </a:t>
            </a:r>
            <a:r>
              <a:rPr lang="en-US" dirty="0" smtClean="0"/>
              <a:t>Variability (cond.)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1. Due to assignable causes</a:t>
            </a:r>
          </a:p>
          <a:p>
            <a:r>
              <a:rPr lang="en-US" dirty="0"/>
              <a:t>Assignable cause (</a:t>
            </a:r>
            <a:r>
              <a:rPr lang="en-US" dirty="0" err="1"/>
              <a:t>Shewhart</a:t>
            </a:r>
            <a:r>
              <a:rPr lang="en-US" dirty="0"/>
              <a:t>) = special </a:t>
            </a:r>
            <a:r>
              <a:rPr lang="en-US" dirty="0" smtClean="0"/>
              <a:t>cause (</a:t>
            </a:r>
            <a:r>
              <a:rPr lang="en-US" dirty="0" err="1"/>
              <a:t>Juran</a:t>
            </a:r>
            <a:r>
              <a:rPr lang="en-US" dirty="0"/>
              <a:t>) = black noise </a:t>
            </a:r>
            <a:r>
              <a:rPr lang="en-US" dirty="0" smtClean="0"/>
              <a:t>= external cause</a:t>
            </a:r>
          </a:p>
          <a:p>
            <a:r>
              <a:rPr lang="en-US" dirty="0"/>
              <a:t>The assignable-cause variation is very critical</a:t>
            </a:r>
            <a:r>
              <a:rPr lang="en-US" dirty="0" smtClean="0"/>
              <a:t>, and </a:t>
            </a:r>
            <a:r>
              <a:rPr lang="en-US" dirty="0"/>
              <a:t>so the cause </a:t>
            </a:r>
            <a:r>
              <a:rPr lang="en-US" i="1" dirty="0"/>
              <a:t>must</a:t>
            </a:r>
            <a:r>
              <a:rPr lang="en-US" dirty="0"/>
              <a:t> be </a:t>
            </a:r>
            <a:r>
              <a:rPr lang="en-US" dirty="0" smtClean="0"/>
              <a:t>identified</a:t>
            </a:r>
            <a:endParaRPr lang="en-US" dirty="0"/>
          </a:p>
          <a:p>
            <a:pPr lvl="1"/>
            <a:r>
              <a:rPr lang="en-US" dirty="0" smtClean="0"/>
              <a:t>Operator </a:t>
            </a:r>
            <a:r>
              <a:rPr lang="en-US" dirty="0"/>
              <a:t>errors, defective raw </a:t>
            </a:r>
            <a:r>
              <a:rPr lang="en-US" dirty="0" smtClean="0"/>
              <a:t>materials, improperly </a:t>
            </a:r>
            <a:r>
              <a:rPr lang="en-US" dirty="0"/>
              <a:t>adjusted machines, etc.</a:t>
            </a:r>
          </a:p>
          <a:p>
            <a:r>
              <a:rPr lang="en-US" dirty="0" smtClean="0"/>
              <a:t>A </a:t>
            </a:r>
            <a:r>
              <a:rPr lang="en-US" dirty="0"/>
              <a:t>process that is operating in presence </a:t>
            </a:r>
            <a:r>
              <a:rPr lang="en-US" dirty="0" smtClean="0"/>
              <a:t>of assignable </a:t>
            </a:r>
            <a:r>
              <a:rPr lang="en-US" dirty="0"/>
              <a:t>causes of variation is said to be </a:t>
            </a:r>
            <a:r>
              <a:rPr lang="en-US" i="1" dirty="0" smtClean="0">
                <a:solidFill>
                  <a:srgbClr val="C00000"/>
                </a:solidFill>
              </a:rPr>
              <a:t>out of control</a:t>
            </a:r>
            <a:endParaRPr lang="en-US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084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Basis </a:t>
            </a:r>
            <a:r>
              <a:rPr lang="en-US" dirty="0"/>
              <a:t>of the Control </a:t>
            </a:r>
            <a:r>
              <a:rPr lang="en-US" dirty="0" smtClean="0"/>
              <a:t>Chart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control chart contains</a:t>
            </a:r>
          </a:p>
          <a:p>
            <a:pPr lvl="1"/>
            <a:r>
              <a:rPr lang="en-US" dirty="0"/>
              <a:t>A center line</a:t>
            </a:r>
          </a:p>
          <a:p>
            <a:pPr lvl="1"/>
            <a:r>
              <a:rPr lang="en-US" dirty="0"/>
              <a:t>An upper control limit</a:t>
            </a:r>
          </a:p>
          <a:p>
            <a:pPr lvl="1"/>
            <a:r>
              <a:rPr lang="en-US" dirty="0"/>
              <a:t>A lower control limit</a:t>
            </a:r>
          </a:p>
          <a:p>
            <a:r>
              <a:rPr lang="en-US" dirty="0"/>
              <a:t>Process is in control</a:t>
            </a:r>
          </a:p>
          <a:p>
            <a:pPr lvl="1"/>
            <a:r>
              <a:rPr lang="en-US" dirty="0"/>
              <a:t>No action is necessary</a:t>
            </a:r>
          </a:p>
          <a:p>
            <a:r>
              <a:rPr lang="en-US" dirty="0"/>
              <a:t>Process is out of control</a:t>
            </a:r>
          </a:p>
          <a:p>
            <a:pPr lvl="1"/>
            <a:r>
              <a:rPr lang="en-US" dirty="0"/>
              <a:t>Investigation / action are required to find / eliminate assignable causes</a:t>
            </a:r>
          </a:p>
          <a:p>
            <a:r>
              <a:rPr lang="en-US" dirty="0"/>
              <a:t>Close connection between control charts and hypothesis testing</a:t>
            </a:r>
          </a:p>
          <a:p>
            <a:endParaRPr lang="en-US" dirty="0"/>
          </a:p>
        </p:txBody>
      </p:sp>
      <p:pic>
        <p:nvPicPr>
          <p:cNvPr id="4" name="Picture 2" descr="fg0502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193" y="1693703"/>
            <a:ext cx="3991079" cy="2996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866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Purpose of Control Charts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Quickly detect process shifts </a:t>
            </a:r>
            <a:endParaRPr lang="en-US" dirty="0" smtClean="0"/>
          </a:p>
          <a:p>
            <a:r>
              <a:rPr lang="en-US" dirty="0" smtClean="0"/>
              <a:t>Identify assignable </a:t>
            </a:r>
            <a:r>
              <a:rPr lang="en-US" dirty="0"/>
              <a:t>causes </a:t>
            </a:r>
            <a:endParaRPr lang="en-US" dirty="0" smtClean="0"/>
          </a:p>
          <a:p>
            <a:r>
              <a:rPr lang="en-US" dirty="0" smtClean="0"/>
              <a:t>Take </a:t>
            </a:r>
            <a:r>
              <a:rPr lang="en-US" dirty="0"/>
              <a:t>corrective </a:t>
            </a:r>
            <a:r>
              <a:rPr lang="en-US" dirty="0" smtClean="0"/>
              <a:t>actions (before </a:t>
            </a:r>
            <a:r>
              <a:rPr lang="en-US" dirty="0"/>
              <a:t>many </a:t>
            </a:r>
            <a:r>
              <a:rPr lang="en-US" dirty="0" smtClean="0"/>
              <a:t>nonconforming </a:t>
            </a:r>
            <a:r>
              <a:rPr lang="en-US" dirty="0"/>
              <a:t>units </a:t>
            </a:r>
            <a:r>
              <a:rPr lang="en-US" dirty="0" smtClean="0"/>
              <a:t>are manufactured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 smtClean="0"/>
              <a:t>Reduce </a:t>
            </a:r>
            <a:r>
              <a:rPr lang="en-US" dirty="0"/>
              <a:t>process </a:t>
            </a:r>
            <a:r>
              <a:rPr lang="en-US" dirty="0" smtClean="0"/>
              <a:t>variability</a:t>
            </a:r>
            <a:endParaRPr lang="en-US" dirty="0"/>
          </a:p>
          <a:p>
            <a:r>
              <a:rPr lang="en-US" dirty="0"/>
              <a:t>Improve process </a:t>
            </a:r>
            <a:r>
              <a:rPr lang="en-US" dirty="0" smtClean="0"/>
              <a:t>quality</a:t>
            </a:r>
          </a:p>
          <a:p>
            <a:r>
              <a:rPr lang="en-US" dirty="0" smtClean="0"/>
              <a:t>Maximize product quality</a:t>
            </a:r>
            <a:endParaRPr lang="en-US" dirty="0"/>
          </a:p>
          <a:p>
            <a:r>
              <a:rPr lang="en-US" dirty="0" smtClean="0"/>
              <a:t>Satisfy customers</a:t>
            </a:r>
          </a:p>
          <a:p>
            <a:r>
              <a:rPr lang="en-US" dirty="0" smtClean="0"/>
              <a:t>Gain market share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9124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of </a:t>
            </a:r>
            <a:r>
              <a:rPr lang="en-US" dirty="0"/>
              <a:t>Control Charts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22426886"/>
              </p:ext>
            </p:extLst>
          </p:nvPr>
        </p:nvGraphicFramePr>
        <p:xfrm>
          <a:off x="1792288" y="2027208"/>
          <a:ext cx="8785526" cy="38868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9760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Define Process Parameter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a.k.a</a:t>
            </a:r>
            <a:r>
              <a:rPr lang="en-US" dirty="0" smtClean="0"/>
              <a:t>, Quality characteristics of interest</a:t>
            </a:r>
          </a:p>
          <a:p>
            <a:r>
              <a:rPr lang="en-US" dirty="0" smtClean="0"/>
              <a:t>Three types of </a:t>
            </a:r>
            <a:r>
              <a:rPr lang="en-US" dirty="0"/>
              <a:t>Process </a:t>
            </a:r>
            <a:r>
              <a:rPr lang="en-US" dirty="0" smtClean="0"/>
              <a:t>Parameter</a:t>
            </a:r>
          </a:p>
          <a:p>
            <a:pPr lvl="1"/>
            <a:r>
              <a:rPr lang="en-US" dirty="0" smtClean="0"/>
              <a:t>Variables data (quantitative data) </a:t>
            </a:r>
          </a:p>
          <a:p>
            <a:pPr lvl="1"/>
            <a:r>
              <a:rPr lang="en-US" dirty="0" smtClean="0"/>
              <a:t>Attributes data (qualitative data)</a:t>
            </a:r>
          </a:p>
          <a:p>
            <a:pPr lvl="1"/>
            <a:r>
              <a:rPr lang="en-US" dirty="0" smtClean="0"/>
              <a:t>Time-oriented data</a:t>
            </a:r>
          </a:p>
          <a:p>
            <a:r>
              <a:rPr lang="en-US" dirty="0" smtClean="0"/>
              <a:t>Selection of control charts (CCs)</a:t>
            </a:r>
          </a:p>
          <a:p>
            <a:pPr lvl="1"/>
            <a:r>
              <a:rPr lang="en-US" dirty="0" smtClean="0"/>
              <a:t>CCs for variables </a:t>
            </a:r>
            <a:r>
              <a:rPr lang="en-US" dirty="0" smtClean="0">
                <a:sym typeface="Wingdings" panose="05000000000000000000" pitchFamily="2" charset="2"/>
              </a:rPr>
              <a:t> </a:t>
            </a:r>
            <a:r>
              <a:rPr lang="en-US" dirty="0" err="1" smtClean="0">
                <a:sym typeface="Wingdings" panose="05000000000000000000" pitchFamily="2" charset="2"/>
              </a:rPr>
              <a:t>Xbar</a:t>
            </a:r>
            <a:r>
              <a:rPr lang="en-US" dirty="0" smtClean="0">
                <a:sym typeface="Wingdings" panose="05000000000000000000" pitchFamily="2" charset="2"/>
              </a:rPr>
              <a:t>-R charts, </a:t>
            </a:r>
            <a:r>
              <a:rPr lang="en-US" dirty="0" err="1" smtClean="0">
                <a:sym typeface="Wingdings" panose="05000000000000000000" pitchFamily="2" charset="2"/>
              </a:rPr>
              <a:t>Xbar</a:t>
            </a:r>
            <a:r>
              <a:rPr lang="en-US" dirty="0" smtClean="0">
                <a:sym typeface="Wingdings" panose="05000000000000000000" pitchFamily="2" charset="2"/>
              </a:rPr>
              <a:t>-S charts</a:t>
            </a:r>
          </a:p>
          <a:p>
            <a:pPr lvl="1"/>
            <a:r>
              <a:rPr lang="en-US" dirty="0"/>
              <a:t>CCs for </a:t>
            </a:r>
            <a:r>
              <a:rPr lang="en-US" dirty="0" smtClean="0"/>
              <a:t>attributes </a:t>
            </a:r>
            <a:r>
              <a:rPr lang="en-US" dirty="0" smtClean="0">
                <a:sym typeface="Wingdings" panose="05000000000000000000" pitchFamily="2" charset="2"/>
              </a:rPr>
              <a:t> p-chart, c-chart, u-chart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2948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 to statistical process control</a:t>
            </a:r>
          </a:p>
          <a:p>
            <a:r>
              <a:rPr lang="en-US" dirty="0" smtClean="0"/>
              <a:t>Basic SPC tools</a:t>
            </a:r>
          </a:p>
          <a:p>
            <a:r>
              <a:rPr lang="en-US" dirty="0" smtClean="0"/>
              <a:t>Control charts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846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Control Charts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9740" y="1626386"/>
            <a:ext cx="7144405" cy="43037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8894175" y="5930098"/>
            <a:ext cx="32978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Minitab 18®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077538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Design Samples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data which are not obtained from </a:t>
            </a:r>
            <a:r>
              <a:rPr lang="en-US" dirty="0" smtClean="0"/>
              <a:t>a production </a:t>
            </a:r>
            <a:r>
              <a:rPr lang="en-US" dirty="0"/>
              <a:t>process in a rational manner </a:t>
            </a:r>
            <a:r>
              <a:rPr lang="en-US" dirty="0" smtClean="0"/>
              <a:t>or not </a:t>
            </a:r>
            <a:r>
              <a:rPr lang="en-US" dirty="0" err="1"/>
              <a:t>subgrouped</a:t>
            </a:r>
            <a:r>
              <a:rPr lang="en-US" dirty="0"/>
              <a:t> in a rational manner, </a:t>
            </a:r>
            <a:r>
              <a:rPr lang="en-US" dirty="0" smtClean="0"/>
              <a:t>a control </a:t>
            </a:r>
            <a:r>
              <a:rPr lang="en-US" dirty="0"/>
              <a:t>chart will be nothing more </a:t>
            </a:r>
            <a:r>
              <a:rPr lang="en-US" dirty="0" smtClean="0"/>
              <a:t>than wallpaper</a:t>
            </a:r>
            <a:r>
              <a:rPr lang="en-US" dirty="0"/>
              <a:t>! </a:t>
            </a:r>
            <a:endParaRPr lang="en-US" dirty="0" smtClean="0"/>
          </a:p>
          <a:p>
            <a:r>
              <a:rPr lang="en-US" dirty="0" smtClean="0"/>
              <a:t>Therefore</a:t>
            </a:r>
            <a:r>
              <a:rPr lang="en-US" dirty="0"/>
              <a:t>, three decisions </a:t>
            </a:r>
            <a:r>
              <a:rPr lang="en-US" dirty="0" smtClean="0"/>
              <a:t>must be </a:t>
            </a:r>
            <a:r>
              <a:rPr lang="en-US" dirty="0"/>
              <a:t>made when designing a control </a:t>
            </a:r>
            <a:r>
              <a:rPr lang="en-US" dirty="0" smtClean="0"/>
              <a:t>chart, which are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/>
              <a:t>Sampling frequency </a:t>
            </a:r>
          </a:p>
          <a:p>
            <a:pPr marL="971550" lvl="1" indent="-514350">
              <a:buFont typeface="+mj-lt"/>
              <a:buAutoNum type="romanLcPeriod"/>
            </a:pPr>
            <a:r>
              <a:rPr lang="en-US" dirty="0" smtClean="0"/>
              <a:t>Selection of subgroup</a:t>
            </a:r>
            <a:endParaRPr lang="en-US" dirty="0"/>
          </a:p>
          <a:p>
            <a:pPr marL="971550" lvl="1" indent="-514350">
              <a:buFont typeface="+mj-lt"/>
              <a:buAutoNum type="romanLcPeriod"/>
            </a:pPr>
            <a:r>
              <a:rPr lang="en-US" dirty="0" smtClean="0"/>
              <a:t>Sample </a:t>
            </a:r>
            <a:r>
              <a:rPr lang="en-US" dirty="0"/>
              <a:t>size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1242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</a:t>
            </a:r>
            <a:r>
              <a:rPr lang="en-US" dirty="0" smtClean="0"/>
              <a:t>. Sampling </a:t>
            </a:r>
            <a:r>
              <a:rPr lang="en-US" dirty="0"/>
              <a:t>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There are several major strategies </a:t>
            </a:r>
            <a:r>
              <a:rPr lang="en-US" dirty="0" smtClean="0"/>
              <a:t>that may </a:t>
            </a:r>
            <a:r>
              <a:rPr lang="en-US" dirty="0"/>
              <a:t>be employed in sampling </a:t>
            </a:r>
            <a:r>
              <a:rPr lang="en-US" dirty="0" smtClean="0"/>
              <a:t>frequency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Use </a:t>
            </a:r>
            <a:r>
              <a:rPr lang="en-US" dirty="0"/>
              <a:t>of regular intervals with </a:t>
            </a:r>
            <a:r>
              <a:rPr lang="en-US" dirty="0" smtClean="0"/>
              <a:t>grouped spacing </a:t>
            </a:r>
            <a:r>
              <a:rPr lang="en-US" dirty="0"/>
              <a:t>(= clustering) or regular </a:t>
            </a:r>
            <a:r>
              <a:rPr lang="en-US" dirty="0" smtClean="0"/>
              <a:t>intervals with </a:t>
            </a:r>
            <a:r>
              <a:rPr lang="en-US" dirty="0"/>
              <a:t>individual unit spacing</a:t>
            </a:r>
          </a:p>
          <a:p>
            <a:r>
              <a:rPr lang="en-US" dirty="0" smtClean="0"/>
              <a:t>Use </a:t>
            </a:r>
            <a:r>
              <a:rPr lang="en-US" dirty="0"/>
              <a:t>of random intervals with </a:t>
            </a:r>
            <a:r>
              <a:rPr lang="en-US" dirty="0" smtClean="0"/>
              <a:t>grouped spacing </a:t>
            </a:r>
            <a:r>
              <a:rPr lang="en-US" dirty="0"/>
              <a:t>or with individual unit spacing</a:t>
            </a:r>
          </a:p>
          <a:p>
            <a:r>
              <a:rPr lang="en-US" dirty="0" smtClean="0"/>
              <a:t>Use </a:t>
            </a:r>
            <a:r>
              <a:rPr lang="en-US" dirty="0"/>
              <a:t>of regular interval sampling </a:t>
            </a:r>
            <a:r>
              <a:rPr lang="en-US" dirty="0" smtClean="0"/>
              <a:t>with judgment-based </a:t>
            </a:r>
            <a:r>
              <a:rPr lang="en-US" dirty="0"/>
              <a:t>modification</a:t>
            </a:r>
          </a:p>
        </p:txBody>
      </p:sp>
    </p:spTree>
    <p:extLst>
      <p:ext uri="{BB962C8B-B14F-4D97-AF65-F5344CB8AC3E}">
        <p14:creationId xmlns:p14="http://schemas.microsoft.com/office/powerpoint/2010/main" val="5669952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ii. Selection </a:t>
            </a:r>
            <a:r>
              <a:rPr lang="en-US" dirty="0"/>
              <a:t>of </a:t>
            </a:r>
            <a:r>
              <a:rPr lang="en-US" dirty="0" smtClean="0"/>
              <a:t>subgroup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control charts are applied to production processes</a:t>
            </a:r>
            <a:r>
              <a:rPr lang="en-US" dirty="0" smtClean="0"/>
              <a:t>, time </a:t>
            </a:r>
            <a:r>
              <a:rPr lang="en-US" dirty="0"/>
              <a:t>order of production is a logical basis for </a:t>
            </a:r>
            <a:r>
              <a:rPr lang="en-US" dirty="0" smtClean="0"/>
              <a:t>rational subgroups</a:t>
            </a:r>
            <a:endParaRPr lang="en-US" dirty="0"/>
          </a:p>
          <a:p>
            <a:r>
              <a:rPr lang="en-US" dirty="0" smtClean="0"/>
              <a:t>Be </a:t>
            </a:r>
            <a:r>
              <a:rPr lang="en-US" dirty="0"/>
              <a:t>careful! Although time order is preserved, it is </a:t>
            </a:r>
            <a:r>
              <a:rPr lang="en-US" dirty="0" smtClean="0"/>
              <a:t>still possible </a:t>
            </a:r>
            <a:r>
              <a:rPr lang="en-US" dirty="0"/>
              <a:t>to form subgroups </a:t>
            </a:r>
            <a:r>
              <a:rPr lang="en-US" dirty="0" smtClean="0"/>
              <a:t>erroneously. If </a:t>
            </a:r>
            <a:r>
              <a:rPr lang="en-US" dirty="0"/>
              <a:t>some of </a:t>
            </a:r>
            <a:r>
              <a:rPr lang="en-US" dirty="0" smtClean="0"/>
              <a:t>the observations </a:t>
            </a:r>
            <a:r>
              <a:rPr lang="en-US" dirty="0"/>
              <a:t>are taken at the end of one shift and </a:t>
            </a:r>
            <a:r>
              <a:rPr lang="en-US" dirty="0" smtClean="0"/>
              <a:t>the remaining </a:t>
            </a:r>
            <a:r>
              <a:rPr lang="en-US" dirty="0"/>
              <a:t>observations are taken at the start of the </a:t>
            </a:r>
            <a:r>
              <a:rPr lang="en-US" dirty="0" smtClean="0"/>
              <a:t>next shift</a:t>
            </a:r>
            <a:r>
              <a:rPr lang="en-US" dirty="0"/>
              <a:t>, then any differences between shifts might not </a:t>
            </a:r>
            <a:r>
              <a:rPr lang="en-US" dirty="0" smtClean="0"/>
              <a:t>be detected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349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ii. Selection </a:t>
            </a:r>
            <a:r>
              <a:rPr lang="en-US" dirty="0"/>
              <a:t>of </a:t>
            </a:r>
            <a:r>
              <a:rPr lang="en-US" dirty="0" smtClean="0"/>
              <a:t>subgroup (cond.)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Two </a:t>
            </a:r>
            <a:r>
              <a:rPr lang="en-US" dirty="0"/>
              <a:t>general approaches to </a:t>
            </a:r>
            <a:r>
              <a:rPr lang="en-US" dirty="0" smtClean="0"/>
              <a:t>select subgroups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Each sample consists of units that are </a:t>
            </a:r>
            <a:r>
              <a:rPr lang="en-US" dirty="0" smtClean="0"/>
              <a:t>produced at </a:t>
            </a:r>
            <a:r>
              <a:rPr lang="en-US" dirty="0"/>
              <a:t>the same time (or as closely together as possible) </a:t>
            </a:r>
            <a:endParaRPr lang="en-US" dirty="0" smtClean="0"/>
          </a:p>
          <a:p>
            <a:pPr lvl="1"/>
            <a:r>
              <a:rPr lang="en-US" dirty="0" smtClean="0"/>
              <a:t>This </a:t>
            </a:r>
            <a:r>
              <a:rPr lang="en-US" dirty="0"/>
              <a:t>approach </a:t>
            </a:r>
            <a:r>
              <a:rPr lang="en-US" dirty="0" smtClean="0"/>
              <a:t>is often </a:t>
            </a:r>
            <a:r>
              <a:rPr lang="en-US" dirty="0"/>
              <a:t>used when the primary purpose of </a:t>
            </a:r>
            <a:r>
              <a:rPr lang="en-US" dirty="0" smtClean="0"/>
              <a:t>the control </a:t>
            </a:r>
            <a:r>
              <a:rPr lang="en-US" dirty="0"/>
              <a:t>chart is to detect process </a:t>
            </a:r>
            <a:r>
              <a:rPr lang="en-US" dirty="0" smtClean="0"/>
              <a:t>shifts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Each sample consists of units of product that </a:t>
            </a:r>
            <a:r>
              <a:rPr lang="en-US" dirty="0" smtClean="0"/>
              <a:t>are representation </a:t>
            </a:r>
            <a:r>
              <a:rPr lang="en-US" dirty="0"/>
              <a:t>of all units that have been produced </a:t>
            </a:r>
            <a:r>
              <a:rPr lang="en-US" dirty="0" smtClean="0"/>
              <a:t>since the </a:t>
            </a:r>
            <a:r>
              <a:rPr lang="en-US" dirty="0"/>
              <a:t>last sample was </a:t>
            </a:r>
            <a:r>
              <a:rPr lang="en-US" dirty="0" smtClean="0"/>
              <a:t>taken</a:t>
            </a:r>
          </a:p>
          <a:p>
            <a:pPr lvl="1"/>
            <a:r>
              <a:rPr lang="en-US" dirty="0"/>
              <a:t>This approach is often used, when </a:t>
            </a:r>
            <a:r>
              <a:rPr lang="en-US" dirty="0" smtClean="0"/>
              <a:t>the control </a:t>
            </a:r>
            <a:r>
              <a:rPr lang="en-US" dirty="0"/>
              <a:t>chart is employed to make decisions about </a:t>
            </a:r>
            <a:r>
              <a:rPr lang="en-US" dirty="0" smtClean="0"/>
              <a:t>the acceptance </a:t>
            </a:r>
            <a:r>
              <a:rPr lang="en-US" dirty="0"/>
              <a:t>of all units of product that have </a:t>
            </a:r>
            <a:r>
              <a:rPr lang="en-US" dirty="0" smtClean="0"/>
              <a:t>been produced </a:t>
            </a:r>
            <a:r>
              <a:rPr lang="en-US" dirty="0"/>
              <a:t>since the last sample.</a:t>
            </a:r>
          </a:p>
          <a:p>
            <a:pPr marL="514350" indent="-514350">
              <a:buFont typeface="+mj-lt"/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672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iii. Sample </a:t>
            </a:r>
            <a:r>
              <a:rPr lang="en-US" dirty="0"/>
              <a:t>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designing a control chart, we must specify both </a:t>
            </a:r>
            <a:r>
              <a:rPr lang="en-US" dirty="0" smtClean="0"/>
              <a:t>sample size </a:t>
            </a:r>
            <a:r>
              <a:rPr lang="en-US" dirty="0"/>
              <a:t>to use and the sampling frequency. They are </a:t>
            </a:r>
            <a:r>
              <a:rPr lang="en-US" dirty="0" smtClean="0"/>
              <a:t>often treated </a:t>
            </a:r>
            <a:r>
              <a:rPr lang="en-US" dirty="0"/>
              <a:t>as decision variables in the area </a:t>
            </a:r>
            <a:r>
              <a:rPr lang="en-US" dirty="0" smtClean="0"/>
              <a:t>called “</a:t>
            </a:r>
            <a:r>
              <a:rPr lang="en-US" dirty="0"/>
              <a:t>economic design of control charts.” In general</a:t>
            </a:r>
            <a:r>
              <a:rPr lang="en-US" dirty="0" smtClean="0"/>
              <a:t>,</a:t>
            </a:r>
          </a:p>
          <a:p>
            <a:pPr lvl="1"/>
            <a:r>
              <a:rPr lang="en-US" dirty="0"/>
              <a:t>Larger samples (= lager sample size) will make it </a:t>
            </a:r>
            <a:r>
              <a:rPr lang="en-US" dirty="0" smtClean="0"/>
              <a:t>easier to </a:t>
            </a:r>
            <a:r>
              <a:rPr lang="en-US" dirty="0"/>
              <a:t>detect small shifts in the process.</a:t>
            </a:r>
          </a:p>
          <a:p>
            <a:pPr lvl="1"/>
            <a:r>
              <a:rPr lang="en-US" dirty="0" smtClean="0"/>
              <a:t>Smaller </a:t>
            </a:r>
            <a:r>
              <a:rPr lang="en-US" dirty="0"/>
              <a:t>sample sizes will make it easier to detect a </a:t>
            </a:r>
            <a:r>
              <a:rPr lang="en-US" dirty="0" smtClean="0"/>
              <a:t>large shift </a:t>
            </a:r>
            <a:r>
              <a:rPr lang="en-US" dirty="0"/>
              <a:t>in the process</a:t>
            </a:r>
            <a:r>
              <a:rPr lang="en-US" dirty="0" smtClean="0"/>
              <a:t>.</a:t>
            </a:r>
          </a:p>
          <a:p>
            <a:r>
              <a:rPr lang="en-US" dirty="0"/>
              <a:t>Tip: When determining the sample size, you must </a:t>
            </a:r>
            <a:r>
              <a:rPr lang="en-US" dirty="0" smtClean="0"/>
              <a:t>keep in </a:t>
            </a:r>
            <a:r>
              <a:rPr lang="en-US" dirty="0"/>
              <a:t>mind the size of the shift that you are trying to detect.</a:t>
            </a:r>
          </a:p>
        </p:txBody>
      </p:sp>
    </p:spTree>
    <p:extLst>
      <p:ext uri="{BB962C8B-B14F-4D97-AF65-F5344CB8AC3E}">
        <p14:creationId xmlns:p14="http://schemas.microsoft.com/office/powerpoint/2010/main" val="34833718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Size / Sampling Frequency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There are four possible cases: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Use </a:t>
            </a:r>
            <a:r>
              <a:rPr lang="en-US" dirty="0"/>
              <a:t>larger sample sizes at </a:t>
            </a:r>
            <a:r>
              <a:rPr lang="en-US" dirty="0" smtClean="0"/>
              <a:t>short intervals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Use </a:t>
            </a:r>
            <a:r>
              <a:rPr lang="en-US" dirty="0"/>
              <a:t>larger sample sizes at </a:t>
            </a:r>
            <a:r>
              <a:rPr lang="en-US" dirty="0" smtClean="0"/>
              <a:t>longer intervals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Use </a:t>
            </a:r>
            <a:r>
              <a:rPr lang="en-US" dirty="0"/>
              <a:t>small sample sizes at </a:t>
            </a:r>
            <a:r>
              <a:rPr lang="en-US" dirty="0" smtClean="0"/>
              <a:t>short intervals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 smtClean="0"/>
              <a:t>Use </a:t>
            </a:r>
            <a:r>
              <a:rPr lang="en-US" dirty="0"/>
              <a:t>small sample sizes at </a:t>
            </a:r>
            <a:r>
              <a:rPr lang="en-US" dirty="0" smtClean="0"/>
              <a:t>longer intervals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389572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Control Limits and Specification Limits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Control </a:t>
            </a:r>
            <a:r>
              <a:rPr lang="en-US" dirty="0"/>
              <a:t>limits:</a:t>
            </a:r>
          </a:p>
          <a:p>
            <a:pPr lvl="1"/>
            <a:r>
              <a:rPr lang="en-US" dirty="0" smtClean="0"/>
              <a:t>Statistical calculation from a process</a:t>
            </a:r>
            <a:endParaRPr lang="en-US" dirty="0"/>
          </a:p>
          <a:p>
            <a:pPr lvl="1"/>
            <a:r>
              <a:rPr lang="en-US" dirty="0" smtClean="0"/>
              <a:t>Process </a:t>
            </a:r>
            <a:r>
              <a:rPr lang="en-US" dirty="0"/>
              <a:t>limits are used for individual items</a:t>
            </a:r>
          </a:p>
          <a:p>
            <a:pPr lvl="1"/>
            <a:r>
              <a:rPr lang="en-US" dirty="0" smtClean="0"/>
              <a:t>Control </a:t>
            </a:r>
            <a:r>
              <a:rPr lang="en-US" dirty="0"/>
              <a:t>limits are used with averages</a:t>
            </a:r>
          </a:p>
          <a:p>
            <a:pPr lvl="1"/>
            <a:r>
              <a:rPr lang="en-US" dirty="0" smtClean="0"/>
              <a:t>Limits </a:t>
            </a:r>
            <a:r>
              <a:rPr lang="en-US" dirty="0"/>
              <a:t>= μ ± 3σ</a:t>
            </a:r>
          </a:p>
          <a:p>
            <a:pPr lvl="1"/>
            <a:r>
              <a:rPr lang="en-US" dirty="0" smtClean="0"/>
              <a:t>Define </a:t>
            </a:r>
            <a:r>
              <a:rPr lang="en-US" dirty="0"/>
              <a:t>usual (common causes) &amp; unusual (</a:t>
            </a:r>
            <a:r>
              <a:rPr lang="en-US" dirty="0" smtClean="0"/>
              <a:t>special causes)</a:t>
            </a:r>
          </a:p>
          <a:p>
            <a:r>
              <a:rPr lang="en-US" dirty="0"/>
              <a:t>Specification limits:</a:t>
            </a:r>
          </a:p>
          <a:p>
            <a:pPr lvl="1"/>
            <a:r>
              <a:rPr lang="en-US" dirty="0" smtClean="0"/>
              <a:t>Engineered</a:t>
            </a:r>
            <a:endParaRPr lang="en-US" dirty="0"/>
          </a:p>
          <a:p>
            <a:pPr lvl="1"/>
            <a:r>
              <a:rPr lang="en-US" dirty="0" smtClean="0"/>
              <a:t>Limits </a:t>
            </a:r>
            <a:r>
              <a:rPr lang="en-US" dirty="0"/>
              <a:t>= target ± tolerance</a:t>
            </a:r>
          </a:p>
          <a:p>
            <a:pPr lvl="1"/>
            <a:r>
              <a:rPr lang="en-US" dirty="0" smtClean="0"/>
              <a:t>Define </a:t>
            </a:r>
            <a:r>
              <a:rPr lang="en-US" dirty="0"/>
              <a:t>acceptable &amp; unacceptable</a:t>
            </a:r>
          </a:p>
        </p:txBody>
      </p:sp>
    </p:spTree>
    <p:extLst>
      <p:ext uri="{BB962C8B-B14F-4D97-AF65-F5344CB8AC3E}">
        <p14:creationId xmlns:p14="http://schemas.microsoft.com/office/powerpoint/2010/main" val="12997838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Control </a:t>
            </a:r>
            <a:r>
              <a:rPr lang="en-US" dirty="0" smtClean="0"/>
              <a:t>Limits and </a:t>
            </a:r>
            <a:r>
              <a:rPr lang="en-US" dirty="0"/>
              <a:t>Specification </a:t>
            </a:r>
            <a:r>
              <a:rPr lang="en-US" dirty="0" smtClean="0"/>
              <a:t>Limits (cond.)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(LCL, UCL) </a:t>
            </a:r>
            <a:r>
              <a:rPr lang="en-US" dirty="0" smtClean="0"/>
              <a:t>≠ (</a:t>
            </a:r>
            <a:r>
              <a:rPr lang="en-US" dirty="0"/>
              <a:t>LSL, USL). </a:t>
            </a:r>
            <a:endParaRPr lang="en-US" dirty="0" smtClean="0"/>
          </a:p>
          <a:p>
            <a:r>
              <a:rPr lang="en-US" dirty="0" smtClean="0"/>
              <a:t>Specification limits </a:t>
            </a:r>
            <a:r>
              <a:rPr lang="en-US" dirty="0"/>
              <a:t>are used to identify whether or not a</a:t>
            </a:r>
          </a:p>
          <a:p>
            <a:r>
              <a:rPr lang="en-US" dirty="0"/>
              <a:t>component or product (i.e., n=1) </a:t>
            </a:r>
            <a:r>
              <a:rPr lang="en-US" dirty="0" smtClean="0"/>
              <a:t>is defective</a:t>
            </a:r>
            <a:r>
              <a:rPr lang="en-US" dirty="0"/>
              <a:t>. If a defect is found, it needs </a:t>
            </a:r>
            <a:r>
              <a:rPr lang="en-US" dirty="0" smtClean="0"/>
              <a:t>to be </a:t>
            </a:r>
            <a:r>
              <a:rPr lang="en-US" dirty="0"/>
              <a:t>reworked or scrapped.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contrast</a:t>
            </a:r>
            <a:r>
              <a:rPr lang="en-US" dirty="0" smtClean="0"/>
              <a:t>, control </a:t>
            </a:r>
            <a:r>
              <a:rPr lang="en-US" dirty="0"/>
              <a:t>limits are used to identify </a:t>
            </a:r>
            <a:r>
              <a:rPr lang="en-US" dirty="0" smtClean="0"/>
              <a:t>whether or </a:t>
            </a:r>
            <a:r>
              <a:rPr lang="en-US" dirty="0"/>
              <a:t>not a process is in control by utilizing </a:t>
            </a:r>
            <a:r>
              <a:rPr lang="en-US" dirty="0" smtClean="0"/>
              <a:t>a number </a:t>
            </a:r>
            <a:r>
              <a:rPr lang="en-US" dirty="0"/>
              <a:t>of random samples (usually n </a:t>
            </a:r>
            <a:r>
              <a:rPr lang="en-US" dirty="0" smtClean="0"/>
              <a:t>≥ 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2711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Examining Variation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98311" y="1504082"/>
            <a:ext cx="7322287" cy="430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91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Statistical </a:t>
            </a:r>
            <a:r>
              <a:rPr lang="en-US" dirty="0"/>
              <a:t>process control (SPC) is defined as the use of statistical techniques to control a process or production </a:t>
            </a:r>
            <a:r>
              <a:rPr lang="en-US" dirty="0" smtClean="0"/>
              <a:t>method </a:t>
            </a:r>
            <a:r>
              <a:rPr lang="en-US" baseline="30000" dirty="0" smtClean="0"/>
              <a:t>[1]</a:t>
            </a:r>
            <a:r>
              <a:rPr lang="en-US" dirty="0" smtClean="0"/>
              <a:t> </a:t>
            </a:r>
          </a:p>
          <a:p>
            <a:r>
              <a:rPr lang="en-US" dirty="0" smtClean="0"/>
              <a:t>SPC </a:t>
            </a:r>
            <a:r>
              <a:rPr lang="en-US" dirty="0"/>
              <a:t>tools and procedures can help you monitor process behavior, discover issues in internal systems, and find solutions for production issues. </a:t>
            </a:r>
            <a:endParaRPr lang="en-US" dirty="0" smtClean="0"/>
          </a:p>
          <a:p>
            <a:r>
              <a:rPr lang="en-US" dirty="0" smtClean="0"/>
              <a:t>Statistical </a:t>
            </a:r>
            <a:r>
              <a:rPr lang="en-US" dirty="0"/>
              <a:t>process control is often used interchangeably with statistical quality control (SQC</a:t>
            </a:r>
            <a:r>
              <a:rPr lang="en-US" dirty="0" smtClean="0"/>
              <a:t>), which is also</a:t>
            </a:r>
            <a:endParaRPr lang="en-US" dirty="0"/>
          </a:p>
          <a:p>
            <a:pPr lvl="1"/>
            <a:r>
              <a:rPr lang="en-US" dirty="0" smtClean="0"/>
              <a:t>a key continuous improvement tool</a:t>
            </a:r>
          </a:p>
          <a:p>
            <a:pPr lvl="1"/>
            <a:r>
              <a:rPr lang="en-US" dirty="0" smtClean="0"/>
              <a:t>a fundamental tool in six sigma methodology</a:t>
            </a:r>
          </a:p>
        </p:txBody>
      </p:sp>
      <p:sp>
        <p:nvSpPr>
          <p:cNvPr id="4" name="Rectangle 3"/>
          <p:cNvSpPr/>
          <p:nvPr/>
        </p:nvSpPr>
        <p:spPr>
          <a:xfrm>
            <a:off x="355040" y="6223405"/>
            <a:ext cx="377379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aseline="30000" dirty="0" smtClean="0"/>
              <a:t>[1] </a:t>
            </a:r>
            <a:r>
              <a:rPr lang="en-US" sz="1100" dirty="0" smtClean="0"/>
              <a:t>https</a:t>
            </a:r>
            <a:r>
              <a:rPr lang="en-US" sz="1100" dirty="0"/>
              <a:t>://asq.org/quality-resources/statistical-process-control</a:t>
            </a:r>
          </a:p>
        </p:txBody>
      </p:sp>
    </p:spTree>
    <p:extLst>
      <p:ext uri="{BB962C8B-B14F-4D97-AF65-F5344CB8AC3E}">
        <p14:creationId xmlns:p14="http://schemas.microsoft.com/office/powerpoint/2010/main" val="35679381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Statistically in Control vs</a:t>
            </a:r>
            <a:r>
              <a:rPr lang="en-US" dirty="0" smtClean="0"/>
              <a:t>. Technically </a:t>
            </a:r>
            <a:r>
              <a:rPr lang="en-US" dirty="0"/>
              <a:t>in Control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699"/>
          <a:stretch/>
        </p:blipFill>
        <p:spPr>
          <a:xfrm>
            <a:off x="1389754" y="1509614"/>
            <a:ext cx="4240420" cy="24273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183" y="1726142"/>
            <a:ext cx="4503619" cy="22108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817525" y="2261432"/>
            <a:ext cx="546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Time</a:t>
            </a:r>
            <a:endParaRPr lang="en-US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3637" y="2261432"/>
            <a:ext cx="573074" cy="37798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89754" y="4086926"/>
            <a:ext cx="37050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Statistically controlled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inhibits </a:t>
            </a:r>
            <a:r>
              <a:rPr lang="en-US" dirty="0"/>
              <a:t>only natural random fluctuations (</a:t>
            </a:r>
            <a:r>
              <a:rPr lang="en-US" dirty="0" smtClean="0"/>
              <a:t>common causes</a:t>
            </a:r>
            <a:r>
              <a:rPr lang="en-US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is </a:t>
            </a:r>
            <a:r>
              <a:rPr lang="en-US" dirty="0"/>
              <a:t>stable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is </a:t>
            </a:r>
            <a:r>
              <a:rPr lang="en-US" dirty="0"/>
              <a:t>predictable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may </a:t>
            </a:r>
            <a:r>
              <a:rPr lang="en-US" dirty="0"/>
              <a:t>yield products out of specification</a:t>
            </a:r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228270" y="4109490"/>
            <a:ext cx="39448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Technically controlled process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yields products within specification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may </a:t>
            </a:r>
            <a:r>
              <a:rPr lang="en-US" dirty="0"/>
              <a:t>not be stable and so may not </a:t>
            </a:r>
            <a:r>
              <a:rPr lang="en-US" dirty="0" smtClean="0"/>
              <a:t>be predictable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004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Phase I and Phase II of Control Chart Application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Phase I is a </a:t>
            </a:r>
            <a:r>
              <a:rPr lang="en-US" altLang="en-US" b="1" dirty="0">
                <a:solidFill>
                  <a:srgbClr val="CC0000"/>
                </a:solidFill>
              </a:rPr>
              <a:t>retrospective analysis</a:t>
            </a:r>
            <a:r>
              <a:rPr lang="en-US" altLang="en-US" dirty="0"/>
              <a:t> of process data to construct </a:t>
            </a:r>
            <a:r>
              <a:rPr lang="en-US" altLang="en-US" b="1" dirty="0">
                <a:solidFill>
                  <a:srgbClr val="CC0000"/>
                </a:solidFill>
              </a:rPr>
              <a:t>trial control limits</a:t>
            </a:r>
            <a:endParaRPr lang="en-US" altLang="en-US" dirty="0">
              <a:solidFill>
                <a:srgbClr val="CC0000"/>
              </a:solidFill>
            </a:endParaRPr>
          </a:p>
          <a:p>
            <a:pPr lvl="1"/>
            <a:r>
              <a:rPr lang="en-US" altLang="en-US" dirty="0"/>
              <a:t>Charts are effective at detecting large, sustained shifts in process parameters, outliers, measurement errors, data entry errors, etc.</a:t>
            </a:r>
          </a:p>
          <a:p>
            <a:pPr lvl="1"/>
            <a:r>
              <a:rPr lang="en-US" altLang="en-US" dirty="0"/>
              <a:t>Facilitates identification and removal of assignable causes</a:t>
            </a:r>
          </a:p>
          <a:p>
            <a:r>
              <a:rPr lang="en-US" altLang="en-US" dirty="0"/>
              <a:t>In phase II, the control chart is used to </a:t>
            </a:r>
            <a:r>
              <a:rPr lang="en-US" altLang="en-US" b="1" dirty="0">
                <a:solidFill>
                  <a:srgbClr val="CC0000"/>
                </a:solidFill>
              </a:rPr>
              <a:t>monitor</a:t>
            </a:r>
            <a:r>
              <a:rPr lang="en-US" altLang="en-US" dirty="0"/>
              <a:t> the process</a:t>
            </a:r>
          </a:p>
          <a:p>
            <a:pPr lvl="1"/>
            <a:r>
              <a:rPr lang="en-US" altLang="en-US" dirty="0"/>
              <a:t>Process is assumed to be reasonably stable</a:t>
            </a:r>
          </a:p>
          <a:p>
            <a:pPr lvl="1"/>
            <a:r>
              <a:rPr lang="en-US" altLang="en-US" dirty="0"/>
              <a:t>Emphasis is on </a:t>
            </a:r>
            <a:r>
              <a:rPr lang="en-US" altLang="en-US" b="1" dirty="0"/>
              <a:t>process monitoring</a:t>
            </a:r>
            <a:r>
              <a:rPr lang="en-US" altLang="en-US" dirty="0"/>
              <a:t>, not on bringing an unruly process into control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05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Chart Pattern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the implementation of </a:t>
            </a:r>
            <a:r>
              <a:rPr lang="en-US" dirty="0" smtClean="0"/>
              <a:t>control charts</a:t>
            </a:r>
            <a:r>
              <a:rPr lang="en-US" dirty="0"/>
              <a:t>, the process should be considered </a:t>
            </a:r>
            <a:r>
              <a:rPr lang="en-US" dirty="0" smtClean="0"/>
              <a:t>out-of-control when </a:t>
            </a:r>
            <a:r>
              <a:rPr lang="en-US" dirty="0"/>
              <a:t>points fall outside the chart control limits, or </a:t>
            </a:r>
            <a:r>
              <a:rPr lang="en-US" dirty="0" smtClean="0"/>
              <a:t>when control </a:t>
            </a:r>
            <a:r>
              <a:rPr lang="en-US" dirty="0"/>
              <a:t>charts present unnatural </a:t>
            </a:r>
            <a:r>
              <a:rPr lang="en-US" dirty="0" smtClean="0"/>
              <a:t>patterns</a:t>
            </a:r>
            <a:r>
              <a:rPr lang="en-US" baseline="30000" dirty="0" smtClean="0"/>
              <a:t> </a:t>
            </a:r>
            <a:r>
              <a:rPr lang="en-US" baseline="30000" dirty="0"/>
              <a:t>[1] </a:t>
            </a:r>
            <a:r>
              <a:rPr lang="en-US" dirty="0" smtClean="0"/>
              <a:t> </a:t>
            </a:r>
          </a:p>
          <a:p>
            <a:r>
              <a:rPr lang="en-US" dirty="0" smtClean="0"/>
              <a:t>Unnatural </a:t>
            </a:r>
            <a:r>
              <a:rPr lang="en-US" dirty="0"/>
              <a:t>patterns in a control chart can be associated with a </a:t>
            </a:r>
            <a:r>
              <a:rPr lang="en-US" dirty="0" smtClean="0"/>
              <a:t>specific set </a:t>
            </a:r>
            <a:r>
              <a:rPr lang="en-US" dirty="0"/>
              <a:t>of assignable causes provided that appropriate process knowledge is </a:t>
            </a:r>
            <a:r>
              <a:rPr lang="en-US" dirty="0" smtClean="0"/>
              <a:t>available</a:t>
            </a:r>
            <a:r>
              <a:rPr lang="en-US" baseline="30000" dirty="0" smtClean="0"/>
              <a:t> [2]</a:t>
            </a:r>
            <a:endParaRPr lang="en-US" dirty="0" smtClean="0"/>
          </a:p>
          <a:p>
            <a:r>
              <a:rPr lang="en-US" dirty="0" smtClean="0"/>
              <a:t>Hence</a:t>
            </a:r>
            <a:r>
              <a:rPr lang="en-US" dirty="0"/>
              <a:t>, control chart </a:t>
            </a:r>
            <a:r>
              <a:rPr lang="en-US" dirty="0" smtClean="0"/>
              <a:t>pattern (</a:t>
            </a:r>
            <a:r>
              <a:rPr lang="en-US" dirty="0"/>
              <a:t>CCP) recognition is the most important supplement and enhancement to the conventional control </a:t>
            </a:r>
            <a:r>
              <a:rPr lang="en-US" dirty="0" smtClean="0"/>
              <a:t>charting </a:t>
            </a:r>
            <a:r>
              <a:rPr lang="en-US" baseline="30000" dirty="0" smtClean="0"/>
              <a:t>[3]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2438" y="5622071"/>
            <a:ext cx="66135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[</a:t>
            </a:r>
            <a:r>
              <a:rPr lang="en-US" sz="800" dirty="0"/>
              <a:t>1] Montgomery DC. Introduction to Statistical Quality Control (3rd </a:t>
            </a:r>
            <a:r>
              <a:rPr lang="en-US" sz="800" dirty="0" err="1"/>
              <a:t>edn</a:t>
            </a:r>
            <a:r>
              <a:rPr lang="en-US" sz="800" dirty="0"/>
              <a:t>). Wiley: New York, 1996</a:t>
            </a:r>
            <a:r>
              <a:rPr lang="en-US" sz="800" dirty="0" smtClean="0"/>
              <a:t>.</a:t>
            </a:r>
          </a:p>
          <a:p>
            <a:r>
              <a:rPr lang="en-US" sz="800" dirty="0" smtClean="0"/>
              <a:t>[2</a:t>
            </a:r>
            <a:r>
              <a:rPr lang="en-US" sz="800" dirty="0"/>
              <a:t>] Western Electric. Statistical Quality Control Handbook. Western Electric Company: New York, 1958.</a:t>
            </a:r>
            <a:endParaRPr lang="en-US" sz="800" dirty="0" smtClean="0"/>
          </a:p>
          <a:p>
            <a:r>
              <a:rPr lang="en-US" sz="800" dirty="0" smtClean="0"/>
              <a:t>[3]  </a:t>
            </a:r>
            <a:r>
              <a:rPr lang="en-US" sz="800" dirty="0" err="1" smtClean="0"/>
              <a:t>Guh</a:t>
            </a:r>
            <a:r>
              <a:rPr lang="en-US" sz="800" dirty="0"/>
              <a:t>, R. S. (2003). Integrating artificial intelligence into on‐line statistical process control. Quality and reliability engineering international, 19(1), 1-20.</a:t>
            </a:r>
          </a:p>
        </p:txBody>
      </p:sp>
    </p:spTree>
    <p:extLst>
      <p:ext uri="{BB962C8B-B14F-4D97-AF65-F5344CB8AC3E}">
        <p14:creationId xmlns:p14="http://schemas.microsoft.com/office/powerpoint/2010/main" val="104893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In-Control Process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0354" y="1547214"/>
            <a:ext cx="7714072" cy="4525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3811" y="6185456"/>
            <a:ext cx="39911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[Ref] Technical Note. “PREDICTIVE STATISTICAL PROCESS CONTROL”. An </a:t>
            </a:r>
            <a:r>
              <a:rPr lang="en-US" sz="800" dirty="0"/>
              <a:t>update on data-driven CNC machining at L&amp;S Machine </a:t>
            </a:r>
            <a:r>
              <a:rPr lang="en-US" sz="800" dirty="0" smtClean="0"/>
              <a:t>Company.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261290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In-control, But Trending out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2107" y="1633477"/>
            <a:ext cx="6457002" cy="44674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3811" y="6185456"/>
            <a:ext cx="39911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[Ref] Technical Note. “PREDICTIVE STATISTICAL PROCESS CONTROL”. An </a:t>
            </a:r>
            <a:r>
              <a:rPr lang="en-US" sz="800" dirty="0"/>
              <a:t>update on data-driven CNC machining at L&amp;S Machine </a:t>
            </a:r>
            <a:r>
              <a:rPr lang="en-US" sz="800" dirty="0" smtClean="0"/>
              <a:t>Company.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3045040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t="24246"/>
          <a:stretch/>
        </p:blipFill>
        <p:spPr>
          <a:xfrm>
            <a:off x="6971515" y="716093"/>
            <a:ext cx="4365920" cy="17425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71515" y="2574148"/>
            <a:ext cx="3949527" cy="1780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71514" y="4469942"/>
            <a:ext cx="3949527" cy="172554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91396" y="1676256"/>
            <a:ext cx="470714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Predictive Tool Wear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Tool wear is easily identified through a careful monitoring of process control charts. 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</a:t>
            </a:r>
            <a:r>
              <a:rPr lang="en-US" dirty="0"/>
              <a:t>these </a:t>
            </a:r>
            <a:r>
              <a:rPr lang="en-US" u="sng" dirty="0"/>
              <a:t>three </a:t>
            </a:r>
            <a:r>
              <a:rPr lang="en-US" u="sng" dirty="0" smtClean="0"/>
              <a:t>samples</a:t>
            </a:r>
            <a:r>
              <a:rPr lang="en-US" dirty="0"/>
              <a:t>, the </a:t>
            </a:r>
            <a:r>
              <a:rPr lang="en-US" dirty="0" smtClean="0"/>
              <a:t>same tool </a:t>
            </a:r>
            <a:r>
              <a:rPr lang="en-US" dirty="0"/>
              <a:t>used on three different features on the same part shows variation at the same sample, indicating the presence </a:t>
            </a:r>
            <a:r>
              <a:rPr lang="en-US" dirty="0" smtClean="0"/>
              <a:t>of tool </a:t>
            </a:r>
            <a:r>
              <a:rPr lang="en-US" dirty="0"/>
              <a:t>wear.</a:t>
            </a:r>
          </a:p>
        </p:txBody>
      </p:sp>
      <p:sp>
        <p:nvSpPr>
          <p:cNvPr id="9" name="Rectangle 8"/>
          <p:cNvSpPr/>
          <p:nvPr/>
        </p:nvSpPr>
        <p:spPr>
          <a:xfrm>
            <a:off x="373811" y="6185456"/>
            <a:ext cx="39911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[Ref] Technical Note. “PREDICTIVE STATISTICAL PROCESS CONTROL”. An </a:t>
            </a:r>
            <a:r>
              <a:rPr lang="en-US" sz="800" dirty="0"/>
              <a:t>update on data-driven CNC machining at L&amp;S Machine </a:t>
            </a:r>
            <a:r>
              <a:rPr lang="en-US" sz="800" dirty="0" smtClean="0"/>
              <a:t>Company.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5899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C610F-8CB2-4C19-9EC3-E204BD77C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Process Change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0139" y="1630392"/>
            <a:ext cx="6271759" cy="43671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3811" y="6185456"/>
            <a:ext cx="39911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[Ref] Technical Note. “PREDICTIVE STATISTICAL PROCESS CONTROL”. An </a:t>
            </a:r>
            <a:r>
              <a:rPr lang="en-US" sz="800" dirty="0"/>
              <a:t>update on data-driven CNC machining at L&amp;S Machine </a:t>
            </a:r>
            <a:r>
              <a:rPr lang="en-US" sz="800" dirty="0" smtClean="0"/>
              <a:t>Company.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8428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of Control Chart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Determining </a:t>
            </a:r>
            <a:r>
              <a:rPr lang="en-US" b="1" dirty="0"/>
              <a:t>which</a:t>
            </a:r>
            <a:r>
              <a:rPr lang="en-US" dirty="0"/>
              <a:t> process characteristics to control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Determining </a:t>
            </a:r>
            <a:r>
              <a:rPr lang="en-US" b="1" dirty="0"/>
              <a:t>where</a:t>
            </a:r>
            <a:r>
              <a:rPr lang="en-US" dirty="0"/>
              <a:t> the charts should be implemented in the process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Choosing </a:t>
            </a:r>
            <a:r>
              <a:rPr lang="en-US" dirty="0"/>
              <a:t>the proper </a:t>
            </a:r>
            <a:r>
              <a:rPr lang="en-US" b="1" dirty="0"/>
              <a:t>type </a:t>
            </a:r>
            <a:r>
              <a:rPr lang="en-US" dirty="0"/>
              <a:t>of control charts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Taking </a:t>
            </a:r>
            <a:r>
              <a:rPr lang="en-US" b="1" dirty="0"/>
              <a:t>actions</a:t>
            </a:r>
            <a:r>
              <a:rPr lang="en-US" dirty="0"/>
              <a:t> to improve processes as the result of SPC/control chart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Selecting </a:t>
            </a:r>
            <a:r>
              <a:rPr lang="en-US" dirty="0"/>
              <a:t>data-collection systems and computer software</a:t>
            </a:r>
          </a:p>
        </p:txBody>
      </p:sp>
    </p:spTree>
    <p:extLst>
      <p:ext uri="{BB962C8B-B14F-4D97-AF65-F5344CB8AC3E}">
        <p14:creationId xmlns:p14="http://schemas.microsoft.com/office/powerpoint/2010/main" val="33446200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Histograms, probability plots, and process capability ratios </a:t>
            </a:r>
            <a:r>
              <a:rPr lang="en-US" dirty="0">
                <a:solidFill>
                  <a:srgbClr val="FF0000"/>
                </a:solidFill>
              </a:rPr>
              <a:t>summarize the performance </a:t>
            </a:r>
            <a:r>
              <a:rPr lang="en-US" dirty="0"/>
              <a:t>of </a:t>
            </a:r>
            <a:r>
              <a:rPr lang="en-US" dirty="0" smtClean="0"/>
              <a:t>the process. </a:t>
            </a:r>
          </a:p>
          <a:p>
            <a:r>
              <a:rPr lang="en-US" dirty="0" smtClean="0"/>
              <a:t>Control </a:t>
            </a:r>
            <a:r>
              <a:rPr lang="en-US" dirty="0"/>
              <a:t>charts </a:t>
            </a:r>
            <a:r>
              <a:rPr lang="en-US" dirty="0" smtClean="0"/>
              <a:t>are very </a:t>
            </a:r>
            <a:r>
              <a:rPr lang="en-US" dirty="0"/>
              <a:t>effective </a:t>
            </a:r>
            <a:r>
              <a:rPr lang="en-US" dirty="0" smtClean="0"/>
              <a:t>in </a:t>
            </a:r>
          </a:p>
          <a:p>
            <a:pPr lvl="1"/>
            <a:r>
              <a:rPr lang="en-US" dirty="0" smtClean="0"/>
              <a:t>Display </a:t>
            </a:r>
            <a:r>
              <a:rPr lang="en-US" dirty="0"/>
              <a:t>the potential capability of the </a:t>
            </a:r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Address </a:t>
            </a:r>
            <a:r>
              <a:rPr lang="en-US" dirty="0"/>
              <a:t>the issue of statistical </a:t>
            </a:r>
            <a:r>
              <a:rPr lang="en-US" dirty="0" smtClean="0"/>
              <a:t>control</a:t>
            </a:r>
          </a:p>
          <a:p>
            <a:pPr lvl="1"/>
            <a:r>
              <a:rPr lang="en-US" dirty="0" smtClean="0"/>
              <a:t>Show </a:t>
            </a:r>
            <a:r>
              <a:rPr lang="en-US" dirty="0"/>
              <a:t>systematic patterns in process </a:t>
            </a:r>
            <a:r>
              <a:rPr lang="en-US" dirty="0" smtClean="0"/>
              <a:t>output</a:t>
            </a:r>
          </a:p>
          <a:p>
            <a:r>
              <a:rPr lang="en-US" dirty="0" smtClean="0"/>
              <a:t>Thus</a:t>
            </a:r>
            <a:r>
              <a:rPr lang="en-US" dirty="0"/>
              <a:t>, </a:t>
            </a:r>
            <a:r>
              <a:rPr lang="en-US" dirty="0" smtClean="0"/>
              <a:t>the </a:t>
            </a:r>
            <a:r>
              <a:rPr lang="en-US" dirty="0"/>
              <a:t>control chart should be regarded as the primary technique </a:t>
            </a:r>
            <a:r>
              <a:rPr lang="en-US" dirty="0" smtClean="0"/>
              <a:t>of process </a:t>
            </a:r>
            <a:r>
              <a:rPr lang="en-US" dirty="0"/>
              <a:t>capability analysis.</a:t>
            </a:r>
          </a:p>
        </p:txBody>
      </p:sp>
    </p:spTree>
    <p:extLst>
      <p:ext uri="{BB962C8B-B14F-4D97-AF65-F5344CB8AC3E}">
        <p14:creationId xmlns:p14="http://schemas.microsoft.com/office/powerpoint/2010/main" val="3733133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2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SQC vs. </a:t>
            </a:r>
            <a:r>
              <a:rPr lang="en-US" dirty="0"/>
              <a:t>SPC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6947" y="1595887"/>
            <a:ext cx="8291551" cy="44016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6408" y="6231622"/>
            <a:ext cx="347723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https://asq.org/quality-resources/statistical-process-control</a:t>
            </a:r>
          </a:p>
        </p:txBody>
      </p:sp>
    </p:spTree>
    <p:extLst>
      <p:ext uri="{BB962C8B-B14F-4D97-AF65-F5344CB8AC3E}">
        <p14:creationId xmlns:p14="http://schemas.microsoft.com/office/powerpoint/2010/main" val="24355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C610F-8CB2-4C19-9EC3-E204BD77C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Statistical Process Control (SPC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C93A9B-1443-4F0E-A53D-A1EEF95775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th-TH" sz="2400" dirty="0"/>
              <a:t>The first control chart was developed around </a:t>
            </a:r>
            <a:r>
              <a:rPr lang="en-US" altLang="th-TH" sz="2400" dirty="0" smtClean="0"/>
              <a:t>1924</a:t>
            </a:r>
            <a:r>
              <a:rPr lang="en-US" altLang="th-TH" sz="2400" baseline="30000" dirty="0" smtClean="0"/>
              <a:t>[1]</a:t>
            </a:r>
            <a:r>
              <a:rPr lang="en-US" altLang="th-TH" sz="2400" dirty="0" smtClean="0"/>
              <a:t> </a:t>
            </a:r>
            <a:r>
              <a:rPr lang="en-US" sz="2400" dirty="0" smtClean="0"/>
              <a:t>by </a:t>
            </a:r>
            <a:r>
              <a:rPr lang="en-US" sz="2400" b="1" dirty="0"/>
              <a:t>Walter A. </a:t>
            </a:r>
            <a:r>
              <a:rPr lang="en-US" sz="2400" b="1" dirty="0" err="1"/>
              <a:t>Shewhart</a:t>
            </a:r>
            <a:r>
              <a:rPr lang="en-US" sz="2400" dirty="0"/>
              <a:t> as a method to improve or achieve quality control in a manufacturing </a:t>
            </a:r>
            <a:r>
              <a:rPr lang="en-US" sz="2400" dirty="0" smtClean="0"/>
              <a:t>process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1954" y="2672335"/>
            <a:ext cx="2641743" cy="33248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243" y="2458528"/>
            <a:ext cx="5582513" cy="36362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1064" y="6100917"/>
            <a:ext cx="363747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 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to Statistical Quality Control, 6th Edition by Douglas C. Montgomery</a:t>
            </a:r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055305" y="6094770"/>
            <a:ext cx="3343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Walter A.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Shewart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(1891-1967)</a:t>
            </a:r>
          </a:p>
        </p:txBody>
      </p:sp>
    </p:spTree>
    <p:extLst>
      <p:ext uri="{BB962C8B-B14F-4D97-AF65-F5344CB8AC3E}">
        <p14:creationId xmlns:p14="http://schemas.microsoft.com/office/powerpoint/2010/main" val="106178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Basic SPC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Cause-and-Effect diagram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Check </a:t>
            </a:r>
            <a:r>
              <a:rPr lang="en-US" dirty="0"/>
              <a:t>sheet </a:t>
            </a:r>
          </a:p>
          <a:p>
            <a:pPr marL="514350" indent="-514350">
              <a:buFont typeface="+mj-lt"/>
              <a:buAutoNum type="arabicPeriod"/>
            </a:pPr>
            <a:r>
              <a:rPr lang="en-US" i="1" dirty="0"/>
              <a:t>Control chart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Histogram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Pareto chart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Scatter diagram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Defect </a:t>
            </a:r>
            <a:r>
              <a:rPr lang="en-US" dirty="0"/>
              <a:t>concentration </a:t>
            </a:r>
            <a:r>
              <a:rPr lang="en-US" dirty="0" smtClean="0"/>
              <a:t>diagram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36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An Application of SPC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Improving quality in a copper plating operation at a printed circuit board fabrication plant</a:t>
            </a:r>
          </a:p>
          <a:p>
            <a:r>
              <a:rPr lang="en-US" altLang="en-US" dirty="0"/>
              <a:t>The </a:t>
            </a:r>
            <a:r>
              <a:rPr lang="en-US" altLang="en-US" i="1" dirty="0"/>
              <a:t>DMAIC</a:t>
            </a:r>
            <a:r>
              <a:rPr lang="en-US" altLang="en-US" dirty="0"/>
              <a:t> process was used</a:t>
            </a:r>
          </a:p>
          <a:p>
            <a:r>
              <a:rPr lang="en-US" altLang="en-US" dirty="0"/>
              <a:t>During the define step, the team decided to focus on reducing flow time through the process</a:t>
            </a:r>
          </a:p>
          <a:p>
            <a:r>
              <a:rPr lang="en-US" altLang="en-US" dirty="0"/>
              <a:t>During the measures step, controller downtime was recognized as a major factor in excessive flow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36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Cause-and-Effect Diagram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87947" y="1548312"/>
            <a:ext cx="6414845" cy="4449263"/>
          </a:xfrm>
          <a:noFill/>
        </p:spPr>
      </p:pic>
    </p:spTree>
    <p:extLst>
      <p:ext uri="{BB962C8B-B14F-4D97-AF65-F5344CB8AC3E}">
        <p14:creationId xmlns:p14="http://schemas.microsoft.com/office/powerpoint/2010/main" val="3217453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 Sheet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092" y="1578634"/>
            <a:ext cx="4002163" cy="4504053"/>
          </a:xfrm>
          <a:noFill/>
        </p:spPr>
      </p:pic>
    </p:spTree>
    <p:extLst>
      <p:ext uri="{BB962C8B-B14F-4D97-AF65-F5344CB8AC3E}">
        <p14:creationId xmlns:p14="http://schemas.microsoft.com/office/powerpoint/2010/main" val="15727433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512</TotalTime>
  <Words>1741</Words>
  <Application>Microsoft Office PowerPoint</Application>
  <PresentationFormat>Widescreen</PresentationFormat>
  <Paragraphs>185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Calibri Light</vt:lpstr>
      <vt:lpstr>Cordia New</vt:lpstr>
      <vt:lpstr>Wingdings</vt:lpstr>
      <vt:lpstr>Office Theme</vt:lpstr>
      <vt:lpstr>Quality Control Concepts and Tools</vt:lpstr>
      <vt:lpstr>Outlines</vt:lpstr>
      <vt:lpstr>SPC</vt:lpstr>
      <vt:lpstr>SQC vs. SPC</vt:lpstr>
      <vt:lpstr>Statistical Process Control (SPC)</vt:lpstr>
      <vt:lpstr>Basic SPC Tools</vt:lpstr>
      <vt:lpstr>An Application of SPC </vt:lpstr>
      <vt:lpstr>Cause-and-Effect Diagram</vt:lpstr>
      <vt:lpstr>Check Sheet</vt:lpstr>
      <vt:lpstr>Pareto Diagram</vt:lpstr>
      <vt:lpstr>Control Chart</vt:lpstr>
      <vt:lpstr>Control Chart</vt:lpstr>
      <vt:lpstr>Process Center and Process Variability</vt:lpstr>
      <vt:lpstr>Two Sources of Variability</vt:lpstr>
      <vt:lpstr>Two Sources of Variability (cond.)</vt:lpstr>
      <vt:lpstr>Basis of the Control Chart</vt:lpstr>
      <vt:lpstr>Main Purpose of Control Charts</vt:lpstr>
      <vt:lpstr>Steps of Control Charts</vt:lpstr>
      <vt:lpstr>1. Define Process Parameter</vt:lpstr>
      <vt:lpstr>Type of Control Charts</vt:lpstr>
      <vt:lpstr>2. Design Samples</vt:lpstr>
      <vt:lpstr>i. Sampling Frequency</vt:lpstr>
      <vt:lpstr>ii. Selection of subgroup</vt:lpstr>
      <vt:lpstr>ii. Selection of subgroup (cond.)</vt:lpstr>
      <vt:lpstr>iii. Sample Size</vt:lpstr>
      <vt:lpstr>Sample Size / Sampling Frequency</vt:lpstr>
      <vt:lpstr>Control Limits and Specification Limits</vt:lpstr>
      <vt:lpstr>Control Limits and Specification Limits (cond.)</vt:lpstr>
      <vt:lpstr>Examining Variation</vt:lpstr>
      <vt:lpstr>Statistically in Control vs. Technically in Control</vt:lpstr>
      <vt:lpstr>Phase I and Phase II of Control Chart Application</vt:lpstr>
      <vt:lpstr>Control Chart Pattern</vt:lpstr>
      <vt:lpstr>In-Control Process</vt:lpstr>
      <vt:lpstr>In-control, But Trending out</vt:lpstr>
      <vt:lpstr>PowerPoint Presentation</vt:lpstr>
      <vt:lpstr>Acute Process Change</vt:lpstr>
      <vt:lpstr>Implementation of Control Chart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Anintaya Khamkanya</dc:creator>
  <cp:lastModifiedBy>admin</cp:lastModifiedBy>
  <cp:revision>27</cp:revision>
  <cp:lastPrinted>2019-10-16T06:15:09Z</cp:lastPrinted>
  <dcterms:created xsi:type="dcterms:W3CDTF">2019-10-15T03:44:55Z</dcterms:created>
  <dcterms:modified xsi:type="dcterms:W3CDTF">2020-10-14T10:27:58Z</dcterms:modified>
</cp:coreProperties>
</file>