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90" r:id="rId3"/>
    <p:sldId id="324" r:id="rId4"/>
    <p:sldId id="328" r:id="rId5"/>
    <p:sldId id="325" r:id="rId6"/>
    <p:sldId id="327" r:id="rId7"/>
    <p:sldId id="329" r:id="rId8"/>
    <p:sldId id="337" r:id="rId9"/>
    <p:sldId id="323" r:id="rId10"/>
    <p:sldId id="330" r:id="rId11"/>
    <p:sldId id="336" r:id="rId12"/>
    <p:sldId id="332" r:id="rId13"/>
    <p:sldId id="333" r:id="rId14"/>
    <p:sldId id="338" r:id="rId15"/>
    <p:sldId id="334" r:id="rId16"/>
    <p:sldId id="335" r:id="rId17"/>
    <p:sldId id="25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199D4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1744" autoAdjust="0"/>
  </p:normalViewPr>
  <p:slideViewPr>
    <p:cSldViewPr snapToGrid="0">
      <p:cViewPr varScale="1">
        <p:scale>
          <a:sx n="101" d="100"/>
          <a:sy n="101" d="100"/>
        </p:scale>
        <p:origin x="12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7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name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00669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Quality Strategy for Digital Quality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Workshop: Overview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0F05F-BA36-437A-8B43-458D3B2E7B86}"/>
              </a:ext>
            </a:extLst>
          </p:cNvPr>
          <p:cNvSpPr/>
          <p:nvPr/>
        </p:nvSpPr>
        <p:spPr>
          <a:xfrm>
            <a:off x="659736" y="1994137"/>
            <a:ext cx="1087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a large manufacturer of USB flash drives for domestic and international markets. The manufacturing process is shown in the VDO below.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423911-6542-4C03-B62E-1B0998731A0E}"/>
              </a:ext>
            </a:extLst>
          </p:cNvPr>
          <p:cNvSpPr/>
          <p:nvPr/>
        </p:nvSpPr>
        <p:spPr>
          <a:xfrm>
            <a:off x="659736" y="1648587"/>
            <a:ext cx="12811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B8F0E-1D15-49A6-9F14-89A8EEF6901E}"/>
              </a:ext>
            </a:extLst>
          </p:cNvPr>
          <p:cNvSpPr/>
          <p:nvPr/>
        </p:nvSpPr>
        <p:spPr>
          <a:xfrm>
            <a:off x="4049486" y="5488647"/>
            <a:ext cx="711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How's a USB Flash Drive Made? Trip to the Kingston Production Plant</a:t>
            </a:r>
          </a:p>
          <a:p>
            <a:pPr algn="r"/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Click: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https://www.youtube.com/watch?v=g_6mMFmes1s</a:t>
            </a:r>
            <a:endParaRPr lang="en-US" sz="16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76B4D-FE50-4094-97C5-FDB10C1D8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9191" y="2980476"/>
            <a:ext cx="4412220" cy="2352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AB8A3A-6DA0-446D-8302-DE20234AB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89" y="3205809"/>
            <a:ext cx="3997634" cy="21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Workshop: Overview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AFDAA7-E6A8-45DB-9ED7-34FCEE84FF64}"/>
              </a:ext>
            </a:extLst>
          </p:cNvPr>
          <p:cNvSpPr/>
          <p:nvPr/>
        </p:nvSpPr>
        <p:spPr>
          <a:xfrm>
            <a:off x="2615445" y="1719908"/>
            <a:ext cx="8802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However, with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rapid technological change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CEO of Company A is facing many challenges. First, the USB flash drive might be obsolete due to the arrival of Cloud storage. Second, many competitors now can produce USB flash drive in a lower cost so that the company might lose the market share. To sustain the business, CEO has an idea of introducing new features for a USB flash drive and launch to the market soon. From the meeting with management team, CEO suggests 4 steps to define strategy to achieve his vision.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95B27-0DDE-4B09-B9C4-17FD5A2B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3" y="1829637"/>
            <a:ext cx="1357950" cy="1599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06583C-79E3-4BF9-8508-3204B1B3F88E}"/>
              </a:ext>
            </a:extLst>
          </p:cNvPr>
          <p:cNvSpPr/>
          <p:nvPr/>
        </p:nvSpPr>
        <p:spPr>
          <a:xfrm>
            <a:off x="1598251" y="5401857"/>
            <a:ext cx="1746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Conduct a market survey</a:t>
            </a:r>
          </a:p>
        </p:txBody>
      </p:sp>
      <p:pic>
        <p:nvPicPr>
          <p:cNvPr id="1026" name="Picture 2" descr="Image result for market survey clipart">
            <a:extLst>
              <a:ext uri="{FF2B5EF4-FFF2-40B4-BE49-F238E27FC236}">
                <a16:creationId xmlns:a16="http://schemas.microsoft.com/office/drawing/2014/main" id="{8D1CB200-843C-4B68-B05A-00AD80D7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99" y="3921932"/>
            <a:ext cx="1335065" cy="13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ano model">
            <a:extLst>
              <a:ext uri="{FF2B5EF4-FFF2-40B4-BE49-F238E27FC236}">
                <a16:creationId xmlns:a16="http://schemas.microsoft.com/office/drawing/2014/main" id="{99FCCC9D-C9E6-4693-A045-75620C4BB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54" y="3983998"/>
            <a:ext cx="1413634" cy="127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qfd">
            <a:extLst>
              <a:ext uri="{FF2B5EF4-FFF2-40B4-BE49-F238E27FC236}">
                <a16:creationId xmlns:a16="http://schemas.microsoft.com/office/drawing/2014/main" id="{1F3DFE5D-666B-4E03-8DB7-5F8CB6B56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5934" y="3921932"/>
            <a:ext cx="1335066" cy="145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dea">
            <a:extLst>
              <a:ext uri="{FF2B5EF4-FFF2-40B4-BE49-F238E27FC236}">
                <a16:creationId xmlns:a16="http://schemas.microsoft.com/office/drawing/2014/main" id="{66A48F4D-7761-45A4-B778-E6ED6F03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89" y="3655833"/>
            <a:ext cx="1746024" cy="174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B794629-B916-456F-BE95-CA17B61C274F}"/>
              </a:ext>
            </a:extLst>
          </p:cNvPr>
          <p:cNvSpPr/>
          <p:nvPr/>
        </p:nvSpPr>
        <p:spPr>
          <a:xfrm>
            <a:off x="3468914" y="4470400"/>
            <a:ext cx="701770" cy="4789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2D45A7D-6F56-4042-948C-C67F41235B1D}"/>
              </a:ext>
            </a:extLst>
          </p:cNvPr>
          <p:cNvSpPr/>
          <p:nvPr/>
        </p:nvSpPr>
        <p:spPr>
          <a:xfrm>
            <a:off x="6047038" y="4470399"/>
            <a:ext cx="701770" cy="4789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6B8960F-D98A-4FFD-892B-22BD151EF7D5}"/>
              </a:ext>
            </a:extLst>
          </p:cNvPr>
          <p:cNvSpPr/>
          <p:nvPr/>
        </p:nvSpPr>
        <p:spPr>
          <a:xfrm>
            <a:off x="8575093" y="4470398"/>
            <a:ext cx="701770" cy="47897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1A334-801E-4EF7-AA51-742B695D0DB9}"/>
              </a:ext>
            </a:extLst>
          </p:cNvPr>
          <p:cNvSpPr/>
          <p:nvPr/>
        </p:nvSpPr>
        <p:spPr>
          <a:xfrm>
            <a:off x="2117395" y="3494228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 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F3E67B-A23F-4475-8821-15FC78761AF8}"/>
              </a:ext>
            </a:extLst>
          </p:cNvPr>
          <p:cNvSpPr/>
          <p:nvPr/>
        </p:nvSpPr>
        <p:spPr>
          <a:xfrm>
            <a:off x="4708406" y="3532560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 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D7A860-C1B5-4C7E-BA5C-98A6E763231C}"/>
              </a:ext>
            </a:extLst>
          </p:cNvPr>
          <p:cNvSpPr/>
          <p:nvPr/>
        </p:nvSpPr>
        <p:spPr>
          <a:xfrm>
            <a:off x="7324829" y="3494228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 3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792FB6-3C15-4EA5-910D-583ACE777D66}"/>
              </a:ext>
            </a:extLst>
          </p:cNvPr>
          <p:cNvSpPr/>
          <p:nvPr/>
        </p:nvSpPr>
        <p:spPr>
          <a:xfrm>
            <a:off x="9941252" y="3510615"/>
            <a:ext cx="87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Step 4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3EA9FE-DC68-4A57-8E3E-98E1BF294D8D}"/>
              </a:ext>
            </a:extLst>
          </p:cNvPr>
          <p:cNvSpPr/>
          <p:nvPr/>
        </p:nvSpPr>
        <p:spPr>
          <a:xfrm>
            <a:off x="3813715" y="5413944"/>
            <a:ext cx="2498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Prioritize customers’ needs by using Kano Model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5D2160-53A8-418B-A06F-8B7EA0AE328E}"/>
              </a:ext>
            </a:extLst>
          </p:cNvPr>
          <p:cNvSpPr/>
          <p:nvPr/>
        </p:nvSpPr>
        <p:spPr>
          <a:xfrm>
            <a:off x="6748808" y="5375288"/>
            <a:ext cx="2105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Transform needs to specification by using QFD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750528-F40A-42DC-80BC-7BAC5B36DFB2}"/>
              </a:ext>
            </a:extLst>
          </p:cNvPr>
          <p:cNvSpPr/>
          <p:nvPr/>
        </p:nvSpPr>
        <p:spPr>
          <a:xfrm>
            <a:off x="9276863" y="5375288"/>
            <a:ext cx="2105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Define strategies for operation and quality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25062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AFDAA7-E6A8-45DB-9ED7-34FCEE84FF64}"/>
              </a:ext>
            </a:extLst>
          </p:cNvPr>
          <p:cNvSpPr/>
          <p:nvPr/>
        </p:nvSpPr>
        <p:spPr>
          <a:xfrm>
            <a:off x="791860" y="1713690"/>
            <a:ext cx="582665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1: Acquisition of VOC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marketing team develops a survey based on 15 features of new USB flash drive and then conduct launches a survey to100 participants. The survey data are presented in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the working sheet (Part 1).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46C86A-F833-46EA-97D3-4AD7C0F46738}"/>
              </a:ext>
            </a:extLst>
          </p:cNvPr>
          <p:cNvSpPr/>
          <p:nvPr/>
        </p:nvSpPr>
        <p:spPr>
          <a:xfrm>
            <a:off x="6618514" y="1713690"/>
            <a:ext cx="51669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USB flash drive features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Fast data transfer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Durable/ long life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Portable/ compact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 capacity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Compatible with every operation system (Both hardware and software)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Modern style/ packaging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Password encryption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Non-volatile storage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Consume less energy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Automatically upload to cloud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Indicate while transferring data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 need to eject when removed from PC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Automatically eject when finishing data transfer</a:t>
            </a:r>
          </a:p>
          <a:p>
            <a:pPr marL="742950" indent="-457200"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Trackable if lost</a:t>
            </a:r>
          </a:p>
        </p:txBody>
      </p:sp>
      <p:pic>
        <p:nvPicPr>
          <p:cNvPr id="3074" name="Picture 2" descr="Image result for market survey">
            <a:extLst>
              <a:ext uri="{FF2B5EF4-FFF2-40B4-BE49-F238E27FC236}">
                <a16:creationId xmlns:a16="http://schemas.microsoft.com/office/drawing/2014/main" id="{EB0459B9-15EC-47BB-93C4-8752442EA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40" y="3823225"/>
            <a:ext cx="3910693" cy="21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5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AEBDA-4574-4853-8248-2ACA7BD916BE}"/>
              </a:ext>
            </a:extLst>
          </p:cNvPr>
          <p:cNvSpPr/>
          <p:nvPr/>
        </p:nvSpPr>
        <p:spPr>
          <a:xfrm>
            <a:off x="748317" y="1759924"/>
            <a:ext cx="10384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Step 2: Application of Kano Model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From the working sheet, your team needs to…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39C47F-BFD8-4223-96D6-E7581CD67887}"/>
              </a:ext>
            </a:extLst>
          </p:cNvPr>
          <p:cNvSpPr/>
          <p:nvPr/>
        </p:nvSpPr>
        <p:spPr>
          <a:xfrm>
            <a:off x="1180237" y="2645093"/>
            <a:ext cx="49281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 how the questions are designed and how the data are collected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Apply Kano Model: computing user satisfaction score (CS) and use dissatisfaction score (DS)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Visualize CS and DS of all features, prioritize, and select them</a:t>
            </a:r>
          </a:p>
          <a:p>
            <a:pPr marL="342900" indent="-34290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Transform the result from Kano Model to QFD score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A5900D-507A-4EC6-954F-1D9C4F7D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59" y="1944590"/>
            <a:ext cx="4119908" cy="41199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A0D250-3DF5-4719-A4C1-ECA151D6C875}"/>
              </a:ext>
            </a:extLst>
          </p:cNvPr>
          <p:cNvSpPr/>
          <p:nvPr/>
        </p:nvSpPr>
        <p:spPr>
          <a:xfrm>
            <a:off x="6748808" y="1748198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Rule of thumb for prioritizing features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5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F2EDBE-2167-4B82-9EC0-66CF5EF95BE6}"/>
              </a:ext>
            </a:extLst>
          </p:cNvPr>
          <p:cNvGrpSpPr/>
          <p:nvPr/>
        </p:nvGrpSpPr>
        <p:grpSpPr>
          <a:xfrm>
            <a:off x="5283383" y="1485900"/>
            <a:ext cx="5853741" cy="5020215"/>
            <a:chOff x="3073583" y="1638300"/>
            <a:chExt cx="5853741" cy="50202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E40585-BF22-45D0-BC0D-2EA65028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6844" y="1729641"/>
              <a:ext cx="4958295" cy="435339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7CD818E-0089-4551-8B83-2472C5A64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3583" y="1638300"/>
              <a:ext cx="5853741" cy="502021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3CC50E8-B2A5-4BD3-96DE-87B1498C9828}"/>
              </a:ext>
            </a:extLst>
          </p:cNvPr>
          <p:cNvSpPr/>
          <p:nvPr/>
        </p:nvSpPr>
        <p:spPr>
          <a:xfrm>
            <a:off x="751613" y="2064068"/>
            <a:ext cx="44513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result should look like this…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NOTE: Feature 11 (Automatically upload to cloud) &amp; 14 (Automatically eject when finishing data transfer) are removed due to reverse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Now, you need to choose which features to be developed further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Convert CS and DS to QFD score</a:t>
            </a:r>
          </a:p>
        </p:txBody>
      </p:sp>
    </p:spTree>
    <p:extLst>
      <p:ext uri="{BB962C8B-B14F-4D97-AF65-F5344CB8AC3E}">
        <p14:creationId xmlns:p14="http://schemas.microsoft.com/office/powerpoint/2010/main" val="2033194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E3DA2-2B6F-4556-82A5-F305A47F911D}"/>
              </a:ext>
            </a:extLst>
          </p:cNvPr>
          <p:cNvSpPr/>
          <p:nvPr/>
        </p:nvSpPr>
        <p:spPr>
          <a:xfrm>
            <a:off x="903930" y="1747739"/>
            <a:ext cx="4010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3: QFD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After converting scores from Kano Model, you should complete the QFD (only Phase 1). Follow the instruction in 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worksheet (Part 2).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AB837AE-564D-4448-97CB-0F4A2E13A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1471513"/>
            <a:ext cx="6187444" cy="46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2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Down 9">
            <a:extLst>
              <a:ext uri="{FF2B5EF4-FFF2-40B4-BE49-F238E27FC236}">
                <a16:creationId xmlns:a16="http://schemas.microsoft.com/office/drawing/2014/main" id="{0FC09B8B-318E-4F49-A7F3-385B837297C8}"/>
              </a:ext>
            </a:extLst>
          </p:cNvPr>
          <p:cNvSpPr/>
          <p:nvPr/>
        </p:nvSpPr>
        <p:spPr>
          <a:xfrm>
            <a:off x="2535468" y="3429000"/>
            <a:ext cx="552450" cy="179050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A96FF973-697F-4CE0-B62D-E03273D85CC8}"/>
              </a:ext>
            </a:extLst>
          </p:cNvPr>
          <p:cNvSpPr/>
          <p:nvPr/>
        </p:nvSpPr>
        <p:spPr>
          <a:xfrm>
            <a:off x="5543550" y="3429000"/>
            <a:ext cx="552450" cy="1790506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Workshop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AFDAA7-E6A8-45DB-9ED7-34FCEE84FF64}"/>
              </a:ext>
            </a:extLst>
          </p:cNvPr>
          <p:cNvSpPr/>
          <p:nvPr/>
        </p:nvSpPr>
        <p:spPr>
          <a:xfrm>
            <a:off x="719289" y="1777484"/>
            <a:ext cx="5624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Step 4: Defining strategies for QMS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Based on your QFD, select only important technical requirements (speciation) and one technology for Industry 4.0.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3D1F0-01CA-4161-BADF-E121ED14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090" y="1923054"/>
            <a:ext cx="5839477" cy="412821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4B574D-036D-465F-8BC0-0C029332F53B}"/>
              </a:ext>
            </a:extLst>
          </p:cNvPr>
          <p:cNvSpPr/>
          <p:nvPr/>
        </p:nvSpPr>
        <p:spPr>
          <a:xfrm>
            <a:off x="1854906" y="5219506"/>
            <a:ext cx="1847850" cy="10477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strategy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E8F82F-A465-4A36-853C-990D3E34B655}"/>
              </a:ext>
            </a:extLst>
          </p:cNvPr>
          <p:cNvSpPr/>
          <p:nvPr/>
        </p:nvSpPr>
        <p:spPr>
          <a:xfrm>
            <a:off x="4835197" y="5219506"/>
            <a:ext cx="1847850" cy="10477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management strategy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157BBC-ACDC-4256-8984-1A9BBF68BA3D}"/>
              </a:ext>
            </a:extLst>
          </p:cNvPr>
          <p:cNvSpPr/>
          <p:nvPr/>
        </p:nvSpPr>
        <p:spPr>
          <a:xfrm>
            <a:off x="1054969" y="2973407"/>
            <a:ext cx="4953000" cy="632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technical requirements + one technology for Industry 4.0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EA1E64-9E87-40FA-81AD-150C09F1EECA}"/>
              </a:ext>
            </a:extLst>
          </p:cNvPr>
          <p:cNvSpPr/>
          <p:nvPr/>
        </p:nvSpPr>
        <p:spPr>
          <a:xfrm>
            <a:off x="537620" y="3714081"/>
            <a:ext cx="212615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which production processes should be changed to satisfy technical requirements?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How can Industry 4.0 technology improve manufacturing processes?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DCCB91-3483-4B1B-A32C-F05806D78B80}"/>
              </a:ext>
            </a:extLst>
          </p:cNvPr>
          <p:cNvSpPr/>
          <p:nvPr/>
        </p:nvSpPr>
        <p:spPr>
          <a:xfrm>
            <a:off x="3242216" y="3714081"/>
            <a:ext cx="241409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Based on the selected technical requirements, which processes should be focused to implement new quality management?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How can Industry 4.0 technology help strengthen existing quality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244770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Tw Cen MT" panose="020B0602020104020603" pitchFamily="34" charset="0"/>
              </a:rPr>
              <a:t>Module outcomes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85" y="1957835"/>
            <a:ext cx="10279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Understand and assess customers’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Define technologies in Industry 4.0 in response to customers’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Transform traditional production system, organization, and quality culture to digital quality management system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Customer-driven organizations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DBDDA9-812D-4956-B01B-8FCF642ECC54}"/>
              </a:ext>
            </a:extLst>
          </p:cNvPr>
          <p:cNvSpPr/>
          <p:nvPr/>
        </p:nvSpPr>
        <p:spPr>
          <a:xfrm>
            <a:off x="822151" y="1710502"/>
            <a:ext cx="10788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Customer- and market-driven enterprise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committed to providing excellent quality and competitive products and services to satisfy the needs and wants of a well-defined market segment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Edosomwan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1993).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FCF583-DD1D-4C5A-9CBF-9CD900605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/>
          <a:stretch/>
        </p:blipFill>
        <p:spPr>
          <a:xfrm>
            <a:off x="3057182" y="2876550"/>
            <a:ext cx="5813322" cy="3001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9085B9-3E4B-4FB2-A2AF-ADBC235C7FF0}"/>
              </a:ext>
            </a:extLst>
          </p:cNvPr>
          <p:cNvSpPr/>
          <p:nvPr/>
        </p:nvSpPr>
        <p:spPr>
          <a:xfrm>
            <a:off x="822151" y="3155277"/>
            <a:ext cx="2772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Short-term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Bottom-line financial results &amp; quick return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Customers are irrational and a 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 on error and defect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Product-driven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Crisis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D90D8E-AB3A-4855-8B81-F572BD58CEBC}"/>
              </a:ext>
            </a:extLst>
          </p:cNvPr>
          <p:cNvSpPr/>
          <p:nvPr/>
        </p:nvSpPr>
        <p:spPr>
          <a:xfrm>
            <a:off x="8961487" y="3171114"/>
            <a:ext cx="2950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Long-term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 on customer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Voice of customer is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Focus on error and defect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Customer-driven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Continuous process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ED4C9-C131-4385-B98F-BC4F5ACFC66D}"/>
              </a:ext>
            </a:extLst>
          </p:cNvPr>
          <p:cNvSpPr/>
          <p:nvPr/>
        </p:nvSpPr>
        <p:spPr>
          <a:xfrm>
            <a:off x="5283111" y="5771378"/>
            <a:ext cx="2095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(from Kotler, 1991)</a:t>
            </a:r>
          </a:p>
        </p:txBody>
      </p:sp>
    </p:spTree>
    <p:extLst>
      <p:ext uri="{BB962C8B-B14F-4D97-AF65-F5344CB8AC3E}">
        <p14:creationId xmlns:p14="http://schemas.microsoft.com/office/powerpoint/2010/main" val="323652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Customer-driven organizations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857466-4EBF-4066-94BB-677F47228B52}"/>
              </a:ext>
            </a:extLst>
          </p:cNvPr>
          <p:cNvSpPr/>
          <p:nvPr/>
        </p:nvSpPr>
        <p:spPr>
          <a:xfrm>
            <a:off x="868657" y="2162370"/>
            <a:ext cx="53316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 traits of customer-driven organizations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Flatten hierarchies</a:t>
            </a: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Adaptable processes</a:t>
            </a: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Effective communication</a:t>
            </a: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Measuring results</a:t>
            </a:r>
          </a:p>
          <a:p>
            <a:pPr marL="517525" indent="-2889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Rewarding employees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31E5E-1BEE-4EE9-B4B7-C54071D5F97E}"/>
              </a:ext>
            </a:extLst>
          </p:cNvPr>
          <p:cNvSpPr/>
          <p:nvPr/>
        </p:nvSpPr>
        <p:spPr>
          <a:xfrm>
            <a:off x="5296943" y="5629096"/>
            <a:ext cx="5974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“100 Of The Most Customer-Centric Companies”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https://www.forbes.com/sites/blakemorgan/2019/06/30/100-of-the-most-customer-centric-companies/#65c7b9ef63c3)</a:t>
            </a:r>
            <a:endParaRPr lang="en-US" sz="1200" b="1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BC63AE-5360-4012-9E7B-9684394DE420}"/>
              </a:ext>
            </a:extLst>
          </p:cNvPr>
          <p:cNvGrpSpPr/>
          <p:nvPr/>
        </p:nvGrpSpPr>
        <p:grpSpPr>
          <a:xfrm>
            <a:off x="5785684" y="1569304"/>
            <a:ext cx="5264325" cy="3995381"/>
            <a:chOff x="5785684" y="1569304"/>
            <a:chExt cx="5264325" cy="399538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80FB06-C4D9-4897-8B21-80E51670B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9058" y="3429000"/>
              <a:ext cx="1739322" cy="173932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E22369-D51C-431F-9E0E-8AC693DA3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684" y="1884014"/>
              <a:ext cx="2491134" cy="8389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C856A7-B630-4DD0-B1DE-D06BE6C7F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489" y="2728953"/>
              <a:ext cx="2490208" cy="104057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0B2E6F5-6D8A-44D0-88F6-5C8DCAA7A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1220" y="2707176"/>
              <a:ext cx="1981143" cy="40809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A8DDAE-66E8-41DC-AD5F-1AAEE3BFD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18" y="1626589"/>
              <a:ext cx="1071562" cy="10715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7690558-27BE-4D0B-B734-87D1ABE70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91" y="3692147"/>
              <a:ext cx="1593197" cy="7386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17E65FE-BCEE-4259-86B8-2F6947D01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5222" y="3377073"/>
              <a:ext cx="1768366" cy="6667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1AAF1B8-690B-4C35-B5E6-EF9D18DEA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380" y="4132159"/>
              <a:ext cx="1636273" cy="916313"/>
            </a:xfrm>
            <a:prstGeom prst="rect">
              <a:avLst/>
            </a:prstGeom>
          </p:spPr>
        </p:pic>
        <p:pic>
          <p:nvPicPr>
            <p:cNvPr id="1026" name="Picture 2" descr="Image result for porsche logo">
              <a:extLst>
                <a:ext uri="{FF2B5EF4-FFF2-40B4-BE49-F238E27FC236}">
                  <a16:creationId xmlns:a16="http://schemas.microsoft.com/office/drawing/2014/main" id="{55C50B7E-E8DC-488B-9E65-962950FC6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192" y="4645824"/>
              <a:ext cx="1667193" cy="836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41A3EE8-7307-4D8F-87EE-ACF55E5F9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5489" y="1569304"/>
              <a:ext cx="1834520" cy="107692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399C421-AE88-44FC-8DB5-F40955C92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18" y="4981797"/>
              <a:ext cx="1108559" cy="582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64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voice of customer">
            <a:extLst>
              <a:ext uri="{FF2B5EF4-FFF2-40B4-BE49-F238E27FC236}">
                <a16:creationId xmlns:a16="http://schemas.microsoft.com/office/drawing/2014/main" id="{B8084B7B-44C4-44E7-B66F-4FB81B2C2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9180" y="2585233"/>
            <a:ext cx="5524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Customer Needs: Voice of Customer (VOC)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7698" y="1727270"/>
            <a:ext cx="10605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Voice of customer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“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actual customer descriptions in their own words, for the functions and features they desire for the goods and service they need”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934EC-3CBC-448B-99D2-04D11F9A647B}"/>
              </a:ext>
            </a:extLst>
          </p:cNvPr>
          <p:cNvSpPr/>
          <p:nvPr/>
        </p:nvSpPr>
        <p:spPr>
          <a:xfrm>
            <a:off x="6977408" y="2873245"/>
            <a:ext cx="3490058" cy="233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Approaches to collect VOC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Existing company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Competitor benchmark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Sales representative billing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groups</a:t>
            </a:r>
          </a:p>
        </p:txBody>
      </p:sp>
    </p:spTree>
    <p:extLst>
      <p:ext uri="{BB962C8B-B14F-4D97-AF65-F5344CB8AC3E}">
        <p14:creationId xmlns:p14="http://schemas.microsoft.com/office/powerpoint/2010/main" val="119554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Kano Model: Delivering Products That Will Delight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772846-C30C-4161-8F01-500648C2C85F}"/>
              </a:ext>
            </a:extLst>
          </p:cNvPr>
          <p:cNvSpPr/>
          <p:nvPr/>
        </p:nvSpPr>
        <p:spPr>
          <a:xfrm>
            <a:off x="766759" y="1743746"/>
            <a:ext cx="6634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Kano Model was developed by Dr.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Noriaki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Kano in 1984.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approach to prioritizing features on a product roadmap based on the degree to which they are likely to satisfy customers.</a:t>
            </a:r>
          </a:p>
        </p:txBody>
      </p:sp>
      <p:pic>
        <p:nvPicPr>
          <p:cNvPr id="3074" name="Picture 2" descr="Image result for kano model">
            <a:extLst>
              <a:ext uri="{FF2B5EF4-FFF2-40B4-BE49-F238E27FC236}">
                <a16:creationId xmlns:a16="http://schemas.microsoft.com/office/drawing/2014/main" id="{ABEAEAB3-5449-4F13-9429-D4AD6F75F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1336705"/>
            <a:ext cx="5285768" cy="52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C831E2-10C5-4D1B-9F21-4132AAD1211D}"/>
              </a:ext>
            </a:extLst>
          </p:cNvPr>
          <p:cNvSpPr/>
          <p:nvPr/>
        </p:nvSpPr>
        <p:spPr>
          <a:xfrm>
            <a:off x="638781" y="2792968"/>
            <a:ext cx="4975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categories of product features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C758D0-AC7E-4F06-BA53-D2851094D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81047"/>
              </p:ext>
            </p:extLst>
          </p:nvPr>
        </p:nvGraphicFramePr>
        <p:xfrm>
          <a:off x="638782" y="3243003"/>
          <a:ext cx="574677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603">
                  <a:extLst>
                    <a:ext uri="{9D8B030D-6E8A-4147-A177-3AD203B41FA5}">
                      <a16:colId xmlns:a16="http://schemas.microsoft.com/office/drawing/2014/main" val="1397087521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516059143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1352265873"/>
                    </a:ext>
                  </a:extLst>
                </a:gridCol>
              </a:tblGrid>
              <a:tr h="2570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customers think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we should 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54979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Satisfied if having this feature that is not expected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Definitely invest in this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60860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Must-be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Unsatisfied if not having this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Cannot ignore this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438044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One-dimensional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more this feature is provided, the more satisfied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the threshold to invest in this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81864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Indifferent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care if this feature exists or 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need to invest in this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701185"/>
                  </a:ext>
                </a:extLst>
              </a:tr>
              <a:tr h="35916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Unsatisfied if having this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invest in this feature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6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7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Quality Function Deployment (QFD)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E658A-8DD1-43DF-9A0A-1981A0CC297F}"/>
              </a:ext>
            </a:extLst>
          </p:cNvPr>
          <p:cNvSpPr/>
          <p:nvPr/>
        </p:nvSpPr>
        <p:spPr>
          <a:xfrm>
            <a:off x="865015" y="1776537"/>
            <a:ext cx="5680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Quality Function Deployment (QFD, House of Quality)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an approach to transferring customer needs and requirement into technical specification for new product and service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F6482-B1C1-4820-AC7C-1A8EAE1B7B1B}"/>
              </a:ext>
            </a:extLst>
          </p:cNvPr>
          <p:cNvSpPr/>
          <p:nvPr/>
        </p:nvSpPr>
        <p:spPr>
          <a:xfrm>
            <a:off x="2508926" y="3427119"/>
            <a:ext cx="197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Benefit of QFD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46705D-36C3-4FEC-B16F-A71F6F23AABC}"/>
              </a:ext>
            </a:extLst>
          </p:cNvPr>
          <p:cNvSpPr/>
          <p:nvPr/>
        </p:nvSpPr>
        <p:spPr>
          <a:xfrm>
            <a:off x="1792288" y="3939000"/>
            <a:ext cx="1600182" cy="8926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driven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6B3474-C413-4E0A-9B58-98701B42825F}"/>
              </a:ext>
            </a:extLst>
          </p:cNvPr>
          <p:cNvSpPr/>
          <p:nvPr/>
        </p:nvSpPr>
        <p:spPr>
          <a:xfrm>
            <a:off x="3595954" y="3939000"/>
            <a:ext cx="1600182" cy="8926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time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BF919B-8B9A-4E90-8EC1-95CDBE6A3A4D}"/>
              </a:ext>
            </a:extLst>
          </p:cNvPr>
          <p:cNvSpPr/>
          <p:nvPr/>
        </p:nvSpPr>
        <p:spPr>
          <a:xfrm>
            <a:off x="1792288" y="4979677"/>
            <a:ext cx="1600182" cy="892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teamwork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309AE6-7A68-41EB-91C2-2B638C12929A}"/>
              </a:ext>
            </a:extLst>
          </p:cNvPr>
          <p:cNvSpPr/>
          <p:nvPr/>
        </p:nvSpPr>
        <p:spPr>
          <a:xfrm>
            <a:off x="3595954" y="4954592"/>
            <a:ext cx="1600182" cy="892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documentation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3CA070-A4C9-4ED1-B941-308746121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808" y="1542781"/>
            <a:ext cx="4602940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4 Phases of QFD process</a:t>
            </a:r>
            <a:endParaRPr lang="en-US" dirty="0"/>
          </a:p>
        </p:txBody>
      </p:sp>
      <p:pic>
        <p:nvPicPr>
          <p:cNvPr id="2052" name="Picture 4" descr="Four-phase approach of QFD ">
            <a:extLst>
              <a:ext uri="{FF2B5EF4-FFF2-40B4-BE49-F238E27FC236}">
                <a16:creationId xmlns:a16="http://schemas.microsoft.com/office/drawing/2014/main" id="{3D04C35D-3BE5-4D99-A62F-92B81D0DC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51" y="1881301"/>
            <a:ext cx="10578897" cy="354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7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65" y="448674"/>
            <a:ext cx="10908378" cy="597429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67312" y="1563729"/>
            <a:ext cx="5631543" cy="3541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5138" y="2910340"/>
            <a:ext cx="49958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Defining Strategy for QMS in Industry 4.0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4648" y="2052501"/>
            <a:ext cx="168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endParaRPr lang="en-GB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0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0</TotalTime>
  <Words>973</Words>
  <Application>Microsoft Office PowerPoint</Application>
  <PresentationFormat>Widescreen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Tw Cen MT</vt:lpstr>
      <vt:lpstr>Office Theme</vt:lpstr>
      <vt:lpstr>PowerPoint Presentation</vt:lpstr>
      <vt:lpstr>Module outcomes</vt:lpstr>
      <vt:lpstr>Customer-driven organizations</vt:lpstr>
      <vt:lpstr>Customer-driven organizations</vt:lpstr>
      <vt:lpstr>Customer Needs: Voice of Customer (VOC)</vt:lpstr>
      <vt:lpstr>The Kano Model: Delivering Products That Will Delight</vt:lpstr>
      <vt:lpstr>Quality Function Deployment (QFD)</vt:lpstr>
      <vt:lpstr>4 Phases of QFD process</vt:lpstr>
      <vt:lpstr> </vt:lpstr>
      <vt:lpstr>Workshop: Overview</vt:lpstr>
      <vt:lpstr>Workshop: Overview</vt:lpstr>
      <vt:lpstr>Workshop</vt:lpstr>
      <vt:lpstr>Workshop</vt:lpstr>
      <vt:lpstr>Workshop</vt:lpstr>
      <vt:lpstr>Workshop</vt:lpstr>
      <vt:lpstr>Workshop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Takron</cp:lastModifiedBy>
  <cp:revision>278</cp:revision>
  <dcterms:created xsi:type="dcterms:W3CDTF">2018-02-11T14:22:08Z</dcterms:created>
  <dcterms:modified xsi:type="dcterms:W3CDTF">2020-03-30T18:56:11Z</dcterms:modified>
</cp:coreProperties>
</file>