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90" r:id="rId3"/>
    <p:sldId id="291" r:id="rId4"/>
    <p:sldId id="303" r:id="rId5"/>
    <p:sldId id="304" r:id="rId6"/>
    <p:sldId id="305" r:id="rId7"/>
    <p:sldId id="306" r:id="rId8"/>
    <p:sldId id="307" r:id="rId9"/>
    <p:sldId id="308" r:id="rId10"/>
    <p:sldId id="309" r:id="rId11"/>
    <p:sldId id="310" r:id="rId12"/>
    <p:sldId id="311" r:id="rId13"/>
    <p:sldId id="312" r:id="rId14"/>
    <p:sldId id="313" r:id="rId15"/>
    <p:sldId id="314" r:id="rId16"/>
    <p:sldId id="292" r:id="rId17"/>
    <p:sldId id="293" r:id="rId18"/>
    <p:sldId id="298" r:id="rId19"/>
    <p:sldId id="299" r:id="rId20"/>
    <p:sldId id="300" r:id="rId21"/>
    <p:sldId id="301" r:id="rId22"/>
    <p:sldId id="302" r:id="rId23"/>
    <p:sldId id="295" r:id="rId24"/>
    <p:sldId id="297" r:id="rId25"/>
    <p:sldId id="296"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a:srgbClr val="F199D4"/>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77708" autoAdjust="0"/>
  </p:normalViewPr>
  <p:slideViewPr>
    <p:cSldViewPr snapToGrid="0">
      <p:cViewPr varScale="1">
        <p:scale>
          <a:sx n="63" d="100"/>
          <a:sy n="63" d="100"/>
        </p:scale>
        <p:origin x="1661" y="6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06-Oct-20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1378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96636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196897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57345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234559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Miladin</a:t>
            </a:r>
            <a:r>
              <a:rPr lang="en-US" dirty="0"/>
              <a:t> Stefanović, Aleksandar </a:t>
            </a:r>
            <a:r>
              <a:rPr lang="en-US" dirty="0" err="1"/>
              <a:t>Đorđević</a:t>
            </a:r>
            <a:r>
              <a:rPr lang="en-US" dirty="0"/>
              <a:t>, </a:t>
            </a:r>
            <a:r>
              <a:rPr lang="en-US" dirty="0" err="1"/>
              <a:t>Hrvoje</a:t>
            </a:r>
            <a:r>
              <a:rPr lang="en-US" dirty="0"/>
              <a:t> </a:t>
            </a:r>
            <a:r>
              <a:rPr lang="en-US" dirty="0" err="1"/>
              <a:t>Puškarić</a:t>
            </a:r>
            <a:r>
              <a:rPr lang="en-US" dirty="0"/>
              <a:t>, </a:t>
            </a:r>
            <a:r>
              <a:rPr lang="en-US" dirty="0" err="1"/>
              <a:t>Miloš</a:t>
            </a:r>
            <a:r>
              <a:rPr lang="en-US" dirty="0"/>
              <a:t> </a:t>
            </a:r>
            <a:r>
              <a:rPr lang="en-US" dirty="0" err="1"/>
              <a:t>Petronijević</a:t>
            </a:r>
            <a:r>
              <a:rPr lang="en-US" dirty="0"/>
              <a:t>, 2019, Web based cloud solution for support of quality management 4.0 in the concept of industry 4.0, Quality Festival 2019</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418192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Miladin</a:t>
            </a:r>
            <a:r>
              <a:rPr lang="en-US" dirty="0"/>
              <a:t> Stefanović, Aleksandar </a:t>
            </a:r>
            <a:r>
              <a:rPr lang="en-US" dirty="0" err="1"/>
              <a:t>Đorđević</a:t>
            </a:r>
            <a:r>
              <a:rPr lang="en-US" dirty="0"/>
              <a:t>, </a:t>
            </a:r>
            <a:r>
              <a:rPr lang="en-US" dirty="0" err="1"/>
              <a:t>Hrvoje</a:t>
            </a:r>
            <a:r>
              <a:rPr lang="en-US" dirty="0"/>
              <a:t> </a:t>
            </a:r>
            <a:r>
              <a:rPr lang="en-US" dirty="0" err="1"/>
              <a:t>Puškarić</a:t>
            </a:r>
            <a:r>
              <a:rPr lang="en-US" dirty="0"/>
              <a:t>, </a:t>
            </a:r>
            <a:r>
              <a:rPr lang="en-US" dirty="0" err="1"/>
              <a:t>Miloš</a:t>
            </a:r>
            <a:r>
              <a:rPr lang="en-US" dirty="0"/>
              <a:t> </a:t>
            </a:r>
            <a:r>
              <a:rPr lang="en-US" dirty="0" err="1"/>
              <a:t>Petronijević</a:t>
            </a:r>
            <a:r>
              <a:rPr lang="en-US" dirty="0"/>
              <a:t>, 2019, Web based cloud solution for support of quality management 4.0 in the concept of industry 4.0, Quality Festival 2019</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297736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InfinityQS</a:t>
            </a:r>
            <a:r>
              <a:rPr lang="en-US" dirty="0"/>
              <a:t>, Keeping Success Flowing</a:t>
            </a:r>
          </a:p>
        </p:txBody>
      </p:sp>
      <p:sp>
        <p:nvSpPr>
          <p:cNvPr id="4" name="Slide Number Placeholder 3"/>
          <p:cNvSpPr>
            <a:spLocks noGrp="1"/>
          </p:cNvSpPr>
          <p:nvPr>
            <p:ph type="sldNum" sz="quarter" idx="5"/>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3745296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InfinityQS</a:t>
            </a:r>
            <a:r>
              <a:rPr lang="en-US" dirty="0"/>
              <a:t>, Keeping Success Flowing</a:t>
            </a:r>
          </a:p>
        </p:txBody>
      </p:sp>
      <p:sp>
        <p:nvSpPr>
          <p:cNvPr id="4" name="Slide Number Placeholder 3"/>
          <p:cNvSpPr>
            <a:spLocks noGrp="1"/>
          </p:cNvSpPr>
          <p:nvPr>
            <p:ph type="sldNum" sz="quarter" idx="5"/>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16448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InfinityQS</a:t>
            </a:r>
            <a:r>
              <a:rPr lang="en-US" dirty="0"/>
              <a:t>, Keeping Success Flowing</a:t>
            </a:r>
          </a:p>
        </p:txBody>
      </p:sp>
      <p:sp>
        <p:nvSpPr>
          <p:cNvPr id="4" name="Slide Number Placeholder 3"/>
          <p:cNvSpPr>
            <a:spLocks noGrp="1"/>
          </p:cNvSpPr>
          <p:nvPr>
            <p:ph type="sldNum" sz="quarter" idx="5"/>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1727776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InfinityQS</a:t>
            </a:r>
            <a:r>
              <a:rPr lang="en-US" dirty="0"/>
              <a:t>, Keeping Success Flowing</a:t>
            </a:r>
          </a:p>
        </p:txBody>
      </p:sp>
      <p:sp>
        <p:nvSpPr>
          <p:cNvPr id="4" name="Slide Number Placeholder 3"/>
          <p:cNvSpPr>
            <a:spLocks noGrp="1"/>
          </p:cNvSpPr>
          <p:nvPr>
            <p:ph type="sldNum" sz="quarter" idx="5"/>
          </p:nvPr>
        </p:nvSpPr>
        <p:spPr/>
        <p:txBody>
          <a:bodyPr/>
          <a:lstStyle/>
          <a:p>
            <a:fld id="{D9E50DBC-2896-0A4C-AFF9-CCB22DA1C35C}" type="slidenum">
              <a:rPr lang="en-US" smtClean="0"/>
              <a:t>21</a:t>
            </a:fld>
            <a:endParaRPr lang="en-US"/>
          </a:p>
        </p:txBody>
      </p:sp>
    </p:spTree>
    <p:extLst>
      <p:ext uri="{BB962C8B-B14F-4D97-AF65-F5344CB8AC3E}">
        <p14:creationId xmlns:p14="http://schemas.microsoft.com/office/powerpoint/2010/main" val="72932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2187060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InfinityQS</a:t>
            </a:r>
            <a:r>
              <a:rPr lang="en-US" dirty="0"/>
              <a:t>, Keeping Success Flowing</a:t>
            </a:r>
          </a:p>
        </p:txBody>
      </p:sp>
      <p:sp>
        <p:nvSpPr>
          <p:cNvPr id="4" name="Slide Number Placeholder 3"/>
          <p:cNvSpPr>
            <a:spLocks noGrp="1"/>
          </p:cNvSpPr>
          <p:nvPr>
            <p:ph type="sldNum" sz="quarter" idx="5"/>
          </p:nvPr>
        </p:nvSpPr>
        <p:spPr/>
        <p:txBody>
          <a:bodyPr/>
          <a:lstStyle/>
          <a:p>
            <a:fld id="{D9E50DBC-2896-0A4C-AFF9-CCB22DA1C35C}" type="slidenum">
              <a:rPr lang="en-US" smtClean="0"/>
              <a:t>22</a:t>
            </a:fld>
            <a:endParaRPr lang="en-US"/>
          </a:p>
        </p:txBody>
      </p:sp>
    </p:spTree>
    <p:extLst>
      <p:ext uri="{BB962C8B-B14F-4D97-AF65-F5344CB8AC3E}">
        <p14:creationId xmlns:p14="http://schemas.microsoft.com/office/powerpoint/2010/main" val="2233518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InfifityQS</a:t>
            </a:r>
            <a:r>
              <a:rPr lang="en-US" dirty="0"/>
              <a:t>, Elevating Quality to the Top Floor</a:t>
            </a:r>
          </a:p>
        </p:txBody>
      </p:sp>
      <p:sp>
        <p:nvSpPr>
          <p:cNvPr id="4" name="Slide Number Placeholder 3"/>
          <p:cNvSpPr>
            <a:spLocks noGrp="1"/>
          </p:cNvSpPr>
          <p:nvPr>
            <p:ph type="sldNum" sz="quarter" idx="5"/>
          </p:nvPr>
        </p:nvSpPr>
        <p:spPr/>
        <p:txBody>
          <a:bodyPr/>
          <a:lstStyle/>
          <a:p>
            <a:fld id="{D9E50DBC-2896-0A4C-AFF9-CCB22DA1C35C}" type="slidenum">
              <a:rPr lang="en-US" smtClean="0"/>
              <a:t>23</a:t>
            </a:fld>
            <a:endParaRPr lang="en-US"/>
          </a:p>
        </p:txBody>
      </p:sp>
    </p:spTree>
    <p:extLst>
      <p:ext uri="{BB962C8B-B14F-4D97-AF65-F5344CB8AC3E}">
        <p14:creationId xmlns:p14="http://schemas.microsoft.com/office/powerpoint/2010/main" val="152269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InfifityQS</a:t>
            </a:r>
            <a:r>
              <a:rPr lang="en-US" dirty="0"/>
              <a:t>, Elevating Quality to the Top Floor</a:t>
            </a:r>
          </a:p>
        </p:txBody>
      </p:sp>
      <p:sp>
        <p:nvSpPr>
          <p:cNvPr id="4" name="Slide Number Placeholder 3"/>
          <p:cNvSpPr>
            <a:spLocks noGrp="1"/>
          </p:cNvSpPr>
          <p:nvPr>
            <p:ph type="sldNum" sz="quarter" idx="5"/>
          </p:nvPr>
        </p:nvSpPr>
        <p:spPr/>
        <p:txBody>
          <a:bodyPr/>
          <a:lstStyle/>
          <a:p>
            <a:fld id="{D9E50DBC-2896-0A4C-AFF9-CCB22DA1C35C}" type="slidenum">
              <a:rPr lang="en-US" smtClean="0"/>
              <a:t>24</a:t>
            </a:fld>
            <a:endParaRPr lang="en-US"/>
          </a:p>
        </p:txBody>
      </p:sp>
    </p:spTree>
    <p:extLst>
      <p:ext uri="{BB962C8B-B14F-4D97-AF65-F5344CB8AC3E}">
        <p14:creationId xmlns:p14="http://schemas.microsoft.com/office/powerpoint/2010/main" val="3783872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InfifityQS</a:t>
            </a:r>
            <a:r>
              <a:rPr lang="en-US" dirty="0"/>
              <a:t>, Elevating Quality to the Top Floor</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25</a:t>
            </a:fld>
            <a:endParaRPr lang="en-US"/>
          </a:p>
        </p:txBody>
      </p:sp>
    </p:spTree>
    <p:extLst>
      <p:ext uri="{BB962C8B-B14F-4D97-AF65-F5344CB8AC3E}">
        <p14:creationId xmlns:p14="http://schemas.microsoft.com/office/powerpoint/2010/main" val="103469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327491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https://www.aerospacemanufacturinganddesign.com/article/5-questions-with-dan-skulan/</a:t>
            </a:r>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212106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155557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https://www.renishaw.com/en/in-process-control--14159</a:t>
            </a:r>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37711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360801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111111"/>
                </a:solidFill>
                <a:effectLst/>
                <a:latin typeface="Roboto"/>
              </a:rPr>
              <a:t>Benigno</a:t>
            </a:r>
            <a:r>
              <a:rPr lang="en-US" b="0" i="0" dirty="0">
                <a:solidFill>
                  <a:srgbClr val="111111"/>
                </a:solidFill>
                <a:effectLst/>
                <a:latin typeface="Roboto"/>
              </a:rPr>
              <a:t> Muñoz-Barron, Luis Morales-Velazquez, Rene J. Romero-</a:t>
            </a:r>
            <a:r>
              <a:rPr lang="en-US" b="0" i="0" dirty="0" err="1">
                <a:solidFill>
                  <a:srgbClr val="111111"/>
                </a:solidFill>
                <a:effectLst/>
                <a:latin typeface="Roboto"/>
              </a:rPr>
              <a:t>Troncoso</a:t>
            </a:r>
            <a:r>
              <a:rPr lang="en-US" b="0" i="0" dirty="0">
                <a:solidFill>
                  <a:srgbClr val="111111"/>
                </a:solidFill>
                <a:effectLst/>
                <a:latin typeface="Roboto"/>
              </a:rPr>
              <a:t>, Carlos Rodriguez-Donate, Miguel Trejo-Hernandez, Juan P. Benitez-Rangel and Roque A. </a:t>
            </a:r>
            <a:r>
              <a:rPr lang="en-US" b="0" i="0" dirty="0" err="1">
                <a:solidFill>
                  <a:srgbClr val="111111"/>
                </a:solidFill>
                <a:effectLst/>
                <a:latin typeface="Roboto"/>
              </a:rPr>
              <a:t>Osornio</a:t>
            </a:r>
            <a:r>
              <a:rPr lang="en-US" b="0" i="0" dirty="0">
                <a:solidFill>
                  <a:srgbClr val="111111"/>
                </a:solidFill>
                <a:effectLst/>
                <a:latin typeface="Roboto"/>
              </a:rPr>
              <a:t>-Rios , FPGA-Based Multiprocessor System for Injection Molding Control, Sensors 2012, 12, 14068-14083;</a:t>
            </a:r>
          </a:p>
        </p:txBody>
      </p:sp>
      <p:sp>
        <p:nvSpPr>
          <p:cNvPr id="4" name="Slide Number Placeholder 3"/>
          <p:cNvSpPr>
            <a:spLocks noGrp="1"/>
          </p:cNvSpPr>
          <p:nvPr>
            <p:ph type="sldNum" sz="quarter" idx="5"/>
          </p:nvPr>
        </p:nvSpPr>
        <p:spPr/>
        <p:txBody>
          <a:bodyPr/>
          <a:lstStyle/>
          <a:p>
            <a:fld id="{D9E50DBC-2896-0A4C-AFF9-CCB22DA1C35C}" type="slidenum">
              <a:rPr lang="en-US" smtClean="0"/>
              <a:t>10</a:t>
            </a:fld>
            <a:endParaRPr lang="en-US"/>
          </a:p>
        </p:txBody>
      </p:sp>
    </p:spTree>
    <p:extLst>
      <p:ext uri="{BB962C8B-B14F-4D97-AF65-F5344CB8AC3E}">
        <p14:creationId xmlns:p14="http://schemas.microsoft.com/office/powerpoint/2010/main" val="148010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J.D.T. </a:t>
            </a:r>
            <a:r>
              <a:rPr lang="en-US" dirty="0" err="1"/>
              <a:t>Tannock</a:t>
            </a:r>
            <a:r>
              <a:rPr lang="en-US" dirty="0"/>
              <a:t>, 1992, Automating Quality Systems</a:t>
            </a:r>
            <a:r>
              <a:rPr lang="en-US"/>
              <a:t>,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14844048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06-Oct-20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Real-Time Quality Control</a:t>
            </a:r>
          </a:p>
        </p:txBody>
      </p:sp>
      <p:sp>
        <p:nvSpPr>
          <p:cNvPr id="4" name="Title 1"/>
          <p:cNvSpPr txBox="1">
            <a:spLocks/>
          </p:cNvSpPr>
          <p:nvPr/>
        </p:nvSpPr>
        <p:spPr>
          <a:xfrm>
            <a:off x="1356177" y="2006690"/>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sz="3200" dirty="0">
                <a:solidFill>
                  <a:srgbClr val="002060"/>
                </a:solidFill>
              </a:rPr>
              <a:t>Module 3: Automated Quality Report System</a:t>
            </a:r>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Examples of Automatic In-process Quality Control</a:t>
            </a:r>
          </a:p>
        </p:txBody>
      </p:sp>
      <p:pic>
        <p:nvPicPr>
          <p:cNvPr id="4098" name="Picture 2" descr="Typical control in a conventional plastic injection molding machine.">
            <a:extLst>
              <a:ext uri="{FF2B5EF4-FFF2-40B4-BE49-F238E27FC236}">
                <a16:creationId xmlns:a16="http://schemas.microsoft.com/office/drawing/2014/main" id="{2F9795A8-1A97-4795-913F-B6453FEAC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712" y="1567106"/>
            <a:ext cx="6396895" cy="455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1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Case Study</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3" y="1693703"/>
            <a:ext cx="11229516" cy="4303509"/>
          </a:xfrm>
        </p:spPr>
        <p:txBody>
          <a:bodyPr>
            <a:normAutofit/>
          </a:bodyPr>
          <a:lstStyle/>
          <a:p>
            <a:pPr marL="0" indent="0">
              <a:buNone/>
            </a:pPr>
            <a:r>
              <a:rPr lang="en-US" dirty="0"/>
              <a:t>Case#1 Assembly Process Monitoring</a:t>
            </a:r>
          </a:p>
          <a:p>
            <a:r>
              <a:rPr lang="en-US" dirty="0"/>
              <a:t>Monitoring the high-speed automatic </a:t>
            </a:r>
            <a:br>
              <a:rPr lang="en-US" dirty="0"/>
            </a:br>
            <a:r>
              <a:rPr lang="en-US" dirty="0"/>
              <a:t>assembly of electrical connectors</a:t>
            </a:r>
          </a:p>
          <a:p>
            <a:pPr lvl="1"/>
            <a:r>
              <a:rPr lang="en-US" dirty="0" err="1"/>
              <a:t>Moulded</a:t>
            </a:r>
            <a:r>
              <a:rPr lang="en-US" dirty="0"/>
              <a:t> plastic bodies with holes into</a:t>
            </a:r>
          </a:p>
          <a:p>
            <a:pPr lvl="1"/>
            <a:r>
              <a:rPr lang="en-US" dirty="0"/>
              <a:t>A flexible computer-controlled </a:t>
            </a:r>
            <a:br>
              <a:rPr lang="en-US" dirty="0"/>
            </a:br>
            <a:r>
              <a:rPr lang="en-US" dirty="0"/>
              <a:t>manufacturing cell capable of rapid </a:t>
            </a:r>
            <a:br>
              <a:rPr lang="en-US" dirty="0"/>
            </a:br>
            <a:r>
              <a:rPr lang="en-US" dirty="0"/>
              <a:t>product changeover</a:t>
            </a:r>
          </a:p>
          <a:p>
            <a:pPr lvl="1"/>
            <a:r>
              <a:rPr lang="en-US" dirty="0"/>
              <a:t>Pins were inserted at a rate of ten per </a:t>
            </a:r>
            <a:br>
              <a:rPr lang="en-US" dirty="0"/>
            </a:br>
            <a:r>
              <a:rPr lang="en-US" dirty="0"/>
              <a:t>second from a bandolier</a:t>
            </a:r>
          </a:p>
          <a:p>
            <a:pPr lvl="1"/>
            <a:r>
              <a:rPr lang="en-US" dirty="0"/>
              <a:t>Plastic bodies were located on carriers which move along a conveyer system</a:t>
            </a:r>
          </a:p>
          <a:p>
            <a:pPr lvl="1"/>
            <a:endParaRPr lang="en-US" dirty="0"/>
          </a:p>
          <a:p>
            <a:pPr lvl="1"/>
            <a:endParaRPr lang="en-US" dirty="0"/>
          </a:p>
        </p:txBody>
      </p:sp>
      <p:pic>
        <p:nvPicPr>
          <p:cNvPr id="8194" name="Picture 2" descr="Presses insert precision into connector assembly process | 2018-08-06 |  ASSEMBLY">
            <a:extLst>
              <a:ext uri="{FF2B5EF4-FFF2-40B4-BE49-F238E27FC236}">
                <a16:creationId xmlns:a16="http://schemas.microsoft.com/office/drawing/2014/main" id="{FCA3090D-6CB6-413E-B40C-F32719181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761" y="1693703"/>
            <a:ext cx="4932426" cy="301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2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Case Study</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3" y="1693703"/>
            <a:ext cx="11229516" cy="4303509"/>
          </a:xfrm>
        </p:spPr>
        <p:txBody>
          <a:bodyPr>
            <a:normAutofit lnSpcReduction="10000"/>
          </a:bodyPr>
          <a:lstStyle/>
          <a:p>
            <a:pPr marL="0" indent="0">
              <a:buNone/>
            </a:pPr>
            <a:r>
              <a:rPr lang="en-US" dirty="0"/>
              <a:t>Case#1 Assembly Process Monitoring</a:t>
            </a:r>
          </a:p>
          <a:p>
            <a:r>
              <a:rPr lang="en-US" dirty="0"/>
              <a:t>Quality Problems</a:t>
            </a:r>
          </a:p>
          <a:p>
            <a:pPr lvl="1"/>
            <a:r>
              <a:rPr lang="en-US" dirty="0"/>
              <a:t>Bent or smashed pins</a:t>
            </a:r>
          </a:p>
          <a:p>
            <a:pPr lvl="1"/>
            <a:r>
              <a:rPr lang="en-US" dirty="0"/>
              <a:t>Incorrect pin end position</a:t>
            </a:r>
          </a:p>
          <a:p>
            <a:pPr lvl="1"/>
            <a:r>
              <a:rPr lang="en-US" dirty="0"/>
              <a:t>Incorrect pin protrusion</a:t>
            </a:r>
          </a:p>
          <a:p>
            <a:pPr lvl="1"/>
            <a:r>
              <a:rPr lang="en-US" dirty="0"/>
              <a:t>Insufficient pin retention force</a:t>
            </a:r>
          </a:p>
          <a:p>
            <a:r>
              <a:rPr lang="en-US" dirty="0"/>
              <a:t>Defects</a:t>
            </a:r>
          </a:p>
          <a:p>
            <a:pPr lvl="1"/>
            <a:r>
              <a:rPr lang="en-US" dirty="0"/>
              <a:t>An infrequent and apparently random occurrence when there was no identifiable process or material fault</a:t>
            </a:r>
          </a:p>
          <a:p>
            <a:pPr lvl="1"/>
            <a:r>
              <a:rPr lang="en-US" dirty="0"/>
              <a:t>An increasing incidence of problems when wear or maladjustment in the insertion mechanism was starting to affect the process</a:t>
            </a:r>
          </a:p>
          <a:p>
            <a:pPr lvl="1"/>
            <a:endParaRPr lang="en-US" dirty="0"/>
          </a:p>
          <a:p>
            <a:pPr lvl="1"/>
            <a:endParaRPr lang="en-US" dirty="0"/>
          </a:p>
        </p:txBody>
      </p:sp>
    </p:spTree>
    <p:extLst>
      <p:ext uri="{BB962C8B-B14F-4D97-AF65-F5344CB8AC3E}">
        <p14:creationId xmlns:p14="http://schemas.microsoft.com/office/powerpoint/2010/main" val="285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Case Study</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3" y="1693703"/>
            <a:ext cx="11229516" cy="4303509"/>
          </a:xfrm>
        </p:spPr>
        <p:txBody>
          <a:bodyPr>
            <a:normAutofit lnSpcReduction="10000"/>
          </a:bodyPr>
          <a:lstStyle/>
          <a:p>
            <a:pPr marL="0" indent="0">
              <a:buNone/>
            </a:pPr>
            <a:r>
              <a:rPr lang="en-US" dirty="0"/>
              <a:t>Case#1 Assembly Process Monitoring</a:t>
            </a:r>
          </a:p>
          <a:p>
            <a:r>
              <a:rPr lang="en-US" dirty="0"/>
              <a:t>Quality Problems</a:t>
            </a:r>
          </a:p>
          <a:p>
            <a:pPr lvl="1"/>
            <a:r>
              <a:rPr lang="en-US" dirty="0"/>
              <a:t>Bent or smashed pins</a:t>
            </a:r>
          </a:p>
          <a:p>
            <a:pPr lvl="1"/>
            <a:r>
              <a:rPr lang="en-US" dirty="0"/>
              <a:t>Incorrect pin end position</a:t>
            </a:r>
          </a:p>
          <a:p>
            <a:pPr lvl="1"/>
            <a:r>
              <a:rPr lang="en-US" dirty="0"/>
              <a:t>Incorrect pin protrusion</a:t>
            </a:r>
          </a:p>
          <a:p>
            <a:pPr lvl="1"/>
            <a:r>
              <a:rPr lang="en-US" dirty="0"/>
              <a:t>Insufficient pin retention force</a:t>
            </a:r>
          </a:p>
          <a:p>
            <a:r>
              <a:rPr lang="en-US" dirty="0"/>
              <a:t>Defects</a:t>
            </a:r>
          </a:p>
          <a:p>
            <a:pPr lvl="1"/>
            <a:r>
              <a:rPr lang="en-US" dirty="0"/>
              <a:t>An infrequent and apparently random occurrence when there was no identifiable process or material fault</a:t>
            </a:r>
          </a:p>
          <a:p>
            <a:pPr lvl="1"/>
            <a:r>
              <a:rPr lang="en-US" dirty="0"/>
              <a:t>An increasing incidence of problems when wear or maladjustment in the insertion mechanism was starting to affect the process</a:t>
            </a:r>
          </a:p>
          <a:p>
            <a:pPr lvl="1"/>
            <a:endParaRPr lang="en-US" dirty="0"/>
          </a:p>
          <a:p>
            <a:pPr lvl="1"/>
            <a:endParaRPr lang="en-US" dirty="0"/>
          </a:p>
        </p:txBody>
      </p:sp>
    </p:spTree>
    <p:extLst>
      <p:ext uri="{BB962C8B-B14F-4D97-AF65-F5344CB8AC3E}">
        <p14:creationId xmlns:p14="http://schemas.microsoft.com/office/powerpoint/2010/main" val="104781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Case Study</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3" y="1693703"/>
            <a:ext cx="11229516" cy="4303509"/>
          </a:xfrm>
        </p:spPr>
        <p:txBody>
          <a:bodyPr>
            <a:normAutofit/>
          </a:bodyPr>
          <a:lstStyle/>
          <a:p>
            <a:pPr marL="0" indent="0">
              <a:buNone/>
            </a:pPr>
            <a:r>
              <a:rPr lang="en-US" dirty="0"/>
              <a:t>Case#1 Assembly Process Monitoring</a:t>
            </a:r>
          </a:p>
          <a:p>
            <a:r>
              <a:rPr lang="en-US" dirty="0"/>
              <a:t>Solution</a:t>
            </a:r>
          </a:p>
          <a:p>
            <a:pPr lvl="1"/>
            <a:r>
              <a:rPr lang="en-US" dirty="0"/>
              <a:t>A process monitoring with immediate process control feedback</a:t>
            </a:r>
          </a:p>
          <a:p>
            <a:pPr lvl="1"/>
            <a:r>
              <a:rPr lang="en-US" dirty="0"/>
              <a:t>The assembly force was chosen as the only accessible process parameter</a:t>
            </a:r>
          </a:p>
          <a:p>
            <a:pPr lvl="1"/>
            <a:r>
              <a:rPr lang="en-US" dirty="0"/>
              <a:t>A front-end processor allow communications with the assembly machine controller</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53988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Case Study</a:t>
            </a:r>
          </a:p>
        </p:txBody>
      </p:sp>
      <p:pic>
        <p:nvPicPr>
          <p:cNvPr id="9" name="Picture 8">
            <a:extLst>
              <a:ext uri="{FF2B5EF4-FFF2-40B4-BE49-F238E27FC236}">
                <a16:creationId xmlns:a16="http://schemas.microsoft.com/office/drawing/2014/main" id="{BE31B873-BE83-4E96-84B9-21EBC7B8D30C}"/>
              </a:ext>
            </a:extLst>
          </p:cNvPr>
          <p:cNvPicPr>
            <a:picLocks noChangeAspect="1"/>
          </p:cNvPicPr>
          <p:nvPr/>
        </p:nvPicPr>
        <p:blipFill>
          <a:blip r:embed="rId3"/>
          <a:stretch>
            <a:fillRect/>
          </a:stretch>
        </p:blipFill>
        <p:spPr>
          <a:xfrm>
            <a:off x="1951482" y="1713053"/>
            <a:ext cx="3742182" cy="4198162"/>
          </a:xfrm>
          <a:prstGeom prst="rect">
            <a:avLst/>
          </a:prstGeom>
        </p:spPr>
      </p:pic>
      <p:sp>
        <p:nvSpPr>
          <p:cNvPr id="10" name="TextBox 9">
            <a:extLst>
              <a:ext uri="{FF2B5EF4-FFF2-40B4-BE49-F238E27FC236}">
                <a16:creationId xmlns:a16="http://schemas.microsoft.com/office/drawing/2014/main" id="{264828FD-3E76-43C0-83EA-D518934FE7CB}"/>
              </a:ext>
            </a:extLst>
          </p:cNvPr>
          <p:cNvSpPr txBox="1"/>
          <p:nvPr/>
        </p:nvSpPr>
        <p:spPr>
          <a:xfrm>
            <a:off x="6498338" y="5449550"/>
            <a:ext cx="4720908" cy="461665"/>
          </a:xfrm>
          <a:prstGeom prst="rect">
            <a:avLst/>
          </a:prstGeom>
          <a:noFill/>
        </p:spPr>
        <p:txBody>
          <a:bodyPr wrap="none" rtlCol="0">
            <a:spAutoFit/>
          </a:bodyPr>
          <a:lstStyle/>
          <a:p>
            <a:r>
              <a:rPr lang="en-US" sz="2400" b="1" dirty="0"/>
              <a:t>Assembly force front-end processor</a:t>
            </a:r>
          </a:p>
        </p:txBody>
      </p:sp>
    </p:spTree>
    <p:extLst>
      <p:ext uri="{BB962C8B-B14F-4D97-AF65-F5344CB8AC3E}">
        <p14:creationId xmlns:p14="http://schemas.microsoft.com/office/powerpoint/2010/main" val="57958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CBA4E10-497B-4888-A61C-5CF9C7D5AFD9}"/>
              </a:ext>
            </a:extLst>
          </p:cNvPr>
          <p:cNvSpPr>
            <a:spLocks noGrp="1"/>
          </p:cNvSpPr>
          <p:nvPr>
            <p:ph idx="1"/>
          </p:nvPr>
        </p:nvSpPr>
        <p:spPr/>
        <p:txBody>
          <a:bodyPr>
            <a:normAutofit/>
          </a:bodyPr>
          <a:lstStyle/>
          <a:p>
            <a:pPr marL="0" indent="0">
              <a:buNone/>
            </a:pPr>
            <a:r>
              <a:rPr lang="en-US" sz="2400" dirty="0"/>
              <a:t>Case #02: Web based cloud solution for support of quality management 4.0 in the concept of industry 4.0</a:t>
            </a:r>
          </a:p>
          <a:p>
            <a:pPr marL="0" indent="0">
              <a:buNone/>
            </a:pPr>
            <a:endParaRPr lang="en-US" sz="2400" dirty="0"/>
          </a:p>
          <a:p>
            <a:pPr lvl="1"/>
            <a:r>
              <a:rPr lang="en-US" sz="2000" dirty="0"/>
              <a:t>Objective: Implementation of ICT systems, especially web-based applications, clouds and open source tools for improvement of the quality management</a:t>
            </a:r>
          </a:p>
          <a:p>
            <a:pPr lvl="1"/>
            <a:r>
              <a:rPr lang="en-US" sz="2000" dirty="0"/>
              <a:t>Industry 4.0 pilar: Big data and analytics, and Cloud systems</a:t>
            </a:r>
          </a:p>
        </p:txBody>
      </p:sp>
    </p:spTree>
    <p:extLst>
      <p:ext uri="{BB962C8B-B14F-4D97-AF65-F5344CB8AC3E}">
        <p14:creationId xmlns:p14="http://schemas.microsoft.com/office/powerpoint/2010/main" val="421589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pic>
        <p:nvPicPr>
          <p:cNvPr id="5" name="Content Placeholder 4">
            <a:extLst>
              <a:ext uri="{FF2B5EF4-FFF2-40B4-BE49-F238E27FC236}">
                <a16:creationId xmlns:a16="http://schemas.microsoft.com/office/drawing/2014/main" id="{60A90A03-455C-4558-9DA1-0C8874F0B187}"/>
              </a:ext>
            </a:extLst>
          </p:cNvPr>
          <p:cNvPicPr>
            <a:picLocks noGrp="1" noChangeAspect="1"/>
          </p:cNvPicPr>
          <p:nvPr>
            <p:ph idx="1"/>
          </p:nvPr>
        </p:nvPicPr>
        <p:blipFill>
          <a:blip r:embed="rId3"/>
          <a:stretch>
            <a:fillRect/>
          </a:stretch>
        </p:blipFill>
        <p:spPr>
          <a:xfrm>
            <a:off x="1869832" y="1693863"/>
            <a:ext cx="8441223" cy="4303712"/>
          </a:xfrm>
        </p:spPr>
      </p:pic>
    </p:spTree>
    <p:extLst>
      <p:ext uri="{BB962C8B-B14F-4D97-AF65-F5344CB8AC3E}">
        <p14:creationId xmlns:p14="http://schemas.microsoft.com/office/powerpoint/2010/main" val="298318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CBA4E10-497B-4888-A61C-5CF9C7D5AFD9}"/>
              </a:ext>
            </a:extLst>
          </p:cNvPr>
          <p:cNvSpPr>
            <a:spLocks noGrp="1"/>
          </p:cNvSpPr>
          <p:nvPr>
            <p:ph idx="1"/>
          </p:nvPr>
        </p:nvSpPr>
        <p:spPr/>
        <p:txBody>
          <a:bodyPr>
            <a:normAutofit/>
          </a:bodyPr>
          <a:lstStyle/>
          <a:p>
            <a:pPr marL="0" indent="0">
              <a:buNone/>
            </a:pPr>
            <a:r>
              <a:rPr lang="en-US" sz="2400" dirty="0"/>
              <a:t>Case #03 Unifying Real-time Visibility Across 26 Factories (Nestle Waters)</a:t>
            </a:r>
          </a:p>
          <a:p>
            <a:pPr marL="0" indent="0">
              <a:buNone/>
            </a:pPr>
            <a:endParaRPr lang="en-US" sz="2400" dirty="0"/>
          </a:p>
          <a:p>
            <a:pPr lvl="1"/>
            <a:r>
              <a:rPr lang="en-US" sz="2000" dirty="0"/>
              <a:t>System: </a:t>
            </a:r>
            <a:r>
              <a:rPr lang="en-US" sz="2000" dirty="0" err="1"/>
              <a:t>InfinityQS</a:t>
            </a:r>
            <a:endParaRPr lang="en-US" sz="2000" dirty="0"/>
          </a:p>
          <a:p>
            <a:pPr lvl="1"/>
            <a:endParaRPr lang="en-US" sz="2000" dirty="0"/>
          </a:p>
          <a:p>
            <a:pPr marL="457200" lvl="1" indent="0">
              <a:buNone/>
            </a:pPr>
            <a:r>
              <a:rPr lang="en-US" sz="2000" i="1" dirty="0"/>
              <a:t>Nestlé Waters meets consumer needs by keeping its wide variety of products flowing through strong distribution channels. The company has emerged as a substantial player in the bottled water market. That leadership position is strengthened by the company’s continuous improvement efforts—starting with a major initiative to improve quality and operational visibility across its production facilities</a:t>
            </a:r>
          </a:p>
        </p:txBody>
      </p:sp>
      <p:pic>
        <p:nvPicPr>
          <p:cNvPr id="2050" name="Picture 2" descr="Nestlé Waters กำลังรับสมัครงาน I&amp;R Manager - Nestlé Waters ใน  กรุงเทพมหานคร, กรุงเทพมหานคร, ประเทศไทย | LinkedIn">
            <a:extLst>
              <a:ext uri="{FF2B5EF4-FFF2-40B4-BE49-F238E27FC236}">
                <a16:creationId xmlns:a16="http://schemas.microsoft.com/office/drawing/2014/main" id="{1EA701BF-8DFD-44E4-8009-3ACFA71CF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220" y="450432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6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CBA4E10-497B-4888-A61C-5CF9C7D5AFD9}"/>
              </a:ext>
            </a:extLst>
          </p:cNvPr>
          <p:cNvSpPr>
            <a:spLocks noGrp="1"/>
          </p:cNvSpPr>
          <p:nvPr>
            <p:ph idx="1"/>
          </p:nvPr>
        </p:nvSpPr>
        <p:spPr/>
        <p:txBody>
          <a:bodyPr>
            <a:normAutofit/>
          </a:bodyPr>
          <a:lstStyle/>
          <a:p>
            <a:pPr marL="0" indent="0">
              <a:buNone/>
            </a:pPr>
            <a:r>
              <a:rPr lang="en-US" sz="2400" dirty="0"/>
              <a:t>Case #02: Unifying Real-time Visibility Across 26 Factories (Nestle Waters)</a:t>
            </a:r>
          </a:p>
          <a:p>
            <a:pPr marL="0" indent="0">
              <a:buNone/>
            </a:pPr>
            <a:endParaRPr lang="en-US" sz="2400" dirty="0"/>
          </a:p>
          <a:p>
            <a:pPr marL="0" indent="0">
              <a:buNone/>
            </a:pPr>
            <a:r>
              <a:rPr lang="en-US" sz="2400" dirty="0"/>
              <a:t>Before implementation: </a:t>
            </a:r>
          </a:p>
          <a:p>
            <a:pPr marL="0" indent="0">
              <a:buNone/>
            </a:pPr>
            <a:r>
              <a:rPr lang="en-US" sz="2400" dirty="0"/>
              <a:t>	Nestlé Waters had been using a cumbersome paper-based system to collect and analyze data. When issues arose that required immediate attention, the company’s quality engineers had to disrupt operators on the production line to retrieve the necessary data.</a:t>
            </a:r>
          </a:p>
        </p:txBody>
      </p:sp>
    </p:spTree>
    <p:extLst>
      <p:ext uri="{BB962C8B-B14F-4D97-AF65-F5344CB8AC3E}">
        <p14:creationId xmlns:p14="http://schemas.microsoft.com/office/powerpoint/2010/main" val="105549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will you learn from this content?</a:t>
            </a:r>
            <a:endParaRPr lang="en-US" dirty="0"/>
          </a:p>
        </p:txBody>
      </p:sp>
      <p:sp>
        <p:nvSpPr>
          <p:cNvPr id="4" name="Pentagon 3">
            <a:extLst>
              <a:ext uri="{FF2B5EF4-FFF2-40B4-BE49-F238E27FC236}">
                <a16:creationId xmlns:a16="http://schemas.microsoft.com/office/drawing/2014/main" id="{4F33E37D-B353-4530-8FCD-90A511B55117}"/>
              </a:ext>
            </a:extLst>
          </p:cNvPr>
          <p:cNvSpPr/>
          <p:nvPr/>
        </p:nvSpPr>
        <p:spPr>
          <a:xfrm>
            <a:off x="1792288" y="1918181"/>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01</a:t>
            </a:r>
          </a:p>
        </p:txBody>
      </p:sp>
      <p:sp>
        <p:nvSpPr>
          <p:cNvPr id="15" name="TextBox 14">
            <a:extLst>
              <a:ext uri="{FF2B5EF4-FFF2-40B4-BE49-F238E27FC236}">
                <a16:creationId xmlns:a16="http://schemas.microsoft.com/office/drawing/2014/main" id="{D734A7F5-7DAB-4181-BBDD-23E1949321B1}"/>
              </a:ext>
            </a:extLst>
          </p:cNvPr>
          <p:cNvSpPr txBox="1"/>
          <p:nvPr/>
        </p:nvSpPr>
        <p:spPr>
          <a:xfrm>
            <a:off x="3261360" y="1962397"/>
            <a:ext cx="8173418"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Structure and components of the quality control tools and devices</a:t>
            </a:r>
          </a:p>
        </p:txBody>
      </p:sp>
      <p:sp>
        <p:nvSpPr>
          <p:cNvPr id="17" name="Pentagon 3">
            <a:extLst>
              <a:ext uri="{FF2B5EF4-FFF2-40B4-BE49-F238E27FC236}">
                <a16:creationId xmlns:a16="http://schemas.microsoft.com/office/drawing/2014/main" id="{EC0CBFFD-D309-4487-913A-7D820034AEEA}"/>
              </a:ext>
            </a:extLst>
          </p:cNvPr>
          <p:cNvSpPr/>
          <p:nvPr/>
        </p:nvSpPr>
        <p:spPr>
          <a:xfrm>
            <a:off x="1792288" y="3230897"/>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02</a:t>
            </a:r>
          </a:p>
        </p:txBody>
      </p:sp>
      <p:sp>
        <p:nvSpPr>
          <p:cNvPr id="19" name="TextBox 18">
            <a:extLst>
              <a:ext uri="{FF2B5EF4-FFF2-40B4-BE49-F238E27FC236}">
                <a16:creationId xmlns:a16="http://schemas.microsoft.com/office/drawing/2014/main" id="{80415894-1CD9-4326-AA9C-F07AF712FEAB}"/>
              </a:ext>
            </a:extLst>
          </p:cNvPr>
          <p:cNvSpPr txBox="1"/>
          <p:nvPr/>
        </p:nvSpPr>
        <p:spPr>
          <a:xfrm>
            <a:off x="3261360" y="3277474"/>
            <a:ext cx="8173418"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Process management of real-time quality control</a:t>
            </a:r>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CBA4E10-497B-4888-A61C-5CF9C7D5AFD9}"/>
              </a:ext>
            </a:extLst>
          </p:cNvPr>
          <p:cNvSpPr>
            <a:spLocks noGrp="1"/>
          </p:cNvSpPr>
          <p:nvPr>
            <p:ph idx="1"/>
          </p:nvPr>
        </p:nvSpPr>
        <p:spPr/>
        <p:txBody>
          <a:bodyPr>
            <a:normAutofit/>
          </a:bodyPr>
          <a:lstStyle/>
          <a:p>
            <a:pPr marL="0" indent="0">
              <a:buNone/>
            </a:pPr>
            <a:r>
              <a:rPr lang="en-US" sz="2400" dirty="0"/>
              <a:t>Case #03: Unifying Real-time Visibility Across 26 Factories (Nestle Waters)</a:t>
            </a:r>
          </a:p>
          <a:p>
            <a:pPr marL="0" indent="0">
              <a:buNone/>
            </a:pPr>
            <a:endParaRPr lang="en-US" sz="2400" dirty="0"/>
          </a:p>
          <a:p>
            <a:pPr marL="0" indent="0">
              <a:buNone/>
            </a:pPr>
            <a:r>
              <a:rPr lang="en-US" sz="2400" dirty="0"/>
              <a:t>Implementation: </a:t>
            </a:r>
          </a:p>
          <a:p>
            <a:pPr marL="0" indent="0">
              <a:buNone/>
            </a:pPr>
            <a:r>
              <a:rPr lang="en-US" sz="2400" dirty="0"/>
              <a:t>	The Nestlé Waters IT team leveraged </a:t>
            </a:r>
            <a:r>
              <a:rPr lang="en-US" sz="2400" dirty="0" err="1"/>
              <a:t>InfinityQS</a:t>
            </a:r>
            <a:r>
              <a:rPr lang="en-US" sz="2400" dirty="0"/>
              <a:t> Professional Services. These expert services are provided by teams of skilled, certified quality engineers, industrial statisticians, and Six Sigma Black Belts, all with extensive manufacturing experience. They spread the implementation across 16 Retail sites, as well as eight Home and Office sites, and integrated them with corporate headquarters.</a:t>
            </a:r>
          </a:p>
        </p:txBody>
      </p:sp>
    </p:spTree>
    <p:extLst>
      <p:ext uri="{BB962C8B-B14F-4D97-AF65-F5344CB8AC3E}">
        <p14:creationId xmlns:p14="http://schemas.microsoft.com/office/powerpoint/2010/main" val="127732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CBA4E10-497B-4888-A61C-5CF9C7D5AFD9}"/>
              </a:ext>
            </a:extLst>
          </p:cNvPr>
          <p:cNvSpPr>
            <a:spLocks noGrp="1"/>
          </p:cNvSpPr>
          <p:nvPr>
            <p:ph idx="1"/>
          </p:nvPr>
        </p:nvSpPr>
        <p:spPr/>
        <p:txBody>
          <a:bodyPr>
            <a:normAutofit lnSpcReduction="10000"/>
          </a:bodyPr>
          <a:lstStyle/>
          <a:p>
            <a:pPr marL="0" indent="0">
              <a:buNone/>
            </a:pPr>
            <a:r>
              <a:rPr lang="en-US" sz="2400" dirty="0"/>
              <a:t>Case #02: Unifying Real-time Visibility Across 26 Factories (Nestle Waters)</a:t>
            </a:r>
          </a:p>
          <a:p>
            <a:pPr marL="0" indent="0">
              <a:buNone/>
            </a:pPr>
            <a:endParaRPr lang="en-US" sz="2400" dirty="0"/>
          </a:p>
          <a:p>
            <a:pPr marL="0" indent="0">
              <a:buNone/>
            </a:pPr>
            <a:r>
              <a:rPr lang="en-US" sz="2400" dirty="0"/>
              <a:t>Implementation: </a:t>
            </a:r>
          </a:p>
          <a:p>
            <a:pPr marL="0" indent="0">
              <a:buNone/>
            </a:pPr>
            <a:r>
              <a:rPr lang="en-US" sz="2400" dirty="0"/>
              <a:t>	Nestlé Waters now has real-time visibility over production processes—both within individual sites and at the corporate level across dozens of factories. By tracking trends in quality data, they are able to make more accurate and timely decisions about process improvements.</a:t>
            </a:r>
          </a:p>
          <a:p>
            <a:pPr marL="0" indent="0">
              <a:buNone/>
            </a:pPr>
            <a:endParaRPr lang="en-US" sz="2400" dirty="0"/>
          </a:p>
          <a:p>
            <a:pPr marL="0" indent="0" algn="ctr">
              <a:buNone/>
            </a:pPr>
            <a:r>
              <a:rPr lang="en-US" sz="2400" i="1" dirty="0"/>
              <a:t>It is ultimately easier for the operator. Even with the minimal computer skills many of the operators had in the beginning, the overwhelming consensus is that they prefer using </a:t>
            </a:r>
            <a:r>
              <a:rPr lang="en-US" sz="2400" i="1" dirty="0" err="1"/>
              <a:t>InfinityQS</a:t>
            </a:r>
            <a:r>
              <a:rPr lang="en-US" sz="2400" i="1" dirty="0"/>
              <a:t> over a paper system.</a:t>
            </a:r>
          </a:p>
        </p:txBody>
      </p:sp>
    </p:spTree>
    <p:extLst>
      <p:ext uri="{BB962C8B-B14F-4D97-AF65-F5344CB8AC3E}">
        <p14:creationId xmlns:p14="http://schemas.microsoft.com/office/powerpoint/2010/main" val="119945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pic>
        <p:nvPicPr>
          <p:cNvPr id="7" name="Picture 6">
            <a:extLst>
              <a:ext uri="{FF2B5EF4-FFF2-40B4-BE49-F238E27FC236}">
                <a16:creationId xmlns:a16="http://schemas.microsoft.com/office/drawing/2014/main" id="{487C17A5-816F-4E97-952A-67560FB521D7}"/>
              </a:ext>
            </a:extLst>
          </p:cNvPr>
          <p:cNvPicPr>
            <a:picLocks noChangeAspect="1"/>
          </p:cNvPicPr>
          <p:nvPr/>
        </p:nvPicPr>
        <p:blipFill>
          <a:blip r:embed="rId3"/>
          <a:stretch>
            <a:fillRect/>
          </a:stretch>
        </p:blipFill>
        <p:spPr>
          <a:xfrm>
            <a:off x="2225040" y="1657862"/>
            <a:ext cx="8476297" cy="4473380"/>
          </a:xfrm>
          <a:prstGeom prst="rect">
            <a:avLst/>
          </a:prstGeom>
        </p:spPr>
      </p:pic>
    </p:spTree>
    <p:extLst>
      <p:ext uri="{BB962C8B-B14F-4D97-AF65-F5344CB8AC3E}">
        <p14:creationId xmlns:p14="http://schemas.microsoft.com/office/powerpoint/2010/main" val="130775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CBA4E10-497B-4888-A61C-5CF9C7D5AFD9}"/>
              </a:ext>
            </a:extLst>
          </p:cNvPr>
          <p:cNvSpPr>
            <a:spLocks noGrp="1"/>
          </p:cNvSpPr>
          <p:nvPr>
            <p:ph idx="1"/>
          </p:nvPr>
        </p:nvSpPr>
        <p:spPr/>
        <p:txBody>
          <a:bodyPr>
            <a:normAutofit/>
          </a:bodyPr>
          <a:lstStyle/>
          <a:p>
            <a:pPr marL="0" indent="0">
              <a:buNone/>
            </a:pPr>
            <a:r>
              <a:rPr lang="en-US" sz="2400" dirty="0"/>
              <a:t>Case #04: How an Elevator Manufacturer Uses Real-Time SPC Data for Process Improvement</a:t>
            </a:r>
          </a:p>
          <a:p>
            <a:pPr marL="0" indent="0">
              <a:buNone/>
            </a:pPr>
            <a:endParaRPr lang="en-US" sz="2400" dirty="0"/>
          </a:p>
          <a:p>
            <a:pPr marL="0" indent="0">
              <a:buNone/>
            </a:pPr>
            <a:r>
              <a:rPr lang="en-US" sz="2400" dirty="0"/>
              <a:t>Problem: - The tendency to produce out-of-spec elevator wall panels. </a:t>
            </a:r>
          </a:p>
          <a:p>
            <a:pPr marL="0" indent="0">
              <a:buNone/>
            </a:pPr>
            <a:r>
              <a:rPr lang="en-US" sz="2400" dirty="0"/>
              <a:t>	     - Job site construction delays (2-7 days)</a:t>
            </a:r>
          </a:p>
          <a:p>
            <a:pPr marL="0" indent="0">
              <a:buNone/>
            </a:pPr>
            <a:r>
              <a:rPr lang="en-US" sz="2400" dirty="0"/>
              <a:t>	     - Wasted installation crew time</a:t>
            </a:r>
          </a:p>
          <a:p>
            <a:pPr marL="0" indent="0">
              <a:buNone/>
            </a:pPr>
            <a:r>
              <a:rPr lang="en-US" sz="2400" dirty="0"/>
              <a:t>	     - Cost money</a:t>
            </a:r>
          </a:p>
          <a:p>
            <a:pPr marL="0" indent="0">
              <a:buNone/>
            </a:pPr>
            <a:endParaRPr lang="en-US" sz="2400" dirty="0"/>
          </a:p>
        </p:txBody>
      </p:sp>
      <p:pic>
        <p:nvPicPr>
          <p:cNvPr id="5" name="Picture 4">
            <a:extLst>
              <a:ext uri="{FF2B5EF4-FFF2-40B4-BE49-F238E27FC236}">
                <a16:creationId xmlns:a16="http://schemas.microsoft.com/office/drawing/2014/main" id="{046D910F-3574-441B-B4C8-2674693840BB}"/>
              </a:ext>
            </a:extLst>
          </p:cNvPr>
          <p:cNvPicPr>
            <a:picLocks noChangeAspect="1"/>
          </p:cNvPicPr>
          <p:nvPr/>
        </p:nvPicPr>
        <p:blipFill>
          <a:blip r:embed="rId3"/>
          <a:stretch>
            <a:fillRect/>
          </a:stretch>
        </p:blipFill>
        <p:spPr>
          <a:xfrm>
            <a:off x="8031479" y="3845457"/>
            <a:ext cx="3362325" cy="2348394"/>
          </a:xfrm>
          <a:prstGeom prst="rect">
            <a:avLst/>
          </a:prstGeom>
        </p:spPr>
      </p:pic>
    </p:spTree>
    <p:extLst>
      <p:ext uri="{BB962C8B-B14F-4D97-AF65-F5344CB8AC3E}">
        <p14:creationId xmlns:p14="http://schemas.microsoft.com/office/powerpoint/2010/main" val="270854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CBA4E10-497B-4888-A61C-5CF9C7D5AFD9}"/>
              </a:ext>
            </a:extLst>
          </p:cNvPr>
          <p:cNvSpPr>
            <a:spLocks noGrp="1"/>
          </p:cNvSpPr>
          <p:nvPr>
            <p:ph idx="1"/>
          </p:nvPr>
        </p:nvSpPr>
        <p:spPr/>
        <p:txBody>
          <a:bodyPr>
            <a:normAutofit/>
          </a:bodyPr>
          <a:lstStyle/>
          <a:p>
            <a:pPr marL="0" indent="0">
              <a:buNone/>
            </a:pPr>
            <a:r>
              <a:rPr lang="en-US" sz="2400" dirty="0"/>
              <a:t>Case #03: How an Elevator Manufacturer Uses Real-Time SPC Data for Process Improvement</a:t>
            </a:r>
          </a:p>
          <a:p>
            <a:pPr marL="0" indent="0">
              <a:buNone/>
            </a:pPr>
            <a:endParaRPr lang="en-US" sz="2400" dirty="0"/>
          </a:p>
          <a:p>
            <a:pPr marL="0" indent="0">
              <a:buNone/>
            </a:pPr>
            <a:r>
              <a:rPr lang="en-US" sz="2400" dirty="0"/>
              <a:t>Solution: Implementing </a:t>
            </a:r>
            <a:r>
              <a:rPr lang="en-US" sz="2400" dirty="0" err="1"/>
              <a:t>ProFicient</a:t>
            </a:r>
            <a:r>
              <a:rPr lang="en-US" sz="2400" dirty="0"/>
              <a:t> system at their primary elevator panel manufacturing site to identify when and where panel processes. Prompting shop-floor operators to take immediate correction action.</a:t>
            </a:r>
          </a:p>
          <a:p>
            <a:pPr marL="0" indent="0">
              <a:buNone/>
            </a:pPr>
            <a:endParaRPr lang="en-US" sz="2400" dirty="0"/>
          </a:p>
          <a:p>
            <a:pPr marL="0" indent="0" algn="ctr">
              <a:buNone/>
            </a:pPr>
            <a:r>
              <a:rPr lang="en-US" sz="2400" i="1" dirty="0"/>
              <a:t>“Once we put </a:t>
            </a:r>
            <a:r>
              <a:rPr lang="en-US" sz="2400" i="1" dirty="0" err="1"/>
              <a:t>InfinityQS</a:t>
            </a:r>
            <a:r>
              <a:rPr lang="en-US" sz="2400" i="1" dirty="0"/>
              <a:t> controls in place, we were able to prevent non-conforming material from leaving the factory.”</a:t>
            </a:r>
          </a:p>
        </p:txBody>
      </p:sp>
    </p:spTree>
    <p:extLst>
      <p:ext uri="{BB962C8B-B14F-4D97-AF65-F5344CB8AC3E}">
        <p14:creationId xmlns:p14="http://schemas.microsoft.com/office/powerpoint/2010/main" val="415041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8D23-AA3F-436D-95F3-A1C51470D445}"/>
              </a:ext>
            </a:extLst>
          </p:cNvPr>
          <p:cNvSpPr>
            <a:spLocks noGrp="1"/>
          </p:cNvSpPr>
          <p:nvPr>
            <p:ph type="title"/>
          </p:nvPr>
        </p:nvSpPr>
        <p:spPr/>
        <p:txBody>
          <a:bodyPr/>
          <a:lstStyle/>
          <a:p>
            <a:r>
              <a:rPr lang="en-US" dirty="0"/>
              <a:t>Case Study</a:t>
            </a:r>
          </a:p>
        </p:txBody>
      </p:sp>
      <p:pic>
        <p:nvPicPr>
          <p:cNvPr id="1026" name="Picture 2" descr="SPC solutions">
            <a:extLst>
              <a:ext uri="{FF2B5EF4-FFF2-40B4-BE49-F238E27FC236}">
                <a16:creationId xmlns:a16="http://schemas.microsoft.com/office/drawing/2014/main" id="{4C04D361-D781-4910-AABB-08CF5E298F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6800" y="1469148"/>
            <a:ext cx="7642578" cy="467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117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In-process Quality Control</a:t>
            </a:r>
          </a:p>
        </p:txBody>
      </p:sp>
      <p:pic>
        <p:nvPicPr>
          <p:cNvPr id="4" name="Content Placeholder 3">
            <a:extLst>
              <a:ext uri="{FF2B5EF4-FFF2-40B4-BE49-F238E27FC236}">
                <a16:creationId xmlns:a16="http://schemas.microsoft.com/office/drawing/2014/main" id="{79CDCD04-41C0-46C4-BCF2-6F1BE18AD7A6}"/>
              </a:ext>
            </a:extLst>
          </p:cNvPr>
          <p:cNvPicPr>
            <a:picLocks noGrp="1" noChangeAspect="1"/>
          </p:cNvPicPr>
          <p:nvPr>
            <p:ph idx="1"/>
          </p:nvPr>
        </p:nvPicPr>
        <p:blipFill>
          <a:blip r:embed="rId3"/>
          <a:stretch>
            <a:fillRect/>
          </a:stretch>
        </p:blipFill>
        <p:spPr>
          <a:xfrm>
            <a:off x="3191956" y="1535366"/>
            <a:ext cx="6537260" cy="4391501"/>
          </a:xfrm>
          <a:prstGeom prst="rect">
            <a:avLst/>
          </a:prstGeom>
        </p:spPr>
      </p:pic>
    </p:spTree>
    <p:extLst>
      <p:ext uri="{BB962C8B-B14F-4D97-AF65-F5344CB8AC3E}">
        <p14:creationId xmlns:p14="http://schemas.microsoft.com/office/powerpoint/2010/main" val="157570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In-process Quality Control</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4" y="1693703"/>
            <a:ext cx="5620186" cy="4303509"/>
          </a:xfrm>
        </p:spPr>
        <p:txBody>
          <a:bodyPr/>
          <a:lstStyle/>
          <a:p>
            <a:r>
              <a:rPr lang="en-US" dirty="0"/>
              <a:t>Any effective strategy for product quality must involve the use of an appropriate mix of methods, aimed at eliminating the possibility of unsatisfactory items reaching the customer with minimum additional cost</a:t>
            </a:r>
          </a:p>
        </p:txBody>
      </p:sp>
      <p:pic>
        <p:nvPicPr>
          <p:cNvPr id="1028" name="Picture 4" descr="30+ Best IRCA approved ISO 9001 lead auditor courses images | auditor,  management, audit">
            <a:extLst>
              <a:ext uri="{FF2B5EF4-FFF2-40B4-BE49-F238E27FC236}">
                <a16:creationId xmlns:a16="http://schemas.microsoft.com/office/drawing/2014/main" id="{4B041CE1-F75F-4FA7-884E-C72141042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363" y="1900967"/>
            <a:ext cx="5201363" cy="365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1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In-process Quality Control</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3" y="1693703"/>
            <a:ext cx="11229515" cy="4303509"/>
          </a:xfrm>
        </p:spPr>
        <p:txBody>
          <a:bodyPr/>
          <a:lstStyle/>
          <a:p>
            <a:r>
              <a:rPr lang="en-US" dirty="0"/>
              <a:t>For manufacturing</a:t>
            </a:r>
            <a:endParaRPr lang="th-TH" dirty="0"/>
          </a:p>
          <a:p>
            <a:pPr marL="0" indent="0">
              <a:buNone/>
            </a:pPr>
            <a:endParaRPr lang="en-US" dirty="0"/>
          </a:p>
          <a:p>
            <a:pPr lvl="1"/>
            <a:r>
              <a:rPr lang="en-US" dirty="0"/>
              <a:t>Process improvement – to eliminate the possibility of defective items. Eliminating all important causes of process variability.</a:t>
            </a:r>
            <a:endParaRPr lang="th-TH" dirty="0"/>
          </a:p>
          <a:p>
            <a:pPr marL="457200" lvl="1" indent="0">
              <a:buNone/>
            </a:pPr>
            <a:endParaRPr lang="en-US" dirty="0"/>
          </a:p>
          <a:p>
            <a:pPr lvl="1"/>
            <a:r>
              <a:rPr lang="en-US" dirty="0"/>
              <a:t>In-process quality control – monitoring process parameters or in-process inspection of product.</a:t>
            </a:r>
            <a:endParaRPr lang="th-TH" dirty="0"/>
          </a:p>
          <a:p>
            <a:pPr lvl="1"/>
            <a:endParaRPr lang="th-TH" dirty="0"/>
          </a:p>
          <a:p>
            <a:pPr lvl="1"/>
            <a:r>
              <a:rPr lang="en-US" dirty="0"/>
              <a:t>Post-process quality control – to detect and filter out defective items. Sampling inspection combined with SPC methods is sufficient to control the majority of processes.</a:t>
            </a:r>
          </a:p>
        </p:txBody>
      </p:sp>
    </p:spTree>
    <p:extLst>
      <p:ext uri="{BB962C8B-B14F-4D97-AF65-F5344CB8AC3E}">
        <p14:creationId xmlns:p14="http://schemas.microsoft.com/office/powerpoint/2010/main" val="24736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In-process Quality Control</a:t>
            </a:r>
          </a:p>
        </p:txBody>
      </p:sp>
      <p:pic>
        <p:nvPicPr>
          <p:cNvPr id="7" name="Picture 6">
            <a:extLst>
              <a:ext uri="{FF2B5EF4-FFF2-40B4-BE49-F238E27FC236}">
                <a16:creationId xmlns:a16="http://schemas.microsoft.com/office/drawing/2014/main" id="{7669967B-E9BC-46D3-AE66-BCE48C9F0A91}"/>
              </a:ext>
            </a:extLst>
          </p:cNvPr>
          <p:cNvPicPr>
            <a:picLocks noChangeAspect="1"/>
          </p:cNvPicPr>
          <p:nvPr/>
        </p:nvPicPr>
        <p:blipFill>
          <a:blip r:embed="rId3"/>
          <a:stretch>
            <a:fillRect/>
          </a:stretch>
        </p:blipFill>
        <p:spPr>
          <a:xfrm>
            <a:off x="2355533" y="1532773"/>
            <a:ext cx="7666292" cy="4580181"/>
          </a:xfrm>
          <a:prstGeom prst="rect">
            <a:avLst/>
          </a:prstGeom>
        </p:spPr>
      </p:pic>
    </p:spTree>
    <p:extLst>
      <p:ext uri="{BB962C8B-B14F-4D97-AF65-F5344CB8AC3E}">
        <p14:creationId xmlns:p14="http://schemas.microsoft.com/office/powerpoint/2010/main" val="33977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Examples of Automatic In-process Quality Control</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3" y="1693703"/>
            <a:ext cx="6802811" cy="4303509"/>
          </a:xfrm>
        </p:spPr>
        <p:txBody>
          <a:bodyPr>
            <a:normAutofit lnSpcReduction="10000"/>
          </a:bodyPr>
          <a:lstStyle/>
          <a:p>
            <a:r>
              <a:rPr lang="en-US" dirty="0"/>
              <a:t>In-cycle gauging with CNC machining</a:t>
            </a:r>
          </a:p>
          <a:p>
            <a:pPr lvl="1"/>
            <a:r>
              <a:rPr lang="en-US" dirty="0"/>
              <a:t>Most CNC machines incorporate ‘closed-loop’ positional feedback.</a:t>
            </a:r>
          </a:p>
          <a:p>
            <a:pPr lvl="1"/>
            <a:r>
              <a:rPr lang="en-US" dirty="0"/>
              <a:t>They are fitted with axis measuring scales – sensors to determine the position of the machine slides.</a:t>
            </a:r>
          </a:p>
          <a:p>
            <a:pPr lvl="1"/>
            <a:r>
              <a:rPr lang="en-US" dirty="0"/>
              <a:t>Use of the computer-controlled axis moves of the machine tool to position cutting tools and take cuts and move a probe which is fitted in place of a cutting tool.</a:t>
            </a:r>
          </a:p>
          <a:p>
            <a:pPr lvl="1"/>
            <a:r>
              <a:rPr lang="en-US" dirty="0"/>
              <a:t>Touch trigger probes are used to sense the position and size of the cutting tools</a:t>
            </a:r>
          </a:p>
        </p:txBody>
      </p:sp>
      <p:pic>
        <p:nvPicPr>
          <p:cNvPr id="3" name="Picture 2">
            <a:extLst>
              <a:ext uri="{FF2B5EF4-FFF2-40B4-BE49-F238E27FC236}">
                <a16:creationId xmlns:a16="http://schemas.microsoft.com/office/drawing/2014/main" id="{75A8FE5F-C2E0-487D-B9EF-2C82F7B3595F}"/>
              </a:ext>
            </a:extLst>
          </p:cNvPr>
          <p:cNvPicPr>
            <a:picLocks noChangeAspect="1"/>
          </p:cNvPicPr>
          <p:nvPr/>
        </p:nvPicPr>
        <p:blipFill>
          <a:blip r:embed="rId3"/>
          <a:stretch>
            <a:fillRect/>
          </a:stretch>
        </p:blipFill>
        <p:spPr>
          <a:xfrm>
            <a:off x="7546912" y="1493545"/>
            <a:ext cx="3910394" cy="4262759"/>
          </a:xfrm>
          <a:prstGeom prst="rect">
            <a:avLst/>
          </a:prstGeom>
        </p:spPr>
      </p:pic>
    </p:spTree>
    <p:extLst>
      <p:ext uri="{BB962C8B-B14F-4D97-AF65-F5344CB8AC3E}">
        <p14:creationId xmlns:p14="http://schemas.microsoft.com/office/powerpoint/2010/main" val="218153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Examples of Automatic In-process Quality Control</a:t>
            </a:r>
          </a:p>
        </p:txBody>
      </p:sp>
      <p:pic>
        <p:nvPicPr>
          <p:cNvPr id="9" name="Picture 8">
            <a:extLst>
              <a:ext uri="{FF2B5EF4-FFF2-40B4-BE49-F238E27FC236}">
                <a16:creationId xmlns:a16="http://schemas.microsoft.com/office/drawing/2014/main" id="{088BCBE6-E1B5-4A3B-AB62-0C5DA804DA54}"/>
              </a:ext>
            </a:extLst>
          </p:cNvPr>
          <p:cNvPicPr>
            <a:picLocks noChangeAspect="1"/>
          </p:cNvPicPr>
          <p:nvPr/>
        </p:nvPicPr>
        <p:blipFill>
          <a:blip r:embed="rId3"/>
          <a:stretch>
            <a:fillRect/>
          </a:stretch>
        </p:blipFill>
        <p:spPr>
          <a:xfrm>
            <a:off x="652462" y="1617121"/>
            <a:ext cx="10887075" cy="4171950"/>
          </a:xfrm>
          <a:prstGeom prst="rect">
            <a:avLst/>
          </a:prstGeom>
        </p:spPr>
      </p:pic>
    </p:spTree>
    <p:extLst>
      <p:ext uri="{BB962C8B-B14F-4D97-AF65-F5344CB8AC3E}">
        <p14:creationId xmlns:p14="http://schemas.microsoft.com/office/powerpoint/2010/main" val="107548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A4C-3F46-4B0E-8E2C-90168AAE8510}"/>
              </a:ext>
            </a:extLst>
          </p:cNvPr>
          <p:cNvSpPr>
            <a:spLocks noGrp="1"/>
          </p:cNvSpPr>
          <p:nvPr>
            <p:ph type="title"/>
          </p:nvPr>
        </p:nvSpPr>
        <p:spPr/>
        <p:txBody>
          <a:bodyPr/>
          <a:lstStyle/>
          <a:p>
            <a:r>
              <a:rPr lang="en-US" dirty="0"/>
              <a:t>Examples of Automatic In-process Quality Control</a:t>
            </a:r>
          </a:p>
        </p:txBody>
      </p:sp>
      <p:sp>
        <p:nvSpPr>
          <p:cNvPr id="5" name="Content Placeholder 4">
            <a:extLst>
              <a:ext uri="{FF2B5EF4-FFF2-40B4-BE49-F238E27FC236}">
                <a16:creationId xmlns:a16="http://schemas.microsoft.com/office/drawing/2014/main" id="{8DF0068E-3498-4933-978A-201CBB971903}"/>
              </a:ext>
            </a:extLst>
          </p:cNvPr>
          <p:cNvSpPr>
            <a:spLocks noGrp="1"/>
          </p:cNvSpPr>
          <p:nvPr>
            <p:ph idx="1"/>
          </p:nvPr>
        </p:nvSpPr>
        <p:spPr>
          <a:xfrm>
            <a:off x="475813" y="1693703"/>
            <a:ext cx="11045627" cy="4303509"/>
          </a:xfrm>
        </p:spPr>
        <p:txBody>
          <a:bodyPr>
            <a:normAutofit/>
          </a:bodyPr>
          <a:lstStyle/>
          <a:p>
            <a:r>
              <a:rPr lang="en-US" dirty="0"/>
              <a:t>Plastic injection </a:t>
            </a:r>
            <a:r>
              <a:rPr lang="en-US" dirty="0" err="1"/>
              <a:t>moulding</a:t>
            </a:r>
            <a:endParaRPr lang="en-US" dirty="0"/>
          </a:p>
          <a:p>
            <a:pPr lvl="1"/>
            <a:r>
              <a:rPr lang="en-US" dirty="0"/>
              <a:t>Thermoplastic granules are heated, mixed and sheared in a screw </a:t>
            </a:r>
            <a:r>
              <a:rPr lang="en-US" dirty="0" err="1"/>
              <a:t>preplasticizer</a:t>
            </a:r>
            <a:r>
              <a:rPr lang="en-US" dirty="0"/>
              <a:t> until they melt, when they are injected under pressure into a cooled metal </a:t>
            </a:r>
            <a:r>
              <a:rPr lang="en-US" dirty="0" err="1"/>
              <a:t>mould</a:t>
            </a:r>
            <a:endParaRPr lang="en-US" dirty="0"/>
          </a:p>
          <a:p>
            <a:pPr lvl="1"/>
            <a:r>
              <a:rPr lang="en-US" dirty="0"/>
              <a:t>Deviations from the set values (melt temperatures; injection, metering and cycle times; melt cushion; pressure integral and maximum value) can be logged, trigger an alarm, or shut down the process according to the extent by which the process tolerance has been exceeded</a:t>
            </a:r>
          </a:p>
          <a:p>
            <a:pPr lvl="1"/>
            <a:r>
              <a:rPr lang="en-US" dirty="0"/>
              <a:t>Software produce SPC control charts based on the process data, with automatically calculated limits which trigger action when a trend is detected</a:t>
            </a:r>
          </a:p>
        </p:txBody>
      </p:sp>
    </p:spTree>
    <p:extLst>
      <p:ext uri="{BB962C8B-B14F-4D97-AF65-F5344CB8AC3E}">
        <p14:creationId xmlns:p14="http://schemas.microsoft.com/office/powerpoint/2010/main" val="155405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4307</TotalTime>
  <Words>1452</Words>
  <Application>Microsoft Office PowerPoint</Application>
  <PresentationFormat>Widescreen</PresentationFormat>
  <Paragraphs>158</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Roboto</vt:lpstr>
      <vt:lpstr>Tw Cen MT</vt:lpstr>
      <vt:lpstr>Office Theme</vt:lpstr>
      <vt:lpstr>PowerPoint Presentation</vt:lpstr>
      <vt:lpstr>What will you learn from this content?</vt:lpstr>
      <vt:lpstr>In-process Quality Control</vt:lpstr>
      <vt:lpstr>In-process Quality Control</vt:lpstr>
      <vt:lpstr>In-process Quality Control</vt:lpstr>
      <vt:lpstr>In-process Quality Control</vt:lpstr>
      <vt:lpstr>Examples of Automatic In-process Quality Control</vt:lpstr>
      <vt:lpstr>Examples of Automatic In-process Quality Control</vt:lpstr>
      <vt:lpstr>Examples of Automatic In-process Quality Control</vt:lpstr>
      <vt:lpstr>Examples of Automatic In-process Quality Control</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332</cp:revision>
  <dcterms:created xsi:type="dcterms:W3CDTF">2018-02-11T14:22:08Z</dcterms:created>
  <dcterms:modified xsi:type="dcterms:W3CDTF">2020-10-06T06:29:15Z</dcterms:modified>
</cp:coreProperties>
</file>