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90" r:id="rId3"/>
    <p:sldId id="343" r:id="rId4"/>
    <p:sldId id="344" r:id="rId5"/>
    <p:sldId id="346" r:id="rId6"/>
    <p:sldId id="347" r:id="rId7"/>
    <p:sldId id="348" r:id="rId8"/>
    <p:sldId id="349" r:id="rId9"/>
    <p:sldId id="350" r:id="rId10"/>
    <p:sldId id="345" r:id="rId11"/>
    <p:sldId id="351" r:id="rId12"/>
    <p:sldId id="352" r:id="rId13"/>
    <p:sldId id="353" r:id="rId14"/>
    <p:sldId id="355" r:id="rId15"/>
    <p:sldId id="356" r:id="rId16"/>
    <p:sldId id="357" r:id="rId17"/>
    <p:sldId id="358" r:id="rId18"/>
    <p:sldId id="359" r:id="rId19"/>
    <p:sldId id="360" r:id="rId20"/>
    <p:sldId id="361" r:id="rId21"/>
    <p:sldId id="362" r:id="rId22"/>
    <p:sldId id="363" r:id="rId23"/>
    <p:sldId id="365" r:id="rId24"/>
    <p:sldId id="364"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25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79"/>
    <a:srgbClr val="F199D4"/>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77708" autoAdjust="0"/>
  </p:normalViewPr>
  <p:slideViewPr>
    <p:cSldViewPr snapToGrid="0">
      <p:cViewPr varScale="1">
        <p:scale>
          <a:sx n="63" d="100"/>
          <a:sy n="63" d="100"/>
        </p:scale>
        <p:origin x="1661" y="62"/>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07-Sep-20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Automating Quality Systems: A guide to the design and implementation of automated quality systems in manufacturing, J.D.T. </a:t>
            </a:r>
            <a:r>
              <a:rPr lang="en-US" dirty="0" err="1"/>
              <a:t>Tannock</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4</a:t>
            </a:fld>
            <a:endParaRPr lang="en-US"/>
          </a:p>
        </p:txBody>
      </p:sp>
    </p:spTree>
    <p:extLst>
      <p:ext uri="{BB962C8B-B14F-4D97-AF65-F5344CB8AC3E}">
        <p14:creationId xmlns:p14="http://schemas.microsoft.com/office/powerpoint/2010/main" val="3366019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Automating Quality Systems: A guide to the design and implementation of automated quality systems in manufacturing, J.D.T. </a:t>
            </a:r>
            <a:r>
              <a:rPr lang="en-US" dirty="0" err="1"/>
              <a:t>Tannock</a:t>
            </a:r>
            <a:endParaRPr lang="en-US"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14</a:t>
            </a:fld>
            <a:endParaRPr lang="en-US"/>
          </a:p>
        </p:txBody>
      </p:sp>
    </p:spTree>
    <p:extLst>
      <p:ext uri="{BB962C8B-B14F-4D97-AF65-F5344CB8AC3E}">
        <p14:creationId xmlns:p14="http://schemas.microsoft.com/office/powerpoint/2010/main" val="2480572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Automation of quality reports in the aerospace industry, </a:t>
            </a:r>
            <a:r>
              <a:rPr lang="en-US" sz="1800" b="0" i="0" u="none" strike="noStrike" baseline="0" dirty="0">
                <a:latin typeface="Arial-BoldMT"/>
              </a:rPr>
              <a:t>Ricardo </a:t>
            </a:r>
            <a:r>
              <a:rPr lang="en-US" sz="1800" b="0" i="0" u="none" strike="noStrike" baseline="0" dirty="0" err="1">
                <a:latin typeface="Arial-BoldMT"/>
              </a:rPr>
              <a:t>Eito</a:t>
            </a:r>
            <a:r>
              <a:rPr lang="en-US" sz="1800" b="0" i="0" u="none" strike="noStrike" baseline="0" dirty="0">
                <a:latin typeface="Arial-BoldMT"/>
              </a:rPr>
              <a:t>-Brun and Antonio </a:t>
            </a:r>
            <a:r>
              <a:rPr lang="en-US" sz="1800" b="0" i="0" u="none" strike="noStrike" baseline="0" dirty="0" err="1">
                <a:latin typeface="Arial-BoldMT"/>
              </a:rPr>
              <a:t>Amescua</a:t>
            </a:r>
            <a:r>
              <a:rPr lang="en-US" sz="1800" b="0" i="0" u="none" strike="noStrike" baseline="0" dirty="0">
                <a:latin typeface="Arial-BoldMT"/>
              </a:rPr>
              <a:t>-Seco, </a:t>
            </a:r>
            <a:r>
              <a:rPr lang="fr-FR" sz="1800" b="0" i="0" u="none" strike="noStrike" baseline="0" dirty="0">
                <a:latin typeface="BookmanOldStyle"/>
              </a:rPr>
              <a:t>IEEE TRANSACTIONS ON PROFESSIONAL COMMUNICATION,  JUNE 2018</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15</a:t>
            </a:fld>
            <a:endParaRPr lang="en-US"/>
          </a:p>
        </p:txBody>
      </p:sp>
    </p:spTree>
    <p:extLst>
      <p:ext uri="{BB962C8B-B14F-4D97-AF65-F5344CB8AC3E}">
        <p14:creationId xmlns:p14="http://schemas.microsoft.com/office/powerpoint/2010/main" val="3585130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Automation of quality reports in the aerospace industry, </a:t>
            </a:r>
            <a:r>
              <a:rPr lang="en-US" sz="1800" b="0" i="0" u="none" strike="noStrike" baseline="0" dirty="0">
                <a:latin typeface="Arial-BoldMT"/>
              </a:rPr>
              <a:t>Ricardo </a:t>
            </a:r>
            <a:r>
              <a:rPr lang="en-US" sz="1800" b="0" i="0" u="none" strike="noStrike" baseline="0" dirty="0" err="1">
                <a:latin typeface="Arial-BoldMT"/>
              </a:rPr>
              <a:t>Eito</a:t>
            </a:r>
            <a:r>
              <a:rPr lang="en-US" sz="1800" b="0" i="0" u="none" strike="noStrike" baseline="0" dirty="0">
                <a:latin typeface="Arial-BoldMT"/>
              </a:rPr>
              <a:t>-Brun and Antonio </a:t>
            </a:r>
            <a:r>
              <a:rPr lang="en-US" sz="1800" b="0" i="0" u="none" strike="noStrike" baseline="0" dirty="0" err="1">
                <a:latin typeface="Arial-BoldMT"/>
              </a:rPr>
              <a:t>Amescua</a:t>
            </a:r>
            <a:r>
              <a:rPr lang="en-US" sz="1800" b="0" i="0" u="none" strike="noStrike" baseline="0" dirty="0">
                <a:latin typeface="Arial-BoldMT"/>
              </a:rPr>
              <a:t>-Seco, </a:t>
            </a:r>
            <a:r>
              <a:rPr lang="fr-FR" sz="1800" b="0" i="0" u="none" strike="noStrike" baseline="0" dirty="0">
                <a:latin typeface="BookmanOldStyle"/>
              </a:rPr>
              <a:t>IEEE TRANSACTIONS ON PROFESSIONAL COMMUNICATION,  JUNE 2018</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16</a:t>
            </a:fld>
            <a:endParaRPr lang="en-US"/>
          </a:p>
        </p:txBody>
      </p:sp>
    </p:spTree>
    <p:extLst>
      <p:ext uri="{BB962C8B-B14F-4D97-AF65-F5344CB8AC3E}">
        <p14:creationId xmlns:p14="http://schemas.microsoft.com/office/powerpoint/2010/main" val="3198949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Automation of quality reports in the aerospace industry, </a:t>
            </a:r>
            <a:r>
              <a:rPr lang="en-US" sz="1800" b="0" i="0" u="none" strike="noStrike" baseline="0" dirty="0">
                <a:latin typeface="Arial-BoldMT"/>
              </a:rPr>
              <a:t>Ricardo </a:t>
            </a:r>
            <a:r>
              <a:rPr lang="en-US" sz="1800" b="0" i="0" u="none" strike="noStrike" baseline="0" dirty="0" err="1">
                <a:latin typeface="Arial-BoldMT"/>
              </a:rPr>
              <a:t>Eito</a:t>
            </a:r>
            <a:r>
              <a:rPr lang="en-US" sz="1800" b="0" i="0" u="none" strike="noStrike" baseline="0" dirty="0">
                <a:latin typeface="Arial-BoldMT"/>
              </a:rPr>
              <a:t>-Brun and Antonio </a:t>
            </a:r>
            <a:r>
              <a:rPr lang="en-US" sz="1800" b="0" i="0" u="none" strike="noStrike" baseline="0" dirty="0" err="1">
                <a:latin typeface="Arial-BoldMT"/>
              </a:rPr>
              <a:t>Amescua</a:t>
            </a:r>
            <a:r>
              <a:rPr lang="en-US" sz="1800" b="0" i="0" u="none" strike="noStrike" baseline="0" dirty="0">
                <a:latin typeface="Arial-BoldMT"/>
              </a:rPr>
              <a:t>-Seco, </a:t>
            </a:r>
            <a:r>
              <a:rPr lang="fr-FR" sz="1800" b="0" i="0" u="none" strike="noStrike" baseline="0" dirty="0">
                <a:latin typeface="BookmanOldStyle"/>
              </a:rPr>
              <a:t>IEEE TRANSACTIONS ON PROFESSIONAL COMMUNICATION,  JUNE 2018</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17</a:t>
            </a:fld>
            <a:endParaRPr lang="en-US"/>
          </a:p>
        </p:txBody>
      </p:sp>
    </p:spTree>
    <p:extLst>
      <p:ext uri="{BB962C8B-B14F-4D97-AF65-F5344CB8AC3E}">
        <p14:creationId xmlns:p14="http://schemas.microsoft.com/office/powerpoint/2010/main" val="3992111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Automation of quality reports in the aerospace industry, </a:t>
            </a:r>
            <a:r>
              <a:rPr lang="en-US" sz="1800" b="0" i="0" u="none" strike="noStrike" baseline="0" dirty="0">
                <a:latin typeface="Arial-BoldMT"/>
              </a:rPr>
              <a:t>Ricardo </a:t>
            </a:r>
            <a:r>
              <a:rPr lang="en-US" sz="1800" b="0" i="0" u="none" strike="noStrike" baseline="0" dirty="0" err="1">
                <a:latin typeface="Arial-BoldMT"/>
              </a:rPr>
              <a:t>Eito</a:t>
            </a:r>
            <a:r>
              <a:rPr lang="en-US" sz="1800" b="0" i="0" u="none" strike="noStrike" baseline="0" dirty="0">
                <a:latin typeface="Arial-BoldMT"/>
              </a:rPr>
              <a:t>-Brun and Antonio </a:t>
            </a:r>
            <a:r>
              <a:rPr lang="en-US" sz="1800" b="0" i="0" u="none" strike="noStrike" baseline="0" dirty="0" err="1">
                <a:latin typeface="Arial-BoldMT"/>
              </a:rPr>
              <a:t>Amescua</a:t>
            </a:r>
            <a:r>
              <a:rPr lang="en-US" sz="1800" b="0" i="0" u="none" strike="noStrike" baseline="0" dirty="0">
                <a:latin typeface="Arial-BoldMT"/>
              </a:rPr>
              <a:t>-Seco, </a:t>
            </a:r>
            <a:r>
              <a:rPr lang="fr-FR" sz="1800" b="0" i="0" u="none" strike="noStrike" baseline="0" dirty="0">
                <a:latin typeface="BookmanOldStyle"/>
              </a:rPr>
              <a:t>IEEE TRANSACTIONS ON PROFESSIONAL COMMUNICATION,  JUNE 2018</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18</a:t>
            </a:fld>
            <a:endParaRPr lang="en-US"/>
          </a:p>
        </p:txBody>
      </p:sp>
    </p:spTree>
    <p:extLst>
      <p:ext uri="{BB962C8B-B14F-4D97-AF65-F5344CB8AC3E}">
        <p14:creationId xmlns:p14="http://schemas.microsoft.com/office/powerpoint/2010/main" val="143222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Automation of quality reports in the aerospace industry, </a:t>
            </a:r>
            <a:r>
              <a:rPr lang="en-US" sz="1800" b="0" i="0" u="none" strike="noStrike" baseline="0" dirty="0">
                <a:latin typeface="Arial-BoldMT"/>
              </a:rPr>
              <a:t>Ricardo </a:t>
            </a:r>
            <a:r>
              <a:rPr lang="en-US" sz="1800" b="0" i="0" u="none" strike="noStrike" baseline="0" dirty="0" err="1">
                <a:latin typeface="Arial-BoldMT"/>
              </a:rPr>
              <a:t>Eito</a:t>
            </a:r>
            <a:r>
              <a:rPr lang="en-US" sz="1800" b="0" i="0" u="none" strike="noStrike" baseline="0" dirty="0">
                <a:latin typeface="Arial-BoldMT"/>
              </a:rPr>
              <a:t>-Brun and Antonio </a:t>
            </a:r>
            <a:r>
              <a:rPr lang="en-US" sz="1800" b="0" i="0" u="none" strike="noStrike" baseline="0" dirty="0" err="1">
                <a:latin typeface="Arial-BoldMT"/>
              </a:rPr>
              <a:t>Amescua</a:t>
            </a:r>
            <a:r>
              <a:rPr lang="en-US" sz="1800" b="0" i="0" u="none" strike="noStrike" baseline="0" dirty="0">
                <a:latin typeface="Arial-BoldMT"/>
              </a:rPr>
              <a:t>-Seco, </a:t>
            </a:r>
            <a:r>
              <a:rPr lang="fr-FR" sz="1800" b="0" i="0" u="none" strike="noStrike" baseline="0" dirty="0">
                <a:latin typeface="BookmanOldStyle"/>
              </a:rPr>
              <a:t>IEEE TRANSACTIONS ON PROFESSIONAL COMMUNICATION,  JUNE 2018</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19</a:t>
            </a:fld>
            <a:endParaRPr lang="en-US"/>
          </a:p>
        </p:txBody>
      </p:sp>
    </p:spTree>
    <p:extLst>
      <p:ext uri="{BB962C8B-B14F-4D97-AF65-F5344CB8AC3E}">
        <p14:creationId xmlns:p14="http://schemas.microsoft.com/office/powerpoint/2010/main" val="1761439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Automation of quality reports in the aerospace industry, </a:t>
            </a:r>
            <a:r>
              <a:rPr lang="en-US" sz="1800" b="0" i="0" u="none" strike="noStrike" baseline="0" dirty="0">
                <a:latin typeface="Arial-BoldMT"/>
              </a:rPr>
              <a:t>Ricardo </a:t>
            </a:r>
            <a:r>
              <a:rPr lang="en-US" sz="1800" b="0" i="0" u="none" strike="noStrike" baseline="0" dirty="0" err="1">
                <a:latin typeface="Arial-BoldMT"/>
              </a:rPr>
              <a:t>Eito</a:t>
            </a:r>
            <a:r>
              <a:rPr lang="en-US" sz="1800" b="0" i="0" u="none" strike="noStrike" baseline="0" dirty="0">
                <a:latin typeface="Arial-BoldMT"/>
              </a:rPr>
              <a:t>-Brun and Antonio </a:t>
            </a:r>
            <a:r>
              <a:rPr lang="en-US" sz="1800" b="0" i="0" u="none" strike="noStrike" baseline="0" dirty="0" err="1">
                <a:latin typeface="Arial-BoldMT"/>
              </a:rPr>
              <a:t>Amescua</a:t>
            </a:r>
            <a:r>
              <a:rPr lang="en-US" sz="1800" b="0" i="0" u="none" strike="noStrike" baseline="0" dirty="0">
                <a:latin typeface="Arial-BoldMT"/>
              </a:rPr>
              <a:t>-Seco, </a:t>
            </a:r>
            <a:r>
              <a:rPr lang="fr-FR" sz="1800" b="0" i="0" u="none" strike="noStrike" baseline="0" dirty="0">
                <a:latin typeface="BookmanOldStyle"/>
              </a:rPr>
              <a:t>IEEE TRANSACTIONS ON PROFESSIONAL COMMUNICATION,  JUNE 2018</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20</a:t>
            </a:fld>
            <a:endParaRPr lang="en-US"/>
          </a:p>
        </p:txBody>
      </p:sp>
    </p:spTree>
    <p:extLst>
      <p:ext uri="{BB962C8B-B14F-4D97-AF65-F5344CB8AC3E}">
        <p14:creationId xmlns:p14="http://schemas.microsoft.com/office/powerpoint/2010/main" val="2603370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sz="1200" b="1" i="0" u="none" strike="noStrike" baseline="0" dirty="0">
                <a:latin typeface="Arial-BoldMT"/>
              </a:rPr>
              <a:t>Automation of quality reports in the aerospace industry, </a:t>
            </a:r>
            <a:r>
              <a:rPr lang="en-US" sz="1200" b="0" i="0" u="none" strike="noStrike" baseline="0" dirty="0">
                <a:latin typeface="Arial-BoldMT"/>
              </a:rPr>
              <a:t>Ricardo </a:t>
            </a:r>
            <a:r>
              <a:rPr lang="en-US" sz="1200" b="0" i="0" u="none" strike="noStrike" baseline="0" dirty="0" err="1">
                <a:latin typeface="Arial-BoldMT"/>
              </a:rPr>
              <a:t>Eito</a:t>
            </a:r>
            <a:r>
              <a:rPr lang="en-US" sz="1200" b="0" i="0" u="none" strike="noStrike" baseline="0" dirty="0">
                <a:latin typeface="Arial-BoldMT"/>
              </a:rPr>
              <a:t>-Brun and Antonio </a:t>
            </a:r>
            <a:r>
              <a:rPr lang="en-US" sz="1200" b="0" i="0" u="none" strike="noStrike" baseline="0" dirty="0" err="1">
                <a:latin typeface="Arial-BoldMT"/>
              </a:rPr>
              <a:t>Amescua</a:t>
            </a:r>
            <a:r>
              <a:rPr lang="en-US" sz="1200" b="0" i="0" u="none" strike="noStrike" baseline="0" dirty="0">
                <a:latin typeface="Arial-BoldMT"/>
              </a:rPr>
              <a:t>-Seco, </a:t>
            </a:r>
            <a:r>
              <a:rPr lang="fr-FR" sz="1200" b="0" i="0" u="none" strike="noStrike" baseline="0" dirty="0">
                <a:latin typeface="BookmanOldStyle"/>
              </a:rPr>
              <a:t>IEEE TRANSACTIONS ON PROFESSIONAL COMMUNICATION,  JUNE 2018</a:t>
            </a:r>
            <a:endParaRPr lang="en-US" b="0"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21</a:t>
            </a:fld>
            <a:endParaRPr lang="en-US"/>
          </a:p>
        </p:txBody>
      </p:sp>
    </p:spTree>
    <p:extLst>
      <p:ext uri="{BB962C8B-B14F-4D97-AF65-F5344CB8AC3E}">
        <p14:creationId xmlns:p14="http://schemas.microsoft.com/office/powerpoint/2010/main" val="1267068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sz="1200" b="1" i="0" u="none" strike="noStrike" baseline="0" dirty="0">
                <a:latin typeface="Arial-BoldMT"/>
              </a:rPr>
              <a:t>Automation of quality reports in the aerospace industry, </a:t>
            </a:r>
            <a:r>
              <a:rPr lang="en-US" sz="1200" b="0" i="0" u="none" strike="noStrike" baseline="0" dirty="0">
                <a:latin typeface="Arial-BoldMT"/>
              </a:rPr>
              <a:t>Ricardo </a:t>
            </a:r>
            <a:r>
              <a:rPr lang="en-US" sz="1200" b="0" i="0" u="none" strike="noStrike" baseline="0" dirty="0" err="1">
                <a:latin typeface="Arial-BoldMT"/>
              </a:rPr>
              <a:t>Eito</a:t>
            </a:r>
            <a:r>
              <a:rPr lang="en-US" sz="1200" b="0" i="0" u="none" strike="noStrike" baseline="0" dirty="0">
                <a:latin typeface="Arial-BoldMT"/>
              </a:rPr>
              <a:t>-Brun and Antonio </a:t>
            </a:r>
            <a:r>
              <a:rPr lang="en-US" sz="1200" b="0" i="0" u="none" strike="noStrike" baseline="0" dirty="0" err="1">
                <a:latin typeface="Arial-BoldMT"/>
              </a:rPr>
              <a:t>Amescua</a:t>
            </a:r>
            <a:r>
              <a:rPr lang="en-US" sz="1200" b="0" i="0" u="none" strike="noStrike" baseline="0" dirty="0">
                <a:latin typeface="Arial-BoldMT"/>
              </a:rPr>
              <a:t>-Seco, </a:t>
            </a:r>
            <a:r>
              <a:rPr lang="fr-FR" sz="1200" b="0" i="0" u="none" strike="noStrike" baseline="0" dirty="0">
                <a:latin typeface="BookmanOldStyle"/>
              </a:rPr>
              <a:t>IEEE TRANSACTIONS ON PROFESSIONAL COMMUNICATION,  JUNE 2018</a:t>
            </a:r>
            <a:endParaRPr lang="en-US" b="0"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22</a:t>
            </a:fld>
            <a:endParaRPr lang="en-US"/>
          </a:p>
        </p:txBody>
      </p:sp>
    </p:spTree>
    <p:extLst>
      <p:ext uri="{BB962C8B-B14F-4D97-AF65-F5344CB8AC3E}">
        <p14:creationId xmlns:p14="http://schemas.microsoft.com/office/powerpoint/2010/main" val="501886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sz="1200" b="1" i="0" u="none" strike="noStrike" baseline="0" dirty="0">
                <a:latin typeface="Arial-BoldMT"/>
              </a:rPr>
              <a:t>Automation of quality reports in the aerospace industry, </a:t>
            </a:r>
            <a:r>
              <a:rPr lang="en-US" sz="1200" b="0" i="0" u="none" strike="noStrike" baseline="0" dirty="0">
                <a:latin typeface="Arial-BoldMT"/>
              </a:rPr>
              <a:t>Ricardo </a:t>
            </a:r>
            <a:r>
              <a:rPr lang="en-US" sz="1200" b="0" i="0" u="none" strike="noStrike" baseline="0" dirty="0" err="1">
                <a:latin typeface="Arial-BoldMT"/>
              </a:rPr>
              <a:t>Eito</a:t>
            </a:r>
            <a:r>
              <a:rPr lang="en-US" sz="1200" b="0" i="0" u="none" strike="noStrike" baseline="0" dirty="0">
                <a:latin typeface="Arial-BoldMT"/>
              </a:rPr>
              <a:t>-Brun and Antonio </a:t>
            </a:r>
            <a:r>
              <a:rPr lang="en-US" sz="1200" b="0" i="0" u="none" strike="noStrike" baseline="0" dirty="0" err="1">
                <a:latin typeface="Arial-BoldMT"/>
              </a:rPr>
              <a:t>Amescua</a:t>
            </a:r>
            <a:r>
              <a:rPr lang="en-US" sz="1200" b="0" i="0" u="none" strike="noStrike" baseline="0" dirty="0">
                <a:latin typeface="Arial-BoldMT"/>
              </a:rPr>
              <a:t>-Seco, </a:t>
            </a:r>
            <a:r>
              <a:rPr lang="fr-FR" sz="1200" b="0" i="0" u="none" strike="noStrike" baseline="0" dirty="0">
                <a:latin typeface="BookmanOldStyle"/>
              </a:rPr>
              <a:t>IEEE TRANSACTIONS ON PROFESSIONAL COMMUNICATION,  JUNE 2018</a:t>
            </a:r>
            <a:endParaRPr lang="en-US" b="0"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23</a:t>
            </a:fld>
            <a:endParaRPr lang="en-US"/>
          </a:p>
        </p:txBody>
      </p:sp>
    </p:spTree>
    <p:extLst>
      <p:ext uri="{BB962C8B-B14F-4D97-AF65-F5344CB8AC3E}">
        <p14:creationId xmlns:p14="http://schemas.microsoft.com/office/powerpoint/2010/main" val="302705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Automation of Quality Reports in the Aerospace Industry RICARDO EITO-BRUN AND ANTONIO AMESCUA-SECO IEEE TRANSACTIONS ON PROFESSIONAL COMMUNICATION, VOL. 00, NO. 00, JUNE 2018</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5</a:t>
            </a:fld>
            <a:endParaRPr lang="en-US"/>
          </a:p>
        </p:txBody>
      </p:sp>
    </p:spTree>
    <p:extLst>
      <p:ext uri="{BB962C8B-B14F-4D97-AF65-F5344CB8AC3E}">
        <p14:creationId xmlns:p14="http://schemas.microsoft.com/office/powerpoint/2010/main" val="1027631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Automation of quality reports in the aerospace industry, </a:t>
            </a:r>
            <a:r>
              <a:rPr lang="en-US" sz="1800" b="0" i="0" u="none" strike="noStrike" baseline="0" dirty="0">
                <a:latin typeface="Arial-BoldMT"/>
              </a:rPr>
              <a:t>Ricardo </a:t>
            </a:r>
            <a:r>
              <a:rPr lang="en-US" sz="1800" b="0" i="0" u="none" strike="noStrike" baseline="0" dirty="0" err="1">
                <a:latin typeface="Arial-BoldMT"/>
              </a:rPr>
              <a:t>Eito</a:t>
            </a:r>
            <a:r>
              <a:rPr lang="en-US" sz="1800" b="0" i="0" u="none" strike="noStrike" baseline="0" dirty="0">
                <a:latin typeface="Arial-BoldMT"/>
              </a:rPr>
              <a:t>-Brun and Antonio </a:t>
            </a:r>
            <a:r>
              <a:rPr lang="en-US" sz="1800" b="0" i="0" u="none" strike="noStrike" baseline="0" dirty="0" err="1">
                <a:latin typeface="Arial-BoldMT"/>
              </a:rPr>
              <a:t>Amescua</a:t>
            </a:r>
            <a:r>
              <a:rPr lang="en-US" sz="1800" b="0" i="0" u="none" strike="noStrike" baseline="0" dirty="0">
                <a:latin typeface="Arial-BoldMT"/>
              </a:rPr>
              <a:t>-Seco, </a:t>
            </a:r>
            <a:r>
              <a:rPr lang="fr-FR" sz="1800" b="0" i="0" u="none" strike="noStrike" baseline="0" dirty="0">
                <a:latin typeface="BookmanOldStyle"/>
              </a:rPr>
              <a:t>IEEE TRANSACTIONS ON PROFESSIONAL COMMUNICATION,  JUNE 2018</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24</a:t>
            </a:fld>
            <a:endParaRPr lang="en-US"/>
          </a:p>
        </p:txBody>
      </p:sp>
    </p:spTree>
    <p:extLst>
      <p:ext uri="{BB962C8B-B14F-4D97-AF65-F5344CB8AC3E}">
        <p14:creationId xmlns:p14="http://schemas.microsoft.com/office/powerpoint/2010/main" val="2473413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Risk Reporting &amp; Key Risk Indicators: A case study analysis, </a:t>
            </a:r>
            <a:r>
              <a:rPr lang="en-US" sz="1800" b="0" i="0" u="none" strike="noStrike" baseline="0" dirty="0">
                <a:latin typeface="Arial-BoldMT"/>
              </a:rPr>
              <a:t>Stephen R. Boyd, Johannes A. Moolman, </a:t>
            </a:r>
            <a:r>
              <a:rPr lang="en-US" sz="1800" b="0" i="0" u="none" strike="noStrike" baseline="0" dirty="0" err="1">
                <a:latin typeface="Arial-BoldMT"/>
              </a:rPr>
              <a:t>Nkemjika</a:t>
            </a:r>
            <a:r>
              <a:rPr lang="en-US" sz="1800" b="0" i="0" u="none" strike="noStrike" baseline="0" dirty="0">
                <a:latin typeface="Arial-BoldMT"/>
              </a:rPr>
              <a:t> J. Nwosu. Poole College of Management, NC State</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25</a:t>
            </a:fld>
            <a:endParaRPr lang="en-US"/>
          </a:p>
        </p:txBody>
      </p:sp>
    </p:spTree>
    <p:extLst>
      <p:ext uri="{BB962C8B-B14F-4D97-AF65-F5344CB8AC3E}">
        <p14:creationId xmlns:p14="http://schemas.microsoft.com/office/powerpoint/2010/main" val="1261396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Risk Reporting &amp; Key Risk Indicators: A case study analysis, </a:t>
            </a:r>
            <a:r>
              <a:rPr lang="en-US" sz="1800" b="0" i="0" u="none" strike="noStrike" baseline="0" dirty="0">
                <a:latin typeface="Arial-BoldMT"/>
              </a:rPr>
              <a:t>Stephen R. Boyd, Johannes A. Moolman, </a:t>
            </a:r>
            <a:r>
              <a:rPr lang="en-US" sz="1800" b="0" i="0" u="none" strike="noStrike" baseline="0" dirty="0" err="1">
                <a:latin typeface="Arial-BoldMT"/>
              </a:rPr>
              <a:t>Nkemjika</a:t>
            </a:r>
            <a:r>
              <a:rPr lang="en-US" sz="1800" b="0" i="0" u="none" strike="noStrike" baseline="0" dirty="0">
                <a:latin typeface="Arial-BoldMT"/>
              </a:rPr>
              <a:t> J. Nwosu. Poole College of Management, NC State</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26</a:t>
            </a:fld>
            <a:endParaRPr lang="en-US"/>
          </a:p>
        </p:txBody>
      </p:sp>
    </p:spTree>
    <p:extLst>
      <p:ext uri="{BB962C8B-B14F-4D97-AF65-F5344CB8AC3E}">
        <p14:creationId xmlns:p14="http://schemas.microsoft.com/office/powerpoint/2010/main" val="1553443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Risk Reporting &amp; Key Risk Indicators: A case study analysis, </a:t>
            </a:r>
            <a:r>
              <a:rPr lang="en-US" sz="1800" b="0" i="0" u="none" strike="noStrike" baseline="0" dirty="0">
                <a:latin typeface="Arial-BoldMT"/>
              </a:rPr>
              <a:t>Stephen R. Boyd, Johannes A. Moolman, </a:t>
            </a:r>
            <a:r>
              <a:rPr lang="en-US" sz="1800" b="0" i="0" u="none" strike="noStrike" baseline="0" dirty="0" err="1">
                <a:latin typeface="Arial-BoldMT"/>
              </a:rPr>
              <a:t>Nkemjika</a:t>
            </a:r>
            <a:r>
              <a:rPr lang="en-US" sz="1800" b="0" i="0" u="none" strike="noStrike" baseline="0" dirty="0">
                <a:latin typeface="Arial-BoldMT"/>
              </a:rPr>
              <a:t> J. Nwosu. Poole College of Management, NC State</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27</a:t>
            </a:fld>
            <a:endParaRPr lang="en-US"/>
          </a:p>
        </p:txBody>
      </p:sp>
    </p:spTree>
    <p:extLst>
      <p:ext uri="{BB962C8B-B14F-4D97-AF65-F5344CB8AC3E}">
        <p14:creationId xmlns:p14="http://schemas.microsoft.com/office/powerpoint/2010/main" val="825848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sz="1200" b="1" i="0" u="none" strike="noStrike" baseline="0" dirty="0">
                <a:latin typeface="Arial-BoldMT"/>
              </a:rPr>
              <a:t>Risk Reporting &amp; Key Risk Indicators: A case study analysis, </a:t>
            </a:r>
            <a:r>
              <a:rPr lang="en-US" sz="1200" b="0" i="0" u="none" strike="noStrike" baseline="0" dirty="0">
                <a:latin typeface="Arial-BoldMT"/>
              </a:rPr>
              <a:t>Stephen R. Boyd, Johannes A. Moolman, </a:t>
            </a:r>
            <a:r>
              <a:rPr lang="en-US" sz="1200" b="0" i="0" u="none" strike="noStrike" baseline="0" dirty="0" err="1">
                <a:latin typeface="Arial-BoldMT"/>
              </a:rPr>
              <a:t>Nkemjika</a:t>
            </a:r>
            <a:r>
              <a:rPr lang="en-US" sz="1200" b="0" i="0" u="none" strike="noStrike" baseline="0" dirty="0">
                <a:latin typeface="Arial-BoldMT"/>
              </a:rPr>
              <a:t> J. Nwosu. Poole College of Management, NC State</a:t>
            </a:r>
            <a:endParaRPr lang="en-US" b="0"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28</a:t>
            </a:fld>
            <a:endParaRPr lang="en-US"/>
          </a:p>
        </p:txBody>
      </p:sp>
    </p:spTree>
    <p:extLst>
      <p:ext uri="{BB962C8B-B14F-4D97-AF65-F5344CB8AC3E}">
        <p14:creationId xmlns:p14="http://schemas.microsoft.com/office/powerpoint/2010/main" val="1389660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Risk Reporting &amp; Key Risk Indicators: A case study analysis, </a:t>
            </a:r>
            <a:r>
              <a:rPr lang="en-US" sz="1800" b="0" i="0" u="none" strike="noStrike" baseline="0" dirty="0">
                <a:latin typeface="Arial-BoldMT"/>
              </a:rPr>
              <a:t>Stephen R. Boyd, Johannes A. Moolman, </a:t>
            </a:r>
            <a:r>
              <a:rPr lang="en-US" sz="1800" b="0" i="0" u="none" strike="noStrike" baseline="0" dirty="0" err="1">
                <a:latin typeface="Arial-BoldMT"/>
              </a:rPr>
              <a:t>Nkemjika</a:t>
            </a:r>
            <a:r>
              <a:rPr lang="en-US" sz="1800" b="0" i="0" u="none" strike="noStrike" baseline="0" dirty="0">
                <a:latin typeface="Arial-BoldMT"/>
              </a:rPr>
              <a:t> J. Nwosu. Poole College of Management, NC State</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29</a:t>
            </a:fld>
            <a:endParaRPr lang="en-US"/>
          </a:p>
        </p:txBody>
      </p:sp>
    </p:spTree>
    <p:extLst>
      <p:ext uri="{BB962C8B-B14F-4D97-AF65-F5344CB8AC3E}">
        <p14:creationId xmlns:p14="http://schemas.microsoft.com/office/powerpoint/2010/main" val="3747159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sz="1200" b="1" i="0" u="none" strike="noStrike" baseline="0" dirty="0">
                <a:latin typeface="Arial-BoldMT"/>
              </a:rPr>
              <a:t>Risk Reporting &amp; Key Risk Indicators: A case study analysis, </a:t>
            </a:r>
            <a:r>
              <a:rPr lang="en-US" sz="1200" b="0" i="0" u="none" strike="noStrike" baseline="0" dirty="0">
                <a:latin typeface="Arial-BoldMT"/>
              </a:rPr>
              <a:t>Stephen R. Boyd, Johannes A. Moolman, </a:t>
            </a:r>
            <a:r>
              <a:rPr lang="en-US" sz="1200" b="0" i="0" u="none" strike="noStrike" baseline="0" dirty="0" err="1">
                <a:latin typeface="Arial-BoldMT"/>
              </a:rPr>
              <a:t>Nkemjika</a:t>
            </a:r>
            <a:r>
              <a:rPr lang="en-US" sz="1200" b="0" i="0" u="none" strike="noStrike" baseline="0" dirty="0">
                <a:latin typeface="Arial-BoldMT"/>
              </a:rPr>
              <a:t> J. Nwosu. Poole College of Management, NC State</a:t>
            </a:r>
            <a:endParaRPr lang="en-US" b="0"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30</a:t>
            </a:fld>
            <a:endParaRPr lang="en-US"/>
          </a:p>
        </p:txBody>
      </p:sp>
    </p:spTree>
    <p:extLst>
      <p:ext uri="{BB962C8B-B14F-4D97-AF65-F5344CB8AC3E}">
        <p14:creationId xmlns:p14="http://schemas.microsoft.com/office/powerpoint/2010/main" val="1330966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Risk Reporting &amp; Key Risk Indicators: A case study analysis, </a:t>
            </a:r>
            <a:r>
              <a:rPr lang="en-US" sz="1800" b="0" i="0" u="none" strike="noStrike" baseline="0" dirty="0">
                <a:latin typeface="Arial-BoldMT"/>
              </a:rPr>
              <a:t>Stephen R. Boyd, Johannes A. Moolman, </a:t>
            </a:r>
            <a:r>
              <a:rPr lang="en-US" sz="1800" b="0" i="0" u="none" strike="noStrike" baseline="0" dirty="0" err="1">
                <a:latin typeface="Arial-BoldMT"/>
              </a:rPr>
              <a:t>Nkemjika</a:t>
            </a:r>
            <a:r>
              <a:rPr lang="en-US" sz="1800" b="0" i="0" u="none" strike="noStrike" baseline="0" dirty="0">
                <a:latin typeface="Arial-BoldMT"/>
              </a:rPr>
              <a:t> J. Nwosu. Poole College of Management, NC State</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31</a:t>
            </a:fld>
            <a:endParaRPr lang="en-US"/>
          </a:p>
        </p:txBody>
      </p:sp>
    </p:spTree>
    <p:extLst>
      <p:ext uri="{BB962C8B-B14F-4D97-AF65-F5344CB8AC3E}">
        <p14:creationId xmlns:p14="http://schemas.microsoft.com/office/powerpoint/2010/main" val="4199656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sz="1200" b="1" i="0" u="none" strike="noStrike" baseline="0" dirty="0">
                <a:latin typeface="Arial-BoldMT"/>
              </a:rPr>
              <a:t>Risk Reporting &amp; Key Risk Indicators: A case study analysis, </a:t>
            </a:r>
            <a:r>
              <a:rPr lang="en-US" sz="1200" b="0" i="0" u="none" strike="noStrike" baseline="0" dirty="0">
                <a:latin typeface="Arial-BoldMT"/>
              </a:rPr>
              <a:t>Stephen R. Boyd, Johannes A. Moolman, </a:t>
            </a:r>
            <a:r>
              <a:rPr lang="en-US" sz="1200" b="0" i="0" u="none" strike="noStrike" baseline="0" dirty="0" err="1">
                <a:latin typeface="Arial-BoldMT"/>
              </a:rPr>
              <a:t>Nkemjika</a:t>
            </a:r>
            <a:r>
              <a:rPr lang="en-US" sz="1200" b="0" i="0" u="none" strike="noStrike" baseline="0" dirty="0">
                <a:latin typeface="Arial-BoldMT"/>
              </a:rPr>
              <a:t> J. Nwosu. Poole College of Management, NC State</a:t>
            </a:r>
            <a:endParaRPr lang="en-US" b="0"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32</a:t>
            </a:fld>
            <a:endParaRPr lang="en-US"/>
          </a:p>
        </p:txBody>
      </p:sp>
    </p:spTree>
    <p:extLst>
      <p:ext uri="{BB962C8B-B14F-4D97-AF65-F5344CB8AC3E}">
        <p14:creationId xmlns:p14="http://schemas.microsoft.com/office/powerpoint/2010/main" val="667427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sz="1200" b="1" i="0" u="none" strike="noStrike" baseline="0" dirty="0">
                <a:latin typeface="Arial-BoldMT"/>
              </a:rPr>
              <a:t>Risk Reporting &amp; Key Risk Indicators: A case study analysis, </a:t>
            </a:r>
            <a:r>
              <a:rPr lang="en-US" sz="1200" b="0" i="0" u="none" strike="noStrike" baseline="0" dirty="0">
                <a:latin typeface="Arial-BoldMT"/>
              </a:rPr>
              <a:t>Stephen R. Boyd, Johannes A. Moolman, </a:t>
            </a:r>
            <a:r>
              <a:rPr lang="en-US" sz="1200" b="0" i="0" u="none" strike="noStrike" baseline="0" dirty="0" err="1">
                <a:latin typeface="Arial-BoldMT"/>
              </a:rPr>
              <a:t>Nkemjika</a:t>
            </a:r>
            <a:r>
              <a:rPr lang="en-US" sz="1200" b="0" i="0" u="none" strike="noStrike" baseline="0" dirty="0">
                <a:latin typeface="Arial-BoldMT"/>
              </a:rPr>
              <a:t> J. Nwosu. Poole College of Management, NC State</a:t>
            </a:r>
            <a:endParaRPr lang="en-US" b="0"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33</a:t>
            </a:fld>
            <a:endParaRPr lang="en-US"/>
          </a:p>
        </p:txBody>
      </p:sp>
    </p:spTree>
    <p:extLst>
      <p:ext uri="{BB962C8B-B14F-4D97-AF65-F5344CB8AC3E}">
        <p14:creationId xmlns:p14="http://schemas.microsoft.com/office/powerpoint/2010/main" val="3088826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Automation of Quality Reports in the Aerospace Industry </a:t>
            </a:r>
            <a:r>
              <a:rPr lang="en-US" sz="1800" b="0" i="0" u="none" strike="noStrike" baseline="0" dirty="0">
                <a:latin typeface="ArialMT"/>
              </a:rPr>
              <a:t>RICARDO EITO-BRUN AND ANTONIO AMESCUA-SECO </a:t>
            </a:r>
            <a:r>
              <a:rPr lang="fr-FR" sz="1800" b="0" i="0" u="none" strike="noStrike" baseline="0" dirty="0">
                <a:latin typeface="BookmanOldStyle"/>
              </a:rPr>
              <a:t>IEEE TRANSACTIONS ON PROFESSIONAL COMMUNICATION, VOL. 00, NO. 00, JUNE 2018</a:t>
            </a:r>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6</a:t>
            </a:fld>
            <a:endParaRPr lang="en-US"/>
          </a:p>
        </p:txBody>
      </p:sp>
    </p:spTree>
    <p:extLst>
      <p:ext uri="{BB962C8B-B14F-4D97-AF65-F5344CB8AC3E}">
        <p14:creationId xmlns:p14="http://schemas.microsoft.com/office/powerpoint/2010/main" val="164501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Risk Reporting &amp; Key Risk Indicators: A case study analysis, </a:t>
            </a:r>
            <a:r>
              <a:rPr lang="en-US" sz="1800" b="0" i="0" u="none" strike="noStrike" baseline="0" dirty="0">
                <a:latin typeface="Arial-BoldMT"/>
              </a:rPr>
              <a:t>Stephen R. Boyd, Johannes A. Moolman, </a:t>
            </a:r>
            <a:r>
              <a:rPr lang="en-US" sz="1800" b="0" i="0" u="none" strike="noStrike" baseline="0" dirty="0" err="1">
                <a:latin typeface="Arial-BoldMT"/>
              </a:rPr>
              <a:t>Nkemjika</a:t>
            </a:r>
            <a:r>
              <a:rPr lang="en-US" sz="1800" b="0" i="0" u="none" strike="noStrike" baseline="0" dirty="0">
                <a:latin typeface="Arial-BoldMT"/>
              </a:rPr>
              <a:t> J. Nwosu. Poole College of Management, NC State</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34</a:t>
            </a:fld>
            <a:endParaRPr lang="en-US"/>
          </a:p>
        </p:txBody>
      </p:sp>
    </p:spTree>
    <p:extLst>
      <p:ext uri="{BB962C8B-B14F-4D97-AF65-F5344CB8AC3E}">
        <p14:creationId xmlns:p14="http://schemas.microsoft.com/office/powerpoint/2010/main" val="1786732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Bringing Excellence in Asset Management through Streamlined Automated Reporting &amp; KPI Tracking System, </a:t>
            </a:r>
            <a:r>
              <a:rPr lang="en-US" sz="1800" b="0" i="0" u="none" strike="noStrike" baseline="0" dirty="0">
                <a:latin typeface="Arial-BoldMT"/>
              </a:rPr>
              <a:t>SPE-182495-MS, Society of Petroleum Engineers</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35</a:t>
            </a:fld>
            <a:endParaRPr lang="en-US"/>
          </a:p>
        </p:txBody>
      </p:sp>
    </p:spTree>
    <p:extLst>
      <p:ext uri="{BB962C8B-B14F-4D97-AF65-F5344CB8AC3E}">
        <p14:creationId xmlns:p14="http://schemas.microsoft.com/office/powerpoint/2010/main" val="885271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sz="1200" b="1" i="0" u="none" strike="noStrike" baseline="0" dirty="0">
                <a:latin typeface="Arial-BoldMT"/>
              </a:rPr>
              <a:t>Bringing Excellence in Asset Management through Streamlined Automated Reporting &amp; KPI Tracking System, </a:t>
            </a:r>
            <a:r>
              <a:rPr lang="en-US" sz="1200" b="0" i="0" u="none" strike="noStrike" baseline="0" dirty="0">
                <a:latin typeface="Arial-BoldMT"/>
              </a:rPr>
              <a:t>SPE-182495-MS, Society of Petroleum Engineers</a:t>
            </a:r>
            <a:endParaRPr lang="en-US" b="0"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36</a:t>
            </a:fld>
            <a:endParaRPr lang="en-US"/>
          </a:p>
        </p:txBody>
      </p:sp>
    </p:spTree>
    <p:extLst>
      <p:ext uri="{BB962C8B-B14F-4D97-AF65-F5344CB8AC3E}">
        <p14:creationId xmlns:p14="http://schemas.microsoft.com/office/powerpoint/2010/main" val="3889903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Bringing Excellence in Asset Management through Streamlined Automated Reporting &amp; KPI Tracking System, </a:t>
            </a:r>
            <a:r>
              <a:rPr lang="en-US" sz="1800" b="0" i="0" u="none" strike="noStrike" baseline="0" dirty="0">
                <a:latin typeface="Arial-BoldMT"/>
              </a:rPr>
              <a:t>SPE-182495-MS, Society of Petroleum Engineers</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37</a:t>
            </a:fld>
            <a:endParaRPr lang="en-US"/>
          </a:p>
        </p:txBody>
      </p:sp>
    </p:spTree>
    <p:extLst>
      <p:ext uri="{BB962C8B-B14F-4D97-AF65-F5344CB8AC3E}">
        <p14:creationId xmlns:p14="http://schemas.microsoft.com/office/powerpoint/2010/main" val="4131815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sz="1200" b="1" i="0" u="none" strike="noStrike" baseline="0" dirty="0">
                <a:latin typeface="Arial-BoldMT"/>
              </a:rPr>
              <a:t>Bringing Excellence in Asset Management through Streamlined Automated Reporting &amp; KPI Tracking System, </a:t>
            </a:r>
            <a:r>
              <a:rPr lang="en-US" sz="1200" b="0" i="0" u="none" strike="noStrike" baseline="0" dirty="0">
                <a:latin typeface="Arial-BoldMT"/>
              </a:rPr>
              <a:t>SPE-182495-MS, Society of Petroleum Engineers</a:t>
            </a:r>
            <a:endParaRPr lang="en-US" b="0"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38</a:t>
            </a:fld>
            <a:endParaRPr lang="en-US"/>
          </a:p>
        </p:txBody>
      </p:sp>
    </p:spTree>
    <p:extLst>
      <p:ext uri="{BB962C8B-B14F-4D97-AF65-F5344CB8AC3E}">
        <p14:creationId xmlns:p14="http://schemas.microsoft.com/office/powerpoint/2010/main" val="4001178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Bringing Excellence in Asset Management through Streamlined Automated Reporting &amp; KPI Tracking System, </a:t>
            </a:r>
            <a:r>
              <a:rPr lang="en-US" sz="1800" b="0" i="0" u="none" strike="noStrike" baseline="0" dirty="0">
                <a:latin typeface="Arial-BoldMT"/>
              </a:rPr>
              <a:t>SPE-182495-MS, Society of Petroleum Engineers</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39</a:t>
            </a:fld>
            <a:endParaRPr lang="en-US"/>
          </a:p>
        </p:txBody>
      </p:sp>
    </p:spTree>
    <p:extLst>
      <p:ext uri="{BB962C8B-B14F-4D97-AF65-F5344CB8AC3E}">
        <p14:creationId xmlns:p14="http://schemas.microsoft.com/office/powerpoint/2010/main" val="3531327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sz="1200" b="1" i="0" u="none" strike="noStrike" baseline="0" dirty="0">
                <a:latin typeface="Arial-BoldMT"/>
              </a:rPr>
              <a:t>Bringing Excellence in Asset Management through Streamlined Automated Reporting &amp; KPI Tracking System, </a:t>
            </a:r>
            <a:r>
              <a:rPr lang="en-US" sz="1200" b="0" i="0" u="none" strike="noStrike" baseline="0" dirty="0">
                <a:latin typeface="Arial-BoldMT"/>
              </a:rPr>
              <a:t>SPE-182495-MS, Society of Petroleum Engineers</a:t>
            </a:r>
            <a:endParaRPr lang="en-US" b="0"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40</a:t>
            </a:fld>
            <a:endParaRPr lang="en-US"/>
          </a:p>
        </p:txBody>
      </p:sp>
    </p:spTree>
    <p:extLst>
      <p:ext uri="{BB962C8B-B14F-4D97-AF65-F5344CB8AC3E}">
        <p14:creationId xmlns:p14="http://schemas.microsoft.com/office/powerpoint/2010/main" val="1033505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Bringing Excellence in Asset Management through Streamlined Automated Reporting &amp; KPI Tracking System, </a:t>
            </a:r>
            <a:r>
              <a:rPr lang="en-US" sz="1800" b="0" i="0" u="none" strike="noStrike" baseline="0" dirty="0">
                <a:latin typeface="Arial-BoldMT"/>
              </a:rPr>
              <a:t>SPE-182495-MS, Society of Petroleum Engineers</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41</a:t>
            </a:fld>
            <a:endParaRPr lang="en-US"/>
          </a:p>
        </p:txBody>
      </p:sp>
    </p:spTree>
    <p:extLst>
      <p:ext uri="{BB962C8B-B14F-4D97-AF65-F5344CB8AC3E}">
        <p14:creationId xmlns:p14="http://schemas.microsoft.com/office/powerpoint/2010/main" val="2870947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sz="1200" b="1" i="0" u="none" strike="noStrike" baseline="0" dirty="0">
                <a:latin typeface="Arial-BoldMT"/>
              </a:rPr>
              <a:t>Bringing Excellence in Asset Management through Streamlined Automated Reporting &amp; KPI Tracking System, </a:t>
            </a:r>
            <a:r>
              <a:rPr lang="en-US" sz="1200" b="0" i="0" u="none" strike="noStrike" baseline="0" dirty="0">
                <a:latin typeface="Arial-BoldMT"/>
              </a:rPr>
              <a:t>SPE-182495-MS, Society of Petroleum Engineers</a:t>
            </a:r>
            <a:endParaRPr lang="en-US" b="0"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42</a:t>
            </a:fld>
            <a:endParaRPr lang="en-US"/>
          </a:p>
        </p:txBody>
      </p:sp>
    </p:spTree>
    <p:extLst>
      <p:ext uri="{BB962C8B-B14F-4D97-AF65-F5344CB8AC3E}">
        <p14:creationId xmlns:p14="http://schemas.microsoft.com/office/powerpoint/2010/main" val="1596230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sz="1200" b="1" i="0" u="none" strike="noStrike" baseline="0" dirty="0">
                <a:latin typeface="Arial-BoldMT"/>
              </a:rPr>
              <a:t>Bringing Excellence in Asset Management through Streamlined Automated Reporting &amp; KPI Tracking System, </a:t>
            </a:r>
            <a:r>
              <a:rPr lang="en-US" sz="1200" b="0" i="0" u="none" strike="noStrike" baseline="0" dirty="0">
                <a:latin typeface="Arial-BoldMT"/>
              </a:rPr>
              <a:t>SPE-182495-MS, Society of Petroleum Engineers</a:t>
            </a:r>
            <a:endParaRPr lang="en-US" b="0"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43</a:t>
            </a:fld>
            <a:endParaRPr lang="en-US"/>
          </a:p>
        </p:txBody>
      </p:sp>
    </p:spTree>
    <p:extLst>
      <p:ext uri="{BB962C8B-B14F-4D97-AF65-F5344CB8AC3E}">
        <p14:creationId xmlns:p14="http://schemas.microsoft.com/office/powerpoint/2010/main" val="63136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Automated quality reporting can result in efficiencies, </a:t>
            </a:r>
            <a:r>
              <a:rPr lang="en-US" sz="1800" b="0" i="0" u="none" strike="noStrike" baseline="0" dirty="0">
                <a:latin typeface="Arial-BoldMT"/>
              </a:rPr>
              <a:t>Kaiser Permanente, https://about.kaiserpermanente.org/our-story/health-research/news/automated-quality-reporting-through-ehrs-can-result-in-significa</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7</a:t>
            </a:fld>
            <a:endParaRPr lang="en-US"/>
          </a:p>
        </p:txBody>
      </p:sp>
    </p:spTree>
    <p:extLst>
      <p:ext uri="{BB962C8B-B14F-4D97-AF65-F5344CB8AC3E}">
        <p14:creationId xmlns:p14="http://schemas.microsoft.com/office/powerpoint/2010/main" val="80637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Automated quality reporting can result in efficiencies, </a:t>
            </a:r>
            <a:r>
              <a:rPr lang="en-US" sz="1800" b="0" i="0" u="none" strike="noStrike" baseline="0" dirty="0">
                <a:latin typeface="Arial-BoldMT"/>
              </a:rPr>
              <a:t>Kaiser Permanente, https://about.kaiserpermanente.org/our-story/health-research/news/automated-quality-reporting-through-ehrs-can-result-in-significa</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8</a:t>
            </a:fld>
            <a:endParaRPr lang="en-US"/>
          </a:p>
        </p:txBody>
      </p:sp>
    </p:spTree>
    <p:extLst>
      <p:ext uri="{BB962C8B-B14F-4D97-AF65-F5344CB8AC3E}">
        <p14:creationId xmlns:p14="http://schemas.microsoft.com/office/powerpoint/2010/main" val="675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sz="1800" b="1" i="0" u="none" strike="noStrike" baseline="0" dirty="0">
                <a:latin typeface="Arial-BoldMT"/>
              </a:rPr>
              <a:t>Automated quality reporting can result in efficiencies, </a:t>
            </a:r>
            <a:r>
              <a:rPr lang="en-US" sz="1800" b="0" i="0" u="none" strike="noStrike" baseline="0" dirty="0">
                <a:latin typeface="Arial-BoldMT"/>
              </a:rPr>
              <a:t>Kaiser Permanente, https://about.kaiserpermanente.org/our-story/health-research/news/automated-quality-reporting-through-ehrs-can-result-in-significa</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9</a:t>
            </a:fld>
            <a:endParaRPr lang="en-US"/>
          </a:p>
        </p:txBody>
      </p:sp>
    </p:spTree>
    <p:extLst>
      <p:ext uri="{BB962C8B-B14F-4D97-AF65-F5344CB8AC3E}">
        <p14:creationId xmlns:p14="http://schemas.microsoft.com/office/powerpoint/2010/main" val="5847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Automating Quality Systems: A guide to the design and implementation of automated quality systems in manufacturing, J.D.T. </a:t>
            </a:r>
            <a:r>
              <a:rPr lang="en-US" dirty="0" err="1"/>
              <a:t>Tannock</a:t>
            </a:r>
            <a:endParaRPr lang="en-US"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11</a:t>
            </a:fld>
            <a:endParaRPr lang="en-US"/>
          </a:p>
        </p:txBody>
      </p:sp>
    </p:spTree>
    <p:extLst>
      <p:ext uri="{BB962C8B-B14F-4D97-AF65-F5344CB8AC3E}">
        <p14:creationId xmlns:p14="http://schemas.microsoft.com/office/powerpoint/2010/main" val="307513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Automating Quality Systems: A guide to the design and implementation of automated quality systems in manufacturing, J.D.T. </a:t>
            </a:r>
            <a:r>
              <a:rPr lang="en-US" dirty="0" err="1"/>
              <a:t>Tannock</a:t>
            </a:r>
            <a:endParaRPr lang="en-US"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12</a:t>
            </a:fld>
            <a:endParaRPr lang="en-US"/>
          </a:p>
        </p:txBody>
      </p:sp>
    </p:spTree>
    <p:extLst>
      <p:ext uri="{BB962C8B-B14F-4D97-AF65-F5344CB8AC3E}">
        <p14:creationId xmlns:p14="http://schemas.microsoft.com/office/powerpoint/2010/main" val="930971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Automating Quality Systems: A guide to the design and implementation of automated quality systems in manufacturing, J.D.T. </a:t>
            </a:r>
            <a:r>
              <a:rPr lang="en-US" dirty="0" err="1"/>
              <a:t>Tannock</a:t>
            </a:r>
            <a:endParaRPr lang="en-US" dirty="0"/>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13</a:t>
            </a:fld>
            <a:endParaRPr lang="en-US"/>
          </a:p>
        </p:txBody>
      </p:sp>
    </p:spTree>
    <p:extLst>
      <p:ext uri="{BB962C8B-B14F-4D97-AF65-F5344CB8AC3E}">
        <p14:creationId xmlns:p14="http://schemas.microsoft.com/office/powerpoint/2010/main" val="277627336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cstate="hq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cstate="hq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07-Sep-20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3674088"/>
            <a:ext cx="8950284" cy="1305161"/>
          </a:xfrm>
        </p:spPr>
        <p:txBody>
          <a:bodyPr/>
          <a:lstStyle/>
          <a:p>
            <a:r>
              <a:rPr lang="en-US" sz="2400" dirty="0">
                <a:solidFill>
                  <a:srgbClr val="002060"/>
                </a:solidFill>
              </a:rPr>
              <a:t>Automated Quality Report Concept</a:t>
            </a:r>
          </a:p>
        </p:txBody>
      </p:sp>
      <p:sp>
        <p:nvSpPr>
          <p:cNvPr id="4" name="Title 1"/>
          <p:cNvSpPr txBox="1">
            <a:spLocks/>
          </p:cNvSpPr>
          <p:nvPr/>
        </p:nvSpPr>
        <p:spPr>
          <a:xfrm>
            <a:off x="1356177" y="2006690"/>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sz="3200" dirty="0">
                <a:solidFill>
                  <a:srgbClr val="002060"/>
                </a:solidFill>
              </a:rPr>
              <a:t>Module 3: Automated Quality Report System</a:t>
            </a:r>
            <a:endParaRPr lang="en-US" sz="3200" dirty="0">
              <a:solidFill>
                <a:srgbClr val="00206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5E2D-6B58-473E-A744-6FCC7B33C5E6}"/>
              </a:ext>
            </a:extLst>
          </p:cNvPr>
          <p:cNvSpPr>
            <a:spLocks noGrp="1"/>
          </p:cNvSpPr>
          <p:nvPr>
            <p:ph type="title"/>
          </p:nvPr>
        </p:nvSpPr>
        <p:spPr/>
        <p:txBody>
          <a:bodyPr/>
          <a:lstStyle/>
          <a:p>
            <a:r>
              <a:rPr lang="en-US" dirty="0"/>
              <a:t>Requirements for the Quality Database</a:t>
            </a:r>
          </a:p>
        </p:txBody>
      </p:sp>
      <p:sp>
        <p:nvSpPr>
          <p:cNvPr id="4" name="Content Placeholder 2">
            <a:extLst>
              <a:ext uri="{FF2B5EF4-FFF2-40B4-BE49-F238E27FC236}">
                <a16:creationId xmlns:a16="http://schemas.microsoft.com/office/drawing/2014/main" id="{B75289D0-0749-48AE-987E-7D006F479EF9}"/>
              </a:ext>
            </a:extLst>
          </p:cNvPr>
          <p:cNvSpPr>
            <a:spLocks noGrp="1"/>
          </p:cNvSpPr>
          <p:nvPr>
            <p:ph idx="1"/>
          </p:nvPr>
        </p:nvSpPr>
        <p:spPr>
          <a:xfrm>
            <a:off x="475814" y="1693703"/>
            <a:ext cx="11229516" cy="4303509"/>
          </a:xfrm>
        </p:spPr>
        <p:txBody>
          <a:bodyPr>
            <a:normAutofit/>
          </a:bodyPr>
          <a:lstStyle/>
          <a:p>
            <a:pPr marL="0" indent="0">
              <a:buNone/>
            </a:pPr>
            <a:r>
              <a:rPr lang="en-US" sz="2400" dirty="0"/>
              <a:t>There is often a gap in understanding between the potential users and the analyst.</a:t>
            </a:r>
          </a:p>
          <a:p>
            <a:pPr marL="0" indent="0">
              <a:buNone/>
            </a:pPr>
            <a:endParaRPr lang="en-US" sz="2400" dirty="0"/>
          </a:p>
          <a:p>
            <a:pPr marL="0" indent="0">
              <a:buNone/>
            </a:pPr>
            <a:r>
              <a:rPr lang="en-US" sz="2400" dirty="0"/>
              <a:t>Analyst: understands the abilities of the database software, but not the specialist knowledge of the users.</a:t>
            </a:r>
          </a:p>
          <a:p>
            <a:pPr marL="0" indent="0">
              <a:buNone/>
            </a:pPr>
            <a:r>
              <a:rPr lang="en-US" sz="2400" dirty="0"/>
              <a:t>Users: cannot relate their quality systems knowledge to the potential capabilities of the software.</a:t>
            </a:r>
          </a:p>
          <a:p>
            <a:pPr marL="0" indent="0">
              <a:buNone/>
            </a:pPr>
            <a:endParaRPr lang="en-US" sz="2400" dirty="0"/>
          </a:p>
          <a:p>
            <a:pPr marL="0" indent="0">
              <a:buNone/>
            </a:pPr>
            <a:r>
              <a:rPr lang="en-US" sz="2400" dirty="0"/>
              <a:t>By working with an initial prototype, they will gain an improved understanding of the possible, on which they can base requests for changes and enhancements.</a:t>
            </a:r>
          </a:p>
        </p:txBody>
      </p:sp>
    </p:spTree>
    <p:extLst>
      <p:ext uri="{BB962C8B-B14F-4D97-AF65-F5344CB8AC3E}">
        <p14:creationId xmlns:p14="http://schemas.microsoft.com/office/powerpoint/2010/main" val="297977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297C5-9AF3-4840-8D52-04DD689D2864}"/>
              </a:ext>
            </a:extLst>
          </p:cNvPr>
          <p:cNvSpPr>
            <a:spLocks noGrp="1"/>
          </p:cNvSpPr>
          <p:nvPr>
            <p:ph type="title"/>
          </p:nvPr>
        </p:nvSpPr>
        <p:spPr/>
        <p:txBody>
          <a:bodyPr/>
          <a:lstStyle/>
          <a:p>
            <a:r>
              <a:rPr lang="en-US" dirty="0"/>
              <a:t>The functions of a quality database</a:t>
            </a:r>
          </a:p>
        </p:txBody>
      </p:sp>
      <p:sp>
        <p:nvSpPr>
          <p:cNvPr id="64" name="TextBox 63">
            <a:extLst>
              <a:ext uri="{FF2B5EF4-FFF2-40B4-BE49-F238E27FC236}">
                <a16:creationId xmlns:a16="http://schemas.microsoft.com/office/drawing/2014/main" id="{51A212FB-C940-4B89-AE08-9D63E3FE053F}"/>
              </a:ext>
            </a:extLst>
          </p:cNvPr>
          <p:cNvSpPr txBox="1"/>
          <p:nvPr/>
        </p:nvSpPr>
        <p:spPr>
          <a:xfrm>
            <a:off x="474911" y="5846753"/>
            <a:ext cx="2032351" cy="369332"/>
          </a:xfrm>
          <a:prstGeom prst="rect">
            <a:avLst/>
          </a:prstGeom>
          <a:noFill/>
        </p:spPr>
        <p:txBody>
          <a:bodyPr wrap="none" rtlCol="0">
            <a:spAutoFit/>
          </a:bodyPr>
          <a:lstStyle/>
          <a:p>
            <a:r>
              <a:rPr lang="en-US" dirty="0"/>
              <a:t>Automated systems</a:t>
            </a:r>
          </a:p>
        </p:txBody>
      </p:sp>
      <p:grpSp>
        <p:nvGrpSpPr>
          <p:cNvPr id="79" name="Group 78">
            <a:extLst>
              <a:ext uri="{FF2B5EF4-FFF2-40B4-BE49-F238E27FC236}">
                <a16:creationId xmlns:a16="http://schemas.microsoft.com/office/drawing/2014/main" id="{0A5EA5A3-0FEE-40A9-9F01-2AB36F1E41F0}"/>
              </a:ext>
            </a:extLst>
          </p:cNvPr>
          <p:cNvGrpSpPr/>
          <p:nvPr/>
        </p:nvGrpSpPr>
        <p:grpSpPr>
          <a:xfrm>
            <a:off x="364700" y="1476992"/>
            <a:ext cx="11555425" cy="4554427"/>
            <a:chOff x="364700" y="1476992"/>
            <a:chExt cx="11555425" cy="4554427"/>
          </a:xfrm>
        </p:grpSpPr>
        <p:sp>
          <p:nvSpPr>
            <p:cNvPr id="4" name="TextBox 3">
              <a:extLst>
                <a:ext uri="{FF2B5EF4-FFF2-40B4-BE49-F238E27FC236}">
                  <a16:creationId xmlns:a16="http://schemas.microsoft.com/office/drawing/2014/main" id="{0724273D-DB46-4C18-99FA-4B732037E7EF}"/>
                </a:ext>
              </a:extLst>
            </p:cNvPr>
            <p:cNvSpPr txBox="1"/>
            <p:nvPr/>
          </p:nvSpPr>
          <p:spPr>
            <a:xfrm>
              <a:off x="770021" y="2037347"/>
              <a:ext cx="1453411" cy="923330"/>
            </a:xfrm>
            <a:prstGeom prst="rect">
              <a:avLst/>
            </a:prstGeom>
            <a:noFill/>
            <a:ln>
              <a:solidFill>
                <a:schemeClr val="tx1"/>
              </a:solidFill>
            </a:ln>
          </p:spPr>
          <p:txBody>
            <a:bodyPr wrap="none" rtlCol="0">
              <a:spAutoFit/>
            </a:bodyPr>
            <a:lstStyle/>
            <a:p>
              <a:r>
                <a:rPr lang="en-US" dirty="0"/>
                <a:t>Maintain</a:t>
              </a:r>
            </a:p>
            <a:p>
              <a:r>
                <a:rPr lang="en-US" dirty="0"/>
                <a:t>Quality</a:t>
              </a:r>
            </a:p>
            <a:p>
              <a:r>
                <a:rPr lang="en-US" dirty="0"/>
                <a:t>specifications</a:t>
              </a:r>
            </a:p>
          </p:txBody>
        </p:sp>
        <p:sp>
          <p:nvSpPr>
            <p:cNvPr id="6" name="TextBox 5">
              <a:extLst>
                <a:ext uri="{FF2B5EF4-FFF2-40B4-BE49-F238E27FC236}">
                  <a16:creationId xmlns:a16="http://schemas.microsoft.com/office/drawing/2014/main" id="{C24166AA-278C-467B-A9E2-D9F2E9907165}"/>
                </a:ext>
              </a:extLst>
            </p:cNvPr>
            <p:cNvSpPr txBox="1"/>
            <p:nvPr/>
          </p:nvSpPr>
          <p:spPr>
            <a:xfrm>
              <a:off x="3007896" y="3056929"/>
              <a:ext cx="1630831" cy="923330"/>
            </a:xfrm>
            <a:prstGeom prst="rect">
              <a:avLst/>
            </a:prstGeom>
            <a:noFill/>
            <a:ln>
              <a:solidFill>
                <a:schemeClr val="tx1"/>
              </a:solidFill>
            </a:ln>
          </p:spPr>
          <p:txBody>
            <a:bodyPr wrap="none" rtlCol="0">
              <a:spAutoFit/>
            </a:bodyPr>
            <a:lstStyle/>
            <a:p>
              <a:r>
                <a:rPr lang="en-US" dirty="0"/>
                <a:t>Receive</a:t>
              </a:r>
            </a:p>
            <a:p>
              <a:r>
                <a:rPr lang="en-US" dirty="0"/>
                <a:t>Correlate batch</a:t>
              </a:r>
            </a:p>
            <a:p>
              <a:r>
                <a:rPr lang="en-US" dirty="0"/>
                <a:t>data</a:t>
              </a:r>
            </a:p>
          </p:txBody>
        </p:sp>
        <p:sp>
          <p:nvSpPr>
            <p:cNvPr id="8" name="TextBox 7">
              <a:extLst>
                <a:ext uri="{FF2B5EF4-FFF2-40B4-BE49-F238E27FC236}">
                  <a16:creationId xmlns:a16="http://schemas.microsoft.com/office/drawing/2014/main" id="{24667678-E975-41FB-9EF1-6404509B0DE3}"/>
                </a:ext>
              </a:extLst>
            </p:cNvPr>
            <p:cNvSpPr txBox="1"/>
            <p:nvPr/>
          </p:nvSpPr>
          <p:spPr>
            <a:xfrm>
              <a:off x="5713548" y="3942880"/>
              <a:ext cx="1622945" cy="923330"/>
            </a:xfrm>
            <a:prstGeom prst="rect">
              <a:avLst/>
            </a:prstGeom>
            <a:noFill/>
            <a:ln>
              <a:solidFill>
                <a:schemeClr val="tx1"/>
              </a:solidFill>
            </a:ln>
          </p:spPr>
          <p:txBody>
            <a:bodyPr wrap="none" rtlCol="0">
              <a:spAutoFit/>
            </a:bodyPr>
            <a:lstStyle/>
            <a:p>
              <a:r>
                <a:rPr lang="en-US" dirty="0"/>
                <a:t>Receive and</a:t>
              </a:r>
            </a:p>
            <a:p>
              <a:r>
                <a:rPr lang="en-US" dirty="0"/>
                <a:t>Correlate other</a:t>
              </a:r>
            </a:p>
            <a:p>
              <a:r>
                <a:rPr lang="en-US" dirty="0"/>
                <a:t>QA data</a:t>
              </a:r>
            </a:p>
          </p:txBody>
        </p:sp>
        <p:sp>
          <p:nvSpPr>
            <p:cNvPr id="10" name="TextBox 9">
              <a:extLst>
                <a:ext uri="{FF2B5EF4-FFF2-40B4-BE49-F238E27FC236}">
                  <a16:creationId xmlns:a16="http://schemas.microsoft.com/office/drawing/2014/main" id="{207E938A-EF70-4DC3-BA57-BFB9A3CD6F83}"/>
                </a:ext>
              </a:extLst>
            </p:cNvPr>
            <p:cNvSpPr txBox="1"/>
            <p:nvPr/>
          </p:nvSpPr>
          <p:spPr>
            <a:xfrm>
              <a:off x="8331104" y="4885886"/>
              <a:ext cx="1370375" cy="923330"/>
            </a:xfrm>
            <a:prstGeom prst="rect">
              <a:avLst/>
            </a:prstGeom>
            <a:noFill/>
            <a:ln>
              <a:solidFill>
                <a:schemeClr val="tx1"/>
              </a:solidFill>
            </a:ln>
          </p:spPr>
          <p:txBody>
            <a:bodyPr wrap="none" rtlCol="0">
              <a:spAutoFit/>
            </a:bodyPr>
            <a:lstStyle/>
            <a:p>
              <a:r>
                <a:rPr lang="en-US" dirty="0"/>
                <a:t>Analyze and </a:t>
              </a:r>
            </a:p>
            <a:p>
              <a:r>
                <a:rPr lang="en-US" dirty="0"/>
                <a:t>generate </a:t>
              </a:r>
            </a:p>
            <a:p>
              <a:r>
                <a:rPr lang="en-US" dirty="0"/>
                <a:t>reports</a:t>
              </a:r>
            </a:p>
          </p:txBody>
        </p:sp>
        <p:sp>
          <p:nvSpPr>
            <p:cNvPr id="11" name="TextBox 10">
              <a:extLst>
                <a:ext uri="{FF2B5EF4-FFF2-40B4-BE49-F238E27FC236}">
                  <a16:creationId xmlns:a16="http://schemas.microsoft.com/office/drawing/2014/main" id="{D1EB3A02-9FA2-456F-9D39-46506A6E2E92}"/>
                </a:ext>
              </a:extLst>
            </p:cNvPr>
            <p:cNvSpPr txBox="1"/>
            <p:nvPr/>
          </p:nvSpPr>
          <p:spPr>
            <a:xfrm>
              <a:off x="2807368" y="2173883"/>
              <a:ext cx="859531" cy="646331"/>
            </a:xfrm>
            <a:prstGeom prst="rect">
              <a:avLst/>
            </a:prstGeom>
            <a:noFill/>
          </p:spPr>
          <p:txBody>
            <a:bodyPr wrap="none" rtlCol="0">
              <a:spAutoFit/>
            </a:bodyPr>
            <a:lstStyle/>
            <a:p>
              <a:r>
                <a:rPr lang="en-US" dirty="0"/>
                <a:t>Quality</a:t>
              </a:r>
            </a:p>
            <a:p>
              <a:r>
                <a:rPr lang="en-US" dirty="0"/>
                <a:t>Specs.</a:t>
              </a:r>
            </a:p>
          </p:txBody>
        </p:sp>
        <p:sp>
          <p:nvSpPr>
            <p:cNvPr id="13" name="TextBox 12">
              <a:extLst>
                <a:ext uri="{FF2B5EF4-FFF2-40B4-BE49-F238E27FC236}">
                  <a16:creationId xmlns:a16="http://schemas.microsoft.com/office/drawing/2014/main" id="{B03EE700-5B66-4A8C-9D94-3FEC40DAFE6E}"/>
                </a:ext>
              </a:extLst>
            </p:cNvPr>
            <p:cNvSpPr txBox="1"/>
            <p:nvPr/>
          </p:nvSpPr>
          <p:spPr>
            <a:xfrm>
              <a:off x="4912492" y="2507569"/>
              <a:ext cx="1077090" cy="923330"/>
            </a:xfrm>
            <a:prstGeom prst="rect">
              <a:avLst/>
            </a:prstGeom>
            <a:noFill/>
          </p:spPr>
          <p:txBody>
            <a:bodyPr wrap="none" rtlCol="0">
              <a:spAutoFit/>
            </a:bodyPr>
            <a:lstStyle/>
            <a:p>
              <a:r>
                <a:rPr lang="en-US" dirty="0"/>
                <a:t>Quality</a:t>
              </a:r>
            </a:p>
            <a:p>
              <a:r>
                <a:rPr lang="en-US" dirty="0"/>
                <a:t>Summary</a:t>
              </a:r>
            </a:p>
            <a:p>
              <a:r>
                <a:rPr lang="en-US" dirty="0"/>
                <a:t>tables</a:t>
              </a:r>
            </a:p>
          </p:txBody>
        </p:sp>
        <p:sp>
          <p:nvSpPr>
            <p:cNvPr id="15" name="TextBox 14">
              <a:extLst>
                <a:ext uri="{FF2B5EF4-FFF2-40B4-BE49-F238E27FC236}">
                  <a16:creationId xmlns:a16="http://schemas.microsoft.com/office/drawing/2014/main" id="{89ADD5F8-951C-4146-8B88-69C7B0F21DF9}"/>
                </a:ext>
              </a:extLst>
            </p:cNvPr>
            <p:cNvSpPr txBox="1"/>
            <p:nvPr/>
          </p:nvSpPr>
          <p:spPr>
            <a:xfrm>
              <a:off x="7580322" y="3451779"/>
              <a:ext cx="957313" cy="923330"/>
            </a:xfrm>
            <a:prstGeom prst="rect">
              <a:avLst/>
            </a:prstGeom>
            <a:noFill/>
          </p:spPr>
          <p:txBody>
            <a:bodyPr wrap="none" rtlCol="0">
              <a:spAutoFit/>
            </a:bodyPr>
            <a:lstStyle/>
            <a:p>
              <a:r>
                <a:rPr lang="en-US" dirty="0"/>
                <a:t>Supplier</a:t>
              </a:r>
            </a:p>
            <a:p>
              <a:r>
                <a:rPr lang="en-US" dirty="0"/>
                <a:t>Quality</a:t>
              </a:r>
            </a:p>
            <a:p>
              <a:r>
                <a:rPr lang="en-US" dirty="0"/>
                <a:t>tables</a:t>
              </a:r>
            </a:p>
          </p:txBody>
        </p:sp>
        <p:sp>
          <p:nvSpPr>
            <p:cNvPr id="17" name="TextBox 16">
              <a:extLst>
                <a:ext uri="{FF2B5EF4-FFF2-40B4-BE49-F238E27FC236}">
                  <a16:creationId xmlns:a16="http://schemas.microsoft.com/office/drawing/2014/main" id="{17A73F9D-FB62-4FD4-AD5D-30CCD50139A3}"/>
                </a:ext>
              </a:extLst>
            </p:cNvPr>
            <p:cNvSpPr txBox="1"/>
            <p:nvPr/>
          </p:nvSpPr>
          <p:spPr>
            <a:xfrm>
              <a:off x="10226841" y="4742676"/>
              <a:ext cx="1693284" cy="1200329"/>
            </a:xfrm>
            <a:prstGeom prst="rect">
              <a:avLst/>
            </a:prstGeom>
            <a:noFill/>
          </p:spPr>
          <p:txBody>
            <a:bodyPr wrap="none" rtlCol="0">
              <a:spAutoFit/>
            </a:bodyPr>
            <a:lstStyle/>
            <a:p>
              <a:r>
                <a:rPr lang="en-US" dirty="0"/>
                <a:t>Process quality</a:t>
              </a:r>
            </a:p>
            <a:p>
              <a:r>
                <a:rPr lang="en-US" dirty="0"/>
                <a:t>reports</a:t>
              </a:r>
            </a:p>
            <a:p>
              <a:r>
                <a:rPr lang="en-US" dirty="0"/>
                <a:t>Supplier reports</a:t>
              </a:r>
            </a:p>
            <a:p>
              <a:r>
                <a:rPr lang="en-US" dirty="0"/>
                <a:t>Quality reports</a:t>
              </a:r>
            </a:p>
          </p:txBody>
        </p:sp>
        <p:sp>
          <p:nvSpPr>
            <p:cNvPr id="19" name="TextBox 18">
              <a:extLst>
                <a:ext uri="{FF2B5EF4-FFF2-40B4-BE49-F238E27FC236}">
                  <a16:creationId xmlns:a16="http://schemas.microsoft.com/office/drawing/2014/main" id="{B436E2B4-BE57-4064-93C9-C12DFF2AA502}"/>
                </a:ext>
              </a:extLst>
            </p:cNvPr>
            <p:cNvSpPr txBox="1"/>
            <p:nvPr/>
          </p:nvSpPr>
          <p:spPr>
            <a:xfrm>
              <a:off x="1838294" y="4266045"/>
              <a:ext cx="1665521" cy="1200329"/>
            </a:xfrm>
            <a:prstGeom prst="rect">
              <a:avLst/>
            </a:prstGeom>
            <a:noFill/>
          </p:spPr>
          <p:txBody>
            <a:bodyPr wrap="none" rtlCol="0">
              <a:spAutoFit/>
            </a:bodyPr>
            <a:lstStyle/>
            <a:p>
              <a:r>
                <a:rPr lang="en-US" dirty="0"/>
                <a:t>Incoming goods</a:t>
              </a:r>
            </a:p>
            <a:p>
              <a:r>
                <a:rPr lang="en-US" dirty="0"/>
                <a:t>quality report</a:t>
              </a:r>
            </a:p>
            <a:p>
              <a:r>
                <a:rPr lang="en-US" dirty="0"/>
                <a:t>Reject product </a:t>
              </a:r>
            </a:p>
            <a:p>
              <a:r>
                <a:rPr lang="en-US" dirty="0"/>
                <a:t>reports</a:t>
              </a:r>
            </a:p>
          </p:txBody>
        </p:sp>
        <p:sp>
          <p:nvSpPr>
            <p:cNvPr id="21" name="TextBox 20">
              <a:extLst>
                <a:ext uri="{FF2B5EF4-FFF2-40B4-BE49-F238E27FC236}">
                  <a16:creationId xmlns:a16="http://schemas.microsoft.com/office/drawing/2014/main" id="{574541B9-769C-484E-93E5-6B1661C7D2EB}"/>
                </a:ext>
              </a:extLst>
            </p:cNvPr>
            <p:cNvSpPr txBox="1"/>
            <p:nvPr/>
          </p:nvSpPr>
          <p:spPr>
            <a:xfrm>
              <a:off x="1792288" y="3062303"/>
              <a:ext cx="878767" cy="923330"/>
            </a:xfrm>
            <a:prstGeom prst="rect">
              <a:avLst/>
            </a:prstGeom>
            <a:noFill/>
          </p:spPr>
          <p:txBody>
            <a:bodyPr wrap="none" rtlCol="0">
              <a:spAutoFit/>
            </a:bodyPr>
            <a:lstStyle/>
            <a:p>
              <a:r>
                <a:rPr lang="en-US" dirty="0"/>
                <a:t>Batch </a:t>
              </a:r>
            </a:p>
            <a:p>
              <a:r>
                <a:rPr lang="en-US" dirty="0"/>
                <a:t>quality </a:t>
              </a:r>
            </a:p>
            <a:p>
              <a:r>
                <a:rPr lang="en-US" dirty="0"/>
                <a:t>reports</a:t>
              </a:r>
            </a:p>
          </p:txBody>
        </p:sp>
        <p:sp>
          <p:nvSpPr>
            <p:cNvPr id="23" name="TextBox 22">
              <a:extLst>
                <a:ext uri="{FF2B5EF4-FFF2-40B4-BE49-F238E27FC236}">
                  <a16:creationId xmlns:a16="http://schemas.microsoft.com/office/drawing/2014/main" id="{AA8CEBB2-DC5C-46A6-9857-5711EFEF5DF1}"/>
                </a:ext>
              </a:extLst>
            </p:cNvPr>
            <p:cNvSpPr txBox="1"/>
            <p:nvPr/>
          </p:nvSpPr>
          <p:spPr>
            <a:xfrm>
              <a:off x="6989412" y="4971548"/>
              <a:ext cx="886974" cy="646331"/>
            </a:xfrm>
            <a:prstGeom prst="rect">
              <a:avLst/>
            </a:prstGeom>
            <a:noFill/>
          </p:spPr>
          <p:txBody>
            <a:bodyPr wrap="none" rtlCol="0">
              <a:spAutoFit/>
            </a:bodyPr>
            <a:lstStyle/>
            <a:p>
              <a:r>
                <a:rPr lang="en-US" dirty="0"/>
                <a:t>QA info</a:t>
              </a:r>
            </a:p>
            <a:p>
              <a:r>
                <a:rPr lang="en-US" dirty="0"/>
                <a:t>tables</a:t>
              </a:r>
            </a:p>
          </p:txBody>
        </p:sp>
        <p:cxnSp>
          <p:nvCxnSpPr>
            <p:cNvPr id="25" name="Connector: Elbow 24">
              <a:extLst>
                <a:ext uri="{FF2B5EF4-FFF2-40B4-BE49-F238E27FC236}">
                  <a16:creationId xmlns:a16="http://schemas.microsoft.com/office/drawing/2014/main" id="{3D6EF44D-FA56-4A45-9AE1-938E0985B054}"/>
                </a:ext>
              </a:extLst>
            </p:cNvPr>
            <p:cNvCxnSpPr>
              <a:stCxn id="21" idx="3"/>
              <a:endCxn id="6" idx="1"/>
            </p:cNvCxnSpPr>
            <p:nvPr/>
          </p:nvCxnSpPr>
          <p:spPr>
            <a:xfrm flipV="1">
              <a:off x="2671055" y="3518594"/>
              <a:ext cx="336841" cy="5374"/>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256ABDC4-4550-4135-AFAC-F8CBBBC0A7A3}"/>
                </a:ext>
              </a:extLst>
            </p:cNvPr>
            <p:cNvCxnSpPr>
              <a:cxnSpLocks/>
              <a:stCxn id="19" idx="3"/>
              <a:endCxn id="8" idx="1"/>
            </p:cNvCxnSpPr>
            <p:nvPr/>
          </p:nvCxnSpPr>
          <p:spPr>
            <a:xfrm flipV="1">
              <a:off x="3503815" y="4404545"/>
              <a:ext cx="2209733" cy="461665"/>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8E2F8776-8A2C-45F0-81F0-590025FFC40F}"/>
                </a:ext>
              </a:extLst>
            </p:cNvPr>
            <p:cNvCxnSpPr>
              <a:cxnSpLocks/>
              <a:stCxn id="4" idx="3"/>
              <a:endCxn id="11" idx="1"/>
            </p:cNvCxnSpPr>
            <p:nvPr/>
          </p:nvCxnSpPr>
          <p:spPr>
            <a:xfrm flipV="1">
              <a:off x="2223432" y="2497049"/>
              <a:ext cx="583936" cy="1963"/>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94BFD5DC-8C9A-46A4-9B51-7250F64D9E33}"/>
                </a:ext>
              </a:extLst>
            </p:cNvPr>
            <p:cNvCxnSpPr>
              <a:cxnSpLocks/>
              <a:stCxn id="6" idx="3"/>
            </p:cNvCxnSpPr>
            <p:nvPr/>
          </p:nvCxnSpPr>
          <p:spPr>
            <a:xfrm>
              <a:off x="4638727" y="3518594"/>
              <a:ext cx="3692377" cy="2195537"/>
            </a:xfrm>
            <a:prstGeom prst="bentConnector3">
              <a:avLst>
                <a:gd name="adj1" fmla="val 1785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CAECEA3F-A037-479B-9BBA-BA39F2009B8E}"/>
                </a:ext>
              </a:extLst>
            </p:cNvPr>
            <p:cNvCxnSpPr>
              <a:cxnSpLocks/>
              <a:stCxn id="8" idx="3"/>
            </p:cNvCxnSpPr>
            <p:nvPr/>
          </p:nvCxnSpPr>
          <p:spPr>
            <a:xfrm>
              <a:off x="7336493" y="4404545"/>
              <a:ext cx="994611" cy="650327"/>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F272C788-DDF6-49F7-96F9-0B987545D8DC}"/>
                </a:ext>
              </a:extLst>
            </p:cNvPr>
            <p:cNvCxnSpPr>
              <a:cxnSpLocks/>
              <a:stCxn id="10" idx="3"/>
              <a:endCxn id="17" idx="1"/>
            </p:cNvCxnSpPr>
            <p:nvPr/>
          </p:nvCxnSpPr>
          <p:spPr>
            <a:xfrm flipV="1">
              <a:off x="9701479" y="5342841"/>
              <a:ext cx="525362" cy="4710"/>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3F7E849-EF4A-4502-ADE1-B2F7F5D67510}"/>
                </a:ext>
              </a:extLst>
            </p:cNvPr>
            <p:cNvSpPr txBox="1"/>
            <p:nvPr/>
          </p:nvSpPr>
          <p:spPr>
            <a:xfrm>
              <a:off x="1865432" y="1476992"/>
              <a:ext cx="2360903" cy="369332"/>
            </a:xfrm>
            <a:prstGeom prst="rect">
              <a:avLst/>
            </a:prstGeom>
            <a:noFill/>
          </p:spPr>
          <p:txBody>
            <a:bodyPr wrap="none" rtlCol="0">
              <a:spAutoFit/>
            </a:bodyPr>
            <a:lstStyle/>
            <a:p>
              <a:r>
                <a:rPr lang="en-US" dirty="0"/>
                <a:t>Database configuration</a:t>
              </a:r>
            </a:p>
          </p:txBody>
        </p:sp>
        <p:sp>
          <p:nvSpPr>
            <p:cNvPr id="45" name="TextBox 44">
              <a:extLst>
                <a:ext uri="{FF2B5EF4-FFF2-40B4-BE49-F238E27FC236}">
                  <a16:creationId xmlns:a16="http://schemas.microsoft.com/office/drawing/2014/main" id="{91CA9992-5984-414F-A472-7FCB2CF48C05}"/>
                </a:ext>
              </a:extLst>
            </p:cNvPr>
            <p:cNvSpPr txBox="1"/>
            <p:nvPr/>
          </p:nvSpPr>
          <p:spPr>
            <a:xfrm>
              <a:off x="364700" y="1492647"/>
              <a:ext cx="1500732" cy="369332"/>
            </a:xfrm>
            <a:prstGeom prst="rect">
              <a:avLst/>
            </a:prstGeom>
            <a:noFill/>
          </p:spPr>
          <p:txBody>
            <a:bodyPr wrap="none" rtlCol="0">
              <a:spAutoFit/>
            </a:bodyPr>
            <a:lstStyle/>
            <a:p>
              <a:r>
                <a:rPr lang="en-US" dirty="0"/>
                <a:t>Quality Specs.</a:t>
              </a:r>
            </a:p>
          </p:txBody>
        </p:sp>
        <p:cxnSp>
          <p:nvCxnSpPr>
            <p:cNvPr id="47" name="Connector: Elbow 46">
              <a:extLst>
                <a:ext uri="{FF2B5EF4-FFF2-40B4-BE49-F238E27FC236}">
                  <a16:creationId xmlns:a16="http://schemas.microsoft.com/office/drawing/2014/main" id="{063E7C16-007D-4A98-91CE-E8A3182B448B}"/>
                </a:ext>
              </a:extLst>
            </p:cNvPr>
            <p:cNvCxnSpPr>
              <a:cxnSpLocks/>
              <a:stCxn id="45" idx="2"/>
            </p:cNvCxnSpPr>
            <p:nvPr/>
          </p:nvCxnSpPr>
          <p:spPr>
            <a:xfrm rot="5400000">
              <a:off x="1037094" y="1939951"/>
              <a:ext cx="155944" cy="12700"/>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228A3AEF-36DF-4CBE-A415-B7F9B7028669}"/>
                </a:ext>
              </a:extLst>
            </p:cNvPr>
            <p:cNvCxnSpPr>
              <a:cxnSpLocks/>
              <a:stCxn id="43" idx="2"/>
              <a:endCxn id="4" idx="0"/>
            </p:cNvCxnSpPr>
            <p:nvPr/>
          </p:nvCxnSpPr>
          <p:spPr>
            <a:xfrm rot="5400000">
              <a:off x="2175795" y="1167257"/>
              <a:ext cx="191023" cy="1549157"/>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D8A38857-E0BD-4D06-9FE9-C410812F7068}"/>
                </a:ext>
              </a:extLst>
            </p:cNvPr>
            <p:cNvCxnSpPr>
              <a:stCxn id="43" idx="2"/>
            </p:cNvCxnSpPr>
            <p:nvPr/>
          </p:nvCxnSpPr>
          <p:spPr>
            <a:xfrm rot="16200000" flipH="1">
              <a:off x="2873142" y="2019065"/>
              <a:ext cx="1122911" cy="777427"/>
            </a:xfrm>
            <a:prstGeom prst="bentConnector3">
              <a:avLst>
                <a:gd name="adj1" fmla="val 857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4F1E51D5-6FC1-4A32-9F57-F7B43AD38BEC}"/>
                </a:ext>
              </a:extLst>
            </p:cNvPr>
            <p:cNvCxnSpPr>
              <a:stCxn id="43" idx="2"/>
              <a:endCxn id="8" idx="0"/>
            </p:cNvCxnSpPr>
            <p:nvPr/>
          </p:nvCxnSpPr>
          <p:spPr>
            <a:xfrm rot="16200000" flipH="1">
              <a:off x="3737174" y="1155033"/>
              <a:ext cx="2096556" cy="3479137"/>
            </a:xfrm>
            <a:prstGeom prst="bentConnector3">
              <a:avLst>
                <a:gd name="adj1" fmla="val 409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5885CCB1-201D-4489-AD81-2CEB1F9A043F}"/>
                </a:ext>
              </a:extLst>
            </p:cNvPr>
            <p:cNvCxnSpPr>
              <a:stCxn id="43" idx="2"/>
              <a:endCxn id="10" idx="0"/>
            </p:cNvCxnSpPr>
            <p:nvPr/>
          </p:nvCxnSpPr>
          <p:spPr>
            <a:xfrm rot="16200000" flipH="1">
              <a:off x="4511307" y="380901"/>
              <a:ext cx="3039562" cy="5970408"/>
            </a:xfrm>
            <a:prstGeom prst="bentConnector3">
              <a:avLst>
                <a:gd name="adj1" fmla="val 25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B348EFA5-D36C-46C3-88D8-F80241A910A5}"/>
                </a:ext>
              </a:extLst>
            </p:cNvPr>
            <p:cNvCxnSpPr>
              <a:stCxn id="64" idx="0"/>
              <a:endCxn id="4" idx="2"/>
            </p:cNvCxnSpPr>
            <p:nvPr/>
          </p:nvCxnSpPr>
          <p:spPr>
            <a:xfrm rot="5400000" flipH="1" flipV="1">
              <a:off x="50869" y="4400895"/>
              <a:ext cx="2886076" cy="5640"/>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D509C163-B1A5-40D9-BF4D-635C5F5C6040}"/>
                </a:ext>
              </a:extLst>
            </p:cNvPr>
            <p:cNvCxnSpPr>
              <a:cxnSpLocks/>
              <a:stCxn id="64" idx="3"/>
              <a:endCxn id="6" idx="2"/>
            </p:cNvCxnSpPr>
            <p:nvPr/>
          </p:nvCxnSpPr>
          <p:spPr>
            <a:xfrm flipV="1">
              <a:off x="2507262" y="3980259"/>
              <a:ext cx="1316050" cy="2051160"/>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215B290C-98DF-4D6E-8812-E820E8ED2041}"/>
                </a:ext>
              </a:extLst>
            </p:cNvPr>
            <p:cNvCxnSpPr>
              <a:stCxn id="64" idx="3"/>
              <a:endCxn id="8" idx="2"/>
            </p:cNvCxnSpPr>
            <p:nvPr/>
          </p:nvCxnSpPr>
          <p:spPr>
            <a:xfrm flipV="1">
              <a:off x="2507262" y="4866210"/>
              <a:ext cx="4017759" cy="1165209"/>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199A887F-02BF-4C46-8C55-7E9B3A93AF37}"/>
                </a:ext>
              </a:extLst>
            </p:cNvPr>
            <p:cNvCxnSpPr>
              <a:stCxn id="64" idx="3"/>
              <a:endCxn id="10" idx="2"/>
            </p:cNvCxnSpPr>
            <p:nvPr/>
          </p:nvCxnSpPr>
          <p:spPr>
            <a:xfrm flipV="1">
              <a:off x="2507262" y="5809216"/>
              <a:ext cx="6509030" cy="222203"/>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AA688F3-B732-4D79-BAA6-B86387B926AF}"/>
                </a:ext>
              </a:extLst>
            </p:cNvPr>
            <p:cNvSpPr txBox="1"/>
            <p:nvPr/>
          </p:nvSpPr>
          <p:spPr>
            <a:xfrm>
              <a:off x="9266089" y="3473097"/>
              <a:ext cx="990207" cy="646331"/>
            </a:xfrm>
            <a:prstGeom prst="rect">
              <a:avLst/>
            </a:prstGeom>
            <a:noFill/>
          </p:spPr>
          <p:txBody>
            <a:bodyPr wrap="none" rtlCol="0">
              <a:spAutoFit/>
            </a:bodyPr>
            <a:lstStyle/>
            <a:p>
              <a:r>
                <a:rPr lang="en-US" dirty="0"/>
                <a:t>Report</a:t>
              </a:r>
            </a:p>
            <a:p>
              <a:r>
                <a:rPr lang="en-US" dirty="0"/>
                <a:t>requests</a:t>
              </a:r>
            </a:p>
          </p:txBody>
        </p:sp>
        <p:cxnSp>
          <p:nvCxnSpPr>
            <p:cNvPr id="78" name="Connector: Elbow 77">
              <a:extLst>
                <a:ext uri="{FF2B5EF4-FFF2-40B4-BE49-F238E27FC236}">
                  <a16:creationId xmlns:a16="http://schemas.microsoft.com/office/drawing/2014/main" id="{5833A2B6-EDAD-4595-9C7A-5E38F6A40155}"/>
                </a:ext>
              </a:extLst>
            </p:cNvPr>
            <p:cNvCxnSpPr>
              <a:stCxn id="76" idx="2"/>
            </p:cNvCxnSpPr>
            <p:nvPr/>
          </p:nvCxnSpPr>
          <p:spPr>
            <a:xfrm rot="5400000">
              <a:off x="9263691" y="4368706"/>
              <a:ext cx="746781" cy="248224"/>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9900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BBE-0803-4D28-AB4D-77167078E117}"/>
              </a:ext>
            </a:extLst>
          </p:cNvPr>
          <p:cNvSpPr>
            <a:spLocks noGrp="1"/>
          </p:cNvSpPr>
          <p:nvPr>
            <p:ph type="title"/>
          </p:nvPr>
        </p:nvSpPr>
        <p:spPr/>
        <p:txBody>
          <a:bodyPr/>
          <a:lstStyle/>
          <a:p>
            <a:r>
              <a:rPr lang="en-US" dirty="0"/>
              <a:t>Generation of quality reports</a:t>
            </a:r>
          </a:p>
        </p:txBody>
      </p:sp>
      <p:sp>
        <p:nvSpPr>
          <p:cNvPr id="3" name="Content Placeholder 2">
            <a:extLst>
              <a:ext uri="{FF2B5EF4-FFF2-40B4-BE49-F238E27FC236}">
                <a16:creationId xmlns:a16="http://schemas.microsoft.com/office/drawing/2014/main" id="{5C00CE5E-24D1-4875-962B-51C899A08EB5}"/>
              </a:ext>
            </a:extLst>
          </p:cNvPr>
          <p:cNvSpPr>
            <a:spLocks noGrp="1"/>
          </p:cNvSpPr>
          <p:nvPr>
            <p:ph idx="1"/>
          </p:nvPr>
        </p:nvSpPr>
        <p:spPr/>
        <p:txBody>
          <a:bodyPr>
            <a:normAutofit/>
          </a:bodyPr>
          <a:lstStyle/>
          <a:p>
            <a:pPr marL="0" indent="0">
              <a:buNone/>
            </a:pPr>
            <a:r>
              <a:rPr lang="en-US" sz="2400" dirty="0"/>
              <a:t>The basic manufacturing quality data supplied to the database will allow the generation of a number of reports:</a:t>
            </a:r>
          </a:p>
          <a:p>
            <a:pPr lvl="1"/>
            <a:r>
              <a:rPr lang="en-US" dirty="0"/>
              <a:t>Quality details of completed batches</a:t>
            </a:r>
          </a:p>
          <a:p>
            <a:pPr lvl="1"/>
            <a:r>
              <a:rPr lang="en-US" dirty="0"/>
              <a:t>Non-conformance details</a:t>
            </a:r>
          </a:p>
          <a:p>
            <a:pPr lvl="1"/>
            <a:r>
              <a:rPr lang="en-US" dirty="0"/>
              <a:t>Quality summaries for particular periods</a:t>
            </a:r>
          </a:p>
          <a:p>
            <a:pPr lvl="1"/>
            <a:r>
              <a:rPr lang="en-US" dirty="0"/>
              <a:t>Quality summaries for particular customers</a:t>
            </a:r>
          </a:p>
          <a:p>
            <a:pPr lvl="1"/>
            <a:r>
              <a:rPr lang="en-US" dirty="0"/>
              <a:t>Process capability indices</a:t>
            </a:r>
          </a:p>
          <a:p>
            <a:pPr lvl="1"/>
            <a:r>
              <a:rPr lang="en-US" dirty="0"/>
              <a:t>List of held batches</a:t>
            </a:r>
          </a:p>
        </p:txBody>
      </p:sp>
    </p:spTree>
    <p:extLst>
      <p:ext uri="{BB962C8B-B14F-4D97-AF65-F5344CB8AC3E}">
        <p14:creationId xmlns:p14="http://schemas.microsoft.com/office/powerpoint/2010/main" val="204688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BBE-0803-4D28-AB4D-77167078E117}"/>
              </a:ext>
            </a:extLst>
          </p:cNvPr>
          <p:cNvSpPr>
            <a:spLocks noGrp="1"/>
          </p:cNvSpPr>
          <p:nvPr>
            <p:ph type="title"/>
          </p:nvPr>
        </p:nvSpPr>
        <p:spPr/>
        <p:txBody>
          <a:bodyPr/>
          <a:lstStyle/>
          <a:p>
            <a:r>
              <a:rPr lang="en-US" dirty="0"/>
              <a:t>Generation of quality reports</a:t>
            </a:r>
          </a:p>
        </p:txBody>
      </p:sp>
      <p:pic>
        <p:nvPicPr>
          <p:cNvPr id="7" name="Picture 6">
            <a:extLst>
              <a:ext uri="{FF2B5EF4-FFF2-40B4-BE49-F238E27FC236}">
                <a16:creationId xmlns:a16="http://schemas.microsoft.com/office/drawing/2014/main" id="{29498F71-2F5E-43EB-9BD0-57B05490C2AF}"/>
              </a:ext>
            </a:extLst>
          </p:cNvPr>
          <p:cNvPicPr>
            <a:picLocks noChangeAspect="1"/>
          </p:cNvPicPr>
          <p:nvPr/>
        </p:nvPicPr>
        <p:blipFill>
          <a:blip r:embed="rId3"/>
          <a:stretch>
            <a:fillRect/>
          </a:stretch>
        </p:blipFill>
        <p:spPr>
          <a:xfrm>
            <a:off x="3225855" y="1635837"/>
            <a:ext cx="6181725" cy="3838575"/>
          </a:xfrm>
          <a:prstGeom prst="rect">
            <a:avLst/>
          </a:prstGeom>
        </p:spPr>
      </p:pic>
      <p:sp>
        <p:nvSpPr>
          <p:cNvPr id="8" name="TextBox 7">
            <a:extLst>
              <a:ext uri="{FF2B5EF4-FFF2-40B4-BE49-F238E27FC236}">
                <a16:creationId xmlns:a16="http://schemas.microsoft.com/office/drawing/2014/main" id="{20B7762D-1851-4664-A718-9D4EBD8EC348}"/>
              </a:ext>
            </a:extLst>
          </p:cNvPr>
          <p:cNvSpPr txBox="1"/>
          <p:nvPr/>
        </p:nvSpPr>
        <p:spPr>
          <a:xfrm>
            <a:off x="4745420" y="5588878"/>
            <a:ext cx="3492046" cy="369332"/>
          </a:xfrm>
          <a:prstGeom prst="rect">
            <a:avLst/>
          </a:prstGeom>
          <a:noFill/>
        </p:spPr>
        <p:txBody>
          <a:bodyPr wrap="none" rtlCol="0">
            <a:spAutoFit/>
          </a:bodyPr>
          <a:lstStyle/>
          <a:p>
            <a:r>
              <a:rPr lang="en-US" dirty="0"/>
              <a:t>Example of quality summary report</a:t>
            </a:r>
          </a:p>
        </p:txBody>
      </p:sp>
    </p:spTree>
    <p:extLst>
      <p:ext uri="{BB962C8B-B14F-4D97-AF65-F5344CB8AC3E}">
        <p14:creationId xmlns:p14="http://schemas.microsoft.com/office/powerpoint/2010/main" val="2497023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BBE-0803-4D28-AB4D-77167078E117}"/>
              </a:ext>
            </a:extLst>
          </p:cNvPr>
          <p:cNvSpPr>
            <a:spLocks noGrp="1"/>
          </p:cNvSpPr>
          <p:nvPr>
            <p:ph type="title"/>
          </p:nvPr>
        </p:nvSpPr>
        <p:spPr/>
        <p:txBody>
          <a:bodyPr/>
          <a:lstStyle/>
          <a:p>
            <a:r>
              <a:rPr lang="en-US" dirty="0"/>
              <a:t>Generation of quality reports</a:t>
            </a:r>
          </a:p>
        </p:txBody>
      </p:sp>
      <p:sp>
        <p:nvSpPr>
          <p:cNvPr id="8" name="TextBox 7">
            <a:extLst>
              <a:ext uri="{FF2B5EF4-FFF2-40B4-BE49-F238E27FC236}">
                <a16:creationId xmlns:a16="http://schemas.microsoft.com/office/drawing/2014/main" id="{20B7762D-1851-4664-A718-9D4EBD8EC348}"/>
              </a:ext>
            </a:extLst>
          </p:cNvPr>
          <p:cNvSpPr txBox="1"/>
          <p:nvPr/>
        </p:nvSpPr>
        <p:spPr>
          <a:xfrm>
            <a:off x="2198843" y="5580995"/>
            <a:ext cx="8317342" cy="369332"/>
          </a:xfrm>
          <a:prstGeom prst="rect">
            <a:avLst/>
          </a:prstGeom>
          <a:noFill/>
        </p:spPr>
        <p:txBody>
          <a:bodyPr wrap="none" rtlCol="0">
            <a:spAutoFit/>
          </a:bodyPr>
          <a:lstStyle/>
          <a:p>
            <a:r>
              <a:rPr lang="en-US" dirty="0"/>
              <a:t>Example of expanded quality summary report with statistics and capability information</a:t>
            </a:r>
          </a:p>
        </p:txBody>
      </p:sp>
      <p:pic>
        <p:nvPicPr>
          <p:cNvPr id="4" name="Picture 3">
            <a:extLst>
              <a:ext uri="{FF2B5EF4-FFF2-40B4-BE49-F238E27FC236}">
                <a16:creationId xmlns:a16="http://schemas.microsoft.com/office/drawing/2014/main" id="{E90D24BE-FE78-4370-B0A6-EE90BFBCAE05}"/>
              </a:ext>
            </a:extLst>
          </p:cNvPr>
          <p:cNvPicPr>
            <a:picLocks noChangeAspect="1"/>
          </p:cNvPicPr>
          <p:nvPr/>
        </p:nvPicPr>
        <p:blipFill>
          <a:blip r:embed="rId3"/>
          <a:stretch>
            <a:fillRect/>
          </a:stretch>
        </p:blipFill>
        <p:spPr>
          <a:xfrm>
            <a:off x="2466700" y="1687527"/>
            <a:ext cx="8049485" cy="3550528"/>
          </a:xfrm>
          <a:prstGeom prst="rect">
            <a:avLst/>
          </a:prstGeom>
        </p:spPr>
      </p:pic>
    </p:spTree>
    <p:extLst>
      <p:ext uri="{BB962C8B-B14F-4D97-AF65-F5344CB8AC3E}">
        <p14:creationId xmlns:p14="http://schemas.microsoft.com/office/powerpoint/2010/main" val="2030592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Quality Reporting</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11079014" cy="4303509"/>
          </a:xfrm>
        </p:spPr>
        <p:txBody>
          <a:bodyPr>
            <a:normAutofit/>
          </a:bodyPr>
          <a:lstStyle/>
          <a:p>
            <a:pPr marL="0" indent="0">
              <a:buNone/>
            </a:pPr>
            <a:r>
              <a:rPr lang="en-US" sz="2400" dirty="0"/>
              <a:t>Case Study#2: Automation of Quality Reports in the Aerospace Industry</a:t>
            </a:r>
          </a:p>
          <a:p>
            <a:pPr marL="0" indent="0">
              <a:buNone/>
            </a:pPr>
            <a:r>
              <a:rPr lang="en-US" sz="2400" dirty="0"/>
              <a:t>	Currently, engineers must interact with external tools to extract the data, copy it to the target document, and then reformat the data to final document’s layout. A software engineering company develops products for the European Space Agency, the National Aeronautics and Space Administration, and the Centre National </a:t>
            </a:r>
            <a:r>
              <a:rPr lang="en-US" sz="2400" dirty="0" err="1"/>
              <a:t>d’Estudes</a:t>
            </a:r>
            <a:r>
              <a:rPr lang="en-US" sz="2400" dirty="0"/>
              <a:t> </a:t>
            </a:r>
            <a:r>
              <a:rPr lang="en-US" sz="2400" dirty="0" err="1"/>
              <a:t>Spatiales</a:t>
            </a:r>
            <a:r>
              <a:rPr lang="en-US" sz="2400" dirty="0"/>
              <a:t>.</a:t>
            </a:r>
          </a:p>
          <a:p>
            <a:pPr marL="0" indent="0">
              <a:buNone/>
            </a:pPr>
            <a:endParaRPr lang="en-US" sz="2400" dirty="0"/>
          </a:p>
        </p:txBody>
      </p:sp>
      <p:pic>
        <p:nvPicPr>
          <p:cNvPr id="2052" name="Picture 4" descr="European Space Agency logo - World Summit AI Amsterdam">
            <a:extLst>
              <a:ext uri="{FF2B5EF4-FFF2-40B4-BE49-F238E27FC236}">
                <a16:creationId xmlns:a16="http://schemas.microsoft.com/office/drawing/2014/main" id="{1D75F796-A8EE-45B3-B8C6-072586010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93" y="3971525"/>
            <a:ext cx="2988897" cy="18979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NASA">
            <a:extLst>
              <a:ext uri="{FF2B5EF4-FFF2-40B4-BE49-F238E27FC236}">
                <a16:creationId xmlns:a16="http://schemas.microsoft.com/office/drawing/2014/main" id="{F3C8201D-0D11-4FFE-B511-05C71D8608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a:extLst>
              <a:ext uri="{FF2B5EF4-FFF2-40B4-BE49-F238E27FC236}">
                <a16:creationId xmlns:a16="http://schemas.microsoft.com/office/drawing/2014/main" id="{71FA7B67-E4AD-4785-8F8A-BEF03F8D9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4269" y="3752377"/>
            <a:ext cx="3367252" cy="224483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entre National d'Etudes Spatiales (CNES) | Iaf">
            <a:extLst>
              <a:ext uri="{FF2B5EF4-FFF2-40B4-BE49-F238E27FC236}">
                <a16:creationId xmlns:a16="http://schemas.microsoft.com/office/drawing/2014/main" id="{4209D53F-D3D0-43E6-B379-1FE3B7E5DE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5057" y="3971525"/>
            <a:ext cx="1790400" cy="189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58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Quality Reporting</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11079014" cy="4303509"/>
          </a:xfrm>
        </p:spPr>
        <p:txBody>
          <a:bodyPr>
            <a:normAutofit/>
          </a:bodyPr>
          <a:lstStyle/>
          <a:p>
            <a:pPr marL="0" indent="0">
              <a:buNone/>
            </a:pPr>
            <a:r>
              <a:rPr lang="en-US" sz="2400" dirty="0"/>
              <a:t>Case Study#2: Automation of Quality Reports in the Aerospace Industry</a:t>
            </a:r>
          </a:p>
          <a:p>
            <a:pPr marL="0" indent="0">
              <a:buNone/>
            </a:pPr>
            <a:r>
              <a:rPr lang="en-US" sz="2400" dirty="0"/>
              <a:t>	the development of software involves creating documents and records that communicate information about the software specifications and design, provide written descriptions of the system behavior, and document the features and decisions. </a:t>
            </a:r>
          </a:p>
          <a:p>
            <a:pPr marL="0" indent="0">
              <a:buNone/>
            </a:pPr>
            <a:r>
              <a:rPr lang="en-US" sz="2400" dirty="0"/>
              <a:t>	In the aerospace sector, specific standards impose requirements on processes, activities, and documentation. The documents must include heterogeneous data.</a:t>
            </a:r>
          </a:p>
          <a:p>
            <a:pPr marL="0" indent="0">
              <a:buNone/>
            </a:pPr>
            <a:endParaRPr lang="en-US" sz="2400" dirty="0"/>
          </a:p>
        </p:txBody>
      </p:sp>
      <p:sp>
        <p:nvSpPr>
          <p:cNvPr id="4" name="AutoShape 6" descr="NASA">
            <a:extLst>
              <a:ext uri="{FF2B5EF4-FFF2-40B4-BE49-F238E27FC236}">
                <a16:creationId xmlns:a16="http://schemas.microsoft.com/office/drawing/2014/main" id="{F3C8201D-0D11-4FFE-B511-05C71D8608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9669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Quality Reporting</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11079014" cy="4303509"/>
          </a:xfrm>
        </p:spPr>
        <p:txBody>
          <a:bodyPr>
            <a:normAutofit/>
          </a:bodyPr>
          <a:lstStyle/>
          <a:p>
            <a:pPr marL="0" indent="0">
              <a:buNone/>
            </a:pPr>
            <a:r>
              <a:rPr lang="en-US" sz="2400" dirty="0"/>
              <a:t>Case Study#2: Automation of Quality Reports in the Aerospace Industry</a:t>
            </a:r>
          </a:p>
          <a:p>
            <a:pPr marL="0" indent="0">
              <a:buNone/>
            </a:pPr>
            <a:endParaRPr lang="en-US" sz="2400" dirty="0"/>
          </a:p>
          <a:p>
            <a:pPr marL="0" indent="0">
              <a:buNone/>
            </a:pPr>
            <a:r>
              <a:rPr lang="en-US" sz="2400" dirty="0"/>
              <a:t>The final document must include</a:t>
            </a:r>
          </a:p>
          <a:p>
            <a:r>
              <a:rPr lang="en-US" sz="2400" dirty="0"/>
              <a:t>Traceability between requirements and design elements</a:t>
            </a:r>
          </a:p>
          <a:p>
            <a:r>
              <a:rPr lang="en-US" sz="2400" dirty="0"/>
              <a:t>Traceability between requirements and test cases</a:t>
            </a:r>
          </a:p>
          <a:p>
            <a:r>
              <a:rPr lang="en-US" sz="2400" dirty="0"/>
              <a:t>Results of tests and inspections</a:t>
            </a:r>
          </a:p>
          <a:p>
            <a:r>
              <a:rPr lang="en-US" sz="2400" dirty="0"/>
              <a:t>Compliance with coding rules</a:t>
            </a:r>
          </a:p>
          <a:p>
            <a:r>
              <a:rPr lang="en-US" sz="2400" dirty="0"/>
              <a:t>Software metrics</a:t>
            </a:r>
          </a:p>
          <a:p>
            <a:r>
              <a:rPr lang="en-US" sz="2400" dirty="0"/>
              <a:t>Problem status</a:t>
            </a:r>
          </a:p>
          <a:p>
            <a:pPr marL="0" indent="0">
              <a:buNone/>
            </a:pPr>
            <a:endParaRPr lang="en-US" sz="2400" dirty="0"/>
          </a:p>
        </p:txBody>
      </p:sp>
      <p:sp>
        <p:nvSpPr>
          <p:cNvPr id="4" name="AutoShape 6" descr="NASA">
            <a:extLst>
              <a:ext uri="{FF2B5EF4-FFF2-40B4-BE49-F238E27FC236}">
                <a16:creationId xmlns:a16="http://schemas.microsoft.com/office/drawing/2014/main" id="{F3C8201D-0D11-4FFE-B511-05C71D8608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25104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Quality Reporting</a:t>
            </a:r>
          </a:p>
        </p:txBody>
      </p:sp>
      <p:pic>
        <p:nvPicPr>
          <p:cNvPr id="6" name="Picture 5">
            <a:extLst>
              <a:ext uri="{FF2B5EF4-FFF2-40B4-BE49-F238E27FC236}">
                <a16:creationId xmlns:a16="http://schemas.microsoft.com/office/drawing/2014/main" id="{ED3A8CD7-678C-4205-8620-F2DB52CA15CA}"/>
              </a:ext>
            </a:extLst>
          </p:cNvPr>
          <p:cNvPicPr>
            <a:picLocks noChangeAspect="1"/>
          </p:cNvPicPr>
          <p:nvPr/>
        </p:nvPicPr>
        <p:blipFill>
          <a:blip r:embed="rId3"/>
          <a:stretch>
            <a:fillRect/>
          </a:stretch>
        </p:blipFill>
        <p:spPr>
          <a:xfrm>
            <a:off x="4195434" y="1618576"/>
            <a:ext cx="6828111" cy="4342749"/>
          </a:xfrm>
          <a:prstGeom prst="rect">
            <a:avLst/>
          </a:prstGeom>
        </p:spPr>
      </p:pic>
      <p:sp>
        <p:nvSpPr>
          <p:cNvPr id="9" name="Content Placeholder 2">
            <a:extLst>
              <a:ext uri="{FF2B5EF4-FFF2-40B4-BE49-F238E27FC236}">
                <a16:creationId xmlns:a16="http://schemas.microsoft.com/office/drawing/2014/main" id="{FD49BCA5-4375-48BD-8B96-FE5A64DAF5FA}"/>
              </a:ext>
            </a:extLst>
          </p:cNvPr>
          <p:cNvSpPr>
            <a:spLocks noGrp="1"/>
          </p:cNvSpPr>
          <p:nvPr>
            <p:ph idx="1"/>
          </p:nvPr>
        </p:nvSpPr>
        <p:spPr>
          <a:xfrm>
            <a:off x="475814" y="1693703"/>
            <a:ext cx="3481332" cy="4303509"/>
          </a:xfrm>
        </p:spPr>
        <p:txBody>
          <a:bodyPr>
            <a:normAutofit/>
          </a:bodyPr>
          <a:lstStyle/>
          <a:p>
            <a:pPr marL="0" indent="0">
              <a:buNone/>
            </a:pPr>
            <a:r>
              <a:rPr lang="en-US" sz="2400" dirty="0"/>
              <a:t>Data-management scenario: Source data for quality reports</a:t>
            </a:r>
          </a:p>
          <a:p>
            <a:pPr marL="0" indent="0">
              <a:buNone/>
            </a:pPr>
            <a:endParaRPr lang="en-US" sz="2400" dirty="0"/>
          </a:p>
        </p:txBody>
      </p:sp>
    </p:spTree>
    <p:extLst>
      <p:ext uri="{BB962C8B-B14F-4D97-AF65-F5344CB8AC3E}">
        <p14:creationId xmlns:p14="http://schemas.microsoft.com/office/powerpoint/2010/main" val="4060047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Quality Reporting</a:t>
            </a:r>
          </a:p>
        </p:txBody>
      </p:sp>
      <p:sp>
        <p:nvSpPr>
          <p:cNvPr id="9" name="Content Placeholder 2">
            <a:extLst>
              <a:ext uri="{FF2B5EF4-FFF2-40B4-BE49-F238E27FC236}">
                <a16:creationId xmlns:a16="http://schemas.microsoft.com/office/drawing/2014/main" id="{FD49BCA5-4375-48BD-8B96-FE5A64DAF5FA}"/>
              </a:ext>
            </a:extLst>
          </p:cNvPr>
          <p:cNvSpPr>
            <a:spLocks noGrp="1"/>
          </p:cNvSpPr>
          <p:nvPr>
            <p:ph idx="1"/>
          </p:nvPr>
        </p:nvSpPr>
        <p:spPr>
          <a:xfrm>
            <a:off x="475813" y="1693703"/>
            <a:ext cx="11001483" cy="4303509"/>
          </a:xfrm>
        </p:spPr>
        <p:txBody>
          <a:bodyPr>
            <a:normAutofit/>
          </a:bodyPr>
          <a:lstStyle/>
          <a:p>
            <a:pPr marL="0" indent="0">
              <a:buNone/>
            </a:pPr>
            <a:r>
              <a:rPr lang="en-US" sz="2400" dirty="0"/>
              <a:t>The production of quality reports is based on the following two actions</a:t>
            </a:r>
          </a:p>
          <a:p>
            <a:pPr marL="457200" indent="-457200">
              <a:buAutoNum type="arabicPeriod"/>
            </a:pPr>
            <a:r>
              <a:rPr lang="en-US" sz="2400" dirty="0"/>
              <a:t>The use of XML to support data exchange, integration, and editing</a:t>
            </a:r>
          </a:p>
          <a:p>
            <a:pPr marL="457200" indent="-457200">
              <a:buAutoNum type="arabicPeriod"/>
            </a:pPr>
            <a:r>
              <a:rPr lang="en-US" sz="2400" dirty="0"/>
              <a:t>The implementation of interfaces to gather data from external tools used for requirements management, testing, source-code verification, and problem and task management</a:t>
            </a:r>
          </a:p>
          <a:p>
            <a:pPr marL="0" indent="0">
              <a:buNone/>
            </a:pPr>
            <a:endParaRPr lang="en-US" sz="2400" dirty="0"/>
          </a:p>
        </p:txBody>
      </p:sp>
    </p:spTree>
    <p:extLst>
      <p:ext uri="{BB962C8B-B14F-4D97-AF65-F5344CB8AC3E}">
        <p14:creationId xmlns:p14="http://schemas.microsoft.com/office/powerpoint/2010/main" val="2799756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will you learn from this content?</a:t>
            </a:r>
            <a:endParaRPr lang="en-US" dirty="0"/>
          </a:p>
        </p:txBody>
      </p:sp>
      <p:sp>
        <p:nvSpPr>
          <p:cNvPr id="4" name="Pentagon 3">
            <a:extLst>
              <a:ext uri="{FF2B5EF4-FFF2-40B4-BE49-F238E27FC236}">
                <a16:creationId xmlns:a16="http://schemas.microsoft.com/office/drawing/2014/main" id="{4F33E37D-B353-4530-8FCD-90A511B55117}"/>
              </a:ext>
            </a:extLst>
          </p:cNvPr>
          <p:cNvSpPr/>
          <p:nvPr/>
        </p:nvSpPr>
        <p:spPr>
          <a:xfrm>
            <a:off x="1792288" y="1918181"/>
            <a:ext cx="1105651" cy="611652"/>
          </a:xfrm>
          <a:prstGeom prst="homePlate">
            <a:avLst>
              <a:gd name="adj" fmla="val 26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01</a:t>
            </a:r>
          </a:p>
        </p:txBody>
      </p:sp>
      <p:sp>
        <p:nvSpPr>
          <p:cNvPr id="15" name="TextBox 14">
            <a:extLst>
              <a:ext uri="{FF2B5EF4-FFF2-40B4-BE49-F238E27FC236}">
                <a16:creationId xmlns:a16="http://schemas.microsoft.com/office/drawing/2014/main" id="{D734A7F5-7DAB-4181-BBDD-23E1949321B1}"/>
              </a:ext>
            </a:extLst>
          </p:cNvPr>
          <p:cNvSpPr txBox="1"/>
          <p:nvPr/>
        </p:nvSpPr>
        <p:spPr>
          <a:xfrm>
            <a:off x="3261360" y="1962397"/>
            <a:ext cx="8173418" cy="523220"/>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Tw Cen MT" panose="020B0602020104020603" pitchFamily="34" charset="0"/>
              </a:rPr>
              <a:t>Concept of the automated quality report</a:t>
            </a:r>
          </a:p>
        </p:txBody>
      </p:sp>
      <p:sp>
        <p:nvSpPr>
          <p:cNvPr id="17" name="Pentagon 3">
            <a:extLst>
              <a:ext uri="{FF2B5EF4-FFF2-40B4-BE49-F238E27FC236}">
                <a16:creationId xmlns:a16="http://schemas.microsoft.com/office/drawing/2014/main" id="{EC0CBFFD-D309-4487-913A-7D820034AEEA}"/>
              </a:ext>
            </a:extLst>
          </p:cNvPr>
          <p:cNvSpPr/>
          <p:nvPr/>
        </p:nvSpPr>
        <p:spPr>
          <a:xfrm>
            <a:off x="1792288" y="3230897"/>
            <a:ext cx="1105651" cy="611652"/>
          </a:xfrm>
          <a:prstGeom prst="homePlate">
            <a:avLst>
              <a:gd name="adj" fmla="val 26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02</a:t>
            </a:r>
          </a:p>
        </p:txBody>
      </p:sp>
      <p:sp>
        <p:nvSpPr>
          <p:cNvPr id="19" name="TextBox 18">
            <a:extLst>
              <a:ext uri="{FF2B5EF4-FFF2-40B4-BE49-F238E27FC236}">
                <a16:creationId xmlns:a16="http://schemas.microsoft.com/office/drawing/2014/main" id="{80415894-1CD9-4326-AA9C-F07AF712FEAB}"/>
              </a:ext>
            </a:extLst>
          </p:cNvPr>
          <p:cNvSpPr txBox="1"/>
          <p:nvPr/>
        </p:nvSpPr>
        <p:spPr>
          <a:xfrm>
            <a:off x="3261360" y="3059669"/>
            <a:ext cx="8173418" cy="954107"/>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Tw Cen MT" panose="020B0602020104020603" pitchFamily="34" charset="0"/>
              </a:rPr>
              <a:t>Automated quality report the coherences with Key Risk Indicators</a:t>
            </a:r>
          </a:p>
        </p:txBody>
      </p:sp>
      <p:sp>
        <p:nvSpPr>
          <p:cNvPr id="21" name="Pentagon 3">
            <a:extLst>
              <a:ext uri="{FF2B5EF4-FFF2-40B4-BE49-F238E27FC236}">
                <a16:creationId xmlns:a16="http://schemas.microsoft.com/office/drawing/2014/main" id="{CC8D9EE7-B31F-408D-ABCB-60AD83A7C6A7}"/>
              </a:ext>
            </a:extLst>
          </p:cNvPr>
          <p:cNvSpPr/>
          <p:nvPr/>
        </p:nvSpPr>
        <p:spPr>
          <a:xfrm>
            <a:off x="1792288" y="4543612"/>
            <a:ext cx="1105651" cy="611652"/>
          </a:xfrm>
          <a:prstGeom prst="homePlate">
            <a:avLst>
              <a:gd name="adj" fmla="val 26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03</a:t>
            </a:r>
          </a:p>
        </p:txBody>
      </p:sp>
      <p:sp>
        <p:nvSpPr>
          <p:cNvPr id="23" name="TextBox 22">
            <a:extLst>
              <a:ext uri="{FF2B5EF4-FFF2-40B4-BE49-F238E27FC236}">
                <a16:creationId xmlns:a16="http://schemas.microsoft.com/office/drawing/2014/main" id="{709FFF37-2409-4DC1-BA46-FBC519FB993A}"/>
              </a:ext>
            </a:extLst>
          </p:cNvPr>
          <p:cNvSpPr txBox="1"/>
          <p:nvPr/>
        </p:nvSpPr>
        <p:spPr>
          <a:xfrm>
            <a:off x="3261360" y="4372384"/>
            <a:ext cx="8173418" cy="954107"/>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Tw Cen MT" panose="020B0602020104020603" pitchFamily="34" charset="0"/>
              </a:rPr>
              <a:t>KPI generated from the digital quality management structure</a:t>
            </a:r>
          </a:p>
        </p:txBody>
      </p:sp>
    </p:spTree>
    <p:extLst>
      <p:ext uri="{BB962C8B-B14F-4D97-AF65-F5344CB8AC3E}">
        <p14:creationId xmlns:p14="http://schemas.microsoft.com/office/powerpoint/2010/main" val="207347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Quality Reporting</a:t>
            </a:r>
          </a:p>
        </p:txBody>
      </p:sp>
      <p:sp>
        <p:nvSpPr>
          <p:cNvPr id="9" name="Content Placeholder 2">
            <a:extLst>
              <a:ext uri="{FF2B5EF4-FFF2-40B4-BE49-F238E27FC236}">
                <a16:creationId xmlns:a16="http://schemas.microsoft.com/office/drawing/2014/main" id="{FD49BCA5-4375-48BD-8B96-FE5A64DAF5FA}"/>
              </a:ext>
            </a:extLst>
          </p:cNvPr>
          <p:cNvSpPr>
            <a:spLocks noGrp="1"/>
          </p:cNvSpPr>
          <p:nvPr>
            <p:ph idx="1"/>
          </p:nvPr>
        </p:nvSpPr>
        <p:spPr>
          <a:xfrm>
            <a:off x="475813" y="1693704"/>
            <a:ext cx="11001483" cy="536150"/>
          </a:xfrm>
        </p:spPr>
        <p:txBody>
          <a:bodyPr>
            <a:normAutofit/>
          </a:bodyPr>
          <a:lstStyle/>
          <a:p>
            <a:pPr marL="0" indent="0">
              <a:buNone/>
            </a:pPr>
            <a:r>
              <a:rPr lang="en-US" sz="2400" dirty="0"/>
              <a:t>Report generation process</a:t>
            </a:r>
          </a:p>
        </p:txBody>
      </p:sp>
      <p:sp>
        <p:nvSpPr>
          <p:cNvPr id="3" name="TextBox 2">
            <a:extLst>
              <a:ext uri="{FF2B5EF4-FFF2-40B4-BE49-F238E27FC236}">
                <a16:creationId xmlns:a16="http://schemas.microsoft.com/office/drawing/2014/main" id="{16709AFD-04DC-433A-B8AC-0EB93BA9EC28}"/>
              </a:ext>
            </a:extLst>
          </p:cNvPr>
          <p:cNvSpPr txBox="1"/>
          <p:nvPr/>
        </p:nvSpPr>
        <p:spPr>
          <a:xfrm>
            <a:off x="689811" y="3026232"/>
            <a:ext cx="1941094" cy="2308324"/>
          </a:xfrm>
          <a:prstGeom prst="rect">
            <a:avLst/>
          </a:prstGeom>
          <a:noFill/>
          <a:ln w="25400">
            <a:solidFill>
              <a:schemeClr val="tx1"/>
            </a:solidFill>
          </a:ln>
        </p:spPr>
        <p:txBody>
          <a:bodyPr wrap="square" rtlCol="0">
            <a:spAutoFit/>
          </a:bodyPr>
          <a:lstStyle/>
          <a:p>
            <a:r>
              <a:rPr lang="en-US" dirty="0"/>
              <a:t>Automated extraction of source data from data provider tools</a:t>
            </a:r>
          </a:p>
          <a:p>
            <a:endParaRPr lang="en-US" dirty="0"/>
          </a:p>
          <a:p>
            <a:endParaRPr lang="en-US" dirty="0"/>
          </a:p>
          <a:p>
            <a:endParaRPr lang="en-US" dirty="0"/>
          </a:p>
        </p:txBody>
      </p:sp>
      <p:sp>
        <p:nvSpPr>
          <p:cNvPr id="4" name="TextBox 3">
            <a:extLst>
              <a:ext uri="{FF2B5EF4-FFF2-40B4-BE49-F238E27FC236}">
                <a16:creationId xmlns:a16="http://schemas.microsoft.com/office/drawing/2014/main" id="{8EBDAEE9-2417-412B-A3E2-28ECDB0F14A6}"/>
              </a:ext>
            </a:extLst>
          </p:cNvPr>
          <p:cNvSpPr txBox="1"/>
          <p:nvPr/>
        </p:nvSpPr>
        <p:spPr>
          <a:xfrm>
            <a:off x="3546174" y="2996102"/>
            <a:ext cx="1941094" cy="2308324"/>
          </a:xfrm>
          <a:prstGeom prst="rect">
            <a:avLst/>
          </a:prstGeom>
          <a:noFill/>
          <a:ln w="25400">
            <a:solidFill>
              <a:schemeClr val="tx1"/>
            </a:solidFill>
          </a:ln>
        </p:spPr>
        <p:txBody>
          <a:bodyPr wrap="square" rtlCol="0">
            <a:spAutoFit/>
          </a:bodyPr>
          <a:lstStyle/>
          <a:p>
            <a:r>
              <a:rPr lang="en-US" dirty="0"/>
              <a:t>Conversion of the data into an intermediate XML format that is kept in the project repository, linked to the software version</a:t>
            </a:r>
          </a:p>
        </p:txBody>
      </p:sp>
      <p:sp>
        <p:nvSpPr>
          <p:cNvPr id="6" name="TextBox 5">
            <a:extLst>
              <a:ext uri="{FF2B5EF4-FFF2-40B4-BE49-F238E27FC236}">
                <a16:creationId xmlns:a16="http://schemas.microsoft.com/office/drawing/2014/main" id="{6636BA4E-1CBD-4422-8242-451496C004D3}"/>
              </a:ext>
            </a:extLst>
          </p:cNvPr>
          <p:cNvSpPr txBox="1"/>
          <p:nvPr/>
        </p:nvSpPr>
        <p:spPr>
          <a:xfrm>
            <a:off x="6384758" y="3026232"/>
            <a:ext cx="1941094" cy="2308324"/>
          </a:xfrm>
          <a:prstGeom prst="rect">
            <a:avLst/>
          </a:prstGeom>
          <a:noFill/>
          <a:ln w="25400">
            <a:solidFill>
              <a:schemeClr val="tx1"/>
            </a:solidFill>
          </a:ln>
        </p:spPr>
        <p:txBody>
          <a:bodyPr wrap="square" rtlCol="0">
            <a:spAutoFit/>
          </a:bodyPr>
          <a:lstStyle/>
          <a:p>
            <a:r>
              <a:rPr lang="en-US" dirty="0"/>
              <a:t>Aggregation of the intermediate XML files to build a preliminary, draft version of the document</a:t>
            </a:r>
          </a:p>
          <a:p>
            <a:endParaRPr lang="en-US" dirty="0"/>
          </a:p>
          <a:p>
            <a:endParaRPr lang="en-US" dirty="0"/>
          </a:p>
        </p:txBody>
      </p:sp>
      <p:sp>
        <p:nvSpPr>
          <p:cNvPr id="8" name="TextBox 7">
            <a:extLst>
              <a:ext uri="{FF2B5EF4-FFF2-40B4-BE49-F238E27FC236}">
                <a16:creationId xmlns:a16="http://schemas.microsoft.com/office/drawing/2014/main" id="{AEBFD5B0-CE6E-4947-A087-6D9A0F5398E0}"/>
              </a:ext>
            </a:extLst>
          </p:cNvPr>
          <p:cNvSpPr txBox="1"/>
          <p:nvPr/>
        </p:nvSpPr>
        <p:spPr>
          <a:xfrm>
            <a:off x="9232232" y="3026232"/>
            <a:ext cx="1941094" cy="2308324"/>
          </a:xfrm>
          <a:prstGeom prst="rect">
            <a:avLst/>
          </a:prstGeom>
          <a:noFill/>
          <a:ln w="25400">
            <a:solidFill>
              <a:schemeClr val="tx1"/>
            </a:solidFill>
          </a:ln>
        </p:spPr>
        <p:txBody>
          <a:bodyPr wrap="square" rtlCol="0">
            <a:spAutoFit/>
          </a:bodyPr>
          <a:lstStyle/>
          <a:p>
            <a:r>
              <a:rPr lang="en-US" dirty="0"/>
              <a:t>Editing the draft version – using an XML editor – with additional information and qualitative assessments</a:t>
            </a:r>
          </a:p>
          <a:p>
            <a:endParaRPr lang="en-US" dirty="0"/>
          </a:p>
        </p:txBody>
      </p:sp>
      <p:sp>
        <p:nvSpPr>
          <p:cNvPr id="11" name="Arrow: Right 10">
            <a:extLst>
              <a:ext uri="{FF2B5EF4-FFF2-40B4-BE49-F238E27FC236}">
                <a16:creationId xmlns:a16="http://schemas.microsoft.com/office/drawing/2014/main" id="{F6DF7B58-751B-4D42-97FE-86CD02AD6F93}"/>
              </a:ext>
            </a:extLst>
          </p:cNvPr>
          <p:cNvSpPr/>
          <p:nvPr/>
        </p:nvSpPr>
        <p:spPr>
          <a:xfrm>
            <a:off x="2743200" y="3882189"/>
            <a:ext cx="577516" cy="53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4E392A93-DC00-4EED-93E4-85E9FCF3D0E0}"/>
              </a:ext>
            </a:extLst>
          </p:cNvPr>
          <p:cNvSpPr/>
          <p:nvPr/>
        </p:nvSpPr>
        <p:spPr>
          <a:xfrm>
            <a:off x="5655711" y="3905724"/>
            <a:ext cx="577516" cy="53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0A261FE9-922E-4C23-8DA1-CA5DC9B12A1A}"/>
              </a:ext>
            </a:extLst>
          </p:cNvPr>
          <p:cNvSpPr/>
          <p:nvPr/>
        </p:nvSpPr>
        <p:spPr>
          <a:xfrm>
            <a:off x="8486273" y="3905724"/>
            <a:ext cx="577516" cy="536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34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27072A-E472-4755-93F7-3E68E232814E}"/>
              </a:ext>
            </a:extLst>
          </p:cNvPr>
          <p:cNvPicPr>
            <a:picLocks noChangeAspect="1"/>
          </p:cNvPicPr>
          <p:nvPr/>
        </p:nvPicPr>
        <p:blipFill>
          <a:blip r:embed="rId3"/>
          <a:stretch>
            <a:fillRect/>
          </a:stretch>
        </p:blipFill>
        <p:spPr>
          <a:xfrm>
            <a:off x="2791329" y="602438"/>
            <a:ext cx="8658474" cy="5364365"/>
          </a:xfrm>
          <a:prstGeom prst="rect">
            <a:avLst/>
          </a:prstGeom>
        </p:spPr>
      </p:pic>
      <p:sp>
        <p:nvSpPr>
          <p:cNvPr id="6" name="Content Placeholder 2">
            <a:extLst>
              <a:ext uri="{FF2B5EF4-FFF2-40B4-BE49-F238E27FC236}">
                <a16:creationId xmlns:a16="http://schemas.microsoft.com/office/drawing/2014/main" id="{DD428C47-F36D-46B4-B2CF-5A598BB4604D}"/>
              </a:ext>
            </a:extLst>
          </p:cNvPr>
          <p:cNvSpPr>
            <a:spLocks noGrp="1"/>
          </p:cNvSpPr>
          <p:nvPr>
            <p:ph idx="1"/>
          </p:nvPr>
        </p:nvSpPr>
        <p:spPr>
          <a:xfrm>
            <a:off x="475814" y="1693703"/>
            <a:ext cx="2459891" cy="4303509"/>
          </a:xfrm>
        </p:spPr>
        <p:txBody>
          <a:bodyPr>
            <a:normAutofit/>
          </a:bodyPr>
          <a:lstStyle/>
          <a:p>
            <a:pPr marL="0" indent="0">
              <a:buNone/>
            </a:pPr>
            <a:r>
              <a:rPr lang="en-US" sz="2400" dirty="0"/>
              <a:t>Draft XML document generated with the source data</a:t>
            </a:r>
          </a:p>
          <a:p>
            <a:pPr marL="0" indent="0">
              <a:buNone/>
            </a:pPr>
            <a:endParaRPr lang="en-US" sz="2400" dirty="0"/>
          </a:p>
        </p:txBody>
      </p:sp>
    </p:spTree>
    <p:extLst>
      <p:ext uri="{BB962C8B-B14F-4D97-AF65-F5344CB8AC3E}">
        <p14:creationId xmlns:p14="http://schemas.microsoft.com/office/powerpoint/2010/main" val="3247543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428C47-F36D-46B4-B2CF-5A598BB4604D}"/>
              </a:ext>
            </a:extLst>
          </p:cNvPr>
          <p:cNvSpPr>
            <a:spLocks noGrp="1"/>
          </p:cNvSpPr>
          <p:nvPr>
            <p:ph idx="1"/>
          </p:nvPr>
        </p:nvSpPr>
        <p:spPr>
          <a:xfrm>
            <a:off x="475814" y="1693703"/>
            <a:ext cx="2459891" cy="4303509"/>
          </a:xfrm>
        </p:spPr>
        <p:txBody>
          <a:bodyPr>
            <a:normAutofit/>
          </a:bodyPr>
          <a:lstStyle/>
          <a:p>
            <a:pPr marL="0" indent="0">
              <a:buNone/>
            </a:pPr>
            <a:r>
              <a:rPr lang="en-US" sz="2400" dirty="0"/>
              <a:t>Edition of the XML document</a:t>
            </a:r>
          </a:p>
          <a:p>
            <a:pPr marL="0" indent="0">
              <a:buNone/>
            </a:pPr>
            <a:endParaRPr lang="en-US" sz="2400" dirty="0"/>
          </a:p>
        </p:txBody>
      </p:sp>
      <p:pic>
        <p:nvPicPr>
          <p:cNvPr id="3" name="Picture 2">
            <a:extLst>
              <a:ext uri="{FF2B5EF4-FFF2-40B4-BE49-F238E27FC236}">
                <a16:creationId xmlns:a16="http://schemas.microsoft.com/office/drawing/2014/main" id="{9DC803E6-0540-4062-9924-871EF0FEAB8E}"/>
              </a:ext>
            </a:extLst>
          </p:cNvPr>
          <p:cNvPicPr>
            <a:picLocks noChangeAspect="1"/>
          </p:cNvPicPr>
          <p:nvPr/>
        </p:nvPicPr>
        <p:blipFill>
          <a:blip r:embed="rId3"/>
          <a:stretch>
            <a:fillRect/>
          </a:stretch>
        </p:blipFill>
        <p:spPr>
          <a:xfrm>
            <a:off x="3571625" y="466725"/>
            <a:ext cx="6797978" cy="5645317"/>
          </a:xfrm>
          <a:prstGeom prst="rect">
            <a:avLst/>
          </a:prstGeom>
        </p:spPr>
      </p:pic>
    </p:spTree>
    <p:extLst>
      <p:ext uri="{BB962C8B-B14F-4D97-AF65-F5344CB8AC3E}">
        <p14:creationId xmlns:p14="http://schemas.microsoft.com/office/powerpoint/2010/main" val="346994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428C47-F36D-46B4-B2CF-5A598BB4604D}"/>
              </a:ext>
            </a:extLst>
          </p:cNvPr>
          <p:cNvSpPr>
            <a:spLocks noGrp="1"/>
          </p:cNvSpPr>
          <p:nvPr>
            <p:ph idx="1"/>
          </p:nvPr>
        </p:nvSpPr>
        <p:spPr>
          <a:xfrm>
            <a:off x="475814" y="1693703"/>
            <a:ext cx="2459891" cy="4303509"/>
          </a:xfrm>
        </p:spPr>
        <p:txBody>
          <a:bodyPr>
            <a:normAutofit/>
          </a:bodyPr>
          <a:lstStyle/>
          <a:p>
            <a:pPr marL="0" indent="0">
              <a:buNone/>
            </a:pPr>
            <a:r>
              <a:rPr lang="en-US" sz="2400" dirty="0"/>
              <a:t>Comparison of document creation effort</a:t>
            </a:r>
          </a:p>
          <a:p>
            <a:pPr marL="0" indent="0">
              <a:buNone/>
            </a:pPr>
            <a:r>
              <a:rPr lang="en-US" sz="2400" dirty="0"/>
              <a:t>Case 1: manual process</a:t>
            </a:r>
          </a:p>
          <a:p>
            <a:pPr marL="0" indent="0">
              <a:buNone/>
            </a:pPr>
            <a:r>
              <a:rPr lang="en-US" sz="2400" dirty="0"/>
              <a:t>Case 2: XML</a:t>
            </a:r>
          </a:p>
          <a:p>
            <a:pPr marL="0" indent="0">
              <a:buNone/>
            </a:pPr>
            <a:endParaRPr lang="en-US" sz="2400" dirty="0"/>
          </a:p>
        </p:txBody>
      </p:sp>
      <p:pic>
        <p:nvPicPr>
          <p:cNvPr id="4" name="Picture 3">
            <a:extLst>
              <a:ext uri="{FF2B5EF4-FFF2-40B4-BE49-F238E27FC236}">
                <a16:creationId xmlns:a16="http://schemas.microsoft.com/office/drawing/2014/main" id="{247F95D4-8A72-4DA5-8229-5D116F492A3D}"/>
              </a:ext>
            </a:extLst>
          </p:cNvPr>
          <p:cNvPicPr>
            <a:picLocks noChangeAspect="1"/>
          </p:cNvPicPr>
          <p:nvPr/>
        </p:nvPicPr>
        <p:blipFill>
          <a:blip r:embed="rId3"/>
          <a:stretch>
            <a:fillRect/>
          </a:stretch>
        </p:blipFill>
        <p:spPr>
          <a:xfrm>
            <a:off x="2942658" y="836726"/>
            <a:ext cx="8773528" cy="3862350"/>
          </a:xfrm>
          <a:prstGeom prst="rect">
            <a:avLst/>
          </a:prstGeom>
        </p:spPr>
      </p:pic>
    </p:spTree>
    <p:extLst>
      <p:ext uri="{BB962C8B-B14F-4D97-AF65-F5344CB8AC3E}">
        <p14:creationId xmlns:p14="http://schemas.microsoft.com/office/powerpoint/2010/main" val="195563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Quality Reporting</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11079014" cy="4303509"/>
          </a:xfrm>
        </p:spPr>
        <p:txBody>
          <a:bodyPr>
            <a:normAutofit/>
          </a:bodyPr>
          <a:lstStyle/>
          <a:p>
            <a:pPr marL="0" indent="0">
              <a:buNone/>
            </a:pPr>
            <a:r>
              <a:rPr lang="en-US" sz="2400" dirty="0"/>
              <a:t>Case Study#2: Automation of Quality Reports in the Aerospace Industry</a:t>
            </a:r>
          </a:p>
          <a:p>
            <a:pPr marL="0" indent="0">
              <a:buNone/>
            </a:pPr>
            <a:endParaRPr lang="en-US" sz="2400" dirty="0"/>
          </a:p>
          <a:p>
            <a:pPr marL="0" indent="0">
              <a:buNone/>
            </a:pPr>
            <a:r>
              <a:rPr lang="en-US" sz="2400" dirty="0"/>
              <a:t>This case study demonstrates that </a:t>
            </a:r>
          </a:p>
          <a:p>
            <a:r>
              <a:rPr lang="en-US" sz="2400" dirty="0"/>
              <a:t>The use of XML can speed the elaboration of technical documents and improve their quality</a:t>
            </a:r>
          </a:p>
          <a:p>
            <a:r>
              <a:rPr lang="en-US" sz="2400" dirty="0"/>
              <a:t>Technical communication staff members can apply their knowledge and experience toward the use of structured content editing and mark-up languages (XML, XSLT, etc.) to improve other content-authoring activities in engineering companies.</a:t>
            </a:r>
          </a:p>
        </p:txBody>
      </p:sp>
      <p:sp>
        <p:nvSpPr>
          <p:cNvPr id="4" name="AutoShape 6" descr="NASA">
            <a:extLst>
              <a:ext uri="{FF2B5EF4-FFF2-40B4-BE49-F238E27FC236}">
                <a16:creationId xmlns:a16="http://schemas.microsoft.com/office/drawing/2014/main" id="{F3C8201D-0D11-4FFE-B511-05C71D8608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96087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KRI Reporting</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11079014" cy="4303509"/>
          </a:xfrm>
        </p:spPr>
        <p:txBody>
          <a:bodyPr>
            <a:normAutofit/>
          </a:bodyPr>
          <a:lstStyle/>
          <a:p>
            <a:pPr marL="0" indent="0">
              <a:buNone/>
            </a:pPr>
            <a:r>
              <a:rPr lang="en-US" sz="2400" dirty="0"/>
              <a:t>Case Study#3: Midwestern Utility Company, Inc.</a:t>
            </a:r>
          </a:p>
          <a:p>
            <a:pPr marL="0" indent="0">
              <a:buNone/>
            </a:pPr>
            <a:endParaRPr lang="en-US" sz="2400" dirty="0"/>
          </a:p>
          <a:p>
            <a:pPr marL="0" indent="0">
              <a:buNone/>
            </a:pPr>
            <a:r>
              <a:rPr lang="en-US" sz="2400" dirty="0"/>
              <a:t>Midwestern Utilities, Inc., is a utility holding company delivering regulated electric and gas services. It had not taken a structured enterprise-wide approach to managing risks until it began a formal Enterprise Risk Management (ERM) program.  </a:t>
            </a:r>
          </a:p>
        </p:txBody>
      </p:sp>
      <p:sp>
        <p:nvSpPr>
          <p:cNvPr id="4" name="AutoShape 6" descr="NASA">
            <a:extLst>
              <a:ext uri="{FF2B5EF4-FFF2-40B4-BE49-F238E27FC236}">
                <a16:creationId xmlns:a16="http://schemas.microsoft.com/office/drawing/2014/main" id="{F3C8201D-0D11-4FFE-B511-05C71D8608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Chicago's Leading Dry Van, Reefer and Flatbed Semi-Trailer Dealer">
            <a:extLst>
              <a:ext uri="{FF2B5EF4-FFF2-40B4-BE49-F238E27FC236}">
                <a16:creationId xmlns:a16="http://schemas.microsoft.com/office/drawing/2014/main" id="{638DB8D0-0FFD-44DB-AF97-DEB7AFA99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3912" y="892689"/>
            <a:ext cx="275272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629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KRI Reporting</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11079014" cy="4303509"/>
          </a:xfrm>
        </p:spPr>
        <p:txBody>
          <a:bodyPr>
            <a:normAutofit/>
          </a:bodyPr>
          <a:lstStyle/>
          <a:p>
            <a:pPr marL="0" indent="0">
              <a:buNone/>
            </a:pPr>
            <a:r>
              <a:rPr lang="en-US" sz="2400" dirty="0"/>
              <a:t>Case Study#3: Midwestern Utility Company, Inc.</a:t>
            </a:r>
          </a:p>
          <a:p>
            <a:pPr marL="0" indent="0">
              <a:buNone/>
            </a:pPr>
            <a:r>
              <a:rPr lang="en-US" sz="2400" dirty="0"/>
              <a:t>Developing Key Risk Indicators</a:t>
            </a:r>
          </a:p>
          <a:p>
            <a:pPr marL="0" indent="0">
              <a:buNone/>
            </a:pPr>
            <a:r>
              <a:rPr lang="en-US" sz="2400" dirty="0"/>
              <a:t>It use “Bowtie Analysis” to identify Key Risk Indictor (KRI) metric that predicting risk events.</a:t>
            </a:r>
          </a:p>
          <a:p>
            <a:pPr marL="0" indent="0">
              <a:buNone/>
            </a:pPr>
            <a:endParaRPr lang="en-US" sz="2400" dirty="0"/>
          </a:p>
          <a:p>
            <a:pPr marL="0" indent="0">
              <a:buNone/>
            </a:pPr>
            <a:endParaRPr lang="en-US" sz="2400" dirty="0"/>
          </a:p>
        </p:txBody>
      </p:sp>
      <p:sp>
        <p:nvSpPr>
          <p:cNvPr id="4" name="AutoShape 6" descr="NASA">
            <a:extLst>
              <a:ext uri="{FF2B5EF4-FFF2-40B4-BE49-F238E27FC236}">
                <a16:creationId xmlns:a16="http://schemas.microsoft.com/office/drawing/2014/main" id="{F3C8201D-0D11-4FFE-B511-05C71D8608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Chicago's Leading Dry Van, Reefer and Flatbed Semi-Trailer Dealer">
            <a:extLst>
              <a:ext uri="{FF2B5EF4-FFF2-40B4-BE49-F238E27FC236}">
                <a16:creationId xmlns:a16="http://schemas.microsoft.com/office/drawing/2014/main" id="{638DB8D0-0FFD-44DB-AF97-DEB7AFA99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3912" y="892689"/>
            <a:ext cx="275272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20B171A-C396-46E7-82B2-D6C9833C4297}"/>
              </a:ext>
            </a:extLst>
          </p:cNvPr>
          <p:cNvPicPr>
            <a:picLocks noChangeAspect="1"/>
          </p:cNvPicPr>
          <p:nvPr/>
        </p:nvPicPr>
        <p:blipFill>
          <a:blip r:embed="rId4"/>
          <a:stretch>
            <a:fillRect/>
          </a:stretch>
        </p:blipFill>
        <p:spPr>
          <a:xfrm>
            <a:off x="3124200" y="3276600"/>
            <a:ext cx="6248400" cy="2770312"/>
          </a:xfrm>
          <a:prstGeom prst="rect">
            <a:avLst/>
          </a:prstGeom>
        </p:spPr>
      </p:pic>
    </p:spTree>
    <p:extLst>
      <p:ext uri="{BB962C8B-B14F-4D97-AF65-F5344CB8AC3E}">
        <p14:creationId xmlns:p14="http://schemas.microsoft.com/office/powerpoint/2010/main" val="2301081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KRI Reporting</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11079014" cy="4303509"/>
          </a:xfrm>
        </p:spPr>
        <p:txBody>
          <a:bodyPr>
            <a:normAutofit/>
          </a:bodyPr>
          <a:lstStyle/>
          <a:p>
            <a:pPr marL="0" indent="0">
              <a:buNone/>
            </a:pPr>
            <a:r>
              <a:rPr lang="en-US" sz="2400" dirty="0"/>
              <a:t>Case Study#3: Midwestern Utility Company, Inc.</a:t>
            </a:r>
          </a:p>
          <a:p>
            <a:pPr marL="0" indent="0">
              <a:buNone/>
            </a:pPr>
            <a:endParaRPr lang="en-US" sz="2400" dirty="0"/>
          </a:p>
          <a:p>
            <a:pPr marL="0" indent="0">
              <a:buNone/>
            </a:pPr>
            <a:r>
              <a:rPr lang="en-US" sz="2400" dirty="0"/>
              <a:t>The bowtie analysis was completed through a series of workshops organized by the ERM director. Each risk owner was asked to pull together information on their risk in advance of the meeting in order to optimize time in the workshop. The risk owners worked together to decode the root causes of the identified risks by discussing what combination of events would lead to the occurrence of each risk.</a:t>
            </a:r>
          </a:p>
          <a:p>
            <a:pPr marL="0" indent="0">
              <a:buNone/>
            </a:pPr>
            <a:endParaRPr lang="en-US" sz="2400" dirty="0"/>
          </a:p>
        </p:txBody>
      </p:sp>
      <p:sp>
        <p:nvSpPr>
          <p:cNvPr id="4" name="AutoShape 6" descr="NASA">
            <a:extLst>
              <a:ext uri="{FF2B5EF4-FFF2-40B4-BE49-F238E27FC236}">
                <a16:creationId xmlns:a16="http://schemas.microsoft.com/office/drawing/2014/main" id="{F3C8201D-0D11-4FFE-B511-05C71D8608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Chicago's Leading Dry Van, Reefer and Flatbed Semi-Trailer Dealer">
            <a:extLst>
              <a:ext uri="{FF2B5EF4-FFF2-40B4-BE49-F238E27FC236}">
                <a16:creationId xmlns:a16="http://schemas.microsoft.com/office/drawing/2014/main" id="{638DB8D0-0FFD-44DB-AF97-DEB7AFA99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3912" y="892689"/>
            <a:ext cx="275272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526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9334B4-1FD8-4A92-A16E-710363DDAC9F}"/>
              </a:ext>
            </a:extLst>
          </p:cNvPr>
          <p:cNvPicPr>
            <a:picLocks noChangeAspect="1"/>
          </p:cNvPicPr>
          <p:nvPr/>
        </p:nvPicPr>
        <p:blipFill>
          <a:blip r:embed="rId3"/>
          <a:stretch>
            <a:fillRect/>
          </a:stretch>
        </p:blipFill>
        <p:spPr>
          <a:xfrm>
            <a:off x="1736914" y="765796"/>
            <a:ext cx="10027398" cy="4881024"/>
          </a:xfrm>
          <a:prstGeom prst="rect">
            <a:avLst/>
          </a:prstGeom>
        </p:spPr>
      </p:pic>
    </p:spTree>
    <p:extLst>
      <p:ext uri="{BB962C8B-B14F-4D97-AF65-F5344CB8AC3E}">
        <p14:creationId xmlns:p14="http://schemas.microsoft.com/office/powerpoint/2010/main" val="3188769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KRI Reporting</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11079014" cy="4303509"/>
          </a:xfrm>
        </p:spPr>
        <p:txBody>
          <a:bodyPr>
            <a:normAutofit/>
          </a:bodyPr>
          <a:lstStyle/>
          <a:p>
            <a:pPr marL="0" indent="0">
              <a:buNone/>
            </a:pPr>
            <a:r>
              <a:rPr lang="en-US" sz="2400" dirty="0"/>
              <a:t>Case Study#3: Midwestern Utility Company, Inc.</a:t>
            </a:r>
          </a:p>
          <a:p>
            <a:pPr marL="0" indent="0">
              <a:buNone/>
            </a:pPr>
            <a:endParaRPr lang="en-US" sz="2400" dirty="0"/>
          </a:p>
          <a:p>
            <a:pPr marL="0" indent="0">
              <a:buNone/>
            </a:pPr>
            <a:r>
              <a:rPr lang="en-US" sz="2400" dirty="0"/>
              <a:t>The causes identified in the bowtie analysis are then evaluated to identify predictive metrics that could be used as KRIs. The ERM director then worked with the risk owners to set thresholds for each KRI. The subject matter experts determine a weight for each KRI. </a:t>
            </a:r>
          </a:p>
          <a:p>
            <a:pPr marL="0" indent="0">
              <a:buNone/>
            </a:pPr>
            <a:endParaRPr lang="en-US" sz="2400" dirty="0"/>
          </a:p>
        </p:txBody>
      </p:sp>
      <p:sp>
        <p:nvSpPr>
          <p:cNvPr id="4" name="AutoShape 6" descr="NASA">
            <a:extLst>
              <a:ext uri="{FF2B5EF4-FFF2-40B4-BE49-F238E27FC236}">
                <a16:creationId xmlns:a16="http://schemas.microsoft.com/office/drawing/2014/main" id="{F3C8201D-0D11-4FFE-B511-05C71D8608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Chicago's Leading Dry Van, Reefer and Flatbed Semi-Trailer Dealer">
            <a:extLst>
              <a:ext uri="{FF2B5EF4-FFF2-40B4-BE49-F238E27FC236}">
                <a16:creationId xmlns:a16="http://schemas.microsoft.com/office/drawing/2014/main" id="{638DB8D0-0FFD-44DB-AF97-DEB7AFA99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3912" y="892689"/>
            <a:ext cx="275272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DFF5-B7F7-46C1-8A5E-5AB0EFC5875F}"/>
              </a:ext>
            </a:extLst>
          </p:cNvPr>
          <p:cNvSpPr>
            <a:spLocks noGrp="1"/>
          </p:cNvSpPr>
          <p:nvPr>
            <p:ph type="title"/>
          </p:nvPr>
        </p:nvSpPr>
        <p:spPr/>
        <p:txBody>
          <a:bodyPr/>
          <a:lstStyle/>
          <a:p>
            <a:r>
              <a:rPr lang="en-US" dirty="0"/>
              <a:t>Quality Data Management (QDM)</a:t>
            </a:r>
          </a:p>
        </p:txBody>
      </p:sp>
      <p:pic>
        <p:nvPicPr>
          <p:cNvPr id="5" name="Picture 4" descr="A close up of a sign&#10;&#10;Description automatically generated">
            <a:extLst>
              <a:ext uri="{FF2B5EF4-FFF2-40B4-BE49-F238E27FC236}">
                <a16:creationId xmlns:a16="http://schemas.microsoft.com/office/drawing/2014/main" id="{845513EC-716E-4358-A450-599A2FFD6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381" y="1539145"/>
            <a:ext cx="6956773" cy="3988150"/>
          </a:xfrm>
          <a:prstGeom prst="rect">
            <a:avLst/>
          </a:prstGeom>
        </p:spPr>
      </p:pic>
      <p:sp>
        <p:nvSpPr>
          <p:cNvPr id="7" name="TextBox 6">
            <a:extLst>
              <a:ext uri="{FF2B5EF4-FFF2-40B4-BE49-F238E27FC236}">
                <a16:creationId xmlns:a16="http://schemas.microsoft.com/office/drawing/2014/main" id="{A0DEC6C4-EB72-4BB6-9E7E-8709BE730A2A}"/>
              </a:ext>
            </a:extLst>
          </p:cNvPr>
          <p:cNvSpPr txBox="1"/>
          <p:nvPr/>
        </p:nvSpPr>
        <p:spPr>
          <a:xfrm>
            <a:off x="3186314" y="5661075"/>
            <a:ext cx="7040880" cy="369332"/>
          </a:xfrm>
          <a:prstGeom prst="rect">
            <a:avLst/>
          </a:prstGeom>
          <a:noFill/>
        </p:spPr>
        <p:txBody>
          <a:bodyPr wrap="square">
            <a:spAutoFit/>
          </a:bodyPr>
          <a:lstStyle/>
          <a:p>
            <a:r>
              <a:rPr lang="en-US" dirty="0"/>
              <a:t>https://www.3dcs.com/automated-spc-systems-qdm/system-overview</a:t>
            </a:r>
          </a:p>
        </p:txBody>
      </p:sp>
    </p:spTree>
    <p:extLst>
      <p:ext uri="{BB962C8B-B14F-4D97-AF65-F5344CB8AC3E}">
        <p14:creationId xmlns:p14="http://schemas.microsoft.com/office/powerpoint/2010/main" val="859821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518499-C6DB-4385-9A47-7AE5B40954F5}"/>
              </a:ext>
            </a:extLst>
          </p:cNvPr>
          <p:cNvPicPr>
            <a:picLocks noChangeAspect="1"/>
          </p:cNvPicPr>
          <p:nvPr/>
        </p:nvPicPr>
        <p:blipFill>
          <a:blip r:embed="rId3"/>
          <a:stretch>
            <a:fillRect/>
          </a:stretch>
        </p:blipFill>
        <p:spPr>
          <a:xfrm>
            <a:off x="978568" y="1447734"/>
            <a:ext cx="10523621" cy="4518452"/>
          </a:xfrm>
          <a:prstGeom prst="rect">
            <a:avLst/>
          </a:prstGeom>
        </p:spPr>
      </p:pic>
    </p:spTree>
    <p:extLst>
      <p:ext uri="{BB962C8B-B14F-4D97-AF65-F5344CB8AC3E}">
        <p14:creationId xmlns:p14="http://schemas.microsoft.com/office/powerpoint/2010/main" val="4250436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KRI Reporting</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11079014" cy="4303509"/>
          </a:xfrm>
        </p:spPr>
        <p:txBody>
          <a:bodyPr>
            <a:normAutofit/>
          </a:bodyPr>
          <a:lstStyle/>
          <a:p>
            <a:pPr marL="0" indent="0">
              <a:buNone/>
            </a:pPr>
            <a:r>
              <a:rPr lang="en-US" sz="2400" dirty="0"/>
              <a:t>Case Study#3: Midwestern Utility Company, Inc.</a:t>
            </a:r>
          </a:p>
          <a:p>
            <a:pPr marL="0" indent="0">
              <a:buNone/>
            </a:pPr>
            <a:endParaRPr lang="en-US" sz="2400" dirty="0"/>
          </a:p>
          <a:p>
            <a:pPr marL="0" indent="0">
              <a:buNone/>
            </a:pPr>
            <a:r>
              <a:rPr lang="en-US" sz="2400" dirty="0"/>
              <a:t>Graphs of the metrics for the KRIs used for regulatory risk are shown. These KRIs are measured and monitored.</a:t>
            </a:r>
          </a:p>
          <a:p>
            <a:pPr marL="0" indent="0">
              <a:buNone/>
            </a:pPr>
            <a:r>
              <a:rPr lang="en-US" sz="2400" dirty="0"/>
              <a:t>Each risk owner has the responsibility of monitoring the risks belonging to department in which he or she works.</a:t>
            </a:r>
          </a:p>
          <a:p>
            <a:pPr marL="0" indent="0">
              <a:buNone/>
            </a:pPr>
            <a:r>
              <a:rPr lang="en-US" sz="2400" dirty="0"/>
              <a:t>At the end of each quarter, the ERM director works with each risk owner individually and complies a KRI summary dashboard for the risk in that risk owner’s department. </a:t>
            </a:r>
          </a:p>
        </p:txBody>
      </p:sp>
      <p:sp>
        <p:nvSpPr>
          <p:cNvPr id="4" name="AutoShape 6" descr="NASA">
            <a:extLst>
              <a:ext uri="{FF2B5EF4-FFF2-40B4-BE49-F238E27FC236}">
                <a16:creationId xmlns:a16="http://schemas.microsoft.com/office/drawing/2014/main" id="{F3C8201D-0D11-4FFE-B511-05C71D8608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Chicago's Leading Dry Van, Reefer and Flatbed Semi-Trailer Dealer">
            <a:extLst>
              <a:ext uri="{FF2B5EF4-FFF2-40B4-BE49-F238E27FC236}">
                <a16:creationId xmlns:a16="http://schemas.microsoft.com/office/drawing/2014/main" id="{638DB8D0-0FFD-44DB-AF97-DEB7AFA99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3912" y="892689"/>
            <a:ext cx="275272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66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9A0314-5214-4C61-8BC5-594FA5CEB1B4}"/>
              </a:ext>
            </a:extLst>
          </p:cNvPr>
          <p:cNvPicPr>
            <a:picLocks noChangeAspect="1"/>
          </p:cNvPicPr>
          <p:nvPr/>
        </p:nvPicPr>
        <p:blipFill>
          <a:blip r:embed="rId3"/>
          <a:stretch>
            <a:fillRect/>
          </a:stretch>
        </p:blipFill>
        <p:spPr>
          <a:xfrm>
            <a:off x="1572126" y="1387607"/>
            <a:ext cx="9705473" cy="4326293"/>
          </a:xfrm>
          <a:prstGeom prst="rect">
            <a:avLst/>
          </a:prstGeom>
        </p:spPr>
      </p:pic>
      <p:sp>
        <p:nvSpPr>
          <p:cNvPr id="6" name="Content Placeholder 2">
            <a:extLst>
              <a:ext uri="{FF2B5EF4-FFF2-40B4-BE49-F238E27FC236}">
                <a16:creationId xmlns:a16="http://schemas.microsoft.com/office/drawing/2014/main" id="{A223BA58-5325-4C00-B0C8-CCA54C74DF2D}"/>
              </a:ext>
            </a:extLst>
          </p:cNvPr>
          <p:cNvSpPr>
            <a:spLocks noGrp="1"/>
          </p:cNvSpPr>
          <p:nvPr>
            <p:ph idx="1"/>
          </p:nvPr>
        </p:nvSpPr>
        <p:spPr>
          <a:xfrm>
            <a:off x="4823225" y="648560"/>
            <a:ext cx="3743259" cy="495540"/>
          </a:xfrm>
        </p:spPr>
        <p:txBody>
          <a:bodyPr>
            <a:normAutofit/>
          </a:bodyPr>
          <a:lstStyle/>
          <a:p>
            <a:pPr marL="0" indent="0">
              <a:buNone/>
            </a:pPr>
            <a:r>
              <a:rPr lang="en-US" sz="2400" dirty="0"/>
              <a:t>Example of KRIs graph</a:t>
            </a:r>
          </a:p>
          <a:p>
            <a:pPr marL="0" indent="0">
              <a:buNone/>
            </a:pPr>
            <a:endParaRPr lang="en-US" sz="2400" dirty="0"/>
          </a:p>
        </p:txBody>
      </p:sp>
    </p:spTree>
    <p:extLst>
      <p:ext uri="{BB962C8B-B14F-4D97-AF65-F5344CB8AC3E}">
        <p14:creationId xmlns:p14="http://schemas.microsoft.com/office/powerpoint/2010/main" val="4104802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223BA58-5325-4C00-B0C8-CCA54C74DF2D}"/>
              </a:ext>
            </a:extLst>
          </p:cNvPr>
          <p:cNvSpPr>
            <a:spLocks noGrp="1"/>
          </p:cNvSpPr>
          <p:nvPr>
            <p:ph idx="1"/>
          </p:nvPr>
        </p:nvSpPr>
        <p:spPr>
          <a:xfrm>
            <a:off x="2727158" y="894599"/>
            <a:ext cx="6112042" cy="506473"/>
          </a:xfrm>
        </p:spPr>
        <p:txBody>
          <a:bodyPr>
            <a:normAutofit/>
          </a:bodyPr>
          <a:lstStyle/>
          <a:p>
            <a:pPr marL="0" indent="0">
              <a:buNone/>
            </a:pPr>
            <a:r>
              <a:rPr lang="en-US" sz="2400" dirty="0"/>
              <a:t>Example of the KRI summary dashboard</a:t>
            </a:r>
          </a:p>
          <a:p>
            <a:pPr marL="0" indent="0">
              <a:buNone/>
            </a:pPr>
            <a:endParaRPr lang="en-US" sz="2400" dirty="0"/>
          </a:p>
        </p:txBody>
      </p:sp>
      <p:pic>
        <p:nvPicPr>
          <p:cNvPr id="4" name="Picture 3">
            <a:extLst>
              <a:ext uri="{FF2B5EF4-FFF2-40B4-BE49-F238E27FC236}">
                <a16:creationId xmlns:a16="http://schemas.microsoft.com/office/drawing/2014/main" id="{873C9DFB-9223-4E63-AB25-FA0A9B100B33}"/>
              </a:ext>
            </a:extLst>
          </p:cNvPr>
          <p:cNvPicPr>
            <a:picLocks noChangeAspect="1"/>
          </p:cNvPicPr>
          <p:nvPr/>
        </p:nvPicPr>
        <p:blipFill>
          <a:blip r:embed="rId3"/>
          <a:stretch>
            <a:fillRect/>
          </a:stretch>
        </p:blipFill>
        <p:spPr>
          <a:xfrm>
            <a:off x="2490035" y="1768834"/>
            <a:ext cx="7211929" cy="4194567"/>
          </a:xfrm>
          <a:prstGeom prst="rect">
            <a:avLst/>
          </a:prstGeom>
        </p:spPr>
      </p:pic>
    </p:spTree>
    <p:extLst>
      <p:ext uri="{BB962C8B-B14F-4D97-AF65-F5344CB8AC3E}">
        <p14:creationId xmlns:p14="http://schemas.microsoft.com/office/powerpoint/2010/main" val="3866316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KRI Reporting</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11079014" cy="4303509"/>
          </a:xfrm>
        </p:spPr>
        <p:txBody>
          <a:bodyPr>
            <a:normAutofit/>
          </a:bodyPr>
          <a:lstStyle/>
          <a:p>
            <a:pPr marL="0" indent="0">
              <a:buNone/>
            </a:pPr>
            <a:r>
              <a:rPr lang="en-US" sz="2400" dirty="0"/>
              <a:t>Case Study#3: Midwestern Utility Company, Inc.</a:t>
            </a:r>
          </a:p>
          <a:p>
            <a:pPr marL="0" indent="0">
              <a:buNone/>
            </a:pPr>
            <a:endParaRPr lang="en-US" sz="2400" dirty="0"/>
          </a:p>
          <a:p>
            <a:pPr marL="0" indent="0">
              <a:buNone/>
            </a:pPr>
            <a:r>
              <a:rPr lang="en-US" sz="2400" dirty="0"/>
              <a:t>In conclusion, the company effectively uses KRIs to monitor the 14 major corporate risks that face the organization. </a:t>
            </a:r>
          </a:p>
          <a:p>
            <a:pPr marL="0" indent="0">
              <a:buNone/>
            </a:pPr>
            <a:r>
              <a:rPr lang="en-US" sz="2400" dirty="0"/>
              <a:t>Each KRI was then monitored quarterly using graphs to display those metrics in an easy to follow way. </a:t>
            </a:r>
          </a:p>
          <a:p>
            <a:pPr marL="0" indent="0">
              <a:buNone/>
            </a:pPr>
            <a:r>
              <a:rPr lang="en-US" sz="2400" dirty="0"/>
              <a:t>The reporting process actively engages senior executives by providing key information on KRIs which trigger a review and may lead to potential change to current mitigation strategies.</a:t>
            </a:r>
          </a:p>
        </p:txBody>
      </p:sp>
      <p:sp>
        <p:nvSpPr>
          <p:cNvPr id="4" name="AutoShape 6" descr="NASA">
            <a:extLst>
              <a:ext uri="{FF2B5EF4-FFF2-40B4-BE49-F238E27FC236}">
                <a16:creationId xmlns:a16="http://schemas.microsoft.com/office/drawing/2014/main" id="{F3C8201D-0D11-4FFE-B511-05C71D8608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Chicago's Leading Dry Van, Reefer and Flatbed Semi-Trailer Dealer">
            <a:extLst>
              <a:ext uri="{FF2B5EF4-FFF2-40B4-BE49-F238E27FC236}">
                <a16:creationId xmlns:a16="http://schemas.microsoft.com/office/drawing/2014/main" id="{638DB8D0-0FFD-44DB-AF97-DEB7AFA99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3912" y="892689"/>
            <a:ext cx="275272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717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KPI Tracking System</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11079014" cy="4303509"/>
          </a:xfrm>
        </p:spPr>
        <p:txBody>
          <a:bodyPr>
            <a:normAutofit/>
          </a:bodyPr>
          <a:lstStyle/>
          <a:p>
            <a:pPr marL="0" indent="0">
              <a:buNone/>
            </a:pPr>
            <a:r>
              <a:rPr lang="en-US" sz="2400" dirty="0"/>
              <a:t>Case Study#4: A mature offshore oilfield</a:t>
            </a:r>
          </a:p>
          <a:p>
            <a:pPr marL="0" indent="0">
              <a:buNone/>
            </a:pPr>
            <a:endParaRPr lang="en-US" sz="2400" dirty="0"/>
          </a:p>
          <a:p>
            <a:pPr marL="0" indent="0">
              <a:buNone/>
            </a:pPr>
            <a:r>
              <a:rPr lang="en-US" sz="2400" dirty="0"/>
              <a:t>The fundamental challenges for this project are:</a:t>
            </a:r>
          </a:p>
          <a:p>
            <a:pPr lvl="1"/>
            <a:r>
              <a:rPr lang="en-US" dirty="0"/>
              <a:t>Multiple data sources and disconnected data systems</a:t>
            </a:r>
          </a:p>
          <a:p>
            <a:pPr lvl="1"/>
            <a:r>
              <a:rPr lang="en-US" dirty="0"/>
              <a:t>Manual system leading to delay in decisions</a:t>
            </a:r>
          </a:p>
          <a:p>
            <a:pPr lvl="1"/>
            <a:r>
              <a:rPr lang="en-US" dirty="0"/>
              <a:t>Understanding shortfalls to close the production gap</a:t>
            </a:r>
          </a:p>
          <a:p>
            <a:pPr lvl="1"/>
            <a:r>
              <a:rPr lang="en-US" dirty="0"/>
              <a:t>Lack of efficient KPI management system</a:t>
            </a:r>
          </a:p>
        </p:txBody>
      </p:sp>
      <p:sp>
        <p:nvSpPr>
          <p:cNvPr id="4" name="AutoShape 6" descr="NASA">
            <a:extLst>
              <a:ext uri="{FF2B5EF4-FFF2-40B4-BE49-F238E27FC236}">
                <a16:creationId xmlns:a16="http://schemas.microsoft.com/office/drawing/2014/main" id="{F3C8201D-0D11-4FFE-B511-05C71D8608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44086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F762-1503-4AB9-9BE7-B7546EF5D6D4}"/>
              </a:ext>
            </a:extLst>
          </p:cNvPr>
          <p:cNvSpPr>
            <a:spLocks noGrp="1"/>
          </p:cNvSpPr>
          <p:nvPr>
            <p:ph type="title"/>
          </p:nvPr>
        </p:nvSpPr>
        <p:spPr>
          <a:xfrm>
            <a:off x="4663824" y="512842"/>
            <a:ext cx="3517649" cy="888031"/>
          </a:xfrm>
        </p:spPr>
        <p:txBody>
          <a:bodyPr>
            <a:normAutofit/>
          </a:bodyPr>
          <a:lstStyle/>
          <a:p>
            <a:r>
              <a:rPr lang="en-US" sz="2400" b="0" dirty="0"/>
              <a:t>Solution Overview</a:t>
            </a:r>
          </a:p>
        </p:txBody>
      </p:sp>
      <p:pic>
        <p:nvPicPr>
          <p:cNvPr id="5" name="Picture 4">
            <a:extLst>
              <a:ext uri="{FF2B5EF4-FFF2-40B4-BE49-F238E27FC236}">
                <a16:creationId xmlns:a16="http://schemas.microsoft.com/office/drawing/2014/main" id="{6443BCAB-A1CD-43A1-B02D-A6B2BB85A73E}"/>
              </a:ext>
            </a:extLst>
          </p:cNvPr>
          <p:cNvPicPr>
            <a:picLocks noChangeAspect="1"/>
          </p:cNvPicPr>
          <p:nvPr/>
        </p:nvPicPr>
        <p:blipFill>
          <a:blip r:embed="rId3"/>
          <a:stretch>
            <a:fillRect/>
          </a:stretch>
        </p:blipFill>
        <p:spPr>
          <a:xfrm>
            <a:off x="1909010" y="1537838"/>
            <a:ext cx="8951495" cy="4067770"/>
          </a:xfrm>
          <a:prstGeom prst="rect">
            <a:avLst/>
          </a:prstGeom>
        </p:spPr>
      </p:pic>
    </p:spTree>
    <p:extLst>
      <p:ext uri="{BB962C8B-B14F-4D97-AF65-F5344CB8AC3E}">
        <p14:creationId xmlns:p14="http://schemas.microsoft.com/office/powerpoint/2010/main" val="3633116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KPI Tracking System</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11079014" cy="4303509"/>
          </a:xfrm>
        </p:spPr>
        <p:txBody>
          <a:bodyPr>
            <a:normAutofit/>
          </a:bodyPr>
          <a:lstStyle/>
          <a:p>
            <a:pPr marL="0" indent="0">
              <a:buNone/>
            </a:pPr>
            <a:r>
              <a:rPr lang="en-US" sz="2400" dirty="0"/>
              <a:t>Case Study#4: A mature offshore oilfield</a:t>
            </a:r>
          </a:p>
          <a:p>
            <a:pPr marL="0" indent="0">
              <a:buNone/>
            </a:pPr>
            <a:endParaRPr lang="en-US" sz="2400" dirty="0"/>
          </a:p>
          <a:p>
            <a:pPr marL="0" indent="0">
              <a:buNone/>
            </a:pPr>
            <a:r>
              <a:rPr lang="en-US" sz="2400" dirty="0"/>
              <a:t>Automated Reporting:</a:t>
            </a:r>
          </a:p>
          <a:p>
            <a:pPr marL="0" indent="0">
              <a:buNone/>
            </a:pPr>
            <a:r>
              <a:rPr lang="en-US" sz="2400" dirty="0"/>
              <a:t>	Production reports such as Daily Production Report (DPR), well test compliance, current production levels, field parameter comparison, monthly deferments analysis are available on the web-based report manager and accessible when the users are connected to company network.</a:t>
            </a:r>
            <a:endParaRPr lang="en-US" dirty="0"/>
          </a:p>
        </p:txBody>
      </p:sp>
      <p:sp>
        <p:nvSpPr>
          <p:cNvPr id="4" name="AutoShape 6" descr="NASA">
            <a:extLst>
              <a:ext uri="{FF2B5EF4-FFF2-40B4-BE49-F238E27FC236}">
                <a16:creationId xmlns:a16="http://schemas.microsoft.com/office/drawing/2014/main" id="{F3C8201D-0D11-4FFE-B511-05C71D8608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3688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F762-1503-4AB9-9BE7-B7546EF5D6D4}"/>
              </a:ext>
            </a:extLst>
          </p:cNvPr>
          <p:cNvSpPr>
            <a:spLocks noGrp="1"/>
          </p:cNvSpPr>
          <p:nvPr>
            <p:ph type="title"/>
          </p:nvPr>
        </p:nvSpPr>
        <p:spPr>
          <a:xfrm>
            <a:off x="1989222" y="512842"/>
            <a:ext cx="9304420" cy="888031"/>
          </a:xfrm>
        </p:spPr>
        <p:txBody>
          <a:bodyPr>
            <a:normAutofit/>
          </a:bodyPr>
          <a:lstStyle/>
          <a:p>
            <a:r>
              <a:rPr lang="en-US" sz="2400" b="0" dirty="0"/>
              <a:t>Example of reports used for further analysis and diagnostics</a:t>
            </a:r>
          </a:p>
        </p:txBody>
      </p:sp>
      <p:pic>
        <p:nvPicPr>
          <p:cNvPr id="4" name="Picture 3">
            <a:extLst>
              <a:ext uri="{FF2B5EF4-FFF2-40B4-BE49-F238E27FC236}">
                <a16:creationId xmlns:a16="http://schemas.microsoft.com/office/drawing/2014/main" id="{80FBE14C-6D5E-49BD-9D54-381CBC55FDE9}"/>
              </a:ext>
            </a:extLst>
          </p:cNvPr>
          <p:cNvPicPr>
            <a:picLocks noChangeAspect="1"/>
          </p:cNvPicPr>
          <p:nvPr/>
        </p:nvPicPr>
        <p:blipFill>
          <a:blip r:embed="rId3"/>
          <a:stretch>
            <a:fillRect/>
          </a:stretch>
        </p:blipFill>
        <p:spPr>
          <a:xfrm>
            <a:off x="1074822" y="1918154"/>
            <a:ext cx="10379242" cy="3389000"/>
          </a:xfrm>
          <a:prstGeom prst="rect">
            <a:avLst/>
          </a:prstGeom>
        </p:spPr>
      </p:pic>
    </p:spTree>
    <p:extLst>
      <p:ext uri="{BB962C8B-B14F-4D97-AF65-F5344CB8AC3E}">
        <p14:creationId xmlns:p14="http://schemas.microsoft.com/office/powerpoint/2010/main" val="1282499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KPI Tracking System</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11079014" cy="4303509"/>
          </a:xfrm>
        </p:spPr>
        <p:txBody>
          <a:bodyPr>
            <a:normAutofit/>
          </a:bodyPr>
          <a:lstStyle/>
          <a:p>
            <a:pPr marL="0" indent="0">
              <a:buNone/>
            </a:pPr>
            <a:r>
              <a:rPr lang="en-US" sz="2400" dirty="0"/>
              <a:t>Case Study#4: A mature offshore oilfield</a:t>
            </a:r>
          </a:p>
          <a:p>
            <a:pPr marL="0" indent="0">
              <a:buNone/>
            </a:pPr>
            <a:endParaRPr lang="en-US" sz="2400" dirty="0"/>
          </a:p>
          <a:p>
            <a:pPr marL="0" indent="0">
              <a:buNone/>
            </a:pPr>
            <a:r>
              <a:rPr lang="en-US" sz="2400" dirty="0"/>
              <a:t>KPI Management:</a:t>
            </a:r>
          </a:p>
          <a:p>
            <a:pPr marL="0" indent="0">
              <a:buNone/>
            </a:pPr>
            <a:r>
              <a:rPr lang="en-US" sz="2400" dirty="0"/>
              <a:t>	KPI analytics assists users in understanding data and the underlying relationships and correlations between various data types through rich and interactive visualization. </a:t>
            </a:r>
            <a:endParaRPr lang="en-US" dirty="0"/>
          </a:p>
        </p:txBody>
      </p:sp>
      <p:sp>
        <p:nvSpPr>
          <p:cNvPr id="4" name="AutoShape 6" descr="NASA">
            <a:extLst>
              <a:ext uri="{FF2B5EF4-FFF2-40B4-BE49-F238E27FC236}">
                <a16:creationId xmlns:a16="http://schemas.microsoft.com/office/drawing/2014/main" id="{F3C8201D-0D11-4FFE-B511-05C71D8608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3535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EAE2C-3ACF-4404-9806-2D5F794D5A4E}"/>
              </a:ext>
            </a:extLst>
          </p:cNvPr>
          <p:cNvSpPr>
            <a:spLocks noGrp="1"/>
          </p:cNvSpPr>
          <p:nvPr>
            <p:ph type="title"/>
          </p:nvPr>
        </p:nvSpPr>
        <p:spPr/>
        <p:txBody>
          <a:bodyPr/>
          <a:lstStyle/>
          <a:p>
            <a:r>
              <a:rPr lang="en-US" dirty="0"/>
              <a:t>QDM Overview</a:t>
            </a:r>
          </a:p>
        </p:txBody>
      </p:sp>
      <p:sp>
        <p:nvSpPr>
          <p:cNvPr id="3" name="Content Placeholder 2">
            <a:extLst>
              <a:ext uri="{FF2B5EF4-FFF2-40B4-BE49-F238E27FC236}">
                <a16:creationId xmlns:a16="http://schemas.microsoft.com/office/drawing/2014/main" id="{37ACE955-9ACA-44C4-AF62-A53B9C2F6648}"/>
              </a:ext>
            </a:extLst>
          </p:cNvPr>
          <p:cNvSpPr>
            <a:spLocks noGrp="1"/>
          </p:cNvSpPr>
          <p:nvPr>
            <p:ph idx="1"/>
          </p:nvPr>
        </p:nvSpPr>
        <p:spPr/>
        <p:txBody>
          <a:bodyPr>
            <a:normAutofit/>
          </a:bodyPr>
          <a:lstStyle/>
          <a:p>
            <a:pPr marL="0" indent="0">
              <a:buNone/>
            </a:pPr>
            <a:r>
              <a:rPr lang="en-US" sz="2400" dirty="0"/>
              <a:t>In manufacturing, quality data management  systems consist of</a:t>
            </a:r>
          </a:p>
          <a:p>
            <a:pPr lvl="1"/>
            <a:r>
              <a:rPr lang="en-US" dirty="0"/>
              <a:t>Product inspection specifications</a:t>
            </a:r>
          </a:p>
          <a:p>
            <a:pPr lvl="1"/>
            <a:r>
              <a:rPr lang="en-US" dirty="0"/>
              <a:t>Inspection sheets for inspection and test results</a:t>
            </a:r>
          </a:p>
          <a:p>
            <a:pPr lvl="1"/>
            <a:r>
              <a:rPr lang="en-US" dirty="0"/>
              <a:t>Summaries of product quality information</a:t>
            </a:r>
          </a:p>
          <a:p>
            <a:pPr lvl="1"/>
            <a:r>
              <a:rPr lang="en-US" dirty="0"/>
              <a:t>Customer complaints files</a:t>
            </a:r>
          </a:p>
          <a:p>
            <a:pPr lvl="1"/>
            <a:r>
              <a:rPr lang="en-US" dirty="0"/>
              <a:t>Calibration files for inspection equipment</a:t>
            </a:r>
          </a:p>
          <a:p>
            <a:pPr lvl="1"/>
            <a:r>
              <a:rPr lang="en-US" dirty="0"/>
              <a:t>Receiving goods inspection records</a:t>
            </a:r>
          </a:p>
          <a:p>
            <a:pPr lvl="1"/>
            <a:r>
              <a:rPr lang="en-US" dirty="0"/>
              <a:t>History file of suppliers</a:t>
            </a:r>
          </a:p>
          <a:p>
            <a:pPr lvl="1"/>
            <a:r>
              <a:rPr lang="en-US" dirty="0"/>
              <a:t>Non-conformance (scrap, rework and concession) records</a:t>
            </a:r>
          </a:p>
        </p:txBody>
      </p:sp>
    </p:spTree>
    <p:extLst>
      <p:ext uri="{BB962C8B-B14F-4D97-AF65-F5344CB8AC3E}">
        <p14:creationId xmlns:p14="http://schemas.microsoft.com/office/powerpoint/2010/main" val="1557864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F762-1503-4AB9-9BE7-B7546EF5D6D4}"/>
              </a:ext>
            </a:extLst>
          </p:cNvPr>
          <p:cNvSpPr>
            <a:spLocks noGrp="1"/>
          </p:cNvSpPr>
          <p:nvPr>
            <p:ph type="title"/>
          </p:nvPr>
        </p:nvSpPr>
        <p:spPr>
          <a:xfrm>
            <a:off x="1989222" y="512842"/>
            <a:ext cx="9304420" cy="888031"/>
          </a:xfrm>
        </p:spPr>
        <p:txBody>
          <a:bodyPr>
            <a:normAutofit/>
          </a:bodyPr>
          <a:lstStyle/>
          <a:p>
            <a:r>
              <a:rPr lang="en-US" sz="2400" b="0" dirty="0"/>
              <a:t>Example of KPI Analytics Screen for High Level Management</a:t>
            </a:r>
          </a:p>
        </p:txBody>
      </p:sp>
      <p:pic>
        <p:nvPicPr>
          <p:cNvPr id="5" name="Picture 4">
            <a:extLst>
              <a:ext uri="{FF2B5EF4-FFF2-40B4-BE49-F238E27FC236}">
                <a16:creationId xmlns:a16="http://schemas.microsoft.com/office/drawing/2014/main" id="{50E97BDA-B065-4850-8DF6-4AA33232549A}"/>
              </a:ext>
            </a:extLst>
          </p:cNvPr>
          <p:cNvPicPr>
            <a:picLocks noChangeAspect="1"/>
          </p:cNvPicPr>
          <p:nvPr/>
        </p:nvPicPr>
        <p:blipFill>
          <a:blip r:embed="rId3"/>
          <a:stretch>
            <a:fillRect/>
          </a:stretch>
        </p:blipFill>
        <p:spPr>
          <a:xfrm>
            <a:off x="1748588" y="1534013"/>
            <a:ext cx="9769641" cy="4504565"/>
          </a:xfrm>
          <a:prstGeom prst="rect">
            <a:avLst/>
          </a:prstGeom>
        </p:spPr>
      </p:pic>
    </p:spTree>
    <p:extLst>
      <p:ext uri="{BB962C8B-B14F-4D97-AF65-F5344CB8AC3E}">
        <p14:creationId xmlns:p14="http://schemas.microsoft.com/office/powerpoint/2010/main" val="3929911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KPI Tracking System</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11079014" cy="4303509"/>
          </a:xfrm>
        </p:spPr>
        <p:txBody>
          <a:bodyPr>
            <a:normAutofit/>
          </a:bodyPr>
          <a:lstStyle/>
          <a:p>
            <a:pPr marL="0" indent="0">
              <a:buNone/>
            </a:pPr>
            <a:r>
              <a:rPr lang="en-US" sz="2400" dirty="0"/>
              <a:t>Case Study#4: A mature offshore oilfield</a:t>
            </a:r>
          </a:p>
          <a:p>
            <a:pPr marL="0" indent="0">
              <a:buNone/>
            </a:pPr>
            <a:endParaRPr lang="en-US" sz="2400" dirty="0"/>
          </a:p>
          <a:p>
            <a:pPr marL="0" indent="0">
              <a:buNone/>
            </a:pPr>
            <a:r>
              <a:rPr lang="en-US" sz="2400" dirty="0"/>
              <a:t>In conclusion, having streamlined the reporting process and the KPI management system the time spent before the implementation has reduced drastically. Engineers are spending less time in high value activities such as analysis, KPI management and analytics for decision making.</a:t>
            </a:r>
          </a:p>
          <a:p>
            <a:pPr marL="0" indent="0">
              <a:buNone/>
            </a:pPr>
            <a:r>
              <a:rPr lang="en-US" sz="2400" dirty="0"/>
              <a:t>The overall cycle time has reduced from hours to minutes that results in an improved efficiency in an average of 68% of the whole process cycle.</a:t>
            </a:r>
          </a:p>
          <a:p>
            <a:pPr marL="0" indent="0">
              <a:buNone/>
            </a:pPr>
            <a:r>
              <a:rPr lang="en-US" sz="2400" dirty="0"/>
              <a:t>	</a:t>
            </a:r>
            <a:endParaRPr lang="en-US" dirty="0"/>
          </a:p>
        </p:txBody>
      </p:sp>
      <p:sp>
        <p:nvSpPr>
          <p:cNvPr id="4" name="AutoShape 6" descr="NASA">
            <a:extLst>
              <a:ext uri="{FF2B5EF4-FFF2-40B4-BE49-F238E27FC236}">
                <a16:creationId xmlns:a16="http://schemas.microsoft.com/office/drawing/2014/main" id="{F3C8201D-0D11-4FFE-B511-05C71D8608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50802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539512-8E81-4BAA-83DC-5A9DBACAF120}"/>
              </a:ext>
            </a:extLst>
          </p:cNvPr>
          <p:cNvPicPr>
            <a:picLocks noChangeAspect="1"/>
          </p:cNvPicPr>
          <p:nvPr/>
        </p:nvPicPr>
        <p:blipFill>
          <a:blip r:embed="rId3"/>
          <a:stretch>
            <a:fillRect/>
          </a:stretch>
        </p:blipFill>
        <p:spPr>
          <a:xfrm>
            <a:off x="888958" y="1718697"/>
            <a:ext cx="10414083" cy="3985023"/>
          </a:xfrm>
          <a:prstGeom prst="rect">
            <a:avLst/>
          </a:prstGeom>
        </p:spPr>
      </p:pic>
    </p:spTree>
    <p:extLst>
      <p:ext uri="{BB962C8B-B14F-4D97-AF65-F5344CB8AC3E}">
        <p14:creationId xmlns:p14="http://schemas.microsoft.com/office/powerpoint/2010/main" val="1168600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549A80-84C5-4AA6-9EB7-E772455C1E90}"/>
              </a:ext>
            </a:extLst>
          </p:cNvPr>
          <p:cNvPicPr>
            <a:picLocks noChangeAspect="1"/>
          </p:cNvPicPr>
          <p:nvPr/>
        </p:nvPicPr>
        <p:blipFill>
          <a:blip r:embed="rId3"/>
          <a:stretch>
            <a:fillRect/>
          </a:stretch>
        </p:blipFill>
        <p:spPr>
          <a:xfrm>
            <a:off x="1764632" y="1434600"/>
            <a:ext cx="9240251" cy="4362078"/>
          </a:xfrm>
          <a:prstGeom prst="rect">
            <a:avLst/>
          </a:prstGeom>
        </p:spPr>
      </p:pic>
    </p:spTree>
    <p:extLst>
      <p:ext uri="{BB962C8B-B14F-4D97-AF65-F5344CB8AC3E}">
        <p14:creationId xmlns:p14="http://schemas.microsoft.com/office/powerpoint/2010/main" val="518616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QDM Overview</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p:txBody>
          <a:bodyPr>
            <a:normAutofit/>
          </a:bodyPr>
          <a:lstStyle/>
          <a:p>
            <a:pPr marL="0" indent="0">
              <a:buNone/>
            </a:pPr>
            <a:r>
              <a:rPr lang="en-US" sz="2400" dirty="0"/>
              <a:t>Mostly the data are manual paper-based systems. The problems within the manual process are</a:t>
            </a:r>
          </a:p>
          <a:p>
            <a:pPr lvl="1"/>
            <a:r>
              <a:rPr lang="en-US" dirty="0"/>
              <a:t>Inefficiencies that include time spent manually collecting and reformatting data from external applications.</a:t>
            </a:r>
          </a:p>
          <a:p>
            <a:pPr lvl="1"/>
            <a:r>
              <a:rPr lang="en-US" dirty="0"/>
              <a:t>The high probability of making mistakes during manual entry, because data must be reformatted over several steps until they are ready to be integrated into the final document.</a:t>
            </a:r>
          </a:p>
          <a:p>
            <a:pPr marL="0" indent="0">
              <a:buNone/>
            </a:pPr>
            <a:r>
              <a:rPr lang="en-US" sz="2400" dirty="0"/>
              <a:t> </a:t>
            </a:r>
          </a:p>
        </p:txBody>
      </p:sp>
    </p:spTree>
    <p:extLst>
      <p:ext uri="{BB962C8B-B14F-4D97-AF65-F5344CB8AC3E}">
        <p14:creationId xmlns:p14="http://schemas.microsoft.com/office/powerpoint/2010/main" val="2287375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QDM Overview</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p:txBody>
          <a:bodyPr>
            <a:normAutofit/>
          </a:bodyPr>
          <a:lstStyle/>
          <a:p>
            <a:pPr marL="0" indent="0">
              <a:buNone/>
            </a:pPr>
            <a:r>
              <a:rPr lang="en-US" sz="2400" dirty="0"/>
              <a:t>The automatic generation of quality reports using outputs generated by different tools ensures the quality of the data used as an input</a:t>
            </a:r>
          </a:p>
          <a:p>
            <a:pPr lvl="1"/>
            <a:r>
              <a:rPr lang="en-US" dirty="0"/>
              <a:t>Data are automatically collected from the tools where originally generated and recorded, with no manual intervention, thus ensuring data accuracy, objectivity, believability, timeliness, and completeness.</a:t>
            </a:r>
          </a:p>
          <a:p>
            <a:pPr lvl="1"/>
            <a:r>
              <a:rPr lang="en-US" dirty="0"/>
              <a:t>Engineers can edit and complete the reports by adding assessments, explanations, and content.</a:t>
            </a:r>
          </a:p>
          <a:p>
            <a:pPr lvl="1"/>
            <a:r>
              <a:rPr lang="en-US" dirty="0"/>
              <a:t>The automated formatting of the documents contributes to a consistent, homogeneous layout and presentation that makes it easier to interpret by third parties.</a:t>
            </a:r>
          </a:p>
          <a:p>
            <a:pPr marL="0" indent="0">
              <a:buNone/>
            </a:pPr>
            <a:r>
              <a:rPr lang="en-US" sz="2400" dirty="0"/>
              <a:t> </a:t>
            </a:r>
          </a:p>
        </p:txBody>
      </p:sp>
    </p:spTree>
    <p:extLst>
      <p:ext uri="{BB962C8B-B14F-4D97-AF65-F5344CB8AC3E}">
        <p14:creationId xmlns:p14="http://schemas.microsoft.com/office/powerpoint/2010/main" val="1737875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QDM Overview</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6053323" cy="4303509"/>
          </a:xfrm>
        </p:spPr>
        <p:txBody>
          <a:bodyPr>
            <a:normAutofit/>
          </a:bodyPr>
          <a:lstStyle/>
          <a:p>
            <a:pPr marL="0" indent="0">
              <a:buNone/>
            </a:pPr>
            <a:r>
              <a:rPr lang="en-US" sz="2400" dirty="0"/>
              <a:t>Case Study#1: Kaiser Permanente</a:t>
            </a:r>
          </a:p>
          <a:p>
            <a:pPr marL="0" indent="0">
              <a:buNone/>
            </a:pPr>
            <a:r>
              <a:rPr lang="en-US" sz="2400" dirty="0"/>
              <a:t>An American Company provides health care services and not-for-profit health plans.  Its mission is to provide high-quality, affordable health care services and to improve the health of its members and the communities</a:t>
            </a:r>
          </a:p>
        </p:txBody>
      </p:sp>
      <p:pic>
        <p:nvPicPr>
          <p:cNvPr id="5" name="Graphic 4">
            <a:extLst>
              <a:ext uri="{FF2B5EF4-FFF2-40B4-BE49-F238E27FC236}">
                <a16:creationId xmlns:a16="http://schemas.microsoft.com/office/drawing/2014/main" id="{3A1743B4-B582-49F8-A00F-80BA916321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5678" y="1578893"/>
            <a:ext cx="4629150" cy="523875"/>
          </a:xfrm>
          <a:prstGeom prst="rect">
            <a:avLst/>
          </a:prstGeom>
        </p:spPr>
      </p:pic>
      <p:pic>
        <p:nvPicPr>
          <p:cNvPr id="1026" name="Picture 2" descr="Automated Quality Reporting Through EHRs Can Result in Significant Efficiencies and Care Improvements">
            <a:extLst>
              <a:ext uri="{FF2B5EF4-FFF2-40B4-BE49-F238E27FC236}">
                <a16:creationId xmlns:a16="http://schemas.microsoft.com/office/drawing/2014/main" id="{111A7932-5F83-4376-BAB3-805F5A2CB9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677" y="2631659"/>
            <a:ext cx="4570869" cy="304724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3D5AA845-9DC6-4D10-B4AD-43D917609B21}"/>
              </a:ext>
            </a:extLst>
          </p:cNvPr>
          <p:cNvSpPr txBox="1">
            <a:spLocks/>
          </p:cNvSpPr>
          <p:nvPr/>
        </p:nvSpPr>
        <p:spPr>
          <a:xfrm>
            <a:off x="475813" y="5510463"/>
            <a:ext cx="6053323" cy="470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(https://about.kaiserpermanente.org)</a:t>
            </a:r>
          </a:p>
        </p:txBody>
      </p:sp>
    </p:spTree>
    <p:extLst>
      <p:ext uri="{BB962C8B-B14F-4D97-AF65-F5344CB8AC3E}">
        <p14:creationId xmlns:p14="http://schemas.microsoft.com/office/powerpoint/2010/main" val="147458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QDM Overview</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11079014" cy="4303509"/>
          </a:xfrm>
        </p:spPr>
        <p:txBody>
          <a:bodyPr>
            <a:normAutofit/>
          </a:bodyPr>
          <a:lstStyle/>
          <a:p>
            <a:pPr marL="0" indent="0">
              <a:buNone/>
            </a:pPr>
            <a:r>
              <a:rPr lang="en-US" sz="2400" dirty="0"/>
              <a:t>Case Study#1: Kaiser Permanente</a:t>
            </a:r>
          </a:p>
          <a:p>
            <a:pPr marL="0" indent="0">
              <a:buNone/>
            </a:pPr>
            <a:endParaRPr lang="en-US" sz="2400" dirty="0"/>
          </a:p>
          <a:p>
            <a:pPr marL="0" indent="0">
              <a:buNone/>
            </a:pPr>
            <a:r>
              <a:rPr lang="en-US" sz="2400" dirty="0"/>
              <a:t>The company uses electric health records to automate reporting of quality measures reduces reporting time required for one measure set alone by about 50 percent, according to a new study published in the journal of the American medical informatics association.</a:t>
            </a:r>
          </a:p>
          <a:p>
            <a:pPr marL="0" indent="0">
              <a:buNone/>
            </a:pPr>
            <a:r>
              <a:rPr lang="en-US" sz="2400" dirty="0"/>
              <a:t>The automated quality reporting allows the company to keep up with the public reporting initiatives without adding to high overhead costs. Additionally, the automated quality reporting of quality measures enable some data become available real-time and improving an expedited manner.</a:t>
            </a:r>
          </a:p>
        </p:txBody>
      </p:sp>
      <p:pic>
        <p:nvPicPr>
          <p:cNvPr id="5" name="Graphic 4">
            <a:extLst>
              <a:ext uri="{FF2B5EF4-FFF2-40B4-BE49-F238E27FC236}">
                <a16:creationId xmlns:a16="http://schemas.microsoft.com/office/drawing/2014/main" id="{3A1743B4-B582-49F8-A00F-80BA916321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5678" y="1578893"/>
            <a:ext cx="4629150" cy="523875"/>
          </a:xfrm>
          <a:prstGeom prst="rect">
            <a:avLst/>
          </a:prstGeom>
        </p:spPr>
      </p:pic>
    </p:spTree>
    <p:extLst>
      <p:ext uri="{BB962C8B-B14F-4D97-AF65-F5344CB8AC3E}">
        <p14:creationId xmlns:p14="http://schemas.microsoft.com/office/powerpoint/2010/main" val="27882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934-8156-437D-8AA1-D8456E92E553}"/>
              </a:ext>
            </a:extLst>
          </p:cNvPr>
          <p:cNvSpPr>
            <a:spLocks noGrp="1"/>
          </p:cNvSpPr>
          <p:nvPr>
            <p:ph type="title"/>
          </p:nvPr>
        </p:nvSpPr>
        <p:spPr/>
        <p:txBody>
          <a:bodyPr/>
          <a:lstStyle/>
          <a:p>
            <a:r>
              <a:rPr lang="en-US" dirty="0"/>
              <a:t>QDM Overview</a:t>
            </a:r>
          </a:p>
        </p:txBody>
      </p:sp>
      <p:sp>
        <p:nvSpPr>
          <p:cNvPr id="3" name="Content Placeholder 2">
            <a:extLst>
              <a:ext uri="{FF2B5EF4-FFF2-40B4-BE49-F238E27FC236}">
                <a16:creationId xmlns:a16="http://schemas.microsoft.com/office/drawing/2014/main" id="{91DFB5C4-1D7C-454B-8781-23BBC56E09F2}"/>
              </a:ext>
            </a:extLst>
          </p:cNvPr>
          <p:cNvSpPr>
            <a:spLocks noGrp="1"/>
          </p:cNvSpPr>
          <p:nvPr>
            <p:ph idx="1"/>
          </p:nvPr>
        </p:nvSpPr>
        <p:spPr>
          <a:xfrm>
            <a:off x="475814" y="1693703"/>
            <a:ext cx="11079014" cy="4715623"/>
          </a:xfrm>
        </p:spPr>
        <p:txBody>
          <a:bodyPr>
            <a:normAutofit/>
          </a:bodyPr>
          <a:lstStyle/>
          <a:p>
            <a:pPr marL="0" indent="0">
              <a:buNone/>
            </a:pPr>
            <a:r>
              <a:rPr lang="en-US" sz="2400" dirty="0"/>
              <a:t>Case Study#1: Kaiser Permanente</a:t>
            </a:r>
          </a:p>
          <a:p>
            <a:pPr marL="0" indent="0">
              <a:buNone/>
            </a:pPr>
            <a:endParaRPr lang="en-US" sz="2400" dirty="0"/>
          </a:p>
          <a:p>
            <a:pPr marL="0" indent="0">
              <a:buNone/>
            </a:pPr>
            <a:r>
              <a:rPr lang="en-US" sz="2400" dirty="0"/>
              <a:t>The company is widely recognized for its leadership in harnessing health IT to improve quality and care delivery. Kaiser Permanente </a:t>
            </a:r>
            <a:r>
              <a:rPr lang="en-US" sz="2400" dirty="0" err="1"/>
              <a:t>HealthConnect</a:t>
            </a:r>
            <a:r>
              <a:rPr lang="en-US" sz="2400" dirty="0"/>
              <a:t>® enables all of Kaiser Permanente clinicians to electronically access their patient’s Kaiser Permanente medical records and serves as a model for other care systems. </a:t>
            </a:r>
          </a:p>
          <a:p>
            <a:pPr marL="0" indent="0">
              <a:buNone/>
            </a:pPr>
            <a:r>
              <a:rPr lang="en-US" sz="2400" dirty="0"/>
              <a:t>“…Many electronic health record systems require care providers to enter additional data and provide documentation that may slow down the care process…” “…The trick is to make use of the natural digital exhaust from existing clinical processes, which can also increase the credibility and accuracy of the data…” said </a:t>
            </a:r>
            <a:r>
              <a:rPr lang="en-US" sz="2400" dirty="0" err="1"/>
              <a:t>Terhilda</a:t>
            </a:r>
            <a:r>
              <a:rPr lang="en-US" sz="2400" dirty="0"/>
              <a:t> Garrido, vice president of Health IT transformation and Analytics, Kiser Permanente.</a:t>
            </a:r>
          </a:p>
        </p:txBody>
      </p:sp>
      <p:pic>
        <p:nvPicPr>
          <p:cNvPr id="5" name="Graphic 4">
            <a:extLst>
              <a:ext uri="{FF2B5EF4-FFF2-40B4-BE49-F238E27FC236}">
                <a16:creationId xmlns:a16="http://schemas.microsoft.com/office/drawing/2014/main" id="{3A1743B4-B582-49F8-A00F-80BA916321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5678" y="1578893"/>
            <a:ext cx="4629150" cy="523875"/>
          </a:xfrm>
          <a:prstGeom prst="rect">
            <a:avLst/>
          </a:prstGeom>
        </p:spPr>
      </p:pic>
    </p:spTree>
    <p:extLst>
      <p:ext uri="{BB962C8B-B14F-4D97-AF65-F5344CB8AC3E}">
        <p14:creationId xmlns:p14="http://schemas.microsoft.com/office/powerpoint/2010/main" val="567013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3615</TotalTime>
  <Words>2969</Words>
  <Application>Microsoft Office PowerPoint</Application>
  <PresentationFormat>Widescreen</PresentationFormat>
  <Paragraphs>280</Paragraphs>
  <Slides>44</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Arial-BoldMT</vt:lpstr>
      <vt:lpstr>ArialMT</vt:lpstr>
      <vt:lpstr>BookmanOldStyle</vt:lpstr>
      <vt:lpstr>Calibri</vt:lpstr>
      <vt:lpstr>Calibri Light</vt:lpstr>
      <vt:lpstr>Tw Cen MT</vt:lpstr>
      <vt:lpstr>Office Theme</vt:lpstr>
      <vt:lpstr>PowerPoint Presentation</vt:lpstr>
      <vt:lpstr>What will you learn from this content?</vt:lpstr>
      <vt:lpstr>Quality Data Management (QDM)</vt:lpstr>
      <vt:lpstr>QDM Overview</vt:lpstr>
      <vt:lpstr>QDM Overview</vt:lpstr>
      <vt:lpstr>QDM Overview</vt:lpstr>
      <vt:lpstr>QDM Overview</vt:lpstr>
      <vt:lpstr>QDM Overview</vt:lpstr>
      <vt:lpstr>QDM Overview</vt:lpstr>
      <vt:lpstr>Requirements for the Quality Database</vt:lpstr>
      <vt:lpstr>The functions of a quality database</vt:lpstr>
      <vt:lpstr>Generation of quality reports</vt:lpstr>
      <vt:lpstr>Generation of quality reports</vt:lpstr>
      <vt:lpstr>Generation of quality reports</vt:lpstr>
      <vt:lpstr>Quality Reporting</vt:lpstr>
      <vt:lpstr>Quality Reporting</vt:lpstr>
      <vt:lpstr>Quality Reporting</vt:lpstr>
      <vt:lpstr>Quality Reporting</vt:lpstr>
      <vt:lpstr>Quality Reporting</vt:lpstr>
      <vt:lpstr>Quality Reporting</vt:lpstr>
      <vt:lpstr>PowerPoint Presentation</vt:lpstr>
      <vt:lpstr>PowerPoint Presentation</vt:lpstr>
      <vt:lpstr>PowerPoint Presentation</vt:lpstr>
      <vt:lpstr>Quality Reporting</vt:lpstr>
      <vt:lpstr>KRI Reporting</vt:lpstr>
      <vt:lpstr>KRI Reporting</vt:lpstr>
      <vt:lpstr>KRI Reporting</vt:lpstr>
      <vt:lpstr>PowerPoint Presentation</vt:lpstr>
      <vt:lpstr>KRI Reporting</vt:lpstr>
      <vt:lpstr>PowerPoint Presentation</vt:lpstr>
      <vt:lpstr>KRI Reporting</vt:lpstr>
      <vt:lpstr>PowerPoint Presentation</vt:lpstr>
      <vt:lpstr>PowerPoint Presentation</vt:lpstr>
      <vt:lpstr>KRI Reporting</vt:lpstr>
      <vt:lpstr>KPI Tracking System</vt:lpstr>
      <vt:lpstr>Solution Overview</vt:lpstr>
      <vt:lpstr>KPI Tracking System</vt:lpstr>
      <vt:lpstr>Example of reports used for further analysis and diagnostics</vt:lpstr>
      <vt:lpstr>KPI Tracking System</vt:lpstr>
      <vt:lpstr>Example of KPI Analytics Screen for High Level Management</vt:lpstr>
      <vt:lpstr>KPI Tracking System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SURIYA JIRASATITSIN (สุริยา จิรสถิตสิน)</cp:lastModifiedBy>
  <cp:revision>286</cp:revision>
  <dcterms:created xsi:type="dcterms:W3CDTF">2018-02-11T14:22:08Z</dcterms:created>
  <dcterms:modified xsi:type="dcterms:W3CDTF">2020-09-07T21:27:09Z</dcterms:modified>
</cp:coreProperties>
</file>