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8" r:id="rId3"/>
    <p:sldId id="273" r:id="rId4"/>
    <p:sldId id="279" r:id="rId5"/>
    <p:sldId id="276" r:id="rId6"/>
    <p:sldId id="260" r:id="rId7"/>
    <p:sldId id="274" r:id="rId8"/>
    <p:sldId id="261" r:id="rId9"/>
    <p:sldId id="262" r:id="rId10"/>
    <p:sldId id="263" r:id="rId11"/>
    <p:sldId id="275" r:id="rId12"/>
    <p:sldId id="264" r:id="rId13"/>
    <p:sldId id="265" r:id="rId14"/>
    <p:sldId id="277" r:id="rId15"/>
    <p:sldId id="259" r:id="rId1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5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EA03D247-8946-4B55-BB5D-98D5D26EF358}" type="datetimeFigureOut">
              <a:rPr lang="en-US" smtClean="0"/>
              <a:t>10/14/2020</a:t>
            </a:fld>
            <a:endParaRPr lang="en-US"/>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D6F5BBE-C861-4557-9121-C9D6131C187D}" type="slidenum">
              <a:rPr lang="en-US" smtClean="0"/>
              <a:t>‹#›</a:t>
            </a:fld>
            <a:endParaRPr lang="en-US"/>
          </a:p>
        </p:txBody>
      </p:sp>
    </p:spTree>
    <p:extLst>
      <p:ext uri="{BB962C8B-B14F-4D97-AF65-F5344CB8AC3E}">
        <p14:creationId xmlns:p14="http://schemas.microsoft.com/office/powerpoint/2010/main" val="251373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DA02B09-E3CC-43EB-9587-FFE1DCF6426B}" type="datetimeFigureOut">
              <a:rPr lang="en-US" smtClean="0"/>
              <a:t>10/14/2020</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1920D0B-DEDE-4291-99FD-ACFEFC0A422D}" type="slidenum">
              <a:rPr lang="en-US" smtClean="0"/>
              <a:t>‹#›</a:t>
            </a:fld>
            <a:endParaRPr lang="en-US"/>
          </a:p>
        </p:txBody>
      </p:sp>
    </p:spTree>
    <p:extLst>
      <p:ext uri="{BB962C8B-B14F-4D97-AF65-F5344CB8AC3E}">
        <p14:creationId xmlns:p14="http://schemas.microsoft.com/office/powerpoint/2010/main" val="154149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upport.minitab.com/en-us/minitab/18/PlasticSheets.MT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upport.minitab.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1F629E85-12F5-4709-A520-65BCDED659E3}"/>
              </a:ext>
            </a:extLst>
          </p:cNvPr>
          <p:cNvSpPr>
            <a:spLocks noGrp="1"/>
          </p:cNvSpPr>
          <p:nvPr>
            <p:ph type="ctrTitle"/>
          </p:nvPr>
        </p:nvSpPr>
        <p:spPr/>
        <p:txBody>
          <a:bodyPr/>
          <a:lstStyle/>
          <a:p>
            <a:r>
              <a:rPr lang="en-US" dirty="0" smtClean="0"/>
              <a:t>Multivariate </a:t>
            </a:r>
            <a:r>
              <a:rPr lang="en-US" dirty="0" smtClean="0"/>
              <a:t>SPC </a:t>
            </a:r>
            <a:r>
              <a:rPr lang="en-US" dirty="0"/>
              <a:t>Strategy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T²-Generalized Variance Chart</a:t>
            </a:r>
          </a:p>
        </p:txBody>
      </p:sp>
      <p:sp>
        <p:nvSpPr>
          <p:cNvPr id="3" name="Content Placeholder 2"/>
          <p:cNvSpPr>
            <a:spLocks noGrp="1"/>
          </p:cNvSpPr>
          <p:nvPr>
            <p:ph idx="1"/>
          </p:nvPr>
        </p:nvSpPr>
        <p:spPr/>
        <p:txBody>
          <a:bodyPr>
            <a:normAutofit/>
          </a:bodyPr>
          <a:lstStyle/>
          <a:p>
            <a:r>
              <a:rPr lang="en-US" dirty="0"/>
              <a:t>Use T²-Generalized Variance Chart to simultaneously </a:t>
            </a:r>
            <a:r>
              <a:rPr lang="en-US" dirty="0">
                <a:solidFill>
                  <a:srgbClr val="0070C0"/>
                </a:solidFill>
              </a:rPr>
              <a:t>monitor whether the process location and the process variability</a:t>
            </a:r>
            <a:r>
              <a:rPr lang="en-US" dirty="0"/>
              <a:t> </a:t>
            </a:r>
            <a:r>
              <a:rPr lang="en-US" dirty="0">
                <a:solidFill>
                  <a:srgbClr val="C00000"/>
                </a:solidFill>
              </a:rPr>
              <a:t>of two or more related variables are in control</a:t>
            </a:r>
            <a:r>
              <a:rPr lang="en-US" dirty="0"/>
              <a:t>. </a:t>
            </a:r>
            <a:endParaRPr lang="en-US" dirty="0" smtClean="0"/>
          </a:p>
          <a:p>
            <a:r>
              <a:rPr lang="en-US" dirty="0" smtClean="0"/>
              <a:t>This </a:t>
            </a:r>
            <a:r>
              <a:rPr lang="en-US" dirty="0"/>
              <a:t>chart is the multivariate counterpart to the </a:t>
            </a:r>
            <a:r>
              <a:rPr lang="en-US" dirty="0" err="1"/>
              <a:t>Xbar</a:t>
            </a:r>
            <a:r>
              <a:rPr lang="en-US" dirty="0"/>
              <a:t>-R, </a:t>
            </a:r>
            <a:r>
              <a:rPr lang="en-US" dirty="0" err="1"/>
              <a:t>Xbar</a:t>
            </a:r>
            <a:r>
              <a:rPr lang="en-US" dirty="0"/>
              <a:t>-S, and I-MR charts</a:t>
            </a:r>
            <a:r>
              <a:rPr lang="en-US" dirty="0" smtClean="0"/>
              <a:t>.</a:t>
            </a:r>
            <a:endParaRPr lang="en-US" dirty="0"/>
          </a:p>
        </p:txBody>
      </p:sp>
    </p:spTree>
    <p:extLst>
      <p:ext uri="{BB962C8B-B14F-4D97-AF65-F5344CB8AC3E}">
        <p14:creationId xmlns:p14="http://schemas.microsoft.com/office/powerpoint/2010/main" val="396424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baseline="30000" dirty="0"/>
              <a:t>2</a:t>
            </a:r>
            <a:r>
              <a:rPr lang="en-US" dirty="0"/>
              <a:t>-generalized variance chart</a:t>
            </a:r>
          </a:p>
        </p:txBody>
      </p:sp>
      <p:sp>
        <p:nvSpPr>
          <p:cNvPr id="3" name="Content Placeholder 2"/>
          <p:cNvSpPr>
            <a:spLocks noGrp="1"/>
          </p:cNvSpPr>
          <p:nvPr>
            <p:ph idx="1"/>
          </p:nvPr>
        </p:nvSpPr>
        <p:spPr/>
        <p:txBody>
          <a:bodyPr>
            <a:normAutofit/>
          </a:bodyPr>
          <a:lstStyle/>
          <a:p>
            <a:r>
              <a:rPr lang="en-US" sz="2400" dirty="0"/>
              <a:t>For example, an engineer uses a T2-generalized variance chart to monitor temperature and pressure in a plastic injection-molding process. Because temperature and pressure both affect the plastic strength, the engineer wants to monitor these variables at the same time.</a:t>
            </a:r>
          </a:p>
        </p:txBody>
      </p:sp>
      <p:pic>
        <p:nvPicPr>
          <p:cNvPr id="4" name="Picture 3"/>
          <p:cNvPicPr>
            <a:picLocks noChangeAspect="1"/>
          </p:cNvPicPr>
          <p:nvPr/>
        </p:nvPicPr>
        <p:blipFill>
          <a:blip r:embed="rId2"/>
          <a:stretch>
            <a:fillRect/>
          </a:stretch>
        </p:blipFill>
        <p:spPr>
          <a:xfrm>
            <a:off x="1563627" y="3206647"/>
            <a:ext cx="4371975" cy="2914650"/>
          </a:xfrm>
          <a:prstGeom prst="rect">
            <a:avLst/>
          </a:prstGeom>
        </p:spPr>
      </p:pic>
      <p:sp>
        <p:nvSpPr>
          <p:cNvPr id="5" name="Rectangle 4"/>
          <p:cNvSpPr/>
          <p:nvPr/>
        </p:nvSpPr>
        <p:spPr>
          <a:xfrm>
            <a:off x="6403676" y="3622465"/>
            <a:ext cx="4655388" cy="1754326"/>
          </a:xfrm>
          <a:prstGeom prst="rect">
            <a:avLst/>
          </a:prstGeom>
        </p:spPr>
        <p:txBody>
          <a:bodyPr wrap="square">
            <a:spAutoFit/>
          </a:bodyPr>
          <a:lstStyle/>
          <a:p>
            <a:pPr marL="285750" indent="-285750">
              <a:buFont typeface="Arial" panose="020B0604020202020204" pitchFamily="34" charset="0"/>
              <a:buChar char="•"/>
            </a:pPr>
            <a:r>
              <a:rPr lang="en-US" dirty="0"/>
              <a:t>The points vary randomly around the center line and are below the upper control limit for both charts. </a:t>
            </a:r>
            <a:endParaRPr lang="en-US" dirty="0" smtClean="0"/>
          </a:p>
          <a:p>
            <a:pPr marL="285750" indent="-285750">
              <a:buFont typeface="Arial" panose="020B0604020202020204" pitchFamily="34" charset="0"/>
              <a:buChar char="•"/>
            </a:pPr>
            <a:r>
              <a:rPr lang="en-US" dirty="0" smtClean="0"/>
              <a:t>No </a:t>
            </a:r>
            <a:r>
              <a:rPr lang="en-US" dirty="0"/>
              <a:t>trends or patterns are shown. </a:t>
            </a:r>
            <a:endParaRPr lang="en-US" dirty="0" smtClean="0"/>
          </a:p>
          <a:p>
            <a:pPr marL="285750" indent="-285750">
              <a:buFont typeface="Arial" panose="020B0604020202020204" pitchFamily="34" charset="0"/>
              <a:buChar char="•"/>
            </a:pPr>
            <a:r>
              <a:rPr lang="en-US" dirty="0" smtClean="0"/>
              <a:t>The </a:t>
            </a:r>
            <a:r>
              <a:rPr lang="en-US" dirty="0"/>
              <a:t>process location and process variability of the plastic product strength are stable.</a:t>
            </a:r>
          </a:p>
        </p:txBody>
      </p:sp>
    </p:spTree>
    <p:extLst>
      <p:ext uri="{BB962C8B-B14F-4D97-AF65-F5344CB8AC3E}">
        <p14:creationId xmlns:p14="http://schemas.microsoft.com/office/powerpoint/2010/main" val="237068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a:t>
            </a:r>
            <a:r>
              <a:rPr lang="en-US" baseline="30000" dirty="0"/>
              <a:t>2</a:t>
            </a:r>
            <a:r>
              <a:rPr lang="en-US" dirty="0"/>
              <a:t>-generalized variance chart</a:t>
            </a:r>
          </a:p>
        </p:txBody>
      </p:sp>
      <p:sp>
        <p:nvSpPr>
          <p:cNvPr id="6" name="Content Placeholder 5"/>
          <p:cNvSpPr>
            <a:spLocks noGrp="1"/>
          </p:cNvSpPr>
          <p:nvPr>
            <p:ph idx="1"/>
          </p:nvPr>
        </p:nvSpPr>
        <p:spPr/>
        <p:txBody>
          <a:bodyPr>
            <a:normAutofit fontScale="85000" lnSpcReduction="20000"/>
          </a:bodyPr>
          <a:lstStyle/>
          <a:p>
            <a:pPr>
              <a:lnSpc>
                <a:spcPct val="120000"/>
              </a:lnSpc>
            </a:pPr>
            <a:r>
              <a:rPr lang="en-US" sz="2600" dirty="0"/>
              <a:t>A quality engineer wants to monitor the variability in the tear strength, glossiness, and opacity of plastic sheets that her company manufactures. She measures four sheets a day for 10 days. Previous analyses have found that these variables are correlated.</a:t>
            </a:r>
          </a:p>
          <a:p>
            <a:pPr>
              <a:lnSpc>
                <a:spcPct val="120000"/>
              </a:lnSpc>
            </a:pPr>
            <a:r>
              <a:rPr lang="en-US" sz="2600" dirty="0"/>
              <a:t>The quality engineer creates a T</a:t>
            </a:r>
            <a:r>
              <a:rPr lang="en-US" sz="2600" baseline="30000" dirty="0"/>
              <a:t>2</a:t>
            </a:r>
            <a:r>
              <a:rPr lang="en-US" sz="2600" dirty="0"/>
              <a:t>-Generalized Variance chart to simultaneously monitor the mean and variation of tear strength, glossiness, and opacity of the plastic sheets over 10 days.</a:t>
            </a:r>
          </a:p>
          <a:p>
            <a:endParaRPr lang="en-US" dirty="0"/>
          </a:p>
          <a:p>
            <a:pPr marL="971550" lvl="1" indent="-514350">
              <a:buFont typeface="+mj-lt"/>
              <a:buAutoNum type="arabicPeriod"/>
            </a:pPr>
            <a:r>
              <a:rPr lang="en-US" dirty="0"/>
              <a:t>Open the sample data, </a:t>
            </a:r>
            <a:r>
              <a:rPr lang="en-US" dirty="0" err="1">
                <a:solidFill>
                  <a:srgbClr val="0070C0"/>
                </a:solidFill>
              </a:rPr>
              <a:t>PlasticSheets.MTW</a:t>
            </a:r>
            <a:r>
              <a:rPr lang="en-US" dirty="0">
                <a:solidFill>
                  <a:srgbClr val="0070C0"/>
                </a:solidFill>
              </a:rPr>
              <a:t>.</a:t>
            </a:r>
          </a:p>
          <a:p>
            <a:pPr marL="971550" lvl="1" indent="-514350">
              <a:buFont typeface="+mj-lt"/>
              <a:buAutoNum type="arabicPeriod"/>
            </a:pPr>
            <a:r>
              <a:rPr lang="en-US" dirty="0"/>
              <a:t>Choose </a:t>
            </a:r>
            <a:r>
              <a:rPr lang="en-US" dirty="0">
                <a:solidFill>
                  <a:srgbClr val="0070C0"/>
                </a:solidFill>
              </a:rPr>
              <a:t>Stat &gt; Control Charts &gt; Multivariate Charts &gt; T&lt;sup&gt;2&lt;/sup&gt;-Generalized Variance.</a:t>
            </a:r>
          </a:p>
          <a:p>
            <a:pPr marL="971550" lvl="1" indent="-514350">
              <a:buFont typeface="+mj-lt"/>
              <a:buAutoNum type="arabicPeriod"/>
            </a:pPr>
            <a:r>
              <a:rPr lang="en-US" dirty="0"/>
              <a:t>In </a:t>
            </a:r>
            <a:r>
              <a:rPr lang="en-US" dirty="0">
                <a:solidFill>
                  <a:srgbClr val="0070C0"/>
                </a:solidFill>
              </a:rPr>
              <a:t>Variables,</a:t>
            </a:r>
            <a:r>
              <a:rPr lang="en-US" dirty="0"/>
              <a:t> enter </a:t>
            </a:r>
            <a:r>
              <a:rPr lang="en-US" dirty="0">
                <a:solidFill>
                  <a:srgbClr val="0070C0"/>
                </a:solidFill>
              </a:rPr>
              <a:t>Tear Gloss Opacity</a:t>
            </a:r>
            <a:r>
              <a:rPr lang="en-US" dirty="0"/>
              <a:t>.</a:t>
            </a:r>
          </a:p>
          <a:p>
            <a:pPr marL="971550" lvl="1" indent="-514350">
              <a:buFont typeface="+mj-lt"/>
              <a:buAutoNum type="arabicPeriod"/>
            </a:pPr>
            <a:r>
              <a:rPr lang="en-US" dirty="0"/>
              <a:t>In </a:t>
            </a:r>
            <a:r>
              <a:rPr lang="en-US" dirty="0">
                <a:solidFill>
                  <a:srgbClr val="0070C0"/>
                </a:solidFill>
              </a:rPr>
              <a:t>Subgroup sizes</a:t>
            </a:r>
            <a:r>
              <a:rPr lang="en-US" dirty="0"/>
              <a:t>, enter </a:t>
            </a:r>
            <a:r>
              <a:rPr lang="en-US" dirty="0">
                <a:solidFill>
                  <a:srgbClr val="0070C0"/>
                </a:solidFill>
              </a:rPr>
              <a:t>Subgroup</a:t>
            </a:r>
            <a:r>
              <a:rPr lang="en-US" dirty="0"/>
              <a:t>.</a:t>
            </a:r>
          </a:p>
          <a:p>
            <a:pPr marL="971550" lvl="1" indent="-514350">
              <a:buFont typeface="+mj-lt"/>
              <a:buAutoNum type="arabicPeriod"/>
            </a:pPr>
            <a:r>
              <a:rPr lang="en-US" dirty="0"/>
              <a:t>Click </a:t>
            </a:r>
            <a:r>
              <a:rPr lang="en-US" dirty="0">
                <a:solidFill>
                  <a:srgbClr val="0070C0"/>
                </a:solidFill>
              </a:rPr>
              <a:t>OK.</a:t>
            </a:r>
          </a:p>
        </p:txBody>
      </p:sp>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100" b="0" i="0" u="none" strike="noStrike" cap="none" normalizeH="0" baseline="0" smtClean="0">
                <a:ln>
                  <a:noFill/>
                </a:ln>
                <a:solidFill>
                  <a:srgbClr val="333333"/>
                </a:solidFill>
                <a:effectLst/>
                <a:latin typeface="Open Sans"/>
              </a:rPr>
              <a:t>Open the sample data, </a:t>
            </a:r>
            <a:r>
              <a:rPr kumimoji="0" lang="en-US" altLang="en-US" sz="1100" b="0" i="0" u="none" strike="noStrike" cap="none" normalizeH="0" baseline="0" smtClean="0">
                <a:ln>
                  <a:noFill/>
                </a:ln>
                <a:solidFill>
                  <a:srgbClr val="8C56AB"/>
                </a:solidFill>
                <a:effectLst/>
                <a:latin typeface="Open Sans"/>
                <a:hlinkClick r:id="rId2"/>
              </a:rPr>
              <a:t>PlasticSheets.MTW</a:t>
            </a:r>
            <a:r>
              <a:rPr kumimoji="0" lang="en-US" altLang="en-US" sz="1100" b="0" i="0" u="none" strike="noStrike" cap="none" normalizeH="0" baseline="0" smtClean="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100" b="0" i="0" u="none" strike="noStrike" cap="none" normalizeH="0" baseline="0" smtClean="0">
                <a:ln>
                  <a:noFill/>
                </a:ln>
                <a:solidFill>
                  <a:srgbClr val="333333"/>
                </a:solidFill>
                <a:effectLst/>
                <a:latin typeface="Open Sans"/>
              </a:rPr>
              <a:t>Choose </a:t>
            </a:r>
            <a:r>
              <a:rPr kumimoji="0" lang="en-US" altLang="en-US" sz="1100" b="1" i="0" u="none" strike="noStrike" cap="none" normalizeH="0" baseline="0" smtClean="0">
                <a:ln>
                  <a:noFill/>
                </a:ln>
                <a:solidFill>
                  <a:srgbClr val="333333"/>
                </a:solidFill>
                <a:effectLst/>
                <a:latin typeface="inherit"/>
              </a:rPr>
              <a:t>Stat</a:t>
            </a:r>
            <a:r>
              <a:rPr kumimoji="0" lang="en-US" altLang="en-US" sz="1100" b="0" i="0" u="none" strike="noStrike" cap="none" normalizeH="0" baseline="0" smtClean="0">
                <a:ln>
                  <a:noFill/>
                </a:ln>
                <a:solidFill>
                  <a:srgbClr val="333333"/>
                </a:solidFill>
                <a:effectLst/>
                <a:latin typeface="Open Sans"/>
              </a:rPr>
              <a:t> &gt; </a:t>
            </a:r>
            <a:r>
              <a:rPr kumimoji="0" lang="en-US" altLang="en-US" sz="1100" b="1" i="0" u="none" strike="noStrike" cap="none" normalizeH="0" baseline="0" smtClean="0">
                <a:ln>
                  <a:noFill/>
                </a:ln>
                <a:solidFill>
                  <a:srgbClr val="333333"/>
                </a:solidFill>
                <a:effectLst/>
                <a:latin typeface="inherit"/>
              </a:rPr>
              <a:t>Control Charts</a:t>
            </a:r>
            <a:r>
              <a:rPr kumimoji="0" lang="en-US" altLang="en-US" sz="1100" b="0" i="0" u="none" strike="noStrike" cap="none" normalizeH="0" baseline="0" smtClean="0">
                <a:ln>
                  <a:noFill/>
                </a:ln>
                <a:solidFill>
                  <a:srgbClr val="333333"/>
                </a:solidFill>
                <a:effectLst/>
                <a:latin typeface="Open Sans"/>
              </a:rPr>
              <a:t> &gt; </a:t>
            </a:r>
            <a:r>
              <a:rPr kumimoji="0" lang="en-US" altLang="en-US" sz="1100" b="1" i="0" u="none" strike="noStrike" cap="none" normalizeH="0" baseline="0" smtClean="0">
                <a:ln>
                  <a:noFill/>
                </a:ln>
                <a:solidFill>
                  <a:srgbClr val="333333"/>
                </a:solidFill>
                <a:effectLst/>
                <a:latin typeface="inherit"/>
              </a:rPr>
              <a:t>Multivariate Charts</a:t>
            </a:r>
            <a:r>
              <a:rPr kumimoji="0" lang="en-US" altLang="en-US" sz="1100" b="0" i="0" u="none" strike="noStrike" cap="none" normalizeH="0" baseline="0" smtClean="0">
                <a:ln>
                  <a:noFill/>
                </a:ln>
                <a:solidFill>
                  <a:srgbClr val="333333"/>
                </a:solidFill>
                <a:effectLst/>
                <a:latin typeface="Open Sans"/>
              </a:rPr>
              <a:t> &gt; </a:t>
            </a:r>
            <a:r>
              <a:rPr kumimoji="0" lang="en-US" altLang="en-US" sz="1100" b="1" i="0" u="none" strike="noStrike" cap="none" normalizeH="0" baseline="0" smtClean="0">
                <a:ln>
                  <a:noFill/>
                </a:ln>
                <a:solidFill>
                  <a:srgbClr val="333333"/>
                </a:solidFill>
                <a:effectLst/>
                <a:latin typeface="inherit"/>
              </a:rPr>
              <a:t>T&lt;sup&gt;2&lt;/sup&gt;-Generalized Variance</a:t>
            </a:r>
            <a:r>
              <a:rPr kumimoji="0" lang="en-US" altLang="en-US" sz="1100" b="0" i="0" u="none" strike="noStrike" cap="none" normalizeH="0" baseline="0" smtClean="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100" b="0" i="0" u="none" strike="noStrike" cap="none" normalizeH="0" baseline="0" smtClean="0">
                <a:ln>
                  <a:noFill/>
                </a:ln>
                <a:solidFill>
                  <a:srgbClr val="333333"/>
                </a:solidFill>
                <a:effectLst/>
                <a:latin typeface="Open Sans"/>
              </a:rPr>
              <a:t>In </a:t>
            </a:r>
            <a:r>
              <a:rPr kumimoji="0" lang="en-US" altLang="en-US" sz="1100" b="1" i="0" u="none" strike="noStrike" cap="none" normalizeH="0" baseline="0" smtClean="0">
                <a:ln>
                  <a:noFill/>
                </a:ln>
                <a:solidFill>
                  <a:srgbClr val="333333"/>
                </a:solidFill>
                <a:effectLst/>
                <a:latin typeface="inherit"/>
              </a:rPr>
              <a:t>Variables</a:t>
            </a:r>
            <a:r>
              <a:rPr kumimoji="0" lang="en-US" altLang="en-US" sz="1100" b="0" i="0" u="none" strike="noStrike" cap="none" normalizeH="0" baseline="0" smtClean="0">
                <a:ln>
                  <a:noFill/>
                </a:ln>
                <a:solidFill>
                  <a:srgbClr val="333333"/>
                </a:solidFill>
                <a:effectLst/>
                <a:latin typeface="Open Sans"/>
              </a:rPr>
              <a:t>, enter </a:t>
            </a:r>
            <a:r>
              <a:rPr kumimoji="0" lang="en-US" altLang="en-US" sz="1100" b="0" i="1" u="none" strike="noStrike" cap="none" normalizeH="0" baseline="0" smtClean="0">
                <a:ln>
                  <a:noFill/>
                </a:ln>
                <a:solidFill>
                  <a:srgbClr val="333333"/>
                </a:solidFill>
                <a:effectLst/>
                <a:latin typeface="inherit"/>
              </a:rPr>
              <a:t>Tear</a:t>
            </a:r>
            <a:r>
              <a:rPr kumimoji="0" lang="en-US" altLang="en-US" sz="1100" b="0" i="0" u="none" strike="noStrike" cap="none" normalizeH="0" baseline="0" smtClean="0">
                <a:ln>
                  <a:noFill/>
                </a:ln>
                <a:solidFill>
                  <a:srgbClr val="333333"/>
                </a:solidFill>
                <a:effectLst/>
                <a:latin typeface="Open Sans"/>
              </a:rPr>
              <a:t> </a:t>
            </a:r>
            <a:r>
              <a:rPr kumimoji="0" lang="en-US" altLang="en-US" sz="1100" b="0" i="1" u="none" strike="noStrike" cap="none" normalizeH="0" baseline="0" smtClean="0">
                <a:ln>
                  <a:noFill/>
                </a:ln>
                <a:solidFill>
                  <a:srgbClr val="333333"/>
                </a:solidFill>
                <a:effectLst/>
                <a:latin typeface="inherit"/>
              </a:rPr>
              <a:t>Gloss</a:t>
            </a:r>
            <a:r>
              <a:rPr kumimoji="0" lang="en-US" altLang="en-US" sz="1100" b="0" i="0" u="none" strike="noStrike" cap="none" normalizeH="0" baseline="0" smtClean="0">
                <a:ln>
                  <a:noFill/>
                </a:ln>
                <a:solidFill>
                  <a:srgbClr val="333333"/>
                </a:solidFill>
                <a:effectLst/>
                <a:latin typeface="Open Sans"/>
              </a:rPr>
              <a:t> </a:t>
            </a:r>
            <a:r>
              <a:rPr kumimoji="0" lang="en-US" altLang="en-US" sz="1100" b="0" i="1" u="none" strike="noStrike" cap="none" normalizeH="0" baseline="0" smtClean="0">
                <a:ln>
                  <a:noFill/>
                </a:ln>
                <a:solidFill>
                  <a:srgbClr val="333333"/>
                </a:solidFill>
                <a:effectLst/>
                <a:latin typeface="inherit"/>
              </a:rPr>
              <a:t>Opacity</a:t>
            </a:r>
            <a:r>
              <a:rPr kumimoji="0" lang="en-US" altLang="en-US" sz="1100" b="0" i="0" u="none" strike="noStrike" cap="none" normalizeH="0" baseline="0" smtClean="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100" b="0" i="0" u="none" strike="noStrike" cap="none" normalizeH="0" baseline="0" smtClean="0">
                <a:ln>
                  <a:noFill/>
                </a:ln>
                <a:solidFill>
                  <a:srgbClr val="333333"/>
                </a:solidFill>
                <a:effectLst/>
                <a:latin typeface="Open Sans"/>
              </a:rPr>
              <a:t>In </a:t>
            </a:r>
            <a:r>
              <a:rPr kumimoji="0" lang="en-US" altLang="en-US" sz="1100" b="1" i="0" u="none" strike="noStrike" cap="none" normalizeH="0" baseline="0" smtClean="0">
                <a:ln>
                  <a:noFill/>
                </a:ln>
                <a:solidFill>
                  <a:srgbClr val="333333"/>
                </a:solidFill>
                <a:effectLst/>
                <a:latin typeface="inherit"/>
              </a:rPr>
              <a:t>Subgroup sizes</a:t>
            </a:r>
            <a:r>
              <a:rPr kumimoji="0" lang="en-US" altLang="en-US" sz="1100" b="0" i="0" u="none" strike="noStrike" cap="none" normalizeH="0" baseline="0" smtClean="0">
                <a:ln>
                  <a:noFill/>
                </a:ln>
                <a:solidFill>
                  <a:srgbClr val="333333"/>
                </a:solidFill>
                <a:effectLst/>
                <a:latin typeface="Open Sans"/>
              </a:rPr>
              <a:t>, enter </a:t>
            </a:r>
            <a:r>
              <a:rPr kumimoji="0" lang="en-US" altLang="en-US" sz="1100" b="0" i="1" u="none" strike="noStrike" cap="none" normalizeH="0" baseline="0" smtClean="0">
                <a:ln>
                  <a:noFill/>
                </a:ln>
                <a:solidFill>
                  <a:srgbClr val="333333"/>
                </a:solidFill>
                <a:effectLst/>
                <a:latin typeface="inherit"/>
              </a:rPr>
              <a:t>Subgroup</a:t>
            </a:r>
            <a:r>
              <a:rPr kumimoji="0" lang="en-US" altLang="en-US" sz="1100" b="0" i="0" u="none" strike="noStrike" cap="none" normalizeH="0" baseline="0" smtClean="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100" b="0" i="0" u="none" strike="noStrike" cap="none" normalizeH="0" baseline="0" smtClean="0">
                <a:ln>
                  <a:noFill/>
                </a:ln>
                <a:solidFill>
                  <a:srgbClr val="333333"/>
                </a:solidFill>
                <a:effectLst/>
                <a:latin typeface="Open Sans"/>
              </a:rPr>
              <a:t>Click </a:t>
            </a:r>
            <a:r>
              <a:rPr kumimoji="0" lang="en-US" altLang="en-US" sz="1100" b="1" i="0" u="none" strike="noStrike" cap="none" normalizeH="0" baseline="0" smtClean="0">
                <a:ln>
                  <a:noFill/>
                </a:ln>
                <a:solidFill>
                  <a:srgbClr val="333333"/>
                </a:solidFill>
                <a:effectLst/>
                <a:latin typeface="inherit"/>
              </a:rPr>
              <a:t>OK</a:t>
            </a:r>
            <a:r>
              <a:rPr kumimoji="0" lang="en-US" altLang="en-US" sz="1100" b="0" i="0" u="none" strike="noStrike" cap="none" normalizeH="0" baseline="0" smtClean="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970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 the results</a:t>
            </a:r>
          </a:p>
        </p:txBody>
      </p:sp>
      <p:sp>
        <p:nvSpPr>
          <p:cNvPr id="5" name="Rectangle 4"/>
          <p:cNvSpPr/>
          <p:nvPr/>
        </p:nvSpPr>
        <p:spPr>
          <a:xfrm>
            <a:off x="1038043" y="4727976"/>
            <a:ext cx="7838536" cy="1615827"/>
          </a:xfrm>
          <a:prstGeom prst="rect">
            <a:avLst/>
          </a:prstGeom>
        </p:spPr>
        <p:txBody>
          <a:bodyPr wrap="square">
            <a:spAutoFit/>
          </a:bodyPr>
          <a:lstStyle/>
          <a:p>
            <a:r>
              <a:rPr lang="en-US" sz="1100" b="1" dirty="0">
                <a:solidFill>
                  <a:srgbClr val="333333"/>
                </a:solidFill>
                <a:latin typeface="Consolas" panose="020B0609020204030204" pitchFamily="49" charset="0"/>
              </a:rPr>
              <a:t>T²-Generalized Variance Chart of Tear, ..., Opacity</a:t>
            </a:r>
          </a:p>
          <a:p>
            <a:endParaRPr lang="en-US" sz="1100" b="1" dirty="0">
              <a:solidFill>
                <a:srgbClr val="333333"/>
              </a:solidFill>
              <a:latin typeface="Consolas" panose="020B0609020204030204" pitchFamily="49" charset="0"/>
            </a:endParaRPr>
          </a:p>
          <a:p>
            <a:r>
              <a:rPr lang="en-US" sz="1100" b="1" dirty="0" smtClean="0">
                <a:solidFill>
                  <a:srgbClr val="333333"/>
                </a:solidFill>
                <a:latin typeface="Consolas" panose="020B0609020204030204" pitchFamily="49" charset="0"/>
              </a:rPr>
              <a:t>Test </a:t>
            </a:r>
            <a:r>
              <a:rPr lang="en-US" sz="1100" b="1" dirty="0">
                <a:solidFill>
                  <a:srgbClr val="333333"/>
                </a:solidFill>
                <a:latin typeface="Consolas" panose="020B0609020204030204" pitchFamily="49" charset="0"/>
              </a:rPr>
              <a:t>Results for Generalized Variance Chart of Tear, ..., Opacity</a:t>
            </a:r>
          </a:p>
          <a:p>
            <a:endParaRPr lang="en-US" sz="1100" b="1" dirty="0">
              <a:solidFill>
                <a:srgbClr val="333333"/>
              </a:solidFill>
              <a:latin typeface="Consolas" panose="020B0609020204030204" pitchFamily="49" charset="0"/>
            </a:endParaRPr>
          </a:p>
          <a:p>
            <a:r>
              <a:rPr lang="en-US" sz="1100" b="1" dirty="0">
                <a:solidFill>
                  <a:srgbClr val="333333"/>
                </a:solidFill>
                <a:latin typeface="Consolas" panose="020B0609020204030204" pitchFamily="49" charset="0"/>
              </a:rPr>
              <a:t>TEST. One point beyond control limits.</a:t>
            </a:r>
          </a:p>
          <a:p>
            <a:r>
              <a:rPr lang="en-US" sz="1100" b="1" dirty="0">
                <a:solidFill>
                  <a:srgbClr val="333333"/>
                </a:solidFill>
                <a:latin typeface="Consolas" panose="020B0609020204030204" pitchFamily="49" charset="0"/>
              </a:rPr>
              <a:t>Test Failed at points:  6</a:t>
            </a:r>
          </a:p>
          <a:p>
            <a:endParaRPr lang="en-US" sz="1100" b="1" dirty="0">
              <a:solidFill>
                <a:srgbClr val="333333"/>
              </a:solidFill>
              <a:latin typeface="Consolas" panose="020B0609020204030204" pitchFamily="49" charset="0"/>
            </a:endParaRPr>
          </a:p>
          <a:p>
            <a:r>
              <a:rPr lang="en-US" sz="1100" b="1" dirty="0">
                <a:solidFill>
                  <a:srgbClr val="333333"/>
                </a:solidFill>
                <a:latin typeface="Consolas" panose="020B0609020204030204" pitchFamily="49" charset="0"/>
              </a:rPr>
              <a:t>* WARNING * If graph is updated with new data, the results above may no longer</a:t>
            </a:r>
          </a:p>
          <a:p>
            <a:r>
              <a:rPr lang="en-US" sz="1100" b="1" dirty="0">
                <a:solidFill>
                  <a:srgbClr val="333333"/>
                </a:solidFill>
                <a:latin typeface="Consolas" panose="020B0609020204030204" pitchFamily="49" charset="0"/>
              </a:rPr>
              <a:t>            be correct.</a:t>
            </a:r>
          </a:p>
        </p:txBody>
      </p:sp>
      <p:sp>
        <p:nvSpPr>
          <p:cNvPr id="6" name="Rectangle 5"/>
          <p:cNvSpPr/>
          <p:nvPr/>
        </p:nvSpPr>
        <p:spPr>
          <a:xfrm>
            <a:off x="6093124" y="1739679"/>
            <a:ext cx="5336875" cy="2585323"/>
          </a:xfrm>
          <a:prstGeom prst="rect">
            <a:avLst/>
          </a:prstGeom>
        </p:spPr>
        <p:txBody>
          <a:bodyPr wrap="square">
            <a:spAutoFit/>
          </a:bodyPr>
          <a:lstStyle/>
          <a:p>
            <a:r>
              <a:rPr lang="en-US" dirty="0"/>
              <a:t>The quality engineer looks at the Generalized Variance chart first. </a:t>
            </a:r>
            <a:r>
              <a:rPr lang="en-US" b="1" dirty="0"/>
              <a:t>If the Generalized Variance chart shows that the process variation is not in control, then the control limits on the T</a:t>
            </a:r>
            <a:r>
              <a:rPr lang="en-US" b="1" baseline="30000" dirty="0"/>
              <a:t>2</a:t>
            </a:r>
            <a:r>
              <a:rPr lang="en-US" b="1" dirty="0"/>
              <a:t> chart are inaccurate.</a:t>
            </a:r>
          </a:p>
          <a:p>
            <a:r>
              <a:rPr lang="en-US" dirty="0"/>
              <a:t>The joint variation of the tear strength, glossiness, and opacity is above the upper control limit at point 6. The engineer should investigate why the variation is not in control and correct the issues </a:t>
            </a:r>
            <a:r>
              <a:rPr lang="en-US" u="sng" dirty="0"/>
              <a:t>before</a:t>
            </a:r>
            <a:r>
              <a:rPr lang="en-US" dirty="0"/>
              <a:t> interpreting the T</a:t>
            </a:r>
            <a:r>
              <a:rPr lang="en-US" baseline="30000" dirty="0"/>
              <a:t>2</a:t>
            </a:r>
            <a:r>
              <a:rPr lang="en-US" dirty="0"/>
              <a:t> chart.</a:t>
            </a:r>
          </a:p>
        </p:txBody>
      </p:sp>
      <p:pic>
        <p:nvPicPr>
          <p:cNvPr id="8" name="Content Placeholder 7"/>
          <p:cNvPicPr>
            <a:picLocks noGrp="1" noChangeAspect="1"/>
          </p:cNvPicPr>
          <p:nvPr>
            <p:ph idx="1"/>
          </p:nvPr>
        </p:nvPicPr>
        <p:blipFill>
          <a:blip r:embed="rId2"/>
          <a:stretch>
            <a:fillRect/>
          </a:stretch>
        </p:blipFill>
        <p:spPr>
          <a:xfrm>
            <a:off x="1158813" y="1595075"/>
            <a:ext cx="4482863" cy="2988575"/>
          </a:xfrm>
          <a:prstGeom prst="rect">
            <a:avLst/>
          </a:prstGeom>
        </p:spPr>
      </p:pic>
    </p:spTree>
    <p:extLst>
      <p:ext uri="{BB962C8B-B14F-4D97-AF65-F5344CB8AC3E}">
        <p14:creationId xmlns:p14="http://schemas.microsoft.com/office/powerpoint/2010/main" val="341332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600" dirty="0" smtClean="0"/>
              <a:t>D. </a:t>
            </a:r>
            <a:r>
              <a:rPr lang="en-US" sz="1600" dirty="0"/>
              <a:t>C. Montgomery (2012) Introduction to Statistical Quality Control, 7th Edition by. John Wiley &amp; Sons, Inc.</a:t>
            </a:r>
          </a:p>
          <a:p>
            <a:r>
              <a:rPr lang="en-US" sz="1600" dirty="0"/>
              <a:t>J. F., </a:t>
            </a:r>
            <a:r>
              <a:rPr lang="en-US" sz="1600" dirty="0" smtClean="0"/>
              <a:t>MacGregor</a:t>
            </a:r>
            <a:r>
              <a:rPr lang="en-US" sz="1600" dirty="0"/>
              <a:t>, </a:t>
            </a:r>
            <a:r>
              <a:rPr lang="en-US" sz="1600" dirty="0" smtClean="0"/>
              <a:t>and </a:t>
            </a:r>
            <a:r>
              <a:rPr lang="en-US" sz="1600" dirty="0"/>
              <a:t>T. </a:t>
            </a:r>
            <a:r>
              <a:rPr lang="en-US" sz="1600" dirty="0" err="1" smtClean="0"/>
              <a:t>Kourti</a:t>
            </a:r>
            <a:r>
              <a:rPr lang="en-US" sz="1600" dirty="0"/>
              <a:t>, </a:t>
            </a:r>
            <a:r>
              <a:rPr lang="en-US" sz="1600" dirty="0" smtClean="0"/>
              <a:t>(</a:t>
            </a:r>
            <a:r>
              <a:rPr lang="en-US" sz="1600" dirty="0"/>
              <a:t>1995). Statistical process control of multivariate processes. Control Engineering Practice, 3(3), 403-414</a:t>
            </a:r>
            <a:r>
              <a:rPr lang="en-US" sz="1600" dirty="0" smtClean="0"/>
              <a:t>.</a:t>
            </a:r>
          </a:p>
          <a:p>
            <a:r>
              <a:rPr lang="en-US" sz="1600" dirty="0" smtClean="0"/>
              <a:t>J</a:t>
            </a:r>
            <a:r>
              <a:rPr lang="en-US" sz="1600" dirty="0"/>
              <a:t>. H. Woodall and W.H. Sullivan (1996). "A Comparison of Multivariate Control Charts for Individual Observations," Journal of Quality Technology, 28 (4), 398-408.</a:t>
            </a:r>
          </a:p>
          <a:p>
            <a:r>
              <a:rPr lang="en-US" sz="1600" dirty="0" smtClean="0"/>
              <a:t>R</a:t>
            </a:r>
            <a:r>
              <a:rPr lang="en-US" sz="1600" dirty="0"/>
              <a:t>. L. Mason, N. D. Tracy, and J. C. Young. (1995). "Decomposition of T 2 for Multivariate Control Chart Interpretation," Journal of Quality Technology , 27, April, 99-108</a:t>
            </a:r>
            <a:r>
              <a:rPr lang="en-US" sz="1600" dirty="0" smtClean="0"/>
              <a:t>.</a:t>
            </a:r>
          </a:p>
          <a:p>
            <a:r>
              <a:rPr lang="en-US" sz="1600" dirty="0"/>
              <a:t>K M. </a:t>
            </a:r>
            <a:r>
              <a:rPr lang="en-US" sz="1600" dirty="0" err="1"/>
              <a:t>Bodden</a:t>
            </a:r>
            <a:r>
              <a:rPr lang="en-US" sz="1600" dirty="0"/>
              <a:t> and S E. </a:t>
            </a:r>
            <a:r>
              <a:rPr lang="en-US" sz="1600" dirty="0" err="1"/>
              <a:t>Rigdon</a:t>
            </a:r>
            <a:r>
              <a:rPr lang="en-US" sz="1600" dirty="0"/>
              <a:t> (1999). A Program for Approximating the In-Control ARL for the MEWMA Chart. Journal of Quality Technology, 31,January, 120−123.</a:t>
            </a:r>
          </a:p>
          <a:p>
            <a:r>
              <a:rPr lang="en-US" sz="1600" dirty="0" smtClean="0"/>
              <a:t>Minitab® </a:t>
            </a:r>
            <a:r>
              <a:rPr lang="en-US" sz="1600" dirty="0"/>
              <a:t>support. </a:t>
            </a:r>
            <a:r>
              <a:rPr lang="en-US" sz="1600" dirty="0">
                <a:hlinkClick r:id="rId2"/>
              </a:rPr>
              <a:t>https://support.minitab.com</a:t>
            </a:r>
            <a:r>
              <a:rPr lang="en-US" sz="1600" dirty="0" smtClean="0">
                <a:hlinkClick r:id="rId2"/>
              </a:rPr>
              <a:t>/</a:t>
            </a:r>
            <a:r>
              <a:rPr lang="en-US" sz="1600" dirty="0" smtClean="0"/>
              <a:t>.</a:t>
            </a:r>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318690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610F-8CB2-4C19-9EC3-E204BD77C1E2}"/>
              </a:ext>
            </a:extLst>
          </p:cNvPr>
          <p:cNvSpPr>
            <a:spLocks noGrp="1"/>
          </p:cNvSpPr>
          <p:nvPr>
            <p:ph type="title"/>
          </p:nvPr>
        </p:nvSpPr>
        <p:spPr/>
        <p:txBody>
          <a:bodyPr/>
          <a:lstStyle/>
          <a:p>
            <a:r>
              <a:rPr lang="en-US" dirty="0" smtClean="0"/>
              <a:t>Outlines</a:t>
            </a:r>
            <a:endParaRPr lang="en-US" dirty="0"/>
          </a:p>
        </p:txBody>
      </p:sp>
      <p:sp>
        <p:nvSpPr>
          <p:cNvPr id="5" name="Rectangle 4"/>
          <p:cNvSpPr/>
          <p:nvPr/>
        </p:nvSpPr>
        <p:spPr>
          <a:xfrm>
            <a:off x="373811" y="6185456"/>
            <a:ext cx="3991155" cy="338554"/>
          </a:xfrm>
          <a:prstGeom prst="rect">
            <a:avLst/>
          </a:prstGeom>
        </p:spPr>
        <p:txBody>
          <a:bodyPr wrap="square">
            <a:spAutoFit/>
          </a:bodyPr>
          <a:lstStyle/>
          <a:p>
            <a:r>
              <a:rPr lang="en-US" sz="800" dirty="0" smtClean="0"/>
              <a:t>[Ref] Technical Note. “PREDICTIVE STATISTICAL PROCESS CONTROL”. An </a:t>
            </a:r>
            <a:r>
              <a:rPr lang="en-US" sz="800" dirty="0"/>
              <a:t>update on data-driven CNC machining at L&amp;S Machine </a:t>
            </a:r>
            <a:r>
              <a:rPr lang="en-US" sz="800" dirty="0" smtClean="0"/>
              <a:t>Company.</a:t>
            </a:r>
            <a:endParaRPr lang="en-US" sz="800" dirty="0"/>
          </a:p>
        </p:txBody>
      </p:sp>
      <p:sp>
        <p:nvSpPr>
          <p:cNvPr id="3" name="Content Placeholder 2"/>
          <p:cNvSpPr>
            <a:spLocks noGrp="1"/>
          </p:cNvSpPr>
          <p:nvPr>
            <p:ph idx="1"/>
          </p:nvPr>
        </p:nvSpPr>
        <p:spPr/>
        <p:txBody>
          <a:bodyPr/>
          <a:lstStyle/>
          <a:p>
            <a:r>
              <a:rPr lang="en-US" dirty="0" smtClean="0"/>
              <a:t>What is multivariate data?</a:t>
            </a:r>
          </a:p>
          <a:p>
            <a:r>
              <a:rPr lang="en-US" dirty="0" smtClean="0"/>
              <a:t>Control chart for multivariate data </a:t>
            </a:r>
          </a:p>
          <a:p>
            <a:pPr lvl="1"/>
            <a:r>
              <a:rPr lang="en-US" dirty="0"/>
              <a:t>Multivariate EWMA Chart</a:t>
            </a:r>
          </a:p>
          <a:p>
            <a:pPr lvl="1"/>
            <a:r>
              <a:rPr lang="en-US" dirty="0" smtClean="0"/>
              <a:t>T²-Generalized </a:t>
            </a:r>
            <a:r>
              <a:rPr lang="en-US" dirty="0"/>
              <a:t>Variance Chart</a:t>
            </a:r>
          </a:p>
          <a:p>
            <a:endParaRPr lang="en-US" dirty="0"/>
          </a:p>
        </p:txBody>
      </p:sp>
    </p:spTree>
    <p:extLst>
      <p:ext uri="{BB962C8B-B14F-4D97-AF65-F5344CB8AC3E}">
        <p14:creationId xmlns:p14="http://schemas.microsoft.com/office/powerpoint/2010/main" val="1061785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Control Charts</a:t>
            </a:r>
          </a:p>
        </p:txBody>
      </p:sp>
      <p:sp>
        <p:nvSpPr>
          <p:cNvPr id="3" name="Content Placeholder 2"/>
          <p:cNvSpPr>
            <a:spLocks noGrp="1"/>
          </p:cNvSpPr>
          <p:nvPr>
            <p:ph idx="1"/>
          </p:nvPr>
        </p:nvSpPr>
        <p:spPr/>
        <p:txBody>
          <a:bodyPr>
            <a:normAutofit/>
          </a:bodyPr>
          <a:lstStyle/>
          <a:p>
            <a:pPr>
              <a:lnSpc>
                <a:spcPct val="110000"/>
              </a:lnSpc>
            </a:pPr>
            <a:r>
              <a:rPr lang="en-US" sz="2400" dirty="0" smtClean="0"/>
              <a:t>Display </a:t>
            </a:r>
            <a:r>
              <a:rPr lang="en-US" sz="2400" dirty="0"/>
              <a:t>statistics from two or more related </a:t>
            </a:r>
            <a:r>
              <a:rPr lang="en-US" sz="2400" dirty="0" smtClean="0"/>
              <a:t>measurement variables</a:t>
            </a:r>
            <a:r>
              <a:rPr lang="en-US" sz="2400" dirty="0"/>
              <a:t>. A multivariate chart shows how </a:t>
            </a:r>
            <a:r>
              <a:rPr lang="en-US" sz="2400" dirty="0" smtClean="0"/>
              <a:t>several variables </a:t>
            </a:r>
            <a:r>
              <a:rPr lang="en-US" sz="2400" dirty="0"/>
              <a:t>jointly influence a process or outcome. </a:t>
            </a:r>
            <a:r>
              <a:rPr lang="en-US" sz="2400" dirty="0" smtClean="0"/>
              <a:t>For example</a:t>
            </a:r>
            <a:r>
              <a:rPr lang="en-US" sz="2400" dirty="0"/>
              <a:t>, you can use multivariate control charts </a:t>
            </a:r>
            <a:r>
              <a:rPr lang="en-US" sz="2400" dirty="0" smtClean="0"/>
              <a:t>to investigate </a:t>
            </a:r>
            <a:r>
              <a:rPr lang="en-US" sz="2400" dirty="0"/>
              <a:t>how the tensile strength and diameter of </a:t>
            </a:r>
            <a:r>
              <a:rPr lang="en-US" sz="2400" dirty="0" smtClean="0"/>
              <a:t>a fiber </a:t>
            </a:r>
            <a:r>
              <a:rPr lang="en-US" sz="2400" dirty="0"/>
              <a:t>affect the quality of fabric</a:t>
            </a:r>
            <a:r>
              <a:rPr lang="en-US" sz="2400" dirty="0" smtClean="0"/>
              <a:t>. </a:t>
            </a:r>
          </a:p>
        </p:txBody>
      </p:sp>
      <p:pic>
        <p:nvPicPr>
          <p:cNvPr id="4" name="Content Placeholder 3"/>
          <p:cNvPicPr>
            <a:picLocks noChangeAspect="1"/>
          </p:cNvPicPr>
          <p:nvPr/>
        </p:nvPicPr>
        <p:blipFill>
          <a:blip r:embed="rId2"/>
          <a:stretch>
            <a:fillRect/>
          </a:stretch>
        </p:blipFill>
        <p:spPr>
          <a:xfrm>
            <a:off x="3563654" y="3522962"/>
            <a:ext cx="3185154" cy="2831248"/>
          </a:xfrm>
          <a:prstGeom prst="rect">
            <a:avLst/>
          </a:prstGeom>
        </p:spPr>
      </p:pic>
      <p:sp>
        <p:nvSpPr>
          <p:cNvPr id="5" name="Rectangle 4"/>
          <p:cNvSpPr/>
          <p:nvPr/>
        </p:nvSpPr>
        <p:spPr>
          <a:xfrm>
            <a:off x="6424748" y="5144903"/>
            <a:ext cx="5082889" cy="923330"/>
          </a:xfrm>
          <a:prstGeom prst="rect">
            <a:avLst/>
          </a:prstGeom>
        </p:spPr>
        <p:txBody>
          <a:bodyPr wrap="square">
            <a:spAutoFit/>
          </a:bodyPr>
          <a:lstStyle/>
          <a:p>
            <a:r>
              <a:rPr lang="en-US" dirty="0" smtClean="0"/>
              <a:t>Figure 1. Quality </a:t>
            </a:r>
            <a:r>
              <a:rPr lang="en-US" dirty="0"/>
              <a:t>control of two </a:t>
            </a:r>
            <a:r>
              <a:rPr lang="en-US" dirty="0" smtClean="0"/>
              <a:t>variables, i.e. </a:t>
            </a:r>
            <a:r>
              <a:rPr lang="en-US" i="1" dirty="0" smtClean="0"/>
              <a:t>bivariate</a:t>
            </a:r>
            <a:r>
              <a:rPr lang="en-US" dirty="0" smtClean="0"/>
              <a:t>, </a:t>
            </a:r>
            <a:r>
              <a:rPr lang="en-US" dirty="0"/>
              <a:t>illustrating the misleading nature of univariate charts.</a:t>
            </a:r>
          </a:p>
        </p:txBody>
      </p:sp>
      <p:sp>
        <p:nvSpPr>
          <p:cNvPr id="6" name="TextBox 5"/>
          <p:cNvSpPr txBox="1"/>
          <p:nvPr/>
        </p:nvSpPr>
        <p:spPr>
          <a:xfrm>
            <a:off x="931652" y="3845457"/>
            <a:ext cx="192026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Acceptance region</a:t>
            </a:r>
            <a:endParaRPr lang="en-US" dirty="0"/>
          </a:p>
        </p:txBody>
      </p:sp>
      <p:cxnSp>
        <p:nvCxnSpPr>
          <p:cNvPr id="8" name="Straight Arrow Connector 7"/>
          <p:cNvCxnSpPr>
            <a:stCxn id="6" idx="3"/>
          </p:cNvCxnSpPr>
          <p:nvPr/>
        </p:nvCxnSpPr>
        <p:spPr>
          <a:xfrm flipV="1">
            <a:off x="2851921" y="3717985"/>
            <a:ext cx="814305" cy="312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75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Multivariate </a:t>
            </a:r>
            <a:r>
              <a:rPr lang="en-US" dirty="0"/>
              <a:t>Control Charts</a:t>
            </a:r>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smtClean="0"/>
              <a:t>Several advantages </a:t>
            </a:r>
            <a:r>
              <a:rPr lang="en-US" dirty="0"/>
              <a:t>over creating </a:t>
            </a:r>
            <a:r>
              <a:rPr lang="en-US" dirty="0" smtClean="0"/>
              <a:t>multiple univariate </a:t>
            </a:r>
            <a:r>
              <a:rPr lang="en-US" dirty="0"/>
              <a:t>charts:</a:t>
            </a:r>
          </a:p>
          <a:p>
            <a:pPr lvl="1">
              <a:lnSpc>
                <a:spcPct val="110000"/>
              </a:lnSpc>
            </a:pPr>
            <a:r>
              <a:rPr lang="en-US" dirty="0" smtClean="0"/>
              <a:t>The </a:t>
            </a:r>
            <a:r>
              <a:rPr lang="en-US" dirty="0"/>
              <a:t>actual control region of the </a:t>
            </a:r>
            <a:r>
              <a:rPr lang="en-US" dirty="0" smtClean="0"/>
              <a:t>related variables </a:t>
            </a:r>
            <a:r>
              <a:rPr lang="en-US" dirty="0"/>
              <a:t>is represented (elliptical </a:t>
            </a:r>
            <a:r>
              <a:rPr lang="en-US" dirty="0" smtClean="0"/>
              <a:t>for bivariate </a:t>
            </a:r>
            <a:r>
              <a:rPr lang="en-US" dirty="0"/>
              <a:t>case).</a:t>
            </a:r>
          </a:p>
          <a:p>
            <a:pPr lvl="1">
              <a:lnSpc>
                <a:spcPct val="110000"/>
              </a:lnSpc>
            </a:pPr>
            <a:r>
              <a:rPr lang="en-US" dirty="0" smtClean="0"/>
              <a:t>You </a:t>
            </a:r>
            <a:r>
              <a:rPr lang="en-US" dirty="0"/>
              <a:t>can maintain a specific Type I error</a:t>
            </a:r>
            <a:r>
              <a:rPr lang="en-US" dirty="0" smtClean="0"/>
              <a:t>.</a:t>
            </a:r>
          </a:p>
          <a:p>
            <a:pPr lvl="1">
              <a:lnSpc>
                <a:spcPct val="110000"/>
              </a:lnSpc>
            </a:pPr>
            <a:r>
              <a:rPr lang="en-US" dirty="0" smtClean="0"/>
              <a:t>A </a:t>
            </a:r>
            <a:r>
              <a:rPr lang="en-US" dirty="0"/>
              <a:t>single control limit determines </a:t>
            </a:r>
            <a:r>
              <a:rPr lang="en-US" dirty="0" smtClean="0"/>
              <a:t>whether the </a:t>
            </a:r>
            <a:r>
              <a:rPr lang="en-US" dirty="0"/>
              <a:t>process is in </a:t>
            </a:r>
            <a:r>
              <a:rPr lang="en-US" dirty="0" smtClean="0"/>
              <a:t>control</a:t>
            </a:r>
          </a:p>
          <a:p>
            <a:pPr>
              <a:lnSpc>
                <a:spcPct val="110000"/>
              </a:lnSpc>
            </a:pPr>
            <a:r>
              <a:rPr lang="en-US" dirty="0"/>
              <a:t>However, </a:t>
            </a:r>
            <a:r>
              <a:rPr lang="en-US" dirty="0">
                <a:solidFill>
                  <a:srgbClr val="C00000"/>
                </a:solidFill>
              </a:rPr>
              <a:t>multivariate charts are more difficult to interpret than classic </a:t>
            </a:r>
            <a:r>
              <a:rPr lang="en-US" dirty="0" err="1">
                <a:solidFill>
                  <a:srgbClr val="C00000"/>
                </a:solidFill>
              </a:rPr>
              <a:t>Shewhart</a:t>
            </a:r>
            <a:r>
              <a:rPr lang="en-US" dirty="0">
                <a:solidFill>
                  <a:srgbClr val="C00000"/>
                </a:solidFill>
              </a:rPr>
              <a:t> control charts</a:t>
            </a:r>
            <a:r>
              <a:rPr lang="en-US" dirty="0"/>
              <a:t>. For example, the scale on multivariate charts is unrelated to the scale of any of the variables, and out-of-control signals do not reveal which variable (or combination of variables) caused the signal</a:t>
            </a:r>
            <a:r>
              <a:rPr lang="en-US" dirty="0" smtClean="0"/>
              <a:t>.</a:t>
            </a:r>
            <a:endParaRPr lang="en-US" dirty="0"/>
          </a:p>
        </p:txBody>
      </p:sp>
    </p:spTree>
    <p:extLst>
      <p:ext uri="{BB962C8B-B14F-4D97-AF65-F5344CB8AC3E}">
        <p14:creationId xmlns:p14="http://schemas.microsoft.com/office/powerpoint/2010/main" val="74717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 of Variables</a:t>
            </a:r>
            <a:endParaRPr lang="en-US" dirty="0"/>
          </a:p>
        </p:txBody>
      </p:sp>
      <p:sp>
        <p:nvSpPr>
          <p:cNvPr id="3" name="Content Placeholder 2"/>
          <p:cNvSpPr>
            <a:spLocks noGrp="1"/>
          </p:cNvSpPr>
          <p:nvPr>
            <p:ph idx="1"/>
          </p:nvPr>
        </p:nvSpPr>
        <p:spPr/>
        <p:txBody>
          <a:bodyPr>
            <a:normAutofit/>
          </a:bodyPr>
          <a:lstStyle/>
          <a:p>
            <a:r>
              <a:rPr lang="en-US" sz="2400" dirty="0" smtClean="0"/>
              <a:t>To </a:t>
            </a:r>
            <a:r>
              <a:rPr lang="en-US" sz="2400" dirty="0"/>
              <a:t>determine whether you should use </a:t>
            </a:r>
            <a:r>
              <a:rPr lang="en-US" sz="2400" dirty="0" smtClean="0"/>
              <a:t>a </a:t>
            </a:r>
            <a:r>
              <a:rPr lang="en-US" sz="2400" dirty="0" smtClean="0">
                <a:solidFill>
                  <a:srgbClr val="0070C0"/>
                </a:solidFill>
              </a:rPr>
              <a:t>univariate</a:t>
            </a:r>
            <a:r>
              <a:rPr lang="en-US" sz="2400" dirty="0" smtClean="0"/>
              <a:t> </a:t>
            </a:r>
            <a:r>
              <a:rPr lang="en-US" sz="2400" dirty="0"/>
              <a:t>or </a:t>
            </a:r>
            <a:r>
              <a:rPr lang="en-US" sz="2400" dirty="0">
                <a:solidFill>
                  <a:srgbClr val="0070C0"/>
                </a:solidFill>
              </a:rPr>
              <a:t>multivariate</a:t>
            </a:r>
            <a:r>
              <a:rPr lang="en-US" sz="2400" dirty="0"/>
              <a:t> chart, </a:t>
            </a:r>
            <a:r>
              <a:rPr lang="en-US" sz="2400" dirty="0" smtClean="0"/>
              <a:t>test a correlation of </a:t>
            </a:r>
            <a:r>
              <a:rPr lang="en-US" sz="2400" dirty="0"/>
              <a:t>your variables. </a:t>
            </a:r>
            <a:endParaRPr lang="en-US" sz="2400" dirty="0" smtClean="0"/>
          </a:p>
          <a:p>
            <a:r>
              <a:rPr lang="en-US" sz="2400" dirty="0" smtClean="0"/>
              <a:t>To test correlation in Minitab</a:t>
            </a:r>
          </a:p>
          <a:p>
            <a:pPr lvl="1"/>
            <a:r>
              <a:rPr lang="en-US" sz="2000" dirty="0" smtClean="0"/>
              <a:t>Choose </a:t>
            </a:r>
            <a:r>
              <a:rPr lang="en-US" sz="2000" dirty="0">
                <a:solidFill>
                  <a:srgbClr val="0070C0"/>
                </a:solidFill>
              </a:rPr>
              <a:t>Stat &gt; Basic Statistics &gt; </a:t>
            </a:r>
            <a:r>
              <a:rPr lang="en-US" sz="2000" dirty="0" smtClean="0">
                <a:solidFill>
                  <a:srgbClr val="0070C0"/>
                </a:solidFill>
              </a:rPr>
              <a:t>Correlation</a:t>
            </a:r>
          </a:p>
          <a:p>
            <a:pPr marL="914400" lvl="1" indent="-457200">
              <a:buFont typeface="+mj-lt"/>
              <a:buAutoNum type="arabicPeriod"/>
            </a:pPr>
            <a:r>
              <a:rPr lang="en-US" sz="2000" dirty="0"/>
              <a:t>Examine the linear relationship between variables (</a:t>
            </a:r>
            <a:r>
              <a:rPr lang="en-US" sz="2000" dirty="0" smtClean="0"/>
              <a:t>Pearson) </a:t>
            </a:r>
          </a:p>
          <a:p>
            <a:pPr lvl="2"/>
            <a:r>
              <a:rPr lang="en-US" sz="1600" dirty="0" smtClean="0"/>
              <a:t>Close </a:t>
            </a:r>
            <a:r>
              <a:rPr lang="en-US" sz="1600" dirty="0"/>
              <a:t>to </a:t>
            </a:r>
            <a:r>
              <a:rPr lang="en-US" sz="1600" dirty="0" smtClean="0"/>
              <a:t>zero </a:t>
            </a:r>
            <a:r>
              <a:rPr lang="en-US" sz="1600" dirty="0" smtClean="0">
                <a:sym typeface="Wingdings" panose="05000000000000000000" pitchFamily="2" charset="2"/>
              </a:rPr>
              <a:t></a:t>
            </a:r>
            <a:r>
              <a:rPr lang="en-US" sz="1600" dirty="0" smtClean="0"/>
              <a:t> </a:t>
            </a:r>
            <a:r>
              <a:rPr lang="en-US" sz="1600" dirty="0"/>
              <a:t>no linear relationship between the </a:t>
            </a:r>
            <a:r>
              <a:rPr lang="en-US" sz="1600" dirty="0" smtClean="0"/>
              <a:t>variables</a:t>
            </a:r>
          </a:p>
          <a:p>
            <a:pPr lvl="2"/>
            <a:r>
              <a:rPr lang="en-US" sz="1600" dirty="0"/>
              <a:t>The sign of the coefficient indicates the direction of the relationship</a:t>
            </a:r>
            <a:endParaRPr lang="en-US" sz="1600" dirty="0" smtClean="0"/>
          </a:p>
          <a:p>
            <a:pPr marL="914400" lvl="1" indent="-457200">
              <a:buFont typeface="+mj-lt"/>
              <a:buAutoNum type="arabicPeriod"/>
            </a:pPr>
            <a:r>
              <a:rPr lang="en-US" sz="2000" dirty="0"/>
              <a:t>Determine whether the correlation coefficient is significant</a:t>
            </a:r>
          </a:p>
          <a:p>
            <a:pPr lvl="2"/>
            <a:r>
              <a:rPr lang="en-US" sz="1600" dirty="0"/>
              <a:t>P-value ≤ α: The correlation is statistically significant</a:t>
            </a:r>
          </a:p>
          <a:p>
            <a:pPr lvl="2"/>
            <a:r>
              <a:rPr lang="en-US" sz="1600" dirty="0"/>
              <a:t>P-value &gt; α: The correlation is not statistically significant</a:t>
            </a:r>
          </a:p>
          <a:p>
            <a:pPr marL="914400" lvl="1" indent="-457200">
              <a:buFont typeface="+mj-lt"/>
              <a:buAutoNum type="arabicPeriod"/>
            </a:pPr>
            <a:r>
              <a:rPr lang="en-US" sz="2000" dirty="0" smtClean="0"/>
              <a:t>Examine </a:t>
            </a:r>
            <a:r>
              <a:rPr lang="en-US" sz="2000" dirty="0"/>
              <a:t>the monotonic relationship between variables (Spearman</a:t>
            </a:r>
            <a:r>
              <a:rPr lang="en-US" sz="2000" dirty="0" smtClean="0"/>
              <a:t>)</a:t>
            </a:r>
          </a:p>
          <a:p>
            <a:pPr lvl="2"/>
            <a:r>
              <a:rPr lang="en-US" sz="1600" dirty="0"/>
              <a:t>Close to zero </a:t>
            </a:r>
            <a:r>
              <a:rPr lang="en-US" sz="1600" dirty="0">
                <a:sym typeface="Wingdings" panose="05000000000000000000" pitchFamily="2" charset="2"/>
              </a:rPr>
              <a:t></a:t>
            </a:r>
            <a:r>
              <a:rPr lang="en-US" sz="1600" dirty="0"/>
              <a:t> no </a:t>
            </a:r>
            <a:r>
              <a:rPr lang="en-US" sz="1600" dirty="0" smtClean="0"/>
              <a:t>monotonic </a:t>
            </a:r>
            <a:r>
              <a:rPr lang="en-US" sz="1600" dirty="0"/>
              <a:t>relationship between the </a:t>
            </a:r>
            <a:r>
              <a:rPr lang="en-US" sz="1600" dirty="0" smtClean="0"/>
              <a:t>variables (</a:t>
            </a:r>
            <a:r>
              <a:rPr lang="en-US" sz="1600" dirty="0"/>
              <a:t>in the rank-ordered </a:t>
            </a:r>
            <a:r>
              <a:rPr lang="en-US" sz="1600" dirty="0" smtClean="0"/>
              <a:t>data)</a:t>
            </a:r>
          </a:p>
          <a:p>
            <a:pPr lvl="2"/>
            <a:r>
              <a:rPr lang="en-US" sz="1600" dirty="0"/>
              <a:t>The sign of the coefficient indicates the direction of the relationship</a:t>
            </a:r>
          </a:p>
          <a:p>
            <a:pPr lvl="2"/>
            <a:endParaRPr lang="en-US" sz="1600" dirty="0"/>
          </a:p>
          <a:p>
            <a:pPr lvl="2"/>
            <a:endParaRPr lang="en-US" sz="1600" dirty="0"/>
          </a:p>
          <a:p>
            <a:pPr lvl="2"/>
            <a:endParaRPr lang="en-US" sz="1600" dirty="0" smtClean="0"/>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333333"/>
                </a:solidFill>
                <a:effectLst/>
                <a:latin typeface="Open Sans"/>
              </a:rPr>
              <a:t>Choose </a:t>
            </a:r>
            <a:r>
              <a:rPr kumimoji="0" lang="en-US" altLang="en-US" sz="1100" b="1" i="0" u="none" strike="noStrike" cap="none" normalizeH="0" baseline="0" smtClean="0">
                <a:ln>
                  <a:noFill/>
                </a:ln>
                <a:solidFill>
                  <a:srgbClr val="333333"/>
                </a:solidFill>
                <a:effectLst/>
                <a:latin typeface="inherit"/>
              </a:rPr>
              <a:t>Stat</a:t>
            </a:r>
            <a:r>
              <a:rPr kumimoji="0" lang="en-US" altLang="en-US" sz="1100" b="0" i="0" u="none" strike="noStrike" cap="none" normalizeH="0" baseline="0" smtClean="0">
                <a:ln>
                  <a:noFill/>
                </a:ln>
                <a:solidFill>
                  <a:srgbClr val="333333"/>
                </a:solidFill>
                <a:effectLst/>
                <a:latin typeface="Open Sans"/>
              </a:rPr>
              <a:t> &gt; </a:t>
            </a:r>
            <a:r>
              <a:rPr kumimoji="0" lang="en-US" altLang="en-US" sz="1100" b="1" i="0" u="none" strike="noStrike" cap="none" normalizeH="0" baseline="0" smtClean="0">
                <a:ln>
                  <a:noFill/>
                </a:ln>
                <a:solidFill>
                  <a:srgbClr val="333333"/>
                </a:solidFill>
                <a:effectLst/>
                <a:latin typeface="inherit"/>
              </a:rPr>
              <a:t>Basic Statistics</a:t>
            </a:r>
            <a:r>
              <a:rPr kumimoji="0" lang="en-US" altLang="en-US" sz="1100" b="0" i="0" u="none" strike="noStrike" cap="none" normalizeH="0" baseline="0" smtClean="0">
                <a:ln>
                  <a:noFill/>
                </a:ln>
                <a:solidFill>
                  <a:srgbClr val="333333"/>
                </a:solidFill>
                <a:effectLst/>
                <a:latin typeface="Open Sans"/>
              </a:rPr>
              <a:t> &gt; </a:t>
            </a:r>
            <a:r>
              <a:rPr kumimoji="0" lang="en-US" altLang="en-US" sz="1100" b="1" i="0" u="none" strike="noStrike" cap="none" normalizeH="0" baseline="0" smtClean="0">
                <a:ln>
                  <a:noFill/>
                </a:ln>
                <a:solidFill>
                  <a:srgbClr val="333333"/>
                </a:solidFill>
                <a:effectLst/>
                <a:latin typeface="inherit"/>
              </a:rPr>
              <a:t>Correlation</a:t>
            </a:r>
            <a:r>
              <a:rPr kumimoji="0" lang="en-US" altLang="en-US" sz="1100" b="0" i="0" u="none" strike="noStrike" cap="none" normalizeH="0" baseline="0" smtClean="0">
                <a:ln>
                  <a:noFill/>
                </a:ln>
                <a:solidFill>
                  <a:srgbClr val="333333"/>
                </a:solidFill>
                <a:effectLst/>
                <a:latin typeface="Open Sans"/>
              </a:rPr>
              <a:t>.</a:t>
            </a: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9050727" y="2438840"/>
            <a:ext cx="2068722" cy="2330154"/>
          </a:xfrm>
          <a:prstGeom prst="rect">
            <a:avLst/>
          </a:prstGeom>
          <a:ln>
            <a:solidFill>
              <a:schemeClr val="tx1"/>
            </a:solidFill>
          </a:ln>
        </p:spPr>
      </p:pic>
    </p:spTree>
    <p:extLst>
      <p:ext uri="{BB962C8B-B14F-4D97-AF65-F5344CB8AC3E}">
        <p14:creationId xmlns:p14="http://schemas.microsoft.com/office/powerpoint/2010/main" val="425989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Multivariate EWMA Chart</a:t>
            </a:r>
          </a:p>
        </p:txBody>
      </p:sp>
      <p:sp>
        <p:nvSpPr>
          <p:cNvPr id="3" name="Content Placeholder 2"/>
          <p:cNvSpPr>
            <a:spLocks noGrp="1"/>
          </p:cNvSpPr>
          <p:nvPr>
            <p:ph idx="1"/>
          </p:nvPr>
        </p:nvSpPr>
        <p:spPr/>
        <p:txBody>
          <a:bodyPr>
            <a:normAutofit/>
          </a:bodyPr>
          <a:lstStyle/>
          <a:p>
            <a:r>
              <a:rPr lang="en-US" sz="2400" dirty="0"/>
              <a:t>Use Multivariate EWMA Chart to simultaneously monitor two or more related process characteristics in an exponentially weighted control chart. </a:t>
            </a:r>
            <a:endParaRPr lang="en-US" sz="2400" dirty="0" smtClean="0"/>
          </a:p>
          <a:p>
            <a:r>
              <a:rPr lang="en-US" sz="2400" dirty="0" smtClean="0"/>
              <a:t>In </a:t>
            </a:r>
            <a:r>
              <a:rPr lang="en-US" sz="2400" dirty="0"/>
              <a:t>the multivariate EWMA chart, each plotted point includes weighting from all previous data, which helps you to detect small process shifts quicker than you can with other multivariate control charts. </a:t>
            </a:r>
            <a:endParaRPr lang="en-US" sz="2400" dirty="0" smtClean="0"/>
          </a:p>
          <a:p>
            <a:r>
              <a:rPr lang="en-US" sz="2400" dirty="0" smtClean="0"/>
              <a:t>The </a:t>
            </a:r>
            <a:r>
              <a:rPr lang="en-US" sz="2400" dirty="0"/>
              <a:t>Multivariate EWMA chart is the multivariate counterpart to the EWMA chart.</a:t>
            </a:r>
            <a:endParaRPr lang="en-US" sz="2400" dirty="0" smtClean="0"/>
          </a:p>
        </p:txBody>
      </p:sp>
    </p:spTree>
    <p:extLst>
      <p:ext uri="{BB962C8B-B14F-4D97-AF65-F5344CB8AC3E}">
        <p14:creationId xmlns:p14="http://schemas.microsoft.com/office/powerpoint/2010/main" val="167757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a:t>
            </a:r>
            <a:r>
              <a:rPr lang="en-US" dirty="0"/>
              <a:t>EWMA </a:t>
            </a:r>
            <a:r>
              <a:rPr lang="en-US" dirty="0" smtClean="0"/>
              <a:t>Chart</a:t>
            </a:r>
            <a:endParaRPr lang="en-US" dirty="0"/>
          </a:p>
        </p:txBody>
      </p:sp>
      <p:sp>
        <p:nvSpPr>
          <p:cNvPr id="3" name="Content Placeholder 2"/>
          <p:cNvSpPr>
            <a:spLocks noGrp="1"/>
          </p:cNvSpPr>
          <p:nvPr>
            <p:ph idx="1"/>
          </p:nvPr>
        </p:nvSpPr>
        <p:spPr/>
        <p:txBody>
          <a:bodyPr>
            <a:normAutofit/>
          </a:bodyPr>
          <a:lstStyle/>
          <a:p>
            <a:r>
              <a:rPr lang="en-US" sz="2400" dirty="0" smtClean="0"/>
              <a:t>For example, use a multivariate EWMA chart to monitor temperature and pressure in a plastic injection-molding process. Because temperature and pressure both affect the plastic strength, the engineer wants to monitor these variables at the same time.</a:t>
            </a:r>
            <a:endParaRPr lang="en-US" sz="2400" dirty="0"/>
          </a:p>
        </p:txBody>
      </p:sp>
      <p:pic>
        <p:nvPicPr>
          <p:cNvPr id="4" name="Picture 3"/>
          <p:cNvPicPr>
            <a:picLocks noChangeAspect="1"/>
          </p:cNvPicPr>
          <p:nvPr/>
        </p:nvPicPr>
        <p:blipFill>
          <a:blip r:embed="rId2"/>
          <a:stretch>
            <a:fillRect/>
          </a:stretch>
        </p:blipFill>
        <p:spPr>
          <a:xfrm>
            <a:off x="1694103" y="3167896"/>
            <a:ext cx="4339521" cy="2893015"/>
          </a:xfrm>
          <a:prstGeom prst="rect">
            <a:avLst/>
          </a:prstGeom>
        </p:spPr>
      </p:pic>
      <p:sp>
        <p:nvSpPr>
          <p:cNvPr id="5" name="Rectangle 4"/>
          <p:cNvSpPr/>
          <p:nvPr/>
        </p:nvSpPr>
        <p:spPr>
          <a:xfrm>
            <a:off x="6326207" y="3845457"/>
            <a:ext cx="4896759" cy="1200329"/>
          </a:xfrm>
          <a:prstGeom prst="rect">
            <a:avLst/>
          </a:prstGeom>
        </p:spPr>
        <p:txBody>
          <a:bodyPr wrap="square">
            <a:spAutoFit/>
          </a:bodyPr>
          <a:lstStyle/>
          <a:p>
            <a:pPr marL="285750" indent="-285750">
              <a:buFont typeface="Arial" panose="020B0604020202020204" pitchFamily="34" charset="0"/>
              <a:buChar char="•"/>
            </a:pPr>
            <a:r>
              <a:rPr lang="en-US" dirty="0"/>
              <a:t>No points are above the upper control limit, so the variability can be considered stable. </a:t>
            </a:r>
            <a:endParaRPr lang="en-US" dirty="0" smtClean="0"/>
          </a:p>
          <a:p>
            <a:pPr marL="285750" indent="-285750">
              <a:buFont typeface="Arial" panose="020B0604020202020204" pitchFamily="34" charset="0"/>
              <a:buChar char="•"/>
            </a:pPr>
            <a:r>
              <a:rPr lang="en-US" dirty="0" smtClean="0"/>
              <a:t>However</a:t>
            </a:r>
            <a:r>
              <a:rPr lang="en-US" dirty="0"/>
              <a:t>, the points that are higher than the rest that could be investigated.</a:t>
            </a:r>
          </a:p>
        </p:txBody>
      </p:sp>
    </p:spTree>
    <p:extLst>
      <p:ext uri="{BB962C8B-B14F-4D97-AF65-F5344CB8AC3E}">
        <p14:creationId xmlns:p14="http://schemas.microsoft.com/office/powerpoint/2010/main" val="392689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Multivariate EWMA Chart</a:t>
            </a:r>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a:t>A production manager monitors the diameter and weight of bowls that are manufactured at a plant to ensure consistency. The manager collects three bowls per day and measures their diameters and weights.</a:t>
            </a:r>
          </a:p>
          <a:p>
            <a:pPr>
              <a:lnSpc>
                <a:spcPct val="120000"/>
              </a:lnSpc>
            </a:pPr>
            <a:r>
              <a:rPr lang="en-US" dirty="0" smtClean="0"/>
              <a:t>The </a:t>
            </a:r>
            <a:r>
              <a:rPr lang="en-US" dirty="0"/>
              <a:t>production manager creates a multivariate EWMA chart to simultaneously monitor the diameter and weights of bowl over time.</a:t>
            </a:r>
          </a:p>
          <a:p>
            <a:pPr marL="0" indent="0">
              <a:lnSpc>
                <a:spcPct val="120000"/>
              </a:lnSpc>
              <a:buNone/>
            </a:pPr>
            <a:endParaRPr lang="en-US" dirty="0"/>
          </a:p>
          <a:p>
            <a:pPr marL="971550" lvl="1" indent="-514350">
              <a:lnSpc>
                <a:spcPct val="120000"/>
              </a:lnSpc>
              <a:buFont typeface="+mj-lt"/>
              <a:buAutoNum type="arabicPeriod"/>
            </a:pPr>
            <a:r>
              <a:rPr lang="en-US" dirty="0"/>
              <a:t>Open the sample data, </a:t>
            </a:r>
            <a:r>
              <a:rPr lang="en-US" dirty="0" err="1">
                <a:solidFill>
                  <a:srgbClr val="0070C0"/>
                </a:solidFill>
              </a:rPr>
              <a:t>BowlConsistency.MTW</a:t>
            </a:r>
            <a:r>
              <a:rPr lang="en-US" dirty="0">
                <a:solidFill>
                  <a:srgbClr val="0070C0"/>
                </a:solidFill>
              </a:rPr>
              <a:t>.</a:t>
            </a:r>
          </a:p>
          <a:p>
            <a:pPr marL="971550" lvl="1" indent="-514350">
              <a:lnSpc>
                <a:spcPct val="120000"/>
              </a:lnSpc>
              <a:buFont typeface="+mj-lt"/>
              <a:buAutoNum type="arabicPeriod"/>
            </a:pPr>
            <a:r>
              <a:rPr lang="en-US" dirty="0"/>
              <a:t>Choose </a:t>
            </a:r>
            <a:r>
              <a:rPr lang="en-US" dirty="0">
                <a:solidFill>
                  <a:srgbClr val="0070C0"/>
                </a:solidFill>
              </a:rPr>
              <a:t>Stat &gt; Control Charts &gt; Multivariate Charts &gt; Multivariate EWMA.</a:t>
            </a:r>
          </a:p>
          <a:p>
            <a:pPr marL="971550" lvl="1" indent="-514350">
              <a:lnSpc>
                <a:spcPct val="120000"/>
              </a:lnSpc>
              <a:buFont typeface="+mj-lt"/>
              <a:buAutoNum type="arabicPeriod"/>
            </a:pPr>
            <a:r>
              <a:rPr lang="en-US" dirty="0"/>
              <a:t>In </a:t>
            </a:r>
            <a:r>
              <a:rPr lang="en-US" dirty="0">
                <a:solidFill>
                  <a:srgbClr val="0070C0"/>
                </a:solidFill>
              </a:rPr>
              <a:t>Variables</a:t>
            </a:r>
            <a:r>
              <a:rPr lang="en-US" dirty="0"/>
              <a:t>, enter </a:t>
            </a:r>
            <a:r>
              <a:rPr lang="en-US" dirty="0">
                <a:solidFill>
                  <a:srgbClr val="0070C0"/>
                </a:solidFill>
              </a:rPr>
              <a:t>Weight Diameter</a:t>
            </a:r>
            <a:r>
              <a:rPr lang="en-US" dirty="0"/>
              <a:t>.</a:t>
            </a:r>
          </a:p>
          <a:p>
            <a:pPr marL="971550" lvl="1" indent="-514350">
              <a:lnSpc>
                <a:spcPct val="120000"/>
              </a:lnSpc>
              <a:buFont typeface="+mj-lt"/>
              <a:buAutoNum type="arabicPeriod"/>
            </a:pPr>
            <a:r>
              <a:rPr lang="en-US" dirty="0"/>
              <a:t>In </a:t>
            </a:r>
            <a:r>
              <a:rPr lang="en-US" dirty="0">
                <a:solidFill>
                  <a:srgbClr val="0070C0"/>
                </a:solidFill>
              </a:rPr>
              <a:t>Subgroup sizes</a:t>
            </a:r>
            <a:r>
              <a:rPr lang="en-US" dirty="0"/>
              <a:t>, enter </a:t>
            </a:r>
            <a:r>
              <a:rPr lang="en-US" dirty="0">
                <a:solidFill>
                  <a:srgbClr val="0070C0"/>
                </a:solidFill>
              </a:rPr>
              <a:t>Day</a:t>
            </a:r>
            <a:r>
              <a:rPr lang="en-US" dirty="0"/>
              <a:t>.</a:t>
            </a:r>
          </a:p>
          <a:p>
            <a:pPr marL="971550" lvl="1" indent="-514350">
              <a:lnSpc>
                <a:spcPct val="120000"/>
              </a:lnSpc>
              <a:buFont typeface="+mj-lt"/>
              <a:buAutoNum type="arabicPeriod"/>
            </a:pPr>
            <a:r>
              <a:rPr lang="en-US" dirty="0"/>
              <a:t>Click </a:t>
            </a:r>
            <a:r>
              <a:rPr lang="en-US" dirty="0">
                <a:solidFill>
                  <a:srgbClr val="0070C0"/>
                </a:solidFill>
              </a:rPr>
              <a:t>OK.</a:t>
            </a:r>
            <a:endParaRPr lang="en-US" dirty="0" smtClean="0">
              <a:solidFill>
                <a:srgbClr val="0070C0"/>
              </a:solidFill>
            </a:endParaRPr>
          </a:p>
        </p:txBody>
      </p:sp>
    </p:spTree>
    <p:extLst>
      <p:ext uri="{BB962C8B-B14F-4D97-AF65-F5344CB8AC3E}">
        <p14:creationId xmlns:p14="http://schemas.microsoft.com/office/powerpoint/2010/main" val="1066794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Interpret the </a:t>
            </a:r>
            <a:r>
              <a:rPr lang="en-US" dirty="0" smtClean="0"/>
              <a:t>results</a:t>
            </a:r>
            <a:endParaRPr lang="en-US" dirty="0"/>
          </a:p>
        </p:txBody>
      </p:sp>
      <p:sp>
        <p:nvSpPr>
          <p:cNvPr id="12" name="Rectangle 11"/>
          <p:cNvSpPr/>
          <p:nvPr/>
        </p:nvSpPr>
        <p:spPr>
          <a:xfrm>
            <a:off x="5886091" y="3007554"/>
            <a:ext cx="5466273" cy="923330"/>
          </a:xfrm>
          <a:prstGeom prst="rect">
            <a:avLst/>
          </a:prstGeom>
        </p:spPr>
        <p:txBody>
          <a:bodyPr wrap="square">
            <a:spAutoFit/>
          </a:bodyPr>
          <a:lstStyle/>
          <a:p>
            <a:r>
              <a:rPr lang="en-US" dirty="0"/>
              <a:t>None of the subgroup ranges are above the control limit. This chart does not provide any evidence for lack of control. Thus, the process mean vector is in control</a:t>
            </a:r>
            <a:r>
              <a:rPr lang="en-US" dirty="0" smtClean="0"/>
              <a:t>.</a:t>
            </a:r>
            <a:endParaRPr lang="en-US" dirty="0"/>
          </a:p>
        </p:txBody>
      </p:sp>
      <p:pic>
        <p:nvPicPr>
          <p:cNvPr id="14" name="Content Placeholder 13"/>
          <p:cNvPicPr>
            <a:picLocks noGrp="1" noChangeAspect="1"/>
          </p:cNvPicPr>
          <p:nvPr>
            <p:ph idx="1"/>
          </p:nvPr>
        </p:nvPicPr>
        <p:blipFill>
          <a:blip r:embed="rId2"/>
          <a:stretch>
            <a:fillRect/>
          </a:stretch>
        </p:blipFill>
        <p:spPr>
          <a:xfrm>
            <a:off x="1192796" y="2288651"/>
            <a:ext cx="4457505" cy="2971670"/>
          </a:xfrm>
          <a:prstGeom prst="rect">
            <a:avLst/>
          </a:prstGeom>
        </p:spPr>
      </p:pic>
    </p:spTree>
    <p:extLst>
      <p:ext uri="{BB962C8B-B14F-4D97-AF65-F5344CB8AC3E}">
        <p14:creationId xmlns:p14="http://schemas.microsoft.com/office/powerpoint/2010/main" val="3226665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3370</TotalTime>
  <Words>1265</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Consolas</vt:lpstr>
      <vt:lpstr>inherit</vt:lpstr>
      <vt:lpstr>Open Sans</vt:lpstr>
      <vt:lpstr>Wingdings</vt:lpstr>
      <vt:lpstr>Office Theme</vt:lpstr>
      <vt:lpstr>Multivariate SPC Strategy</vt:lpstr>
      <vt:lpstr>Outlines</vt:lpstr>
      <vt:lpstr>Multivariate Control Charts</vt:lpstr>
      <vt:lpstr>Advantages of Multivariate Control Charts</vt:lpstr>
      <vt:lpstr>Correlations of Variables</vt:lpstr>
      <vt:lpstr>Multivariate EWMA Chart</vt:lpstr>
      <vt:lpstr>Multivariate EWMA Chart</vt:lpstr>
      <vt:lpstr>Example of Multivariate EWMA Chart</vt:lpstr>
      <vt:lpstr>Interpret the results</vt:lpstr>
      <vt:lpstr>T²-Generalized Variance Chart</vt:lpstr>
      <vt:lpstr>T2-generalized variance chart</vt:lpstr>
      <vt:lpstr>Example of T2-generalized variance chart</vt:lpstr>
      <vt:lpstr>Interpret the results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Anintaya Khamkanya</dc:creator>
  <cp:lastModifiedBy>admin</cp:lastModifiedBy>
  <cp:revision>26</cp:revision>
  <cp:lastPrinted>2019-11-13T06:20:18Z</cp:lastPrinted>
  <dcterms:created xsi:type="dcterms:W3CDTF">2019-10-15T03:44:55Z</dcterms:created>
  <dcterms:modified xsi:type="dcterms:W3CDTF">2020-10-14T10:41:24Z</dcterms:modified>
</cp:coreProperties>
</file>