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58" r:id="rId3"/>
    <p:sldId id="260" r:id="rId4"/>
    <p:sldId id="289" r:id="rId5"/>
    <p:sldId id="290" r:id="rId6"/>
    <p:sldId id="261" r:id="rId7"/>
    <p:sldId id="262" r:id="rId8"/>
    <p:sldId id="273" r:id="rId9"/>
    <p:sldId id="263" r:id="rId10"/>
    <p:sldId id="264" r:id="rId11"/>
    <p:sldId id="265" r:id="rId12"/>
    <p:sldId id="266" r:id="rId13"/>
    <p:sldId id="287" r:id="rId14"/>
    <p:sldId id="286" r:id="rId15"/>
    <p:sldId id="285" r:id="rId16"/>
    <p:sldId id="280" r:id="rId17"/>
    <p:sldId id="267" r:id="rId18"/>
    <p:sldId id="268" r:id="rId19"/>
    <p:sldId id="269" r:id="rId20"/>
    <p:sldId id="270" r:id="rId21"/>
    <p:sldId id="282" r:id="rId22"/>
    <p:sldId id="283" r:id="rId23"/>
    <p:sldId id="284" r:id="rId24"/>
    <p:sldId id="271" r:id="rId25"/>
    <p:sldId id="272" r:id="rId26"/>
    <p:sldId id="291" r:id="rId27"/>
    <p:sldId id="25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6" d="100"/>
          <a:sy n="66" d="100"/>
        </p:scale>
        <p:origin x="56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A02B09-E3CC-43EB-9587-FFE1DCF6426B}" type="datetimeFigureOut">
              <a:rPr lang="en-US" smtClean="0"/>
              <a:t>10/14/2020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920D0B-DEDE-4291-99FD-ACFEFC0A422D}" type="slidenum">
              <a:rPr lang="en-US" smtClean="0"/>
              <a:t>‹#›</a:t>
            </a:fld>
            <a:endParaRPr lang="en-US"/>
          </a:p>
        </p:txBody>
      </p:sp>
    </p:spTree>
    <p:extLst>
      <p:ext uri="{BB962C8B-B14F-4D97-AF65-F5344CB8AC3E}">
        <p14:creationId xmlns:p14="http://schemas.microsoft.com/office/powerpoint/2010/main" val="1541491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cstate="hqprint">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id="{745027A7-4436-4BFC-B715-CB8E92192DF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5" name="Subtitle 2">
            <a:extLst>
              <a:ext uri="{FF2B5EF4-FFF2-40B4-BE49-F238E27FC236}">
                <a16:creationId xmlns:a16="http://schemas.microsoft.com/office/drawing/2014/main" id="{5D39AF64-02D8-4A17-BB3F-4E3014876403}"/>
              </a:ext>
            </a:extLst>
          </p:cNvPr>
          <p:cNvSpPr>
            <a:spLocks noGrp="1"/>
          </p:cNvSpPr>
          <p:nvPr>
            <p:ph type="subTitle" idx="1"/>
          </p:nvPr>
        </p:nvSpPr>
        <p:spPr>
          <a:xfrm>
            <a:off x="1356177" y="3445482"/>
            <a:ext cx="8950284" cy="1305161"/>
          </a:xfrm>
          <a:noFill/>
        </p:spPr>
        <p:txBody>
          <a:bodyPr anchor="ctr">
            <a:noAutofit/>
          </a:bodyPr>
          <a:lstStyle>
            <a:lvl1pPr marL="0" indent="0" algn="ctr">
              <a:buNone/>
              <a:defRPr sz="28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6" name="Title 1">
            <a:extLst>
              <a:ext uri="{FF2B5EF4-FFF2-40B4-BE49-F238E27FC236}">
                <a16:creationId xmlns:a16="http://schemas.microsoft.com/office/drawing/2014/main" id="{47DADDB0-2C51-4443-AB1B-DC4AF76394AD}"/>
              </a:ext>
            </a:extLst>
          </p:cNvPr>
          <p:cNvSpPr>
            <a:spLocks noGrp="1"/>
          </p:cNvSpPr>
          <p:nvPr>
            <p:ph type="ctrTitle"/>
          </p:nvPr>
        </p:nvSpPr>
        <p:spPr>
          <a:xfrm>
            <a:off x="1356177" y="2067992"/>
            <a:ext cx="8950284" cy="1121423"/>
          </a:xfrm>
          <a:noFill/>
        </p:spPr>
        <p:txBody>
          <a:bodyPr anchor="ctr">
            <a:noAutofit/>
          </a:bodyPr>
          <a:lstStyle>
            <a:lvl1pPr algn="ctr">
              <a:defRPr sz="4400" b="0" i="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Rectangle 2">
            <a:extLst>
              <a:ext uri="{FF2B5EF4-FFF2-40B4-BE49-F238E27FC236}">
                <a16:creationId xmlns:a16="http://schemas.microsoft.com/office/drawing/2014/main" id="{55E31D9C-DF45-4586-BF2E-7912D4B41D80}"/>
              </a:ext>
            </a:extLst>
          </p:cNvPr>
          <p:cNvSpPr/>
          <p:nvPr userDrawn="1"/>
        </p:nvSpPr>
        <p:spPr>
          <a:xfrm>
            <a:off x="1356177" y="3184039"/>
            <a:ext cx="89502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3344BED-7B33-41AD-A323-368EB9B434D6}"/>
              </a:ext>
            </a:extLst>
          </p:cNvPr>
          <p:cNvSpPr/>
          <p:nvPr userDrawn="1"/>
        </p:nvSpPr>
        <p:spPr>
          <a:xfrm>
            <a:off x="1615354" y="3263030"/>
            <a:ext cx="843193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B023124-B431-4DF0-80A3-5D3DB66D88FD}"/>
              </a:ext>
            </a:extLst>
          </p:cNvPr>
          <p:cNvSpPr/>
          <p:nvPr userDrawn="1"/>
        </p:nvSpPr>
        <p:spPr>
          <a:xfrm>
            <a:off x="1927935" y="3310167"/>
            <a:ext cx="7806768"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userDrawn="1"/>
        </p:nvGrpSpPr>
        <p:grpSpPr>
          <a:xfrm>
            <a:off x="1433334" y="1661096"/>
            <a:ext cx="10658792" cy="5077641"/>
            <a:chOff x="1433334" y="1661096"/>
            <a:chExt cx="10658792" cy="5077641"/>
          </a:xfrm>
        </p:grpSpPr>
        <p:pic>
          <p:nvPicPr>
            <p:cNvPr id="16" name="Picture 15">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4" name="Picture 3"/>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9" name="Group 38"/>
            <p:cNvGrpSpPr/>
            <p:nvPr userDrawn="1"/>
          </p:nvGrpSpPr>
          <p:grpSpPr>
            <a:xfrm>
              <a:off x="1433334" y="5625782"/>
              <a:ext cx="1947672" cy="1112955"/>
              <a:chOff x="1462142" y="5625782"/>
              <a:chExt cx="1947672" cy="1112955"/>
            </a:xfrm>
          </p:grpSpPr>
          <p:sp>
            <p:nvSpPr>
              <p:cNvPr id="29" name="Rectangle 28"/>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24" name="Picture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8" name="Picture 3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41" name="Picture 4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42" name="Picture 4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3974934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23" name="Group 22">
            <a:extLst>
              <a:ext uri="{FF2B5EF4-FFF2-40B4-BE49-F238E27FC236}">
                <a16:creationId xmlns:a16="http://schemas.microsoft.com/office/drawing/2014/main" id="{6AB01A1C-51D1-41B4-9C3C-E06B1D57AF69}"/>
              </a:ext>
            </a:extLst>
          </p:cNvPr>
          <p:cNvGrpSpPr/>
          <p:nvPr userDrawn="1"/>
        </p:nvGrpSpPr>
        <p:grpSpPr>
          <a:xfrm>
            <a:off x="1792289" y="1349129"/>
            <a:ext cx="9913040" cy="154101"/>
            <a:chOff x="1610813" y="1340083"/>
            <a:chExt cx="7607984" cy="169918"/>
          </a:xfrm>
        </p:grpSpPr>
        <p:sp>
          <p:nvSpPr>
            <p:cNvPr id="24" name="Rectangle 23">
              <a:extLst>
                <a:ext uri="{FF2B5EF4-FFF2-40B4-BE49-F238E27FC236}">
                  <a16:creationId xmlns:a16="http://schemas.microsoft.com/office/drawing/2014/main" id="{3FAE0845-1B36-45A0-A900-346B585FB863}"/>
                </a:ext>
              </a:extLst>
            </p:cNvPr>
            <p:cNvSpPr/>
            <p:nvPr userDrawn="1"/>
          </p:nvSpPr>
          <p:spPr>
            <a:xfrm>
              <a:off x="1610813" y="1340083"/>
              <a:ext cx="76079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4424509-D133-4E5C-8A4D-7A431372B253}"/>
                </a:ext>
              </a:extLst>
            </p:cNvPr>
            <p:cNvSpPr/>
            <p:nvPr userDrawn="1"/>
          </p:nvSpPr>
          <p:spPr>
            <a:xfrm>
              <a:off x="1831119" y="1405583"/>
              <a:ext cx="716737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4E59BE7-4247-4ABD-852F-D91F21A5AAD4}"/>
                </a:ext>
              </a:extLst>
            </p:cNvPr>
            <p:cNvSpPr/>
            <p:nvPr userDrawn="1"/>
          </p:nvSpPr>
          <p:spPr>
            <a:xfrm>
              <a:off x="2096821" y="1457576"/>
              <a:ext cx="6635965"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extLst>
      <p:ext uri="{BB962C8B-B14F-4D97-AF65-F5344CB8AC3E}">
        <p14:creationId xmlns:p14="http://schemas.microsoft.com/office/powerpoint/2010/main" val="2219612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cstate="hqprint">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4" name="Rectangle 23">
            <a:extLst>
              <a:ext uri="{FF2B5EF4-FFF2-40B4-BE49-F238E27FC236}">
                <a16:creationId xmlns:a16="http://schemas.microsoft.com/office/drawing/2014/main" id="{6B09061E-C19F-4F07-A1CD-123D3E1DE607}"/>
              </a:ext>
            </a:extLst>
          </p:cNvPr>
          <p:cNvSpPr/>
          <p:nvPr userDrawn="1"/>
        </p:nvSpPr>
        <p:spPr>
          <a:xfrm>
            <a:off x="3023111" y="2448211"/>
            <a:ext cx="6001323" cy="1569660"/>
          </a:xfrm>
          <a:prstGeom prst="rect">
            <a:avLst/>
          </a:prstGeom>
          <a:noFill/>
        </p:spPr>
        <p:txBody>
          <a:bodyPr wrap="none" lIns="91440" tIns="45720" rIns="91440" bIns="45720">
            <a:spAutoFit/>
          </a:bodyPr>
          <a:lstStyle/>
          <a:p>
            <a:pPr algn="ctr"/>
            <a:r>
              <a:rPr lang="en-US" sz="9600" b="0" i="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Thank You</a:t>
            </a:r>
          </a:p>
        </p:txBody>
      </p:sp>
      <p:pic>
        <p:nvPicPr>
          <p:cNvPr id="19" name="Picture 18" descr="A close up of a logo&#10;&#10;Description generated with very high confidence">
            <a:extLst>
              <a:ext uri="{FF2B5EF4-FFF2-40B4-BE49-F238E27FC236}">
                <a16:creationId xmlns:a16="http://schemas.microsoft.com/office/drawing/2014/main" id="{FA31B2A8-CB08-462F-B7BA-1D4FF2A92CD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grpSp>
        <p:nvGrpSpPr>
          <p:cNvPr id="26" name="Group 25"/>
          <p:cNvGrpSpPr/>
          <p:nvPr userDrawn="1"/>
        </p:nvGrpSpPr>
        <p:grpSpPr>
          <a:xfrm>
            <a:off x="1433334" y="1661096"/>
            <a:ext cx="10658792" cy="5077641"/>
            <a:chOff x="1433334" y="1661096"/>
            <a:chExt cx="10658792" cy="5077641"/>
          </a:xfrm>
        </p:grpSpPr>
        <p:pic>
          <p:nvPicPr>
            <p:cNvPr id="27" name="Picture 26">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8" name="Picture 2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29" name="Picture 28"/>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30" name="Picture 2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1" name="Group 30"/>
            <p:cNvGrpSpPr/>
            <p:nvPr userDrawn="1"/>
          </p:nvGrpSpPr>
          <p:grpSpPr>
            <a:xfrm>
              <a:off x="1433334" y="5625782"/>
              <a:ext cx="1947672" cy="1112955"/>
              <a:chOff x="1462142" y="5625782"/>
              <a:chExt cx="1947672" cy="1112955"/>
            </a:xfrm>
          </p:grpSpPr>
          <p:sp>
            <p:nvSpPr>
              <p:cNvPr id="36" name="Rectangle 35"/>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32" name="Picture 3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3" name="Picture 3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34" name="Picture 3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35" name="Picture 3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28608966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7A579E-4B74-4964-A53B-FB8332EF50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3FEC04A4-EEFA-4B33-8F0B-8AD3425CE2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46A3A-1AE9-4421-975B-95106E5773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3D2ECF4F-5EC1-4EF5-ABA2-A2BF92300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6227D0-FBCE-4F46-A81F-6B494FE79A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D2C98-E128-431B-B44D-4E0429A369B3}" type="slidenum">
              <a:rPr lang="en-US" smtClean="0"/>
              <a:t>‹#›</a:t>
            </a:fld>
            <a:endParaRPr lang="en-US"/>
          </a:p>
        </p:txBody>
      </p:sp>
    </p:spTree>
    <p:extLst>
      <p:ext uri="{BB962C8B-B14F-4D97-AF65-F5344CB8AC3E}">
        <p14:creationId xmlns:p14="http://schemas.microsoft.com/office/powerpoint/2010/main" val="321489313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E8C3049-6B68-4E38-977A-C7B28A94B82F}"/>
              </a:ext>
            </a:extLst>
          </p:cNvPr>
          <p:cNvSpPr>
            <a:spLocks noGrp="1"/>
          </p:cNvSpPr>
          <p:nvPr>
            <p:ph type="subTitle" idx="1"/>
          </p:nvPr>
        </p:nvSpPr>
        <p:spPr/>
        <p:txBody>
          <a:bodyPr/>
          <a:lstStyle/>
          <a:p>
            <a:r>
              <a:rPr lang="en-US" dirty="0"/>
              <a:t>SPC techniques </a:t>
            </a:r>
            <a:br>
              <a:rPr lang="en-US" dirty="0"/>
            </a:br>
            <a:r>
              <a:rPr lang="en-US" dirty="0"/>
              <a:t>for monitoring real-time data</a:t>
            </a:r>
          </a:p>
          <a:p>
            <a:endParaRPr lang="en-US" dirty="0"/>
          </a:p>
        </p:txBody>
      </p:sp>
      <p:sp>
        <p:nvSpPr>
          <p:cNvPr id="3" name="Title 2">
            <a:extLst>
              <a:ext uri="{FF2B5EF4-FFF2-40B4-BE49-F238E27FC236}">
                <a16:creationId xmlns:a16="http://schemas.microsoft.com/office/drawing/2014/main" id="{1F629E85-12F5-4709-A520-65BCDED659E3}"/>
              </a:ext>
            </a:extLst>
          </p:cNvPr>
          <p:cNvSpPr>
            <a:spLocks noGrp="1"/>
          </p:cNvSpPr>
          <p:nvPr>
            <p:ph type="ctrTitle"/>
          </p:nvPr>
        </p:nvSpPr>
        <p:spPr/>
        <p:txBody>
          <a:bodyPr/>
          <a:lstStyle/>
          <a:p>
            <a:r>
              <a:rPr lang="en-US" dirty="0">
                <a:effectLst/>
              </a:rPr>
              <a:t>Automated SPC </a:t>
            </a:r>
            <a:r>
              <a:rPr lang="en-US" dirty="0" smtClean="0">
                <a:effectLst/>
              </a:rPr>
              <a:t>Strategy</a:t>
            </a:r>
            <a:endParaRPr lang="en-US" dirty="0"/>
          </a:p>
        </p:txBody>
      </p:sp>
    </p:spTree>
    <p:extLst>
      <p:ext uri="{BB962C8B-B14F-4D97-AF65-F5344CB8AC3E}">
        <p14:creationId xmlns:p14="http://schemas.microsoft.com/office/powerpoint/2010/main" val="1457352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Moving Average Chart</a:t>
            </a:r>
          </a:p>
        </p:txBody>
      </p:sp>
      <p:sp>
        <p:nvSpPr>
          <p:cNvPr id="6" name="Content Placeholder 5"/>
          <p:cNvSpPr>
            <a:spLocks noGrp="1"/>
          </p:cNvSpPr>
          <p:nvPr>
            <p:ph idx="1"/>
          </p:nvPr>
        </p:nvSpPr>
        <p:spPr/>
        <p:txBody>
          <a:bodyPr>
            <a:normAutofit lnSpcReduction="10000"/>
          </a:bodyPr>
          <a:lstStyle/>
          <a:p>
            <a:r>
              <a:rPr lang="en-US" dirty="0"/>
              <a:t>A quality engineer from a plastic manufacturing company would like to make sure his batch process stays in control. The engineer measures the concentration of pigment of each batch for all 35 batches.</a:t>
            </a:r>
          </a:p>
          <a:p>
            <a:endParaRPr lang="en-US" dirty="0"/>
          </a:p>
          <a:p>
            <a:pPr marL="971550" lvl="1" indent="-514350">
              <a:buFont typeface="+mj-lt"/>
              <a:buAutoNum type="arabicPeriod"/>
            </a:pPr>
            <a:r>
              <a:rPr lang="en-US" dirty="0"/>
              <a:t>Open the sample data, </a:t>
            </a:r>
            <a:r>
              <a:rPr lang="en-US" dirty="0" err="1">
                <a:solidFill>
                  <a:srgbClr val="0070C0"/>
                </a:solidFill>
              </a:rPr>
              <a:t>PigmentConcentration.MTW</a:t>
            </a:r>
            <a:r>
              <a:rPr lang="en-US" dirty="0">
                <a:solidFill>
                  <a:srgbClr val="0070C0"/>
                </a:solidFill>
              </a:rPr>
              <a:t>.</a:t>
            </a:r>
          </a:p>
          <a:p>
            <a:pPr marL="971550" lvl="1" indent="-514350">
              <a:buFont typeface="+mj-lt"/>
              <a:buAutoNum type="arabicPeriod"/>
            </a:pPr>
            <a:r>
              <a:rPr lang="en-US" dirty="0"/>
              <a:t>Choose </a:t>
            </a:r>
            <a:r>
              <a:rPr lang="en-US" dirty="0">
                <a:solidFill>
                  <a:srgbClr val="0070C0"/>
                </a:solidFill>
              </a:rPr>
              <a:t>Stat &gt; Control Charts &gt; Time-Weighted Charts &gt; Moving Average</a:t>
            </a:r>
            <a:r>
              <a:rPr lang="en-US" dirty="0"/>
              <a:t>.</a:t>
            </a:r>
          </a:p>
          <a:p>
            <a:pPr marL="971550" lvl="1" indent="-514350">
              <a:buFont typeface="+mj-lt"/>
              <a:buAutoNum type="arabicPeriod"/>
            </a:pPr>
            <a:r>
              <a:rPr lang="en-US" dirty="0"/>
              <a:t>From the drop-down list, select </a:t>
            </a:r>
            <a:r>
              <a:rPr lang="en-US" dirty="0">
                <a:solidFill>
                  <a:srgbClr val="0070C0"/>
                </a:solidFill>
              </a:rPr>
              <a:t>All observations for a chart are in one column</a:t>
            </a:r>
            <a:r>
              <a:rPr lang="en-US" dirty="0"/>
              <a:t>, enter </a:t>
            </a:r>
            <a:r>
              <a:rPr lang="en-US" dirty="0">
                <a:solidFill>
                  <a:srgbClr val="0070C0"/>
                </a:solidFill>
              </a:rPr>
              <a:t>Pigment</a:t>
            </a:r>
            <a:r>
              <a:rPr lang="en-US" dirty="0"/>
              <a:t>.</a:t>
            </a:r>
          </a:p>
          <a:p>
            <a:pPr marL="971550" lvl="1" indent="-514350">
              <a:buFont typeface="+mj-lt"/>
              <a:buAutoNum type="arabicPeriod"/>
            </a:pPr>
            <a:r>
              <a:rPr lang="en-US" dirty="0"/>
              <a:t>In </a:t>
            </a:r>
            <a:r>
              <a:rPr lang="en-US" dirty="0">
                <a:solidFill>
                  <a:srgbClr val="0070C0"/>
                </a:solidFill>
              </a:rPr>
              <a:t>Subgroup sizes, enter 1</a:t>
            </a:r>
            <a:r>
              <a:rPr lang="en-US" dirty="0"/>
              <a:t>.</a:t>
            </a:r>
          </a:p>
          <a:p>
            <a:pPr marL="971550" lvl="1" indent="-514350">
              <a:buFont typeface="+mj-lt"/>
              <a:buAutoNum type="arabicPeriod"/>
            </a:pPr>
            <a:r>
              <a:rPr lang="en-US" dirty="0"/>
              <a:t>Click </a:t>
            </a:r>
            <a:r>
              <a:rPr lang="en-US" dirty="0">
                <a:solidFill>
                  <a:srgbClr val="0070C0"/>
                </a:solidFill>
              </a:rPr>
              <a:t>OK.</a:t>
            </a:r>
          </a:p>
        </p:txBody>
      </p:sp>
    </p:spTree>
    <p:extLst>
      <p:ext uri="{BB962C8B-B14F-4D97-AF65-F5344CB8AC3E}">
        <p14:creationId xmlns:p14="http://schemas.microsoft.com/office/powerpoint/2010/main" val="3419706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 the results</a:t>
            </a:r>
          </a:p>
        </p:txBody>
      </p:sp>
      <p:pic>
        <p:nvPicPr>
          <p:cNvPr id="4" name="Content Placeholder 3"/>
          <p:cNvPicPr>
            <a:picLocks noGrp="1" noChangeAspect="1"/>
          </p:cNvPicPr>
          <p:nvPr>
            <p:ph idx="1"/>
          </p:nvPr>
        </p:nvPicPr>
        <p:blipFill>
          <a:blip r:embed="rId2"/>
          <a:stretch>
            <a:fillRect/>
          </a:stretch>
        </p:blipFill>
        <p:spPr>
          <a:xfrm>
            <a:off x="1792288" y="1840077"/>
            <a:ext cx="3429000" cy="2286000"/>
          </a:xfrm>
          <a:prstGeom prst="rect">
            <a:avLst/>
          </a:prstGeom>
        </p:spPr>
      </p:pic>
      <p:sp>
        <p:nvSpPr>
          <p:cNvPr id="5" name="Rectangle 4"/>
          <p:cNvSpPr/>
          <p:nvPr/>
        </p:nvSpPr>
        <p:spPr>
          <a:xfrm>
            <a:off x="1089803" y="4393497"/>
            <a:ext cx="7838536" cy="1600438"/>
          </a:xfrm>
          <a:prstGeom prst="rect">
            <a:avLst/>
          </a:prstGeom>
        </p:spPr>
        <p:txBody>
          <a:bodyPr wrap="square">
            <a:spAutoFit/>
          </a:bodyPr>
          <a:lstStyle/>
          <a:p>
            <a:r>
              <a:rPr lang="en-US" sz="1400" b="1" dirty="0">
                <a:solidFill>
                  <a:srgbClr val="333333"/>
                </a:solidFill>
                <a:latin typeface="Consolas" panose="020B0609020204030204" pitchFamily="49" charset="0"/>
              </a:rPr>
              <a:t>Test Results for Moving Average Chart of Pigment </a:t>
            </a:r>
            <a:endParaRPr lang="en-US" sz="1400" b="1" dirty="0" smtClean="0">
              <a:solidFill>
                <a:srgbClr val="333333"/>
              </a:solidFill>
              <a:latin typeface="Consolas" panose="020B0609020204030204" pitchFamily="49" charset="0"/>
            </a:endParaRPr>
          </a:p>
          <a:p>
            <a:endParaRPr lang="en-US" sz="1400" b="1" dirty="0">
              <a:solidFill>
                <a:srgbClr val="333333"/>
              </a:solidFill>
              <a:latin typeface="Consolas" panose="020B0609020204030204" pitchFamily="49" charset="0"/>
            </a:endParaRPr>
          </a:p>
          <a:p>
            <a:r>
              <a:rPr lang="en-US" sz="1400" dirty="0">
                <a:solidFill>
                  <a:srgbClr val="333333"/>
                </a:solidFill>
                <a:latin typeface="Consolas" panose="020B0609020204030204" pitchFamily="49" charset="0"/>
              </a:rPr>
              <a:t>TEST 1. One point more than 3.00 standard deviations from center line. </a:t>
            </a:r>
            <a:endParaRPr lang="en-US" sz="1400" dirty="0" smtClean="0">
              <a:solidFill>
                <a:srgbClr val="333333"/>
              </a:solidFill>
              <a:latin typeface="Consolas" panose="020B0609020204030204" pitchFamily="49" charset="0"/>
            </a:endParaRPr>
          </a:p>
          <a:p>
            <a:r>
              <a:rPr lang="en-US" sz="1400" dirty="0" smtClean="0">
                <a:solidFill>
                  <a:srgbClr val="333333"/>
                </a:solidFill>
                <a:latin typeface="Consolas" panose="020B0609020204030204" pitchFamily="49" charset="0"/>
              </a:rPr>
              <a:t>Test </a:t>
            </a:r>
            <a:r>
              <a:rPr lang="en-US" sz="1400" dirty="0">
                <a:solidFill>
                  <a:srgbClr val="333333"/>
                </a:solidFill>
                <a:latin typeface="Consolas" panose="020B0609020204030204" pitchFamily="49" charset="0"/>
              </a:rPr>
              <a:t>Failed at points: 28 </a:t>
            </a:r>
            <a:endParaRPr lang="en-US" sz="1400" dirty="0" smtClean="0">
              <a:solidFill>
                <a:srgbClr val="333333"/>
              </a:solidFill>
              <a:latin typeface="Consolas" panose="020B0609020204030204" pitchFamily="49" charset="0"/>
            </a:endParaRPr>
          </a:p>
          <a:p>
            <a:endParaRPr lang="en-US" sz="1400" dirty="0">
              <a:solidFill>
                <a:srgbClr val="333333"/>
              </a:solidFill>
              <a:latin typeface="Consolas" panose="020B0609020204030204" pitchFamily="49" charset="0"/>
            </a:endParaRPr>
          </a:p>
          <a:p>
            <a:r>
              <a:rPr lang="en-US" sz="1400" dirty="0" smtClean="0">
                <a:solidFill>
                  <a:srgbClr val="333333"/>
                </a:solidFill>
                <a:latin typeface="Consolas" panose="020B0609020204030204" pitchFamily="49" charset="0"/>
              </a:rPr>
              <a:t>* </a:t>
            </a:r>
            <a:r>
              <a:rPr lang="en-US" sz="1400" dirty="0">
                <a:solidFill>
                  <a:srgbClr val="333333"/>
                </a:solidFill>
                <a:latin typeface="Consolas" panose="020B0609020204030204" pitchFamily="49" charset="0"/>
              </a:rPr>
              <a:t>WARNING * If graph is updated with new data, the results above may no longer be correct.</a:t>
            </a:r>
            <a:endParaRPr lang="en-US" sz="1400" b="0" i="0" dirty="0">
              <a:solidFill>
                <a:srgbClr val="333333"/>
              </a:solidFill>
              <a:effectLst/>
              <a:latin typeface="Consolas" panose="020B0609020204030204" pitchFamily="49" charset="0"/>
            </a:endParaRPr>
          </a:p>
        </p:txBody>
      </p:sp>
      <p:sp>
        <p:nvSpPr>
          <p:cNvPr id="6" name="Rectangle 5"/>
          <p:cNvSpPr/>
          <p:nvPr/>
        </p:nvSpPr>
        <p:spPr>
          <a:xfrm>
            <a:off x="5782574" y="2239240"/>
            <a:ext cx="5336875" cy="923330"/>
          </a:xfrm>
          <a:prstGeom prst="rect">
            <a:avLst/>
          </a:prstGeom>
        </p:spPr>
        <p:txBody>
          <a:bodyPr wrap="square">
            <a:spAutoFit/>
          </a:bodyPr>
          <a:lstStyle/>
          <a:p>
            <a:r>
              <a:rPr lang="en-US" dirty="0"/>
              <a:t>Batch 28 is above the upper control limit. The engineer should investigate why the concentration of pigment for this batch is more than what is expected.</a:t>
            </a:r>
          </a:p>
        </p:txBody>
      </p:sp>
    </p:spTree>
    <p:extLst>
      <p:ext uri="{BB962C8B-B14F-4D97-AF65-F5344CB8AC3E}">
        <p14:creationId xmlns:p14="http://schemas.microsoft.com/office/powerpoint/2010/main" val="3413324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EWMA Chart</a:t>
            </a:r>
          </a:p>
        </p:txBody>
      </p:sp>
      <p:sp>
        <p:nvSpPr>
          <p:cNvPr id="3" name="Content Placeholder 2"/>
          <p:cNvSpPr>
            <a:spLocks noGrp="1"/>
          </p:cNvSpPr>
          <p:nvPr>
            <p:ph idx="1"/>
          </p:nvPr>
        </p:nvSpPr>
        <p:spPr/>
        <p:txBody>
          <a:bodyPr/>
          <a:lstStyle/>
          <a:p>
            <a:r>
              <a:rPr lang="en-US" dirty="0"/>
              <a:t>Use EWMA Chart to detect small shifts in the process mean, without influence by low and high values. </a:t>
            </a:r>
            <a:endParaRPr lang="en-US" dirty="0" smtClean="0"/>
          </a:p>
          <a:p>
            <a:r>
              <a:rPr lang="en-US" dirty="0" smtClean="0"/>
              <a:t>The </a:t>
            </a:r>
            <a:r>
              <a:rPr lang="en-US" dirty="0"/>
              <a:t>EWMA chart monitors exponentially weighted moving averages, which remove the influence of low and high values. </a:t>
            </a:r>
            <a:endParaRPr lang="en-US" dirty="0" smtClean="0"/>
          </a:p>
          <a:p>
            <a:r>
              <a:rPr lang="en-US" dirty="0" smtClean="0"/>
              <a:t>The </a:t>
            </a:r>
            <a:r>
              <a:rPr lang="en-US" dirty="0"/>
              <a:t>observations can be individual measurements or subgroup means. </a:t>
            </a:r>
            <a:endParaRPr lang="en-US" dirty="0" smtClean="0"/>
          </a:p>
          <a:p>
            <a:r>
              <a:rPr lang="en-US" dirty="0" smtClean="0"/>
              <a:t>An </a:t>
            </a:r>
            <a:r>
              <a:rPr lang="en-US" dirty="0"/>
              <a:t>advantage of EWMA charts is that they are not greatly influenced by low or high values</a:t>
            </a:r>
            <a:r>
              <a:rPr lang="en-US" dirty="0" smtClean="0"/>
              <a:t>.</a:t>
            </a:r>
          </a:p>
          <a:p>
            <a:endParaRPr lang="en-US" dirty="0"/>
          </a:p>
        </p:txBody>
      </p:sp>
    </p:spTree>
    <p:extLst>
      <p:ext uri="{BB962C8B-B14F-4D97-AF65-F5344CB8AC3E}">
        <p14:creationId xmlns:p14="http://schemas.microsoft.com/office/powerpoint/2010/main" val="4283901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Theory of </a:t>
            </a:r>
            <a:r>
              <a:rPr lang="en-US" dirty="0" smtClean="0"/>
              <a:t>EWMA Chart</a:t>
            </a:r>
            <a:endParaRPr lang="en-US" dirty="0"/>
          </a:p>
        </p:txBody>
      </p:sp>
      <p:sp>
        <p:nvSpPr>
          <p:cNvPr id="4" name="Text Box 15"/>
          <p:cNvSpPr txBox="1">
            <a:spLocks noChangeArrowheads="1"/>
          </p:cNvSpPr>
          <p:nvPr/>
        </p:nvSpPr>
        <p:spPr bwMode="auto">
          <a:xfrm>
            <a:off x="2227292" y="1992702"/>
            <a:ext cx="28881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000" dirty="0">
                <a:latin typeface="Arial" panose="020B0604020202020204" pitchFamily="34" charset="0"/>
              </a:rPr>
              <a:t>The EWMA is</a:t>
            </a:r>
          </a:p>
        </p:txBody>
      </p:sp>
      <p:pic>
        <p:nvPicPr>
          <p:cNvPr id="5"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2408" y="2691811"/>
            <a:ext cx="9548910" cy="2724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4228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236785" y="1672672"/>
            <a:ext cx="4038600" cy="854075"/>
          </a:xfrm>
          <a:prstGeom prst="rect">
            <a:avLst/>
          </a:prstGeom>
          <a:noFill/>
        </p:spPr>
      </p:pic>
      <p:pic>
        <p:nvPicPr>
          <p:cNvPr id="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7139" y="2490818"/>
            <a:ext cx="5676900" cy="352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2919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Limits of EWMA Chart</a:t>
            </a:r>
            <a:endParaRPr lang="en-US" dirty="0"/>
          </a:p>
        </p:txBody>
      </p:sp>
      <p:pic>
        <p:nvPicPr>
          <p:cNvPr id="4" name="Picture 10"/>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a:stretch>
            <a:fillRect/>
          </a:stretch>
        </p:blipFill>
        <p:spPr>
          <a:xfrm>
            <a:off x="7857529" y="2308835"/>
            <a:ext cx="3235325" cy="762000"/>
          </a:xfrm>
          <a:prstGeom prst="rect">
            <a:avLst/>
          </a:prstGeom>
          <a:noFill/>
        </p:spPr>
      </p:pic>
      <p:pic>
        <p:nvPicPr>
          <p:cNvPr id="5" name="Picture 12"/>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1332691" y="4130496"/>
            <a:ext cx="4941888"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utoShape 13"/>
          <p:cNvSpPr>
            <a:spLocks/>
          </p:cNvSpPr>
          <p:nvPr/>
        </p:nvSpPr>
        <p:spPr bwMode="auto">
          <a:xfrm>
            <a:off x="6274579" y="4046358"/>
            <a:ext cx="323850" cy="1703388"/>
          </a:xfrm>
          <a:prstGeom prst="rightBrace">
            <a:avLst>
              <a:gd name="adj1" fmla="val 43832"/>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sp>
        <p:nvSpPr>
          <p:cNvPr id="7" name="Text Box 14"/>
          <p:cNvSpPr txBox="1">
            <a:spLocks noChangeArrowheads="1"/>
          </p:cNvSpPr>
          <p:nvPr/>
        </p:nvSpPr>
        <p:spPr bwMode="auto">
          <a:xfrm>
            <a:off x="6598429" y="4640084"/>
            <a:ext cx="20224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800">
                <a:latin typeface="Arial" panose="020B0604020202020204" pitchFamily="34" charset="0"/>
              </a:rPr>
              <a:t>Steady-state control limits</a:t>
            </a:r>
          </a:p>
        </p:txBody>
      </p:sp>
      <p:pic>
        <p:nvPicPr>
          <p:cNvPr id="8"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595" y="1624399"/>
            <a:ext cx="6807783" cy="2327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857529" y="2024793"/>
            <a:ext cx="930255" cy="369332"/>
          </a:xfrm>
          <a:prstGeom prst="rect">
            <a:avLst/>
          </a:prstGeom>
          <a:noFill/>
        </p:spPr>
        <p:txBody>
          <a:bodyPr wrap="none" rtlCol="0">
            <a:spAutoFit/>
          </a:bodyPr>
          <a:lstStyle/>
          <a:p>
            <a:r>
              <a:rPr lang="en-US" dirty="0" smtClean="0"/>
              <a:t>Where, </a:t>
            </a:r>
            <a:endParaRPr lang="en-US" dirty="0"/>
          </a:p>
        </p:txBody>
      </p:sp>
    </p:spTree>
    <p:extLst>
      <p:ext uri="{BB962C8B-B14F-4D97-AF65-F5344CB8AC3E}">
        <p14:creationId xmlns:p14="http://schemas.microsoft.com/office/powerpoint/2010/main" val="3728308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on EWMA chart</a:t>
            </a:r>
            <a:endParaRPr lang="en-US" dirty="0"/>
          </a:p>
        </p:txBody>
      </p:sp>
      <p:sp>
        <p:nvSpPr>
          <p:cNvPr id="3" name="Content Placeholder 2"/>
          <p:cNvSpPr>
            <a:spLocks noGrp="1"/>
          </p:cNvSpPr>
          <p:nvPr>
            <p:ph idx="1"/>
          </p:nvPr>
        </p:nvSpPr>
        <p:spPr/>
        <p:txBody>
          <a:bodyPr>
            <a:normAutofit fontScale="85000" lnSpcReduction="20000"/>
          </a:bodyPr>
          <a:lstStyle/>
          <a:p>
            <a:pPr>
              <a:lnSpc>
                <a:spcPct val="110000"/>
              </a:lnSpc>
            </a:pPr>
            <a:r>
              <a:rPr lang="en-US" dirty="0"/>
              <a:t>Note that if λ = 1, the EWMA </a:t>
            </a:r>
            <a:r>
              <a:rPr lang="en-US" dirty="0" smtClean="0"/>
              <a:t>statistic becomes </a:t>
            </a:r>
            <a:r>
              <a:rPr lang="en-US" dirty="0"/>
              <a:t>the </a:t>
            </a:r>
            <a:r>
              <a:rPr lang="en-US" dirty="0" err="1"/>
              <a:t>momoryless</a:t>
            </a:r>
            <a:r>
              <a:rPr lang="en-US" dirty="0"/>
              <a:t> statistic for </a:t>
            </a:r>
            <a:r>
              <a:rPr lang="en-US" dirty="0" smtClean="0"/>
              <a:t>the </a:t>
            </a:r>
            <a:r>
              <a:rPr lang="en-US" dirty="0" err="1" smtClean="0"/>
              <a:t>Shewhart</a:t>
            </a:r>
            <a:r>
              <a:rPr lang="en-US" dirty="0" smtClean="0"/>
              <a:t> </a:t>
            </a:r>
            <a:r>
              <a:rPr lang="en-US" dirty="0"/>
              <a:t>scheme because the values </a:t>
            </a:r>
            <a:r>
              <a:rPr lang="en-US" dirty="0" smtClean="0"/>
              <a:t>of the </a:t>
            </a:r>
            <a:r>
              <a:rPr lang="en-US" dirty="0"/>
              <a:t>EWMA statistic are exactly equal </a:t>
            </a:r>
            <a:r>
              <a:rPr lang="en-US" dirty="0" smtClean="0"/>
              <a:t>to the </a:t>
            </a:r>
            <a:r>
              <a:rPr lang="en-US" dirty="0"/>
              <a:t>individual observations xi. </a:t>
            </a:r>
            <a:r>
              <a:rPr lang="en-US" dirty="0" smtClean="0"/>
              <a:t>Since </a:t>
            </a:r>
            <a:r>
              <a:rPr lang="en-US" dirty="0" err="1" smtClean="0"/>
              <a:t>Shewhart</a:t>
            </a:r>
            <a:r>
              <a:rPr lang="en-US" dirty="0" smtClean="0"/>
              <a:t> </a:t>
            </a:r>
            <a:r>
              <a:rPr lang="en-US" dirty="0"/>
              <a:t>schemes work better in </a:t>
            </a:r>
            <a:r>
              <a:rPr lang="en-US" dirty="0" smtClean="0"/>
              <a:t>the detection </a:t>
            </a:r>
            <a:r>
              <a:rPr lang="en-US" dirty="0"/>
              <a:t>of large shifts, it stands </a:t>
            </a:r>
            <a:r>
              <a:rPr lang="en-US" dirty="0" smtClean="0"/>
              <a:t>to reason </a:t>
            </a:r>
            <a:r>
              <a:rPr lang="en-US" dirty="0"/>
              <a:t>that detection of small shifts </a:t>
            </a:r>
            <a:r>
              <a:rPr lang="en-US" dirty="0" smtClean="0"/>
              <a:t>is associated </a:t>
            </a:r>
            <a:r>
              <a:rPr lang="en-US" dirty="0"/>
              <a:t>with λ values on the other </a:t>
            </a:r>
            <a:r>
              <a:rPr lang="en-US" dirty="0" smtClean="0"/>
              <a:t>side of </a:t>
            </a:r>
            <a:r>
              <a:rPr lang="en-US" dirty="0"/>
              <a:t>the spectrum, that is, λ closer to 0 </a:t>
            </a:r>
            <a:r>
              <a:rPr lang="en-US" dirty="0" smtClean="0"/>
              <a:t>than to </a:t>
            </a:r>
            <a:r>
              <a:rPr lang="en-US" dirty="0"/>
              <a:t>1</a:t>
            </a:r>
            <a:r>
              <a:rPr lang="en-US" dirty="0" smtClean="0"/>
              <a:t>.</a:t>
            </a:r>
          </a:p>
          <a:p>
            <a:pPr>
              <a:lnSpc>
                <a:spcPct val="110000"/>
              </a:lnSpc>
            </a:pPr>
            <a:r>
              <a:rPr lang="en-US" dirty="0"/>
              <a:t>To compute the first value (EWMA1), </a:t>
            </a:r>
            <a:r>
              <a:rPr lang="en-US" dirty="0" smtClean="0"/>
              <a:t>a value </a:t>
            </a:r>
            <a:r>
              <a:rPr lang="en-US" dirty="0"/>
              <a:t>for EWMA</a:t>
            </a:r>
            <a:r>
              <a:rPr lang="en-US" baseline="-25000" dirty="0"/>
              <a:t>0</a:t>
            </a:r>
            <a:r>
              <a:rPr lang="en-US" dirty="0"/>
              <a:t> is required. If the </a:t>
            </a:r>
            <a:r>
              <a:rPr lang="en-US" dirty="0" smtClean="0"/>
              <a:t>intent is </a:t>
            </a:r>
            <a:r>
              <a:rPr lang="en-US" dirty="0"/>
              <a:t>to monitor the process for </a:t>
            </a:r>
            <a:r>
              <a:rPr lang="en-US" dirty="0" smtClean="0"/>
              <a:t>departures away </a:t>
            </a:r>
            <a:r>
              <a:rPr lang="en-US" dirty="0"/>
              <a:t>from some target value μ</a:t>
            </a:r>
            <a:r>
              <a:rPr lang="en-US" baseline="-25000" dirty="0"/>
              <a:t>0</a:t>
            </a:r>
            <a:r>
              <a:rPr lang="en-US" dirty="0"/>
              <a:t>, </a:t>
            </a:r>
            <a:r>
              <a:rPr lang="en-US" dirty="0" smtClean="0"/>
              <a:t>then EWMA</a:t>
            </a:r>
            <a:r>
              <a:rPr lang="en-US" baseline="-25000" dirty="0" smtClean="0"/>
              <a:t>0</a:t>
            </a:r>
            <a:r>
              <a:rPr lang="en-US" dirty="0" smtClean="0"/>
              <a:t> </a:t>
            </a:r>
            <a:r>
              <a:rPr lang="en-US" dirty="0"/>
              <a:t>is set equal to μ</a:t>
            </a:r>
            <a:r>
              <a:rPr lang="en-US" baseline="-25000" dirty="0"/>
              <a:t>0</a:t>
            </a:r>
            <a:r>
              <a:rPr lang="en-US" dirty="0"/>
              <a:t>. Without </a:t>
            </a:r>
            <a:r>
              <a:rPr lang="en-US" dirty="0" smtClean="0"/>
              <a:t>a specified </a:t>
            </a:r>
            <a:r>
              <a:rPr lang="en-US" dirty="0"/>
              <a:t>target value, standard practice </a:t>
            </a:r>
            <a:r>
              <a:rPr lang="en-US" dirty="0" smtClean="0"/>
              <a:t>is to </a:t>
            </a:r>
            <a:r>
              <a:rPr lang="en-US" dirty="0"/>
              <a:t>initialize EWMA</a:t>
            </a:r>
            <a:r>
              <a:rPr lang="en-US" baseline="-25000" dirty="0"/>
              <a:t>0</a:t>
            </a:r>
            <a:r>
              <a:rPr lang="en-US" dirty="0"/>
              <a:t> = </a:t>
            </a:r>
            <a:r>
              <a:rPr lang="en-US" dirty="0" smtClean="0"/>
              <a:t>x bar.</a:t>
            </a:r>
            <a:endParaRPr lang="en-US" dirty="0"/>
          </a:p>
          <a:p>
            <a:pPr>
              <a:lnSpc>
                <a:spcPct val="110000"/>
              </a:lnSpc>
            </a:pPr>
            <a:r>
              <a:rPr lang="en-US" dirty="0" smtClean="0"/>
              <a:t>Suppose </a:t>
            </a:r>
            <a:r>
              <a:rPr lang="en-US" dirty="0"/>
              <a:t>n &gt; 1. Simply replace x</a:t>
            </a:r>
            <a:r>
              <a:rPr lang="en-US" baseline="-25000" dirty="0"/>
              <a:t>i</a:t>
            </a:r>
            <a:r>
              <a:rPr lang="en-US" dirty="0"/>
              <a:t> with </a:t>
            </a:r>
            <a:r>
              <a:rPr lang="en-US" dirty="0" smtClean="0"/>
              <a:t>x bar </a:t>
            </a:r>
            <a:r>
              <a:rPr lang="en-US" baseline="-25000" dirty="0" err="1" smtClean="0"/>
              <a:t>i</a:t>
            </a:r>
            <a:r>
              <a:rPr lang="en-US" dirty="0" smtClean="0"/>
              <a:t>. The </a:t>
            </a:r>
            <a:r>
              <a:rPr lang="en-US" dirty="0"/>
              <a:t>starting value is either </a:t>
            </a:r>
            <a:r>
              <a:rPr lang="en-US" dirty="0" smtClean="0"/>
              <a:t>μ</a:t>
            </a:r>
            <a:r>
              <a:rPr lang="en-US" baseline="-25000" dirty="0" smtClean="0"/>
              <a:t>0</a:t>
            </a:r>
            <a:r>
              <a:rPr lang="en-US" dirty="0" smtClean="0"/>
              <a:t>, if specified or </a:t>
            </a:r>
            <a:r>
              <a:rPr lang="en-US" dirty="0"/>
              <a:t>the grand mean </a:t>
            </a:r>
            <a:r>
              <a:rPr lang="en-US" dirty="0" err="1" smtClean="0"/>
              <a:t>xbar</a:t>
            </a:r>
            <a:r>
              <a:rPr lang="en-US" dirty="0" smtClean="0"/>
              <a:t> bar.</a:t>
            </a:r>
            <a:endParaRPr lang="en-US" dirty="0"/>
          </a:p>
        </p:txBody>
      </p:sp>
    </p:spTree>
    <p:extLst>
      <p:ext uri="{BB962C8B-B14F-4D97-AF65-F5344CB8AC3E}">
        <p14:creationId xmlns:p14="http://schemas.microsoft.com/office/powerpoint/2010/main" val="2595052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EWMA Chart</a:t>
            </a:r>
          </a:p>
        </p:txBody>
      </p:sp>
      <p:sp>
        <p:nvSpPr>
          <p:cNvPr id="3" name="Content Placeholder 2"/>
          <p:cNvSpPr>
            <a:spLocks noGrp="1"/>
          </p:cNvSpPr>
          <p:nvPr>
            <p:ph idx="1"/>
          </p:nvPr>
        </p:nvSpPr>
        <p:spPr/>
        <p:txBody>
          <a:bodyPr>
            <a:normAutofit lnSpcReduction="10000"/>
          </a:bodyPr>
          <a:lstStyle/>
          <a:p>
            <a:r>
              <a:rPr lang="en-US" dirty="0"/>
              <a:t>A quality engineer from a plastic manufacturing company would like to make sure his batch process stays in control. The engineer measures the concentration of pigment of each batch for all 35 batches.</a:t>
            </a:r>
          </a:p>
          <a:p>
            <a:endParaRPr lang="en-US" dirty="0"/>
          </a:p>
          <a:p>
            <a:pPr marL="971550" lvl="1" indent="-514350">
              <a:buFont typeface="+mj-lt"/>
              <a:buAutoNum type="arabicPeriod"/>
            </a:pPr>
            <a:r>
              <a:rPr lang="en-US" dirty="0"/>
              <a:t>Open the sample data, </a:t>
            </a:r>
            <a:r>
              <a:rPr lang="en-US" dirty="0" err="1">
                <a:solidFill>
                  <a:srgbClr val="0070C0"/>
                </a:solidFill>
              </a:rPr>
              <a:t>PigmentConcentration.MTW</a:t>
            </a:r>
            <a:r>
              <a:rPr lang="en-US" dirty="0">
                <a:solidFill>
                  <a:srgbClr val="0070C0"/>
                </a:solidFill>
              </a:rPr>
              <a:t>.</a:t>
            </a:r>
          </a:p>
          <a:p>
            <a:pPr marL="971550" lvl="1" indent="-514350">
              <a:buFont typeface="+mj-lt"/>
              <a:buAutoNum type="arabicPeriod"/>
            </a:pPr>
            <a:r>
              <a:rPr lang="en-US" dirty="0"/>
              <a:t>Choose </a:t>
            </a:r>
            <a:r>
              <a:rPr lang="en-US" dirty="0">
                <a:solidFill>
                  <a:srgbClr val="0070C0"/>
                </a:solidFill>
              </a:rPr>
              <a:t>Stat &gt; Control Charts &gt; Time-Weighted Charts &gt; EWMA.</a:t>
            </a:r>
          </a:p>
          <a:p>
            <a:pPr marL="971550" lvl="1" indent="-514350">
              <a:buFont typeface="+mj-lt"/>
              <a:buAutoNum type="arabicPeriod"/>
            </a:pPr>
            <a:r>
              <a:rPr lang="en-US" dirty="0"/>
              <a:t>From the drop-down list, select </a:t>
            </a:r>
            <a:r>
              <a:rPr lang="en-US" dirty="0">
                <a:solidFill>
                  <a:srgbClr val="0070C0"/>
                </a:solidFill>
              </a:rPr>
              <a:t>All observations for a chart are in one column</a:t>
            </a:r>
            <a:r>
              <a:rPr lang="en-US" dirty="0"/>
              <a:t>, enter </a:t>
            </a:r>
            <a:r>
              <a:rPr lang="en-US" dirty="0">
                <a:solidFill>
                  <a:srgbClr val="0070C0"/>
                </a:solidFill>
              </a:rPr>
              <a:t>Pigment</a:t>
            </a:r>
            <a:r>
              <a:rPr lang="en-US" dirty="0"/>
              <a:t>.</a:t>
            </a:r>
          </a:p>
          <a:p>
            <a:pPr marL="971550" lvl="1" indent="-514350">
              <a:buFont typeface="+mj-lt"/>
              <a:buAutoNum type="arabicPeriod"/>
            </a:pPr>
            <a:r>
              <a:rPr lang="en-US" dirty="0"/>
              <a:t>In </a:t>
            </a:r>
            <a:r>
              <a:rPr lang="en-US" dirty="0">
                <a:solidFill>
                  <a:srgbClr val="0070C0"/>
                </a:solidFill>
              </a:rPr>
              <a:t>Subgroup sizes, enter 1</a:t>
            </a:r>
            <a:r>
              <a:rPr lang="en-US" dirty="0"/>
              <a:t>.</a:t>
            </a:r>
          </a:p>
          <a:p>
            <a:pPr marL="971550" lvl="1" indent="-514350">
              <a:buFont typeface="+mj-lt"/>
              <a:buAutoNum type="arabicPeriod"/>
            </a:pPr>
            <a:r>
              <a:rPr lang="en-US" dirty="0"/>
              <a:t>Click </a:t>
            </a:r>
            <a:r>
              <a:rPr lang="en-US" dirty="0">
                <a:solidFill>
                  <a:srgbClr val="0070C0"/>
                </a:solidFill>
              </a:rPr>
              <a:t>OK</a:t>
            </a:r>
            <a:r>
              <a:rPr lang="en-US" dirty="0"/>
              <a:t>.</a:t>
            </a:r>
          </a:p>
        </p:txBody>
      </p:sp>
    </p:spTree>
    <p:extLst>
      <p:ext uri="{BB962C8B-B14F-4D97-AF65-F5344CB8AC3E}">
        <p14:creationId xmlns:p14="http://schemas.microsoft.com/office/powerpoint/2010/main" val="572815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 the results</a:t>
            </a:r>
          </a:p>
        </p:txBody>
      </p:sp>
      <p:pic>
        <p:nvPicPr>
          <p:cNvPr id="4" name="Content Placeholder 3"/>
          <p:cNvPicPr>
            <a:picLocks noGrp="1" noChangeAspect="1"/>
          </p:cNvPicPr>
          <p:nvPr>
            <p:ph idx="1"/>
          </p:nvPr>
        </p:nvPicPr>
        <p:blipFill>
          <a:blip r:embed="rId2"/>
          <a:stretch>
            <a:fillRect/>
          </a:stretch>
        </p:blipFill>
        <p:spPr>
          <a:xfrm>
            <a:off x="1123785" y="1960846"/>
            <a:ext cx="4302229" cy="2868153"/>
          </a:xfrm>
          <a:prstGeom prst="rect">
            <a:avLst/>
          </a:prstGeom>
        </p:spPr>
      </p:pic>
      <p:sp>
        <p:nvSpPr>
          <p:cNvPr id="5" name="Rectangle 4"/>
          <p:cNvSpPr/>
          <p:nvPr/>
        </p:nvSpPr>
        <p:spPr>
          <a:xfrm>
            <a:off x="5834332" y="2471592"/>
            <a:ext cx="5276491" cy="1200329"/>
          </a:xfrm>
          <a:prstGeom prst="rect">
            <a:avLst/>
          </a:prstGeom>
        </p:spPr>
        <p:txBody>
          <a:bodyPr wrap="square">
            <a:spAutoFit/>
          </a:bodyPr>
          <a:lstStyle/>
          <a:p>
            <a:r>
              <a:rPr lang="en-US" dirty="0"/>
              <a:t>For the pigment data, no points are out of control. However, the process level shifts starting at subgroup 26. The engineer should examine the process for special-cause variation.</a:t>
            </a:r>
          </a:p>
        </p:txBody>
      </p:sp>
    </p:spTree>
    <p:extLst>
      <p:ext uri="{BB962C8B-B14F-4D97-AF65-F5344CB8AC3E}">
        <p14:creationId xmlns:p14="http://schemas.microsoft.com/office/powerpoint/2010/main" val="3604495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CUSUM chart</a:t>
            </a:r>
          </a:p>
        </p:txBody>
      </p:sp>
      <p:sp>
        <p:nvSpPr>
          <p:cNvPr id="3" name="Content Placeholder 2"/>
          <p:cNvSpPr>
            <a:spLocks noGrp="1"/>
          </p:cNvSpPr>
          <p:nvPr>
            <p:ph idx="1"/>
          </p:nvPr>
        </p:nvSpPr>
        <p:spPr/>
        <p:txBody>
          <a:bodyPr>
            <a:normAutofit lnSpcReduction="10000"/>
          </a:bodyPr>
          <a:lstStyle/>
          <a:p>
            <a:r>
              <a:rPr lang="en-US" dirty="0"/>
              <a:t>Use CUSUM Chart to detect small shifts in your process. </a:t>
            </a:r>
            <a:endParaRPr lang="en-US" dirty="0" smtClean="0"/>
          </a:p>
          <a:p>
            <a:r>
              <a:rPr lang="en-US" dirty="0" smtClean="0"/>
              <a:t>The </a:t>
            </a:r>
            <a:r>
              <a:rPr lang="en-US" dirty="0"/>
              <a:t>CUSUM chart plots the </a:t>
            </a:r>
            <a:r>
              <a:rPr lang="en-US" dirty="0">
                <a:solidFill>
                  <a:srgbClr val="0070C0"/>
                </a:solidFill>
              </a:rPr>
              <a:t>cumulative sums (CUSUMs) of the deviations of each sample value from the target value. </a:t>
            </a:r>
            <a:endParaRPr lang="en-US" dirty="0" smtClean="0">
              <a:solidFill>
                <a:srgbClr val="0070C0"/>
              </a:solidFill>
            </a:endParaRPr>
          </a:p>
          <a:p>
            <a:r>
              <a:rPr lang="en-US" dirty="0" smtClean="0"/>
              <a:t>Because </a:t>
            </a:r>
            <a:r>
              <a:rPr lang="en-US" dirty="0"/>
              <a:t>the CUSUM chart is cumulative, even minor drifting in the process mean will cause steadily increasing (or decreasing) cumulative deviation values. </a:t>
            </a:r>
            <a:endParaRPr lang="en-US" dirty="0" smtClean="0"/>
          </a:p>
          <a:p>
            <a:r>
              <a:rPr lang="en-US" dirty="0" smtClean="0"/>
              <a:t>The </a:t>
            </a:r>
            <a:r>
              <a:rPr lang="en-US" dirty="0"/>
              <a:t>observations can be individual measurements or subgroup means</a:t>
            </a:r>
            <a:r>
              <a:rPr lang="en-US" dirty="0" smtClean="0"/>
              <a:t>.</a:t>
            </a:r>
          </a:p>
          <a:p>
            <a:r>
              <a:rPr lang="en-US" dirty="0" smtClean="0"/>
              <a:t>For more details, see </a:t>
            </a:r>
            <a:r>
              <a:rPr lang="en-US" dirty="0"/>
              <a:t>Montgomery, D. C. (2007). </a:t>
            </a:r>
            <a:r>
              <a:rPr lang="en-US" i="1" dirty="0"/>
              <a:t>Introduction to statistical quality control</a:t>
            </a:r>
            <a:r>
              <a:rPr lang="en-US" dirty="0"/>
              <a:t>. John Wiley &amp; Sons.</a:t>
            </a:r>
          </a:p>
        </p:txBody>
      </p:sp>
    </p:spTree>
    <p:extLst>
      <p:ext uri="{BB962C8B-B14F-4D97-AF65-F5344CB8AC3E}">
        <p14:creationId xmlns:p14="http://schemas.microsoft.com/office/powerpoint/2010/main" val="1638917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C610F-8CB2-4C19-9EC3-E204BD77C1E2}"/>
              </a:ext>
            </a:extLst>
          </p:cNvPr>
          <p:cNvSpPr>
            <a:spLocks noGrp="1"/>
          </p:cNvSpPr>
          <p:nvPr>
            <p:ph type="title"/>
          </p:nvPr>
        </p:nvSpPr>
        <p:spPr/>
        <p:txBody>
          <a:bodyPr/>
          <a:lstStyle/>
          <a:p>
            <a:r>
              <a:rPr lang="en-US" dirty="0" smtClean="0"/>
              <a:t>Outlines</a:t>
            </a:r>
            <a:endParaRPr lang="en-US" dirty="0"/>
          </a:p>
        </p:txBody>
      </p:sp>
      <p:sp>
        <p:nvSpPr>
          <p:cNvPr id="5" name="Rectangle 4"/>
          <p:cNvSpPr/>
          <p:nvPr/>
        </p:nvSpPr>
        <p:spPr>
          <a:xfrm>
            <a:off x="373811" y="6185456"/>
            <a:ext cx="3991155" cy="338554"/>
          </a:xfrm>
          <a:prstGeom prst="rect">
            <a:avLst/>
          </a:prstGeom>
        </p:spPr>
        <p:txBody>
          <a:bodyPr wrap="square">
            <a:spAutoFit/>
          </a:bodyPr>
          <a:lstStyle/>
          <a:p>
            <a:r>
              <a:rPr lang="en-US" sz="800" dirty="0" smtClean="0"/>
              <a:t>[Ref] Technical Note. “PREDICTIVE STATISTICAL PROCESS CONTROL”. An </a:t>
            </a:r>
            <a:r>
              <a:rPr lang="en-US" sz="800" dirty="0"/>
              <a:t>update on data-driven CNC machining at L&amp;S Machine </a:t>
            </a:r>
            <a:r>
              <a:rPr lang="en-US" sz="800" dirty="0" smtClean="0"/>
              <a:t>Company.</a:t>
            </a:r>
            <a:endParaRPr lang="en-US" sz="800" dirty="0"/>
          </a:p>
        </p:txBody>
      </p:sp>
      <p:sp>
        <p:nvSpPr>
          <p:cNvPr id="3" name="Content Placeholder 2"/>
          <p:cNvSpPr>
            <a:spLocks noGrp="1"/>
          </p:cNvSpPr>
          <p:nvPr>
            <p:ph idx="1"/>
          </p:nvPr>
        </p:nvSpPr>
        <p:spPr/>
        <p:txBody>
          <a:bodyPr/>
          <a:lstStyle/>
          <a:p>
            <a:r>
              <a:rPr lang="en-US" dirty="0" smtClean="0"/>
              <a:t>Individual control chart </a:t>
            </a:r>
          </a:p>
          <a:p>
            <a:pPr lvl="1"/>
            <a:r>
              <a:rPr lang="en-US" dirty="0" smtClean="0"/>
              <a:t>I-MR chart </a:t>
            </a:r>
          </a:p>
          <a:p>
            <a:r>
              <a:rPr lang="en-US" dirty="0" smtClean="0"/>
              <a:t>Memory </a:t>
            </a:r>
            <a:r>
              <a:rPr lang="en-US" dirty="0"/>
              <a:t>c</a:t>
            </a:r>
            <a:r>
              <a:rPr lang="en-US" dirty="0" smtClean="0"/>
              <a:t>ontrol chart</a:t>
            </a:r>
          </a:p>
          <a:p>
            <a:pPr lvl="1"/>
            <a:r>
              <a:rPr lang="en-US" dirty="0"/>
              <a:t>MA chart </a:t>
            </a:r>
            <a:endParaRPr lang="en-US" dirty="0" smtClean="0"/>
          </a:p>
          <a:p>
            <a:pPr lvl="1"/>
            <a:r>
              <a:rPr lang="en-US" dirty="0" smtClean="0"/>
              <a:t>EWMA chart</a:t>
            </a:r>
          </a:p>
          <a:p>
            <a:pPr lvl="1"/>
            <a:r>
              <a:rPr lang="en-US" dirty="0" smtClean="0"/>
              <a:t>CUSUM chart</a:t>
            </a:r>
            <a:endParaRPr lang="en-US" dirty="0"/>
          </a:p>
          <a:p>
            <a:endParaRPr lang="en-US" dirty="0"/>
          </a:p>
        </p:txBody>
      </p:sp>
    </p:spTree>
    <p:extLst>
      <p:ext uri="{BB962C8B-B14F-4D97-AF65-F5344CB8AC3E}">
        <p14:creationId xmlns:p14="http://schemas.microsoft.com/office/powerpoint/2010/main" val="10617856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CUSUM chart</a:t>
            </a:r>
          </a:p>
        </p:txBody>
      </p:sp>
      <p:sp>
        <p:nvSpPr>
          <p:cNvPr id="3" name="Content Placeholder 2"/>
          <p:cNvSpPr>
            <a:spLocks noGrp="1"/>
          </p:cNvSpPr>
          <p:nvPr>
            <p:ph idx="1"/>
          </p:nvPr>
        </p:nvSpPr>
        <p:spPr/>
        <p:txBody>
          <a:bodyPr>
            <a:normAutofit/>
          </a:bodyPr>
          <a:lstStyle/>
          <a:p>
            <a:r>
              <a:rPr lang="en-US" sz="2400" dirty="0"/>
              <a:t>For example, a manufacturer of centrifuge rotors wants to monitor the deviations from the target diameter of all rotors produced during a week. </a:t>
            </a:r>
            <a:endParaRPr lang="en-US" sz="2400" dirty="0" smtClean="0"/>
          </a:p>
          <a:p>
            <a:r>
              <a:rPr lang="en-US" sz="2400" dirty="0" smtClean="0"/>
              <a:t>The </a:t>
            </a:r>
            <a:r>
              <a:rPr lang="en-US" sz="2400" dirty="0"/>
              <a:t>diameters must be close to the target because even small shifts cause problems.</a:t>
            </a:r>
          </a:p>
          <a:p>
            <a:endParaRPr lang="en-US" sz="2400" dirty="0"/>
          </a:p>
        </p:txBody>
      </p:sp>
      <p:pic>
        <p:nvPicPr>
          <p:cNvPr id="4" name="Picture 3"/>
          <p:cNvPicPr>
            <a:picLocks noChangeAspect="1"/>
          </p:cNvPicPr>
          <p:nvPr/>
        </p:nvPicPr>
        <p:blipFill>
          <a:blip r:embed="rId2"/>
          <a:stretch>
            <a:fillRect/>
          </a:stretch>
        </p:blipFill>
        <p:spPr>
          <a:xfrm>
            <a:off x="1224233" y="3226278"/>
            <a:ext cx="4156402" cy="2770934"/>
          </a:xfrm>
          <a:prstGeom prst="rect">
            <a:avLst/>
          </a:prstGeom>
        </p:spPr>
      </p:pic>
      <p:sp>
        <p:nvSpPr>
          <p:cNvPr id="5" name="Rectangle 4"/>
          <p:cNvSpPr/>
          <p:nvPr/>
        </p:nvSpPr>
        <p:spPr>
          <a:xfrm>
            <a:off x="5878952" y="3345945"/>
            <a:ext cx="5050715" cy="2031325"/>
          </a:xfrm>
          <a:prstGeom prst="rect">
            <a:avLst/>
          </a:prstGeom>
        </p:spPr>
        <p:txBody>
          <a:bodyPr wrap="square">
            <a:spAutoFit/>
          </a:bodyPr>
          <a:lstStyle/>
          <a:p>
            <a:pPr marL="285750" indent="-285750">
              <a:buFont typeface="Arial" panose="020B0604020202020204" pitchFamily="34" charset="0"/>
              <a:buChar char="•"/>
            </a:pPr>
            <a:r>
              <a:rPr lang="en-US" dirty="0"/>
              <a:t>The points appear to vary randomly around the center line and are within the control limits, with the exception of one point. </a:t>
            </a:r>
            <a:endParaRPr lang="en-US" dirty="0" smtClean="0"/>
          </a:p>
          <a:p>
            <a:pPr marL="285750" indent="-285750">
              <a:buFont typeface="Arial" panose="020B0604020202020204" pitchFamily="34" charset="0"/>
              <a:buChar char="•"/>
            </a:pPr>
            <a:r>
              <a:rPr lang="en-US" dirty="0" smtClean="0"/>
              <a:t>No </a:t>
            </a:r>
            <a:r>
              <a:rPr lang="en-US" dirty="0"/>
              <a:t>trends or patterns are shown. </a:t>
            </a:r>
            <a:endParaRPr lang="en-US" dirty="0" smtClean="0"/>
          </a:p>
          <a:p>
            <a:pPr marL="285750" indent="-285750">
              <a:buFont typeface="Arial" panose="020B0604020202020204" pitchFamily="34" charset="0"/>
              <a:buChar char="•"/>
            </a:pPr>
            <a:r>
              <a:rPr lang="en-US" dirty="0" smtClean="0"/>
              <a:t>The </a:t>
            </a:r>
            <a:r>
              <a:rPr lang="en-US" dirty="0"/>
              <a:t>variability in the rotor diameter appears to be stable, but the out-of-control point should be investigated.</a:t>
            </a:r>
          </a:p>
        </p:txBody>
      </p:sp>
    </p:spTree>
    <p:extLst>
      <p:ext uri="{BB962C8B-B14F-4D97-AF65-F5344CB8AC3E}">
        <p14:creationId xmlns:p14="http://schemas.microsoft.com/office/powerpoint/2010/main" val="1558768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Cumulative Sum Control Chart</a:t>
            </a:r>
          </a:p>
        </p:txBody>
      </p:sp>
      <p:pic>
        <p:nvPicPr>
          <p:cNvPr id="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209581" y="3076416"/>
            <a:ext cx="4038600" cy="2143125"/>
          </a:xfrm>
          <a:prstGeom prst="rect">
            <a:avLst/>
          </a:prstGeom>
          <a:noFill/>
        </p:spPr>
      </p:pic>
      <p:pic>
        <p:nvPicPr>
          <p:cNvPr id="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4281" y="1693703"/>
            <a:ext cx="4229100" cy="431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1096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70C0"/>
                </a:solidFill>
              </a:rPr>
              <a:t>The Tabular </a:t>
            </a:r>
            <a:r>
              <a:rPr lang="en-US" altLang="en-US" dirty="0" smtClean="0">
                <a:solidFill>
                  <a:srgbClr val="0070C0"/>
                </a:solidFill>
              </a:rPr>
              <a:t>CUSUM</a:t>
            </a:r>
            <a:endParaRPr lang="en-US" dirty="0"/>
          </a:p>
        </p:txBody>
      </p:sp>
      <p:pic>
        <p:nvPicPr>
          <p:cNvPr id="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1069" y="1802631"/>
            <a:ext cx="7115175"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4644" y="4078127"/>
            <a:ext cx="6451600"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8688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a:t>
            </a:r>
            <a:r>
              <a:rPr lang="en-US" altLang="en-US" dirty="0" smtClean="0">
                <a:solidFill>
                  <a:srgbClr val="0070C0"/>
                </a:solidFill>
              </a:rPr>
              <a:t>Tabular CUSUM Graph</a:t>
            </a:r>
            <a:endParaRPr lang="en-US" dirty="0"/>
          </a:p>
        </p:txBody>
      </p:sp>
      <p:pic>
        <p:nvPicPr>
          <p:cNvPr id="4"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5844"/>
          <a:stretch>
            <a:fillRect/>
          </a:stretch>
        </p:blipFill>
        <p:spPr bwMode="auto">
          <a:xfrm>
            <a:off x="2470944" y="1711249"/>
            <a:ext cx="7239000" cy="4268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2273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CUSUM Chart</a:t>
            </a:r>
          </a:p>
        </p:txBody>
      </p:sp>
      <p:sp>
        <p:nvSpPr>
          <p:cNvPr id="3" name="Content Placeholder 2"/>
          <p:cNvSpPr>
            <a:spLocks noGrp="1"/>
          </p:cNvSpPr>
          <p:nvPr>
            <p:ph idx="1"/>
          </p:nvPr>
        </p:nvSpPr>
        <p:spPr/>
        <p:txBody>
          <a:bodyPr>
            <a:normAutofit fontScale="70000" lnSpcReduction="20000"/>
          </a:bodyPr>
          <a:lstStyle/>
          <a:p>
            <a:pPr>
              <a:lnSpc>
                <a:spcPct val="120000"/>
              </a:lnSpc>
            </a:pPr>
            <a:r>
              <a:rPr lang="en-US" dirty="0"/>
              <a:t>A quality engineer at a plant that assembles automobile engines monitors the movement of crankshafts in the engines. In an operating engine, parts of the crankshaft move up and down a certain distance from the baseline position. The engineer took five measurements per day from September 28 through October 15 and then 10 per day from October 18 through 25.</a:t>
            </a:r>
          </a:p>
          <a:p>
            <a:pPr>
              <a:lnSpc>
                <a:spcPct val="120000"/>
              </a:lnSpc>
            </a:pPr>
            <a:r>
              <a:rPr lang="en-US" dirty="0" smtClean="0"/>
              <a:t>The </a:t>
            </a:r>
            <a:r>
              <a:rPr lang="en-US" dirty="0"/>
              <a:t>quality engineer creates a CUSUM chart to monitor small shifts in the movement of the crankshafts.</a:t>
            </a:r>
          </a:p>
          <a:p>
            <a:pPr>
              <a:lnSpc>
                <a:spcPct val="120000"/>
              </a:lnSpc>
            </a:pPr>
            <a:endParaRPr lang="en-US" dirty="0"/>
          </a:p>
          <a:p>
            <a:pPr marL="971550" lvl="1" indent="-514350">
              <a:lnSpc>
                <a:spcPct val="120000"/>
              </a:lnSpc>
              <a:buFont typeface="+mj-lt"/>
              <a:buAutoNum type="arabicPeriod"/>
            </a:pPr>
            <a:r>
              <a:rPr lang="en-US" dirty="0"/>
              <a:t>Open the sample data, </a:t>
            </a:r>
            <a:r>
              <a:rPr lang="en-US" dirty="0" err="1">
                <a:solidFill>
                  <a:srgbClr val="0070C0"/>
                </a:solidFill>
              </a:rPr>
              <a:t>CrankshaftMovement.MTW</a:t>
            </a:r>
            <a:r>
              <a:rPr lang="en-US" dirty="0">
                <a:solidFill>
                  <a:srgbClr val="0070C0"/>
                </a:solidFill>
              </a:rPr>
              <a:t>.</a:t>
            </a:r>
          </a:p>
          <a:p>
            <a:pPr marL="971550" lvl="1" indent="-514350">
              <a:lnSpc>
                <a:spcPct val="120000"/>
              </a:lnSpc>
              <a:buFont typeface="+mj-lt"/>
              <a:buAutoNum type="arabicPeriod"/>
            </a:pPr>
            <a:r>
              <a:rPr lang="en-US" dirty="0"/>
              <a:t>Choose </a:t>
            </a:r>
            <a:r>
              <a:rPr lang="en-US" dirty="0">
                <a:solidFill>
                  <a:srgbClr val="0070C0"/>
                </a:solidFill>
              </a:rPr>
              <a:t>Stat &gt; Control Charts &gt; Time-Weighted Charts &gt; CUSUM.</a:t>
            </a:r>
          </a:p>
          <a:p>
            <a:pPr marL="971550" lvl="1" indent="-514350">
              <a:lnSpc>
                <a:spcPct val="120000"/>
              </a:lnSpc>
              <a:buFont typeface="+mj-lt"/>
              <a:buAutoNum type="arabicPeriod"/>
            </a:pPr>
            <a:r>
              <a:rPr lang="en-US" dirty="0"/>
              <a:t>From the drop-down list, select </a:t>
            </a:r>
            <a:r>
              <a:rPr lang="en-US" dirty="0">
                <a:solidFill>
                  <a:srgbClr val="0070C0"/>
                </a:solidFill>
              </a:rPr>
              <a:t>All observations for a chart are in one column</a:t>
            </a:r>
            <a:r>
              <a:rPr lang="en-US" dirty="0"/>
              <a:t>, and </a:t>
            </a:r>
            <a:r>
              <a:rPr lang="en-US" dirty="0">
                <a:solidFill>
                  <a:srgbClr val="0070C0"/>
                </a:solidFill>
              </a:rPr>
              <a:t>enter A to B Distance</a:t>
            </a:r>
            <a:r>
              <a:rPr lang="en-US" dirty="0"/>
              <a:t>.</a:t>
            </a:r>
          </a:p>
          <a:p>
            <a:pPr marL="971550" lvl="1" indent="-514350">
              <a:lnSpc>
                <a:spcPct val="120000"/>
              </a:lnSpc>
              <a:buFont typeface="+mj-lt"/>
              <a:buAutoNum type="arabicPeriod"/>
            </a:pPr>
            <a:r>
              <a:rPr lang="en-US" dirty="0"/>
              <a:t>In </a:t>
            </a:r>
            <a:r>
              <a:rPr lang="en-US" dirty="0">
                <a:solidFill>
                  <a:srgbClr val="0070C0"/>
                </a:solidFill>
              </a:rPr>
              <a:t>Subgroup sizes, enter Date</a:t>
            </a:r>
            <a:r>
              <a:rPr lang="en-US" dirty="0"/>
              <a:t>.</a:t>
            </a:r>
          </a:p>
          <a:p>
            <a:pPr marL="971550" lvl="1" indent="-514350">
              <a:lnSpc>
                <a:spcPct val="120000"/>
              </a:lnSpc>
              <a:buFont typeface="+mj-lt"/>
              <a:buAutoNum type="arabicPeriod"/>
            </a:pPr>
            <a:r>
              <a:rPr lang="en-US" dirty="0"/>
              <a:t>Click </a:t>
            </a:r>
            <a:r>
              <a:rPr lang="en-US" dirty="0">
                <a:solidFill>
                  <a:srgbClr val="0070C0"/>
                </a:solidFill>
              </a:rPr>
              <a:t>OK</a:t>
            </a:r>
            <a:r>
              <a:rPr lang="en-US" dirty="0"/>
              <a:t>.</a:t>
            </a:r>
          </a:p>
        </p:txBody>
      </p:sp>
    </p:spTree>
    <p:extLst>
      <p:ext uri="{BB962C8B-B14F-4D97-AF65-F5344CB8AC3E}">
        <p14:creationId xmlns:p14="http://schemas.microsoft.com/office/powerpoint/2010/main" val="3265654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 the results</a:t>
            </a:r>
          </a:p>
        </p:txBody>
      </p:sp>
      <p:pic>
        <p:nvPicPr>
          <p:cNvPr id="4" name="Content Placeholder 3"/>
          <p:cNvPicPr>
            <a:picLocks noGrp="1" noChangeAspect="1"/>
          </p:cNvPicPr>
          <p:nvPr>
            <p:ph idx="1"/>
          </p:nvPr>
        </p:nvPicPr>
        <p:blipFill>
          <a:blip r:embed="rId2"/>
          <a:stretch>
            <a:fillRect/>
          </a:stretch>
        </p:blipFill>
        <p:spPr>
          <a:xfrm>
            <a:off x="1270435" y="1900462"/>
            <a:ext cx="3429000" cy="2286000"/>
          </a:xfrm>
          <a:prstGeom prst="rect">
            <a:avLst/>
          </a:prstGeom>
        </p:spPr>
      </p:pic>
      <p:sp>
        <p:nvSpPr>
          <p:cNvPr id="5" name="Rectangle 4"/>
          <p:cNvSpPr/>
          <p:nvPr/>
        </p:nvSpPr>
        <p:spPr>
          <a:xfrm>
            <a:off x="787879" y="4440546"/>
            <a:ext cx="5112589" cy="1600438"/>
          </a:xfrm>
          <a:prstGeom prst="rect">
            <a:avLst/>
          </a:prstGeom>
        </p:spPr>
        <p:txBody>
          <a:bodyPr wrap="square">
            <a:spAutoFit/>
          </a:bodyPr>
          <a:lstStyle/>
          <a:p>
            <a:r>
              <a:rPr lang="en-US" sz="1400" dirty="0">
                <a:solidFill>
                  <a:srgbClr val="333333"/>
                </a:solidFill>
                <a:latin typeface="Consolas" panose="020B0609020204030204" pitchFamily="49" charset="0"/>
              </a:rPr>
              <a:t>Test Results for CUSUM Chart of A to B Distance </a:t>
            </a:r>
            <a:endParaRPr lang="en-US" sz="1400" dirty="0" smtClean="0">
              <a:solidFill>
                <a:srgbClr val="333333"/>
              </a:solidFill>
              <a:latin typeface="Consolas" panose="020B0609020204030204" pitchFamily="49" charset="0"/>
            </a:endParaRPr>
          </a:p>
          <a:p>
            <a:endParaRPr lang="en-US" sz="1400" dirty="0">
              <a:solidFill>
                <a:srgbClr val="333333"/>
              </a:solidFill>
              <a:latin typeface="Consolas" panose="020B0609020204030204" pitchFamily="49" charset="0"/>
            </a:endParaRPr>
          </a:p>
          <a:p>
            <a:r>
              <a:rPr lang="en-US" sz="1400" dirty="0">
                <a:solidFill>
                  <a:srgbClr val="333333"/>
                </a:solidFill>
                <a:latin typeface="Consolas" panose="020B0609020204030204" pitchFamily="49" charset="0"/>
              </a:rPr>
              <a:t>TEST. One point beyond control limits. </a:t>
            </a:r>
            <a:endParaRPr lang="en-US" sz="1400" dirty="0" smtClean="0">
              <a:solidFill>
                <a:srgbClr val="333333"/>
              </a:solidFill>
              <a:latin typeface="Consolas" panose="020B0609020204030204" pitchFamily="49" charset="0"/>
            </a:endParaRPr>
          </a:p>
          <a:p>
            <a:r>
              <a:rPr lang="en-US" sz="1400" dirty="0" smtClean="0">
                <a:solidFill>
                  <a:srgbClr val="333333"/>
                </a:solidFill>
                <a:latin typeface="Consolas" panose="020B0609020204030204" pitchFamily="49" charset="0"/>
              </a:rPr>
              <a:t>Test </a:t>
            </a:r>
            <a:r>
              <a:rPr lang="en-US" sz="1400" dirty="0">
                <a:solidFill>
                  <a:srgbClr val="333333"/>
                </a:solidFill>
                <a:latin typeface="Consolas" panose="020B0609020204030204" pitchFamily="49" charset="0"/>
              </a:rPr>
              <a:t>Failed at points: 4, 5, 6, 7, 8, 9, 10 </a:t>
            </a:r>
            <a:endParaRPr lang="en-US" sz="1400" dirty="0" smtClean="0">
              <a:solidFill>
                <a:srgbClr val="333333"/>
              </a:solidFill>
              <a:latin typeface="Consolas" panose="020B0609020204030204" pitchFamily="49" charset="0"/>
            </a:endParaRPr>
          </a:p>
          <a:p>
            <a:endParaRPr lang="en-US" sz="1400" dirty="0">
              <a:solidFill>
                <a:srgbClr val="333333"/>
              </a:solidFill>
              <a:latin typeface="Consolas" panose="020B0609020204030204" pitchFamily="49" charset="0"/>
            </a:endParaRPr>
          </a:p>
          <a:p>
            <a:r>
              <a:rPr lang="en-US" sz="1400" dirty="0" smtClean="0">
                <a:solidFill>
                  <a:srgbClr val="333333"/>
                </a:solidFill>
                <a:latin typeface="Consolas" panose="020B0609020204030204" pitchFamily="49" charset="0"/>
              </a:rPr>
              <a:t>* </a:t>
            </a:r>
            <a:r>
              <a:rPr lang="en-US" sz="1400" dirty="0">
                <a:solidFill>
                  <a:srgbClr val="333333"/>
                </a:solidFill>
                <a:latin typeface="Consolas" panose="020B0609020204030204" pitchFamily="49" charset="0"/>
              </a:rPr>
              <a:t>WARNING * If graph is updated with new data, the results above may no longer be correct. </a:t>
            </a:r>
          </a:p>
        </p:txBody>
      </p:sp>
      <p:sp>
        <p:nvSpPr>
          <p:cNvPr id="6" name="Rectangle 5"/>
          <p:cNvSpPr/>
          <p:nvPr/>
        </p:nvSpPr>
        <p:spPr>
          <a:xfrm>
            <a:off x="5679057" y="2011462"/>
            <a:ext cx="5250611" cy="2031325"/>
          </a:xfrm>
          <a:prstGeom prst="rect">
            <a:avLst/>
          </a:prstGeom>
        </p:spPr>
        <p:txBody>
          <a:bodyPr wrap="square">
            <a:spAutoFit/>
          </a:bodyPr>
          <a:lstStyle/>
          <a:p>
            <a:pPr marL="285750" indent="-285750">
              <a:buFont typeface="Arial" panose="020B0604020202020204" pitchFamily="34" charset="0"/>
              <a:buChar char="•"/>
            </a:pPr>
            <a:r>
              <a:rPr lang="en-US" dirty="0"/>
              <a:t>This example shows a tabular CUSUM: the upper CUSUM detects upward shifts in the level of the process and the lower CUSUM detects downward shifts. </a:t>
            </a:r>
            <a:endParaRPr lang="en-US" dirty="0" smtClean="0"/>
          </a:p>
          <a:p>
            <a:pPr marL="285750" indent="-285750">
              <a:buFont typeface="Arial" panose="020B0604020202020204" pitchFamily="34" charset="0"/>
              <a:buChar char="•"/>
            </a:pPr>
            <a:r>
              <a:rPr lang="en-US" dirty="0" smtClean="0"/>
              <a:t>The </a:t>
            </a:r>
            <a:r>
              <a:rPr lang="en-US" dirty="0"/>
              <a:t>upper CUSUM line shows that subgroups 4 through 10 fall outside the upper control limit, suggesting small shifts above the target.</a:t>
            </a:r>
          </a:p>
        </p:txBody>
      </p:sp>
    </p:spTree>
    <p:extLst>
      <p:ext uri="{BB962C8B-B14F-4D97-AF65-F5344CB8AC3E}">
        <p14:creationId xmlns:p14="http://schemas.microsoft.com/office/powerpoint/2010/main" val="18709322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on </a:t>
            </a:r>
            <a:r>
              <a:rPr lang="en-US" dirty="0" smtClean="0"/>
              <a:t>CUSUMs</a:t>
            </a:r>
            <a:endParaRPr lang="en-US" dirty="0"/>
          </a:p>
        </p:txBody>
      </p:sp>
      <p:sp>
        <p:nvSpPr>
          <p:cNvPr id="3" name="Content Placeholder 2"/>
          <p:cNvSpPr>
            <a:spLocks noGrp="1"/>
          </p:cNvSpPr>
          <p:nvPr>
            <p:ph idx="1"/>
          </p:nvPr>
        </p:nvSpPr>
        <p:spPr/>
        <p:txBody>
          <a:bodyPr/>
          <a:lstStyle/>
          <a:p>
            <a:r>
              <a:rPr lang="en-US" dirty="0"/>
              <a:t>CUSUM</a:t>
            </a:r>
            <a:r>
              <a:rPr lang="en-US" dirty="0" smtClean="0"/>
              <a:t>s </a:t>
            </a:r>
            <a:r>
              <a:rPr lang="en-US" dirty="0"/>
              <a:t>are often used to determine if a process has shifted off a specified target because it is easy to calculate the required adjustment</a:t>
            </a:r>
          </a:p>
          <a:p>
            <a:r>
              <a:rPr lang="en-US" dirty="0"/>
              <a:t>One-sided CUSUM</a:t>
            </a:r>
            <a:r>
              <a:rPr lang="en-US" dirty="0" smtClean="0"/>
              <a:t>s </a:t>
            </a:r>
            <a:r>
              <a:rPr lang="en-US" dirty="0"/>
              <a:t>are often useful</a:t>
            </a:r>
          </a:p>
          <a:p>
            <a:r>
              <a:rPr lang="en-US" dirty="0"/>
              <a:t>CUSUM</a:t>
            </a:r>
            <a:r>
              <a:rPr lang="en-US" dirty="0" smtClean="0"/>
              <a:t>s </a:t>
            </a:r>
            <a:r>
              <a:rPr lang="en-US" dirty="0"/>
              <a:t>can also be used to monitor variability</a:t>
            </a:r>
          </a:p>
          <a:p>
            <a:r>
              <a:rPr lang="en-US" dirty="0"/>
              <a:t>CUSUM</a:t>
            </a:r>
            <a:r>
              <a:rPr lang="en-US" dirty="0" smtClean="0"/>
              <a:t>s </a:t>
            </a:r>
            <a:r>
              <a:rPr lang="en-US" dirty="0"/>
              <a:t>are available for other sample statistics (ranges, standard deviations, counts, proportions) </a:t>
            </a:r>
          </a:p>
          <a:p>
            <a:r>
              <a:rPr lang="en-US" dirty="0"/>
              <a:t>Rational subgroups and CUSUM</a:t>
            </a:r>
            <a:r>
              <a:rPr lang="en-US" dirty="0" smtClean="0"/>
              <a:t>s</a:t>
            </a:r>
            <a:endParaRPr lang="en-US" dirty="0"/>
          </a:p>
          <a:p>
            <a:endParaRPr lang="en-US" dirty="0"/>
          </a:p>
        </p:txBody>
      </p:sp>
    </p:spTree>
    <p:extLst>
      <p:ext uri="{BB962C8B-B14F-4D97-AF65-F5344CB8AC3E}">
        <p14:creationId xmlns:p14="http://schemas.microsoft.com/office/powerpoint/2010/main" val="28667322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290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I-MR </a:t>
            </a:r>
            <a:r>
              <a:rPr lang="en-US" dirty="0"/>
              <a:t>Chart</a:t>
            </a:r>
          </a:p>
        </p:txBody>
      </p:sp>
      <p:sp>
        <p:nvSpPr>
          <p:cNvPr id="3" name="Content Placeholder 2"/>
          <p:cNvSpPr>
            <a:spLocks noGrp="1"/>
          </p:cNvSpPr>
          <p:nvPr>
            <p:ph idx="1"/>
          </p:nvPr>
        </p:nvSpPr>
        <p:spPr/>
        <p:txBody>
          <a:bodyPr>
            <a:normAutofit/>
          </a:bodyPr>
          <a:lstStyle/>
          <a:p>
            <a:r>
              <a:rPr lang="en-US" sz="2400" dirty="0" smtClean="0"/>
              <a:t>Suitable </a:t>
            </a:r>
            <a:r>
              <a:rPr lang="en-US" sz="2400" dirty="0" smtClean="0">
                <a:solidFill>
                  <a:srgbClr val="0070C0"/>
                </a:solidFill>
              </a:rPr>
              <a:t>for monitoring the </a:t>
            </a:r>
            <a:r>
              <a:rPr lang="en-US" sz="2400" dirty="0">
                <a:solidFill>
                  <a:srgbClr val="0070C0"/>
                </a:solidFill>
              </a:rPr>
              <a:t>stability over time </a:t>
            </a:r>
            <a:r>
              <a:rPr lang="en-US" sz="2400" dirty="0" smtClean="0">
                <a:solidFill>
                  <a:srgbClr val="0070C0"/>
                </a:solidFill>
              </a:rPr>
              <a:t>of mean </a:t>
            </a:r>
            <a:r>
              <a:rPr lang="en-US" sz="2400" dirty="0">
                <a:solidFill>
                  <a:srgbClr val="0070C0"/>
                </a:solidFill>
              </a:rPr>
              <a:t>and variation </a:t>
            </a:r>
            <a:r>
              <a:rPr lang="en-US" sz="2400" dirty="0"/>
              <a:t>of </a:t>
            </a:r>
            <a:r>
              <a:rPr lang="en-US" sz="2400" dirty="0" smtClean="0"/>
              <a:t>a </a:t>
            </a:r>
            <a:r>
              <a:rPr lang="en-US" sz="2400" dirty="0"/>
              <a:t>process </a:t>
            </a:r>
            <a:r>
              <a:rPr lang="en-US" sz="2400" dirty="0" smtClean="0"/>
              <a:t>with </a:t>
            </a:r>
            <a:r>
              <a:rPr lang="en-US" sz="2400" u="sng" dirty="0" smtClean="0"/>
              <a:t>continuous </a:t>
            </a:r>
            <a:r>
              <a:rPr lang="en-US" sz="2400" u="sng" dirty="0"/>
              <a:t>data </a:t>
            </a:r>
            <a:r>
              <a:rPr lang="en-US" sz="2400" dirty="0"/>
              <a:t>that are individual observations not in </a:t>
            </a:r>
            <a:r>
              <a:rPr lang="en-US" sz="2400" dirty="0" smtClean="0"/>
              <a:t>subgroups</a:t>
            </a:r>
          </a:p>
        </p:txBody>
      </p:sp>
      <p:pic>
        <p:nvPicPr>
          <p:cNvPr id="5" name="Picture 4"/>
          <p:cNvPicPr>
            <a:picLocks noChangeAspect="1"/>
          </p:cNvPicPr>
          <p:nvPr/>
        </p:nvPicPr>
        <p:blipFill>
          <a:blip r:embed="rId2"/>
          <a:stretch>
            <a:fillRect/>
          </a:stretch>
        </p:blipFill>
        <p:spPr>
          <a:xfrm>
            <a:off x="1026543" y="2680199"/>
            <a:ext cx="4874553" cy="3249702"/>
          </a:xfrm>
          <a:prstGeom prst="rect">
            <a:avLst/>
          </a:prstGeom>
        </p:spPr>
      </p:pic>
      <p:sp>
        <p:nvSpPr>
          <p:cNvPr id="6" name="Rectangle 5"/>
          <p:cNvSpPr/>
          <p:nvPr/>
        </p:nvSpPr>
        <p:spPr>
          <a:xfrm>
            <a:off x="6098875" y="2680199"/>
            <a:ext cx="5606454" cy="3139321"/>
          </a:xfrm>
          <a:prstGeom prst="rect">
            <a:avLst/>
          </a:prstGeom>
        </p:spPr>
        <p:txBody>
          <a:bodyPr wrap="square">
            <a:spAutoFit/>
          </a:bodyPr>
          <a:lstStyle/>
          <a:p>
            <a:r>
              <a:rPr lang="en-US" b="1" dirty="0"/>
              <a:t>For example</a:t>
            </a:r>
            <a:r>
              <a:rPr lang="en-US" dirty="0"/>
              <a:t>, a hospital administrator wants to determine whether the time to perform outpatient hernia surgery is stable and whether the variation in surgery times is stable. Because the data are not collected in subgroups, the administrator uses an I-MR chart to monitor the mean and variation of the surgery times</a:t>
            </a:r>
            <a:r>
              <a:rPr lang="en-US" dirty="0" smtClean="0"/>
              <a:t>.</a:t>
            </a:r>
          </a:p>
          <a:p>
            <a:pPr marL="285750" indent="-285750">
              <a:buFont typeface="Arial" panose="020B0604020202020204" pitchFamily="34" charset="0"/>
              <a:buChar char="•"/>
            </a:pPr>
            <a:r>
              <a:rPr lang="en-US" dirty="0" smtClean="0"/>
              <a:t>The </a:t>
            </a:r>
            <a:r>
              <a:rPr lang="en-US" dirty="0"/>
              <a:t>points vary randomly around the center line and are within the control limits. </a:t>
            </a:r>
            <a:endParaRPr lang="en-US" dirty="0" smtClean="0"/>
          </a:p>
          <a:p>
            <a:pPr marL="285750" indent="-285750">
              <a:buFont typeface="Arial" panose="020B0604020202020204" pitchFamily="34" charset="0"/>
              <a:buChar char="•"/>
            </a:pPr>
            <a:r>
              <a:rPr lang="en-US" dirty="0" smtClean="0"/>
              <a:t>No </a:t>
            </a:r>
            <a:r>
              <a:rPr lang="en-US" dirty="0"/>
              <a:t>trends or patterns are present. </a:t>
            </a:r>
            <a:endParaRPr lang="en-US" dirty="0" smtClean="0"/>
          </a:p>
          <a:p>
            <a:pPr marL="285750" indent="-285750">
              <a:buFont typeface="Arial" panose="020B0604020202020204" pitchFamily="34" charset="0"/>
              <a:buChar char="•"/>
            </a:pPr>
            <a:r>
              <a:rPr lang="en-US" dirty="0" smtClean="0"/>
              <a:t>The </a:t>
            </a:r>
            <a:r>
              <a:rPr lang="en-US" dirty="0"/>
              <a:t>amount of time to perform hernia surgery and the variation in times are stable.</a:t>
            </a:r>
          </a:p>
        </p:txBody>
      </p:sp>
    </p:spTree>
    <p:extLst>
      <p:ext uri="{BB962C8B-B14F-4D97-AF65-F5344CB8AC3E}">
        <p14:creationId xmlns:p14="http://schemas.microsoft.com/office/powerpoint/2010/main" val="1677576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I-MR Chart</a:t>
            </a:r>
          </a:p>
        </p:txBody>
      </p:sp>
      <p:sp>
        <p:nvSpPr>
          <p:cNvPr id="3" name="Content Placeholder 2"/>
          <p:cNvSpPr>
            <a:spLocks noGrp="1"/>
          </p:cNvSpPr>
          <p:nvPr>
            <p:ph idx="1"/>
          </p:nvPr>
        </p:nvSpPr>
        <p:spPr>
          <a:xfrm>
            <a:off x="475813" y="1693703"/>
            <a:ext cx="11229516" cy="4303509"/>
          </a:xfrm>
        </p:spPr>
        <p:txBody>
          <a:bodyPr/>
          <a:lstStyle/>
          <a:p>
            <a:r>
              <a:rPr lang="en-US" dirty="0"/>
              <a:t>In many applications of the </a:t>
            </a:r>
            <a:r>
              <a:rPr lang="en-US" dirty="0" smtClean="0"/>
              <a:t>individual control </a:t>
            </a:r>
            <a:r>
              <a:rPr lang="en-US" dirty="0"/>
              <a:t>chart, we use the moving </a:t>
            </a:r>
            <a:r>
              <a:rPr lang="en-US" dirty="0" smtClean="0"/>
              <a:t>average of </a:t>
            </a:r>
            <a:r>
              <a:rPr lang="en-US" dirty="0"/>
              <a:t>two successive observations as </a:t>
            </a:r>
            <a:r>
              <a:rPr lang="en-US" dirty="0" smtClean="0"/>
              <a:t>the basis </a:t>
            </a:r>
            <a:r>
              <a:rPr lang="en-US" dirty="0"/>
              <a:t>of estimating the process variability</a:t>
            </a:r>
            <a:r>
              <a:rPr lang="en-US" dirty="0" smtClean="0"/>
              <a:t>. That </a:t>
            </a:r>
            <a:r>
              <a:rPr lang="en-US" dirty="0"/>
              <a:t>is, moving range of n = </a:t>
            </a:r>
            <a:r>
              <a:rPr lang="en-US" dirty="0" smtClean="0"/>
              <a:t>2 observations </a:t>
            </a:r>
            <a:r>
              <a:rPr lang="en-US" dirty="0"/>
              <a:t>is used, and the </a:t>
            </a:r>
            <a:r>
              <a:rPr lang="en-US" dirty="0" smtClean="0"/>
              <a:t>moving range </a:t>
            </a:r>
            <a:r>
              <a:rPr lang="en-US" dirty="0"/>
              <a:t>(MR) is defined </a:t>
            </a:r>
            <a:r>
              <a:rPr lang="en-US" dirty="0" smtClean="0"/>
              <a:t>as</a:t>
            </a:r>
          </a:p>
          <a:p>
            <a:endParaRPr lang="en-US" dirty="0"/>
          </a:p>
        </p:txBody>
      </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36200" t="47040" r="33080" b="33767"/>
          <a:stretch/>
        </p:blipFill>
        <p:spPr>
          <a:xfrm>
            <a:off x="4396885" y="3440014"/>
            <a:ext cx="3387371" cy="1054347"/>
          </a:xfrm>
          <a:prstGeom prst="rect">
            <a:avLst/>
          </a:prstGeom>
        </p:spPr>
      </p:pic>
      <p:sp>
        <p:nvSpPr>
          <p:cNvPr id="5" name="Rectangle 4"/>
          <p:cNvSpPr/>
          <p:nvPr/>
        </p:nvSpPr>
        <p:spPr>
          <a:xfrm>
            <a:off x="6969706" y="3782522"/>
            <a:ext cx="1720536" cy="369332"/>
          </a:xfrm>
          <a:prstGeom prst="rect">
            <a:avLst/>
          </a:prstGeom>
        </p:spPr>
        <p:txBody>
          <a:bodyPr wrap="none">
            <a:spAutoFit/>
          </a:bodyPr>
          <a:lstStyle/>
          <a:p>
            <a:r>
              <a:rPr lang="en-US" dirty="0"/>
              <a:t>where </a:t>
            </a:r>
            <a:r>
              <a:rPr lang="en-US" dirty="0" err="1"/>
              <a:t>i</a:t>
            </a:r>
            <a:r>
              <a:rPr lang="en-US" dirty="0"/>
              <a:t> = 2, 3, …</a:t>
            </a:r>
          </a:p>
        </p:txBody>
      </p:sp>
    </p:spTree>
    <p:extLst>
      <p:ext uri="{BB962C8B-B14F-4D97-AF65-F5344CB8AC3E}">
        <p14:creationId xmlns:p14="http://schemas.microsoft.com/office/powerpoint/2010/main" val="3572796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Limits</a:t>
            </a:r>
          </a:p>
        </p:txBody>
      </p:sp>
      <p:pic>
        <p:nvPicPr>
          <p:cNvPr id="4" name="Content Placeholder 3"/>
          <p:cNvPicPr>
            <a:picLocks noGrp="1" noChangeAspect="1"/>
          </p:cNvPicPr>
          <p:nvPr>
            <p:ph idx="1"/>
          </p:nvPr>
        </p:nvPicPr>
        <p:blipFill>
          <a:blip r:embed="rId2"/>
          <a:stretch>
            <a:fillRect/>
          </a:stretch>
        </p:blipFill>
        <p:spPr>
          <a:xfrm>
            <a:off x="1596801" y="2009370"/>
            <a:ext cx="4191000" cy="2847975"/>
          </a:xfrm>
          <a:prstGeom prst="rect">
            <a:avLst/>
          </a:prstGeom>
        </p:spPr>
      </p:pic>
      <p:pic>
        <p:nvPicPr>
          <p:cNvPr id="5" name="Picture 4"/>
          <p:cNvPicPr>
            <a:picLocks noChangeAspect="1"/>
          </p:cNvPicPr>
          <p:nvPr/>
        </p:nvPicPr>
        <p:blipFill rotWithShape="1">
          <a:blip r:embed="rId3"/>
          <a:srcRect r="4766"/>
          <a:stretch/>
        </p:blipFill>
        <p:spPr>
          <a:xfrm>
            <a:off x="6748809" y="2128433"/>
            <a:ext cx="2403818" cy="2609850"/>
          </a:xfrm>
          <a:prstGeom prst="rect">
            <a:avLst/>
          </a:prstGeom>
        </p:spPr>
      </p:pic>
    </p:spTree>
    <p:extLst>
      <p:ext uri="{BB962C8B-B14F-4D97-AF65-F5344CB8AC3E}">
        <p14:creationId xmlns:p14="http://schemas.microsoft.com/office/powerpoint/2010/main" val="3741501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I-MR Chart</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t>A quality engineer monitors the manufacture of liquid detergent and wants to assess whether the process is in control. The engineer measures the pH of 25 consecutive batches of detergent.</a:t>
            </a:r>
          </a:p>
          <a:p>
            <a:pPr marL="0" indent="0">
              <a:buNone/>
            </a:pPr>
            <a:r>
              <a:rPr lang="en-US" dirty="0" smtClean="0"/>
              <a:t>The </a:t>
            </a:r>
            <a:r>
              <a:rPr lang="en-US" dirty="0"/>
              <a:t>engineer creates an I-MR chart to monitor the detergent process</a:t>
            </a:r>
            <a:r>
              <a:rPr lang="en-US" dirty="0" smtClean="0"/>
              <a:t>.</a:t>
            </a:r>
          </a:p>
          <a:p>
            <a:pPr marL="0" indent="0">
              <a:buNone/>
            </a:pPr>
            <a:endParaRPr lang="en-US" dirty="0" smtClean="0"/>
          </a:p>
          <a:p>
            <a:pPr marL="514350" indent="-514350">
              <a:buFont typeface="+mj-lt"/>
              <a:buAutoNum type="arabicPeriod"/>
            </a:pPr>
            <a:r>
              <a:rPr lang="en-US" dirty="0"/>
              <a:t>Open the sample data, </a:t>
            </a:r>
            <a:r>
              <a:rPr lang="en-US" dirty="0" err="1">
                <a:solidFill>
                  <a:srgbClr val="0070C0"/>
                </a:solidFill>
              </a:rPr>
              <a:t>DetergentpH.MTW</a:t>
            </a:r>
            <a:r>
              <a:rPr lang="en-US" dirty="0">
                <a:solidFill>
                  <a:srgbClr val="0070C0"/>
                </a:solidFill>
              </a:rPr>
              <a:t>.</a:t>
            </a:r>
          </a:p>
          <a:p>
            <a:pPr marL="514350" indent="-514350">
              <a:buFont typeface="+mj-lt"/>
              <a:buAutoNum type="arabicPeriod"/>
            </a:pPr>
            <a:r>
              <a:rPr lang="en-US" dirty="0"/>
              <a:t>Choose </a:t>
            </a:r>
            <a:r>
              <a:rPr lang="en-US" dirty="0">
                <a:solidFill>
                  <a:srgbClr val="0070C0"/>
                </a:solidFill>
              </a:rPr>
              <a:t>Stat &gt; Control Charts &gt; Variables Charts for Individuals &gt; I-MR</a:t>
            </a:r>
            <a:r>
              <a:rPr lang="en-US" dirty="0"/>
              <a:t>.</a:t>
            </a:r>
          </a:p>
          <a:p>
            <a:pPr marL="514350" indent="-514350">
              <a:buFont typeface="+mj-lt"/>
              <a:buAutoNum type="arabicPeriod"/>
            </a:pPr>
            <a:r>
              <a:rPr lang="en-US" dirty="0"/>
              <a:t>In </a:t>
            </a:r>
            <a:r>
              <a:rPr lang="en-US" dirty="0">
                <a:solidFill>
                  <a:srgbClr val="0070C0"/>
                </a:solidFill>
              </a:rPr>
              <a:t>Variables</a:t>
            </a:r>
            <a:r>
              <a:rPr lang="en-US" dirty="0"/>
              <a:t>, enter </a:t>
            </a:r>
            <a:r>
              <a:rPr lang="en-US" i="1" dirty="0" err="1"/>
              <a:t>pH</a:t>
            </a:r>
            <a:r>
              <a:rPr lang="en-US" dirty="0" err="1"/>
              <a:t>.</a:t>
            </a:r>
            <a:endParaRPr lang="en-US" dirty="0"/>
          </a:p>
          <a:p>
            <a:pPr marL="514350" indent="-514350">
              <a:buFont typeface="+mj-lt"/>
              <a:buAutoNum type="arabicPeriod"/>
            </a:pPr>
            <a:r>
              <a:rPr lang="en-US" dirty="0"/>
              <a:t>Click </a:t>
            </a:r>
            <a:r>
              <a:rPr lang="en-US" dirty="0">
                <a:solidFill>
                  <a:srgbClr val="0070C0"/>
                </a:solidFill>
              </a:rPr>
              <a:t>I-MR Options</a:t>
            </a:r>
            <a:r>
              <a:rPr lang="en-US" dirty="0"/>
              <a:t>.</a:t>
            </a:r>
          </a:p>
          <a:p>
            <a:pPr marL="514350" indent="-514350">
              <a:buFont typeface="+mj-lt"/>
              <a:buAutoNum type="arabicPeriod"/>
            </a:pPr>
            <a:r>
              <a:rPr lang="en-US" dirty="0"/>
              <a:t>On the Tests tab, select </a:t>
            </a:r>
            <a:r>
              <a:rPr lang="en-US" dirty="0">
                <a:solidFill>
                  <a:srgbClr val="0070C0"/>
                </a:solidFill>
              </a:rPr>
              <a:t>1 point &gt; K standard deviations from center line (Test 1) and K points in a row on same side of center </a:t>
            </a:r>
            <a:r>
              <a:rPr lang="en-US" dirty="0" smtClean="0">
                <a:solidFill>
                  <a:srgbClr val="0070C0"/>
                </a:solidFill>
              </a:rPr>
              <a:t>line</a:t>
            </a:r>
            <a:r>
              <a:rPr lang="en-US" dirty="0" smtClean="0"/>
              <a:t>.</a:t>
            </a:r>
            <a:br>
              <a:rPr lang="en-US" dirty="0" smtClean="0"/>
            </a:br>
            <a:r>
              <a:rPr lang="en-US" dirty="0" smtClean="0"/>
              <a:t>(If </a:t>
            </a:r>
            <a:r>
              <a:rPr lang="en-US" dirty="0"/>
              <a:t>you are not sure which tests apply in your specific situation, use Tests 1 and </a:t>
            </a:r>
            <a:r>
              <a:rPr lang="en-US" dirty="0" smtClean="0"/>
              <a:t>2)</a:t>
            </a:r>
            <a:endParaRPr lang="en-US" dirty="0"/>
          </a:p>
          <a:p>
            <a:pPr marL="514350" indent="-514350">
              <a:buFont typeface="+mj-lt"/>
              <a:buAutoNum type="arabicPeriod"/>
            </a:pPr>
            <a:r>
              <a:rPr lang="en-US" dirty="0"/>
              <a:t>Click </a:t>
            </a:r>
            <a:r>
              <a:rPr lang="en-US" dirty="0">
                <a:solidFill>
                  <a:srgbClr val="0070C0"/>
                </a:solidFill>
              </a:rPr>
              <a:t>OK</a:t>
            </a:r>
            <a:r>
              <a:rPr lang="en-US" dirty="0"/>
              <a:t> in each dialog box.</a:t>
            </a:r>
            <a:endParaRPr lang="en-US" dirty="0" smtClean="0"/>
          </a:p>
        </p:txBody>
      </p:sp>
    </p:spTree>
    <p:extLst>
      <p:ext uri="{BB962C8B-B14F-4D97-AF65-F5344CB8AC3E}">
        <p14:creationId xmlns:p14="http://schemas.microsoft.com/office/powerpoint/2010/main" val="10667949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Interpret the </a:t>
            </a:r>
            <a:r>
              <a:rPr lang="en-US" dirty="0" smtClean="0"/>
              <a:t>results</a:t>
            </a:r>
            <a:endParaRPr lang="en-US" dirty="0"/>
          </a:p>
        </p:txBody>
      </p:sp>
      <p:pic>
        <p:nvPicPr>
          <p:cNvPr id="9" name="Content Placeholder 8"/>
          <p:cNvPicPr>
            <a:picLocks noGrp="1" noChangeAspect="1"/>
          </p:cNvPicPr>
          <p:nvPr>
            <p:ph idx="1"/>
          </p:nvPr>
        </p:nvPicPr>
        <p:blipFill>
          <a:blip r:embed="rId2"/>
          <a:stretch>
            <a:fillRect/>
          </a:stretch>
        </p:blipFill>
        <p:spPr>
          <a:xfrm>
            <a:off x="1175545" y="1671992"/>
            <a:ext cx="4198712" cy="2799141"/>
          </a:xfrm>
          <a:prstGeom prst="rect">
            <a:avLst/>
          </a:prstGeom>
        </p:spPr>
      </p:pic>
      <p:sp>
        <p:nvSpPr>
          <p:cNvPr id="11" name="Rectangle 10"/>
          <p:cNvSpPr/>
          <p:nvPr/>
        </p:nvSpPr>
        <p:spPr>
          <a:xfrm>
            <a:off x="787880" y="4600480"/>
            <a:ext cx="6596332" cy="1384995"/>
          </a:xfrm>
          <a:prstGeom prst="rect">
            <a:avLst/>
          </a:prstGeom>
        </p:spPr>
        <p:txBody>
          <a:bodyPr wrap="square">
            <a:spAutoFit/>
          </a:bodyPr>
          <a:lstStyle/>
          <a:p>
            <a:r>
              <a:rPr lang="en-US" sz="1200" b="1" dirty="0">
                <a:solidFill>
                  <a:srgbClr val="333333"/>
                </a:solidFill>
                <a:latin typeface="Open Sans"/>
              </a:rPr>
              <a:t>I-MR Chart of pH </a:t>
            </a:r>
          </a:p>
          <a:p>
            <a:r>
              <a:rPr lang="en-US" sz="1200" b="1" dirty="0">
                <a:solidFill>
                  <a:srgbClr val="333333"/>
                </a:solidFill>
                <a:latin typeface="Consolas" panose="020B0609020204030204" pitchFamily="49" charset="0"/>
              </a:rPr>
              <a:t>Test Results for I Chart of pH </a:t>
            </a:r>
          </a:p>
          <a:p>
            <a:r>
              <a:rPr lang="en-US" sz="1200" dirty="0">
                <a:solidFill>
                  <a:srgbClr val="333333"/>
                </a:solidFill>
                <a:latin typeface="Consolas" panose="020B0609020204030204" pitchFamily="49" charset="0"/>
              </a:rPr>
              <a:t>TEST 1. One point more than 3.00 standard deviations from center line. </a:t>
            </a:r>
            <a:endParaRPr lang="en-US" sz="1200" dirty="0" smtClean="0">
              <a:solidFill>
                <a:srgbClr val="333333"/>
              </a:solidFill>
              <a:latin typeface="Consolas" panose="020B0609020204030204" pitchFamily="49" charset="0"/>
            </a:endParaRPr>
          </a:p>
          <a:p>
            <a:r>
              <a:rPr lang="en-US" sz="1200" dirty="0" smtClean="0">
                <a:solidFill>
                  <a:srgbClr val="333333"/>
                </a:solidFill>
                <a:latin typeface="Consolas" panose="020B0609020204030204" pitchFamily="49" charset="0"/>
              </a:rPr>
              <a:t>Test </a:t>
            </a:r>
            <a:r>
              <a:rPr lang="en-US" sz="1200" dirty="0">
                <a:solidFill>
                  <a:srgbClr val="333333"/>
                </a:solidFill>
                <a:latin typeface="Consolas" panose="020B0609020204030204" pitchFamily="49" charset="0"/>
              </a:rPr>
              <a:t>Failed at points: 8 </a:t>
            </a:r>
            <a:endParaRPr lang="en-US" sz="1200" dirty="0" smtClean="0">
              <a:solidFill>
                <a:srgbClr val="333333"/>
              </a:solidFill>
              <a:latin typeface="Consolas" panose="020B0609020204030204" pitchFamily="49" charset="0"/>
            </a:endParaRPr>
          </a:p>
          <a:p>
            <a:endParaRPr lang="en-US" sz="1200" dirty="0">
              <a:solidFill>
                <a:srgbClr val="333333"/>
              </a:solidFill>
              <a:latin typeface="Consolas" panose="020B0609020204030204" pitchFamily="49" charset="0"/>
            </a:endParaRPr>
          </a:p>
          <a:p>
            <a:r>
              <a:rPr lang="en-US" sz="1200" dirty="0" smtClean="0">
                <a:solidFill>
                  <a:srgbClr val="333333"/>
                </a:solidFill>
                <a:latin typeface="Consolas" panose="020B0609020204030204" pitchFamily="49" charset="0"/>
              </a:rPr>
              <a:t>* </a:t>
            </a:r>
            <a:r>
              <a:rPr lang="en-US" sz="1200" dirty="0">
                <a:solidFill>
                  <a:srgbClr val="333333"/>
                </a:solidFill>
                <a:latin typeface="Consolas" panose="020B0609020204030204" pitchFamily="49" charset="0"/>
              </a:rPr>
              <a:t>WARNING * If graph is updated with new data, the results above may no longer be correct. </a:t>
            </a:r>
          </a:p>
        </p:txBody>
      </p:sp>
      <p:sp>
        <p:nvSpPr>
          <p:cNvPr id="12" name="Rectangle 11"/>
          <p:cNvSpPr/>
          <p:nvPr/>
        </p:nvSpPr>
        <p:spPr>
          <a:xfrm>
            <a:off x="5998234" y="1661833"/>
            <a:ext cx="5466273" cy="2862322"/>
          </a:xfrm>
          <a:prstGeom prst="rect">
            <a:avLst/>
          </a:prstGeom>
        </p:spPr>
        <p:txBody>
          <a:bodyPr wrap="square">
            <a:spAutoFit/>
          </a:bodyPr>
          <a:lstStyle/>
          <a:p>
            <a:r>
              <a:rPr lang="en-US" dirty="0" smtClean="0"/>
              <a:t>Interpret </a:t>
            </a:r>
            <a:r>
              <a:rPr lang="en-US" dirty="0"/>
              <a:t>the Moving Range chart (MR chart) first to examine the process variation. None of the points are outside the control limits and the points display a random pattern. Thus, the process variation is in control, and the quality engineer can examine the process center on the Individuals chart (I chart).</a:t>
            </a:r>
          </a:p>
          <a:p>
            <a:endParaRPr lang="en-US" dirty="0"/>
          </a:p>
          <a:p>
            <a:r>
              <a:rPr lang="en-US" dirty="0"/>
              <a:t>One observation failed Test 1 on the I chart because the observation is more than 3 standard deviations above the center line.</a:t>
            </a:r>
          </a:p>
        </p:txBody>
      </p:sp>
    </p:spTree>
    <p:extLst>
      <p:ext uri="{BB962C8B-B14F-4D97-AF65-F5344CB8AC3E}">
        <p14:creationId xmlns:p14="http://schemas.microsoft.com/office/powerpoint/2010/main" val="32266651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Memory Control Charts</a:t>
            </a:r>
          </a:p>
        </p:txBody>
      </p:sp>
      <p:sp>
        <p:nvSpPr>
          <p:cNvPr id="3" name="Content Placeholder 2"/>
          <p:cNvSpPr>
            <a:spLocks noGrp="1"/>
          </p:cNvSpPr>
          <p:nvPr>
            <p:ph idx="1"/>
          </p:nvPr>
        </p:nvSpPr>
        <p:spPr/>
        <p:txBody>
          <a:bodyPr>
            <a:normAutofit fontScale="92500"/>
          </a:bodyPr>
          <a:lstStyle/>
          <a:p>
            <a:r>
              <a:rPr lang="en-US" dirty="0" err="1"/>
              <a:t>Shewhart</a:t>
            </a:r>
            <a:r>
              <a:rPr lang="en-US" dirty="0"/>
              <a:t> charts (e.g. X-bar, R, S, P, NP, U, C, I</a:t>
            </a:r>
            <a:r>
              <a:rPr lang="en-US" dirty="0" smtClean="0"/>
              <a:t>, MR</a:t>
            </a:r>
            <a:r>
              <a:rPr lang="en-US" dirty="0"/>
              <a:t>, Z, and DNOM) plotted at any given period</a:t>
            </a:r>
            <a:r>
              <a:rPr lang="en-US" dirty="0" smtClean="0"/>
              <a:t>, reflects </a:t>
            </a:r>
            <a:r>
              <a:rPr lang="en-US" dirty="0"/>
              <a:t>only the sample information for </a:t>
            </a:r>
            <a:r>
              <a:rPr lang="en-US" dirty="0" smtClean="0"/>
              <a:t>that period.</a:t>
            </a:r>
          </a:p>
          <a:p>
            <a:r>
              <a:rPr lang="en-US" dirty="0" err="1">
                <a:solidFill>
                  <a:srgbClr val="C00000"/>
                </a:solidFill>
              </a:rPr>
              <a:t>Shewhart</a:t>
            </a:r>
            <a:r>
              <a:rPr lang="en-US" dirty="0">
                <a:solidFill>
                  <a:srgbClr val="C00000"/>
                </a:solidFill>
              </a:rPr>
              <a:t> control charts are referred to </a:t>
            </a:r>
            <a:r>
              <a:rPr lang="en-US" dirty="0" smtClean="0">
                <a:solidFill>
                  <a:srgbClr val="C00000"/>
                </a:solidFill>
              </a:rPr>
              <a:t>as memoryless </a:t>
            </a:r>
            <a:r>
              <a:rPr lang="en-US" dirty="0">
                <a:solidFill>
                  <a:srgbClr val="C00000"/>
                </a:solidFill>
              </a:rPr>
              <a:t>control charts</a:t>
            </a:r>
            <a:r>
              <a:rPr lang="en-US" dirty="0" smtClean="0">
                <a:solidFill>
                  <a:srgbClr val="C00000"/>
                </a:solidFill>
              </a:rPr>
              <a:t>.</a:t>
            </a:r>
          </a:p>
          <a:p>
            <a:r>
              <a:rPr lang="en-US" dirty="0" smtClean="0"/>
              <a:t>This memoryless feature </a:t>
            </a:r>
            <a:r>
              <a:rPr lang="en-US" dirty="0"/>
              <a:t>renders </a:t>
            </a:r>
            <a:r>
              <a:rPr lang="en-US" dirty="0" err="1"/>
              <a:t>Shewhart</a:t>
            </a:r>
            <a:r>
              <a:rPr lang="en-US" dirty="0"/>
              <a:t> control </a:t>
            </a:r>
            <a:r>
              <a:rPr lang="en-US" dirty="0" smtClean="0"/>
              <a:t>charts relatively </a:t>
            </a:r>
            <a:r>
              <a:rPr lang="en-US" dirty="0"/>
              <a:t>less effective in the detection </a:t>
            </a:r>
            <a:r>
              <a:rPr lang="en-US" dirty="0" smtClean="0"/>
              <a:t>of smaller </a:t>
            </a:r>
            <a:r>
              <a:rPr lang="en-US" dirty="0"/>
              <a:t>process shifts (say, &lt; 1.5σ</a:t>
            </a:r>
            <a:r>
              <a:rPr lang="en-US" dirty="0" smtClean="0"/>
              <a:t>).</a:t>
            </a:r>
          </a:p>
          <a:p>
            <a:r>
              <a:rPr lang="en-US" dirty="0"/>
              <a:t>To overcome performance deficiencies </a:t>
            </a:r>
            <a:r>
              <a:rPr lang="en-US" dirty="0" smtClean="0"/>
              <a:t>of </a:t>
            </a:r>
            <a:r>
              <a:rPr lang="en-US" dirty="0" err="1" smtClean="0"/>
              <a:t>Shewhart</a:t>
            </a:r>
            <a:r>
              <a:rPr lang="en-US" dirty="0" smtClean="0"/>
              <a:t> </a:t>
            </a:r>
            <a:r>
              <a:rPr lang="en-US" dirty="0"/>
              <a:t>control charts in detecting </a:t>
            </a:r>
            <a:r>
              <a:rPr lang="en-US" dirty="0" smtClean="0"/>
              <a:t>small shifts</a:t>
            </a:r>
            <a:r>
              <a:rPr lang="en-US" dirty="0"/>
              <a:t>, some charts with memory </a:t>
            </a:r>
            <a:r>
              <a:rPr lang="en-US" dirty="0" smtClean="0"/>
              <a:t>have been </a:t>
            </a:r>
            <a:r>
              <a:rPr lang="en-US" dirty="0"/>
              <a:t>developed. </a:t>
            </a:r>
            <a:endParaRPr lang="en-US" dirty="0" smtClean="0"/>
          </a:p>
          <a:p>
            <a:r>
              <a:rPr lang="en-US" dirty="0" smtClean="0"/>
              <a:t>In </a:t>
            </a:r>
            <a:r>
              <a:rPr lang="en-US" dirty="0"/>
              <a:t>contrast to </a:t>
            </a:r>
            <a:r>
              <a:rPr lang="en-US" dirty="0" smtClean="0"/>
              <a:t>the </a:t>
            </a:r>
            <a:r>
              <a:rPr lang="en-US" dirty="0" err="1" smtClean="0"/>
              <a:t>Shewhart</a:t>
            </a:r>
            <a:r>
              <a:rPr lang="en-US" dirty="0" smtClean="0"/>
              <a:t> </a:t>
            </a:r>
            <a:r>
              <a:rPr lang="en-US" dirty="0"/>
              <a:t>scheme, the plotted statistic </a:t>
            </a:r>
            <a:r>
              <a:rPr lang="en-US" dirty="0" smtClean="0"/>
              <a:t>of memory </a:t>
            </a:r>
            <a:r>
              <a:rPr lang="en-US" dirty="0"/>
              <a:t>control charts incorporates </a:t>
            </a:r>
            <a:r>
              <a:rPr lang="en-US" dirty="0" smtClean="0"/>
              <a:t>both present </a:t>
            </a:r>
            <a:r>
              <a:rPr lang="en-US" dirty="0"/>
              <a:t>and past sample information.</a:t>
            </a:r>
          </a:p>
        </p:txBody>
      </p:sp>
    </p:spTree>
    <p:extLst>
      <p:ext uri="{BB962C8B-B14F-4D97-AF65-F5344CB8AC3E}">
        <p14:creationId xmlns:p14="http://schemas.microsoft.com/office/powerpoint/2010/main" val="1172202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Moving Average Chart</a:t>
            </a:r>
          </a:p>
        </p:txBody>
      </p:sp>
      <p:sp>
        <p:nvSpPr>
          <p:cNvPr id="3" name="Content Placeholder 2"/>
          <p:cNvSpPr>
            <a:spLocks noGrp="1"/>
          </p:cNvSpPr>
          <p:nvPr>
            <p:ph idx="1"/>
          </p:nvPr>
        </p:nvSpPr>
        <p:spPr/>
        <p:txBody>
          <a:bodyPr>
            <a:normAutofit/>
          </a:bodyPr>
          <a:lstStyle/>
          <a:p>
            <a:r>
              <a:rPr lang="en-US" sz="2000" dirty="0"/>
              <a:t>Use Moving Average Chart to monitor the unweighted moving averages when you want to detect small shifts in the process mean. </a:t>
            </a:r>
            <a:endParaRPr lang="en-US" sz="2000" dirty="0" smtClean="0"/>
          </a:p>
          <a:p>
            <a:r>
              <a:rPr lang="en-US" sz="2000" dirty="0" smtClean="0"/>
              <a:t>The </a:t>
            </a:r>
            <a:r>
              <a:rPr lang="en-US" sz="2000" dirty="0"/>
              <a:t>observations can be individual measurements or subgroup means. Use this control chart to monitor process stability over time so that you can identify and correct instabilities in a process.</a:t>
            </a:r>
          </a:p>
          <a:p>
            <a:r>
              <a:rPr lang="en-US" sz="2000" dirty="0"/>
              <a:t>For example, a manufacturer of plastic pipes wants to monitor small shifts in the diameter of the pipes. The manufacturer collects a subgroup of 3 pipes every hour for 35 hours</a:t>
            </a:r>
            <a:r>
              <a:rPr lang="en-US" sz="2000" dirty="0" smtClean="0"/>
              <a:t>.</a:t>
            </a:r>
          </a:p>
        </p:txBody>
      </p:sp>
      <p:pic>
        <p:nvPicPr>
          <p:cNvPr id="4" name="Picture 3"/>
          <p:cNvPicPr>
            <a:picLocks noChangeAspect="1"/>
          </p:cNvPicPr>
          <p:nvPr/>
        </p:nvPicPr>
        <p:blipFill>
          <a:blip r:embed="rId2"/>
          <a:stretch>
            <a:fillRect/>
          </a:stretch>
        </p:blipFill>
        <p:spPr>
          <a:xfrm>
            <a:off x="1457146" y="3845457"/>
            <a:ext cx="3429000" cy="2286000"/>
          </a:xfrm>
          <a:prstGeom prst="rect">
            <a:avLst/>
          </a:prstGeom>
        </p:spPr>
      </p:pic>
      <p:sp>
        <p:nvSpPr>
          <p:cNvPr id="5" name="Rectangle 4"/>
          <p:cNvSpPr/>
          <p:nvPr/>
        </p:nvSpPr>
        <p:spPr>
          <a:xfrm>
            <a:off x="5247738" y="4347561"/>
            <a:ext cx="6096000" cy="923330"/>
          </a:xfrm>
          <a:prstGeom prst="rect">
            <a:avLst/>
          </a:prstGeom>
        </p:spPr>
        <p:txBody>
          <a:bodyPr>
            <a:spAutoFit/>
          </a:bodyPr>
          <a:lstStyle/>
          <a:p>
            <a:r>
              <a:rPr lang="en-US" dirty="0"/>
              <a:t>The points vary randomly around the center line and are within the control limits. No trends or patterns are present. The diameter of plastic pipes is stable across the 35 subgroups.</a:t>
            </a:r>
          </a:p>
        </p:txBody>
      </p:sp>
    </p:spTree>
    <p:extLst>
      <p:ext uri="{BB962C8B-B14F-4D97-AF65-F5344CB8AC3E}">
        <p14:creationId xmlns:p14="http://schemas.microsoft.com/office/powerpoint/2010/main" val="39642475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9" id="{C62A709E-BDC5-A046-9ECD-57A6FD34528D}" vid="{392FA3C1-01DE-2349-B0AB-32C1135A0C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MSIE 4.0 (Workpackage Slide Master)</Template>
  <TotalTime>3130</TotalTime>
  <Words>1811</Words>
  <Application>Microsoft Office PowerPoint</Application>
  <PresentationFormat>Widescreen</PresentationFormat>
  <Paragraphs>130</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Consolas</vt:lpstr>
      <vt:lpstr>Open Sans</vt:lpstr>
      <vt:lpstr>Office Theme</vt:lpstr>
      <vt:lpstr>Automated SPC Strategy</vt:lpstr>
      <vt:lpstr>Outlines</vt:lpstr>
      <vt:lpstr>I-MR Chart</vt:lpstr>
      <vt:lpstr>I-MR Chart</vt:lpstr>
      <vt:lpstr>Control Limits</vt:lpstr>
      <vt:lpstr>Example of I-MR Chart</vt:lpstr>
      <vt:lpstr>Interpret the results</vt:lpstr>
      <vt:lpstr>Memory Control Charts</vt:lpstr>
      <vt:lpstr>Moving Average Chart</vt:lpstr>
      <vt:lpstr>Example of Moving Average Chart</vt:lpstr>
      <vt:lpstr>Interpret the results</vt:lpstr>
      <vt:lpstr>EWMA Chart</vt:lpstr>
      <vt:lpstr>Theory of EWMA Chart</vt:lpstr>
      <vt:lpstr>PowerPoint Presentation</vt:lpstr>
      <vt:lpstr>Control Limits of EWMA Chart</vt:lpstr>
      <vt:lpstr>Notes on EWMA chart</vt:lpstr>
      <vt:lpstr>Example of EWMA Chart</vt:lpstr>
      <vt:lpstr>Interpret the results</vt:lpstr>
      <vt:lpstr>CUSUM chart</vt:lpstr>
      <vt:lpstr>CUSUM chart</vt:lpstr>
      <vt:lpstr>The Cumulative Sum Control Chart</vt:lpstr>
      <vt:lpstr>The Tabular CUSUM</vt:lpstr>
      <vt:lpstr>Example of Tabular CUSUM Graph</vt:lpstr>
      <vt:lpstr>Example of CUSUM Chart</vt:lpstr>
      <vt:lpstr>Interpret the results</vt:lpstr>
      <vt:lpstr>More on CUSUMs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Anintaya Khamkanya</dc:creator>
  <cp:lastModifiedBy>admin</cp:lastModifiedBy>
  <cp:revision>23</cp:revision>
  <dcterms:created xsi:type="dcterms:W3CDTF">2019-10-15T03:44:55Z</dcterms:created>
  <dcterms:modified xsi:type="dcterms:W3CDTF">2020-10-14T07:17:41Z</dcterms:modified>
</cp:coreProperties>
</file>