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0" r:id="rId3"/>
    <p:sldId id="325" r:id="rId4"/>
    <p:sldId id="311" r:id="rId5"/>
    <p:sldId id="334" r:id="rId6"/>
    <p:sldId id="333" r:id="rId7"/>
    <p:sldId id="317" r:id="rId8"/>
    <p:sldId id="338" r:id="rId9"/>
    <p:sldId id="337" r:id="rId10"/>
    <p:sldId id="312" r:id="rId11"/>
    <p:sldId id="319" r:id="rId12"/>
    <p:sldId id="321" r:id="rId13"/>
    <p:sldId id="339" r:id="rId14"/>
    <p:sldId id="322" r:id="rId15"/>
    <p:sldId id="323" r:id="rId16"/>
    <p:sldId id="340" r:id="rId17"/>
    <p:sldId id="342" r:id="rId18"/>
    <p:sldId id="341" r:id="rId19"/>
    <p:sldId id="316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199D4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1744" autoAdjust="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200" dirty="0"/>
              <a:t>SD should be used as a tool, a mean to an end, not as the goal itself. It should be an endeavor that involves people throughout the organization.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Must capture exiting activities, not just add to already overflowing plats.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Must help senior managers face difficult decisions, set priorities and not just start new initiatives but eliminate many current activities which add no values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1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0. primary cause: inability to incorporate these quality programs into the business plans of the organization</a:t>
            </a:r>
            <a:endParaRPr lang="en-GB" sz="1200" b="1" dirty="0"/>
          </a:p>
          <a:p>
            <a:r>
              <a:rPr lang="en-GB" sz="1200" b="1" dirty="0"/>
              <a:t>1. </a:t>
            </a:r>
            <a:r>
              <a:rPr lang="en-GB" sz="1200" dirty="0"/>
              <a:t>Strategic planning was assigned to planning departments, not to the upper managers themselves.</a:t>
            </a:r>
          </a:p>
          <a:p>
            <a:r>
              <a:rPr lang="en-GB" sz="1200" dirty="0"/>
              <a:t>These planners lacked training in concepts and methods and were not among the decision</a:t>
            </a:r>
          </a:p>
          <a:p>
            <a:r>
              <a:rPr lang="en-GB" sz="1200" dirty="0"/>
              <a:t>makers in the organization. This led to a strategic plan which did not include improvement goals</a:t>
            </a:r>
          </a:p>
          <a:p>
            <a:r>
              <a:rPr lang="en-GB" sz="1200" dirty="0"/>
              <a:t>aimed at customer satisfaction, process improvement, etc.</a:t>
            </a:r>
          </a:p>
          <a:p>
            <a:r>
              <a:rPr lang="en-GB" sz="1200" b="1" dirty="0"/>
              <a:t>2. </a:t>
            </a:r>
            <a:r>
              <a:rPr lang="en-GB" sz="1200" dirty="0"/>
              <a:t>Individual departments had been pursuing their own departmental goals, failing to integrate</a:t>
            </a:r>
          </a:p>
          <a:p>
            <a:r>
              <a:rPr lang="en-GB" sz="1200" dirty="0"/>
              <a:t>them with the overall organizational goals.</a:t>
            </a:r>
          </a:p>
          <a:p>
            <a:r>
              <a:rPr lang="en-GB" sz="1200" b="1" dirty="0"/>
              <a:t>3. </a:t>
            </a:r>
            <a:r>
              <a:rPr lang="en-GB" sz="1200" dirty="0"/>
              <a:t>New products or services continued to be designed with failures from prior designs that were</a:t>
            </a:r>
          </a:p>
          <a:p>
            <a:r>
              <a:rPr lang="en-GB" sz="1200" dirty="0"/>
              <a:t>carried over into new models, year after year. The new designs were not evaluated or improved and</a:t>
            </a:r>
          </a:p>
          <a:p>
            <a:r>
              <a:rPr lang="en-GB" sz="1200" dirty="0"/>
              <a:t>hence were not customer-driven.</a:t>
            </a:r>
          </a:p>
          <a:p>
            <a:r>
              <a:rPr lang="en-GB" sz="1200" b="1" dirty="0"/>
              <a:t>4. </a:t>
            </a:r>
            <a:r>
              <a:rPr lang="en-GB" sz="1200" dirty="0"/>
              <a:t>Multifunctional “re-engineering” projects have suffered delays and waste due to inadequate</a:t>
            </a:r>
          </a:p>
          <a:p>
            <a:r>
              <a:rPr lang="en-GB" sz="1200" dirty="0"/>
              <a:t>participation and to lack of early warnings by upper management, and have ended before positive</a:t>
            </a:r>
          </a:p>
          <a:p>
            <a:r>
              <a:rPr lang="en-GB" sz="1200" dirty="0"/>
              <a:t>business results were achieved.</a:t>
            </a:r>
          </a:p>
          <a:p>
            <a:r>
              <a:rPr lang="en-GB" sz="1200" b="1" dirty="0"/>
              <a:t>5. </a:t>
            </a:r>
            <a:r>
              <a:rPr lang="en-GB" sz="1200" dirty="0"/>
              <a:t>There has been no clear responsibility for reducing cycle times or waste associated with major</a:t>
            </a:r>
          </a:p>
          <a:p>
            <a:r>
              <a:rPr lang="en-GB" sz="1200" dirty="0"/>
              <a:t>business processes. Clear responsibilities were limited to local (intradepartmental) processes.</a:t>
            </a:r>
          </a:p>
          <a:p>
            <a:r>
              <a:rPr lang="en-US" sz="1200" dirty="0"/>
              <a:t>6. </a:t>
            </a:r>
            <a:r>
              <a:rPr lang="en-GB" sz="1200" dirty="0"/>
              <a:t>Improvement goals were assumed to apply only to manufactured goods and manufacturing</a:t>
            </a:r>
          </a:p>
          <a:p>
            <a:r>
              <a:rPr lang="en-GB" sz="1200" dirty="0"/>
              <a:t>processes. Customers became irritated not only by receipt of defective goods; they were also irritated</a:t>
            </a:r>
          </a:p>
          <a:p>
            <a:r>
              <a:rPr lang="en-GB" sz="1200" dirty="0"/>
              <a:t>by receiving incorrect invoices and late deliveries. The business processes which produce invoices and</a:t>
            </a:r>
          </a:p>
          <a:p>
            <a:r>
              <a:rPr lang="en-GB" sz="1200" dirty="0"/>
              <a:t>deliveries were not subject to modern quality planning and improvement because there were no such</a:t>
            </a:r>
          </a:p>
          <a:p>
            <a:r>
              <a:rPr lang="en-GB" sz="1200" dirty="0"/>
              <a:t>goals in the annual plan to do so.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9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>To achieve this process, Industry 4.0 combines relevant physical and digital technologies, including analytics, additive manufacturing, robotics, high-performance computing, natural language processing, artificial intelligence and cognitive technologies, advanced materials, and augmented reality </a:t>
            </a:r>
            <a:r>
              <a:rPr lang="en-GB" dirty="0">
                <a:latin typeface="Tw Cen MT" panose="020B0602020104020603" pitchFamily="34" charset="0"/>
                <a:sym typeface="Wingdings" panose="05000000000000000000" pitchFamily="2" charset="2"/>
              </a:rPr>
              <a:t> The nine</a:t>
            </a:r>
            <a:r>
              <a:rPr lang="en-GB" baseline="0" dirty="0">
                <a:latin typeface="Tw Cen MT" panose="020B0602020104020603" pitchFamily="34" charset="0"/>
                <a:sym typeface="Wingdings" panose="05000000000000000000" pitchFamily="2" charset="2"/>
              </a:rPr>
              <a:t> technologies for industry 4.0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name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00669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>
                <a:solidFill>
                  <a:srgbClr val="002060"/>
                </a:solidFill>
              </a:rPr>
              <a:t>Organization Performances and Quality System Strategy for I4.0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Performance Indicators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9625" y="1796534"/>
            <a:ext cx="10429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 Key Performance Indicator (KPI) </a:t>
            </a:r>
            <a:r>
              <a:rPr lang="en-US" dirty="0"/>
              <a:t>is a business metric used to evaluate factors that are crucial to the success of an organization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71580" y="2535198"/>
            <a:ext cx="3972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Properties of KPIs in QM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 strongly to strategic goals and to the vision and mission of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</a:t>
            </a:r>
            <a:r>
              <a:rPr lang="en-GB" b="1" dirty="0"/>
              <a:t> </a:t>
            </a:r>
            <a:r>
              <a:rPr lang="en-GB" dirty="0"/>
              <a:t>customer concerns; focus on the needs and requirements of internal and external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be easily obtained on a timely basis for executive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identification of chronic waste or cost of poor quality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9288" y="3913550"/>
            <a:ext cx="1801495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Strategic goal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27270" y="3290956"/>
            <a:ext cx="1801495" cy="4233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ysClr val="windowText" lastClr="000000"/>
                </a:solidFill>
              </a:rPr>
              <a:t>Subgoal</a:t>
            </a:r>
            <a:r>
              <a:rPr lang="en-GB" sz="1600" dirty="0">
                <a:solidFill>
                  <a:sysClr val="windowText" lastClr="000000"/>
                </a:solidFill>
              </a:rPr>
              <a:t>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48657" y="3036169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48657" y="3367155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48657" y="3704357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27270" y="4616787"/>
            <a:ext cx="1801495" cy="4233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ysClr val="windowText" lastClr="000000"/>
                </a:solidFill>
              </a:rPr>
              <a:t>Subgoal</a:t>
            </a:r>
            <a:r>
              <a:rPr lang="en-GB" sz="1600" dirty="0">
                <a:solidFill>
                  <a:sysClr val="windowText" lastClr="000000"/>
                </a:solidFill>
              </a:rPr>
              <a:t> 1</a:t>
            </a:r>
          </a:p>
        </p:txBody>
      </p:sp>
      <p:cxnSp>
        <p:nvCxnSpPr>
          <p:cNvPr id="13" name="Elbow Connector 12"/>
          <p:cNvCxnSpPr>
            <a:stCxn id="7" idx="3"/>
            <a:endCxn id="8" idx="1"/>
          </p:cNvCxnSpPr>
          <p:nvPr/>
        </p:nvCxnSpPr>
        <p:spPr>
          <a:xfrm flipV="1">
            <a:off x="2450783" y="3502632"/>
            <a:ext cx="476487" cy="70961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3"/>
            <a:endCxn id="12" idx="1"/>
          </p:cNvCxnSpPr>
          <p:nvPr/>
        </p:nvCxnSpPr>
        <p:spPr>
          <a:xfrm>
            <a:off x="2450783" y="4212251"/>
            <a:ext cx="476487" cy="6162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1"/>
          </p:cNvCxnSpPr>
          <p:nvPr/>
        </p:nvCxnSpPr>
        <p:spPr>
          <a:xfrm flipV="1">
            <a:off x="4728765" y="3171645"/>
            <a:ext cx="819892" cy="3309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3"/>
            <a:endCxn id="10" idx="1"/>
          </p:cNvCxnSpPr>
          <p:nvPr/>
        </p:nvCxnSpPr>
        <p:spPr>
          <a:xfrm flipV="1">
            <a:off x="4728765" y="3502631"/>
            <a:ext cx="819892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3"/>
            <a:endCxn id="11" idx="1"/>
          </p:cNvCxnSpPr>
          <p:nvPr/>
        </p:nvCxnSpPr>
        <p:spPr>
          <a:xfrm>
            <a:off x="4728765" y="3502632"/>
            <a:ext cx="819892" cy="3372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548657" y="4345836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48657" y="4676822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48657" y="5014024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KPI3</a:t>
            </a:r>
          </a:p>
        </p:txBody>
      </p:sp>
      <p:cxnSp>
        <p:nvCxnSpPr>
          <p:cNvPr id="21" name="Elbow Connector 20"/>
          <p:cNvCxnSpPr>
            <a:endCxn id="18" idx="1"/>
          </p:cNvCxnSpPr>
          <p:nvPr/>
        </p:nvCxnSpPr>
        <p:spPr>
          <a:xfrm flipV="1">
            <a:off x="4728765" y="4481312"/>
            <a:ext cx="819892" cy="3309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9" idx="1"/>
          </p:cNvCxnSpPr>
          <p:nvPr/>
        </p:nvCxnSpPr>
        <p:spPr>
          <a:xfrm flipV="1">
            <a:off x="4728765" y="4812298"/>
            <a:ext cx="819892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20" idx="1"/>
          </p:cNvCxnSpPr>
          <p:nvPr/>
        </p:nvCxnSpPr>
        <p:spPr>
          <a:xfrm>
            <a:off x="4728765" y="4812299"/>
            <a:ext cx="819892" cy="3372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3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3949" y="4629129"/>
            <a:ext cx="1685925" cy="109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95799" y="3438217"/>
            <a:ext cx="1685925" cy="2297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809874" y="4087863"/>
            <a:ext cx="1685925" cy="16329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185212" y="2714625"/>
            <a:ext cx="1685925" cy="3020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557062" y="1609726"/>
            <a:ext cx="1685925" cy="4125752"/>
          </a:xfrm>
          <a:prstGeom prst="rect">
            <a:avLst/>
          </a:prstGeom>
          <a:solidFill>
            <a:srgbClr val="F1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871137" y="2019300"/>
            <a:ext cx="1685925" cy="3716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Strategist’s Guide to Industry 4.0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0713" y="3412467"/>
            <a:ext cx="1870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1. Map out an industry 4.0 strategy up front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" y="5864879"/>
            <a:ext cx="3762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Source: A strategist’s guide to Industry 4.0</a:t>
            </a:r>
          </a:p>
          <a:p>
            <a:r>
              <a:rPr lang="en-GB" sz="1200" i="1" dirty="0"/>
              <a:t>(https://www.strategy-business.com/article/A-Strategists-Guide-to-Industry-4.0?gko=a2260)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1539" y="3359002"/>
            <a:ext cx="1573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2. Start with pilot projects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2826" y="2844417"/>
            <a:ext cx="1632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3. Define the capabilities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37105" y="1904288"/>
            <a:ext cx="1578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4. Become a virtuoso in data analytics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1137" y="1731543"/>
            <a:ext cx="1500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5. Transform into a digital enterprise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0237" y="1731542"/>
            <a:ext cx="145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6. Adopt an ecosystem perspective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63574" y="4243465"/>
            <a:ext cx="1606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Evaluate digital maturity vs. what you need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Prioritize the measures that will bring value to business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Align measures with overall strategy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Gain commitment from top management</a:t>
            </a:r>
            <a:endParaRPr lang="en-GB" sz="1000" dirty="0"/>
          </a:p>
        </p:txBody>
      </p:sp>
      <p:sp>
        <p:nvSpPr>
          <p:cNvPr id="21" name="Rectangle 20"/>
          <p:cNvSpPr/>
          <p:nvPr/>
        </p:nvSpPr>
        <p:spPr>
          <a:xfrm>
            <a:off x="2865070" y="4131285"/>
            <a:ext cx="16066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Establish proof of concept pilot projects will gain buy-in from the organization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Collaborate with digital leaders outside companies</a:t>
            </a:r>
            <a:endParaRPr lang="en-GB" sz="1000" dirty="0"/>
          </a:p>
        </p:txBody>
      </p:sp>
      <p:sp>
        <p:nvSpPr>
          <p:cNvPr id="22" name="Rectangle 21"/>
          <p:cNvSpPr/>
          <p:nvPr/>
        </p:nvSpPr>
        <p:spPr>
          <a:xfrm>
            <a:off x="4565107" y="3553995"/>
            <a:ext cx="1606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Map out in detail the capabilities to achieve the goal and acquire them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Develop strategies for recruiting and developing right employees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14236" y="2769357"/>
            <a:ext cx="1606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Establish cross-functional analytics capabilities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Develop ways of combining data from different parts of business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Learn to get value out of data through intelligent system design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Using real-time analytics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10761" y="2631006"/>
            <a:ext cx="1606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Set clear leadership, commitment and vision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Foster a digital culture, everyone think and act like technologically adept natives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36312" y="2599554"/>
            <a:ext cx="1606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Develop complete product and services solutions for your customers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Use partnerships or align with platforms if you cannot develop a comprehensive offering on your own</a:t>
            </a:r>
          </a:p>
        </p:txBody>
      </p:sp>
    </p:spTree>
    <p:extLst>
      <p:ext uri="{BB962C8B-B14F-4D97-AF65-F5344CB8AC3E}">
        <p14:creationId xmlns:p14="http://schemas.microsoft.com/office/powerpoint/2010/main" val="220171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KPIs in Industry 4.0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43088"/>
              </p:ext>
            </p:extLst>
          </p:nvPr>
        </p:nvGraphicFramePr>
        <p:xfrm>
          <a:off x="840477" y="1585791"/>
          <a:ext cx="10674352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936987908"/>
                    </a:ext>
                  </a:extLst>
                </a:gridCol>
                <a:gridCol w="3077473">
                  <a:extLst>
                    <a:ext uri="{9D8B030D-6E8A-4147-A177-3AD203B41FA5}">
                      <a16:colId xmlns:a16="http://schemas.microsoft.com/office/drawing/2014/main" val="1413135833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4121059992"/>
                    </a:ext>
                  </a:extLst>
                </a:gridCol>
                <a:gridCol w="2761354">
                  <a:extLst>
                    <a:ext uri="{9D8B030D-6E8A-4147-A177-3AD203B41FA5}">
                      <a16:colId xmlns:a16="http://schemas.microsoft.com/office/drawing/2014/main" val="3851448274"/>
                    </a:ext>
                  </a:extLst>
                </a:gridCol>
              </a:tblGrid>
              <a:tr h="18281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TQM Principles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Indicator for improvements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Industry 4.0 indicators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Means of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30578"/>
                  </a:ext>
                </a:extLst>
              </a:tr>
              <a:tr h="65598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</a:rPr>
                        <a:t>Customer Focus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Customer satisfaction &amp; loyalty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Growth % in customers’ base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Improved organization’s reputation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Response time to customers’ orders, product customization, and new product Developments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Easy to gather customer feedback through smart product connectivity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Real-time in-field performance product 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Internet of Things, Wi-Fi and Big-Data will be utilized as data gathering and analysing tools.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69297"/>
                  </a:ext>
                </a:extLst>
              </a:tr>
              <a:tr h="65598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</a:rPr>
                        <a:t>Leadership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Unity of purpose among the organization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Aligned strategies, policies, processes and resources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Effective communication between all administrative 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Effective allocation of different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Resources (operational effectiveness)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revenues due to optimized allocation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Real-time resources monitoring and automatic regulation and reallocation.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System monitoring dashboards, ERP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46555"/>
                  </a:ext>
                </a:extLst>
              </a:tr>
              <a:tr h="65598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</a:rPr>
                        <a:t>Engagement of 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 motivation of people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Increasing innovative ideas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Enhanced people satisfaction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Self-evaluation and self-improvement culture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innovative ideas or initiatives created or taken by employees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value (%) of employees’ Satisfaction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revenues due to less human related failures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problems solved by Employees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Resources smart systems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Statistics and data gathered during production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21007"/>
                  </a:ext>
                </a:extLst>
              </a:tr>
              <a:tr h="892575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</a:rPr>
                        <a:t>Process 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Identify key processes and points of improvements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Optimized performance and effective process management,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Manage processes, and interrelations, as well as dependencies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process re-design activities made because of data analysis and enhancement decisions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Production lead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Suppliers’ responsiveness to new supply orders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In-process real time quality control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Activities (percentage of defects)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Decreased percentage of Processing Downtime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ERP system (integrated with customers and suppliers)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Sensors and actuators within production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Process related </a:t>
                      </a:r>
                      <a:r>
                        <a:rPr lang="en-GB" sz="1100" b="0" i="0" u="none" strike="noStrike" kern="1200" baseline="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bigdata</a:t>
                      </a: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Internet of things (machines data)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Maintenance management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264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1864" y="5898711"/>
            <a:ext cx="41095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Source: Suggested Indicators to Measure the Impact of Industry 4.0 on Total Quality Management, International Scientific Conference on Industry 4.0, At 3-16. DECEMBER 2017, BOROVETS, BULGARIA</a:t>
            </a:r>
          </a:p>
        </p:txBody>
      </p:sp>
    </p:spTree>
    <p:extLst>
      <p:ext uri="{BB962C8B-B14F-4D97-AF65-F5344CB8AC3E}">
        <p14:creationId xmlns:p14="http://schemas.microsoft.com/office/powerpoint/2010/main" val="252604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KPIs in Industry 4.0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400" y="5689129"/>
            <a:ext cx="795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Source: Suggested Indicators to Measure the Impact of Industry 4.0 on Total Quality Management</a:t>
            </a:r>
          </a:p>
          <a:p>
            <a:r>
              <a:rPr lang="en-GB" sz="1400" i="1" dirty="0"/>
              <a:t>International Scientific Conference on Industry 4.0, At 3-16. DECEMBER 2017, BOROVETS, BULGARIA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55481"/>
              </p:ext>
            </p:extLst>
          </p:nvPr>
        </p:nvGraphicFramePr>
        <p:xfrm>
          <a:off x="964302" y="1652466"/>
          <a:ext cx="10674352" cy="3874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936987908"/>
                    </a:ext>
                  </a:extLst>
                </a:gridCol>
                <a:gridCol w="3239398">
                  <a:extLst>
                    <a:ext uri="{9D8B030D-6E8A-4147-A177-3AD203B41FA5}">
                      <a16:colId xmlns:a16="http://schemas.microsoft.com/office/drawing/2014/main" val="1413135833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4121059992"/>
                    </a:ext>
                  </a:extLst>
                </a:gridCol>
                <a:gridCol w="2342254">
                  <a:extLst>
                    <a:ext uri="{9D8B030D-6E8A-4147-A177-3AD203B41FA5}">
                      <a16:colId xmlns:a16="http://schemas.microsoft.com/office/drawing/2014/main" val="3851448274"/>
                    </a:ext>
                  </a:extLst>
                </a:gridCol>
              </a:tblGrid>
              <a:tr h="22422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TQM Principles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Indicator for improvements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Industry 4.0 indicators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Means of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30578"/>
                  </a:ext>
                </a:extLst>
              </a:tr>
              <a:tr h="949652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Responsive systems to customer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Enhanced ability to react to development of processes, products and market needs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Support drivers for innovation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Enhanced percentage of response time (production lead time)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The range of customization options that can be fulfilled by the business without affecting the productivity normal rates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newly developed products and time needed to introduce it to Markets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ERP system and CRM 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Big-data themes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Customers feedback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8874"/>
                  </a:ext>
                </a:extLst>
              </a:tr>
              <a:tr h="80456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Evidence-based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decision making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Clear and agreed decision-making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Data availability and clarity,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Effective past decisions,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Analyse and evaluate data using suitable methods and tools.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revenues due to recently take decisions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reporting and automatic recommendations learned by or from the smart production 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Ease of data mining and friendly presentation of results and recommendations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Big-Data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ERP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79228"/>
                  </a:ext>
                </a:extLst>
              </a:tr>
              <a:tr h="1588791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Relationship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Stakeholders are identified and suitable communication tools to each are known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Stakeholders are satisfied, and their feedback is considered,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Suppliers are responding to materials requests on time and at the required quality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Supply chain is stable and no downtime due to lack supply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received to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 from stakeholders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Rate of satisfaction for stakeholders is improving continuously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Improved suppliers 'responsiveness rate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downtime due to lack of supply is in its minimum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ERP system (integrated with customers and suppliers)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Sensors and actuators within production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Process related big data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Internet of things (machines data)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6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4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study: Nikon Strategic Focus on Quality 4.0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9938" y="6188625"/>
            <a:ext cx="4962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Source: https://metrology.news/nikon-strategic-focus-on-quality-4-0/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396" y="1820746"/>
            <a:ext cx="7244741" cy="40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7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65" y="448674"/>
            <a:ext cx="10908378" cy="597429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67312" y="1563729"/>
            <a:ext cx="5631543" cy="3541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85138" y="2910340"/>
            <a:ext cx="4995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Strategic Deployment and KPI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1133" y="2052501"/>
            <a:ext cx="1764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Gallery walk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8" y="486774"/>
            <a:ext cx="9913041" cy="8880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Gallery Walk: Strategic Deployment and KPI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52525" y="2771775"/>
            <a:ext cx="2276475" cy="2647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Rectangle 5"/>
          <p:cNvSpPr/>
          <p:nvPr/>
        </p:nvSpPr>
        <p:spPr>
          <a:xfrm>
            <a:off x="3724275" y="2771775"/>
            <a:ext cx="2276475" cy="2647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6025" y="2771775"/>
            <a:ext cx="2276475" cy="264795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867775" y="2771775"/>
            <a:ext cx="2276475" cy="264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19237" y="2405726"/>
            <a:ext cx="154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Company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0987" y="2405726"/>
            <a:ext cx="154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Company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57974" y="2405726"/>
            <a:ext cx="154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Company 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10674" y="2405726"/>
            <a:ext cx="154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Company 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9674" y="2848660"/>
            <a:ext cx="2219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Industry: </a:t>
            </a:r>
            <a:r>
              <a:rPr lang="en-GB" sz="1100" dirty="0"/>
              <a:t>Food</a:t>
            </a:r>
          </a:p>
          <a:p>
            <a:r>
              <a:rPr lang="en-US" sz="1100" b="1" dirty="0"/>
              <a:t>Type of company: </a:t>
            </a:r>
            <a:r>
              <a:rPr lang="en-US" sz="1100" dirty="0"/>
              <a:t>Food manufacturer (B2B)</a:t>
            </a:r>
            <a:endParaRPr lang="en-GB" sz="1100" dirty="0"/>
          </a:p>
          <a:p>
            <a:r>
              <a:rPr lang="en-US" sz="1100" b="1" dirty="0"/>
              <a:t>Product: </a:t>
            </a:r>
            <a:r>
              <a:rPr lang="en-US" sz="1100" dirty="0"/>
              <a:t>Fresh and frozen food</a:t>
            </a:r>
            <a:endParaRPr lang="en-GB" sz="1100" dirty="0"/>
          </a:p>
          <a:p>
            <a:r>
              <a:rPr lang="en-GB" sz="1100" b="1" dirty="0"/>
              <a:t>Vision: </a:t>
            </a:r>
            <a:r>
              <a:rPr lang="en-GB" sz="1100" dirty="0"/>
              <a:t>To be the kitchen of the world</a:t>
            </a:r>
          </a:p>
          <a:p>
            <a:r>
              <a:rPr lang="en-GB" sz="1100" b="1" dirty="0"/>
              <a:t>Mission: </a:t>
            </a:r>
            <a:r>
              <a:rPr lang="en-GB" sz="1100" dirty="0"/>
              <a:t>We produce and partner with our global sourcing expertise to provide quality food</a:t>
            </a:r>
          </a:p>
          <a:p>
            <a:r>
              <a:rPr lang="en-GB" sz="1100" b="1" dirty="0"/>
              <a:t>Strategy: </a:t>
            </a:r>
            <a:r>
              <a:rPr lang="en-GB" sz="1100" dirty="0"/>
              <a:t>Transform our existing production to smart factory for the better goods and service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0478" y="1610367"/>
            <a:ext cx="992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Step 1: </a:t>
            </a:r>
            <a:r>
              <a:rPr lang="en-GB" dirty="0"/>
              <a:t>You will be assigned into a group of four. Each group represents a company in a particular industry. Each company has vision, mission and strategy in response to the arrival of industry 4.0.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32" y="5156984"/>
            <a:ext cx="1448931" cy="9667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781425" y="2849455"/>
            <a:ext cx="22193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Industry: </a:t>
            </a:r>
            <a:r>
              <a:rPr lang="en-GB" sz="1100" dirty="0"/>
              <a:t>Healthcare</a:t>
            </a:r>
          </a:p>
          <a:p>
            <a:r>
              <a:rPr lang="en-US" sz="1100" b="1" dirty="0"/>
              <a:t>Type of company: </a:t>
            </a:r>
            <a:r>
              <a:rPr lang="en-US" sz="1100" dirty="0"/>
              <a:t>Medical devices R&amp;D and manufacture (B2B)</a:t>
            </a:r>
            <a:endParaRPr lang="en-GB" sz="1100" dirty="0"/>
          </a:p>
          <a:p>
            <a:r>
              <a:rPr lang="en-US" sz="1100" b="1" dirty="0"/>
              <a:t>Product: </a:t>
            </a:r>
            <a:r>
              <a:rPr lang="en-US" sz="1100" dirty="0"/>
              <a:t>Medical device</a:t>
            </a:r>
            <a:endParaRPr lang="en-GB" sz="1100" dirty="0"/>
          </a:p>
          <a:p>
            <a:r>
              <a:rPr lang="en-GB" sz="1100" b="1" dirty="0"/>
              <a:t>Vision: </a:t>
            </a:r>
            <a:r>
              <a:rPr lang="en-GB" sz="1100" dirty="0"/>
              <a:t>Be a world-class manufacturer in the medical-device industry</a:t>
            </a:r>
          </a:p>
          <a:p>
            <a:r>
              <a:rPr lang="en-GB" sz="1100" b="1" dirty="0"/>
              <a:t>Mission: </a:t>
            </a:r>
            <a:r>
              <a:rPr lang="en-GB" sz="1100" dirty="0"/>
              <a:t>We provide the highest level of excellence to any hospitals and medical centres</a:t>
            </a:r>
          </a:p>
          <a:p>
            <a:r>
              <a:rPr lang="en-GB" sz="1100" b="1" dirty="0"/>
              <a:t>Strategy: </a:t>
            </a:r>
            <a:r>
              <a:rPr lang="en-GB" sz="1100" dirty="0"/>
              <a:t>Seek for advanced technology to support R&amp;D and operation for more innovative products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53175" y="2848660"/>
            <a:ext cx="22193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Industry: </a:t>
            </a:r>
            <a:r>
              <a:rPr lang="en-GB" sz="1100" dirty="0"/>
              <a:t>Fashion</a:t>
            </a:r>
          </a:p>
          <a:p>
            <a:r>
              <a:rPr lang="en-US" sz="1100" b="1" dirty="0"/>
              <a:t>Type of company: </a:t>
            </a:r>
            <a:r>
              <a:rPr lang="en-US" sz="1100" dirty="0"/>
              <a:t>Design and manufacturer of clothes (B2C)</a:t>
            </a:r>
            <a:endParaRPr lang="en-GB" sz="1100" dirty="0"/>
          </a:p>
          <a:p>
            <a:r>
              <a:rPr lang="en-US" sz="1100" b="1" dirty="0"/>
              <a:t>Product: </a:t>
            </a:r>
            <a:r>
              <a:rPr lang="en-US" sz="1100" dirty="0"/>
              <a:t>Clothes</a:t>
            </a:r>
            <a:endParaRPr lang="en-GB" sz="1100" dirty="0"/>
          </a:p>
          <a:p>
            <a:r>
              <a:rPr lang="en-GB" sz="1100" b="1" dirty="0"/>
              <a:t>Vision: </a:t>
            </a:r>
            <a:r>
              <a:rPr lang="en-GB" sz="1100" dirty="0"/>
              <a:t>Fashion and design belong to everyone</a:t>
            </a:r>
          </a:p>
          <a:p>
            <a:r>
              <a:rPr lang="en-GB" sz="1100" b="1" dirty="0"/>
              <a:t>Mission: </a:t>
            </a:r>
            <a:r>
              <a:rPr lang="en-GB" sz="1100" dirty="0"/>
              <a:t>We connect customers around the world through inspiring product design and experiences</a:t>
            </a:r>
          </a:p>
          <a:p>
            <a:r>
              <a:rPr lang="en-GB" sz="1100" b="1" dirty="0"/>
              <a:t>Strategy: </a:t>
            </a:r>
            <a:r>
              <a:rPr lang="en-GB" sz="1100" dirty="0"/>
              <a:t>Adopt digital technology to create the new design for customers and increase manufacturing speed in response to the demand</a:t>
            </a:r>
          </a:p>
        </p:txBody>
      </p:sp>
      <p:pic>
        <p:nvPicPr>
          <p:cNvPr id="10242" name="Picture 2" descr="Image result for clothe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54" y="5291917"/>
            <a:ext cx="1247290" cy="8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924925" y="2848660"/>
            <a:ext cx="2219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Industry: </a:t>
            </a:r>
            <a:r>
              <a:rPr lang="en-GB" sz="1100" dirty="0"/>
              <a:t>Automotive</a:t>
            </a:r>
          </a:p>
          <a:p>
            <a:r>
              <a:rPr lang="en-US" sz="1100" b="1" dirty="0"/>
              <a:t>Type of company: </a:t>
            </a:r>
            <a:r>
              <a:rPr lang="en-US" sz="1100" dirty="0"/>
              <a:t>Automobile manufacturer (B2C)</a:t>
            </a:r>
            <a:endParaRPr lang="en-GB" sz="1100" dirty="0"/>
          </a:p>
          <a:p>
            <a:r>
              <a:rPr lang="en-US" sz="1100" b="1" dirty="0"/>
              <a:t>Product: </a:t>
            </a:r>
            <a:r>
              <a:rPr lang="en-US" sz="1100" dirty="0"/>
              <a:t>Automobile</a:t>
            </a:r>
            <a:endParaRPr lang="en-GB" sz="1100" dirty="0"/>
          </a:p>
          <a:p>
            <a:r>
              <a:rPr lang="en-GB" sz="1100" b="1" dirty="0"/>
              <a:t>Vision: </a:t>
            </a:r>
            <a:r>
              <a:rPr lang="en-GB" sz="1100" dirty="0"/>
              <a:t>The leader of future mobility society</a:t>
            </a:r>
          </a:p>
          <a:p>
            <a:r>
              <a:rPr lang="en-GB" sz="1100" b="1" dirty="0"/>
              <a:t>Mission: </a:t>
            </a:r>
            <a:r>
              <a:rPr lang="en-GB" sz="1100" dirty="0"/>
              <a:t>We deliver high valued and sustainable cars and create the best experience to our customers</a:t>
            </a:r>
          </a:p>
          <a:p>
            <a:r>
              <a:rPr lang="en-GB" sz="1100" b="1" dirty="0"/>
              <a:t>Strategy: </a:t>
            </a:r>
            <a:r>
              <a:rPr lang="en-GB" sz="1100" dirty="0"/>
              <a:t>Reduce wastes and increase the capacity by transforming to smart factory </a:t>
            </a:r>
          </a:p>
        </p:txBody>
      </p:sp>
      <p:pic>
        <p:nvPicPr>
          <p:cNvPr id="10244" name="Picture 4" descr="Image result for automobile industr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3" y="5125283"/>
            <a:ext cx="1619251" cy="9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4" y="5327181"/>
            <a:ext cx="1378955" cy="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3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8" y="486774"/>
            <a:ext cx="9913041" cy="8880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Gallery Walk: Strategic Deployment and KPI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220478" y="1610367"/>
            <a:ext cx="9923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Step 2 (30 mins) : </a:t>
            </a:r>
            <a:r>
              <a:rPr lang="en-GB" dirty="0"/>
              <a:t>Using the predefined KPIs in each industry from the assignment, each group needs to</a:t>
            </a:r>
          </a:p>
          <a:p>
            <a:pPr marL="285750" indent="-285750">
              <a:buFontTx/>
              <a:buChar char="-"/>
            </a:pPr>
            <a:r>
              <a:rPr lang="en-GB" dirty="0"/>
              <a:t>Define the goal and KPIs of each department in the provided flipchart</a:t>
            </a:r>
          </a:p>
          <a:p>
            <a:pPr marL="285750" indent="-285750">
              <a:buFontTx/>
              <a:buChar char="-"/>
            </a:pPr>
            <a:r>
              <a:rPr lang="en-GB" dirty="0"/>
              <a:t>Define the technologies (Industry 4.0) to measure each KPI</a:t>
            </a:r>
          </a:p>
          <a:p>
            <a:pPr marL="285750" indent="-285750">
              <a:buFontTx/>
              <a:buChar char="-"/>
            </a:pPr>
            <a:r>
              <a:rPr lang="en-GB" dirty="0"/>
              <a:t>Ensure that the goal and KPIs are aligned with the vision and mission of the company.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649672"/>
              </p:ext>
            </p:extLst>
          </p:nvPr>
        </p:nvGraphicFramePr>
        <p:xfrm>
          <a:off x="2251075" y="3044516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841315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74197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74624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18905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Department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71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R&amp;D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Goal 1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Goal 2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Goal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KPI 1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KPI 2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KPI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Technology 1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Technology 2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Technology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Sales &amp; Marketing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96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Warehouse and logistics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8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Quality assurance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7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Resources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5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32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8" y="486774"/>
            <a:ext cx="9913041" cy="8880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Gallery Walk: Strategic Deployment and KPI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220478" y="1610367"/>
            <a:ext cx="9923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Step 3 (20 </a:t>
            </a:r>
            <a:r>
              <a:rPr lang="en-GB" b="1" dirty="0" err="1"/>
              <a:t>mins</a:t>
            </a:r>
            <a:r>
              <a:rPr lang="en-GB" b="1" dirty="0"/>
              <a:t>) : </a:t>
            </a:r>
            <a:r>
              <a:rPr lang="en-GB" dirty="0"/>
              <a:t>Each group spends 5 minutes to visit another group. Each group can add or modify the goal, KPIs and technology in another group</a:t>
            </a:r>
            <a:r>
              <a:rPr lang="en-US" dirty="0"/>
              <a:t>’s flipchart with the pen representing the group color. When completely visiting every group, each group comes back to your own group and review the strategic deployment (5 </a:t>
            </a:r>
            <a:r>
              <a:rPr lang="en-US" dirty="0" err="1"/>
              <a:t>mins</a:t>
            </a:r>
            <a:r>
              <a:rPr lang="en-US" dirty="0"/>
              <a:t>).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0770" r="21923" b="7858"/>
          <a:stretch/>
        </p:blipFill>
        <p:spPr>
          <a:xfrm>
            <a:off x="7358710" y="2715446"/>
            <a:ext cx="1085849" cy="1880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0770" r="21923" b="7858"/>
          <a:stretch/>
        </p:blipFill>
        <p:spPr>
          <a:xfrm>
            <a:off x="2514600" y="4563019"/>
            <a:ext cx="1085849" cy="1880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70" r="21923" b="7858"/>
          <a:stretch/>
        </p:blipFill>
        <p:spPr>
          <a:xfrm>
            <a:off x="3756158" y="2747393"/>
            <a:ext cx="1085849" cy="1880194"/>
          </a:xfrm>
          <a:prstGeom prst="rect">
            <a:avLst/>
          </a:prstGeom>
        </p:spPr>
      </p:pic>
      <p:sp>
        <p:nvSpPr>
          <p:cNvPr id="23" name="Left Arrow 22"/>
          <p:cNvSpPr/>
          <p:nvPr/>
        </p:nvSpPr>
        <p:spPr>
          <a:xfrm>
            <a:off x="5314546" y="3422180"/>
            <a:ext cx="1571625" cy="4667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Arrow 23"/>
          <p:cNvSpPr/>
          <p:nvPr/>
        </p:nvSpPr>
        <p:spPr>
          <a:xfrm rot="18714350">
            <a:off x="2890809" y="3891427"/>
            <a:ext cx="925986" cy="4667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Arrow 24"/>
          <p:cNvSpPr/>
          <p:nvPr/>
        </p:nvSpPr>
        <p:spPr>
          <a:xfrm rot="10800000">
            <a:off x="4090957" y="5438886"/>
            <a:ext cx="4178599" cy="4667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Arrow 25"/>
          <p:cNvSpPr/>
          <p:nvPr/>
        </p:nvSpPr>
        <p:spPr>
          <a:xfrm rot="2700000">
            <a:off x="8464836" y="3780617"/>
            <a:ext cx="904523" cy="4667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0770" r="21923" b="7858"/>
          <a:stretch/>
        </p:blipFill>
        <p:spPr>
          <a:xfrm>
            <a:off x="8760063" y="4498789"/>
            <a:ext cx="1085849" cy="188019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18343" y="3318158"/>
            <a:ext cx="773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Group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88843" y="5195339"/>
            <a:ext cx="773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Group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14989" y="3318158"/>
            <a:ext cx="773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Group 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917097" y="5106018"/>
            <a:ext cx="780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Group 3</a:t>
            </a:r>
          </a:p>
        </p:txBody>
      </p:sp>
    </p:spTree>
    <p:extLst>
      <p:ext uri="{BB962C8B-B14F-4D97-AF65-F5344CB8AC3E}">
        <p14:creationId xmlns:p14="http://schemas.microsoft.com/office/powerpoint/2010/main" val="229108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8" y="486774"/>
            <a:ext cx="9913041" cy="8880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Assignment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95351" y="1784493"/>
            <a:ext cx="10515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Do a self-study on Quality Function Deployment (QFD or House of Quality). Student should understand its concept and be able to create QFD (4 phases)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 a self-study on a Kano-Based Evaluation. Student should understand how to apply the model to evaluate customers’ needs.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Recommended reading:</a:t>
            </a:r>
          </a:p>
          <a:p>
            <a:pPr lvl="1"/>
            <a:r>
              <a:rPr lang="en-US" i="1" dirty="0"/>
              <a:t>1. </a:t>
            </a:r>
            <a:r>
              <a:rPr lang="en-GB" b="1" i="1" dirty="0"/>
              <a:t>Developing a Kano-Based Evaluation Model for Innovation Design</a:t>
            </a:r>
            <a:r>
              <a:rPr lang="en-GB" i="1" dirty="0"/>
              <a:t>, Mathematical Problems in Engineering 2015(2):1-8 · October 2015</a:t>
            </a:r>
            <a:endParaRPr lang="en-US" i="1" dirty="0"/>
          </a:p>
          <a:p>
            <a:pPr lvl="1"/>
            <a:r>
              <a:rPr lang="en-US" i="1" dirty="0"/>
              <a:t>2.</a:t>
            </a:r>
            <a:r>
              <a:rPr lang="en-GB" i="1" dirty="0"/>
              <a:t> </a:t>
            </a:r>
            <a:r>
              <a:rPr lang="en-GB" b="1" i="1" dirty="0"/>
              <a:t>The Complete Guide to the Kano Model: Prioritizing Customer Satisfaction and Delight</a:t>
            </a:r>
            <a:r>
              <a:rPr lang="en-US" b="1" i="1" dirty="0"/>
              <a:t> </a:t>
            </a:r>
            <a:r>
              <a:rPr lang="en-US" i="1" dirty="0"/>
              <a:t>https://foldingburritos.com/kano-model/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1632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65"/>
          <a:stretch/>
        </p:blipFill>
        <p:spPr>
          <a:xfrm>
            <a:off x="799306" y="2514160"/>
            <a:ext cx="6506468" cy="363962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381946" y="1534748"/>
            <a:ext cx="5403114" cy="28729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will you learn from this module?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106" y="1981141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Vision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7954" y="2791159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Mission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2118" y="3437850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Strategies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3104" y="3761375"/>
            <a:ext cx="14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Strategic goals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2539" y="4823564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KPIs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1827" y="4361899"/>
            <a:ext cx="155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Strategic plan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5416" y="2007048"/>
            <a:ext cx="454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How to align strategic goals with the organization's vision and mission?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How to deploy those goals throughout the organization?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How to derive the benefits of strategic deployment ?</a:t>
            </a:r>
            <a:endParaRPr lang="en-GB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Strategic Deployment?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385" r="15385" b="22825"/>
          <a:stretch/>
        </p:blipFill>
        <p:spPr>
          <a:xfrm>
            <a:off x="1342116" y="1538515"/>
            <a:ext cx="10109653" cy="5007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8587" y="2331416"/>
            <a:ext cx="4577978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A systematic approach to integrating customer-focused organization-wide improvement efforts with the strategic plan of an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A systematic process by which an organization defines its long-term goals with respect to quality and integrates them with financial, human resources, marketing and research and development goals into one cohesive business plan.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020124" y="1591170"/>
            <a:ext cx="2429444" cy="1480492"/>
          </a:xfrm>
          <a:prstGeom prst="wedgeEllipseCallout">
            <a:avLst>
              <a:gd name="adj1" fmla="val -44769"/>
              <a:gd name="adj2" fmla="val 4242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What values will the company deliverer?</a:t>
            </a:r>
            <a:endParaRPr lang="en-GB" sz="1600" b="1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32230" y="3309257"/>
            <a:ext cx="2222684" cy="1354493"/>
          </a:xfrm>
          <a:prstGeom prst="wedgeEllipseCallout">
            <a:avLst>
              <a:gd name="adj1" fmla="val 44630"/>
              <a:gd name="adj2" fmla="val -6278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How to deliver the values to customers?</a:t>
            </a:r>
            <a:endParaRPr lang="en-GB" sz="1600" b="1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Strategic Deployment?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9856" y="5658704"/>
            <a:ext cx="8033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Strategic deployment is a necessary part of realizing success!</a:t>
            </a:r>
          </a:p>
        </p:txBody>
      </p:sp>
      <p:pic>
        <p:nvPicPr>
          <p:cNvPr id="1032" name="Picture 8" descr="https://airjordanenligen2015.com/images/trust-clipart-strategic-partnership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51" y="1262365"/>
            <a:ext cx="4381249" cy="4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86152" y="1774891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Effective utilization of organization’s resources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8737" y="3168963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Create a planning and implementation system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66108" y="4495465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Encourage interdepartmental cooperation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695361" y="3045972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Eliminates unnecessary and wasteful team activities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52611" y="4495465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ysClr val="windowText" lastClr="000000"/>
                </a:solidFill>
                <a:latin typeface="Tw Cen MT" panose="020B0602020104020603" pitchFamily="34" charset="0"/>
              </a:rPr>
              <a:t>Ensure the alignment among goals, vision and plan</a:t>
            </a:r>
            <a:endParaRPr lang="en-GB" sz="16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09494" y="1702595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Consistent top-to-bottom message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ail clipart busin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1"/>
          <a:stretch/>
        </p:blipFill>
        <p:spPr bwMode="auto">
          <a:xfrm>
            <a:off x="1792288" y="1464151"/>
            <a:ext cx="8837596" cy="50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Failure to adopt Strategic Deployment in Quality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84680" y="1802899"/>
            <a:ext cx="2324100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Inability to incorporate quality programs into business plan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238" y="3001892"/>
            <a:ext cx="2927116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Strategic planning is assigned to planning departments, not upper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7115" y="4392340"/>
            <a:ext cx="2735131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Fail to integrate departmental goals with the overall organizational goals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93025" y="1772949"/>
            <a:ext cx="2324100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Poor designs of new products/service but are carried on</a:t>
            </a:r>
            <a:endParaRPr lang="en-GB" sz="16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93762" y="1772949"/>
            <a:ext cx="2324100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No clear responsibility for reducing cycle times or waste</a:t>
            </a:r>
            <a:endParaRPr lang="en-GB" sz="16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4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Deployment Process and Elements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84680" y="2221999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Establish the vision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84680" y="3096870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Agree on a mission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84680" y="3952498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Develop key strategies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84680" y="4835460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Develop strategic goals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84680" y="5678747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Establish values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44319" y="3019513"/>
            <a:ext cx="2230120" cy="597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Communicate company policies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44319" y="3952498"/>
            <a:ext cx="2230120" cy="597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Deploy goal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44319" y="4935100"/>
            <a:ext cx="2230120" cy="597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Measure with KPIs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043190" y="3280645"/>
            <a:ext cx="2230120" cy="597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Review process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43190" y="4238059"/>
            <a:ext cx="2230120" cy="597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Business audit</a:t>
            </a:r>
          </a:p>
        </p:txBody>
      </p: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>
          <a:xfrm>
            <a:off x="2999740" y="2819400"/>
            <a:ext cx="0" cy="277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2999740" y="3694271"/>
            <a:ext cx="0" cy="258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2999740" y="4549899"/>
            <a:ext cx="0" cy="285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0" idx="0"/>
          </p:cNvCxnSpPr>
          <p:nvPr/>
        </p:nvCxnSpPr>
        <p:spPr>
          <a:xfrm>
            <a:off x="2999740" y="5432861"/>
            <a:ext cx="0" cy="245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93030" y="1622266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Planning</a:t>
            </a:r>
            <a:endParaRPr lang="en-GB" b="1" dirty="0"/>
          </a:p>
        </p:txBody>
      </p:sp>
      <p:sp>
        <p:nvSpPr>
          <p:cNvPr id="33" name="Rectangle 32"/>
          <p:cNvSpPr/>
          <p:nvPr/>
        </p:nvSpPr>
        <p:spPr>
          <a:xfrm>
            <a:off x="6101726" y="1622266"/>
            <a:ext cx="1115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Execution</a:t>
            </a:r>
            <a:endParaRPr lang="en-GB" b="1" dirty="0"/>
          </a:p>
        </p:txBody>
      </p:sp>
      <p:sp>
        <p:nvSpPr>
          <p:cNvPr id="34" name="Rectangle 33"/>
          <p:cNvSpPr/>
          <p:nvPr/>
        </p:nvSpPr>
        <p:spPr>
          <a:xfrm>
            <a:off x="9023634" y="1617608"/>
            <a:ext cx="1839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Review and audit</a:t>
            </a:r>
            <a:endParaRPr lang="en-GB" b="1" dirty="0"/>
          </a:p>
        </p:txBody>
      </p:sp>
      <p:cxnSp>
        <p:nvCxnSpPr>
          <p:cNvPr id="35" name="Straight Arrow Connector 34"/>
          <p:cNvCxnSpPr>
            <a:stCxn id="11" idx="2"/>
            <a:endCxn id="12" idx="0"/>
          </p:cNvCxnSpPr>
          <p:nvPr/>
        </p:nvCxnSpPr>
        <p:spPr>
          <a:xfrm>
            <a:off x="6659379" y="3616914"/>
            <a:ext cx="0" cy="335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3" idx="0"/>
          </p:cNvCxnSpPr>
          <p:nvPr/>
        </p:nvCxnSpPr>
        <p:spPr>
          <a:xfrm>
            <a:off x="6659379" y="4549899"/>
            <a:ext cx="0" cy="385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2"/>
            <a:endCxn id="15" idx="0"/>
          </p:cNvCxnSpPr>
          <p:nvPr/>
        </p:nvCxnSpPr>
        <p:spPr>
          <a:xfrm>
            <a:off x="10158250" y="3878046"/>
            <a:ext cx="0" cy="360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09725" y="1991598"/>
            <a:ext cx="9663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4457700" y="3616914"/>
            <a:ext cx="781050" cy="113606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8080008" y="3606438"/>
            <a:ext cx="781050" cy="113606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2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930167"/>
            <a:ext cx="12192000" cy="1241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 of strategic goals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56938" y="2578239"/>
            <a:ext cx="862607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500" b="1" dirty="0">
                <a:solidFill>
                  <a:sysClr val="windowText" lastClr="000000"/>
                </a:solidFill>
              </a:rPr>
              <a:t>S   M   A   R   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06538" y="4311590"/>
            <a:ext cx="1886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Is your objective </a:t>
            </a:r>
            <a:r>
              <a:rPr lang="en-US" sz="2400" b="1" dirty="0">
                <a:solidFill>
                  <a:srgbClr val="FF0000"/>
                </a:solidFill>
              </a:rPr>
              <a:t>specific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2894818" y="2191504"/>
            <a:ext cx="3163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Can you </a:t>
            </a:r>
            <a:r>
              <a:rPr lang="en-US" sz="2400" b="1" dirty="0">
                <a:solidFill>
                  <a:srgbClr val="FF0000"/>
                </a:solidFill>
              </a:rPr>
              <a:t>measure</a:t>
            </a:r>
            <a:r>
              <a:rPr lang="en-US" dirty="0"/>
              <a:t> progress towards that goal?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5349166" y="4238019"/>
            <a:ext cx="2227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Is the goal realistically </a:t>
            </a:r>
            <a:r>
              <a:rPr lang="en-US" sz="2400" b="1" dirty="0">
                <a:solidFill>
                  <a:srgbClr val="FF0000"/>
                </a:solidFill>
              </a:rPr>
              <a:t>achievable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7056975" y="1915259"/>
            <a:ext cx="252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</a:t>
            </a:r>
            <a:r>
              <a:rPr lang="en-US" sz="2400" b="1" dirty="0">
                <a:solidFill>
                  <a:srgbClr val="FF0000"/>
                </a:solidFill>
              </a:rPr>
              <a:t>relevant</a:t>
            </a:r>
            <a:r>
              <a:rPr lang="en-US" dirty="0"/>
              <a:t> is the goal to your organization?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8835148" y="4245015"/>
            <a:ext cx="21982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is the </a:t>
            </a:r>
            <a:r>
              <a:rPr lang="en-US" sz="2400" b="1" dirty="0">
                <a:solidFill>
                  <a:srgbClr val="FF0000"/>
                </a:solidFill>
              </a:rPr>
              <a:t>time-frame</a:t>
            </a:r>
            <a:r>
              <a:rPr lang="en-US" dirty="0"/>
              <a:t> for achieving this goal?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32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Deployment Process and Elements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71" t="28985" r="9687" b="17681"/>
          <a:stretch/>
        </p:blipFill>
        <p:spPr>
          <a:xfrm>
            <a:off x="4834629" y="1720020"/>
            <a:ext cx="6870700" cy="3842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145" t="11450" r="28855" b="54203"/>
          <a:stretch/>
        </p:blipFill>
        <p:spPr>
          <a:xfrm>
            <a:off x="542029" y="1631120"/>
            <a:ext cx="4140200" cy="17035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55999" y="5679916"/>
            <a:ext cx="476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</a:rPr>
              <a:t>Deploying the vision (</a:t>
            </a:r>
            <a:r>
              <a:rPr lang="en-US" i="1" dirty="0" err="1">
                <a:solidFill>
                  <a:sysClr val="windowText" lastClr="000000"/>
                </a:solidFill>
              </a:rPr>
              <a:t>Juran</a:t>
            </a:r>
            <a:r>
              <a:rPr lang="en-US" i="1" dirty="0">
                <a:solidFill>
                  <a:sysClr val="windowText" lastClr="000000"/>
                </a:solidFill>
              </a:rPr>
              <a:t> Institute, </a:t>
            </a:r>
            <a:r>
              <a:rPr lang="en-US" i="1" dirty="0" err="1">
                <a:solidFill>
                  <a:sysClr val="windowText" lastClr="000000"/>
                </a:solidFill>
              </a:rPr>
              <a:t>Wiliton</a:t>
            </a:r>
            <a:r>
              <a:rPr lang="en-US" i="1" dirty="0">
                <a:solidFill>
                  <a:sysClr val="windowText" lastClr="000000"/>
                </a:solidFill>
              </a:rPr>
              <a:t>, CT)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453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Deployment Process and Elements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100" y="1676400"/>
            <a:ext cx="9888921" cy="401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5872" y="5689600"/>
            <a:ext cx="555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</a:rPr>
              <a:t>Deploying the strategic goals (</a:t>
            </a:r>
            <a:r>
              <a:rPr lang="en-US" i="1" dirty="0" err="1">
                <a:solidFill>
                  <a:sysClr val="windowText" lastClr="000000"/>
                </a:solidFill>
              </a:rPr>
              <a:t>Juran</a:t>
            </a:r>
            <a:r>
              <a:rPr lang="en-US" i="1" dirty="0">
                <a:solidFill>
                  <a:sysClr val="windowText" lastClr="000000"/>
                </a:solidFill>
              </a:rPr>
              <a:t> Institute, </a:t>
            </a:r>
            <a:r>
              <a:rPr lang="en-US" i="1" dirty="0" err="1">
                <a:solidFill>
                  <a:sysClr val="windowText" lastClr="000000"/>
                </a:solidFill>
              </a:rPr>
              <a:t>Wiliton</a:t>
            </a:r>
            <a:r>
              <a:rPr lang="en-US" i="1" dirty="0">
                <a:solidFill>
                  <a:sysClr val="windowText" lastClr="000000"/>
                </a:solidFill>
              </a:rPr>
              <a:t>, CT)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1220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0</TotalTime>
  <Words>2252</Words>
  <Application>Microsoft Office PowerPoint</Application>
  <PresentationFormat>Widescreen</PresentationFormat>
  <Paragraphs>294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Office Theme</vt:lpstr>
      <vt:lpstr>PowerPoint Presentation</vt:lpstr>
      <vt:lpstr>What will you learn from this module?</vt:lpstr>
      <vt:lpstr>What Is Strategic Deployment?</vt:lpstr>
      <vt:lpstr>Why Do Strategic Deployment?</vt:lpstr>
      <vt:lpstr>Failure to adopt Strategic Deployment in Quality</vt:lpstr>
      <vt:lpstr>Strategic Deployment Process and Elements</vt:lpstr>
      <vt:lpstr>Identification of strategic goals</vt:lpstr>
      <vt:lpstr>Strategic Deployment Process and Elements</vt:lpstr>
      <vt:lpstr>Strategic Deployment Process and Elements</vt:lpstr>
      <vt:lpstr>Key Performance Indicators</vt:lpstr>
      <vt:lpstr>A Strategist’s Guide to Industry 4.0</vt:lpstr>
      <vt:lpstr>KPIs in Industry 4.0</vt:lpstr>
      <vt:lpstr>KPIs in Industry 4.0</vt:lpstr>
      <vt:lpstr>Case study: Nikon Strategic Focus on Quality 4.0 </vt:lpstr>
      <vt:lpstr> </vt:lpstr>
      <vt:lpstr>Gallery Walk: Strategic Deployment and KPI</vt:lpstr>
      <vt:lpstr>Gallery Walk: Strategic Deployment and KPI</vt:lpstr>
      <vt:lpstr>Gallery Walk: Strategic Deployment and KPI</vt:lpstr>
      <vt:lpstr>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Takron</cp:lastModifiedBy>
  <cp:revision>224</cp:revision>
  <dcterms:created xsi:type="dcterms:W3CDTF">2018-02-11T14:22:08Z</dcterms:created>
  <dcterms:modified xsi:type="dcterms:W3CDTF">2020-03-25T14:00:39Z</dcterms:modified>
</cp:coreProperties>
</file>